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tiff" ContentType="image/tif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5"/>
  </p:notesMasterIdLst>
  <p:sldIdLst>
    <p:sldId id="256" r:id="rId2"/>
    <p:sldId id="433" r:id="rId3"/>
    <p:sldId id="451" r:id="rId4"/>
    <p:sldId id="300" r:id="rId5"/>
    <p:sldId id="299" r:id="rId6"/>
    <p:sldId id="432" r:id="rId7"/>
    <p:sldId id="441" r:id="rId8"/>
    <p:sldId id="440" r:id="rId9"/>
    <p:sldId id="445" r:id="rId10"/>
    <p:sldId id="450" r:id="rId11"/>
    <p:sldId id="435" r:id="rId12"/>
    <p:sldId id="437" r:id="rId13"/>
    <p:sldId id="458" r:id="rId14"/>
    <p:sldId id="454" r:id="rId15"/>
    <p:sldId id="455" r:id="rId16"/>
    <p:sldId id="459" r:id="rId17"/>
    <p:sldId id="460" r:id="rId18"/>
    <p:sldId id="448" r:id="rId19"/>
    <p:sldId id="457" r:id="rId20"/>
    <p:sldId id="449" r:id="rId21"/>
    <p:sldId id="332" r:id="rId22"/>
    <p:sldId id="333" r:id="rId23"/>
    <p:sldId id="33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DC6D59-F9D5-B645-A3BC-6D75F4F91FF3}" v="26" dt="2018-06-19T14:01:18.37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19"/>
    <p:restoredTop sz="94608"/>
  </p:normalViewPr>
  <p:slideViewPr>
    <p:cSldViewPr snapToGrid="0" snapToObjects="1">
      <p:cViewPr varScale="1">
        <p:scale>
          <a:sx n="114" d="100"/>
          <a:sy n="114" d="100"/>
        </p:scale>
        <p:origin x="1002"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EE98C6-778D-F045-93BE-50E4834ED8F9}" type="datetimeFigureOut">
              <a:rPr lang="en-US" smtClean="0"/>
              <a:t>6/20/2018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CB0455-3049-FA4D-95A8-82291346BC02}" type="slidenum">
              <a:rPr lang="en-US" smtClean="0"/>
              <a:t>‹#›</a:t>
            </a:fld>
            <a:endParaRPr lang="en-US"/>
          </a:p>
        </p:txBody>
      </p:sp>
    </p:spTree>
    <p:extLst>
      <p:ext uri="{BB962C8B-B14F-4D97-AF65-F5344CB8AC3E}">
        <p14:creationId xmlns:p14="http://schemas.microsoft.com/office/powerpoint/2010/main" val="226409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1"/>
        <p:cNvGrpSpPr/>
        <p:nvPr/>
      </p:nvGrpSpPr>
      <p:grpSpPr>
        <a:xfrm>
          <a:off x="0" y="0"/>
          <a:ext cx="0" cy="0"/>
          <a:chOff x="0" y="0"/>
          <a:chExt cx="0" cy="0"/>
        </a:xfrm>
      </p:grpSpPr>
      <p:sp>
        <p:nvSpPr>
          <p:cNvPr id="462" name="Shape 462"/>
          <p:cNvSpPr txBox="1">
            <a:spLocks noGrp="1"/>
          </p:cNvSpPr>
          <p:nvPr>
            <p:ph type="body" idx="1"/>
          </p:nvPr>
        </p:nvSpPr>
        <p:spPr>
          <a:xfrm>
            <a:off x="701675" y="4473575"/>
            <a:ext cx="5607049" cy="3660775"/>
          </a:xfrm>
          <a:prstGeom prst="rect">
            <a:avLst/>
          </a:prstGeom>
        </p:spPr>
        <p:txBody>
          <a:bodyPr lIns="91425" tIns="91425" rIns="91425" bIns="91425" anchor="t" anchorCtr="0">
            <a:noAutofit/>
          </a:bodyPr>
          <a:lstStyle/>
          <a:p>
            <a:pPr lvl="0">
              <a:spcBef>
                <a:spcPts val="0"/>
              </a:spcBef>
              <a:buNone/>
            </a:pPr>
            <a:endParaRPr/>
          </a:p>
        </p:txBody>
      </p:sp>
      <p:sp>
        <p:nvSpPr>
          <p:cNvPr id="463" name="Shape 463"/>
          <p:cNvSpPr>
            <a:spLocks noGrp="1" noRot="1" noChangeAspect="1"/>
          </p:cNvSpPr>
          <p:nvPr>
            <p:ph type="sldImg" idx="2"/>
          </p:nvPr>
        </p:nvSpPr>
        <p:spPr>
          <a:xfrm>
            <a:off x="717550" y="1162050"/>
            <a:ext cx="5575300" cy="31369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56956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3"/>
        <p:cNvGrpSpPr/>
        <p:nvPr/>
      </p:nvGrpSpPr>
      <p:grpSpPr>
        <a:xfrm>
          <a:off x="0" y="0"/>
          <a:ext cx="0" cy="0"/>
          <a:chOff x="0" y="0"/>
          <a:chExt cx="0" cy="0"/>
        </a:xfrm>
      </p:grpSpPr>
      <p:sp>
        <p:nvSpPr>
          <p:cNvPr id="454" name="Shape 454"/>
          <p:cNvSpPr txBox="1">
            <a:spLocks noGrp="1"/>
          </p:cNvSpPr>
          <p:nvPr>
            <p:ph type="body" idx="1"/>
          </p:nvPr>
        </p:nvSpPr>
        <p:spPr>
          <a:xfrm>
            <a:off x="701675" y="4473575"/>
            <a:ext cx="5607049" cy="3660775"/>
          </a:xfrm>
          <a:prstGeom prst="rect">
            <a:avLst/>
          </a:prstGeom>
        </p:spPr>
        <p:txBody>
          <a:bodyPr lIns="91425" tIns="91425" rIns="91425" bIns="91425" anchor="t" anchorCtr="0">
            <a:noAutofit/>
          </a:bodyPr>
          <a:lstStyle/>
          <a:p>
            <a:pPr lvl="0">
              <a:spcBef>
                <a:spcPts val="0"/>
              </a:spcBef>
              <a:buNone/>
            </a:pPr>
            <a:endParaRPr/>
          </a:p>
        </p:txBody>
      </p:sp>
      <p:sp>
        <p:nvSpPr>
          <p:cNvPr id="455" name="Shape 455"/>
          <p:cNvSpPr>
            <a:spLocks noGrp="1" noRot="1" noChangeAspect="1"/>
          </p:cNvSpPr>
          <p:nvPr>
            <p:ph type="sldImg" idx="2"/>
          </p:nvPr>
        </p:nvSpPr>
        <p:spPr>
          <a:xfrm>
            <a:off x="717550" y="1162050"/>
            <a:ext cx="5575300" cy="31369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695712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Shape 377"/>
          <p:cNvSpPr txBox="1">
            <a:spLocks noGrp="1"/>
          </p:cNvSpPr>
          <p:nvPr>
            <p:ph type="body" idx="1"/>
          </p:nvPr>
        </p:nvSpPr>
        <p:spPr>
          <a:xfrm>
            <a:off x="701675" y="4473575"/>
            <a:ext cx="5607000" cy="3660900"/>
          </a:xfrm>
          <a:prstGeom prst="rect">
            <a:avLst/>
          </a:prstGeom>
        </p:spPr>
        <p:txBody>
          <a:bodyPr lIns="91425" tIns="91425" rIns="91425" bIns="91425" anchor="t" anchorCtr="0">
            <a:noAutofit/>
          </a:bodyPr>
          <a:lstStyle/>
          <a:p>
            <a:pPr lvl="0" rtl="0">
              <a:spcBef>
                <a:spcPts val="0"/>
              </a:spcBef>
              <a:buNone/>
            </a:pPr>
            <a:endParaRPr/>
          </a:p>
        </p:txBody>
      </p:sp>
      <p:sp>
        <p:nvSpPr>
          <p:cNvPr id="378" name="Shape 378"/>
          <p:cNvSpPr>
            <a:spLocks noGrp="1" noRot="1" noChangeAspect="1"/>
          </p:cNvSpPr>
          <p:nvPr>
            <p:ph type="sldImg" idx="2"/>
          </p:nvPr>
        </p:nvSpPr>
        <p:spPr>
          <a:xfrm>
            <a:off x="717550" y="1162050"/>
            <a:ext cx="5575300" cy="31369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977725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3"/>
        <p:cNvGrpSpPr/>
        <p:nvPr/>
      </p:nvGrpSpPr>
      <p:grpSpPr>
        <a:xfrm>
          <a:off x="0" y="0"/>
          <a:ext cx="0" cy="0"/>
          <a:chOff x="0" y="0"/>
          <a:chExt cx="0" cy="0"/>
        </a:xfrm>
      </p:grpSpPr>
      <p:sp>
        <p:nvSpPr>
          <p:cNvPr id="454" name="Shape 454"/>
          <p:cNvSpPr txBox="1">
            <a:spLocks noGrp="1"/>
          </p:cNvSpPr>
          <p:nvPr>
            <p:ph type="body" idx="1"/>
          </p:nvPr>
        </p:nvSpPr>
        <p:spPr>
          <a:xfrm>
            <a:off x="701675" y="4473575"/>
            <a:ext cx="5607049" cy="3660775"/>
          </a:xfrm>
          <a:prstGeom prst="rect">
            <a:avLst/>
          </a:prstGeom>
        </p:spPr>
        <p:txBody>
          <a:bodyPr lIns="91425" tIns="91425" rIns="91425" bIns="91425" anchor="t" anchorCtr="0">
            <a:noAutofit/>
          </a:bodyPr>
          <a:lstStyle/>
          <a:p>
            <a:pPr lvl="0">
              <a:spcBef>
                <a:spcPts val="0"/>
              </a:spcBef>
              <a:buNone/>
            </a:pPr>
            <a:endParaRPr/>
          </a:p>
        </p:txBody>
      </p:sp>
      <p:sp>
        <p:nvSpPr>
          <p:cNvPr id="455" name="Shape 455"/>
          <p:cNvSpPr>
            <a:spLocks noGrp="1" noRot="1" noChangeAspect="1"/>
          </p:cNvSpPr>
          <p:nvPr>
            <p:ph type="sldImg" idx="2"/>
          </p:nvPr>
        </p:nvSpPr>
        <p:spPr>
          <a:xfrm>
            <a:off x="717550" y="1162050"/>
            <a:ext cx="5575300" cy="31369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40743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3"/>
        <p:cNvGrpSpPr/>
        <p:nvPr/>
      </p:nvGrpSpPr>
      <p:grpSpPr>
        <a:xfrm>
          <a:off x="0" y="0"/>
          <a:ext cx="0" cy="0"/>
          <a:chOff x="0" y="0"/>
          <a:chExt cx="0" cy="0"/>
        </a:xfrm>
      </p:grpSpPr>
      <p:sp>
        <p:nvSpPr>
          <p:cNvPr id="454" name="Shape 454"/>
          <p:cNvSpPr txBox="1">
            <a:spLocks noGrp="1"/>
          </p:cNvSpPr>
          <p:nvPr>
            <p:ph type="body" idx="1"/>
          </p:nvPr>
        </p:nvSpPr>
        <p:spPr>
          <a:xfrm>
            <a:off x="701675" y="4473575"/>
            <a:ext cx="5607049" cy="3660775"/>
          </a:xfrm>
          <a:prstGeom prst="rect">
            <a:avLst/>
          </a:prstGeom>
        </p:spPr>
        <p:txBody>
          <a:bodyPr lIns="91425" tIns="91425" rIns="91425" bIns="91425" anchor="t" anchorCtr="0">
            <a:noAutofit/>
          </a:bodyPr>
          <a:lstStyle/>
          <a:p>
            <a:pPr lvl="0">
              <a:spcBef>
                <a:spcPts val="0"/>
              </a:spcBef>
              <a:buNone/>
            </a:pPr>
            <a:endParaRPr/>
          </a:p>
        </p:txBody>
      </p:sp>
      <p:sp>
        <p:nvSpPr>
          <p:cNvPr id="455" name="Shape 455"/>
          <p:cNvSpPr>
            <a:spLocks noGrp="1" noRot="1" noChangeAspect="1"/>
          </p:cNvSpPr>
          <p:nvPr>
            <p:ph type="sldImg" idx="2"/>
          </p:nvPr>
        </p:nvSpPr>
        <p:spPr>
          <a:xfrm>
            <a:off x="717550" y="1162050"/>
            <a:ext cx="5575300" cy="31369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141589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
        <p:cNvGrpSpPr/>
        <p:nvPr/>
      </p:nvGrpSpPr>
      <p:grpSpPr>
        <a:xfrm>
          <a:off x="0" y="0"/>
          <a:ext cx="0" cy="0"/>
          <a:chOff x="0" y="0"/>
          <a:chExt cx="0" cy="0"/>
        </a:xfrm>
      </p:grpSpPr>
      <p:sp>
        <p:nvSpPr>
          <p:cNvPr id="162" name="Shape 162"/>
          <p:cNvSpPr>
            <a:spLocks noGrp="1" noRot="1" noChangeAspect="1"/>
          </p:cNvSpPr>
          <p:nvPr>
            <p:ph type="sldImg" idx="2"/>
          </p:nvPr>
        </p:nvSpPr>
        <p:spPr>
          <a:xfrm>
            <a:off x="747713" y="1181100"/>
            <a:ext cx="5670550" cy="3189288"/>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3" name="Shape 163"/>
          <p:cNvSpPr txBox="1">
            <a:spLocks noGrp="1"/>
          </p:cNvSpPr>
          <p:nvPr>
            <p:ph type="body" idx="1"/>
          </p:nvPr>
        </p:nvSpPr>
        <p:spPr>
          <a:xfrm>
            <a:off x="717268" y="4548135"/>
            <a:ext cx="5731600" cy="3721915"/>
          </a:xfrm>
          <a:prstGeom prst="rect">
            <a:avLst/>
          </a:prstGeom>
        </p:spPr>
        <p:txBody>
          <a:bodyPr lIns="93162" tIns="93162" rIns="93162" bIns="93162" anchor="t" anchorCtr="0">
            <a:noAutofit/>
          </a:bodyPr>
          <a:lstStyle/>
          <a:p>
            <a:endParaRPr/>
          </a:p>
        </p:txBody>
      </p:sp>
      <p:sp>
        <p:nvSpPr>
          <p:cNvPr id="164" name="Shape 164"/>
          <p:cNvSpPr txBox="1">
            <a:spLocks noGrp="1"/>
          </p:cNvSpPr>
          <p:nvPr>
            <p:ph type="sldNum" idx="12"/>
          </p:nvPr>
        </p:nvSpPr>
        <p:spPr>
          <a:xfrm>
            <a:off x="4058567" y="8976836"/>
            <a:ext cx="3105919" cy="474580"/>
          </a:xfrm>
          <a:prstGeom prst="rect">
            <a:avLst/>
          </a:prstGeom>
        </p:spPr>
        <p:txBody>
          <a:bodyPr lIns="93162" tIns="46568" rIns="93162" bIns="46568" anchor="b" anchorCtr="0">
            <a:noAutofit/>
          </a:bodyPr>
          <a:lstStyle/>
          <a:p>
            <a:pPr>
              <a:buClr>
                <a:srgbClr val="000000"/>
              </a:buClr>
              <a:buSzPct val="25000"/>
            </a:pPr>
            <a:fld id="{00000000-1234-1234-1234-123412341234}" type="slidenum">
              <a:rPr lang="en-US"/>
              <a:pPr>
                <a:buClr>
                  <a:srgbClr val="000000"/>
                </a:buClr>
                <a:buSzPct val="25000"/>
              </a:pPr>
              <a:t>13</a:t>
            </a:fld>
            <a:endParaRPr lang="en-US"/>
          </a:p>
        </p:txBody>
      </p:sp>
    </p:spTree>
    <p:extLst>
      <p:ext uri="{BB962C8B-B14F-4D97-AF65-F5344CB8AC3E}">
        <p14:creationId xmlns:p14="http://schemas.microsoft.com/office/powerpoint/2010/main" val="4280055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33879-E1C7-5248-8534-166C4CBC06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1804FA6-F88F-2E4C-8BB3-F4E99DB908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F9F4FE-012A-F34B-AC12-62703439D9AA}"/>
              </a:ext>
            </a:extLst>
          </p:cNvPr>
          <p:cNvSpPr>
            <a:spLocks noGrp="1"/>
          </p:cNvSpPr>
          <p:nvPr>
            <p:ph type="dt" sz="half" idx="10"/>
          </p:nvPr>
        </p:nvSpPr>
        <p:spPr/>
        <p:txBody>
          <a:bodyPr/>
          <a:lstStyle/>
          <a:p>
            <a:fld id="{83712018-4248-F345-9529-03F2F5FE80EE}" type="datetimeFigureOut">
              <a:rPr lang="en-US" smtClean="0"/>
              <a:t>6/20/2018</a:t>
            </a:fld>
            <a:endParaRPr lang="en-US"/>
          </a:p>
        </p:txBody>
      </p:sp>
      <p:sp>
        <p:nvSpPr>
          <p:cNvPr id="5" name="Footer Placeholder 4">
            <a:extLst>
              <a:ext uri="{FF2B5EF4-FFF2-40B4-BE49-F238E27FC236}">
                <a16:creationId xmlns:a16="http://schemas.microsoft.com/office/drawing/2014/main" id="{B5A164D3-FF60-F347-B75E-FF274B2AAF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4B7399-9B49-5446-A8E2-B78538165575}"/>
              </a:ext>
            </a:extLst>
          </p:cNvPr>
          <p:cNvSpPr>
            <a:spLocks noGrp="1"/>
          </p:cNvSpPr>
          <p:nvPr>
            <p:ph type="sldNum" sz="quarter" idx="12"/>
          </p:nvPr>
        </p:nvSpPr>
        <p:spPr/>
        <p:txBody>
          <a:bodyPr/>
          <a:lstStyle/>
          <a:p>
            <a:fld id="{5F8D15E6-E891-E441-897B-C06B284BD0B7}" type="slidenum">
              <a:rPr lang="en-US" smtClean="0"/>
              <a:t>‹#›</a:t>
            </a:fld>
            <a:endParaRPr lang="en-US"/>
          </a:p>
        </p:txBody>
      </p:sp>
    </p:spTree>
    <p:extLst>
      <p:ext uri="{BB962C8B-B14F-4D97-AF65-F5344CB8AC3E}">
        <p14:creationId xmlns:p14="http://schemas.microsoft.com/office/powerpoint/2010/main" val="3243947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9795D-B95D-1C48-B540-E21D9E9F87C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F4880B-D464-274D-849B-CAF9369D608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FCBA98-3554-714F-B028-1E3DD91DA5B1}"/>
              </a:ext>
            </a:extLst>
          </p:cNvPr>
          <p:cNvSpPr>
            <a:spLocks noGrp="1"/>
          </p:cNvSpPr>
          <p:nvPr>
            <p:ph type="dt" sz="half" idx="10"/>
          </p:nvPr>
        </p:nvSpPr>
        <p:spPr/>
        <p:txBody>
          <a:bodyPr/>
          <a:lstStyle/>
          <a:p>
            <a:fld id="{83712018-4248-F345-9529-03F2F5FE80EE}" type="datetimeFigureOut">
              <a:rPr lang="en-US" smtClean="0"/>
              <a:t>6/20/2018</a:t>
            </a:fld>
            <a:endParaRPr lang="en-US"/>
          </a:p>
        </p:txBody>
      </p:sp>
      <p:sp>
        <p:nvSpPr>
          <p:cNvPr id="5" name="Footer Placeholder 4">
            <a:extLst>
              <a:ext uri="{FF2B5EF4-FFF2-40B4-BE49-F238E27FC236}">
                <a16:creationId xmlns:a16="http://schemas.microsoft.com/office/drawing/2014/main" id="{B61C1242-1776-D344-AF40-84F7EA0D66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655C85-9716-9C41-BEE1-5463DFFE3C6C}"/>
              </a:ext>
            </a:extLst>
          </p:cNvPr>
          <p:cNvSpPr>
            <a:spLocks noGrp="1"/>
          </p:cNvSpPr>
          <p:nvPr>
            <p:ph type="sldNum" sz="quarter" idx="12"/>
          </p:nvPr>
        </p:nvSpPr>
        <p:spPr/>
        <p:txBody>
          <a:bodyPr/>
          <a:lstStyle/>
          <a:p>
            <a:fld id="{5F8D15E6-E891-E441-897B-C06B284BD0B7}" type="slidenum">
              <a:rPr lang="en-US" smtClean="0"/>
              <a:t>‹#›</a:t>
            </a:fld>
            <a:endParaRPr lang="en-US"/>
          </a:p>
        </p:txBody>
      </p:sp>
    </p:spTree>
    <p:extLst>
      <p:ext uri="{BB962C8B-B14F-4D97-AF65-F5344CB8AC3E}">
        <p14:creationId xmlns:p14="http://schemas.microsoft.com/office/powerpoint/2010/main" val="3245558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02C4C59-1C6E-7B43-BA34-CE62DD72DFA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C4F52D3-469B-B849-9DF6-29D94D1925A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1D0778-776B-9F45-8B41-21C52C27FE61}"/>
              </a:ext>
            </a:extLst>
          </p:cNvPr>
          <p:cNvSpPr>
            <a:spLocks noGrp="1"/>
          </p:cNvSpPr>
          <p:nvPr>
            <p:ph type="dt" sz="half" idx="10"/>
          </p:nvPr>
        </p:nvSpPr>
        <p:spPr/>
        <p:txBody>
          <a:bodyPr/>
          <a:lstStyle/>
          <a:p>
            <a:fld id="{83712018-4248-F345-9529-03F2F5FE80EE}" type="datetimeFigureOut">
              <a:rPr lang="en-US" smtClean="0"/>
              <a:t>6/20/2018</a:t>
            </a:fld>
            <a:endParaRPr lang="en-US"/>
          </a:p>
        </p:txBody>
      </p:sp>
      <p:sp>
        <p:nvSpPr>
          <p:cNvPr id="5" name="Footer Placeholder 4">
            <a:extLst>
              <a:ext uri="{FF2B5EF4-FFF2-40B4-BE49-F238E27FC236}">
                <a16:creationId xmlns:a16="http://schemas.microsoft.com/office/drawing/2014/main" id="{428EC5C6-2413-8B45-ABC6-EB32E1EEBBB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7A830B-8181-7C48-8C9F-BBD78D384A27}"/>
              </a:ext>
            </a:extLst>
          </p:cNvPr>
          <p:cNvSpPr>
            <a:spLocks noGrp="1"/>
          </p:cNvSpPr>
          <p:nvPr>
            <p:ph type="sldNum" sz="quarter" idx="12"/>
          </p:nvPr>
        </p:nvSpPr>
        <p:spPr/>
        <p:txBody>
          <a:bodyPr/>
          <a:lstStyle/>
          <a:p>
            <a:fld id="{5F8D15E6-E891-E441-897B-C06B284BD0B7}" type="slidenum">
              <a:rPr lang="en-US" smtClean="0"/>
              <a:t>‹#›</a:t>
            </a:fld>
            <a:endParaRPr lang="en-US"/>
          </a:p>
        </p:txBody>
      </p:sp>
    </p:spTree>
    <p:extLst>
      <p:ext uri="{BB962C8B-B14F-4D97-AF65-F5344CB8AC3E}">
        <p14:creationId xmlns:p14="http://schemas.microsoft.com/office/powerpoint/2010/main" val="130250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DF22D8-AC7E-F548-BA26-A2CCE9E9C7C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B7B1023-16A7-4344-BD14-6F095E7A9D9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B84C24-45E3-4D4F-AA34-6D689B4F3985}"/>
              </a:ext>
            </a:extLst>
          </p:cNvPr>
          <p:cNvSpPr>
            <a:spLocks noGrp="1"/>
          </p:cNvSpPr>
          <p:nvPr>
            <p:ph type="dt" sz="half" idx="10"/>
          </p:nvPr>
        </p:nvSpPr>
        <p:spPr/>
        <p:txBody>
          <a:bodyPr/>
          <a:lstStyle/>
          <a:p>
            <a:fld id="{83712018-4248-F345-9529-03F2F5FE80EE}" type="datetimeFigureOut">
              <a:rPr lang="en-US" smtClean="0"/>
              <a:t>6/20/2018</a:t>
            </a:fld>
            <a:endParaRPr lang="en-US"/>
          </a:p>
        </p:txBody>
      </p:sp>
      <p:sp>
        <p:nvSpPr>
          <p:cNvPr id="5" name="Footer Placeholder 4">
            <a:extLst>
              <a:ext uri="{FF2B5EF4-FFF2-40B4-BE49-F238E27FC236}">
                <a16:creationId xmlns:a16="http://schemas.microsoft.com/office/drawing/2014/main" id="{87349264-42A7-2B46-9397-48B5B0F219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CBFA81-2E78-624C-924A-F1C40ED180E0}"/>
              </a:ext>
            </a:extLst>
          </p:cNvPr>
          <p:cNvSpPr>
            <a:spLocks noGrp="1"/>
          </p:cNvSpPr>
          <p:nvPr>
            <p:ph type="sldNum" sz="quarter" idx="12"/>
          </p:nvPr>
        </p:nvSpPr>
        <p:spPr/>
        <p:txBody>
          <a:bodyPr/>
          <a:lstStyle/>
          <a:p>
            <a:fld id="{5F8D15E6-E891-E441-897B-C06B284BD0B7}" type="slidenum">
              <a:rPr lang="en-US" smtClean="0"/>
              <a:t>‹#›</a:t>
            </a:fld>
            <a:endParaRPr lang="en-US"/>
          </a:p>
        </p:txBody>
      </p:sp>
    </p:spTree>
    <p:extLst>
      <p:ext uri="{BB962C8B-B14F-4D97-AF65-F5344CB8AC3E}">
        <p14:creationId xmlns:p14="http://schemas.microsoft.com/office/powerpoint/2010/main" val="19203079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FFE64-D130-6943-88D3-52B3BE5C9C0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88E702-6D73-CF48-8B31-149E52C0F6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E76A0FB-207C-3A48-A867-024A4A457F87}"/>
              </a:ext>
            </a:extLst>
          </p:cNvPr>
          <p:cNvSpPr>
            <a:spLocks noGrp="1"/>
          </p:cNvSpPr>
          <p:nvPr>
            <p:ph type="dt" sz="half" idx="10"/>
          </p:nvPr>
        </p:nvSpPr>
        <p:spPr/>
        <p:txBody>
          <a:bodyPr/>
          <a:lstStyle/>
          <a:p>
            <a:fld id="{83712018-4248-F345-9529-03F2F5FE80EE}" type="datetimeFigureOut">
              <a:rPr lang="en-US" smtClean="0"/>
              <a:t>6/20/2018</a:t>
            </a:fld>
            <a:endParaRPr lang="en-US"/>
          </a:p>
        </p:txBody>
      </p:sp>
      <p:sp>
        <p:nvSpPr>
          <p:cNvPr id="5" name="Footer Placeholder 4">
            <a:extLst>
              <a:ext uri="{FF2B5EF4-FFF2-40B4-BE49-F238E27FC236}">
                <a16:creationId xmlns:a16="http://schemas.microsoft.com/office/drawing/2014/main" id="{62BC178A-F36F-784D-88E2-28BA738537B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8DC140F-0B48-D14C-AED9-B48546676C93}"/>
              </a:ext>
            </a:extLst>
          </p:cNvPr>
          <p:cNvSpPr>
            <a:spLocks noGrp="1"/>
          </p:cNvSpPr>
          <p:nvPr>
            <p:ph type="sldNum" sz="quarter" idx="12"/>
          </p:nvPr>
        </p:nvSpPr>
        <p:spPr/>
        <p:txBody>
          <a:bodyPr/>
          <a:lstStyle/>
          <a:p>
            <a:fld id="{5F8D15E6-E891-E441-897B-C06B284BD0B7}" type="slidenum">
              <a:rPr lang="en-US" smtClean="0"/>
              <a:t>‹#›</a:t>
            </a:fld>
            <a:endParaRPr lang="en-US"/>
          </a:p>
        </p:txBody>
      </p:sp>
    </p:spTree>
    <p:extLst>
      <p:ext uri="{BB962C8B-B14F-4D97-AF65-F5344CB8AC3E}">
        <p14:creationId xmlns:p14="http://schemas.microsoft.com/office/powerpoint/2010/main" val="3576298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526AA9-24D1-E443-B778-78F3C356E3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706AEDC-2C3A-FD43-8304-2C68D4A8560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68760B2-3685-824C-AAAB-7942FD47F7FE}"/>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59A1DF9-EDE3-6042-94E6-586ECE06E902}"/>
              </a:ext>
            </a:extLst>
          </p:cNvPr>
          <p:cNvSpPr>
            <a:spLocks noGrp="1"/>
          </p:cNvSpPr>
          <p:nvPr>
            <p:ph type="dt" sz="half" idx="10"/>
          </p:nvPr>
        </p:nvSpPr>
        <p:spPr/>
        <p:txBody>
          <a:bodyPr/>
          <a:lstStyle/>
          <a:p>
            <a:fld id="{83712018-4248-F345-9529-03F2F5FE80EE}" type="datetimeFigureOut">
              <a:rPr lang="en-US" smtClean="0"/>
              <a:t>6/20/2018</a:t>
            </a:fld>
            <a:endParaRPr lang="en-US"/>
          </a:p>
        </p:txBody>
      </p:sp>
      <p:sp>
        <p:nvSpPr>
          <p:cNvPr id="6" name="Footer Placeholder 5">
            <a:extLst>
              <a:ext uri="{FF2B5EF4-FFF2-40B4-BE49-F238E27FC236}">
                <a16:creationId xmlns:a16="http://schemas.microsoft.com/office/drawing/2014/main" id="{36D7DAE0-69D9-A545-A298-5C19573BA9D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111100-9F9C-9F4A-80AC-A2E963F7B8F1}"/>
              </a:ext>
            </a:extLst>
          </p:cNvPr>
          <p:cNvSpPr>
            <a:spLocks noGrp="1"/>
          </p:cNvSpPr>
          <p:nvPr>
            <p:ph type="sldNum" sz="quarter" idx="12"/>
          </p:nvPr>
        </p:nvSpPr>
        <p:spPr/>
        <p:txBody>
          <a:bodyPr/>
          <a:lstStyle/>
          <a:p>
            <a:fld id="{5F8D15E6-E891-E441-897B-C06B284BD0B7}" type="slidenum">
              <a:rPr lang="en-US" smtClean="0"/>
              <a:t>‹#›</a:t>
            </a:fld>
            <a:endParaRPr lang="en-US"/>
          </a:p>
        </p:txBody>
      </p:sp>
    </p:spTree>
    <p:extLst>
      <p:ext uri="{BB962C8B-B14F-4D97-AF65-F5344CB8AC3E}">
        <p14:creationId xmlns:p14="http://schemas.microsoft.com/office/powerpoint/2010/main" val="3453117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06758-B793-CC4C-B7B2-80C2CBB2ECE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90E167A-C1D9-0C4E-863D-3283CD4F71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B42D7D1-6099-4649-9270-1BC5163351F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EF4539A-6862-1A49-A834-A229EB337B6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F2F991E-701D-1242-A1C5-5BD6ABC2D78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436A2D1-4670-1F40-A2AC-0D6927D48CB0}"/>
              </a:ext>
            </a:extLst>
          </p:cNvPr>
          <p:cNvSpPr>
            <a:spLocks noGrp="1"/>
          </p:cNvSpPr>
          <p:nvPr>
            <p:ph type="dt" sz="half" idx="10"/>
          </p:nvPr>
        </p:nvSpPr>
        <p:spPr/>
        <p:txBody>
          <a:bodyPr/>
          <a:lstStyle/>
          <a:p>
            <a:fld id="{83712018-4248-F345-9529-03F2F5FE80EE}" type="datetimeFigureOut">
              <a:rPr lang="en-US" smtClean="0"/>
              <a:t>6/20/2018</a:t>
            </a:fld>
            <a:endParaRPr lang="en-US"/>
          </a:p>
        </p:txBody>
      </p:sp>
      <p:sp>
        <p:nvSpPr>
          <p:cNvPr id="8" name="Footer Placeholder 7">
            <a:extLst>
              <a:ext uri="{FF2B5EF4-FFF2-40B4-BE49-F238E27FC236}">
                <a16:creationId xmlns:a16="http://schemas.microsoft.com/office/drawing/2014/main" id="{D9DA9BFA-98B3-3F4F-9839-33CE4E2BBF7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DFBCDB5-15AC-E84D-B428-6B19852DEF24}"/>
              </a:ext>
            </a:extLst>
          </p:cNvPr>
          <p:cNvSpPr>
            <a:spLocks noGrp="1"/>
          </p:cNvSpPr>
          <p:nvPr>
            <p:ph type="sldNum" sz="quarter" idx="12"/>
          </p:nvPr>
        </p:nvSpPr>
        <p:spPr/>
        <p:txBody>
          <a:bodyPr/>
          <a:lstStyle/>
          <a:p>
            <a:fld id="{5F8D15E6-E891-E441-897B-C06B284BD0B7}" type="slidenum">
              <a:rPr lang="en-US" smtClean="0"/>
              <a:t>‹#›</a:t>
            </a:fld>
            <a:endParaRPr lang="en-US"/>
          </a:p>
        </p:txBody>
      </p:sp>
    </p:spTree>
    <p:extLst>
      <p:ext uri="{BB962C8B-B14F-4D97-AF65-F5344CB8AC3E}">
        <p14:creationId xmlns:p14="http://schemas.microsoft.com/office/powerpoint/2010/main" val="2314403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6AAD26-C998-6847-B9C9-1E64585B32D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475DE63-13F4-8141-8A0F-ED759AA290D5}"/>
              </a:ext>
            </a:extLst>
          </p:cNvPr>
          <p:cNvSpPr>
            <a:spLocks noGrp="1"/>
          </p:cNvSpPr>
          <p:nvPr>
            <p:ph type="dt" sz="half" idx="10"/>
          </p:nvPr>
        </p:nvSpPr>
        <p:spPr/>
        <p:txBody>
          <a:bodyPr/>
          <a:lstStyle/>
          <a:p>
            <a:fld id="{83712018-4248-F345-9529-03F2F5FE80EE}" type="datetimeFigureOut">
              <a:rPr lang="en-US" smtClean="0"/>
              <a:t>6/20/2018</a:t>
            </a:fld>
            <a:endParaRPr lang="en-US"/>
          </a:p>
        </p:txBody>
      </p:sp>
      <p:sp>
        <p:nvSpPr>
          <p:cNvPr id="4" name="Footer Placeholder 3">
            <a:extLst>
              <a:ext uri="{FF2B5EF4-FFF2-40B4-BE49-F238E27FC236}">
                <a16:creationId xmlns:a16="http://schemas.microsoft.com/office/drawing/2014/main" id="{3537396A-7CCE-C642-9C78-5F2FFBCA0B2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0A18841-445F-2F4B-92C5-59DCE96F1911}"/>
              </a:ext>
            </a:extLst>
          </p:cNvPr>
          <p:cNvSpPr>
            <a:spLocks noGrp="1"/>
          </p:cNvSpPr>
          <p:nvPr>
            <p:ph type="sldNum" sz="quarter" idx="12"/>
          </p:nvPr>
        </p:nvSpPr>
        <p:spPr/>
        <p:txBody>
          <a:bodyPr/>
          <a:lstStyle/>
          <a:p>
            <a:fld id="{5F8D15E6-E891-E441-897B-C06B284BD0B7}" type="slidenum">
              <a:rPr lang="en-US" smtClean="0"/>
              <a:t>‹#›</a:t>
            </a:fld>
            <a:endParaRPr lang="en-US"/>
          </a:p>
        </p:txBody>
      </p:sp>
    </p:spTree>
    <p:extLst>
      <p:ext uri="{BB962C8B-B14F-4D97-AF65-F5344CB8AC3E}">
        <p14:creationId xmlns:p14="http://schemas.microsoft.com/office/powerpoint/2010/main" val="131966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09F031F-9CFB-544A-BF0D-9DE09DE5BA20}"/>
              </a:ext>
            </a:extLst>
          </p:cNvPr>
          <p:cNvSpPr>
            <a:spLocks noGrp="1"/>
          </p:cNvSpPr>
          <p:nvPr>
            <p:ph type="dt" sz="half" idx="10"/>
          </p:nvPr>
        </p:nvSpPr>
        <p:spPr/>
        <p:txBody>
          <a:bodyPr/>
          <a:lstStyle/>
          <a:p>
            <a:fld id="{83712018-4248-F345-9529-03F2F5FE80EE}" type="datetimeFigureOut">
              <a:rPr lang="en-US" smtClean="0"/>
              <a:t>6/20/2018</a:t>
            </a:fld>
            <a:endParaRPr lang="en-US"/>
          </a:p>
        </p:txBody>
      </p:sp>
      <p:sp>
        <p:nvSpPr>
          <p:cNvPr id="3" name="Footer Placeholder 2">
            <a:extLst>
              <a:ext uri="{FF2B5EF4-FFF2-40B4-BE49-F238E27FC236}">
                <a16:creationId xmlns:a16="http://schemas.microsoft.com/office/drawing/2014/main" id="{8BB79408-9BCA-C544-9576-57DEEBC2BD2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4126282-9E9A-6748-9B5E-3761A55DA1E3}"/>
              </a:ext>
            </a:extLst>
          </p:cNvPr>
          <p:cNvSpPr>
            <a:spLocks noGrp="1"/>
          </p:cNvSpPr>
          <p:nvPr>
            <p:ph type="sldNum" sz="quarter" idx="12"/>
          </p:nvPr>
        </p:nvSpPr>
        <p:spPr/>
        <p:txBody>
          <a:bodyPr/>
          <a:lstStyle/>
          <a:p>
            <a:fld id="{5F8D15E6-E891-E441-897B-C06B284BD0B7}" type="slidenum">
              <a:rPr lang="en-US" smtClean="0"/>
              <a:t>‹#›</a:t>
            </a:fld>
            <a:endParaRPr lang="en-US"/>
          </a:p>
        </p:txBody>
      </p:sp>
    </p:spTree>
    <p:extLst>
      <p:ext uri="{BB962C8B-B14F-4D97-AF65-F5344CB8AC3E}">
        <p14:creationId xmlns:p14="http://schemas.microsoft.com/office/powerpoint/2010/main" val="3547496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B92AE-91F7-6348-AB21-D0A66C7038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FB3B500-A2E8-974C-9824-4E9D0728569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C83040E-4247-4140-AC37-A3C7BE862F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B61D620-89D1-8647-913D-6B0A1C63586D}"/>
              </a:ext>
            </a:extLst>
          </p:cNvPr>
          <p:cNvSpPr>
            <a:spLocks noGrp="1"/>
          </p:cNvSpPr>
          <p:nvPr>
            <p:ph type="dt" sz="half" idx="10"/>
          </p:nvPr>
        </p:nvSpPr>
        <p:spPr/>
        <p:txBody>
          <a:bodyPr/>
          <a:lstStyle/>
          <a:p>
            <a:fld id="{83712018-4248-F345-9529-03F2F5FE80EE}" type="datetimeFigureOut">
              <a:rPr lang="en-US" smtClean="0"/>
              <a:t>6/20/2018</a:t>
            </a:fld>
            <a:endParaRPr lang="en-US"/>
          </a:p>
        </p:txBody>
      </p:sp>
      <p:sp>
        <p:nvSpPr>
          <p:cNvPr id="6" name="Footer Placeholder 5">
            <a:extLst>
              <a:ext uri="{FF2B5EF4-FFF2-40B4-BE49-F238E27FC236}">
                <a16:creationId xmlns:a16="http://schemas.microsoft.com/office/drawing/2014/main" id="{74EE31A4-3BEC-7C4D-A014-5BF5598709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EF2E6C4-9121-2045-9AC5-22830E85741D}"/>
              </a:ext>
            </a:extLst>
          </p:cNvPr>
          <p:cNvSpPr>
            <a:spLocks noGrp="1"/>
          </p:cNvSpPr>
          <p:nvPr>
            <p:ph type="sldNum" sz="quarter" idx="12"/>
          </p:nvPr>
        </p:nvSpPr>
        <p:spPr/>
        <p:txBody>
          <a:bodyPr/>
          <a:lstStyle/>
          <a:p>
            <a:fld id="{5F8D15E6-E891-E441-897B-C06B284BD0B7}" type="slidenum">
              <a:rPr lang="en-US" smtClean="0"/>
              <a:t>‹#›</a:t>
            </a:fld>
            <a:endParaRPr lang="en-US"/>
          </a:p>
        </p:txBody>
      </p:sp>
    </p:spTree>
    <p:extLst>
      <p:ext uri="{BB962C8B-B14F-4D97-AF65-F5344CB8AC3E}">
        <p14:creationId xmlns:p14="http://schemas.microsoft.com/office/powerpoint/2010/main" val="3540505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180CC-667C-0D47-BB22-B4A9A5B8A1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792B370-A1BD-2149-B20D-15EB1EACB9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A1664F-837A-8D4A-944A-3519F37CBF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E63FF0F-E08C-2245-9A50-AD200FED6E9D}"/>
              </a:ext>
            </a:extLst>
          </p:cNvPr>
          <p:cNvSpPr>
            <a:spLocks noGrp="1"/>
          </p:cNvSpPr>
          <p:nvPr>
            <p:ph type="dt" sz="half" idx="10"/>
          </p:nvPr>
        </p:nvSpPr>
        <p:spPr/>
        <p:txBody>
          <a:bodyPr/>
          <a:lstStyle/>
          <a:p>
            <a:fld id="{83712018-4248-F345-9529-03F2F5FE80EE}" type="datetimeFigureOut">
              <a:rPr lang="en-US" smtClean="0"/>
              <a:t>6/20/2018</a:t>
            </a:fld>
            <a:endParaRPr lang="en-US"/>
          </a:p>
        </p:txBody>
      </p:sp>
      <p:sp>
        <p:nvSpPr>
          <p:cNvPr id="6" name="Footer Placeholder 5">
            <a:extLst>
              <a:ext uri="{FF2B5EF4-FFF2-40B4-BE49-F238E27FC236}">
                <a16:creationId xmlns:a16="http://schemas.microsoft.com/office/drawing/2014/main" id="{01202B99-414B-714E-B9B9-622D008719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AA50459-0E8B-464E-BEAC-CE23FC54430E}"/>
              </a:ext>
            </a:extLst>
          </p:cNvPr>
          <p:cNvSpPr>
            <a:spLocks noGrp="1"/>
          </p:cNvSpPr>
          <p:nvPr>
            <p:ph type="sldNum" sz="quarter" idx="12"/>
          </p:nvPr>
        </p:nvSpPr>
        <p:spPr/>
        <p:txBody>
          <a:bodyPr/>
          <a:lstStyle/>
          <a:p>
            <a:fld id="{5F8D15E6-E891-E441-897B-C06B284BD0B7}" type="slidenum">
              <a:rPr lang="en-US" smtClean="0"/>
              <a:t>‹#›</a:t>
            </a:fld>
            <a:endParaRPr lang="en-US"/>
          </a:p>
        </p:txBody>
      </p:sp>
    </p:spTree>
    <p:extLst>
      <p:ext uri="{BB962C8B-B14F-4D97-AF65-F5344CB8AC3E}">
        <p14:creationId xmlns:p14="http://schemas.microsoft.com/office/powerpoint/2010/main" val="2809813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D971C1-7199-AC49-835F-9D3E143CF7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D95D91C-A9BC-A64A-878E-8BCA47E106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460D17-F94C-9948-A591-B77E23BF26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712018-4248-F345-9529-03F2F5FE80EE}" type="datetimeFigureOut">
              <a:rPr lang="en-US" smtClean="0"/>
              <a:t>6/20/2018</a:t>
            </a:fld>
            <a:endParaRPr lang="en-US"/>
          </a:p>
        </p:txBody>
      </p:sp>
      <p:sp>
        <p:nvSpPr>
          <p:cNvPr id="5" name="Footer Placeholder 4">
            <a:extLst>
              <a:ext uri="{FF2B5EF4-FFF2-40B4-BE49-F238E27FC236}">
                <a16:creationId xmlns:a16="http://schemas.microsoft.com/office/drawing/2014/main" id="{A4710820-EB47-5C4A-8853-715702615B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E6D135B-CDA3-024F-9763-3B42F35F129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8D15E6-E891-E441-897B-C06B284BD0B7}" type="slidenum">
              <a:rPr lang="en-US" smtClean="0"/>
              <a:t>‹#›</a:t>
            </a:fld>
            <a:endParaRPr lang="en-US"/>
          </a:p>
        </p:txBody>
      </p:sp>
    </p:spTree>
    <p:extLst>
      <p:ext uri="{BB962C8B-B14F-4D97-AF65-F5344CB8AC3E}">
        <p14:creationId xmlns:p14="http://schemas.microsoft.com/office/powerpoint/2010/main" val="2212807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1.emf"/></Relationships>
</file>

<file path=ppt/slides/_rels/slide1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tif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62CDB-F2F1-8149-B3E7-8BD0B89DE084}"/>
              </a:ext>
            </a:extLst>
          </p:cNvPr>
          <p:cNvSpPr>
            <a:spLocks noGrp="1"/>
          </p:cNvSpPr>
          <p:nvPr>
            <p:ph type="ctrTitle"/>
          </p:nvPr>
        </p:nvSpPr>
        <p:spPr>
          <a:xfrm>
            <a:off x="1156557" y="2822050"/>
            <a:ext cx="9144000" cy="2387600"/>
          </a:xfrm>
        </p:spPr>
        <p:txBody>
          <a:bodyPr>
            <a:noAutofit/>
          </a:bodyPr>
          <a:lstStyle/>
          <a:p>
            <a:br>
              <a:rPr lang="en-US" sz="4400" dirty="0"/>
            </a:br>
            <a:br>
              <a:rPr lang="en-US" sz="4400" dirty="0"/>
            </a:br>
            <a:r>
              <a:rPr lang="en-US" sz="4400" dirty="0"/>
              <a:t>Annexes to</a:t>
            </a:r>
            <a:br>
              <a:rPr lang="en-US" sz="4400" dirty="0"/>
            </a:br>
            <a:r>
              <a:rPr lang="en-US" sz="4400" dirty="0"/>
              <a:t>DP/FPA-ICEF-UNW/2018/1</a:t>
            </a:r>
            <a:br>
              <a:rPr lang="en-US" sz="4400" dirty="0"/>
            </a:br>
            <a:r>
              <a:rPr lang="en-US" sz="4400" dirty="0"/>
              <a:t>Joint report on cost recovery</a:t>
            </a:r>
            <a:br>
              <a:rPr lang="en-US" sz="4400" dirty="0"/>
            </a:br>
            <a:br>
              <a:rPr lang="en-US" sz="4400" dirty="0"/>
            </a:br>
            <a:br>
              <a:rPr lang="en-US" sz="4400" dirty="0"/>
            </a:br>
            <a:endParaRPr lang="en-US" sz="4400" dirty="0"/>
          </a:p>
        </p:txBody>
      </p:sp>
    </p:spTree>
    <p:extLst>
      <p:ext uri="{BB962C8B-B14F-4D97-AF65-F5344CB8AC3E}">
        <p14:creationId xmlns:p14="http://schemas.microsoft.com/office/powerpoint/2010/main" val="427769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92C0750-4DCE-AE4C-A7B1-16460FF20719}"/>
              </a:ext>
            </a:extLst>
          </p:cNvPr>
          <p:cNvSpPr/>
          <p:nvPr/>
        </p:nvSpPr>
        <p:spPr>
          <a:xfrm>
            <a:off x="4613621" y="0"/>
            <a:ext cx="2414636" cy="646331"/>
          </a:xfrm>
          <a:prstGeom prst="rect">
            <a:avLst/>
          </a:prstGeom>
        </p:spPr>
        <p:txBody>
          <a:bodyPr wrap="none">
            <a:spAutoFit/>
          </a:bodyPr>
          <a:lstStyle/>
          <a:p>
            <a:pPr lvl="0" algn="ctr">
              <a:buSzPct val="25000"/>
            </a:pPr>
            <a:r>
              <a:rPr lang="en-US" b="1" dirty="0">
                <a:solidFill>
                  <a:schemeClr val="dk1"/>
                </a:solidFill>
                <a:ea typeface="Calibri"/>
                <a:cs typeface="Calibri"/>
                <a:sym typeface="Calibri"/>
              </a:rPr>
              <a:t>Annex 1D [UN Women]</a:t>
            </a:r>
          </a:p>
          <a:p>
            <a:pPr lvl="0" algn="ctr">
              <a:buSzPct val="25000"/>
            </a:pPr>
            <a:r>
              <a:rPr lang="en-US" b="1" dirty="0">
                <a:solidFill>
                  <a:schemeClr val="dk1"/>
                </a:solidFill>
                <a:ea typeface="Calibri"/>
                <a:cs typeface="Calibri"/>
                <a:sym typeface="Calibri"/>
              </a:rPr>
              <a:t>Table 1</a:t>
            </a:r>
          </a:p>
        </p:txBody>
      </p:sp>
      <p:pic>
        <p:nvPicPr>
          <p:cNvPr id="8" name="Picture 7">
            <a:extLst>
              <a:ext uri="{FF2B5EF4-FFF2-40B4-BE49-F238E27FC236}">
                <a16:creationId xmlns:a16="http://schemas.microsoft.com/office/drawing/2014/main" id="{07B76853-5C0F-449A-BFBB-385A46AC614C}"/>
              </a:ext>
            </a:extLst>
          </p:cNvPr>
          <p:cNvPicPr>
            <a:picLocks noChangeAspect="1"/>
          </p:cNvPicPr>
          <p:nvPr/>
        </p:nvPicPr>
        <p:blipFill>
          <a:blip r:embed="rId2"/>
          <a:stretch>
            <a:fillRect/>
          </a:stretch>
        </p:blipFill>
        <p:spPr>
          <a:xfrm>
            <a:off x="1107348" y="746620"/>
            <a:ext cx="9815118" cy="5553512"/>
          </a:xfrm>
          <a:prstGeom prst="rect">
            <a:avLst/>
          </a:prstGeom>
        </p:spPr>
      </p:pic>
    </p:spTree>
    <p:extLst>
      <p:ext uri="{BB962C8B-B14F-4D97-AF65-F5344CB8AC3E}">
        <p14:creationId xmlns:p14="http://schemas.microsoft.com/office/powerpoint/2010/main" val="4286215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A34CE-6638-144A-877D-A2704EBF0971}"/>
              </a:ext>
            </a:extLst>
          </p:cNvPr>
          <p:cNvSpPr>
            <a:spLocks noGrp="1"/>
          </p:cNvSpPr>
          <p:nvPr>
            <p:ph type="title"/>
          </p:nvPr>
        </p:nvSpPr>
        <p:spPr>
          <a:xfrm>
            <a:off x="709864" y="702009"/>
            <a:ext cx="10515600" cy="2458286"/>
          </a:xfrm>
        </p:spPr>
        <p:txBody>
          <a:bodyPr>
            <a:normAutofit/>
          </a:bodyPr>
          <a:lstStyle/>
          <a:p>
            <a:r>
              <a:rPr lang="en-US" b="1" dirty="0"/>
              <a:t>ANNEX 2</a:t>
            </a:r>
            <a:br>
              <a:rPr lang="en-US" dirty="0"/>
            </a:br>
            <a:r>
              <a:rPr lang="en-US" dirty="0"/>
              <a:t>Evidence based on 2018-2019/2021 EB approved integrated budgets</a:t>
            </a:r>
          </a:p>
        </p:txBody>
      </p:sp>
    </p:spTree>
    <p:extLst>
      <p:ext uri="{BB962C8B-B14F-4D97-AF65-F5344CB8AC3E}">
        <p14:creationId xmlns:p14="http://schemas.microsoft.com/office/powerpoint/2010/main" val="295054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BA1C707-F167-B94D-8F28-4295EBEC832B}"/>
              </a:ext>
            </a:extLst>
          </p:cNvPr>
          <p:cNvSpPr txBox="1"/>
          <p:nvPr/>
        </p:nvSpPr>
        <p:spPr>
          <a:xfrm>
            <a:off x="208547" y="0"/>
            <a:ext cx="11630527" cy="369332"/>
          </a:xfrm>
          <a:prstGeom prst="rect">
            <a:avLst/>
          </a:prstGeom>
          <a:noFill/>
        </p:spPr>
        <p:txBody>
          <a:bodyPr wrap="square" rtlCol="0">
            <a:spAutoFit/>
          </a:bodyPr>
          <a:lstStyle/>
          <a:p>
            <a:r>
              <a:rPr lang="en-US" b="1" dirty="0">
                <a:highlight>
                  <a:srgbClr val="FFFF00"/>
                </a:highlight>
              </a:rPr>
              <a:t>ANNEX 2A – UNDP table 1</a:t>
            </a:r>
          </a:p>
        </p:txBody>
      </p:sp>
      <p:sp>
        <p:nvSpPr>
          <p:cNvPr id="2" name="Rectangle 1">
            <a:extLst>
              <a:ext uri="{FF2B5EF4-FFF2-40B4-BE49-F238E27FC236}">
                <a16:creationId xmlns:a16="http://schemas.microsoft.com/office/drawing/2014/main" id="{3E865344-734D-7F48-A1AC-9DBF6DE4A492}"/>
              </a:ext>
            </a:extLst>
          </p:cNvPr>
          <p:cNvSpPr/>
          <p:nvPr/>
        </p:nvSpPr>
        <p:spPr>
          <a:xfrm>
            <a:off x="0" y="5608299"/>
            <a:ext cx="12192000" cy="1249701"/>
          </a:xfrm>
          <a:prstGeom prst="rect">
            <a:avLst/>
          </a:prstGeom>
        </p:spPr>
        <p:txBody>
          <a:bodyPr wrap="square">
            <a:spAutoFit/>
          </a:bodyPr>
          <a:lstStyle/>
          <a:p>
            <a:pPr marR="804545" lvl="0" algn="just">
              <a:lnSpc>
                <a:spcPts val="1200"/>
              </a:lnSpc>
              <a:spcBef>
                <a:spcPts val="300"/>
              </a:spcBef>
              <a:spcAft>
                <a:spcPts val="600"/>
              </a:spcAft>
              <a:tabLst>
                <a:tab pos="360045" algn="l"/>
                <a:tab pos="360045" algn="l"/>
                <a:tab pos="1314450" algn="l"/>
              </a:tabLst>
            </a:pPr>
            <a:r>
              <a:rPr lang="en-US" sz="1100" dirty="0">
                <a:latin typeface="Times New Roman" panose="02020603050405020304" pitchFamily="18" charset="0"/>
                <a:ea typeface="Calibri" panose="020F0502020204030204" pitchFamily="34" charset="0"/>
                <a:cs typeface="Times New Roman" panose="02020603050405020304" pitchFamily="18" charset="0"/>
              </a:rPr>
              <a:t>Development effectiveness (DE) activities comprise:</a:t>
            </a:r>
            <a:endParaRPr lang="en-US" sz="1100" dirty="0">
              <a:latin typeface="Georgia" panose="02040502050405020303" pitchFamily="18" charset="0"/>
              <a:ea typeface="Calibri" panose="020F0502020204030204" pitchFamily="34" charset="0"/>
              <a:cs typeface="Times New Roman" panose="02020603050405020304" pitchFamily="18" charset="0"/>
            </a:endParaRPr>
          </a:p>
          <a:p>
            <a:pPr marL="342900" marR="0" lvl="0" indent="-342900" algn="just">
              <a:lnSpc>
                <a:spcPts val="1800"/>
              </a:lnSpc>
              <a:spcBef>
                <a:spcPts val="0"/>
              </a:spcBef>
              <a:spcAft>
                <a:spcPts val="0"/>
              </a:spcAft>
              <a:buFont typeface="Symbol" pitchFamily="2" charset="2"/>
              <a:buChar char=""/>
            </a:pPr>
            <a:r>
              <a:rPr lang="en-US" sz="1100" dirty="0">
                <a:solidFill>
                  <a:srgbClr val="000000"/>
                </a:solidFill>
                <a:latin typeface="Times New Roman" panose="02020603050405020304" pitchFamily="18" charset="0"/>
                <a:ea typeface="Calibri" panose="020F0502020204030204" pitchFamily="34" charset="0"/>
                <a:cs typeface="Calibri" panose="020F0502020204030204" pitchFamily="34" charset="0"/>
              </a:rPr>
              <a:t>‘</a:t>
            </a:r>
            <a:r>
              <a:rPr lang="en-US" sz="1100" dirty="0" err="1">
                <a:solidFill>
                  <a:srgbClr val="000000"/>
                </a:solidFill>
                <a:latin typeface="Times New Roman" panose="02020603050405020304" pitchFamily="18" charset="0"/>
                <a:ea typeface="Calibri" panose="020F0502020204030204" pitchFamily="34" charset="0"/>
                <a:cs typeface="Calibri" panose="020F0502020204030204" pitchFamily="34" charset="0"/>
              </a:rPr>
              <a:t>programme</a:t>
            </a:r>
            <a:r>
              <a:rPr lang="en-US" sz="1100" dirty="0">
                <a:solidFill>
                  <a:srgbClr val="000000"/>
                </a:solidFill>
                <a:latin typeface="Times New Roman" panose="02020603050405020304" pitchFamily="18" charset="0"/>
                <a:ea typeface="Calibri" panose="020F0502020204030204" pitchFamily="34" charset="0"/>
                <a:cs typeface="Calibri" panose="020F0502020204030204" pitchFamily="34" charset="0"/>
              </a:rPr>
              <a:t>’ level activities, (e.g. </a:t>
            </a:r>
            <a:r>
              <a:rPr lang="en-US" sz="1100" dirty="0" err="1">
                <a:solidFill>
                  <a:srgbClr val="000000"/>
                </a:solidFill>
                <a:latin typeface="Times New Roman" panose="02020603050405020304" pitchFamily="18" charset="0"/>
                <a:ea typeface="Calibri" panose="020F0502020204030204" pitchFamily="34" charset="0"/>
                <a:cs typeface="Calibri" panose="020F0502020204030204" pitchFamily="34" charset="0"/>
              </a:rPr>
              <a:t>programme</a:t>
            </a:r>
            <a:r>
              <a:rPr lang="en-US" sz="1100" dirty="0">
                <a:solidFill>
                  <a:srgbClr val="000000"/>
                </a:solidFill>
                <a:latin typeface="Times New Roman" panose="02020603050405020304" pitchFamily="18" charset="0"/>
                <a:ea typeface="Calibri" panose="020F0502020204030204" pitchFamily="34" charset="0"/>
                <a:cs typeface="Calibri" panose="020F0502020204030204" pitchFamily="34" charset="0"/>
              </a:rPr>
              <a:t> design and formulation, </a:t>
            </a:r>
            <a:r>
              <a:rPr lang="en-US" sz="1100" dirty="0" err="1">
                <a:solidFill>
                  <a:srgbClr val="000000"/>
                </a:solidFill>
                <a:latin typeface="Times New Roman" panose="02020603050405020304" pitchFamily="18" charset="0"/>
                <a:ea typeface="Calibri" panose="020F0502020204030204" pitchFamily="34" charset="0"/>
                <a:cs typeface="Calibri" panose="020F0502020204030204" pitchFamily="34" charset="0"/>
              </a:rPr>
              <a:t>programme</a:t>
            </a:r>
            <a:r>
              <a:rPr lang="en-US" sz="1100" dirty="0">
                <a:solidFill>
                  <a:srgbClr val="000000"/>
                </a:solidFill>
                <a:latin typeface="Times New Roman" panose="02020603050405020304" pitchFamily="18" charset="0"/>
                <a:ea typeface="Calibri" panose="020F0502020204030204" pitchFamily="34" charset="0"/>
                <a:cs typeface="Calibri" panose="020F0502020204030204" pitchFamily="34" charset="0"/>
              </a:rPr>
              <a:t> Q.A., formulation and management of </a:t>
            </a:r>
            <a:r>
              <a:rPr lang="en-US" sz="1100" dirty="0" err="1">
                <a:solidFill>
                  <a:srgbClr val="000000"/>
                </a:solidFill>
                <a:latin typeface="Times New Roman" panose="02020603050405020304" pitchFamily="18" charset="0"/>
                <a:ea typeface="Calibri" panose="020F0502020204030204" pitchFamily="34" charset="0"/>
                <a:cs typeface="Calibri" panose="020F0502020204030204" pitchFamily="34" charset="0"/>
              </a:rPr>
              <a:t>programme</a:t>
            </a:r>
            <a:r>
              <a:rPr lang="en-US" sz="1100" dirty="0">
                <a:solidFill>
                  <a:srgbClr val="000000"/>
                </a:solidFill>
                <a:latin typeface="Times New Roman" panose="02020603050405020304" pitchFamily="18" charset="0"/>
                <a:ea typeface="Calibri" panose="020F0502020204030204" pitchFamily="34" charset="0"/>
                <a:cs typeface="Calibri" panose="020F0502020204030204" pitchFamily="34" charset="0"/>
              </a:rPr>
              <a:t> pipeline); and</a:t>
            </a:r>
            <a:endParaRPr lang="en-US" sz="1100" dirty="0">
              <a:latin typeface="Calibri" panose="020F0502020204030204" pitchFamily="34" charset="0"/>
              <a:ea typeface="Calibri" panose="020F0502020204030204" pitchFamily="34" charset="0"/>
              <a:cs typeface="Calibri" panose="020F0502020204030204" pitchFamily="34" charset="0"/>
            </a:endParaRPr>
          </a:p>
          <a:p>
            <a:pPr marL="342900" marR="0" lvl="0" indent="-342900" algn="just">
              <a:lnSpc>
                <a:spcPts val="1800"/>
              </a:lnSpc>
              <a:spcBef>
                <a:spcPts val="0"/>
              </a:spcBef>
              <a:spcAft>
                <a:spcPts val="0"/>
              </a:spcAft>
              <a:buFont typeface="Symbol" pitchFamily="2" charset="2"/>
              <a:buChar char=""/>
            </a:pPr>
            <a:r>
              <a:rPr lang="en-US" sz="1100" dirty="0">
                <a:solidFill>
                  <a:srgbClr val="000000"/>
                </a:solidFill>
                <a:latin typeface="Times New Roman" panose="02020603050405020304" pitchFamily="18" charset="0"/>
                <a:ea typeface="Calibri" panose="020F0502020204030204" pitchFamily="34" charset="0"/>
                <a:cs typeface="Calibri" panose="020F0502020204030204" pitchFamily="34" charset="0"/>
              </a:rPr>
              <a:t>‘project’ level activities  (e.g. </a:t>
            </a:r>
            <a:r>
              <a:rPr lang="en-US" sz="1100" dirty="0" err="1">
                <a:solidFill>
                  <a:srgbClr val="000000"/>
                </a:solidFill>
                <a:latin typeface="Times New Roman" panose="02020603050405020304" pitchFamily="18" charset="0"/>
                <a:ea typeface="Calibri" panose="020F0502020204030204" pitchFamily="34" charset="0"/>
                <a:cs typeface="Calibri" panose="020F0502020204030204" pitchFamily="34" charset="0"/>
              </a:rPr>
              <a:t>programme</a:t>
            </a:r>
            <a:r>
              <a:rPr lang="en-US" sz="1100" dirty="0">
                <a:solidFill>
                  <a:srgbClr val="000000"/>
                </a:solidFill>
                <a:latin typeface="Times New Roman" panose="02020603050405020304" pitchFamily="18" charset="0"/>
                <a:ea typeface="Calibri" panose="020F0502020204030204" pitchFamily="34" charset="0"/>
                <a:cs typeface="Calibri" panose="020F0502020204030204" pitchFamily="34" charset="0"/>
              </a:rPr>
              <a:t> policy advisory services) </a:t>
            </a:r>
          </a:p>
          <a:p>
            <a:pPr marR="0" lvl="0" algn="just">
              <a:lnSpc>
                <a:spcPts val="1800"/>
              </a:lnSpc>
              <a:spcBef>
                <a:spcPts val="0"/>
              </a:spcBef>
              <a:spcAft>
                <a:spcPts val="0"/>
              </a:spcAft>
            </a:pPr>
            <a:r>
              <a:rPr lang="en-US" sz="1100" dirty="0"/>
              <a:t>The current model excludes all abovementioned DE activities from the calculation of the cost recovery rate. In the Modular ‘LEGO’ approach, ‘</a:t>
            </a:r>
            <a:r>
              <a:rPr lang="en-US" sz="1100" dirty="0" err="1"/>
              <a:t>programme</a:t>
            </a:r>
            <a:r>
              <a:rPr lang="en-US" sz="1100" dirty="0"/>
              <a:t>’ level DE activities are proposed to be funded through regular resources funded ‘LEGO’ blocks plus cost recovery; and ‘project’ level DE activities are  to be funded directly by the related projects.</a:t>
            </a:r>
            <a:endParaRPr lang="en-US" sz="1600" dirty="0">
              <a:latin typeface="Calibri" panose="020F0502020204030204" pitchFamily="34" charset="0"/>
              <a:ea typeface="Calibri" panose="020F0502020204030204" pitchFamily="34" charset="0"/>
              <a:cs typeface="Calibri" panose="020F0502020204030204" pitchFamily="34" charset="0"/>
            </a:endParaRPr>
          </a:p>
        </p:txBody>
      </p:sp>
      <p:pic>
        <p:nvPicPr>
          <p:cNvPr id="3" name="Picture 2"/>
          <p:cNvPicPr>
            <a:picLocks noChangeAspect="1"/>
          </p:cNvPicPr>
          <p:nvPr/>
        </p:nvPicPr>
        <p:blipFill>
          <a:blip r:embed="rId2"/>
          <a:stretch>
            <a:fillRect/>
          </a:stretch>
        </p:blipFill>
        <p:spPr>
          <a:xfrm>
            <a:off x="568411" y="369332"/>
            <a:ext cx="11079892" cy="5238967"/>
          </a:xfrm>
          <a:prstGeom prst="rect">
            <a:avLst/>
          </a:prstGeom>
        </p:spPr>
      </p:pic>
    </p:spTree>
    <p:extLst>
      <p:ext uri="{BB962C8B-B14F-4D97-AF65-F5344CB8AC3E}">
        <p14:creationId xmlns:p14="http://schemas.microsoft.com/office/powerpoint/2010/main" val="41345908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Shape 166"/>
          <p:cNvSpPr txBox="1">
            <a:spLocks noGrp="1"/>
          </p:cNvSpPr>
          <p:nvPr>
            <p:ph type="title"/>
          </p:nvPr>
        </p:nvSpPr>
        <p:spPr>
          <a:xfrm>
            <a:off x="328662" y="47386"/>
            <a:ext cx="11863338" cy="365889"/>
          </a:xfrm>
          <a:prstGeom prst="rect">
            <a:avLst/>
          </a:prstGeom>
        </p:spPr>
        <p:txBody>
          <a:bodyPr lIns="91425" tIns="91425" rIns="91425" bIns="91425" anchor="ctr" anchorCtr="0">
            <a:noAutofit/>
          </a:bodyPr>
          <a:lstStyle/>
          <a:p>
            <a:pPr lvl="0">
              <a:spcBef>
                <a:spcPts val="0"/>
              </a:spcBef>
            </a:pPr>
            <a:r>
              <a:rPr lang="en-US" sz="2000" b="1" dirty="0"/>
              <a:t>Annex 2A – UNDP </a:t>
            </a:r>
            <a:r>
              <a:rPr lang="en-US" sz="2000" b="1" dirty="0">
                <a:highlight>
                  <a:srgbClr val="FFFF00"/>
                </a:highlight>
              </a:rPr>
              <a:t>application of </a:t>
            </a:r>
            <a:r>
              <a:rPr lang="en-US" sz="2000" b="1" dirty="0" err="1">
                <a:highlight>
                  <a:srgbClr val="FFFF00"/>
                </a:highlight>
              </a:rPr>
              <a:t>lego</a:t>
            </a:r>
            <a:r>
              <a:rPr lang="en-US" sz="2000" b="1" dirty="0">
                <a:highlight>
                  <a:srgbClr val="FFFF00"/>
                </a:highlight>
              </a:rPr>
              <a:t> blocks (including differences between option A and B) (*)</a:t>
            </a:r>
            <a:endParaRPr lang="en-US" sz="2000" b="1" u="sng" dirty="0"/>
          </a:p>
        </p:txBody>
      </p:sp>
      <p:graphicFrame>
        <p:nvGraphicFramePr>
          <p:cNvPr id="4" name="Table 3"/>
          <p:cNvGraphicFramePr>
            <a:graphicFrameLocks noGrp="1"/>
          </p:cNvGraphicFramePr>
          <p:nvPr>
            <p:extLst>
              <p:ext uri="{D42A27DB-BD31-4B8C-83A1-F6EECF244321}">
                <p14:modId xmlns:p14="http://schemas.microsoft.com/office/powerpoint/2010/main" val="3151435480"/>
              </p:ext>
            </p:extLst>
          </p:nvPr>
        </p:nvGraphicFramePr>
        <p:xfrm>
          <a:off x="328662" y="413275"/>
          <a:ext cx="10767549" cy="5196840"/>
        </p:xfrm>
        <a:graphic>
          <a:graphicData uri="http://schemas.openxmlformats.org/drawingml/2006/table">
            <a:tbl>
              <a:tblPr firstRow="1" bandRow="1"/>
              <a:tblGrid>
                <a:gridCol w="2070848">
                  <a:extLst>
                    <a:ext uri="{9D8B030D-6E8A-4147-A177-3AD203B41FA5}">
                      <a16:colId xmlns:a16="http://schemas.microsoft.com/office/drawing/2014/main" val="20000"/>
                    </a:ext>
                  </a:extLst>
                </a:gridCol>
                <a:gridCol w="2820795">
                  <a:extLst>
                    <a:ext uri="{9D8B030D-6E8A-4147-A177-3AD203B41FA5}">
                      <a16:colId xmlns:a16="http://schemas.microsoft.com/office/drawing/2014/main" val="20001"/>
                    </a:ext>
                  </a:extLst>
                </a:gridCol>
                <a:gridCol w="2062879">
                  <a:extLst>
                    <a:ext uri="{9D8B030D-6E8A-4147-A177-3AD203B41FA5}">
                      <a16:colId xmlns:a16="http://schemas.microsoft.com/office/drawing/2014/main" val="20002"/>
                    </a:ext>
                  </a:extLst>
                </a:gridCol>
                <a:gridCol w="3813027">
                  <a:extLst>
                    <a:ext uri="{9D8B030D-6E8A-4147-A177-3AD203B41FA5}">
                      <a16:colId xmlns:a16="http://schemas.microsoft.com/office/drawing/2014/main" val="3615342322"/>
                    </a:ext>
                  </a:extLst>
                </a:gridCol>
              </a:tblGrid>
              <a:tr h="513875">
                <a:tc>
                  <a:txBody>
                    <a:bodyPr/>
                    <a:lstStyle/>
                    <a:p>
                      <a:r>
                        <a:rPr lang="en-US" sz="1100" b="1" dirty="0"/>
                        <a:t>Block</a:t>
                      </a:r>
                    </a:p>
                  </a:txBody>
                  <a:tcPr/>
                </a:tc>
                <a:tc>
                  <a:txBody>
                    <a:bodyPr/>
                    <a:lstStyle/>
                    <a:p>
                      <a:r>
                        <a:rPr lang="en-US" sz="1100" b="1"/>
                        <a:t>Description</a:t>
                      </a:r>
                    </a:p>
                  </a:txBody>
                  <a:tcPr/>
                </a:tc>
                <a:tc>
                  <a:txBody>
                    <a:bodyPr/>
                    <a:lstStyle/>
                    <a:p>
                      <a:r>
                        <a:rPr lang="en-US" sz="1100" b="1" dirty="0"/>
                        <a:t>Option A:</a:t>
                      </a:r>
                    </a:p>
                    <a:p>
                      <a:pPr marL="0" algn="l" defTabSz="914400" rtl="0" eaLnBrk="1" latinLnBrk="0" hangingPunct="1"/>
                      <a:r>
                        <a:rPr lang="en-US" sz="1200" kern="1200" dirty="0">
                          <a:solidFill>
                            <a:schemeClr val="tx1"/>
                          </a:solidFill>
                          <a:effectLst/>
                          <a:latin typeface="+mn-lt"/>
                          <a:ea typeface="+mn-ea"/>
                          <a:cs typeface="+mn-cs"/>
                        </a:rPr>
                        <a:t>Takes into account full cost of the functions which are included in ‘LEGO building blocks’.</a:t>
                      </a:r>
                    </a:p>
                  </a:txBody>
                  <a:tcPr/>
                </a:tc>
                <a:tc>
                  <a:txBody>
                    <a:bodyPr/>
                    <a:lstStyle/>
                    <a:p>
                      <a:r>
                        <a:rPr lang="en-US" sz="1100" b="1" dirty="0"/>
                        <a:t>Option B:</a:t>
                      </a:r>
                    </a:p>
                    <a:p>
                      <a:r>
                        <a:rPr lang="en-US" sz="1200" kern="1200" dirty="0">
                          <a:solidFill>
                            <a:schemeClr val="tx1"/>
                          </a:solidFill>
                          <a:effectLst/>
                          <a:latin typeface="+mn-lt"/>
                          <a:ea typeface="+mn-ea"/>
                          <a:cs typeface="+mn-cs"/>
                        </a:rPr>
                        <a:t>Focus is on leadership(**) (green and yellow LEGO blocks) and on country facing activities (blue LEGO block).</a:t>
                      </a:r>
                      <a:r>
                        <a:rPr lang="en-US" sz="1050" dirty="0">
                          <a:effectLst/>
                        </a:rPr>
                        <a:t> </a:t>
                      </a:r>
                      <a:r>
                        <a:rPr lang="en-US" sz="1200" dirty="0">
                          <a:effectLst/>
                        </a:rPr>
                        <a:t>Remaining functions are proportionally covered through indirect cost recovery.</a:t>
                      </a:r>
                      <a:endParaRPr lang="en-US" sz="1200" b="1" dirty="0"/>
                    </a:p>
                  </a:txBody>
                  <a:tcPr/>
                </a:tc>
                <a:extLst>
                  <a:ext uri="{0D108BD9-81ED-4DB2-BD59-A6C34878D82A}">
                    <a16:rowId xmlns:a16="http://schemas.microsoft.com/office/drawing/2014/main" val="10000"/>
                  </a:ext>
                </a:extLst>
              </a:tr>
              <a:tr h="380627">
                <a:tc rowSpan="4">
                  <a:txBody>
                    <a:bodyPr/>
                    <a:lstStyle/>
                    <a:p>
                      <a:r>
                        <a:rPr lang="en-US" sz="1100" dirty="0"/>
                        <a:t>Executive leadership,</a:t>
                      </a:r>
                    </a:p>
                    <a:p>
                      <a:r>
                        <a:rPr lang="en-US" sz="1100" dirty="0"/>
                        <a:t>Country Office leadership,</a:t>
                      </a:r>
                    </a:p>
                    <a:p>
                      <a:r>
                        <a:rPr lang="en-US" sz="1100" dirty="0"/>
                        <a:t>Independent Assurance </a:t>
                      </a:r>
                    </a:p>
                    <a:p>
                      <a:endParaRPr lang="en-US" sz="1100" dirty="0"/>
                    </a:p>
                  </a:txBody>
                  <a:tcPr>
                    <a:solidFill>
                      <a:srgbClr val="92D050"/>
                    </a:solidFill>
                  </a:tcPr>
                </a:tc>
                <a:tc>
                  <a:txBody>
                    <a:bodyPr/>
                    <a:lstStyle/>
                    <a:p>
                      <a:pPr marL="0" indent="0">
                        <a:buFont typeface="Arial" panose="020B0604020202020204" pitchFamily="34" charset="0"/>
                        <a:buNone/>
                      </a:pPr>
                      <a:r>
                        <a:rPr lang="en-US" sz="1000" dirty="0">
                          <a:solidFill>
                            <a:schemeClr val="tx1"/>
                          </a:solidFill>
                        </a:rPr>
                        <a:t>Executive Office, Ethics Office and Ombudsman</a:t>
                      </a:r>
                    </a:p>
                  </a:txBody>
                  <a:tcPr>
                    <a:noFill/>
                  </a:tcPr>
                </a:tc>
                <a:tc>
                  <a:txBody>
                    <a:bodyPr/>
                    <a:lstStyle/>
                    <a:p>
                      <a:pPr marL="0" indent="0" algn="l" defTabSz="914400" rtl="0" eaLnBrk="1" latinLnBrk="0" hangingPunct="1">
                        <a:buFont typeface="Arial" panose="020B0604020202020204" pitchFamily="34" charset="0"/>
                        <a:buNone/>
                      </a:pPr>
                      <a:r>
                        <a:rPr lang="en-US" sz="1000" kern="1200" dirty="0">
                          <a:solidFill>
                            <a:schemeClr val="tx1"/>
                          </a:solidFill>
                          <a:latin typeface="+mn-lt"/>
                          <a:ea typeface="+mn-ea"/>
                          <a:cs typeface="+mn-cs"/>
                        </a:rPr>
                        <a:t>Fully covered by regular resources</a:t>
                      </a:r>
                      <a:endParaRPr lang="en-US" sz="1000" b="1" dirty="0">
                        <a:solidFill>
                          <a:schemeClr val="tx1"/>
                        </a:solidFill>
                      </a:endParaRPr>
                    </a:p>
                  </a:txBody>
                  <a:tcPr>
                    <a:noFill/>
                  </a:tcPr>
                </a:tc>
                <a:tc>
                  <a:txBody>
                    <a:bodyPr/>
                    <a:lstStyle/>
                    <a:p>
                      <a:pPr marL="0" indent="0">
                        <a:buFont typeface="Wingdings" panose="05000000000000000000" pitchFamily="2" charset="2"/>
                        <a:buNone/>
                      </a:pPr>
                      <a:r>
                        <a:rPr lang="en-US" sz="1000" b="0" dirty="0">
                          <a:solidFill>
                            <a:schemeClr val="tx1"/>
                          </a:solidFill>
                        </a:rPr>
                        <a:t>Only leadership posts (fully loaded cost of D1 and higher graded positions), plus UNDP contribution to Ombudsman office, are fully covered by regular resources.</a:t>
                      </a:r>
                    </a:p>
                  </a:txBody>
                  <a:tcPr>
                    <a:noFill/>
                  </a:tcPr>
                </a:tc>
                <a:extLst>
                  <a:ext uri="{0D108BD9-81ED-4DB2-BD59-A6C34878D82A}">
                    <a16:rowId xmlns:a16="http://schemas.microsoft.com/office/drawing/2014/main" val="10001"/>
                  </a:ext>
                </a:extLst>
              </a:tr>
              <a:tr h="458906">
                <a:tc vMerge="1">
                  <a:txBody>
                    <a:bodyPr/>
                    <a:lstStyle/>
                    <a:p>
                      <a:endParaRPr lang="en-US" sz="1300"/>
                    </a:p>
                  </a:txBody>
                  <a:tcPr>
                    <a:solidFill>
                      <a:srgbClr val="92D050"/>
                    </a:solidFill>
                  </a:tcPr>
                </a:tc>
                <a:tc>
                  <a:txBody>
                    <a:bodyPr/>
                    <a:lstStyle/>
                    <a:p>
                      <a:pPr marL="0" indent="0">
                        <a:buFont typeface="Arial" panose="020B0604020202020204" pitchFamily="34" charset="0"/>
                        <a:buNone/>
                      </a:pPr>
                      <a:r>
                        <a:rPr lang="en-US" sz="1000">
                          <a:solidFill>
                            <a:schemeClr val="tx1"/>
                          </a:solidFill>
                        </a:rPr>
                        <a:t>Independent corporate oversight and assurance</a:t>
                      </a:r>
                    </a:p>
                    <a:p>
                      <a:pPr marL="171450" lvl="0" indent="-171450">
                        <a:buFont typeface="Arial" panose="020B0604020202020204" pitchFamily="34" charset="0"/>
                        <a:buChar char="•"/>
                      </a:pPr>
                      <a:r>
                        <a:rPr lang="en-US" sz="1000">
                          <a:solidFill>
                            <a:schemeClr val="tx1"/>
                          </a:solidFill>
                        </a:rPr>
                        <a:t>Internal and external audit and investigation </a:t>
                      </a:r>
                    </a:p>
                    <a:p>
                      <a:pPr marL="171450" lvl="0" indent="-171450">
                        <a:buFont typeface="Arial" panose="020B0604020202020204" pitchFamily="34" charset="0"/>
                        <a:buChar char="•"/>
                      </a:pPr>
                      <a:r>
                        <a:rPr lang="en-US" sz="1000">
                          <a:solidFill>
                            <a:schemeClr val="tx1"/>
                          </a:solidFill>
                        </a:rPr>
                        <a:t>Evaluation</a:t>
                      </a:r>
                    </a:p>
                  </a:txBody>
                  <a:tcPr>
                    <a:noFill/>
                  </a:tcPr>
                </a:tc>
                <a:tc>
                  <a:txBody>
                    <a:bodyPr/>
                    <a:lstStyle/>
                    <a:p>
                      <a:pPr marL="0" indent="0" algn="l" defTabSz="914400" rtl="0" eaLnBrk="1" latinLnBrk="0" hangingPunct="1">
                        <a:buFont typeface="Wingdings" panose="05000000000000000000" pitchFamily="2" charset="2"/>
                        <a:buNone/>
                      </a:pPr>
                      <a:r>
                        <a:rPr lang="en-US" sz="1000" b="0">
                          <a:solidFill>
                            <a:schemeClr val="tx1"/>
                          </a:solidFill>
                        </a:rPr>
                        <a:t>Fully covered by regular resources</a:t>
                      </a: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000" b="0">
                          <a:solidFill>
                            <a:schemeClr val="tx1"/>
                          </a:solidFill>
                        </a:rPr>
                        <a:t>Only leadership posts (fully loaded cost of D1 and higher graded positions plus P5 unit chiefs) are fully covered by regular resources.</a:t>
                      </a:r>
                    </a:p>
                    <a:p>
                      <a:pPr marL="0" indent="0">
                        <a:buFont typeface="Wingdings" panose="05000000000000000000" pitchFamily="2" charset="2"/>
                        <a:buNone/>
                      </a:pPr>
                      <a:endParaRPr lang="en-US" sz="1000" b="1">
                        <a:solidFill>
                          <a:schemeClr val="tx1"/>
                        </a:solidFill>
                      </a:endParaRPr>
                    </a:p>
                  </a:txBody>
                  <a:tcPr>
                    <a:noFill/>
                  </a:tcPr>
                </a:tc>
                <a:extLst>
                  <a:ext uri="{0D108BD9-81ED-4DB2-BD59-A6C34878D82A}">
                    <a16:rowId xmlns:a16="http://schemas.microsoft.com/office/drawing/2014/main" val="2180971391"/>
                  </a:ext>
                </a:extLst>
              </a:tr>
              <a:tr h="381494">
                <a:tc vMerge="1">
                  <a:txBody>
                    <a:bodyPr/>
                    <a:lstStyle/>
                    <a:p>
                      <a:endParaRPr lang="en-US" sz="1300"/>
                    </a:p>
                  </a:txBody>
                  <a:tcPr>
                    <a:solidFill>
                      <a:srgbClr val="92D050"/>
                    </a:solidFill>
                  </a:tcPr>
                </a:tc>
                <a:tc>
                  <a:txBody>
                    <a:bodyPr/>
                    <a:lstStyle/>
                    <a:p>
                      <a:pPr marL="0" indent="0">
                        <a:buFont typeface="Arial" panose="020B0604020202020204" pitchFamily="34" charset="0"/>
                        <a:buNone/>
                      </a:pPr>
                      <a:r>
                        <a:rPr lang="en-US" sz="1000">
                          <a:solidFill>
                            <a:schemeClr val="tx1"/>
                          </a:solidFill>
                        </a:rPr>
                        <a:t>Posts of Representative (CD,</a:t>
                      </a:r>
                      <a:r>
                        <a:rPr lang="en-US" sz="1000" baseline="0">
                          <a:solidFill>
                            <a:schemeClr val="tx1"/>
                          </a:solidFill>
                        </a:rPr>
                        <a:t> </a:t>
                      </a:r>
                      <a:r>
                        <a:rPr lang="en-US" sz="1000">
                          <a:solidFill>
                            <a:schemeClr val="tx1"/>
                          </a:solidFill>
                        </a:rPr>
                        <a:t>where applicable) and Deputy Representative (or national equivalent) </a:t>
                      </a:r>
                    </a:p>
                  </a:txBody>
                  <a:tcPr>
                    <a:noFill/>
                  </a:tcPr>
                </a:tc>
                <a:tc>
                  <a:txBody>
                    <a:bodyPr/>
                    <a:lstStyle/>
                    <a:p>
                      <a:pPr marL="0" indent="0" algn="l" defTabSz="914400" rtl="0" eaLnBrk="1" latinLnBrk="0" hangingPunct="1">
                        <a:buFont typeface="Wingdings" panose="05000000000000000000" pitchFamily="2" charset="2"/>
                        <a:buNone/>
                      </a:pPr>
                      <a:r>
                        <a:rPr lang="en-US" sz="1000" b="0">
                          <a:solidFill>
                            <a:schemeClr val="tx1"/>
                          </a:solidFill>
                        </a:rPr>
                        <a:t>(***) 2 Senior positions for all COs are fully covered by regular resources</a:t>
                      </a:r>
                      <a:endParaRPr lang="en-US" sz="1000" b="1">
                        <a:solidFill>
                          <a:schemeClr val="tx1"/>
                        </a:solidFill>
                      </a:endParaRPr>
                    </a:p>
                  </a:txBody>
                  <a:tcPr>
                    <a:noFill/>
                  </a:tcPr>
                </a:tc>
                <a:tc>
                  <a:txBody>
                    <a:bodyPr/>
                    <a:lstStyle/>
                    <a:p>
                      <a:pPr marL="0" indent="0">
                        <a:buFont typeface="Wingdings" panose="05000000000000000000" pitchFamily="2" charset="2"/>
                        <a:buNone/>
                      </a:pPr>
                      <a:r>
                        <a:rPr lang="en-US" sz="1000" b="0">
                          <a:solidFill>
                            <a:schemeClr val="tx1"/>
                          </a:solidFill>
                        </a:rPr>
                        <a:t>(***) 2 Senior positions for large COs, and 1 senior position for medium/small COs, including operations leadership fully covered by regular resources</a:t>
                      </a:r>
                    </a:p>
                  </a:txBody>
                  <a:tcPr>
                    <a:noFill/>
                  </a:tcPr>
                </a:tc>
                <a:extLst>
                  <a:ext uri="{0D108BD9-81ED-4DB2-BD59-A6C34878D82A}">
                    <a16:rowId xmlns:a16="http://schemas.microsoft.com/office/drawing/2014/main" val="4221374521"/>
                  </a:ext>
                </a:extLst>
              </a:tr>
              <a:tr h="371465">
                <a:tc vMerge="1">
                  <a:txBody>
                    <a:bodyPr/>
                    <a:lstStyle/>
                    <a:p>
                      <a:endParaRPr lang="en-US" sz="1300"/>
                    </a:p>
                  </a:txBody>
                  <a:tcPr>
                    <a:solidFill>
                      <a:srgbClr val="92D050"/>
                    </a:solidFill>
                  </a:tcPr>
                </a:tc>
                <a:tc>
                  <a:txBody>
                    <a:bodyPr/>
                    <a:lstStyle/>
                    <a:p>
                      <a:pPr marL="0" indent="0">
                        <a:buFont typeface="Arial" panose="020B0604020202020204" pitchFamily="34" charset="0"/>
                        <a:buNone/>
                      </a:pPr>
                      <a:r>
                        <a:rPr lang="en-US" sz="1000">
                          <a:solidFill>
                            <a:schemeClr val="tx1"/>
                          </a:solidFill>
                        </a:rPr>
                        <a:t>Support to UN Development Coordination</a:t>
                      </a:r>
                    </a:p>
                    <a:p>
                      <a:pPr marL="0" indent="0">
                        <a:buFont typeface="Arial" panose="020B0604020202020204" pitchFamily="34" charset="0"/>
                        <a:buNone/>
                      </a:pPr>
                      <a:r>
                        <a:rPr lang="en-US" sz="1000">
                          <a:solidFill>
                            <a:schemeClr val="tx1"/>
                          </a:solidFill>
                        </a:rPr>
                        <a:t>Support to UNV and UNCDF</a:t>
                      </a:r>
                      <a:endParaRPr lang="en-US" sz="1100">
                        <a:solidFill>
                          <a:schemeClr val="tx1"/>
                        </a:solidFill>
                      </a:endParaRP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000" b="0">
                          <a:solidFill>
                            <a:schemeClr val="tx1"/>
                          </a:solidFill>
                        </a:rPr>
                        <a:t>Fully covered by regular resources</a:t>
                      </a:r>
                      <a:endParaRPr lang="en-US" sz="1000" b="1">
                        <a:solidFill>
                          <a:schemeClr val="tx1"/>
                        </a:solidFill>
                      </a:endParaRPr>
                    </a:p>
                    <a:p>
                      <a:pPr marL="285750" indent="-285750" algn="l" defTabSz="914400" rtl="0" eaLnBrk="1" latinLnBrk="0" hangingPunct="1">
                        <a:buFont typeface="Wingdings" panose="05000000000000000000" pitchFamily="2" charset="2"/>
                        <a:buChar char="Ø"/>
                      </a:pPr>
                      <a:endParaRPr lang="en-US" sz="1000" b="1">
                        <a:solidFill>
                          <a:schemeClr val="tx1"/>
                        </a:solidFill>
                      </a:endParaRP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000" b="0">
                          <a:solidFill>
                            <a:schemeClr val="tx1"/>
                          </a:solidFill>
                        </a:rPr>
                        <a:t>Fully covered by regular resources</a:t>
                      </a:r>
                      <a:endParaRPr lang="en-US" sz="1000" b="1">
                        <a:solidFill>
                          <a:schemeClr val="tx1"/>
                        </a:solidFill>
                      </a:endParaRPr>
                    </a:p>
                  </a:txBody>
                  <a:tcPr>
                    <a:noFill/>
                  </a:tcPr>
                </a:tc>
                <a:extLst>
                  <a:ext uri="{0D108BD9-81ED-4DB2-BD59-A6C34878D82A}">
                    <a16:rowId xmlns:a16="http://schemas.microsoft.com/office/drawing/2014/main" val="3087392211"/>
                  </a:ext>
                </a:extLst>
              </a:tr>
              <a:tr h="430467">
                <a:tc rowSpan="2">
                  <a:txBody>
                    <a:bodyPr/>
                    <a:lstStyle/>
                    <a:p>
                      <a:r>
                        <a:rPr lang="en-US" sz="1100"/>
                        <a:t>Directing  advocacy, resource stewardship and technical leadership</a:t>
                      </a:r>
                    </a:p>
                    <a:p>
                      <a:endParaRPr lang="en-US" sz="1100"/>
                    </a:p>
                  </a:txBody>
                  <a:tcPr>
                    <a:solidFill>
                      <a:srgbClr val="FFFF00"/>
                    </a:solidFill>
                  </a:tcPr>
                </a:tc>
                <a:tc>
                  <a:txBody>
                    <a:bodyPr/>
                    <a:lstStyle/>
                    <a:p>
                      <a:r>
                        <a:rPr lang="en-US" sz="1000">
                          <a:solidFill>
                            <a:schemeClr val="tx1"/>
                          </a:solidFill>
                        </a:rPr>
                        <a:t>Leadership of management functions at HQ and Regional Office levels: Fiduciary, IT, Human Resources, Partnerships and Security management functions</a:t>
                      </a: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000" b="0">
                          <a:solidFill>
                            <a:schemeClr val="tx1"/>
                          </a:solidFill>
                        </a:rPr>
                        <a:t>Fully covered by regular resources</a:t>
                      </a:r>
                      <a:endParaRPr lang="en-US" sz="1000" b="1">
                        <a:solidFill>
                          <a:schemeClr val="tx1"/>
                        </a:solidFill>
                      </a:endParaRPr>
                    </a:p>
                    <a:p>
                      <a:pPr marL="285750" indent="-285750">
                        <a:buFont typeface="Wingdings" panose="05000000000000000000" pitchFamily="2" charset="2"/>
                        <a:buChar char="Ø"/>
                      </a:pPr>
                      <a:endParaRPr lang="en-US" sz="1000"/>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a:solidFill>
                            <a:schemeClr val="tx1"/>
                          </a:solidFill>
                        </a:rPr>
                        <a:t>Only leadership posts (fully loaded cost of D1 and higher graded positions) are fully covered by regular resources.</a:t>
                      </a:r>
                    </a:p>
                    <a:p>
                      <a:pPr marL="0" indent="0">
                        <a:buFont typeface="Arial" panose="020B0604020202020204" pitchFamily="34" charset="0"/>
                        <a:buNone/>
                      </a:pPr>
                      <a:endParaRPr lang="en-US" sz="1000"/>
                    </a:p>
                  </a:txBody>
                  <a:tcPr>
                    <a:noFill/>
                  </a:tcPr>
                </a:tc>
                <a:extLst>
                  <a:ext uri="{0D108BD9-81ED-4DB2-BD59-A6C34878D82A}">
                    <a16:rowId xmlns:a16="http://schemas.microsoft.com/office/drawing/2014/main" val="10002"/>
                  </a:ext>
                </a:extLst>
              </a:tr>
              <a:tr h="647738">
                <a:tc vMerge="1">
                  <a:txBody>
                    <a:bodyPr/>
                    <a:lstStyle/>
                    <a:p>
                      <a:endParaRPr lang="en-US" sz="1300"/>
                    </a:p>
                  </a:txBody>
                  <a:tcPr>
                    <a:solidFill>
                      <a:srgbClr val="FFFF00"/>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a:solidFill>
                            <a:schemeClr val="tx1"/>
                          </a:solidFill>
                        </a:rPr>
                        <a:t>Leadership of development effectiveness functions at HQ and Regional Office levels: Technical leadership, programmatic policy and support for norm setting functions</a:t>
                      </a: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000" b="0">
                          <a:solidFill>
                            <a:schemeClr val="tx1"/>
                          </a:solidFill>
                        </a:rPr>
                        <a:t>Fully covered by regular resources</a:t>
                      </a:r>
                      <a:endParaRPr lang="en-US" sz="1000" b="1">
                        <a:solidFill>
                          <a:schemeClr val="tx1"/>
                        </a:solidFill>
                      </a:endParaRPr>
                    </a:p>
                    <a:p>
                      <a:pPr marL="285750" indent="-285750">
                        <a:buFont typeface="Wingdings" panose="05000000000000000000" pitchFamily="2" charset="2"/>
                        <a:buChar char="Ø"/>
                      </a:pPr>
                      <a:endParaRPr lang="en-US" sz="1000"/>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0">
                          <a:solidFill>
                            <a:schemeClr val="tx1"/>
                          </a:solidFill>
                        </a:rPr>
                        <a:t>Only leadership posts (fully loaded cost of D1 and higher graded positions) are fully covered by regular resources.</a:t>
                      </a:r>
                    </a:p>
                    <a:p>
                      <a:pPr marL="0" indent="0">
                        <a:buFont typeface="Arial" panose="020B0604020202020204" pitchFamily="34" charset="0"/>
                        <a:buNone/>
                      </a:pPr>
                      <a:endParaRPr lang="en-US" sz="1000"/>
                    </a:p>
                  </a:txBody>
                  <a:tcPr>
                    <a:noFill/>
                  </a:tcPr>
                </a:tc>
                <a:extLst>
                  <a:ext uri="{0D108BD9-81ED-4DB2-BD59-A6C34878D82A}">
                    <a16:rowId xmlns:a16="http://schemas.microsoft.com/office/drawing/2014/main" val="3686215640"/>
                  </a:ext>
                </a:extLst>
              </a:tr>
              <a:tr h="729918">
                <a:tc>
                  <a:txBody>
                    <a:bodyPr/>
                    <a:lstStyle/>
                    <a:p>
                      <a:r>
                        <a:rPr lang="en-US" sz="1100" dirty="0"/>
                        <a:t>Integrating professional standards, norms and quality assurance</a:t>
                      </a:r>
                    </a:p>
                    <a:p>
                      <a:endParaRPr lang="en-US" sz="1100" dirty="0"/>
                    </a:p>
                  </a:txBody>
                  <a:tcPr>
                    <a:solidFill>
                      <a:schemeClr val="accent5">
                        <a:lumMod val="60000"/>
                        <a:lumOff val="40000"/>
                      </a:schemeClr>
                    </a:solidFill>
                  </a:tcPr>
                </a:tc>
                <a:tc>
                  <a:txBody>
                    <a:bodyPr/>
                    <a:lstStyle/>
                    <a:p>
                      <a:r>
                        <a:rPr lang="en-US" sz="1000" dirty="0">
                          <a:solidFill>
                            <a:schemeClr val="tx1"/>
                          </a:solidFill>
                        </a:rPr>
                        <a:t>Remaining development </a:t>
                      </a:r>
                      <a:r>
                        <a:rPr lang="en-US" sz="1000" dirty="0"/>
                        <a:t>effectiveness functions:</a:t>
                      </a:r>
                    </a:p>
                    <a:p>
                      <a:pPr marL="285750" indent="-285750">
                        <a:buFont typeface="Arial" panose="020B0604020202020204" pitchFamily="34" charset="0"/>
                        <a:buChar char="•"/>
                      </a:pPr>
                      <a:r>
                        <a:rPr lang="en-US" sz="1000" dirty="0"/>
                        <a:t>Integration of professional standards and quality assurance </a:t>
                      </a:r>
                    </a:p>
                    <a:p>
                      <a:pPr marL="285750" indent="-285750">
                        <a:buFont typeface="Arial" panose="020B0604020202020204" pitchFamily="34" charset="0"/>
                        <a:buChar char="•"/>
                      </a:pPr>
                      <a:r>
                        <a:rPr lang="en-US" sz="1000" dirty="0"/>
                        <a:t>Programme-policy advisory functions</a:t>
                      </a:r>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000" b="0" dirty="0">
                          <a:solidFill>
                            <a:schemeClr val="tx1"/>
                          </a:solidFill>
                        </a:rPr>
                        <a:t>Fully covered by regular resources</a:t>
                      </a:r>
                      <a:endParaRPr lang="en-US" sz="1000" b="1" dirty="0">
                        <a:solidFill>
                          <a:schemeClr val="tx1"/>
                        </a:solidFill>
                      </a:endParaRPr>
                    </a:p>
                    <a:p>
                      <a:pPr marL="285750" indent="-285750">
                        <a:buFont typeface="Wingdings" panose="05000000000000000000" pitchFamily="2" charset="2"/>
                        <a:buChar char="Ø"/>
                      </a:pPr>
                      <a:endParaRPr lang="en-US" sz="1000" dirty="0"/>
                    </a:p>
                  </a:txBody>
                  <a:tcPr>
                    <a:noFill/>
                  </a:tcPr>
                </a:tc>
                <a:tc>
                  <a:txBody>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US" sz="1000" kern="1200" dirty="0">
                          <a:solidFill>
                            <a:schemeClr val="tx1"/>
                          </a:solidFill>
                          <a:effectLst/>
                          <a:latin typeface="+mn-lt"/>
                          <a:ea typeface="+mn-ea"/>
                          <a:cs typeface="+mn-cs"/>
                        </a:rPr>
                        <a:t>Only positions that provide country level support, as well as country-facing </a:t>
                      </a:r>
                      <a:r>
                        <a:rPr lang="en-US" sz="1000" kern="1200" dirty="0" err="1">
                          <a:solidFill>
                            <a:schemeClr val="tx1"/>
                          </a:solidFill>
                          <a:effectLst/>
                          <a:latin typeface="+mn-lt"/>
                          <a:ea typeface="+mn-ea"/>
                          <a:cs typeface="+mn-cs"/>
                        </a:rPr>
                        <a:t>programme</a:t>
                      </a:r>
                      <a:r>
                        <a:rPr lang="en-US" sz="1000" kern="1200" dirty="0">
                          <a:solidFill>
                            <a:schemeClr val="tx1"/>
                          </a:solidFill>
                          <a:effectLst/>
                          <a:latin typeface="+mn-lt"/>
                          <a:ea typeface="+mn-ea"/>
                          <a:cs typeface="+mn-cs"/>
                        </a:rPr>
                        <a:t> policy advisory support, including south-south cooperation are covered by regular resources</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lang="en-US" sz="1050" kern="1200" dirty="0">
                        <a:solidFill>
                          <a:schemeClr val="tx1"/>
                        </a:solidFill>
                        <a:effectLst/>
                        <a:latin typeface="+mn-lt"/>
                        <a:ea typeface="+mn-ea"/>
                        <a:cs typeface="+mn-cs"/>
                      </a:endParaRPr>
                    </a:p>
                  </a:txBody>
                  <a:tcPr>
                    <a:noFill/>
                  </a:tcPr>
                </a:tc>
                <a:extLst>
                  <a:ext uri="{0D108BD9-81ED-4DB2-BD59-A6C34878D82A}">
                    <a16:rowId xmlns:a16="http://schemas.microsoft.com/office/drawing/2014/main" val="10003"/>
                  </a:ext>
                </a:extLst>
              </a:tr>
            </a:tbl>
          </a:graphicData>
        </a:graphic>
      </p:graphicFrame>
      <p:sp>
        <p:nvSpPr>
          <p:cNvPr id="2" name="Slide Number Placeholder 1"/>
          <p:cNvSpPr>
            <a:spLocks noGrp="1"/>
          </p:cNvSpPr>
          <p:nvPr>
            <p:ph type="sldNum" sz="quarter" idx="12"/>
          </p:nvPr>
        </p:nvSpPr>
        <p:spPr/>
        <p:txBody>
          <a:bodyPr/>
          <a:lstStyle/>
          <a:p>
            <a:fld id="{E4A4ABDD-7757-47A1-9FDF-126D28A5BE92}" type="slidenum">
              <a:rPr lang="en-US" smtClean="0"/>
              <a:t>13</a:t>
            </a:fld>
            <a:endParaRPr lang="en-US"/>
          </a:p>
        </p:txBody>
      </p:sp>
      <p:sp>
        <p:nvSpPr>
          <p:cNvPr id="5" name="Rectangle 4">
            <a:extLst>
              <a:ext uri="{FF2B5EF4-FFF2-40B4-BE49-F238E27FC236}">
                <a16:creationId xmlns:a16="http://schemas.microsoft.com/office/drawing/2014/main" id="{6C73B978-1EC8-4047-B9A9-4FC68C8A6162}"/>
              </a:ext>
            </a:extLst>
          </p:cNvPr>
          <p:cNvSpPr/>
          <p:nvPr/>
        </p:nvSpPr>
        <p:spPr>
          <a:xfrm>
            <a:off x="172834" y="5610115"/>
            <a:ext cx="11889764" cy="1200329"/>
          </a:xfrm>
          <a:prstGeom prst="rect">
            <a:avLst/>
          </a:prstGeom>
        </p:spPr>
        <p:txBody>
          <a:bodyPr wrap="square" anchor="t">
            <a:spAutoFit/>
          </a:bodyPr>
          <a:lstStyle/>
          <a:p>
            <a:r>
              <a:rPr lang="en-US" sz="1200" dirty="0">
                <a:latin typeface="Calibri" panose="020F0502020204030204" pitchFamily="34" charset="0"/>
                <a:ea typeface="Calibri" panose="020F0502020204030204" pitchFamily="34" charset="0"/>
                <a:cs typeface="Times New Roman" panose="02020603050405020304" pitchFamily="18" charset="0"/>
              </a:rPr>
              <a:t>(*) Coverage of positions under both options A and B relates to post plus related non-post costs.</a:t>
            </a:r>
          </a:p>
          <a:p>
            <a:r>
              <a:rPr lang="en-US" sz="1200" dirty="0">
                <a:latin typeface="Calibri" panose="020F0502020204030204" pitchFamily="34" charset="0"/>
                <a:ea typeface="Calibri" panose="020F0502020204030204" pitchFamily="34" charset="0"/>
                <a:cs typeface="Times New Roman" panose="02020603050405020304" pitchFamily="18" charset="0"/>
              </a:rPr>
              <a:t>(**) Leadership sets the direction, is responsible for executive management, inter-</a:t>
            </a:r>
            <a:r>
              <a:rPr lang="en-US" sz="1200" dirty="0" err="1">
                <a:latin typeface="Calibri" panose="020F0502020204030204" pitchFamily="34" charset="0"/>
                <a:ea typeface="Calibri" panose="020F0502020204030204" pitchFamily="34" charset="0"/>
                <a:cs typeface="Times New Roman" panose="02020603050405020304" pitchFamily="18" charset="0"/>
              </a:rPr>
              <a:t>bureaux</a:t>
            </a:r>
            <a:r>
              <a:rPr lang="en-US" sz="1200" dirty="0">
                <a:latin typeface="Calibri" panose="020F0502020204030204" pitchFamily="34" charset="0"/>
                <a:ea typeface="Calibri" panose="020F0502020204030204" pitchFamily="34" charset="0"/>
                <a:cs typeface="Times New Roman" panose="02020603050405020304" pitchFamily="18" charset="0"/>
              </a:rPr>
              <a:t> and inter-agency coordination, reporting to the Executive Board, research and innovation, partnerships, oversight and assurance, fiduciary functions and operations. Leadership also spearheads the policy, planning and overall management in the respective functional areas for each organization. Leadership ensures that UN norms and standards are integrated across all areas of work. </a:t>
            </a:r>
          </a:p>
          <a:p>
            <a:r>
              <a:rPr lang="en-US" sz="1200" dirty="0">
                <a:latin typeface="Calibri" panose="020F0502020204030204" pitchFamily="34" charset="0"/>
                <a:cs typeface="Times New Roman" panose="02020603050405020304" pitchFamily="18" charset="0"/>
              </a:rPr>
              <a:t>(***) Represents the ‘RR’ portion of the cost of positions, whereas the ‘RC’ portion is covered under support to UN Development Coordination. For option B, this covers the financial equivalent of the fully loaded cost of Resident Representative positions in all LICs/MICs plus a pool of regular resources for operations leadership.</a:t>
            </a:r>
            <a:endParaRPr lang="en-US" sz="1200" dirty="0"/>
          </a:p>
        </p:txBody>
      </p:sp>
    </p:spTree>
    <p:extLst>
      <p:ext uri="{BB962C8B-B14F-4D97-AF65-F5344CB8AC3E}">
        <p14:creationId xmlns:p14="http://schemas.microsoft.com/office/powerpoint/2010/main" val="4277310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BA1C707-F167-B94D-8F28-4295EBEC832B}"/>
              </a:ext>
            </a:extLst>
          </p:cNvPr>
          <p:cNvSpPr txBox="1"/>
          <p:nvPr/>
        </p:nvSpPr>
        <p:spPr>
          <a:xfrm>
            <a:off x="0" y="0"/>
            <a:ext cx="11630527" cy="369332"/>
          </a:xfrm>
          <a:prstGeom prst="rect">
            <a:avLst/>
          </a:prstGeom>
          <a:noFill/>
        </p:spPr>
        <p:txBody>
          <a:bodyPr wrap="square" rtlCol="0">
            <a:spAutoFit/>
          </a:bodyPr>
          <a:lstStyle/>
          <a:p>
            <a:r>
              <a:rPr lang="en-US" b="1" dirty="0">
                <a:highlight>
                  <a:srgbClr val="FFFF00"/>
                </a:highlight>
              </a:rPr>
              <a:t>Annex 2B – UNFPA table 1</a:t>
            </a:r>
          </a:p>
        </p:txBody>
      </p:sp>
      <p:pic>
        <p:nvPicPr>
          <p:cNvPr id="4" name="Picture 3">
            <a:extLst>
              <a:ext uri="{FF2B5EF4-FFF2-40B4-BE49-F238E27FC236}">
                <a16:creationId xmlns:a16="http://schemas.microsoft.com/office/drawing/2014/main" id="{0A647071-4217-504A-AE16-06A85D54761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2339163" y="0"/>
            <a:ext cx="8229600" cy="6858000"/>
          </a:xfrm>
          <a:prstGeom prst="rect">
            <a:avLst/>
          </a:prstGeom>
          <a:noFill/>
          <a:ln>
            <a:noFill/>
          </a:ln>
        </p:spPr>
      </p:pic>
    </p:spTree>
    <p:extLst>
      <p:ext uri="{BB962C8B-B14F-4D97-AF65-F5344CB8AC3E}">
        <p14:creationId xmlns:p14="http://schemas.microsoft.com/office/powerpoint/2010/main" val="33812929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BA1C707-F167-B94D-8F28-4295EBEC832B}"/>
              </a:ext>
            </a:extLst>
          </p:cNvPr>
          <p:cNvSpPr txBox="1"/>
          <p:nvPr/>
        </p:nvSpPr>
        <p:spPr>
          <a:xfrm>
            <a:off x="208547" y="0"/>
            <a:ext cx="11630527" cy="369332"/>
          </a:xfrm>
          <a:prstGeom prst="rect">
            <a:avLst/>
          </a:prstGeom>
          <a:noFill/>
        </p:spPr>
        <p:txBody>
          <a:bodyPr wrap="square" rtlCol="0">
            <a:spAutoFit/>
          </a:bodyPr>
          <a:lstStyle/>
          <a:p>
            <a:r>
              <a:rPr lang="en-US" b="1" dirty="0">
                <a:highlight>
                  <a:srgbClr val="FFFF00"/>
                </a:highlight>
              </a:rPr>
              <a:t>Annex 2B – UNFPA application of </a:t>
            </a:r>
            <a:r>
              <a:rPr lang="en-US" b="1" dirty="0" err="1">
                <a:highlight>
                  <a:srgbClr val="FFFF00"/>
                </a:highlight>
              </a:rPr>
              <a:t>lego</a:t>
            </a:r>
            <a:r>
              <a:rPr lang="en-US" b="1" dirty="0">
                <a:highlight>
                  <a:srgbClr val="FFFF00"/>
                </a:highlight>
              </a:rPr>
              <a:t> blocks (including differences between option A and B)</a:t>
            </a:r>
          </a:p>
        </p:txBody>
      </p:sp>
      <p:pic>
        <p:nvPicPr>
          <p:cNvPr id="2" name="Picture 1"/>
          <p:cNvPicPr>
            <a:picLocks noChangeAspect="1"/>
          </p:cNvPicPr>
          <p:nvPr/>
        </p:nvPicPr>
        <p:blipFill>
          <a:blip r:embed="rId2"/>
          <a:stretch>
            <a:fillRect/>
          </a:stretch>
        </p:blipFill>
        <p:spPr>
          <a:xfrm>
            <a:off x="1980187" y="513264"/>
            <a:ext cx="8752916" cy="6200765"/>
          </a:xfrm>
          <a:prstGeom prst="rect">
            <a:avLst/>
          </a:prstGeom>
        </p:spPr>
      </p:pic>
    </p:spTree>
    <p:extLst>
      <p:ext uri="{BB962C8B-B14F-4D97-AF65-F5344CB8AC3E}">
        <p14:creationId xmlns:p14="http://schemas.microsoft.com/office/powerpoint/2010/main" val="33772616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BA1C707-F167-B94D-8F28-4295EBEC832B}"/>
              </a:ext>
            </a:extLst>
          </p:cNvPr>
          <p:cNvSpPr txBox="1"/>
          <p:nvPr/>
        </p:nvSpPr>
        <p:spPr>
          <a:xfrm>
            <a:off x="208547" y="0"/>
            <a:ext cx="11630527" cy="369332"/>
          </a:xfrm>
          <a:prstGeom prst="rect">
            <a:avLst/>
          </a:prstGeom>
          <a:noFill/>
        </p:spPr>
        <p:txBody>
          <a:bodyPr wrap="square" rtlCol="0">
            <a:spAutoFit/>
          </a:bodyPr>
          <a:lstStyle/>
          <a:p>
            <a:r>
              <a:rPr lang="en-US" b="1" dirty="0">
                <a:highlight>
                  <a:srgbClr val="FFFF00"/>
                </a:highlight>
              </a:rPr>
              <a:t>Annex 2C – UNICEF – table 1</a:t>
            </a:r>
          </a:p>
        </p:txBody>
      </p:sp>
      <p:graphicFrame>
        <p:nvGraphicFramePr>
          <p:cNvPr id="3" name="Object 2"/>
          <p:cNvGraphicFramePr>
            <a:graphicFrameLocks noChangeAspect="1"/>
          </p:cNvGraphicFramePr>
          <p:nvPr>
            <p:extLst/>
          </p:nvPr>
        </p:nvGraphicFramePr>
        <p:xfrm>
          <a:off x="282575" y="403906"/>
          <a:ext cx="11330305" cy="6212794"/>
        </p:xfrm>
        <a:graphic>
          <a:graphicData uri="http://schemas.openxmlformats.org/presentationml/2006/ole">
            <mc:AlternateContent xmlns:mc="http://schemas.openxmlformats.org/markup-compatibility/2006">
              <mc:Choice xmlns:v="urn:schemas-microsoft-com:vml" Requires="v">
                <p:oleObj spid="_x0000_s1026" name="Worksheet" r:id="rId3" imgW="13944677" imgH="7642780" progId="Excel.Sheet.12">
                  <p:embed/>
                </p:oleObj>
              </mc:Choice>
              <mc:Fallback>
                <p:oleObj name="Worksheet" r:id="rId3" imgW="13944677" imgH="7642780" progId="Excel.Sheet.12">
                  <p:embed/>
                  <p:pic>
                    <p:nvPicPr>
                      <p:cNvPr id="3" name="Object 2"/>
                      <p:cNvPicPr/>
                      <p:nvPr/>
                    </p:nvPicPr>
                    <p:blipFill>
                      <a:blip r:embed="rId4"/>
                      <a:stretch>
                        <a:fillRect/>
                      </a:stretch>
                    </p:blipFill>
                    <p:spPr>
                      <a:xfrm>
                        <a:off x="282575" y="403906"/>
                        <a:ext cx="11330305" cy="6212794"/>
                      </a:xfrm>
                      <a:prstGeom prst="rect">
                        <a:avLst/>
                      </a:prstGeom>
                    </p:spPr>
                  </p:pic>
                </p:oleObj>
              </mc:Fallback>
            </mc:AlternateContent>
          </a:graphicData>
        </a:graphic>
      </p:graphicFrame>
    </p:spTree>
    <p:extLst>
      <p:ext uri="{BB962C8B-B14F-4D97-AF65-F5344CB8AC3E}">
        <p14:creationId xmlns:p14="http://schemas.microsoft.com/office/powerpoint/2010/main" val="19082822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BA1C707-F167-B94D-8F28-4295EBEC832B}"/>
              </a:ext>
            </a:extLst>
          </p:cNvPr>
          <p:cNvSpPr txBox="1"/>
          <p:nvPr/>
        </p:nvSpPr>
        <p:spPr>
          <a:xfrm>
            <a:off x="208547" y="0"/>
            <a:ext cx="11630527" cy="369332"/>
          </a:xfrm>
          <a:prstGeom prst="rect">
            <a:avLst/>
          </a:prstGeom>
          <a:noFill/>
        </p:spPr>
        <p:txBody>
          <a:bodyPr wrap="square" rtlCol="0">
            <a:spAutoFit/>
          </a:bodyPr>
          <a:lstStyle/>
          <a:p>
            <a:r>
              <a:rPr lang="en-US" b="1" dirty="0">
                <a:highlight>
                  <a:srgbClr val="FFFF00"/>
                </a:highlight>
              </a:rPr>
              <a:t>Annex 2C – UNICEF application of </a:t>
            </a:r>
            <a:r>
              <a:rPr lang="en-US" b="1" dirty="0" err="1">
                <a:highlight>
                  <a:srgbClr val="FFFF00"/>
                </a:highlight>
              </a:rPr>
              <a:t>lego</a:t>
            </a:r>
            <a:r>
              <a:rPr lang="en-US" b="1" dirty="0">
                <a:highlight>
                  <a:srgbClr val="FFFF00"/>
                </a:highlight>
              </a:rPr>
              <a:t> blocks (including differences between Option A and Option B)</a:t>
            </a:r>
          </a:p>
        </p:txBody>
      </p:sp>
      <p:pic>
        <p:nvPicPr>
          <p:cNvPr id="4" name="Picture 3"/>
          <p:cNvPicPr>
            <a:picLocks noChangeAspect="1"/>
          </p:cNvPicPr>
          <p:nvPr/>
        </p:nvPicPr>
        <p:blipFill>
          <a:blip r:embed="rId2"/>
          <a:stretch>
            <a:fillRect/>
          </a:stretch>
        </p:blipFill>
        <p:spPr>
          <a:xfrm>
            <a:off x="1296365" y="708660"/>
            <a:ext cx="9407828" cy="6149340"/>
          </a:xfrm>
          <a:prstGeom prst="rect">
            <a:avLst/>
          </a:prstGeom>
        </p:spPr>
      </p:pic>
    </p:spTree>
    <p:extLst>
      <p:ext uri="{BB962C8B-B14F-4D97-AF65-F5344CB8AC3E}">
        <p14:creationId xmlns:p14="http://schemas.microsoft.com/office/powerpoint/2010/main" val="38940598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BA1C707-F167-B94D-8F28-4295EBEC832B}"/>
              </a:ext>
            </a:extLst>
          </p:cNvPr>
          <p:cNvSpPr txBox="1"/>
          <p:nvPr/>
        </p:nvSpPr>
        <p:spPr>
          <a:xfrm>
            <a:off x="208547" y="0"/>
            <a:ext cx="11630527" cy="369332"/>
          </a:xfrm>
          <a:prstGeom prst="rect">
            <a:avLst/>
          </a:prstGeom>
          <a:noFill/>
        </p:spPr>
        <p:txBody>
          <a:bodyPr wrap="square" rtlCol="0">
            <a:spAutoFit/>
          </a:bodyPr>
          <a:lstStyle/>
          <a:p>
            <a:r>
              <a:rPr lang="en-US" b="1" dirty="0">
                <a:highlight>
                  <a:srgbClr val="FFFF00"/>
                </a:highlight>
              </a:rPr>
              <a:t>Annex 2D - UN Women</a:t>
            </a:r>
          </a:p>
        </p:txBody>
      </p:sp>
      <p:pic>
        <p:nvPicPr>
          <p:cNvPr id="2" name="Picture 1">
            <a:extLst>
              <a:ext uri="{FF2B5EF4-FFF2-40B4-BE49-F238E27FC236}">
                <a16:creationId xmlns:a16="http://schemas.microsoft.com/office/drawing/2014/main" id="{F8CDE4F2-F440-42A3-AA8C-43091E23F5FF}"/>
              </a:ext>
            </a:extLst>
          </p:cNvPr>
          <p:cNvPicPr>
            <a:picLocks noChangeAspect="1"/>
          </p:cNvPicPr>
          <p:nvPr/>
        </p:nvPicPr>
        <p:blipFill>
          <a:blip r:embed="rId2"/>
          <a:stretch>
            <a:fillRect/>
          </a:stretch>
        </p:blipFill>
        <p:spPr>
          <a:xfrm>
            <a:off x="955323" y="726392"/>
            <a:ext cx="10281353" cy="6131607"/>
          </a:xfrm>
          <a:prstGeom prst="rect">
            <a:avLst/>
          </a:prstGeom>
        </p:spPr>
      </p:pic>
    </p:spTree>
    <p:extLst>
      <p:ext uri="{BB962C8B-B14F-4D97-AF65-F5344CB8AC3E}">
        <p14:creationId xmlns:p14="http://schemas.microsoft.com/office/powerpoint/2010/main" val="23251668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BA1C707-F167-B94D-8F28-4295EBEC832B}"/>
              </a:ext>
            </a:extLst>
          </p:cNvPr>
          <p:cNvSpPr txBox="1"/>
          <p:nvPr/>
        </p:nvSpPr>
        <p:spPr>
          <a:xfrm>
            <a:off x="208547" y="0"/>
            <a:ext cx="11630527" cy="369332"/>
          </a:xfrm>
          <a:prstGeom prst="rect">
            <a:avLst/>
          </a:prstGeom>
          <a:noFill/>
        </p:spPr>
        <p:txBody>
          <a:bodyPr wrap="square" rtlCol="0">
            <a:spAutoFit/>
          </a:bodyPr>
          <a:lstStyle/>
          <a:p>
            <a:r>
              <a:rPr lang="en-US" b="1" dirty="0">
                <a:highlight>
                  <a:srgbClr val="FFFF00"/>
                </a:highlight>
              </a:rPr>
              <a:t>Annex 2D - UN Women application of </a:t>
            </a:r>
            <a:r>
              <a:rPr lang="en-US" b="1" dirty="0" err="1">
                <a:highlight>
                  <a:srgbClr val="FFFF00"/>
                </a:highlight>
              </a:rPr>
              <a:t>lego</a:t>
            </a:r>
            <a:r>
              <a:rPr lang="en-US" b="1" dirty="0">
                <a:highlight>
                  <a:srgbClr val="FFFF00"/>
                </a:highlight>
              </a:rPr>
              <a:t> blocks (including differences between Option A and Option B) </a:t>
            </a:r>
          </a:p>
        </p:txBody>
      </p:sp>
      <p:pic>
        <p:nvPicPr>
          <p:cNvPr id="4" name="Picture 3">
            <a:extLst>
              <a:ext uri="{FF2B5EF4-FFF2-40B4-BE49-F238E27FC236}">
                <a16:creationId xmlns:a16="http://schemas.microsoft.com/office/drawing/2014/main" id="{B2FBA1C4-DDEA-48D1-B675-6064708739E5}"/>
              </a:ext>
            </a:extLst>
          </p:cNvPr>
          <p:cNvPicPr>
            <a:picLocks noChangeAspect="1"/>
          </p:cNvPicPr>
          <p:nvPr/>
        </p:nvPicPr>
        <p:blipFill>
          <a:blip r:embed="rId2"/>
          <a:stretch>
            <a:fillRect/>
          </a:stretch>
        </p:blipFill>
        <p:spPr>
          <a:xfrm>
            <a:off x="1046286" y="653509"/>
            <a:ext cx="9750668" cy="5993475"/>
          </a:xfrm>
          <a:prstGeom prst="rect">
            <a:avLst/>
          </a:prstGeom>
        </p:spPr>
      </p:pic>
    </p:spTree>
    <p:extLst>
      <p:ext uri="{BB962C8B-B14F-4D97-AF65-F5344CB8AC3E}">
        <p14:creationId xmlns:p14="http://schemas.microsoft.com/office/powerpoint/2010/main" val="26740735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B59F6A-378C-E045-9A4C-2903E5C979A8}"/>
              </a:ext>
            </a:extLst>
          </p:cNvPr>
          <p:cNvSpPr>
            <a:spLocks noGrp="1"/>
          </p:cNvSpPr>
          <p:nvPr>
            <p:ph type="title"/>
          </p:nvPr>
        </p:nvSpPr>
        <p:spPr>
          <a:xfrm>
            <a:off x="686285" y="1056500"/>
            <a:ext cx="10515600" cy="1325563"/>
          </a:xfrm>
        </p:spPr>
        <p:txBody>
          <a:bodyPr>
            <a:normAutofit fontScale="90000"/>
          </a:bodyPr>
          <a:lstStyle/>
          <a:p>
            <a:r>
              <a:rPr lang="en-US" b="1" dirty="0"/>
              <a:t>ANNEX 1</a:t>
            </a:r>
            <a:br>
              <a:rPr lang="en-US" dirty="0"/>
            </a:br>
            <a:r>
              <a:rPr lang="en-US" dirty="0"/>
              <a:t>Evidence based on financial information from 2014-2017 actuals</a:t>
            </a:r>
          </a:p>
        </p:txBody>
      </p:sp>
    </p:spTree>
    <p:extLst>
      <p:ext uri="{BB962C8B-B14F-4D97-AF65-F5344CB8AC3E}">
        <p14:creationId xmlns:p14="http://schemas.microsoft.com/office/powerpoint/2010/main" val="38783222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4A34CE-6638-144A-877D-A2704EBF0971}"/>
              </a:ext>
            </a:extLst>
          </p:cNvPr>
          <p:cNvSpPr>
            <a:spLocks noGrp="1"/>
          </p:cNvSpPr>
          <p:nvPr>
            <p:ph type="title"/>
          </p:nvPr>
        </p:nvSpPr>
        <p:spPr>
          <a:xfrm>
            <a:off x="761903" y="702009"/>
            <a:ext cx="10515600" cy="2458286"/>
          </a:xfrm>
        </p:spPr>
        <p:txBody>
          <a:bodyPr>
            <a:normAutofit/>
          </a:bodyPr>
          <a:lstStyle/>
          <a:p>
            <a:r>
              <a:rPr lang="en-US" b="1" dirty="0"/>
              <a:t>ANNEX 3</a:t>
            </a:r>
            <a:br>
              <a:rPr lang="en-US" dirty="0"/>
            </a:br>
            <a:r>
              <a:rPr lang="en-US" dirty="0"/>
              <a:t>Summary of evidence based on 2018-2019/2021 EB approved integrated budgets</a:t>
            </a:r>
          </a:p>
        </p:txBody>
      </p:sp>
    </p:spTree>
    <p:extLst>
      <p:ext uri="{BB962C8B-B14F-4D97-AF65-F5344CB8AC3E}">
        <p14:creationId xmlns:p14="http://schemas.microsoft.com/office/powerpoint/2010/main" val="3243842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525757AE-0785-4600-8A4C-46288EA490BB}"/>
              </a:ext>
            </a:extLst>
          </p:cNvPr>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smtClean="0">
                <a:solidFill>
                  <a:srgbClr val="888888"/>
                </a:solidFill>
                <a:latin typeface="Calibri"/>
                <a:ea typeface="Calibri"/>
                <a:cs typeface="Calibri"/>
                <a:sym typeface="Calibri"/>
              </a:rPr>
              <a:t>21</a:t>
            </a:fld>
            <a:endParaRPr lang="en-US" sz="1200">
              <a:solidFill>
                <a:srgbClr val="888888"/>
              </a:solidFill>
              <a:latin typeface="Calibri"/>
              <a:ea typeface="Calibri"/>
              <a:cs typeface="Calibri"/>
              <a:sym typeface="Calibri"/>
            </a:endParaRPr>
          </a:p>
        </p:txBody>
      </p:sp>
      <p:sp>
        <p:nvSpPr>
          <p:cNvPr id="10" name="Rectangle 7">
            <a:extLst>
              <a:ext uri="{FF2B5EF4-FFF2-40B4-BE49-F238E27FC236}">
                <a16:creationId xmlns:a16="http://schemas.microsoft.com/office/drawing/2014/main" id="{0B36F4BD-CB6E-4599-87A3-27E5797B28F1}"/>
              </a:ext>
            </a:extLst>
          </p:cNvPr>
          <p:cNvSpPr>
            <a:spLocks noChangeArrowheads="1"/>
          </p:cNvSpPr>
          <p:nvPr/>
        </p:nvSpPr>
        <p:spPr bwMode="auto">
          <a:xfrm>
            <a:off x="279399" y="-65042"/>
            <a:ext cx="7833555"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1F3864"/>
                </a:solidFill>
                <a:effectLst/>
                <a:latin typeface="Calibri Light" panose="020F0302020204030204" pitchFamily="34" charset="0"/>
                <a:ea typeface="Calibri" panose="020F0502020204030204" pitchFamily="34" charset="0"/>
                <a:cs typeface="Calibri Light" panose="020F0302020204030204" pitchFamily="34" charset="0"/>
              </a:rPr>
              <a:t>Annex 3</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1F3864"/>
                </a:solidFill>
                <a:effectLst/>
                <a:latin typeface="Calibri Light" panose="020F0302020204030204" pitchFamily="34" charset="0"/>
                <a:ea typeface="Calibri" panose="020F0502020204030204" pitchFamily="34" charset="0"/>
                <a:cs typeface="Calibri Light" panose="020F0302020204030204" pitchFamily="34" charset="0"/>
              </a:rPr>
              <a:t>Table 1 - High level financial implications of the application of each proposal for each agency</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600" b="1" i="1" dirty="0">
                <a:solidFill>
                  <a:srgbClr val="1F3864"/>
                </a:solidFill>
                <a:latin typeface="Calibri Light" panose="020F0302020204030204" pitchFamily="34" charset="0"/>
                <a:cs typeface="Calibri Light" panose="020F0302020204030204" pitchFamily="34" charset="0"/>
              </a:rPr>
              <a:t>In US$ millions-</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600" b="1" i="1" dirty="0">
              <a:solidFill>
                <a:srgbClr val="FF0000"/>
              </a:solidFill>
              <a:highlight>
                <a:srgbClr val="FFFF00"/>
              </a:highlight>
              <a:latin typeface="Calibri Light" panose="020F0302020204030204" pitchFamily="34" charset="0"/>
              <a:cs typeface="Calibri Light" panose="020F0302020204030204" pitchFamily="34" charset="0"/>
            </a:endParaRPr>
          </a:p>
        </p:txBody>
      </p:sp>
      <p:sp>
        <p:nvSpPr>
          <p:cNvPr id="11" name="Rectangle 8">
            <a:extLst>
              <a:ext uri="{FF2B5EF4-FFF2-40B4-BE49-F238E27FC236}">
                <a16:creationId xmlns:a16="http://schemas.microsoft.com/office/drawing/2014/main" id="{3EF9D664-3D23-4C18-8034-5176C40C1ED3}"/>
              </a:ext>
            </a:extLst>
          </p:cNvPr>
          <p:cNvSpPr>
            <a:spLocks noChangeArrowheads="1"/>
          </p:cNvSpPr>
          <p:nvPr/>
        </p:nvSpPr>
        <p:spPr bwMode="auto">
          <a:xfrm>
            <a:off x="1744463" y="4700587"/>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a:ln>
                  <a:noFill/>
                </a:ln>
                <a:solidFill>
                  <a:schemeClr val="tx1"/>
                </a:solidFill>
                <a:effectLst/>
                <a:latin typeface="Arial" panose="020B0604020202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4" name="Picture 3">
            <a:extLst>
              <a:ext uri="{FF2B5EF4-FFF2-40B4-BE49-F238E27FC236}">
                <a16:creationId xmlns:a16="http://schemas.microsoft.com/office/drawing/2014/main" id="{78505731-8121-413E-80B0-E0D0B45F1A4C}"/>
              </a:ext>
            </a:extLst>
          </p:cNvPr>
          <p:cNvPicPr>
            <a:picLocks noChangeAspect="1"/>
          </p:cNvPicPr>
          <p:nvPr/>
        </p:nvPicPr>
        <p:blipFill>
          <a:blip r:embed="rId2"/>
          <a:stretch>
            <a:fillRect/>
          </a:stretch>
        </p:blipFill>
        <p:spPr>
          <a:xfrm>
            <a:off x="0" y="1251797"/>
            <a:ext cx="12192000" cy="4354406"/>
          </a:xfrm>
          <a:prstGeom prst="rect">
            <a:avLst/>
          </a:prstGeom>
        </p:spPr>
      </p:pic>
    </p:spTree>
    <p:extLst>
      <p:ext uri="{BB962C8B-B14F-4D97-AF65-F5344CB8AC3E}">
        <p14:creationId xmlns:p14="http://schemas.microsoft.com/office/powerpoint/2010/main" val="1355142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443C23BF-73D8-4A61-A274-B1D117980F8E}"/>
              </a:ext>
            </a:extLst>
          </p:cNvPr>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smtClean="0">
                <a:solidFill>
                  <a:srgbClr val="888888"/>
                </a:solidFill>
                <a:latin typeface="Calibri"/>
                <a:ea typeface="Calibri"/>
                <a:cs typeface="Calibri"/>
                <a:sym typeface="Calibri"/>
              </a:rPr>
              <a:t>22</a:t>
            </a:fld>
            <a:endParaRPr lang="en-US" sz="1200">
              <a:solidFill>
                <a:srgbClr val="888888"/>
              </a:solidFill>
              <a:latin typeface="Calibri"/>
              <a:ea typeface="Calibri"/>
              <a:cs typeface="Calibri"/>
              <a:sym typeface="Calibri"/>
            </a:endParaRPr>
          </a:p>
        </p:txBody>
      </p:sp>
      <p:sp>
        <p:nvSpPr>
          <p:cNvPr id="6" name="Rectangle 3">
            <a:extLst>
              <a:ext uri="{FF2B5EF4-FFF2-40B4-BE49-F238E27FC236}">
                <a16:creationId xmlns:a16="http://schemas.microsoft.com/office/drawing/2014/main" id="{065B5474-B843-474E-A56D-A48118CC0A55}"/>
              </a:ext>
            </a:extLst>
          </p:cNvPr>
          <p:cNvSpPr>
            <a:spLocks noChangeArrowheads="1"/>
          </p:cNvSpPr>
          <p:nvPr/>
        </p:nvSpPr>
        <p:spPr bwMode="auto">
          <a:xfrm>
            <a:off x="-133165" y="18716"/>
            <a:ext cx="12325165" cy="795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056" tIns="25392" rIns="0" bIns="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1F3864"/>
                </a:solidFill>
                <a:effectLst/>
                <a:latin typeface="Calibri Light" panose="020F0302020204030204" pitchFamily="34" charset="0"/>
                <a:ea typeface="Calibri" panose="020F0502020204030204" pitchFamily="34" charset="0"/>
                <a:cs typeface="Calibri Light" panose="020F0302020204030204" pitchFamily="34" charset="0"/>
              </a:rPr>
              <a:t>Annex 3 </a:t>
            </a: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1F3864"/>
                </a:solidFill>
                <a:effectLst/>
                <a:latin typeface="Calibri Light" panose="020F0302020204030204" pitchFamily="34" charset="0"/>
                <a:ea typeface="Calibri" panose="020F0502020204030204" pitchFamily="34" charset="0"/>
                <a:cs typeface="Calibri Light" panose="020F0302020204030204" pitchFamily="34" charset="0"/>
              </a:rPr>
              <a:t>Table 2A. Annualized </a:t>
            </a:r>
            <a:r>
              <a:rPr kumimoji="0" lang="en-US" altLang="en-US" sz="1600" b="1" i="0" u="none" strike="noStrike" cap="none" normalizeH="0" baseline="0" dirty="0">
                <a:ln>
                  <a:noFill/>
                </a:ln>
                <a:solidFill>
                  <a:srgbClr val="1F3864"/>
                </a:solidFill>
                <a:effectLst/>
                <a:latin typeface="Calibri" panose="020F0502020204030204" pitchFamily="34" charset="0"/>
                <a:ea typeface="Calibri" panose="020F0502020204030204" pitchFamily="34" charset="0"/>
                <a:cs typeface="Calibri Light" panose="020F0302020204030204" pitchFamily="34" charset="0"/>
              </a:rPr>
              <a:t>‘</a:t>
            </a:r>
            <a:r>
              <a:rPr kumimoji="0" lang="en-US" altLang="en-US" sz="1600" b="1" i="0" u="none" strike="noStrike" cap="none" normalizeH="0" baseline="0" dirty="0">
                <a:ln>
                  <a:noFill/>
                </a:ln>
                <a:solidFill>
                  <a:srgbClr val="1F3864"/>
                </a:solidFill>
                <a:effectLst/>
                <a:latin typeface="Calibri Light" panose="020F0302020204030204" pitchFamily="34" charset="0"/>
                <a:ea typeface="Calibri" panose="020F0502020204030204" pitchFamily="34" charset="0"/>
                <a:cs typeface="Calibri Light" panose="020F0302020204030204" pitchFamily="34" charset="0"/>
              </a:rPr>
              <a:t>subsidy</a:t>
            </a:r>
            <a:r>
              <a:rPr kumimoji="0" lang="en-US" altLang="en-US" sz="1600" b="1" i="0" u="none" strike="noStrike" cap="none" normalizeH="0" baseline="0" dirty="0">
                <a:ln>
                  <a:noFill/>
                </a:ln>
                <a:solidFill>
                  <a:srgbClr val="1F3864"/>
                </a:solidFill>
                <a:effectLst/>
                <a:latin typeface="Calibri" panose="020F0502020204030204" pitchFamily="34" charset="0"/>
                <a:ea typeface="Calibri" panose="020F0502020204030204" pitchFamily="34" charset="0"/>
                <a:cs typeface="Calibri Light" panose="020F0302020204030204" pitchFamily="34" charset="0"/>
              </a:rPr>
              <a:t>’</a:t>
            </a:r>
            <a:r>
              <a:rPr kumimoji="0" lang="en-US" altLang="en-US" sz="1600" b="1" i="0" u="none" strike="noStrike" cap="none" normalizeH="0" baseline="0" dirty="0">
                <a:ln>
                  <a:noFill/>
                </a:ln>
                <a:solidFill>
                  <a:srgbClr val="1F3864"/>
                </a:solidFill>
                <a:effectLst/>
                <a:latin typeface="Calibri Light" panose="020F0302020204030204" pitchFamily="34" charset="0"/>
                <a:ea typeface="Calibri" panose="020F0502020204030204" pitchFamily="34" charset="0"/>
                <a:cs typeface="Calibri Light" panose="020F0302020204030204" pitchFamily="34" charset="0"/>
              </a:rPr>
              <a:t> between regular and other resources for each proposal vs. current cost recovery rate</a:t>
            </a:r>
          </a:p>
          <a:p>
            <a:pPr marL="0" marR="0" lvl="0" indent="0" defTabSz="914400" rtl="0" eaLnBrk="0" fontAlgn="base" latinLnBrk="0" hangingPunct="0">
              <a:lnSpc>
                <a:spcPct val="100000"/>
              </a:lnSpc>
              <a:spcBef>
                <a:spcPct val="0"/>
              </a:spcBef>
              <a:spcAft>
                <a:spcPct val="0"/>
              </a:spcAft>
              <a:buClrTx/>
              <a:buSzTx/>
              <a:buFontTx/>
              <a:buNone/>
              <a:tabLst/>
            </a:pPr>
            <a:r>
              <a:rPr lang="en-US" altLang="en-US" b="1" i="1" dirty="0">
                <a:solidFill>
                  <a:srgbClr val="1F3864"/>
                </a:solidFill>
                <a:latin typeface="Calibri Light" panose="020F0302020204030204" pitchFamily="34" charset="0"/>
                <a:ea typeface="Times New Roman" panose="02020603050405020304" pitchFamily="18" charset="0"/>
                <a:cs typeface="Calibri Light" panose="020F0302020204030204" pitchFamily="34" charset="0"/>
              </a:rPr>
              <a:t>In US$ millions</a:t>
            </a:r>
            <a:endParaRPr kumimoji="0" lang="en-US" altLang="en-US" b="0" i="1" u="none" strike="noStrike" cap="none" normalizeH="0" baseline="0" dirty="0">
              <a:ln>
                <a:noFill/>
              </a:ln>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8" name="Rectangle 5">
            <a:extLst>
              <a:ext uri="{FF2B5EF4-FFF2-40B4-BE49-F238E27FC236}">
                <a16:creationId xmlns:a16="http://schemas.microsoft.com/office/drawing/2014/main" id="{0F8C522E-1511-4890-853F-9D1C6C2247C6}"/>
              </a:ext>
            </a:extLst>
          </p:cNvPr>
          <p:cNvSpPr>
            <a:spLocks noChangeArrowheads="1"/>
          </p:cNvSpPr>
          <p:nvPr/>
        </p:nvSpPr>
        <p:spPr bwMode="auto">
          <a:xfrm>
            <a:off x="457200" y="546735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4" name="Rectangle 3">
            <a:extLst>
              <a:ext uri="{FF2B5EF4-FFF2-40B4-BE49-F238E27FC236}">
                <a16:creationId xmlns:a16="http://schemas.microsoft.com/office/drawing/2014/main" id="{978D286F-6F2F-404B-9CA2-9A332CDD620A}"/>
              </a:ext>
            </a:extLst>
          </p:cNvPr>
          <p:cNvSpPr>
            <a:spLocks noChangeArrowheads="1"/>
          </p:cNvSpPr>
          <p:nvPr/>
        </p:nvSpPr>
        <p:spPr bwMode="auto">
          <a:xfrm>
            <a:off x="-133165" y="796298"/>
            <a:ext cx="3434042" cy="702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056" tIns="25392"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300"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a:ln>
                  <a:noFill/>
                </a:ln>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t>A. Calculations for each agency separately</a:t>
            </a:r>
            <a:endParaRPr kumimoji="0" lang="en-US" altLang="en-US" sz="1300" b="0" i="0" u="none" strike="noStrike" cap="none" normalizeH="0" baseline="0" dirty="0">
              <a:ln>
                <a:noFill/>
              </a:ln>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3" name="Picture 2">
            <a:extLst>
              <a:ext uri="{FF2B5EF4-FFF2-40B4-BE49-F238E27FC236}">
                <a16:creationId xmlns:a16="http://schemas.microsoft.com/office/drawing/2014/main" id="{31E8E195-0D03-4022-9245-B58F0455EE1A}"/>
              </a:ext>
            </a:extLst>
          </p:cNvPr>
          <p:cNvPicPr>
            <a:picLocks noChangeAspect="1"/>
          </p:cNvPicPr>
          <p:nvPr/>
        </p:nvPicPr>
        <p:blipFill>
          <a:blip r:embed="rId2"/>
          <a:stretch>
            <a:fillRect/>
          </a:stretch>
        </p:blipFill>
        <p:spPr>
          <a:xfrm>
            <a:off x="360726" y="900336"/>
            <a:ext cx="11065079" cy="5057327"/>
          </a:xfrm>
          <a:prstGeom prst="rect">
            <a:avLst/>
          </a:prstGeom>
        </p:spPr>
      </p:pic>
    </p:spTree>
    <p:extLst>
      <p:ext uri="{BB962C8B-B14F-4D97-AF65-F5344CB8AC3E}">
        <p14:creationId xmlns:p14="http://schemas.microsoft.com/office/powerpoint/2010/main" val="7084693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443C23BF-73D8-4A61-A274-B1D117980F8E}"/>
              </a:ext>
            </a:extLst>
          </p:cNvPr>
          <p:cNvSpPr>
            <a:spLocks noGrp="1"/>
          </p:cNvSpPr>
          <p:nvPr>
            <p:ph type="sldNum" idx="12"/>
          </p:nvPr>
        </p:nvSpPr>
        <p:spPr/>
        <p:txBody>
          <a:bodyPr/>
          <a:lstStyle/>
          <a:p>
            <a:pPr marL="0" marR="0" lvl="0" indent="0" algn="r" rtl="0">
              <a:spcBef>
                <a:spcPts val="0"/>
              </a:spcBef>
              <a:buSzPct val="25000"/>
              <a:buNone/>
            </a:pPr>
            <a:fld id="{00000000-1234-1234-1234-123412341234}" type="slidenum">
              <a:rPr lang="en-US" sz="1200" smtClean="0">
                <a:solidFill>
                  <a:srgbClr val="888888"/>
                </a:solidFill>
                <a:latin typeface="Calibri"/>
                <a:ea typeface="Calibri"/>
                <a:cs typeface="Calibri"/>
                <a:sym typeface="Calibri"/>
              </a:rPr>
              <a:t>23</a:t>
            </a:fld>
            <a:endParaRPr lang="en-US" sz="1200">
              <a:solidFill>
                <a:srgbClr val="888888"/>
              </a:solidFill>
              <a:latin typeface="Calibri"/>
              <a:ea typeface="Calibri"/>
              <a:cs typeface="Calibri"/>
              <a:sym typeface="Calibri"/>
            </a:endParaRPr>
          </a:p>
        </p:txBody>
      </p:sp>
      <p:sp>
        <p:nvSpPr>
          <p:cNvPr id="8" name="Rectangle 5">
            <a:extLst>
              <a:ext uri="{FF2B5EF4-FFF2-40B4-BE49-F238E27FC236}">
                <a16:creationId xmlns:a16="http://schemas.microsoft.com/office/drawing/2014/main" id="{0F8C522E-1511-4890-853F-9D1C6C2247C6}"/>
              </a:ext>
            </a:extLst>
          </p:cNvPr>
          <p:cNvSpPr>
            <a:spLocks noChangeArrowheads="1"/>
          </p:cNvSpPr>
          <p:nvPr/>
        </p:nvSpPr>
        <p:spPr bwMode="auto">
          <a:xfrm>
            <a:off x="457200" y="546735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3" name="Rectangle 2">
            <a:extLst>
              <a:ext uri="{FF2B5EF4-FFF2-40B4-BE49-F238E27FC236}">
                <a16:creationId xmlns:a16="http://schemas.microsoft.com/office/drawing/2014/main" id="{5EBE8B23-7C05-4C4A-A1CA-6B323CD8DBC4}"/>
              </a:ext>
            </a:extLst>
          </p:cNvPr>
          <p:cNvSpPr/>
          <p:nvPr/>
        </p:nvSpPr>
        <p:spPr>
          <a:xfrm>
            <a:off x="350089" y="927628"/>
            <a:ext cx="5374548" cy="369332"/>
          </a:xfrm>
          <a:prstGeom prst="rect">
            <a:avLst/>
          </a:prstGeom>
        </p:spPr>
        <p:txBody>
          <a:bodyPr wrap="none">
            <a:spAutoFit/>
          </a:bodyPr>
          <a:lstStyle/>
          <a:p>
            <a:pPr lvl="0" eaLnBrk="0" fontAlgn="base" hangingPunct="0">
              <a:spcBef>
                <a:spcPct val="0"/>
              </a:spcBef>
              <a:spcAft>
                <a:spcPct val="0"/>
              </a:spcAft>
            </a:pPr>
            <a:r>
              <a:rPr lang="en-US" altLang="en-US" b="1"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rPr>
              <a:t>B. Calculations for the four agencies combined as a total</a:t>
            </a:r>
            <a:endParaRPr lang="en-US" altLang="en-US" dirty="0">
              <a:solidFill>
                <a:srgbClr val="2F5496"/>
              </a:solidFill>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9" name="Rectangle 3">
            <a:extLst>
              <a:ext uri="{FF2B5EF4-FFF2-40B4-BE49-F238E27FC236}">
                <a16:creationId xmlns:a16="http://schemas.microsoft.com/office/drawing/2014/main" id="{A72CDC50-FF07-B847-8455-0B52EFA2B39C}"/>
              </a:ext>
            </a:extLst>
          </p:cNvPr>
          <p:cNvSpPr>
            <a:spLocks noChangeArrowheads="1"/>
          </p:cNvSpPr>
          <p:nvPr/>
        </p:nvSpPr>
        <p:spPr bwMode="auto">
          <a:xfrm>
            <a:off x="-133165" y="70535"/>
            <a:ext cx="12325165" cy="7950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056" tIns="25392" rIns="0" bIns="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1F3864"/>
                </a:solidFill>
                <a:effectLst/>
                <a:latin typeface="Calibri Light" panose="020F0302020204030204" pitchFamily="34" charset="0"/>
                <a:ea typeface="Calibri" panose="020F0502020204030204" pitchFamily="34" charset="0"/>
                <a:cs typeface="Calibri Light" panose="020F0302020204030204" pitchFamily="34" charset="0"/>
              </a:rPr>
              <a:t>Annex 3 </a:t>
            </a: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1F3864"/>
                </a:solidFill>
                <a:effectLst/>
                <a:latin typeface="Calibri Light" panose="020F0302020204030204" pitchFamily="34" charset="0"/>
                <a:ea typeface="Calibri" panose="020F0502020204030204" pitchFamily="34" charset="0"/>
                <a:cs typeface="Calibri Light" panose="020F0302020204030204" pitchFamily="34" charset="0"/>
              </a:rPr>
              <a:t>Table 2B. Annualized </a:t>
            </a:r>
            <a:r>
              <a:rPr kumimoji="0" lang="en-US" altLang="en-US" sz="1600" b="1" i="0" u="none" strike="noStrike" cap="none" normalizeH="0" baseline="0" dirty="0">
                <a:ln>
                  <a:noFill/>
                </a:ln>
                <a:solidFill>
                  <a:srgbClr val="1F3864"/>
                </a:solidFill>
                <a:effectLst/>
                <a:latin typeface="Calibri" panose="020F0502020204030204" pitchFamily="34" charset="0"/>
                <a:ea typeface="Calibri" panose="020F0502020204030204" pitchFamily="34" charset="0"/>
                <a:cs typeface="Calibri Light" panose="020F0302020204030204" pitchFamily="34" charset="0"/>
              </a:rPr>
              <a:t>‘</a:t>
            </a:r>
            <a:r>
              <a:rPr kumimoji="0" lang="en-US" altLang="en-US" sz="1600" b="1" i="0" u="none" strike="noStrike" cap="none" normalizeH="0" baseline="0" dirty="0">
                <a:ln>
                  <a:noFill/>
                </a:ln>
                <a:solidFill>
                  <a:srgbClr val="1F3864"/>
                </a:solidFill>
                <a:effectLst/>
                <a:latin typeface="Calibri Light" panose="020F0302020204030204" pitchFamily="34" charset="0"/>
                <a:ea typeface="Calibri" panose="020F0502020204030204" pitchFamily="34" charset="0"/>
                <a:cs typeface="Calibri Light" panose="020F0302020204030204" pitchFamily="34" charset="0"/>
              </a:rPr>
              <a:t>subsidy</a:t>
            </a:r>
            <a:r>
              <a:rPr kumimoji="0" lang="en-US" altLang="en-US" sz="1600" b="1" i="0" u="none" strike="noStrike" cap="none" normalizeH="0" baseline="0" dirty="0">
                <a:ln>
                  <a:noFill/>
                </a:ln>
                <a:solidFill>
                  <a:srgbClr val="1F3864"/>
                </a:solidFill>
                <a:effectLst/>
                <a:latin typeface="Calibri" panose="020F0502020204030204" pitchFamily="34" charset="0"/>
                <a:ea typeface="Calibri" panose="020F0502020204030204" pitchFamily="34" charset="0"/>
                <a:cs typeface="Calibri Light" panose="020F0302020204030204" pitchFamily="34" charset="0"/>
              </a:rPr>
              <a:t>’</a:t>
            </a:r>
            <a:r>
              <a:rPr kumimoji="0" lang="en-US" altLang="en-US" sz="1600" b="1" i="0" u="none" strike="noStrike" cap="none" normalizeH="0" baseline="0" dirty="0">
                <a:ln>
                  <a:noFill/>
                </a:ln>
                <a:solidFill>
                  <a:srgbClr val="1F3864"/>
                </a:solidFill>
                <a:effectLst/>
                <a:latin typeface="Calibri Light" panose="020F0302020204030204" pitchFamily="34" charset="0"/>
                <a:ea typeface="Calibri" panose="020F0502020204030204" pitchFamily="34" charset="0"/>
                <a:cs typeface="Calibri Light" panose="020F0302020204030204" pitchFamily="34" charset="0"/>
              </a:rPr>
              <a:t> between regular and other resources for each proposal vs. current cost recovery rate</a:t>
            </a:r>
          </a:p>
          <a:p>
            <a:pPr marL="0" marR="0" lvl="0" indent="0" defTabSz="914400" rtl="0" eaLnBrk="0" fontAlgn="base" latinLnBrk="0" hangingPunct="0">
              <a:lnSpc>
                <a:spcPct val="100000"/>
              </a:lnSpc>
              <a:spcBef>
                <a:spcPct val="0"/>
              </a:spcBef>
              <a:spcAft>
                <a:spcPct val="0"/>
              </a:spcAft>
              <a:buClrTx/>
              <a:buSzTx/>
              <a:buFontTx/>
              <a:buNone/>
              <a:tabLst/>
            </a:pPr>
            <a:r>
              <a:rPr lang="en-US" altLang="en-US" b="1" i="1" dirty="0">
                <a:solidFill>
                  <a:srgbClr val="1F3864"/>
                </a:solidFill>
                <a:latin typeface="Calibri Light" panose="020F0302020204030204" pitchFamily="34" charset="0"/>
                <a:ea typeface="Times New Roman" panose="02020603050405020304" pitchFamily="18" charset="0"/>
                <a:cs typeface="Calibri Light" panose="020F0302020204030204" pitchFamily="34" charset="0"/>
              </a:rPr>
              <a:t>In US$ millions</a:t>
            </a:r>
            <a:endParaRPr kumimoji="0" lang="en-US" altLang="en-US" b="0" i="1" u="none" strike="noStrike" cap="none" normalizeH="0" baseline="0" dirty="0">
              <a:ln>
                <a:noFill/>
              </a:ln>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415960F5-2144-4706-B607-55BB9DF1E819}"/>
              </a:ext>
            </a:extLst>
          </p:cNvPr>
          <p:cNvPicPr>
            <a:picLocks noChangeAspect="1"/>
          </p:cNvPicPr>
          <p:nvPr/>
        </p:nvPicPr>
        <p:blipFill>
          <a:blip r:embed="rId2"/>
          <a:stretch>
            <a:fillRect/>
          </a:stretch>
        </p:blipFill>
        <p:spPr>
          <a:xfrm>
            <a:off x="4110187" y="2467800"/>
            <a:ext cx="3971625" cy="1922400"/>
          </a:xfrm>
          <a:prstGeom prst="rect">
            <a:avLst/>
          </a:prstGeom>
        </p:spPr>
      </p:pic>
    </p:spTree>
    <p:extLst>
      <p:ext uri="{BB962C8B-B14F-4D97-AF65-F5344CB8AC3E}">
        <p14:creationId xmlns:p14="http://schemas.microsoft.com/office/powerpoint/2010/main" val="8438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ECE9975-6F02-5943-8AE7-9A70AF7E35E8}"/>
              </a:ext>
            </a:extLst>
          </p:cNvPr>
          <p:cNvPicPr>
            <a:picLocks noChangeAspect="1"/>
          </p:cNvPicPr>
          <p:nvPr/>
        </p:nvPicPr>
        <p:blipFill>
          <a:blip r:embed="rId2"/>
          <a:stretch>
            <a:fillRect/>
          </a:stretch>
        </p:blipFill>
        <p:spPr>
          <a:xfrm>
            <a:off x="847226" y="1137424"/>
            <a:ext cx="10319657" cy="3373084"/>
          </a:xfrm>
          <a:prstGeom prst="rect">
            <a:avLst/>
          </a:prstGeom>
        </p:spPr>
      </p:pic>
      <p:sp>
        <p:nvSpPr>
          <p:cNvPr id="5" name="TextBox 4">
            <a:extLst>
              <a:ext uri="{FF2B5EF4-FFF2-40B4-BE49-F238E27FC236}">
                <a16:creationId xmlns:a16="http://schemas.microsoft.com/office/drawing/2014/main" id="{472D9E78-29D6-A446-B9AB-6439E0282D81}"/>
              </a:ext>
            </a:extLst>
          </p:cNvPr>
          <p:cNvSpPr txBox="1"/>
          <p:nvPr/>
        </p:nvSpPr>
        <p:spPr>
          <a:xfrm>
            <a:off x="1856011" y="0"/>
            <a:ext cx="7740259" cy="830997"/>
          </a:xfrm>
          <a:prstGeom prst="rect">
            <a:avLst/>
          </a:prstGeom>
          <a:noFill/>
        </p:spPr>
        <p:txBody>
          <a:bodyPr wrap="none" rtlCol="0">
            <a:spAutoFit/>
          </a:bodyPr>
          <a:lstStyle/>
          <a:p>
            <a:pPr algn="ctr"/>
            <a:r>
              <a:rPr lang="en-US" sz="2400" b="1" dirty="0">
                <a:solidFill>
                  <a:schemeClr val="dk1"/>
                </a:solidFill>
                <a:ea typeface="Calibri"/>
                <a:cs typeface="Calibri"/>
                <a:sym typeface="Calibri"/>
              </a:rPr>
              <a:t>Annex 1A  [UNDP]</a:t>
            </a:r>
          </a:p>
          <a:p>
            <a:pPr algn="ctr"/>
            <a:r>
              <a:rPr lang="en-US" sz="2400" b="1" dirty="0">
                <a:solidFill>
                  <a:schemeClr val="dk1"/>
                </a:solidFill>
                <a:ea typeface="Calibri"/>
                <a:cs typeface="Calibri"/>
                <a:sym typeface="Calibri"/>
              </a:rPr>
              <a:t>Table 1 - Effective average cost recovery rate </a:t>
            </a:r>
            <a:r>
              <a:rPr lang="en-US" sz="2400" b="1" dirty="0"/>
              <a:t>for 2014-2017 </a:t>
            </a:r>
          </a:p>
        </p:txBody>
      </p:sp>
      <p:sp>
        <p:nvSpPr>
          <p:cNvPr id="6" name="TextBox 5">
            <a:extLst>
              <a:ext uri="{FF2B5EF4-FFF2-40B4-BE49-F238E27FC236}">
                <a16:creationId xmlns:a16="http://schemas.microsoft.com/office/drawing/2014/main" id="{1F867D03-036E-CA42-A444-A5743DE2C37B}"/>
              </a:ext>
            </a:extLst>
          </p:cNvPr>
          <p:cNvSpPr txBox="1"/>
          <p:nvPr/>
        </p:nvSpPr>
        <p:spPr>
          <a:xfrm>
            <a:off x="4530660" y="692828"/>
            <a:ext cx="2376805" cy="369332"/>
          </a:xfrm>
          <a:prstGeom prst="rect">
            <a:avLst/>
          </a:prstGeom>
          <a:noFill/>
        </p:spPr>
        <p:txBody>
          <a:bodyPr wrap="none" rtlCol="0">
            <a:spAutoFit/>
          </a:bodyPr>
          <a:lstStyle/>
          <a:p>
            <a:pPr algn="ctr"/>
            <a:r>
              <a:rPr lang="en-US" i="1" dirty="0"/>
              <a:t>in millions of US dollars</a:t>
            </a:r>
          </a:p>
        </p:txBody>
      </p:sp>
      <p:sp>
        <p:nvSpPr>
          <p:cNvPr id="7" name="Shape 468">
            <a:extLst>
              <a:ext uri="{FF2B5EF4-FFF2-40B4-BE49-F238E27FC236}">
                <a16:creationId xmlns:a16="http://schemas.microsoft.com/office/drawing/2014/main" id="{3397AF23-6F36-6142-969B-AE3E873A2186}"/>
              </a:ext>
            </a:extLst>
          </p:cNvPr>
          <p:cNvSpPr txBox="1"/>
          <p:nvPr/>
        </p:nvSpPr>
        <p:spPr>
          <a:xfrm>
            <a:off x="573826" y="4510508"/>
            <a:ext cx="10527778" cy="747900"/>
          </a:xfrm>
          <a:prstGeom prst="rect">
            <a:avLst/>
          </a:prstGeom>
          <a:noFill/>
          <a:ln>
            <a:noFill/>
          </a:ln>
        </p:spPr>
        <p:txBody>
          <a:bodyPr lIns="91425" tIns="91425" rIns="91425" bIns="91425" anchor="t" anchorCtr="0">
            <a:noAutofit/>
          </a:bodyPr>
          <a:lstStyle/>
          <a:p>
            <a:pPr lvl="0" rtl="0">
              <a:lnSpc>
                <a:spcPct val="115000"/>
              </a:lnSpc>
              <a:spcBef>
                <a:spcPts val="0"/>
              </a:spcBef>
              <a:buNone/>
            </a:pPr>
            <a:r>
              <a:rPr lang="en-US" sz="1600" dirty="0">
                <a:solidFill>
                  <a:schemeClr val="dk1"/>
                </a:solidFill>
                <a:latin typeface="Calibri"/>
                <a:ea typeface="Calibri"/>
                <a:cs typeface="Calibri"/>
                <a:sym typeface="Calibri"/>
              </a:rPr>
              <a:t>   Effective average 		</a:t>
            </a:r>
            <a:r>
              <a:rPr lang="en-US" sz="1600" b="1" dirty="0">
                <a:solidFill>
                  <a:schemeClr val="dk1"/>
                </a:solidFill>
                <a:latin typeface="Calibri"/>
                <a:ea typeface="Calibri"/>
                <a:cs typeface="Calibri"/>
                <a:sym typeface="Calibri"/>
              </a:rPr>
              <a:t>2014</a:t>
            </a:r>
            <a:r>
              <a:rPr lang="en-US" sz="1600" dirty="0">
                <a:solidFill>
                  <a:schemeClr val="dk1"/>
                </a:solidFill>
                <a:latin typeface="Calibri"/>
                <a:ea typeface="Calibri"/>
                <a:cs typeface="Calibri"/>
                <a:sym typeface="Calibri"/>
              </a:rPr>
              <a:t>  	             </a:t>
            </a:r>
            <a:r>
              <a:rPr lang="en-US" sz="1600" b="1" dirty="0">
                <a:solidFill>
                  <a:schemeClr val="dk1"/>
                </a:solidFill>
                <a:latin typeface="Calibri"/>
                <a:ea typeface="Calibri"/>
                <a:cs typeface="Calibri"/>
                <a:sym typeface="Calibri"/>
              </a:rPr>
              <a:t>2015 	         2016	                            2017                           2014-2017</a:t>
            </a:r>
          </a:p>
          <a:p>
            <a:pPr>
              <a:lnSpc>
                <a:spcPct val="115000"/>
              </a:lnSpc>
            </a:pPr>
            <a:r>
              <a:rPr lang="en-US" sz="2400" b="1" dirty="0">
                <a:solidFill>
                  <a:schemeClr val="dk1"/>
                </a:solidFill>
                <a:latin typeface="Calibri"/>
                <a:ea typeface="Calibri"/>
                <a:cs typeface="Calibri"/>
                <a:sym typeface="Calibri"/>
              </a:rPr>
              <a:t>  </a:t>
            </a:r>
            <a:r>
              <a:rPr lang="en-US" sz="1600" dirty="0">
                <a:solidFill>
                  <a:schemeClr val="dk1"/>
                </a:solidFill>
                <a:ea typeface="Calibri"/>
                <a:cs typeface="Calibri"/>
                <a:sym typeface="Calibri"/>
              </a:rPr>
              <a:t>cost recovery rate: </a:t>
            </a:r>
            <a:r>
              <a:rPr lang="en-US" b="1" dirty="0">
                <a:solidFill>
                  <a:schemeClr val="dk1"/>
                </a:solidFill>
                <a:latin typeface="Calibri"/>
                <a:ea typeface="Calibri"/>
                <a:cs typeface="Calibri"/>
                <a:sym typeface="Calibri"/>
              </a:rPr>
              <a:t>	</a:t>
            </a:r>
            <a:r>
              <a:rPr lang="en-US" sz="2400" b="1" dirty="0">
                <a:solidFill>
                  <a:schemeClr val="dk1"/>
                </a:solidFill>
                <a:latin typeface="Calibri"/>
                <a:ea typeface="Calibri"/>
                <a:cs typeface="Calibri"/>
                <a:sym typeface="Calibri"/>
              </a:rPr>
              <a:t>            6.1%               6.3%	     6.4%	     </a:t>
            </a:r>
            <a:r>
              <a:rPr lang="en-US" sz="2400" b="1" dirty="0">
                <a:solidFill>
                  <a:schemeClr val="dk1"/>
                </a:solidFill>
                <a:ea typeface="Calibri"/>
                <a:cs typeface="Calibri"/>
                <a:sym typeface="Calibri"/>
              </a:rPr>
              <a:t>6.1%                   6.2%</a:t>
            </a:r>
          </a:p>
          <a:p>
            <a:pPr lvl="0">
              <a:lnSpc>
                <a:spcPct val="115000"/>
              </a:lnSpc>
            </a:pPr>
            <a:endParaRPr lang="en-US" sz="2400" b="1" dirty="0">
              <a:solidFill>
                <a:schemeClr val="dk1"/>
              </a:solidFill>
              <a:latin typeface="Calibri"/>
              <a:ea typeface="Calibri"/>
              <a:cs typeface="Calibri"/>
              <a:sym typeface="Calibri"/>
            </a:endParaRPr>
          </a:p>
          <a:p>
            <a:pPr lvl="0" rtl="0">
              <a:lnSpc>
                <a:spcPct val="115000"/>
              </a:lnSpc>
              <a:spcBef>
                <a:spcPts val="0"/>
              </a:spcBef>
              <a:buNone/>
            </a:pPr>
            <a:endParaRPr sz="1600" dirty="0">
              <a:solidFill>
                <a:schemeClr val="dk1"/>
              </a:solidFill>
              <a:latin typeface="Calibri"/>
              <a:ea typeface="Calibri"/>
              <a:cs typeface="Calibri"/>
              <a:sym typeface="Calibri"/>
            </a:endParaRPr>
          </a:p>
        </p:txBody>
      </p:sp>
      <p:sp>
        <p:nvSpPr>
          <p:cNvPr id="9" name="Shape 467">
            <a:extLst>
              <a:ext uri="{FF2B5EF4-FFF2-40B4-BE49-F238E27FC236}">
                <a16:creationId xmlns:a16="http://schemas.microsoft.com/office/drawing/2014/main" id="{5834D63E-2D9C-E841-B7D5-D23B00F711EF}"/>
              </a:ext>
            </a:extLst>
          </p:cNvPr>
          <p:cNvSpPr txBox="1"/>
          <p:nvPr/>
        </p:nvSpPr>
        <p:spPr>
          <a:xfrm>
            <a:off x="573826" y="6504976"/>
            <a:ext cx="11180638" cy="353024"/>
          </a:xfrm>
          <a:prstGeom prst="rect">
            <a:avLst/>
          </a:prstGeom>
          <a:noFill/>
          <a:ln w="9525" cap="flat" cmpd="sng">
            <a:solidFill>
              <a:schemeClr val="accent1"/>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US" sz="1200" b="1" dirty="0">
                <a:solidFill>
                  <a:schemeClr val="dk1"/>
                </a:solidFill>
                <a:latin typeface="Calibri"/>
                <a:ea typeface="Calibri"/>
                <a:cs typeface="Calibri"/>
                <a:sym typeface="Calibri"/>
              </a:rPr>
              <a:t>The effective average cost recovery rate is calculated as</a:t>
            </a:r>
            <a:r>
              <a:rPr lang="en-US" sz="1200" dirty="0">
                <a:solidFill>
                  <a:schemeClr val="dk1"/>
                </a:solidFill>
                <a:latin typeface="Calibri"/>
                <a:ea typeface="Calibri"/>
                <a:cs typeface="Calibri"/>
                <a:sym typeface="Calibri"/>
              </a:rPr>
              <a:t>:  Total Cost recovery revenue  divided by    (Total non-core </a:t>
            </a:r>
            <a:r>
              <a:rPr lang="en-US" sz="1200" dirty="0" err="1">
                <a:solidFill>
                  <a:schemeClr val="dk1"/>
                </a:solidFill>
                <a:latin typeface="Calibri"/>
                <a:ea typeface="Calibri"/>
                <a:cs typeface="Calibri"/>
                <a:sym typeface="Calibri"/>
              </a:rPr>
              <a:t>programme</a:t>
            </a:r>
            <a:r>
              <a:rPr lang="en-US" sz="1200" dirty="0">
                <a:solidFill>
                  <a:schemeClr val="dk1"/>
                </a:solidFill>
                <a:latin typeface="Calibri"/>
                <a:ea typeface="Calibri"/>
                <a:cs typeface="Calibri"/>
                <a:sym typeface="Calibri"/>
              </a:rPr>
              <a:t> expenses less Total Cost recovery revenue)</a:t>
            </a:r>
          </a:p>
        </p:txBody>
      </p:sp>
      <p:sp>
        <p:nvSpPr>
          <p:cNvPr id="10" name="Shape 470">
            <a:extLst>
              <a:ext uri="{FF2B5EF4-FFF2-40B4-BE49-F238E27FC236}">
                <a16:creationId xmlns:a16="http://schemas.microsoft.com/office/drawing/2014/main" id="{04177BBA-6697-4948-8955-CE5E3676AAC6}"/>
              </a:ext>
            </a:extLst>
          </p:cNvPr>
          <p:cNvSpPr txBox="1"/>
          <p:nvPr/>
        </p:nvSpPr>
        <p:spPr>
          <a:xfrm>
            <a:off x="219154" y="5332352"/>
            <a:ext cx="11575800" cy="1172623"/>
          </a:xfrm>
          <a:prstGeom prst="rect">
            <a:avLst/>
          </a:prstGeom>
          <a:noFill/>
          <a:ln>
            <a:noFill/>
          </a:ln>
        </p:spPr>
        <p:txBody>
          <a:bodyPr lIns="91425" tIns="91425" rIns="91425" bIns="91425" anchor="t" anchorCtr="0">
            <a:noAutofit/>
          </a:bodyPr>
          <a:lstStyle/>
          <a:p>
            <a:pPr lvl="0" rtl="0">
              <a:lnSpc>
                <a:spcPct val="115000"/>
              </a:lnSpc>
              <a:spcBef>
                <a:spcPts val="0"/>
              </a:spcBef>
              <a:buClr>
                <a:schemeClr val="dk1"/>
              </a:buClr>
              <a:buSzPct val="100000"/>
              <a:buFont typeface="Arial"/>
              <a:buNone/>
            </a:pPr>
            <a:r>
              <a:rPr lang="en-US" sz="1100" b="1" i="1" dirty="0">
                <a:solidFill>
                  <a:schemeClr val="dk1"/>
                </a:solidFill>
                <a:latin typeface="Calibri"/>
                <a:ea typeface="Calibri"/>
                <a:cs typeface="Calibri"/>
                <a:sym typeface="Calibri"/>
              </a:rPr>
              <a:t>Notes:</a:t>
            </a:r>
          </a:p>
          <a:p>
            <a:pPr lvl="0" rtl="0">
              <a:lnSpc>
                <a:spcPct val="115000"/>
              </a:lnSpc>
              <a:spcBef>
                <a:spcPts val="0"/>
              </a:spcBef>
              <a:buClr>
                <a:schemeClr val="dk1"/>
              </a:buClr>
              <a:buSzPct val="100000"/>
              <a:buFont typeface="Arial"/>
              <a:buNone/>
            </a:pPr>
            <a:r>
              <a:rPr lang="en-US" sz="1100" dirty="0">
                <a:solidFill>
                  <a:schemeClr val="dk1"/>
                </a:solidFill>
              </a:rPr>
              <a:t>1.</a:t>
            </a:r>
            <a:r>
              <a:rPr lang="en-US" sz="1100" dirty="0">
                <a:solidFill>
                  <a:schemeClr val="dk1"/>
                </a:solidFill>
                <a:latin typeface="Calibri"/>
                <a:ea typeface="Calibri"/>
                <a:cs typeface="Calibri"/>
                <a:sym typeface="Calibri"/>
              </a:rPr>
              <a:t>All amounts from Atlas GL in line with UNDP audited Financial Statements for 2014, 2015 and 2016, and unaudited Financial Statements for 2017.</a:t>
            </a:r>
          </a:p>
          <a:p>
            <a:pPr lvl="0" rtl="0">
              <a:lnSpc>
                <a:spcPct val="115000"/>
              </a:lnSpc>
              <a:spcBef>
                <a:spcPts val="0"/>
              </a:spcBef>
              <a:buClr>
                <a:schemeClr val="dk1"/>
              </a:buClr>
              <a:buSzPct val="100000"/>
              <a:buFont typeface="Arial"/>
              <a:buNone/>
            </a:pPr>
            <a:r>
              <a:rPr lang="en-US" sz="1100" dirty="0">
                <a:solidFill>
                  <a:schemeClr val="dk1"/>
                </a:solidFill>
              </a:rPr>
              <a:t>2.</a:t>
            </a:r>
            <a:r>
              <a:rPr lang="en-US" sz="1100" dirty="0">
                <a:solidFill>
                  <a:schemeClr val="dk1"/>
                </a:solidFill>
                <a:latin typeface="Calibri"/>
                <a:ea typeface="Calibri"/>
                <a:cs typeface="Calibri"/>
                <a:sym typeface="Calibri"/>
              </a:rPr>
              <a:t>Note that in calculation of the effective average cost recovery rate, the denominator is adjusted for $34.3m for 2014, $38.5m for 2015 and $45.4m for 2016 to take into account GEF/Montreal Protocol related accounting.</a:t>
            </a:r>
          </a:p>
          <a:p>
            <a:pPr lvl="0" rtl="0">
              <a:lnSpc>
                <a:spcPct val="115000"/>
              </a:lnSpc>
              <a:spcBef>
                <a:spcPts val="0"/>
              </a:spcBef>
              <a:buClr>
                <a:schemeClr val="dk1"/>
              </a:buClr>
              <a:buSzPct val="100000"/>
              <a:buFont typeface="Arial"/>
              <a:buNone/>
            </a:pPr>
            <a:r>
              <a:rPr lang="en-US" sz="1100" dirty="0">
                <a:solidFill>
                  <a:schemeClr val="dk1"/>
                </a:solidFill>
              </a:rPr>
              <a:t>3.</a:t>
            </a:r>
            <a:r>
              <a:rPr lang="en-US" sz="1100" dirty="0">
                <a:solidFill>
                  <a:schemeClr val="dk1"/>
                </a:solidFill>
                <a:latin typeface="Calibri"/>
                <a:ea typeface="Calibri"/>
                <a:cs typeface="Calibri"/>
                <a:sym typeface="Calibri"/>
              </a:rPr>
              <a:t>Programme country governments also contribute to offset local office costs through cash as well as in-kind contributions.</a:t>
            </a:r>
          </a:p>
          <a:p>
            <a:pPr lvl="0">
              <a:spcBef>
                <a:spcPts val="0"/>
              </a:spcBef>
              <a:buNone/>
            </a:pPr>
            <a:endParaRPr dirty="0"/>
          </a:p>
        </p:txBody>
      </p:sp>
    </p:spTree>
    <p:extLst>
      <p:ext uri="{BB962C8B-B14F-4D97-AF65-F5344CB8AC3E}">
        <p14:creationId xmlns:p14="http://schemas.microsoft.com/office/powerpoint/2010/main" val="11829278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64"/>
        <p:cNvGrpSpPr/>
        <p:nvPr/>
      </p:nvGrpSpPr>
      <p:grpSpPr>
        <a:xfrm>
          <a:off x="0" y="0"/>
          <a:ext cx="0" cy="0"/>
          <a:chOff x="0" y="0"/>
          <a:chExt cx="0" cy="0"/>
        </a:xfrm>
      </p:grpSpPr>
      <p:sp>
        <p:nvSpPr>
          <p:cNvPr id="465" name="Shape 465"/>
          <p:cNvSpPr txBox="1">
            <a:spLocks noGrp="1"/>
          </p:cNvSpPr>
          <p:nvPr>
            <p:ph type="sldNum" idx="12"/>
          </p:nvPr>
        </p:nvSpPr>
        <p:spPr>
          <a:xfrm>
            <a:off x="4038600" y="6356350"/>
            <a:ext cx="4114800" cy="365125"/>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fld id="{00000000-1234-1234-1234-123412341234}" type="slidenum">
              <a:rPr lang="en-US" sz="1200">
                <a:solidFill>
                  <a:srgbClr val="888888"/>
                </a:solidFill>
                <a:latin typeface="Calibri"/>
                <a:ea typeface="Calibri"/>
                <a:cs typeface="Calibri"/>
                <a:sym typeface="Calibri"/>
              </a:rPr>
              <a:t>4</a:t>
            </a:fld>
            <a:endParaRPr lang="en-US" sz="1200">
              <a:solidFill>
                <a:srgbClr val="888888"/>
              </a:solidFill>
              <a:latin typeface="Calibri"/>
              <a:ea typeface="Calibri"/>
              <a:cs typeface="Calibri"/>
              <a:sym typeface="Calibri"/>
            </a:endParaRPr>
          </a:p>
        </p:txBody>
      </p:sp>
      <p:sp>
        <p:nvSpPr>
          <p:cNvPr id="466" name="Shape 466"/>
          <p:cNvSpPr txBox="1"/>
          <p:nvPr/>
        </p:nvSpPr>
        <p:spPr>
          <a:xfrm>
            <a:off x="300547" y="598643"/>
            <a:ext cx="10843855" cy="551110"/>
          </a:xfrm>
          <a:prstGeom prst="rect">
            <a:avLst/>
          </a:prstGeom>
          <a:noFill/>
          <a:ln>
            <a:noFill/>
          </a:ln>
        </p:spPr>
        <p:txBody>
          <a:bodyPr lIns="91400" tIns="45700" rIns="91400" bIns="45700" anchor="ctr" anchorCtr="0">
            <a:noAutofit/>
          </a:bodyPr>
          <a:lstStyle/>
          <a:p>
            <a:pPr marL="0" marR="0" lvl="0" indent="0" algn="ctr" rtl="0">
              <a:spcBef>
                <a:spcPts val="0"/>
              </a:spcBef>
              <a:spcAft>
                <a:spcPts val="0"/>
              </a:spcAft>
              <a:buSzPct val="25000"/>
              <a:buNone/>
            </a:pPr>
            <a:r>
              <a:rPr lang="en-US" sz="2800" b="1" dirty="0">
                <a:solidFill>
                  <a:schemeClr val="dk1"/>
                </a:solidFill>
                <a:latin typeface="Calibri"/>
                <a:ea typeface="Calibri"/>
                <a:cs typeface="Calibri"/>
                <a:sym typeface="Calibri"/>
              </a:rPr>
              <a:t>Annex 1A [UNDP]</a:t>
            </a:r>
          </a:p>
          <a:p>
            <a:pPr marL="0" marR="0" lvl="0" indent="0" algn="ctr" rtl="0">
              <a:spcBef>
                <a:spcPts val="0"/>
              </a:spcBef>
              <a:spcAft>
                <a:spcPts val="0"/>
              </a:spcAft>
              <a:buSzPct val="25000"/>
              <a:buNone/>
            </a:pPr>
            <a:r>
              <a:rPr lang="en-US" sz="2800" b="1" dirty="0">
                <a:solidFill>
                  <a:schemeClr val="dk1"/>
                </a:solidFill>
                <a:latin typeface="Calibri"/>
                <a:ea typeface="Calibri"/>
                <a:cs typeface="Calibri"/>
                <a:sym typeface="Calibri"/>
              </a:rPr>
              <a:t>Table 2</a:t>
            </a:r>
          </a:p>
          <a:p>
            <a:pPr marL="0" marR="0" lvl="0" indent="0" algn="ctr" rtl="0">
              <a:spcBef>
                <a:spcPts val="0"/>
              </a:spcBef>
              <a:spcAft>
                <a:spcPts val="0"/>
              </a:spcAft>
              <a:buSzPct val="25000"/>
              <a:buNone/>
            </a:pPr>
            <a:r>
              <a:rPr lang="en-US" sz="2800" b="1" dirty="0">
                <a:solidFill>
                  <a:schemeClr val="dk1"/>
                </a:solidFill>
                <a:latin typeface="Calibri"/>
                <a:ea typeface="Calibri"/>
                <a:cs typeface="Calibri"/>
                <a:sym typeface="Calibri"/>
              </a:rPr>
              <a:t>Effective average cost recovery rates  by funding stream</a:t>
            </a:r>
          </a:p>
          <a:p>
            <a:pPr marL="0" marR="0" lvl="0" indent="0" algn="ctr" rtl="0">
              <a:spcBef>
                <a:spcPts val="0"/>
              </a:spcBef>
              <a:spcAft>
                <a:spcPts val="0"/>
              </a:spcAft>
              <a:buSzPct val="25000"/>
              <a:buNone/>
            </a:pPr>
            <a:endParaRPr lang="en-US" sz="2000" b="1" dirty="0">
              <a:solidFill>
                <a:schemeClr val="dk1"/>
              </a:solidFill>
              <a:latin typeface="Calibri"/>
              <a:ea typeface="Calibri"/>
              <a:cs typeface="Calibri"/>
              <a:sym typeface="Calibri"/>
            </a:endParaRPr>
          </a:p>
        </p:txBody>
      </p:sp>
      <p:sp>
        <p:nvSpPr>
          <p:cNvPr id="467" name="Shape 467"/>
          <p:cNvSpPr txBox="1"/>
          <p:nvPr/>
        </p:nvSpPr>
        <p:spPr>
          <a:xfrm>
            <a:off x="8374850" y="2806203"/>
            <a:ext cx="3447000" cy="1819500"/>
          </a:xfrm>
          <a:prstGeom prst="rect">
            <a:avLst/>
          </a:prstGeom>
          <a:noFill/>
          <a:ln w="9525" cap="flat" cmpd="sng">
            <a:solidFill>
              <a:schemeClr val="accent1"/>
            </a:solidFill>
            <a:prstDash val="solid"/>
            <a:round/>
            <a:headEnd type="none" w="med" len="med"/>
            <a:tailEnd type="none" w="med" len="med"/>
          </a:ln>
        </p:spPr>
        <p:txBody>
          <a:bodyPr lIns="91425" tIns="45700" rIns="91425" bIns="45700" anchor="t" anchorCtr="0">
            <a:noAutofit/>
          </a:bodyPr>
          <a:lstStyle/>
          <a:p>
            <a:pPr marL="0" marR="0" lvl="0" indent="0" algn="l" rtl="0">
              <a:spcBef>
                <a:spcPts val="0"/>
              </a:spcBef>
              <a:buSzPct val="25000"/>
              <a:buNone/>
            </a:pPr>
            <a:r>
              <a:rPr lang="en-US" sz="1200" b="1" dirty="0">
                <a:solidFill>
                  <a:schemeClr val="dk1"/>
                </a:solidFill>
                <a:latin typeface="Calibri"/>
                <a:ea typeface="Calibri"/>
                <a:cs typeface="Calibri"/>
                <a:sym typeface="Calibri"/>
              </a:rPr>
              <a:t>The effective average cost recovery rate is calculated as follows</a:t>
            </a:r>
            <a:r>
              <a:rPr lang="en-US" sz="1200" dirty="0">
                <a:solidFill>
                  <a:schemeClr val="dk1"/>
                </a:solidFill>
                <a:latin typeface="Calibri"/>
                <a:ea typeface="Calibri"/>
                <a:cs typeface="Calibri"/>
                <a:sym typeface="Calibri"/>
              </a:rPr>
              <a:t>:</a:t>
            </a:r>
          </a:p>
          <a:p>
            <a:pPr marL="0" marR="0" lvl="0" indent="0" algn="l" rtl="0">
              <a:spcBef>
                <a:spcPts val="0"/>
              </a:spcBef>
              <a:buNone/>
            </a:pPr>
            <a:endParaRPr sz="1200" dirty="0">
              <a:solidFill>
                <a:schemeClr val="dk1"/>
              </a:solidFill>
              <a:latin typeface="Calibri"/>
              <a:ea typeface="Calibri"/>
              <a:cs typeface="Calibri"/>
              <a:sym typeface="Calibri"/>
            </a:endParaRPr>
          </a:p>
          <a:p>
            <a:pPr marL="0" marR="0" lvl="0" indent="0" algn="l" rtl="0">
              <a:spcBef>
                <a:spcPts val="0"/>
              </a:spcBef>
              <a:buSzPct val="25000"/>
              <a:buNone/>
            </a:pPr>
            <a:r>
              <a:rPr lang="en-US" sz="1200" dirty="0">
                <a:solidFill>
                  <a:schemeClr val="dk1"/>
                </a:solidFill>
                <a:latin typeface="Calibri"/>
                <a:ea typeface="Calibri"/>
                <a:cs typeface="Calibri"/>
                <a:sym typeface="Calibri"/>
              </a:rPr>
              <a:t>Total Cost recovery revenue </a:t>
            </a:r>
          </a:p>
          <a:p>
            <a:pPr marL="0" marR="0" lvl="0" indent="0" algn="l" rtl="0">
              <a:spcBef>
                <a:spcPts val="0"/>
              </a:spcBef>
              <a:buSzPct val="25000"/>
              <a:buNone/>
            </a:pPr>
            <a:r>
              <a:rPr lang="en-US" sz="1200" dirty="0">
                <a:solidFill>
                  <a:schemeClr val="dk1"/>
                </a:solidFill>
                <a:latin typeface="Calibri"/>
                <a:ea typeface="Calibri"/>
                <a:cs typeface="Calibri"/>
                <a:sym typeface="Calibri"/>
              </a:rPr>
              <a:t>______________________</a:t>
            </a:r>
          </a:p>
          <a:p>
            <a:pPr marL="0" marR="0" lvl="0" indent="0" algn="l" rtl="0">
              <a:spcBef>
                <a:spcPts val="0"/>
              </a:spcBef>
              <a:buSzPct val="25000"/>
              <a:buNone/>
            </a:pPr>
            <a:r>
              <a:rPr lang="en-US" sz="1200" dirty="0">
                <a:solidFill>
                  <a:schemeClr val="dk1"/>
                </a:solidFill>
                <a:latin typeface="Calibri"/>
                <a:ea typeface="Calibri"/>
                <a:cs typeface="Calibri"/>
                <a:sym typeface="Calibri"/>
              </a:rPr>
              <a:t>(Total non-core </a:t>
            </a:r>
            <a:r>
              <a:rPr lang="en-US" sz="1200" dirty="0" err="1">
                <a:solidFill>
                  <a:schemeClr val="dk1"/>
                </a:solidFill>
                <a:latin typeface="Calibri"/>
                <a:ea typeface="Calibri"/>
                <a:cs typeface="Calibri"/>
                <a:sym typeface="Calibri"/>
              </a:rPr>
              <a:t>programme</a:t>
            </a:r>
            <a:r>
              <a:rPr lang="en-US" sz="1200" dirty="0">
                <a:solidFill>
                  <a:schemeClr val="dk1"/>
                </a:solidFill>
                <a:latin typeface="Calibri"/>
                <a:ea typeface="Calibri"/>
                <a:cs typeface="Calibri"/>
                <a:sym typeface="Calibri"/>
              </a:rPr>
              <a:t> expenses less Total Cost recovery revenue)</a:t>
            </a:r>
          </a:p>
        </p:txBody>
      </p:sp>
      <p:sp>
        <p:nvSpPr>
          <p:cNvPr id="468" name="Shape 468"/>
          <p:cNvSpPr txBox="1"/>
          <p:nvPr/>
        </p:nvSpPr>
        <p:spPr>
          <a:xfrm>
            <a:off x="300547" y="1720231"/>
            <a:ext cx="10527778" cy="747900"/>
          </a:xfrm>
          <a:prstGeom prst="rect">
            <a:avLst/>
          </a:prstGeom>
          <a:noFill/>
          <a:ln>
            <a:noFill/>
          </a:ln>
        </p:spPr>
        <p:txBody>
          <a:bodyPr lIns="91425" tIns="91425" rIns="91425" bIns="91425" anchor="t" anchorCtr="0">
            <a:noAutofit/>
          </a:bodyPr>
          <a:lstStyle/>
          <a:p>
            <a:pPr lvl="0" rtl="0">
              <a:lnSpc>
                <a:spcPct val="115000"/>
              </a:lnSpc>
              <a:spcBef>
                <a:spcPts val="0"/>
              </a:spcBef>
              <a:buNone/>
            </a:pPr>
            <a:r>
              <a:rPr lang="en-US" sz="1600" dirty="0">
                <a:solidFill>
                  <a:schemeClr val="dk1"/>
                </a:solidFill>
                <a:latin typeface="Calibri"/>
                <a:ea typeface="Calibri"/>
                <a:cs typeface="Calibri"/>
                <a:sym typeface="Calibri"/>
              </a:rPr>
              <a:t>   Effective average 		</a:t>
            </a:r>
            <a:r>
              <a:rPr lang="en-US" sz="1600" b="1" dirty="0">
                <a:solidFill>
                  <a:schemeClr val="dk1"/>
                </a:solidFill>
                <a:latin typeface="Calibri"/>
                <a:ea typeface="Calibri"/>
                <a:cs typeface="Calibri"/>
                <a:sym typeface="Calibri"/>
              </a:rPr>
              <a:t>2014</a:t>
            </a:r>
            <a:r>
              <a:rPr lang="en-US" sz="1600" dirty="0">
                <a:solidFill>
                  <a:schemeClr val="dk1"/>
                </a:solidFill>
                <a:latin typeface="Calibri"/>
                <a:ea typeface="Calibri"/>
                <a:cs typeface="Calibri"/>
                <a:sym typeface="Calibri"/>
              </a:rPr>
              <a:t>  	           </a:t>
            </a:r>
            <a:r>
              <a:rPr lang="en-US" sz="1600" b="1" dirty="0">
                <a:solidFill>
                  <a:schemeClr val="dk1"/>
                </a:solidFill>
                <a:latin typeface="Calibri"/>
                <a:ea typeface="Calibri"/>
                <a:cs typeface="Calibri"/>
                <a:sym typeface="Calibri"/>
              </a:rPr>
              <a:t>2015 	 2016	         2017</a:t>
            </a:r>
          </a:p>
          <a:p>
            <a:pPr lvl="0">
              <a:lnSpc>
                <a:spcPct val="115000"/>
              </a:lnSpc>
            </a:pPr>
            <a:r>
              <a:rPr lang="en-US" sz="2400" b="1" dirty="0">
                <a:solidFill>
                  <a:schemeClr val="dk1"/>
                </a:solidFill>
                <a:latin typeface="Calibri"/>
                <a:ea typeface="Calibri"/>
                <a:cs typeface="Calibri"/>
                <a:sym typeface="Calibri"/>
              </a:rPr>
              <a:t>  </a:t>
            </a:r>
            <a:r>
              <a:rPr lang="en-US" sz="1600" dirty="0">
                <a:solidFill>
                  <a:schemeClr val="dk1"/>
                </a:solidFill>
                <a:ea typeface="Calibri"/>
                <a:cs typeface="Calibri"/>
                <a:sym typeface="Calibri"/>
              </a:rPr>
              <a:t>cost recovery rate: </a:t>
            </a:r>
            <a:r>
              <a:rPr lang="en-US" b="1" dirty="0">
                <a:solidFill>
                  <a:schemeClr val="dk1"/>
                </a:solidFill>
                <a:latin typeface="Calibri"/>
                <a:ea typeface="Calibri"/>
                <a:cs typeface="Calibri"/>
                <a:sym typeface="Calibri"/>
              </a:rPr>
              <a:t>	</a:t>
            </a:r>
            <a:r>
              <a:rPr lang="en-US" sz="2400" b="1" dirty="0">
                <a:solidFill>
                  <a:schemeClr val="dk1"/>
                </a:solidFill>
                <a:latin typeface="Calibri"/>
                <a:ea typeface="Calibri"/>
                <a:cs typeface="Calibri"/>
                <a:sym typeface="Calibri"/>
              </a:rPr>
              <a:t>            6.1%            6.3%	6.4%	     6.1%</a:t>
            </a:r>
          </a:p>
          <a:p>
            <a:pPr lvl="0" rtl="0">
              <a:lnSpc>
                <a:spcPct val="115000"/>
              </a:lnSpc>
              <a:spcBef>
                <a:spcPts val="0"/>
              </a:spcBef>
              <a:buNone/>
            </a:pPr>
            <a:endParaRPr sz="1600" dirty="0">
              <a:solidFill>
                <a:schemeClr val="dk1"/>
              </a:solidFill>
              <a:latin typeface="Calibri"/>
              <a:ea typeface="Calibri"/>
              <a:cs typeface="Calibri"/>
              <a:sym typeface="Calibri"/>
            </a:endParaRPr>
          </a:p>
        </p:txBody>
      </p:sp>
      <p:sp>
        <p:nvSpPr>
          <p:cNvPr id="470" name="Shape 470"/>
          <p:cNvSpPr txBox="1"/>
          <p:nvPr/>
        </p:nvSpPr>
        <p:spPr>
          <a:xfrm>
            <a:off x="246050" y="5805250"/>
            <a:ext cx="11575800" cy="551100"/>
          </a:xfrm>
          <a:prstGeom prst="rect">
            <a:avLst/>
          </a:prstGeom>
          <a:noFill/>
          <a:ln>
            <a:noFill/>
          </a:ln>
        </p:spPr>
        <p:txBody>
          <a:bodyPr lIns="91425" tIns="91425" rIns="91425" bIns="91425" anchor="t" anchorCtr="0">
            <a:noAutofit/>
          </a:bodyPr>
          <a:lstStyle/>
          <a:p>
            <a:pPr lvl="0" rtl="0">
              <a:lnSpc>
                <a:spcPct val="115000"/>
              </a:lnSpc>
              <a:spcBef>
                <a:spcPts val="0"/>
              </a:spcBef>
              <a:buClr>
                <a:schemeClr val="dk1"/>
              </a:buClr>
              <a:buSzPct val="100000"/>
              <a:buFont typeface="Arial"/>
              <a:buNone/>
            </a:pPr>
            <a:r>
              <a:rPr lang="en-US" sz="1100" b="1" i="1" dirty="0">
                <a:solidFill>
                  <a:schemeClr val="dk1"/>
                </a:solidFill>
                <a:latin typeface="Calibri"/>
                <a:ea typeface="Calibri"/>
                <a:cs typeface="Calibri"/>
                <a:sym typeface="Calibri"/>
              </a:rPr>
              <a:t>Note:</a:t>
            </a:r>
          </a:p>
          <a:p>
            <a:pPr lvl="0" rtl="0">
              <a:lnSpc>
                <a:spcPct val="115000"/>
              </a:lnSpc>
              <a:spcBef>
                <a:spcPts val="0"/>
              </a:spcBef>
              <a:buClr>
                <a:schemeClr val="dk1"/>
              </a:buClr>
              <a:buSzPct val="100000"/>
              <a:buFont typeface="Arial"/>
              <a:buNone/>
            </a:pPr>
            <a:r>
              <a:rPr lang="en-US" sz="1100" dirty="0">
                <a:solidFill>
                  <a:schemeClr val="dk1"/>
                </a:solidFill>
                <a:latin typeface="Calibri"/>
                <a:ea typeface="Calibri"/>
                <a:cs typeface="Calibri"/>
                <a:sym typeface="Calibri"/>
              </a:rPr>
              <a:t>* Programme country governments also contribute to offset local office costs through cash as well as in-kind contributions.</a:t>
            </a:r>
          </a:p>
          <a:p>
            <a:pPr lvl="0">
              <a:spcBef>
                <a:spcPts val="0"/>
              </a:spcBef>
              <a:buNone/>
            </a:pPr>
            <a:endParaRPr dirty="0"/>
          </a:p>
        </p:txBody>
      </p:sp>
      <p:pic>
        <p:nvPicPr>
          <p:cNvPr id="2" name="Picture 1">
            <a:extLst>
              <a:ext uri="{FF2B5EF4-FFF2-40B4-BE49-F238E27FC236}">
                <a16:creationId xmlns:a16="http://schemas.microsoft.com/office/drawing/2014/main" id="{C7B406B7-38D0-7C4C-A651-0041E05E6BC5}"/>
              </a:ext>
            </a:extLst>
          </p:cNvPr>
          <p:cNvPicPr>
            <a:picLocks noChangeAspect="1"/>
          </p:cNvPicPr>
          <p:nvPr/>
        </p:nvPicPr>
        <p:blipFill rotWithShape="1">
          <a:blip r:embed="rId3"/>
          <a:srcRect b="11305"/>
          <a:stretch/>
        </p:blipFill>
        <p:spPr>
          <a:xfrm>
            <a:off x="419494" y="2637167"/>
            <a:ext cx="7793717" cy="2993883"/>
          </a:xfrm>
          <a:prstGeom prst="rect">
            <a:avLst/>
          </a:prstGeom>
        </p:spPr>
      </p:pic>
    </p:spTree>
    <p:extLst>
      <p:ext uri="{BB962C8B-B14F-4D97-AF65-F5344CB8AC3E}">
        <p14:creationId xmlns:p14="http://schemas.microsoft.com/office/powerpoint/2010/main" val="3118165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56"/>
        <p:cNvGrpSpPr/>
        <p:nvPr/>
      </p:nvGrpSpPr>
      <p:grpSpPr>
        <a:xfrm>
          <a:off x="0" y="0"/>
          <a:ext cx="0" cy="0"/>
          <a:chOff x="0" y="0"/>
          <a:chExt cx="0" cy="0"/>
        </a:xfrm>
      </p:grpSpPr>
      <p:sp>
        <p:nvSpPr>
          <p:cNvPr id="457" name="Shape 457"/>
          <p:cNvSpPr txBox="1">
            <a:spLocks noGrp="1"/>
          </p:cNvSpPr>
          <p:nvPr>
            <p:ph type="sldNum" idx="12"/>
          </p:nvPr>
        </p:nvSpPr>
        <p:spPr>
          <a:xfrm>
            <a:off x="4038600" y="6636766"/>
            <a:ext cx="4114800" cy="365125"/>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fld id="{00000000-1234-1234-1234-123412341234}" type="slidenum">
              <a:rPr lang="en-US" sz="1200">
                <a:solidFill>
                  <a:srgbClr val="888888"/>
                </a:solidFill>
                <a:latin typeface="Calibri"/>
                <a:ea typeface="Calibri"/>
                <a:cs typeface="Calibri"/>
                <a:sym typeface="Calibri"/>
              </a:rPr>
              <a:t>5</a:t>
            </a:fld>
            <a:endParaRPr lang="en-US" sz="1200">
              <a:solidFill>
                <a:srgbClr val="888888"/>
              </a:solidFill>
              <a:latin typeface="Calibri"/>
              <a:ea typeface="Calibri"/>
              <a:cs typeface="Calibri"/>
              <a:sym typeface="Calibri"/>
            </a:endParaRPr>
          </a:p>
        </p:txBody>
      </p:sp>
      <p:graphicFrame>
        <p:nvGraphicFramePr>
          <p:cNvPr id="458" name="Shape 458"/>
          <p:cNvGraphicFramePr/>
          <p:nvPr>
            <p:extLst>
              <p:ext uri="{D42A27DB-BD31-4B8C-83A1-F6EECF244321}">
                <p14:modId xmlns:p14="http://schemas.microsoft.com/office/powerpoint/2010/main" val="3112158283"/>
              </p:ext>
            </p:extLst>
          </p:nvPr>
        </p:nvGraphicFramePr>
        <p:xfrm>
          <a:off x="718543" y="6433566"/>
          <a:ext cx="7912501" cy="203200"/>
        </p:xfrm>
        <a:graphic>
          <a:graphicData uri="http://schemas.openxmlformats.org/drawingml/2006/table">
            <a:tbl>
              <a:tblPr>
                <a:noFill/>
              </a:tblPr>
              <a:tblGrid>
                <a:gridCol w="7912501">
                  <a:extLst>
                    <a:ext uri="{9D8B030D-6E8A-4147-A177-3AD203B41FA5}">
                      <a16:colId xmlns:a16="http://schemas.microsoft.com/office/drawing/2014/main" val="20000"/>
                    </a:ext>
                  </a:extLst>
                </a:gridCol>
              </a:tblGrid>
              <a:tr h="203200">
                <a:tc>
                  <a:txBody>
                    <a:bodyPr/>
                    <a:lstStyle/>
                    <a:p>
                      <a:pPr marL="0" marR="0" lvl="0" indent="0" algn="l" rtl="0">
                        <a:spcBef>
                          <a:spcPts val="0"/>
                        </a:spcBef>
                        <a:buSzPct val="25000"/>
                        <a:buNone/>
                      </a:pPr>
                      <a:r>
                        <a:rPr lang="en-US" sz="800" u="none" strike="noStrike" dirty="0"/>
                        <a:t>(*) Based on data reported in UNDP ARFS for 2014, 2015 and 2016 in annexes 1&amp;2,  net of GLOC and in-kind contributions. 2017 data based on unaudited financial information.</a:t>
                      </a:r>
                    </a:p>
                  </a:txBody>
                  <a:tcPr marL="12700" marR="12700" marT="12700" marB="0" anchor="b"/>
                </a:tc>
                <a:extLst>
                  <a:ext uri="{0D108BD9-81ED-4DB2-BD59-A6C34878D82A}">
                    <a16:rowId xmlns:a16="http://schemas.microsoft.com/office/drawing/2014/main" val="10000"/>
                  </a:ext>
                </a:extLst>
              </a:tr>
            </a:tbl>
          </a:graphicData>
        </a:graphic>
      </p:graphicFrame>
      <p:sp>
        <p:nvSpPr>
          <p:cNvPr id="459" name="Shape 459"/>
          <p:cNvSpPr txBox="1"/>
          <p:nvPr/>
        </p:nvSpPr>
        <p:spPr>
          <a:xfrm>
            <a:off x="360733" y="83715"/>
            <a:ext cx="9587186" cy="783152"/>
          </a:xfrm>
          <a:prstGeom prst="rect">
            <a:avLst/>
          </a:prstGeom>
          <a:noFill/>
          <a:ln>
            <a:noFill/>
          </a:ln>
        </p:spPr>
        <p:txBody>
          <a:bodyPr lIns="91400" tIns="45700" rIns="91400" bIns="45700" anchor="ctr" anchorCtr="0">
            <a:noAutofit/>
          </a:bodyPr>
          <a:lstStyle/>
          <a:p>
            <a:pPr algn="ctr">
              <a:buSzPct val="25000"/>
            </a:pPr>
            <a:r>
              <a:rPr lang="en-US" b="1" dirty="0">
                <a:solidFill>
                  <a:schemeClr val="dk1"/>
                </a:solidFill>
                <a:ea typeface="Calibri"/>
                <a:cs typeface="Calibri"/>
                <a:sym typeface="Calibri"/>
              </a:rPr>
              <a:t>Annex 1A  [UNDP]</a:t>
            </a:r>
          </a:p>
          <a:p>
            <a:pPr algn="ctr">
              <a:buSzPct val="25000"/>
            </a:pPr>
            <a:r>
              <a:rPr lang="en-US" sz="1800" b="1" dirty="0">
                <a:solidFill>
                  <a:schemeClr val="dk1"/>
                </a:solidFill>
                <a:latin typeface="Calibri"/>
                <a:ea typeface="Calibri"/>
                <a:cs typeface="Calibri"/>
                <a:sym typeface="Calibri"/>
              </a:rPr>
              <a:t>Table 3 - UNDP Calculation of rate in line with approved formula in documents – 2014-2017</a:t>
            </a:r>
            <a:endParaRPr lang="en-US" sz="1800" b="1" dirty="0">
              <a:solidFill>
                <a:schemeClr val="dk1"/>
              </a:solidFill>
              <a:highlight>
                <a:srgbClr val="FFFF00"/>
              </a:highlight>
              <a:latin typeface="Calibri"/>
              <a:ea typeface="Calibri"/>
              <a:cs typeface="Calibri"/>
              <a:sym typeface="Calibri"/>
            </a:endParaRPr>
          </a:p>
          <a:p>
            <a:pPr marL="0" marR="0" lvl="0" indent="0" algn="ctr" rtl="0">
              <a:spcBef>
                <a:spcPts val="0"/>
              </a:spcBef>
              <a:spcAft>
                <a:spcPts val="0"/>
              </a:spcAft>
              <a:buSzPct val="25000"/>
              <a:buNone/>
            </a:pPr>
            <a:r>
              <a:rPr lang="en-US" sz="1800" b="1" dirty="0">
                <a:solidFill>
                  <a:schemeClr val="dk1"/>
                </a:solidFill>
                <a:latin typeface="Calibri"/>
                <a:ea typeface="Calibri"/>
                <a:cs typeface="Calibri"/>
                <a:sym typeface="Calibri"/>
              </a:rPr>
              <a:t>DP-FPA/2013/1–E/ICEF/2013/8 </a:t>
            </a:r>
          </a:p>
        </p:txBody>
      </p:sp>
      <p:pic>
        <p:nvPicPr>
          <p:cNvPr id="2" name="Picture 1">
            <a:extLst>
              <a:ext uri="{FF2B5EF4-FFF2-40B4-BE49-F238E27FC236}">
                <a16:creationId xmlns:a16="http://schemas.microsoft.com/office/drawing/2014/main" id="{3FEF132B-45B6-204F-8EA8-6B43280F754E}"/>
              </a:ext>
            </a:extLst>
          </p:cNvPr>
          <p:cNvPicPr>
            <a:picLocks noChangeAspect="1"/>
          </p:cNvPicPr>
          <p:nvPr/>
        </p:nvPicPr>
        <p:blipFill>
          <a:blip r:embed="rId3"/>
          <a:stretch>
            <a:fillRect/>
          </a:stretch>
        </p:blipFill>
        <p:spPr>
          <a:xfrm>
            <a:off x="360733" y="866867"/>
            <a:ext cx="10895607" cy="5341230"/>
          </a:xfrm>
          <a:prstGeom prst="rect">
            <a:avLst/>
          </a:prstGeom>
        </p:spPr>
      </p:pic>
    </p:spTree>
    <p:extLst>
      <p:ext uri="{BB962C8B-B14F-4D97-AF65-F5344CB8AC3E}">
        <p14:creationId xmlns:p14="http://schemas.microsoft.com/office/powerpoint/2010/main" val="7378984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A89EEDA5-5D9C-4408-B57D-FD50105035EC}" type="slidenum">
              <a:rPr lang="en-US" sz="1400" smtClean="0"/>
              <a:pPr>
                <a:defRPr/>
              </a:pPr>
              <a:t>6</a:t>
            </a:fld>
            <a:endParaRPr lang="en-US" sz="1400" dirty="0"/>
          </a:p>
        </p:txBody>
      </p:sp>
      <p:sp>
        <p:nvSpPr>
          <p:cNvPr id="10" name="TextBox 9"/>
          <p:cNvSpPr txBox="1"/>
          <p:nvPr/>
        </p:nvSpPr>
        <p:spPr>
          <a:xfrm>
            <a:off x="1308894" y="106754"/>
            <a:ext cx="8450281" cy="755872"/>
          </a:xfrm>
          <a:prstGeom prst="rect">
            <a:avLst/>
          </a:prstGeom>
          <a:noFill/>
          <a:ln w="9525">
            <a:noFill/>
            <a:miter lim="800000"/>
            <a:headEnd/>
            <a:tailEnd/>
          </a:ln>
        </p:spPr>
        <p:txBody>
          <a:bodyPr vert="horz" wrap="square" lIns="91418" tIns="45709" rIns="91418" bIns="45709" numCol="1" anchor="ctr" anchorCtr="0" compatLnSpc="1">
            <a:prstTxWarp prst="textNoShape">
              <a:avLst/>
            </a:prstTxWarp>
          </a:bodyPr>
          <a:lstStyle>
            <a:lvl1pPr eaLnBrk="0" fontAlgn="base" hangingPunct="0">
              <a:spcBef>
                <a:spcPct val="0"/>
              </a:spcBef>
              <a:spcAft>
                <a:spcPct val="0"/>
              </a:spcAft>
              <a:defRPr sz="2800" b="1">
                <a:latin typeface="+mj-lt"/>
                <a:ea typeface="+mj-ea"/>
                <a:cs typeface="+mj-cs"/>
              </a:defRPr>
            </a:lvl1pPr>
            <a:lvl2pPr algn="ctr" eaLnBrk="0" fontAlgn="base" hangingPunct="0">
              <a:spcBef>
                <a:spcPct val="0"/>
              </a:spcBef>
              <a:spcAft>
                <a:spcPct val="0"/>
              </a:spcAft>
              <a:defRPr sz="3900" b="1">
                <a:solidFill>
                  <a:srgbClr val="404176"/>
                </a:solidFill>
                <a:latin typeface="Arial" charset="0"/>
              </a:defRPr>
            </a:lvl2pPr>
            <a:lvl3pPr algn="ctr" eaLnBrk="0" fontAlgn="base" hangingPunct="0">
              <a:spcBef>
                <a:spcPct val="0"/>
              </a:spcBef>
              <a:spcAft>
                <a:spcPct val="0"/>
              </a:spcAft>
              <a:defRPr sz="3900" b="1">
                <a:solidFill>
                  <a:srgbClr val="404176"/>
                </a:solidFill>
                <a:latin typeface="Arial" charset="0"/>
              </a:defRPr>
            </a:lvl3pPr>
            <a:lvl4pPr algn="ctr" eaLnBrk="0" fontAlgn="base" hangingPunct="0">
              <a:spcBef>
                <a:spcPct val="0"/>
              </a:spcBef>
              <a:spcAft>
                <a:spcPct val="0"/>
              </a:spcAft>
              <a:defRPr sz="3900" b="1">
                <a:solidFill>
                  <a:srgbClr val="404176"/>
                </a:solidFill>
                <a:latin typeface="Arial" charset="0"/>
              </a:defRPr>
            </a:lvl4pPr>
            <a:lvl5pPr algn="ctr" eaLnBrk="0" fontAlgn="base" hangingPunct="0">
              <a:spcBef>
                <a:spcPct val="0"/>
              </a:spcBef>
              <a:spcAft>
                <a:spcPct val="0"/>
              </a:spcAft>
              <a:defRPr sz="3900" b="1">
                <a:solidFill>
                  <a:srgbClr val="404176"/>
                </a:solidFill>
                <a:latin typeface="Arial" charset="0"/>
              </a:defRPr>
            </a:lvl5pPr>
            <a:lvl6pPr marL="457200" algn="ctr" fontAlgn="base">
              <a:spcBef>
                <a:spcPct val="0"/>
              </a:spcBef>
              <a:spcAft>
                <a:spcPct val="0"/>
              </a:spcAft>
              <a:defRPr sz="3900" b="1">
                <a:solidFill>
                  <a:srgbClr val="404176"/>
                </a:solidFill>
                <a:latin typeface="Arial" charset="0"/>
              </a:defRPr>
            </a:lvl6pPr>
            <a:lvl7pPr marL="914400" algn="ctr" fontAlgn="base">
              <a:spcBef>
                <a:spcPct val="0"/>
              </a:spcBef>
              <a:spcAft>
                <a:spcPct val="0"/>
              </a:spcAft>
              <a:defRPr sz="3900" b="1">
                <a:solidFill>
                  <a:srgbClr val="404176"/>
                </a:solidFill>
                <a:latin typeface="Arial" charset="0"/>
              </a:defRPr>
            </a:lvl7pPr>
            <a:lvl8pPr marL="1371600" algn="ctr" fontAlgn="base">
              <a:spcBef>
                <a:spcPct val="0"/>
              </a:spcBef>
              <a:spcAft>
                <a:spcPct val="0"/>
              </a:spcAft>
              <a:defRPr sz="3900" b="1">
                <a:solidFill>
                  <a:srgbClr val="404176"/>
                </a:solidFill>
                <a:latin typeface="Arial" charset="0"/>
              </a:defRPr>
            </a:lvl8pPr>
            <a:lvl9pPr marL="1828800" algn="ctr" fontAlgn="base">
              <a:spcBef>
                <a:spcPct val="0"/>
              </a:spcBef>
              <a:spcAft>
                <a:spcPct val="0"/>
              </a:spcAft>
              <a:defRPr sz="3900" b="1">
                <a:solidFill>
                  <a:srgbClr val="404176"/>
                </a:solidFill>
                <a:latin typeface="Arial" charset="0"/>
              </a:defRPr>
            </a:lvl9pPr>
          </a:lstStyle>
          <a:p>
            <a:pPr algn="ctr"/>
            <a:r>
              <a:rPr lang="en-US" sz="1400" dirty="0"/>
              <a:t>ANNEX 1A  [UNDP]</a:t>
            </a:r>
          </a:p>
          <a:p>
            <a:pPr algn="ctr"/>
            <a:r>
              <a:rPr lang="en-US" sz="1400" dirty="0"/>
              <a:t>Table 4</a:t>
            </a:r>
          </a:p>
          <a:p>
            <a:pPr algn="ctr"/>
            <a:r>
              <a:rPr lang="en-US" sz="1400" dirty="0"/>
              <a:t>UNDP compliance with cost recovery policy</a:t>
            </a:r>
          </a:p>
        </p:txBody>
      </p:sp>
      <p:sp>
        <p:nvSpPr>
          <p:cNvPr id="7" name="Right Arrow 6"/>
          <p:cNvSpPr/>
          <p:nvPr/>
        </p:nvSpPr>
        <p:spPr>
          <a:xfrm>
            <a:off x="6787116" y="3145624"/>
            <a:ext cx="231379" cy="121993"/>
          </a:xfrm>
          <a:prstGeom prst="right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900"/>
          </a:p>
        </p:txBody>
      </p:sp>
      <p:graphicFrame>
        <p:nvGraphicFramePr>
          <p:cNvPr id="3" name="Table 2">
            <a:extLst>
              <a:ext uri="{FF2B5EF4-FFF2-40B4-BE49-F238E27FC236}">
                <a16:creationId xmlns:a16="http://schemas.microsoft.com/office/drawing/2014/main" id="{78349B60-BECC-EA45-9F49-DCB98D5F79AE}"/>
              </a:ext>
            </a:extLst>
          </p:cNvPr>
          <p:cNvGraphicFramePr>
            <a:graphicFrameLocks noGrp="1"/>
          </p:cNvGraphicFramePr>
          <p:nvPr>
            <p:extLst>
              <p:ext uri="{D42A27DB-BD31-4B8C-83A1-F6EECF244321}">
                <p14:modId xmlns:p14="http://schemas.microsoft.com/office/powerpoint/2010/main" val="2500703487"/>
              </p:ext>
            </p:extLst>
          </p:nvPr>
        </p:nvGraphicFramePr>
        <p:xfrm>
          <a:off x="1784403" y="969956"/>
          <a:ext cx="6368997" cy="4351336"/>
        </p:xfrm>
        <a:graphic>
          <a:graphicData uri="http://schemas.openxmlformats.org/drawingml/2006/table">
            <a:tbl>
              <a:tblPr/>
              <a:tblGrid>
                <a:gridCol w="692150">
                  <a:extLst>
                    <a:ext uri="{9D8B030D-6E8A-4147-A177-3AD203B41FA5}">
                      <a16:colId xmlns:a16="http://schemas.microsoft.com/office/drawing/2014/main" val="478003175"/>
                    </a:ext>
                  </a:extLst>
                </a:gridCol>
                <a:gridCol w="3305929">
                  <a:extLst>
                    <a:ext uri="{9D8B030D-6E8A-4147-A177-3AD203B41FA5}">
                      <a16:colId xmlns:a16="http://schemas.microsoft.com/office/drawing/2014/main" val="987112346"/>
                    </a:ext>
                  </a:extLst>
                </a:gridCol>
                <a:gridCol w="1120190">
                  <a:extLst>
                    <a:ext uri="{9D8B030D-6E8A-4147-A177-3AD203B41FA5}">
                      <a16:colId xmlns:a16="http://schemas.microsoft.com/office/drawing/2014/main" val="2494307071"/>
                    </a:ext>
                  </a:extLst>
                </a:gridCol>
                <a:gridCol w="1250728">
                  <a:extLst>
                    <a:ext uri="{9D8B030D-6E8A-4147-A177-3AD203B41FA5}">
                      <a16:colId xmlns:a16="http://schemas.microsoft.com/office/drawing/2014/main" val="883299395"/>
                    </a:ext>
                  </a:extLst>
                </a:gridCol>
              </a:tblGrid>
              <a:tr h="267401">
                <a:tc>
                  <a:txBody>
                    <a:bodyPr/>
                    <a:lstStyle/>
                    <a:p>
                      <a:pPr algn="ctr" rtl="0" fontAlgn="ctr"/>
                      <a:r>
                        <a:rPr lang="en-US" sz="1100" b="0" i="0" u="none" strike="noStrike">
                          <a:solidFill>
                            <a:srgbClr val="000000"/>
                          </a:solidFill>
                          <a:effectLst/>
                          <a:latin typeface="Calibri" panose="020F0502020204030204" pitchFamily="34" charset="0"/>
                        </a:rPr>
                        <a:t> </a:t>
                      </a:r>
                    </a:p>
                  </a:txBody>
                  <a:tcPr marL="9116" marR="9116" marT="9116"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rtl="0" fontAlgn="ctr"/>
                      <a:r>
                        <a:rPr lang="en-US" sz="1100" b="0" i="0" u="none" strike="noStrike">
                          <a:solidFill>
                            <a:srgbClr val="000000"/>
                          </a:solidFill>
                          <a:effectLst/>
                          <a:latin typeface="Calibri" panose="020F0502020204030204" pitchFamily="34" charset="0"/>
                        </a:rPr>
                        <a:t> </a:t>
                      </a:r>
                    </a:p>
                  </a:txBody>
                  <a:tcPr marL="9116" marR="9116" marT="9116"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rtl="0" fontAlgn="ctr"/>
                      <a:r>
                        <a:rPr lang="en-US" sz="1100" b="1" i="0" u="none" strike="noStrike">
                          <a:solidFill>
                            <a:srgbClr val="000000"/>
                          </a:solidFill>
                          <a:effectLst/>
                          <a:latin typeface="Calibri" panose="020F0502020204030204" pitchFamily="34" charset="0"/>
                        </a:rPr>
                        <a:t>2014-2017</a:t>
                      </a:r>
                    </a:p>
                  </a:txBody>
                  <a:tcPr marL="9116" marR="9116" marT="911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val="3777590685"/>
                  </a:ext>
                </a:extLst>
              </a:tr>
              <a:tr h="316019">
                <a:tc>
                  <a:txBody>
                    <a:bodyPr/>
                    <a:lstStyle/>
                    <a:p>
                      <a:pPr algn="ctr" rtl="0" fontAlgn="ctr"/>
                      <a:r>
                        <a:rPr lang="en-US" sz="1100" b="0" i="0" u="none" strike="noStrike">
                          <a:solidFill>
                            <a:srgbClr val="000000"/>
                          </a:solidFill>
                          <a:effectLst/>
                          <a:latin typeface="Calibri" panose="020F0502020204030204" pitchFamily="34" charset="0"/>
                        </a:rPr>
                        <a:t> </a:t>
                      </a:r>
                    </a:p>
                  </a:txBody>
                  <a:tcPr marL="9116" marR="9116" marT="9116"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rtl="0" fontAlgn="ctr"/>
                      <a:endParaRPr lang="en-US" sz="1100" b="0" i="0" u="none" strike="noStrike">
                        <a:solidFill>
                          <a:srgbClr val="000000"/>
                        </a:solidFill>
                        <a:effectLst/>
                        <a:latin typeface="Calibri" panose="020F0502020204030204" pitchFamily="34" charset="0"/>
                      </a:endParaRPr>
                    </a:p>
                  </a:txBody>
                  <a:tcPr marL="9116" marR="9116" marT="9116"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rtl="0" fontAlgn="ctr"/>
                      <a:r>
                        <a:rPr lang="en-US" sz="1100" b="1" i="1" u="none" strike="noStrike">
                          <a:solidFill>
                            <a:srgbClr val="000000"/>
                          </a:solidFill>
                          <a:effectLst/>
                          <a:latin typeface="Calibri" panose="020F0502020204030204" pitchFamily="34" charset="0"/>
                        </a:rPr>
                        <a:t>Core</a:t>
                      </a:r>
                    </a:p>
                  </a:txBody>
                  <a:tcPr marL="9116" marR="9116" marT="9116"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en-US" sz="1100" b="1" i="1" u="none" strike="noStrike">
                          <a:solidFill>
                            <a:srgbClr val="000000"/>
                          </a:solidFill>
                          <a:effectLst/>
                          <a:latin typeface="Calibri" panose="020F0502020204030204" pitchFamily="34" charset="0"/>
                        </a:rPr>
                        <a:t>Non-core</a:t>
                      </a:r>
                    </a:p>
                  </a:txBody>
                  <a:tcPr marL="9116" marR="9116" marT="9116"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3082988"/>
                  </a:ext>
                </a:extLst>
              </a:tr>
              <a:tr h="425410">
                <a:tc>
                  <a:txBody>
                    <a:bodyPr/>
                    <a:lstStyle/>
                    <a:p>
                      <a:pPr algn="l" rtl="0" fontAlgn="b"/>
                      <a:r>
                        <a:rPr lang="en-US" sz="1100" b="0" i="0" u="none" strike="noStrike">
                          <a:solidFill>
                            <a:srgbClr val="000000"/>
                          </a:solidFill>
                          <a:effectLst/>
                          <a:latin typeface="Calibri" panose="020F0502020204030204" pitchFamily="34" charset="0"/>
                        </a:rPr>
                        <a:t>A</a:t>
                      </a:r>
                    </a:p>
                  </a:txBody>
                  <a:tcPr marL="9116" marR="9116" marT="9116"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rtl="0" fontAlgn="b"/>
                      <a:r>
                        <a:rPr lang="en-US" sz="1100" b="0" i="0" u="none" strike="noStrike">
                          <a:solidFill>
                            <a:srgbClr val="000000"/>
                          </a:solidFill>
                          <a:effectLst/>
                          <a:latin typeface="Calibri" panose="020F0502020204030204" pitchFamily="34" charset="0"/>
                        </a:rPr>
                        <a:t>Delivery (basis for calculation of actual cost recovery charged)</a:t>
                      </a:r>
                    </a:p>
                  </a:txBody>
                  <a:tcPr marL="9116" marR="9116" marT="9116"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rtl="0" fontAlgn="b"/>
                      <a:r>
                        <a:rPr lang="en-US" sz="1100" b="0" i="0" u="none" strike="noStrike">
                          <a:solidFill>
                            <a:srgbClr val="000000"/>
                          </a:solidFill>
                          <a:effectLst/>
                          <a:latin typeface="Calibri" panose="020F0502020204030204" pitchFamily="34" charset="0"/>
                        </a:rPr>
                        <a:t>$2,008 </a:t>
                      </a:r>
                    </a:p>
                  </a:txBody>
                  <a:tcPr marL="9116" marR="9116" marT="9116"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rtl="0" fontAlgn="b"/>
                      <a:r>
                        <a:rPr lang="en-US" sz="1100" b="0" i="0" u="none" strike="noStrike">
                          <a:solidFill>
                            <a:srgbClr val="000000"/>
                          </a:solidFill>
                          <a:effectLst/>
                          <a:latin typeface="Calibri" panose="020F0502020204030204" pitchFamily="34" charset="0"/>
                        </a:rPr>
                        <a:t>$15,255 </a:t>
                      </a:r>
                    </a:p>
                  </a:txBody>
                  <a:tcPr marL="9116" marR="9116" marT="9116"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099473014"/>
                  </a:ext>
                </a:extLst>
              </a:tr>
              <a:tr h="230937">
                <a:tc>
                  <a:txBody>
                    <a:bodyPr/>
                    <a:lstStyle/>
                    <a:p>
                      <a:pPr algn="l" rtl="0" fontAlgn="b"/>
                      <a:r>
                        <a:rPr lang="en-US" sz="1100" b="0" i="0" u="none" strike="noStrike">
                          <a:solidFill>
                            <a:srgbClr val="000000"/>
                          </a:solidFill>
                          <a:effectLst/>
                          <a:latin typeface="Calibri" panose="020F0502020204030204" pitchFamily="34" charset="0"/>
                        </a:rPr>
                        <a:t> </a:t>
                      </a:r>
                    </a:p>
                  </a:txBody>
                  <a:tcPr marL="9116" marR="9116" marT="9116"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rtl="0" fontAlgn="b"/>
                      <a:endParaRPr lang="en-US" sz="1100" b="0" i="0" u="none" strike="noStrike">
                        <a:solidFill>
                          <a:srgbClr val="000000"/>
                        </a:solidFill>
                        <a:effectLst/>
                        <a:latin typeface="Calibri" panose="020F0502020204030204" pitchFamily="34" charset="0"/>
                      </a:endParaRPr>
                    </a:p>
                  </a:txBody>
                  <a:tcPr marL="9116" marR="9116" marT="9116"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rtl="0" fontAlgn="b"/>
                      <a:r>
                        <a:rPr lang="en-US" sz="1100" b="0" i="0" u="none" strike="noStrike">
                          <a:solidFill>
                            <a:srgbClr val="000000"/>
                          </a:solidFill>
                          <a:effectLst/>
                          <a:latin typeface="Calibri" panose="020F0502020204030204" pitchFamily="34" charset="0"/>
                        </a:rPr>
                        <a:t> </a:t>
                      </a:r>
                    </a:p>
                  </a:txBody>
                  <a:tcPr marL="9116" marR="9116" marT="9116"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rtl="0" fontAlgn="b"/>
                      <a:r>
                        <a:rPr lang="en-US" sz="1100" b="0" i="0" u="none" strike="noStrike">
                          <a:solidFill>
                            <a:srgbClr val="000000"/>
                          </a:solidFill>
                          <a:effectLst/>
                          <a:latin typeface="Calibri" panose="020F0502020204030204" pitchFamily="34" charset="0"/>
                        </a:rPr>
                        <a:t> </a:t>
                      </a:r>
                    </a:p>
                  </a:txBody>
                  <a:tcPr marL="9116" marR="9116" marT="9116"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807402595"/>
                  </a:ext>
                </a:extLst>
              </a:tr>
              <a:tr h="425410">
                <a:tc>
                  <a:txBody>
                    <a:bodyPr/>
                    <a:lstStyle/>
                    <a:p>
                      <a:pPr algn="l" rtl="0" fontAlgn="b"/>
                      <a:r>
                        <a:rPr lang="en-US" sz="1100" b="0" i="0" u="none" strike="noStrike">
                          <a:solidFill>
                            <a:srgbClr val="000000"/>
                          </a:solidFill>
                          <a:effectLst/>
                          <a:latin typeface="Calibri" panose="020F0502020204030204" pitchFamily="34" charset="0"/>
                        </a:rPr>
                        <a:t>B</a:t>
                      </a:r>
                    </a:p>
                  </a:txBody>
                  <a:tcPr marL="9116" marR="9116" marT="9116"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rtl="0" fontAlgn="b"/>
                      <a:r>
                        <a:rPr lang="en-US" sz="1100" b="0" i="0" u="none" strike="noStrike" dirty="0">
                          <a:solidFill>
                            <a:srgbClr val="000000"/>
                          </a:solidFill>
                          <a:effectLst/>
                          <a:latin typeface="Calibri" panose="020F0502020204030204" pitchFamily="34" charset="0"/>
                        </a:rPr>
                        <a:t>Actual cost recovery charged (see slides for details on non-core)</a:t>
                      </a:r>
                    </a:p>
                  </a:txBody>
                  <a:tcPr marL="9116" marR="9116" marT="9116" marB="0" anchor="b">
                    <a:lnL>
                      <a:noFill/>
                    </a:lnL>
                    <a:lnR w="12700" cap="flat" cmpd="sng" algn="ctr">
                      <a:solidFill>
                        <a:srgbClr val="000000"/>
                      </a:solidFill>
                      <a:prstDash val="solid"/>
                      <a:round/>
                      <a:headEnd type="none" w="med" len="med"/>
                      <a:tailEnd type="none" w="med" len="med"/>
                    </a:lnR>
                    <a:lnT>
                      <a:noFill/>
                    </a:lnT>
                    <a:lnB>
                      <a:noFill/>
                    </a:lnB>
                    <a:solidFill>
                      <a:srgbClr val="DDEBF7"/>
                    </a:solidFill>
                  </a:tcPr>
                </a:tc>
                <a:tc>
                  <a:txBody>
                    <a:bodyPr/>
                    <a:lstStyle/>
                    <a:p>
                      <a:pPr algn="ctr" rtl="0" fontAlgn="b"/>
                      <a:r>
                        <a:rPr lang="en-US" sz="1100" b="0" i="0" u="none" strike="noStrike">
                          <a:solidFill>
                            <a:srgbClr val="000000"/>
                          </a:solidFill>
                          <a:effectLst/>
                          <a:latin typeface="Calibri" panose="020F0502020204030204" pitchFamily="34" charset="0"/>
                        </a:rPr>
                        <a:t>$106 </a:t>
                      </a:r>
                    </a:p>
                  </a:txBody>
                  <a:tcPr marL="9116" marR="9116" marT="9116" marB="0" anchor="b">
                    <a:lnL w="12700" cap="flat" cmpd="sng" algn="ctr">
                      <a:solidFill>
                        <a:srgbClr val="000000"/>
                      </a:solidFill>
                      <a:prstDash val="solid"/>
                      <a:round/>
                      <a:headEnd type="none" w="med" len="med"/>
                      <a:tailEnd type="none" w="med" len="med"/>
                    </a:lnL>
                    <a:lnR>
                      <a:noFill/>
                    </a:lnR>
                    <a:lnT>
                      <a:noFill/>
                    </a:lnT>
                    <a:lnB>
                      <a:noFill/>
                    </a:lnB>
                    <a:solidFill>
                      <a:srgbClr val="DDEBF7"/>
                    </a:solidFill>
                  </a:tcPr>
                </a:tc>
                <a:tc>
                  <a:txBody>
                    <a:bodyPr/>
                    <a:lstStyle/>
                    <a:p>
                      <a:pPr algn="ctr" rtl="0" fontAlgn="b"/>
                      <a:r>
                        <a:rPr lang="en-US" sz="1100" b="0" i="0" u="none" strike="noStrike">
                          <a:solidFill>
                            <a:srgbClr val="000000"/>
                          </a:solidFill>
                          <a:effectLst/>
                          <a:latin typeface="Calibri" panose="020F0502020204030204" pitchFamily="34" charset="0"/>
                        </a:rPr>
                        <a:t>$895 </a:t>
                      </a:r>
                    </a:p>
                  </a:txBody>
                  <a:tcPr marL="9116" marR="9116" marT="9116" marB="0" anchor="b">
                    <a:lnL>
                      <a:noFill/>
                    </a:lnL>
                    <a:lnR w="12700" cap="flat" cmpd="sng" algn="ctr">
                      <a:solidFill>
                        <a:srgbClr val="000000"/>
                      </a:solidFill>
                      <a:prstDash val="solid"/>
                      <a:round/>
                      <a:headEnd type="none" w="med" len="med"/>
                      <a:tailEnd type="none" w="med" len="med"/>
                    </a:lnR>
                    <a:lnT>
                      <a:noFill/>
                    </a:lnT>
                    <a:lnB>
                      <a:noFill/>
                    </a:lnB>
                    <a:solidFill>
                      <a:srgbClr val="DDEBF7"/>
                    </a:solidFill>
                  </a:tcPr>
                </a:tc>
                <a:extLst>
                  <a:ext uri="{0D108BD9-81ED-4DB2-BD59-A6C34878D82A}">
                    <a16:rowId xmlns:a16="http://schemas.microsoft.com/office/drawing/2014/main" val="3127212467"/>
                  </a:ext>
                </a:extLst>
              </a:tr>
              <a:tr h="230937">
                <a:tc>
                  <a:txBody>
                    <a:bodyPr/>
                    <a:lstStyle/>
                    <a:p>
                      <a:pPr algn="l" rtl="0" fontAlgn="b"/>
                      <a:r>
                        <a:rPr lang="en-US" sz="1100" b="0" i="0" u="none" strike="noStrike">
                          <a:solidFill>
                            <a:srgbClr val="000000"/>
                          </a:solidFill>
                          <a:effectLst/>
                          <a:latin typeface="Calibri" panose="020F0502020204030204" pitchFamily="34" charset="0"/>
                        </a:rPr>
                        <a:t> </a:t>
                      </a:r>
                    </a:p>
                  </a:txBody>
                  <a:tcPr marL="9116" marR="9116" marT="9116"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rtl="0" fontAlgn="b"/>
                      <a:r>
                        <a:rPr lang="en-US" sz="1100" b="0" i="1" u="none" strike="noStrike">
                          <a:solidFill>
                            <a:srgbClr val="000000"/>
                          </a:solidFill>
                          <a:effectLst/>
                          <a:latin typeface="Calibri" panose="020F0502020204030204" pitchFamily="34" charset="0"/>
                        </a:rPr>
                        <a:t>% (=B / [A - B])</a:t>
                      </a:r>
                    </a:p>
                  </a:txBody>
                  <a:tcPr marL="9116" marR="9116" marT="9116" marB="0" anchor="b">
                    <a:lnL>
                      <a:noFill/>
                    </a:lnL>
                    <a:lnR w="12700" cap="flat" cmpd="sng" algn="ctr">
                      <a:solidFill>
                        <a:srgbClr val="000000"/>
                      </a:solidFill>
                      <a:prstDash val="solid"/>
                      <a:round/>
                      <a:headEnd type="none" w="med" len="med"/>
                      <a:tailEnd type="none" w="med" len="med"/>
                    </a:lnR>
                    <a:lnT>
                      <a:noFill/>
                    </a:lnT>
                    <a:lnB>
                      <a:noFill/>
                    </a:lnB>
                    <a:solidFill>
                      <a:srgbClr val="DDEBF7"/>
                    </a:solidFill>
                  </a:tcPr>
                </a:tc>
                <a:tc>
                  <a:txBody>
                    <a:bodyPr/>
                    <a:lstStyle/>
                    <a:p>
                      <a:pPr algn="ctr" rtl="0" fontAlgn="b"/>
                      <a:r>
                        <a:rPr lang="en-US" sz="1100" b="0" i="1" u="none" strike="noStrike">
                          <a:solidFill>
                            <a:srgbClr val="000000"/>
                          </a:solidFill>
                          <a:effectLst/>
                          <a:latin typeface="Calibri" panose="020F0502020204030204" pitchFamily="34" charset="0"/>
                        </a:rPr>
                        <a:t>5.6%</a:t>
                      </a:r>
                    </a:p>
                  </a:txBody>
                  <a:tcPr marL="9116" marR="9116" marT="9116" marB="0" anchor="b">
                    <a:lnL w="12700" cap="flat" cmpd="sng" algn="ctr">
                      <a:solidFill>
                        <a:srgbClr val="000000"/>
                      </a:solidFill>
                      <a:prstDash val="solid"/>
                      <a:round/>
                      <a:headEnd type="none" w="med" len="med"/>
                      <a:tailEnd type="none" w="med" len="med"/>
                    </a:lnL>
                    <a:lnR>
                      <a:noFill/>
                    </a:lnR>
                    <a:lnT>
                      <a:noFill/>
                    </a:lnT>
                    <a:lnB>
                      <a:noFill/>
                    </a:lnB>
                    <a:solidFill>
                      <a:srgbClr val="DDEBF7"/>
                    </a:solidFill>
                  </a:tcPr>
                </a:tc>
                <a:tc>
                  <a:txBody>
                    <a:bodyPr/>
                    <a:lstStyle/>
                    <a:p>
                      <a:pPr algn="ctr" rtl="0" fontAlgn="b"/>
                      <a:r>
                        <a:rPr lang="en-US" sz="1100" b="0" i="1" u="none" strike="noStrike" dirty="0">
                          <a:solidFill>
                            <a:srgbClr val="000000"/>
                          </a:solidFill>
                          <a:effectLst/>
                          <a:latin typeface="Calibri" panose="020F0502020204030204" pitchFamily="34" charset="0"/>
                        </a:rPr>
                        <a:t>6.2%</a:t>
                      </a:r>
                    </a:p>
                  </a:txBody>
                  <a:tcPr marL="164087" marR="9116" marT="9116" marB="0" anchor="b">
                    <a:lnL>
                      <a:noFill/>
                    </a:lnL>
                    <a:lnR w="12700" cap="flat" cmpd="sng" algn="ctr">
                      <a:solidFill>
                        <a:srgbClr val="000000"/>
                      </a:solidFill>
                      <a:prstDash val="solid"/>
                      <a:round/>
                      <a:headEnd type="none" w="med" len="med"/>
                      <a:tailEnd type="none" w="med" len="med"/>
                    </a:lnR>
                    <a:lnT>
                      <a:noFill/>
                    </a:lnT>
                    <a:lnB>
                      <a:noFill/>
                    </a:lnB>
                    <a:solidFill>
                      <a:srgbClr val="DDEBF7"/>
                    </a:solidFill>
                  </a:tcPr>
                </a:tc>
                <a:extLst>
                  <a:ext uri="{0D108BD9-81ED-4DB2-BD59-A6C34878D82A}">
                    <a16:rowId xmlns:a16="http://schemas.microsoft.com/office/drawing/2014/main" val="3405041824"/>
                  </a:ext>
                </a:extLst>
              </a:tr>
              <a:tr h="218782">
                <a:tc>
                  <a:txBody>
                    <a:bodyPr/>
                    <a:lstStyle/>
                    <a:p>
                      <a:pPr algn="l" rtl="0" fontAlgn="b"/>
                      <a:r>
                        <a:rPr lang="en-US" sz="1100" b="0" i="0" u="none" strike="noStrike">
                          <a:solidFill>
                            <a:srgbClr val="000000"/>
                          </a:solidFill>
                          <a:effectLst/>
                          <a:latin typeface="Calibri" panose="020F0502020204030204" pitchFamily="34" charset="0"/>
                        </a:rPr>
                        <a:t> </a:t>
                      </a:r>
                    </a:p>
                  </a:txBody>
                  <a:tcPr marL="9116" marR="9116" marT="9116"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rtl="0" fontAlgn="b"/>
                      <a:endParaRPr lang="en-US" sz="1100" b="0" i="0" u="none" strike="noStrike">
                        <a:solidFill>
                          <a:srgbClr val="000000"/>
                        </a:solidFill>
                        <a:effectLst/>
                        <a:latin typeface="Calibri" panose="020F0502020204030204" pitchFamily="34" charset="0"/>
                      </a:endParaRPr>
                    </a:p>
                  </a:txBody>
                  <a:tcPr marL="9116" marR="9116" marT="9116"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rtl="0" fontAlgn="b"/>
                      <a:r>
                        <a:rPr lang="en-US" sz="1100" b="0" i="0" u="none" strike="noStrike">
                          <a:solidFill>
                            <a:srgbClr val="000000"/>
                          </a:solidFill>
                          <a:effectLst/>
                          <a:latin typeface="Calibri" panose="020F0502020204030204" pitchFamily="34" charset="0"/>
                        </a:rPr>
                        <a:t> </a:t>
                      </a:r>
                    </a:p>
                  </a:txBody>
                  <a:tcPr marL="9116" marR="9116" marT="9116"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rtl="0" fontAlgn="b"/>
                      <a:r>
                        <a:rPr lang="en-US" sz="1100" b="0" i="0" u="none" strike="noStrike" dirty="0">
                          <a:solidFill>
                            <a:srgbClr val="000000"/>
                          </a:solidFill>
                          <a:effectLst/>
                          <a:latin typeface="Calibri" panose="020F0502020204030204" pitchFamily="34" charset="0"/>
                        </a:rPr>
                        <a:t> </a:t>
                      </a:r>
                    </a:p>
                  </a:txBody>
                  <a:tcPr marL="9116" marR="9116" marT="9116"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254581463"/>
                  </a:ext>
                </a:extLst>
              </a:tr>
              <a:tr h="218782">
                <a:tc>
                  <a:txBody>
                    <a:bodyPr/>
                    <a:lstStyle/>
                    <a:p>
                      <a:pPr algn="l" rtl="0" fontAlgn="b"/>
                      <a:r>
                        <a:rPr lang="en-US" sz="1100" b="0" i="0" u="none" strike="noStrike">
                          <a:solidFill>
                            <a:srgbClr val="000000"/>
                          </a:solidFill>
                          <a:effectLst/>
                          <a:latin typeface="Calibri" panose="020F0502020204030204" pitchFamily="34" charset="0"/>
                        </a:rPr>
                        <a:t>C</a:t>
                      </a:r>
                    </a:p>
                  </a:txBody>
                  <a:tcPr marL="9116" marR="9116" marT="9116"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rtl="0" fontAlgn="b"/>
                      <a:r>
                        <a:rPr lang="en-US" sz="1100" b="0" i="0" u="none" strike="noStrike">
                          <a:solidFill>
                            <a:srgbClr val="000000"/>
                          </a:solidFill>
                          <a:effectLst/>
                          <a:latin typeface="Calibri" panose="020F0502020204030204" pitchFamily="34" charset="0"/>
                        </a:rPr>
                        <a:t>EB approved Transitionary measures</a:t>
                      </a:r>
                    </a:p>
                  </a:txBody>
                  <a:tcPr marL="9116" marR="9116" marT="9116"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rtl="0" fontAlgn="b"/>
                      <a:r>
                        <a:rPr lang="en-US" sz="1100" b="0" i="0" u="none" strike="noStrike">
                          <a:solidFill>
                            <a:srgbClr val="000000"/>
                          </a:solidFill>
                          <a:effectLst/>
                          <a:latin typeface="Calibri" panose="020F0502020204030204" pitchFamily="34" charset="0"/>
                        </a:rPr>
                        <a:t>$199 </a:t>
                      </a:r>
                    </a:p>
                  </a:txBody>
                  <a:tcPr marL="9116" marR="9116" marT="9116"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rtl="0" fontAlgn="b"/>
                      <a:r>
                        <a:rPr lang="en-US" sz="1100" b="0" i="0" u="none" strike="noStrike" dirty="0">
                          <a:solidFill>
                            <a:srgbClr val="000000"/>
                          </a:solidFill>
                          <a:effectLst/>
                          <a:latin typeface="Calibri" panose="020F0502020204030204" pitchFamily="34" charset="0"/>
                        </a:rPr>
                        <a:t>$199</a:t>
                      </a:r>
                    </a:p>
                  </a:txBody>
                  <a:tcPr marL="9116" marR="9116" marT="9116"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46871094"/>
                  </a:ext>
                </a:extLst>
              </a:tr>
              <a:tr h="218782">
                <a:tc>
                  <a:txBody>
                    <a:bodyPr/>
                    <a:lstStyle/>
                    <a:p>
                      <a:pPr algn="l" rtl="0" fontAlgn="b"/>
                      <a:r>
                        <a:rPr lang="en-US" sz="1100" b="0" i="0" u="none" strike="noStrike">
                          <a:solidFill>
                            <a:srgbClr val="000000"/>
                          </a:solidFill>
                          <a:effectLst/>
                          <a:latin typeface="Calibri" panose="020F0502020204030204" pitchFamily="34" charset="0"/>
                        </a:rPr>
                        <a:t> </a:t>
                      </a:r>
                    </a:p>
                  </a:txBody>
                  <a:tcPr marL="9116" marR="9116" marT="9116"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rtl="0" fontAlgn="b"/>
                      <a:endParaRPr lang="en-US" sz="1100" b="0" i="0" u="none" strike="noStrike">
                        <a:solidFill>
                          <a:srgbClr val="000000"/>
                        </a:solidFill>
                        <a:effectLst/>
                        <a:latin typeface="Calibri" panose="020F0502020204030204" pitchFamily="34" charset="0"/>
                      </a:endParaRPr>
                    </a:p>
                  </a:txBody>
                  <a:tcPr marL="9116" marR="9116" marT="9116"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rtl="0" fontAlgn="b"/>
                      <a:r>
                        <a:rPr lang="en-US" sz="1100" b="0" i="0" u="none" strike="noStrike">
                          <a:solidFill>
                            <a:srgbClr val="000000"/>
                          </a:solidFill>
                          <a:effectLst/>
                          <a:latin typeface="Calibri" panose="020F0502020204030204" pitchFamily="34" charset="0"/>
                        </a:rPr>
                        <a:t> </a:t>
                      </a:r>
                    </a:p>
                  </a:txBody>
                  <a:tcPr marL="9116" marR="9116" marT="9116"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rtl="0" fontAlgn="b"/>
                      <a:r>
                        <a:rPr lang="en-US" sz="1100" b="0" i="0" u="none" strike="noStrike">
                          <a:solidFill>
                            <a:srgbClr val="000000"/>
                          </a:solidFill>
                          <a:effectLst/>
                          <a:latin typeface="Calibri" panose="020F0502020204030204" pitchFamily="34" charset="0"/>
                        </a:rPr>
                        <a:t> </a:t>
                      </a:r>
                    </a:p>
                  </a:txBody>
                  <a:tcPr marL="9116" marR="9116" marT="9116"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871134598"/>
                  </a:ext>
                </a:extLst>
              </a:tr>
              <a:tr h="425410">
                <a:tc>
                  <a:txBody>
                    <a:bodyPr/>
                    <a:lstStyle/>
                    <a:p>
                      <a:pPr algn="l" rtl="0" fontAlgn="b"/>
                      <a:r>
                        <a:rPr lang="en-US" sz="1100" b="0" i="0" u="none" strike="noStrike">
                          <a:solidFill>
                            <a:srgbClr val="000000"/>
                          </a:solidFill>
                          <a:effectLst/>
                          <a:latin typeface="Calibri" panose="020F0502020204030204" pitchFamily="34" charset="0"/>
                        </a:rPr>
                        <a:t>D = B + C</a:t>
                      </a:r>
                    </a:p>
                  </a:txBody>
                  <a:tcPr marL="9116" marR="9116" marT="9116"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rtl="0" fontAlgn="b"/>
                      <a:r>
                        <a:rPr lang="en-US" sz="1100" b="0" i="0" u="none" strike="noStrike">
                          <a:solidFill>
                            <a:srgbClr val="000000"/>
                          </a:solidFill>
                          <a:effectLst/>
                          <a:latin typeface="Calibri" panose="020F0502020204030204" pitchFamily="34" charset="0"/>
                        </a:rPr>
                        <a:t>Total actual cost recovery including Transitionary measures</a:t>
                      </a:r>
                    </a:p>
                  </a:txBody>
                  <a:tcPr marL="9116" marR="9116" marT="9116"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rtl="0" fontAlgn="b"/>
                      <a:r>
                        <a:rPr lang="en-US" sz="1100" b="0" i="0" u="none" strike="noStrike">
                          <a:solidFill>
                            <a:srgbClr val="000000"/>
                          </a:solidFill>
                          <a:effectLst/>
                          <a:latin typeface="Calibri" panose="020F0502020204030204" pitchFamily="34" charset="0"/>
                        </a:rPr>
                        <a:t>$305 </a:t>
                      </a:r>
                    </a:p>
                  </a:txBody>
                  <a:tcPr marL="9116" marR="9116" marT="9116"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rtl="0" fontAlgn="b"/>
                      <a:r>
                        <a:rPr lang="en-US" sz="1100" b="0" i="0" u="none" strike="noStrike" dirty="0">
                          <a:solidFill>
                            <a:srgbClr val="000000"/>
                          </a:solidFill>
                          <a:effectLst/>
                          <a:latin typeface="Calibri" panose="020F0502020204030204" pitchFamily="34" charset="0"/>
                        </a:rPr>
                        <a:t>$1,094 </a:t>
                      </a:r>
                    </a:p>
                  </a:txBody>
                  <a:tcPr marL="9116" marR="9116" marT="9116"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258047416"/>
                  </a:ext>
                </a:extLst>
              </a:tr>
              <a:tr h="230937">
                <a:tc>
                  <a:txBody>
                    <a:bodyPr/>
                    <a:lstStyle/>
                    <a:p>
                      <a:pPr algn="l" rtl="0" fontAlgn="b"/>
                      <a:r>
                        <a:rPr lang="en-US" sz="1100" b="0" i="0" u="none" strike="noStrike">
                          <a:solidFill>
                            <a:srgbClr val="000000"/>
                          </a:solidFill>
                          <a:effectLst/>
                          <a:latin typeface="Calibri" panose="020F0502020204030204" pitchFamily="34" charset="0"/>
                        </a:rPr>
                        <a:t> </a:t>
                      </a:r>
                    </a:p>
                  </a:txBody>
                  <a:tcPr marL="9116" marR="9116" marT="9116"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rtl="0" fontAlgn="b"/>
                      <a:endParaRPr lang="en-US" sz="1100" b="0" i="0" u="none" strike="noStrike">
                        <a:solidFill>
                          <a:srgbClr val="000000"/>
                        </a:solidFill>
                        <a:effectLst/>
                        <a:latin typeface="Calibri" panose="020F0502020204030204" pitchFamily="34" charset="0"/>
                      </a:endParaRPr>
                    </a:p>
                  </a:txBody>
                  <a:tcPr marL="9116" marR="9116" marT="9116"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rtl="0" fontAlgn="b"/>
                      <a:r>
                        <a:rPr lang="en-US" sz="1100" b="0" i="0" u="none" strike="noStrike">
                          <a:solidFill>
                            <a:srgbClr val="000000"/>
                          </a:solidFill>
                          <a:effectLst/>
                          <a:latin typeface="Calibri" panose="020F0502020204030204" pitchFamily="34" charset="0"/>
                        </a:rPr>
                        <a:t> </a:t>
                      </a:r>
                    </a:p>
                  </a:txBody>
                  <a:tcPr marL="9116" marR="9116" marT="9116"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rtl="0" fontAlgn="b"/>
                      <a:r>
                        <a:rPr lang="en-US" sz="1100" b="0" i="0" u="none" strike="noStrike">
                          <a:solidFill>
                            <a:srgbClr val="000000"/>
                          </a:solidFill>
                          <a:effectLst/>
                          <a:latin typeface="Calibri" panose="020F0502020204030204" pitchFamily="34" charset="0"/>
                        </a:rPr>
                        <a:t> </a:t>
                      </a:r>
                    </a:p>
                  </a:txBody>
                  <a:tcPr marL="9116" marR="9116" marT="9116"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097277839"/>
                  </a:ext>
                </a:extLst>
              </a:tr>
              <a:tr h="218782">
                <a:tc>
                  <a:txBody>
                    <a:bodyPr/>
                    <a:lstStyle/>
                    <a:p>
                      <a:pPr algn="l" rtl="0" fontAlgn="b"/>
                      <a:r>
                        <a:rPr lang="en-US" sz="1100" b="0" i="0" u="none" strike="noStrike">
                          <a:solidFill>
                            <a:srgbClr val="000000"/>
                          </a:solidFill>
                          <a:effectLst/>
                          <a:latin typeface="Calibri" panose="020F0502020204030204" pitchFamily="34" charset="0"/>
                        </a:rPr>
                        <a:t>E</a:t>
                      </a:r>
                    </a:p>
                  </a:txBody>
                  <a:tcPr marL="9116" marR="9116" marT="9116"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rtl="0" fontAlgn="b"/>
                      <a:r>
                        <a:rPr lang="en-US" sz="1100" b="0" i="0" u="none" strike="noStrike">
                          <a:solidFill>
                            <a:srgbClr val="000000"/>
                          </a:solidFill>
                          <a:effectLst/>
                          <a:latin typeface="Calibri" panose="020F0502020204030204" pitchFamily="34" charset="0"/>
                        </a:rPr>
                        <a:t>Critical cross cutting management functions   ('CCCM')</a:t>
                      </a:r>
                    </a:p>
                  </a:txBody>
                  <a:tcPr marL="9116" marR="9116" marT="9116"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rtl="0" fontAlgn="b"/>
                      <a:r>
                        <a:rPr lang="en-US" sz="1100" b="0" i="0" u="none" strike="noStrike">
                          <a:solidFill>
                            <a:srgbClr val="000000"/>
                          </a:solidFill>
                          <a:effectLst/>
                          <a:latin typeface="Calibri" panose="020F0502020204030204" pitchFamily="34" charset="0"/>
                        </a:rPr>
                        <a:t>$163 </a:t>
                      </a:r>
                    </a:p>
                  </a:txBody>
                  <a:tcPr marL="9116" marR="9116" marT="9116"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rtl="0" fontAlgn="b"/>
                      <a:r>
                        <a:rPr lang="en-US" sz="1100" b="0" i="0" u="none" strike="noStrike" dirty="0">
                          <a:solidFill>
                            <a:srgbClr val="000000"/>
                          </a:solidFill>
                          <a:effectLst/>
                          <a:latin typeface="Calibri" panose="020F0502020204030204" pitchFamily="34" charset="0"/>
                        </a:rPr>
                        <a:t>-</a:t>
                      </a:r>
                    </a:p>
                  </a:txBody>
                  <a:tcPr marL="9116" marR="9116" marT="9116"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553868253"/>
                  </a:ext>
                </a:extLst>
              </a:tr>
              <a:tr h="279555">
                <a:tc>
                  <a:txBody>
                    <a:bodyPr/>
                    <a:lstStyle/>
                    <a:p>
                      <a:pPr algn="l" rtl="0" fontAlgn="b"/>
                      <a:r>
                        <a:rPr lang="en-US" sz="1100" b="0" i="0" u="none" strike="noStrike">
                          <a:solidFill>
                            <a:srgbClr val="000000"/>
                          </a:solidFill>
                          <a:effectLst/>
                          <a:latin typeface="Calibri" panose="020F0502020204030204" pitchFamily="34" charset="0"/>
                        </a:rPr>
                        <a:t> </a:t>
                      </a:r>
                    </a:p>
                  </a:txBody>
                  <a:tcPr marL="9116" marR="9116" marT="9116"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rtl="0" fontAlgn="b"/>
                      <a:endParaRPr lang="en-US" sz="1100" b="0" i="0" u="none" strike="noStrike">
                        <a:solidFill>
                          <a:srgbClr val="000000"/>
                        </a:solidFill>
                        <a:effectLst/>
                        <a:latin typeface="Calibri" panose="020F0502020204030204" pitchFamily="34" charset="0"/>
                      </a:endParaRPr>
                    </a:p>
                  </a:txBody>
                  <a:tcPr marL="9116" marR="9116" marT="9116"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ctr" rtl="0" fontAlgn="b"/>
                      <a:r>
                        <a:rPr lang="en-US" sz="1100" b="0" i="0" u="none" strike="noStrike">
                          <a:solidFill>
                            <a:srgbClr val="000000"/>
                          </a:solidFill>
                          <a:effectLst/>
                          <a:latin typeface="Calibri" panose="020F0502020204030204" pitchFamily="34" charset="0"/>
                        </a:rPr>
                        <a:t> </a:t>
                      </a:r>
                    </a:p>
                  </a:txBody>
                  <a:tcPr marL="9116" marR="9116" marT="9116"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rtl="0" fontAlgn="b"/>
                      <a:r>
                        <a:rPr lang="en-US" sz="1100" b="0" i="0" u="none" strike="noStrike">
                          <a:solidFill>
                            <a:srgbClr val="000000"/>
                          </a:solidFill>
                          <a:effectLst/>
                          <a:latin typeface="Calibri" panose="020F0502020204030204" pitchFamily="34" charset="0"/>
                        </a:rPr>
                        <a:t> </a:t>
                      </a:r>
                    </a:p>
                  </a:txBody>
                  <a:tcPr marL="9116" marR="9116" marT="9116" marB="0" anchor="b">
                    <a:lnL>
                      <a:noFill/>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310824733"/>
                  </a:ext>
                </a:extLst>
              </a:tr>
              <a:tr h="218782">
                <a:tc>
                  <a:txBody>
                    <a:bodyPr/>
                    <a:lstStyle/>
                    <a:p>
                      <a:pPr algn="l" rtl="0" fontAlgn="b"/>
                      <a:r>
                        <a:rPr lang="en-US" sz="1100" b="0" i="0" u="none" strike="noStrike">
                          <a:solidFill>
                            <a:srgbClr val="000000"/>
                          </a:solidFill>
                          <a:effectLst/>
                          <a:latin typeface="Calibri" panose="020F0502020204030204" pitchFamily="34" charset="0"/>
                        </a:rPr>
                        <a:t>F = D + E</a:t>
                      </a:r>
                    </a:p>
                  </a:txBody>
                  <a:tcPr marL="9116" marR="9116" marT="9116"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rtl="0" fontAlgn="b"/>
                      <a:r>
                        <a:rPr lang="en-US" sz="1100" b="1" i="0" u="none" strike="noStrike">
                          <a:solidFill>
                            <a:srgbClr val="000000"/>
                          </a:solidFill>
                          <a:effectLst/>
                          <a:latin typeface="Calibri" panose="020F0502020204030204" pitchFamily="34" charset="0"/>
                        </a:rPr>
                        <a:t>Total (including Transitionary measures and CCCM)</a:t>
                      </a:r>
                    </a:p>
                  </a:txBody>
                  <a:tcPr marL="9116" marR="9116" marT="9116" marB="0" anchor="b">
                    <a:lnL>
                      <a:noFill/>
                    </a:lnL>
                    <a:lnR w="12700" cap="flat" cmpd="sng" algn="ctr">
                      <a:solidFill>
                        <a:srgbClr val="000000"/>
                      </a:solidFill>
                      <a:prstDash val="solid"/>
                      <a:round/>
                      <a:headEnd type="none" w="med" len="med"/>
                      <a:tailEnd type="none" w="med" len="med"/>
                    </a:lnR>
                    <a:lnT>
                      <a:noFill/>
                    </a:lnT>
                    <a:lnB>
                      <a:noFill/>
                    </a:lnB>
                    <a:solidFill>
                      <a:srgbClr val="DDEBF7"/>
                    </a:solidFill>
                  </a:tcPr>
                </a:tc>
                <a:tc>
                  <a:txBody>
                    <a:bodyPr/>
                    <a:lstStyle/>
                    <a:p>
                      <a:pPr algn="ctr" rtl="0" fontAlgn="b"/>
                      <a:r>
                        <a:rPr lang="en-US" sz="1100" b="1" i="0" u="none" strike="noStrike">
                          <a:solidFill>
                            <a:srgbClr val="000000"/>
                          </a:solidFill>
                          <a:effectLst/>
                          <a:latin typeface="Calibri" panose="020F0502020204030204" pitchFamily="34" charset="0"/>
                        </a:rPr>
                        <a:t>$468 </a:t>
                      </a:r>
                    </a:p>
                  </a:txBody>
                  <a:tcPr marL="9116" marR="9116" marT="9116" marB="0" anchor="b">
                    <a:lnL w="12700" cap="flat" cmpd="sng" algn="ctr">
                      <a:solidFill>
                        <a:srgbClr val="000000"/>
                      </a:solidFill>
                      <a:prstDash val="solid"/>
                      <a:round/>
                      <a:headEnd type="none" w="med" len="med"/>
                      <a:tailEnd type="none" w="med" len="med"/>
                    </a:lnL>
                    <a:lnR>
                      <a:noFill/>
                    </a:lnR>
                    <a:lnT>
                      <a:noFill/>
                    </a:lnT>
                    <a:lnB>
                      <a:noFill/>
                    </a:lnB>
                    <a:solidFill>
                      <a:srgbClr val="DDEBF7"/>
                    </a:solidFill>
                  </a:tcPr>
                </a:tc>
                <a:tc>
                  <a:txBody>
                    <a:bodyPr/>
                    <a:lstStyle/>
                    <a:p>
                      <a:pPr algn="ctr" rtl="0" fontAlgn="b"/>
                      <a:r>
                        <a:rPr lang="en-US" sz="1100" b="1" i="0" u="none" strike="noStrike">
                          <a:solidFill>
                            <a:srgbClr val="000000"/>
                          </a:solidFill>
                          <a:effectLst/>
                          <a:latin typeface="Calibri" panose="020F0502020204030204" pitchFamily="34" charset="0"/>
                        </a:rPr>
                        <a:t>$1,094 </a:t>
                      </a:r>
                    </a:p>
                  </a:txBody>
                  <a:tcPr marL="9116" marR="9116" marT="9116" marB="0" anchor="b">
                    <a:lnL>
                      <a:noFill/>
                    </a:lnL>
                    <a:lnR w="12700" cap="flat" cmpd="sng" algn="ctr">
                      <a:solidFill>
                        <a:srgbClr val="000000"/>
                      </a:solidFill>
                      <a:prstDash val="solid"/>
                      <a:round/>
                      <a:headEnd type="none" w="med" len="med"/>
                      <a:tailEnd type="none" w="med" len="med"/>
                    </a:lnR>
                    <a:lnT>
                      <a:noFill/>
                    </a:lnT>
                    <a:lnB>
                      <a:noFill/>
                    </a:lnB>
                    <a:solidFill>
                      <a:srgbClr val="DDEBF7"/>
                    </a:solidFill>
                  </a:tcPr>
                </a:tc>
                <a:extLst>
                  <a:ext uri="{0D108BD9-81ED-4DB2-BD59-A6C34878D82A}">
                    <a16:rowId xmlns:a16="http://schemas.microsoft.com/office/drawing/2014/main" val="4214670567"/>
                  </a:ext>
                </a:extLst>
              </a:tr>
              <a:tr h="206628">
                <a:tc>
                  <a:txBody>
                    <a:bodyPr/>
                    <a:lstStyle/>
                    <a:p>
                      <a:pPr algn="l" rtl="0" fontAlgn="b"/>
                      <a:r>
                        <a:rPr lang="en-US" sz="1100" b="0" i="0" u="none" strike="noStrike">
                          <a:solidFill>
                            <a:srgbClr val="000000"/>
                          </a:solidFill>
                          <a:effectLst/>
                          <a:latin typeface="Calibri" panose="020F0502020204030204" pitchFamily="34" charset="0"/>
                        </a:rPr>
                        <a:t> </a:t>
                      </a:r>
                    </a:p>
                  </a:txBody>
                  <a:tcPr marL="9116" marR="9116" marT="9116"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rtl="0" fontAlgn="b"/>
                      <a:r>
                        <a:rPr lang="en-US" sz="1100" b="1" i="1" u="none" strike="noStrike">
                          <a:solidFill>
                            <a:srgbClr val="000000"/>
                          </a:solidFill>
                          <a:effectLst/>
                          <a:latin typeface="Calibri" panose="020F0502020204030204" pitchFamily="34" charset="0"/>
                        </a:rPr>
                        <a:t>% of non-core delivery</a:t>
                      </a:r>
                    </a:p>
                  </a:txBody>
                  <a:tcPr marL="9116" marR="9116" marT="9116" marB="0" anchor="b">
                    <a:lnL>
                      <a:noFill/>
                    </a:lnL>
                    <a:lnR w="12700" cap="flat" cmpd="sng" algn="ctr">
                      <a:solidFill>
                        <a:srgbClr val="000000"/>
                      </a:solidFill>
                      <a:prstDash val="solid"/>
                      <a:round/>
                      <a:headEnd type="none" w="med" len="med"/>
                      <a:tailEnd type="none" w="med" len="med"/>
                    </a:lnR>
                    <a:lnT>
                      <a:noFill/>
                    </a:lnT>
                    <a:lnB>
                      <a:noFill/>
                    </a:lnB>
                    <a:solidFill>
                      <a:srgbClr val="DDEBF7"/>
                    </a:solidFill>
                  </a:tcPr>
                </a:tc>
                <a:tc>
                  <a:txBody>
                    <a:bodyPr/>
                    <a:lstStyle/>
                    <a:p>
                      <a:pPr algn="ctr" rtl="0" fontAlgn="b"/>
                      <a:r>
                        <a:rPr lang="en-US" sz="1100" b="1" i="1" u="none" strike="noStrike">
                          <a:solidFill>
                            <a:srgbClr val="000000"/>
                          </a:solidFill>
                          <a:effectLst/>
                          <a:latin typeface="Calibri" panose="020F0502020204030204" pitchFamily="34" charset="0"/>
                        </a:rPr>
                        <a:t> </a:t>
                      </a:r>
                    </a:p>
                  </a:txBody>
                  <a:tcPr marL="9116" marR="9116" marT="9116" marB="0" anchor="b">
                    <a:lnL w="12700" cap="flat" cmpd="sng" algn="ctr">
                      <a:solidFill>
                        <a:srgbClr val="000000"/>
                      </a:solidFill>
                      <a:prstDash val="solid"/>
                      <a:round/>
                      <a:headEnd type="none" w="med" len="med"/>
                      <a:tailEnd type="none" w="med" len="med"/>
                    </a:lnL>
                    <a:lnR>
                      <a:noFill/>
                    </a:lnR>
                    <a:lnT>
                      <a:noFill/>
                    </a:lnT>
                    <a:lnB>
                      <a:noFill/>
                    </a:lnB>
                    <a:solidFill>
                      <a:srgbClr val="DDEBF7"/>
                    </a:solidFill>
                  </a:tcPr>
                </a:tc>
                <a:tc>
                  <a:txBody>
                    <a:bodyPr/>
                    <a:lstStyle/>
                    <a:p>
                      <a:pPr algn="ctr" rtl="0" fontAlgn="b"/>
                      <a:r>
                        <a:rPr lang="en-US" sz="1100" b="1" i="1" u="none" strike="noStrike">
                          <a:solidFill>
                            <a:srgbClr val="000000"/>
                          </a:solidFill>
                          <a:effectLst/>
                          <a:latin typeface="Calibri" panose="020F0502020204030204" pitchFamily="34" charset="0"/>
                        </a:rPr>
                        <a:t>7.62%</a:t>
                      </a:r>
                    </a:p>
                  </a:txBody>
                  <a:tcPr marL="9116" marR="9116" marT="9116" marB="0" anchor="b">
                    <a:lnL>
                      <a:noFill/>
                    </a:lnL>
                    <a:lnR w="12700" cap="flat" cmpd="sng" algn="ctr">
                      <a:solidFill>
                        <a:srgbClr val="000000"/>
                      </a:solidFill>
                      <a:prstDash val="solid"/>
                      <a:round/>
                      <a:headEnd type="none" w="med" len="med"/>
                      <a:tailEnd type="none" w="med" len="med"/>
                    </a:lnR>
                    <a:lnT>
                      <a:noFill/>
                    </a:lnT>
                    <a:lnB>
                      <a:noFill/>
                    </a:lnB>
                    <a:solidFill>
                      <a:srgbClr val="DDEBF7"/>
                    </a:solidFill>
                  </a:tcPr>
                </a:tc>
                <a:extLst>
                  <a:ext uri="{0D108BD9-81ED-4DB2-BD59-A6C34878D82A}">
                    <a16:rowId xmlns:a16="http://schemas.microsoft.com/office/drawing/2014/main" val="2402159585"/>
                  </a:ext>
                </a:extLst>
              </a:tr>
              <a:tr h="218782">
                <a:tc>
                  <a:txBody>
                    <a:bodyPr/>
                    <a:lstStyle/>
                    <a:p>
                      <a:pPr algn="l" rtl="0" fontAlgn="b"/>
                      <a:r>
                        <a:rPr lang="en-US" sz="1100" b="0" i="0" u="none" strike="noStrike">
                          <a:solidFill>
                            <a:srgbClr val="000000"/>
                          </a:solidFill>
                          <a:effectLst/>
                          <a:latin typeface="Calibri" panose="020F0502020204030204" pitchFamily="34" charset="0"/>
                        </a:rPr>
                        <a:t> </a:t>
                      </a:r>
                    </a:p>
                  </a:txBody>
                  <a:tcPr marL="9116" marR="9116" marT="9116"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rtl="0" fontAlgn="b"/>
                      <a:r>
                        <a:rPr lang="en-US" sz="1100" b="0" i="0" u="none" strike="noStrike">
                          <a:solidFill>
                            <a:srgbClr val="000000"/>
                          </a:solidFill>
                          <a:effectLst/>
                          <a:latin typeface="Calibri" panose="020F0502020204030204" pitchFamily="34" charset="0"/>
                        </a:rPr>
                        <a:t> </a:t>
                      </a:r>
                    </a:p>
                  </a:txBody>
                  <a:tcPr marL="9116" marR="9116" marT="9116"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rtl="0" fontAlgn="b"/>
                      <a:r>
                        <a:rPr lang="en-US" sz="1100" b="0" i="0" u="none" strike="noStrike">
                          <a:solidFill>
                            <a:srgbClr val="000000"/>
                          </a:solidFill>
                          <a:effectLst/>
                          <a:latin typeface="Calibri" panose="020F0502020204030204" pitchFamily="34" charset="0"/>
                        </a:rPr>
                        <a:t> </a:t>
                      </a:r>
                    </a:p>
                  </a:txBody>
                  <a:tcPr marL="9116" marR="9116" marT="9116"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rtl="0" fontAlgn="b"/>
                      <a:r>
                        <a:rPr lang="en-US" sz="1100" b="0" i="0" u="none" strike="noStrike" dirty="0">
                          <a:solidFill>
                            <a:srgbClr val="000000"/>
                          </a:solidFill>
                          <a:effectLst/>
                          <a:latin typeface="Calibri" panose="020F0502020204030204" pitchFamily="34" charset="0"/>
                        </a:rPr>
                        <a:t> </a:t>
                      </a:r>
                    </a:p>
                  </a:txBody>
                  <a:tcPr marL="9116" marR="9116" marT="9116"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27831390"/>
                  </a:ext>
                </a:extLst>
              </a:tr>
            </a:tbl>
          </a:graphicData>
        </a:graphic>
      </p:graphicFrame>
      <p:graphicFrame>
        <p:nvGraphicFramePr>
          <p:cNvPr id="8" name="Table 7">
            <a:extLst>
              <a:ext uri="{FF2B5EF4-FFF2-40B4-BE49-F238E27FC236}">
                <a16:creationId xmlns:a16="http://schemas.microsoft.com/office/drawing/2014/main" id="{F8D7DC18-8ED0-4C46-A124-2D7A1C769FFA}"/>
              </a:ext>
            </a:extLst>
          </p:cNvPr>
          <p:cNvGraphicFramePr>
            <a:graphicFrameLocks noGrp="1"/>
          </p:cNvGraphicFramePr>
          <p:nvPr>
            <p:extLst>
              <p:ext uri="{D42A27DB-BD31-4B8C-83A1-F6EECF244321}">
                <p14:modId xmlns:p14="http://schemas.microsoft.com/office/powerpoint/2010/main" val="4159737251"/>
              </p:ext>
            </p:extLst>
          </p:nvPr>
        </p:nvGraphicFramePr>
        <p:xfrm>
          <a:off x="1181423" y="5445003"/>
          <a:ext cx="8342445" cy="663924"/>
        </p:xfrm>
        <a:graphic>
          <a:graphicData uri="http://schemas.openxmlformats.org/drawingml/2006/table">
            <a:tbl>
              <a:tblPr>
                <a:tableStyleId>{5C22544A-7EE6-4342-B048-85BDC9FD1C3A}</a:tableStyleId>
              </a:tblPr>
              <a:tblGrid>
                <a:gridCol w="1088841">
                  <a:extLst>
                    <a:ext uri="{9D8B030D-6E8A-4147-A177-3AD203B41FA5}">
                      <a16:colId xmlns:a16="http://schemas.microsoft.com/office/drawing/2014/main" val="20000"/>
                    </a:ext>
                  </a:extLst>
                </a:gridCol>
                <a:gridCol w="7253604">
                  <a:extLst>
                    <a:ext uri="{9D8B030D-6E8A-4147-A177-3AD203B41FA5}">
                      <a16:colId xmlns:a16="http://schemas.microsoft.com/office/drawing/2014/main" val="20001"/>
                    </a:ext>
                  </a:extLst>
                </a:gridCol>
              </a:tblGrid>
              <a:tr h="240677">
                <a:tc>
                  <a:txBody>
                    <a:bodyPr/>
                    <a:lstStyle/>
                    <a:p>
                      <a:pPr algn="l" fontAlgn="b"/>
                      <a:r>
                        <a:rPr lang="en-US" sz="1000" u="none" strike="noStrike" dirty="0">
                          <a:effectLst/>
                        </a:rPr>
                        <a:t>Notes:</a:t>
                      </a:r>
                      <a:endParaRPr lang="en-US" sz="1000" b="0" i="0" u="none" strike="noStrike" dirty="0">
                        <a:solidFill>
                          <a:srgbClr val="000000"/>
                        </a:solidFill>
                        <a:effectLst/>
                        <a:latin typeface="Calibri" charset="0"/>
                      </a:endParaRPr>
                    </a:p>
                  </a:txBody>
                  <a:tcPr marL="12700" marR="12700" marT="12700" marB="0" anchor="b">
                    <a:noFill/>
                  </a:tcPr>
                </a:tc>
                <a:tc>
                  <a:txBody>
                    <a:bodyPr/>
                    <a:lstStyle/>
                    <a:p>
                      <a:pPr algn="l" fontAlgn="b"/>
                      <a:r>
                        <a:rPr lang="en-US" sz="1000" u="none" strike="noStrike" dirty="0">
                          <a:effectLst/>
                        </a:rPr>
                        <a:t>* Based on financial information reported</a:t>
                      </a:r>
                      <a:r>
                        <a:rPr lang="en-US" sz="1000" u="none" strike="noStrike" baseline="0" dirty="0">
                          <a:effectLst/>
                        </a:rPr>
                        <a:t> in </a:t>
                      </a:r>
                      <a:r>
                        <a:rPr lang="en-US" sz="1000" u="none" strike="noStrike" dirty="0">
                          <a:effectLst/>
                        </a:rPr>
                        <a:t>UNDP's audited financial statements and annual financial reports</a:t>
                      </a:r>
                      <a:r>
                        <a:rPr lang="en-US" sz="1000" u="none" strike="noStrike" baseline="0" dirty="0">
                          <a:effectLst/>
                        </a:rPr>
                        <a:t> for 2014,  2015, 2016 and unaudited financial statements for 2017.</a:t>
                      </a:r>
                      <a:endParaRPr lang="en-US" sz="1000" b="0" i="0" u="none" strike="noStrike" dirty="0">
                        <a:solidFill>
                          <a:srgbClr val="000000"/>
                        </a:solidFill>
                        <a:effectLst/>
                        <a:latin typeface="Calibri" charset="0"/>
                      </a:endParaRPr>
                    </a:p>
                  </a:txBody>
                  <a:tcPr marL="12700" marR="12700" marT="12700" marB="0" anchor="b">
                    <a:noFill/>
                  </a:tcPr>
                </a:tc>
                <a:extLst>
                  <a:ext uri="{0D108BD9-81ED-4DB2-BD59-A6C34878D82A}">
                    <a16:rowId xmlns:a16="http://schemas.microsoft.com/office/drawing/2014/main" val="10000"/>
                  </a:ext>
                </a:extLst>
              </a:tr>
              <a:tr h="346424">
                <a:tc>
                  <a:txBody>
                    <a:bodyPr/>
                    <a:lstStyle/>
                    <a:p>
                      <a:pPr algn="l" fontAlgn="b"/>
                      <a:r>
                        <a:rPr lang="sk-SK" sz="1000" u="none" strike="noStrike" dirty="0">
                          <a:effectLst/>
                        </a:rPr>
                        <a:t> </a:t>
                      </a:r>
                      <a:endParaRPr lang="sk-SK" sz="1000" b="0" i="0" u="none" strike="noStrike" dirty="0">
                        <a:solidFill>
                          <a:srgbClr val="000000"/>
                        </a:solidFill>
                        <a:effectLst/>
                        <a:latin typeface="Calibri" charset="0"/>
                      </a:endParaRPr>
                    </a:p>
                  </a:txBody>
                  <a:tcPr marL="12700" marR="12700" marT="12700" marB="0" anchor="b">
                    <a:noFill/>
                  </a:tcPr>
                </a:tc>
                <a:tc>
                  <a:txBody>
                    <a:bodyPr/>
                    <a:lstStyle/>
                    <a:p>
                      <a:pPr algn="l" fontAlgn="b"/>
                      <a:r>
                        <a:rPr lang="en-US" sz="1000" u="none" strike="noStrike" dirty="0">
                          <a:effectLst/>
                        </a:rPr>
                        <a:t> $468m in core total expenditure under ’F’  reconciles with total UNDP core expenditure on management activities plus capital investments.</a:t>
                      </a:r>
                      <a:endParaRPr lang="en-US" sz="1000" b="0" i="0" u="none" strike="noStrike" dirty="0">
                        <a:solidFill>
                          <a:srgbClr val="000000"/>
                        </a:solidFill>
                        <a:effectLst/>
                        <a:latin typeface="Calibri" charset="0"/>
                      </a:endParaRPr>
                    </a:p>
                  </a:txBody>
                  <a:tcPr marL="12700" marR="12700" marT="12700" marB="0" anchor="b">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58548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79"/>
        <p:cNvGrpSpPr/>
        <p:nvPr/>
      </p:nvGrpSpPr>
      <p:grpSpPr>
        <a:xfrm>
          <a:off x="0" y="0"/>
          <a:ext cx="0" cy="0"/>
          <a:chOff x="0" y="0"/>
          <a:chExt cx="0" cy="0"/>
        </a:xfrm>
      </p:grpSpPr>
      <p:sp>
        <p:nvSpPr>
          <p:cNvPr id="380" name="Shape 380"/>
          <p:cNvSpPr txBox="1"/>
          <p:nvPr/>
        </p:nvSpPr>
        <p:spPr>
          <a:xfrm>
            <a:off x="597925" y="347348"/>
            <a:ext cx="8077200" cy="783300"/>
          </a:xfrm>
          <a:prstGeom prst="rect">
            <a:avLst/>
          </a:prstGeom>
          <a:noFill/>
          <a:ln>
            <a:noFill/>
          </a:ln>
        </p:spPr>
        <p:txBody>
          <a:bodyPr lIns="91400" tIns="45700" rIns="91400" bIns="45700" anchor="ctr" anchorCtr="0">
            <a:noAutofit/>
          </a:bodyPr>
          <a:lstStyle/>
          <a:p>
            <a:pPr marL="0" marR="0" lvl="0" indent="0" rtl="0">
              <a:spcBef>
                <a:spcPts val="0"/>
              </a:spcBef>
              <a:spcAft>
                <a:spcPts val="0"/>
              </a:spcAft>
              <a:buSzPct val="25000"/>
              <a:buNone/>
            </a:pPr>
            <a:r>
              <a:rPr lang="en-US" b="1" dirty="0">
                <a:solidFill>
                  <a:schemeClr val="dk1"/>
                </a:solidFill>
                <a:latin typeface="Calibri"/>
                <a:ea typeface="Calibri"/>
                <a:cs typeface="Calibri"/>
                <a:sym typeface="Calibri"/>
              </a:rPr>
              <a:t>Effective Cost recovery rate, and</a:t>
            </a:r>
          </a:p>
          <a:p>
            <a:pPr marL="0" marR="0" lvl="0" indent="0" rtl="0">
              <a:spcBef>
                <a:spcPts val="0"/>
              </a:spcBef>
              <a:spcAft>
                <a:spcPts val="0"/>
              </a:spcAft>
              <a:buSzPct val="25000"/>
              <a:buNone/>
            </a:pPr>
            <a:r>
              <a:rPr lang="en-US" sz="1800" b="1" dirty="0">
                <a:solidFill>
                  <a:schemeClr val="dk1"/>
                </a:solidFill>
                <a:latin typeface="Calibri"/>
                <a:ea typeface="Calibri"/>
                <a:cs typeface="Calibri"/>
                <a:sym typeface="Calibri"/>
              </a:rPr>
              <a:t>impact of differentiated rates, legacy and waivers vs. the standard rate</a:t>
            </a:r>
          </a:p>
        </p:txBody>
      </p:sp>
      <p:sp>
        <p:nvSpPr>
          <p:cNvPr id="381" name="Shape 381"/>
          <p:cNvSpPr txBox="1">
            <a:spLocks noGrp="1"/>
          </p:cNvSpPr>
          <p:nvPr>
            <p:ph type="sldNum" idx="12"/>
          </p:nvPr>
        </p:nvSpPr>
        <p:spPr>
          <a:xfrm>
            <a:off x="4038600" y="6356350"/>
            <a:ext cx="4114800" cy="365100"/>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fld id="{00000000-1234-1234-1234-123412341234}" type="slidenum">
              <a:rPr lang="en-US" sz="1200">
                <a:solidFill>
                  <a:srgbClr val="888888"/>
                </a:solidFill>
                <a:latin typeface="Calibri"/>
                <a:ea typeface="Calibri"/>
                <a:cs typeface="Calibri"/>
                <a:sym typeface="Calibri"/>
              </a:rPr>
              <a:t>7</a:t>
            </a:fld>
            <a:endParaRPr lang="en-US" sz="1200">
              <a:solidFill>
                <a:srgbClr val="888888"/>
              </a:solidFill>
              <a:latin typeface="Calibri"/>
              <a:ea typeface="Calibri"/>
              <a:cs typeface="Calibri"/>
              <a:sym typeface="Calibri"/>
            </a:endParaRPr>
          </a:p>
        </p:txBody>
      </p:sp>
      <p:pic>
        <p:nvPicPr>
          <p:cNvPr id="3" name="Picture 2"/>
          <p:cNvPicPr>
            <a:picLocks noChangeAspect="1"/>
          </p:cNvPicPr>
          <p:nvPr/>
        </p:nvPicPr>
        <p:blipFill>
          <a:blip r:embed="rId3"/>
          <a:stretch>
            <a:fillRect/>
          </a:stretch>
        </p:blipFill>
        <p:spPr>
          <a:xfrm>
            <a:off x="597925" y="1475508"/>
            <a:ext cx="10509957" cy="3407821"/>
          </a:xfrm>
          <a:prstGeom prst="rect">
            <a:avLst/>
          </a:prstGeom>
        </p:spPr>
      </p:pic>
      <p:sp>
        <p:nvSpPr>
          <p:cNvPr id="2" name="Rectangle 1">
            <a:extLst>
              <a:ext uri="{FF2B5EF4-FFF2-40B4-BE49-F238E27FC236}">
                <a16:creationId xmlns:a16="http://schemas.microsoft.com/office/drawing/2014/main" id="{0A14291A-DBCD-704C-A756-57AE25B9DE89}"/>
              </a:ext>
            </a:extLst>
          </p:cNvPr>
          <p:cNvSpPr/>
          <p:nvPr/>
        </p:nvSpPr>
        <p:spPr>
          <a:xfrm>
            <a:off x="4809782" y="0"/>
            <a:ext cx="1947969" cy="646331"/>
          </a:xfrm>
          <a:prstGeom prst="rect">
            <a:avLst/>
          </a:prstGeom>
        </p:spPr>
        <p:txBody>
          <a:bodyPr wrap="none">
            <a:spAutoFit/>
          </a:bodyPr>
          <a:lstStyle/>
          <a:p>
            <a:pPr lvl="0" algn="ctr">
              <a:buSzPct val="25000"/>
            </a:pPr>
            <a:r>
              <a:rPr lang="en-US" b="1" dirty="0">
                <a:solidFill>
                  <a:schemeClr val="dk1"/>
                </a:solidFill>
                <a:ea typeface="Calibri"/>
                <a:cs typeface="Calibri"/>
                <a:sym typeface="Calibri"/>
              </a:rPr>
              <a:t>Annex 1B [UNFPA]</a:t>
            </a:r>
          </a:p>
          <a:p>
            <a:pPr lvl="0" algn="ctr">
              <a:buSzPct val="25000"/>
            </a:pPr>
            <a:r>
              <a:rPr lang="en-US" b="1" dirty="0">
                <a:solidFill>
                  <a:schemeClr val="dk1"/>
                </a:solidFill>
                <a:ea typeface="Calibri"/>
                <a:cs typeface="Calibri"/>
                <a:sym typeface="Calibri"/>
              </a:rPr>
              <a:t>Table 1</a:t>
            </a:r>
          </a:p>
        </p:txBody>
      </p:sp>
    </p:spTree>
    <p:extLst>
      <p:ext uri="{BB962C8B-B14F-4D97-AF65-F5344CB8AC3E}">
        <p14:creationId xmlns:p14="http://schemas.microsoft.com/office/powerpoint/2010/main" val="1545133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56"/>
        <p:cNvGrpSpPr/>
        <p:nvPr/>
      </p:nvGrpSpPr>
      <p:grpSpPr>
        <a:xfrm>
          <a:off x="0" y="0"/>
          <a:ext cx="0" cy="0"/>
          <a:chOff x="0" y="0"/>
          <a:chExt cx="0" cy="0"/>
        </a:xfrm>
      </p:grpSpPr>
      <p:sp>
        <p:nvSpPr>
          <p:cNvPr id="457" name="Shape 457"/>
          <p:cNvSpPr txBox="1">
            <a:spLocks noGrp="1"/>
          </p:cNvSpPr>
          <p:nvPr>
            <p:ph type="sldNum" idx="12"/>
          </p:nvPr>
        </p:nvSpPr>
        <p:spPr>
          <a:xfrm>
            <a:off x="4038600" y="6636766"/>
            <a:ext cx="4114800" cy="365125"/>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fld id="{00000000-1234-1234-1234-123412341234}" type="slidenum">
              <a:rPr lang="en-US" sz="1200">
                <a:solidFill>
                  <a:srgbClr val="888888"/>
                </a:solidFill>
                <a:latin typeface="Calibri"/>
                <a:ea typeface="Calibri"/>
                <a:cs typeface="Calibri"/>
                <a:sym typeface="Calibri"/>
              </a:rPr>
              <a:t>8</a:t>
            </a:fld>
            <a:endParaRPr lang="en-US" sz="1200">
              <a:solidFill>
                <a:srgbClr val="888888"/>
              </a:solidFill>
              <a:latin typeface="Calibri"/>
              <a:ea typeface="Calibri"/>
              <a:cs typeface="Calibri"/>
              <a:sym typeface="Calibri"/>
            </a:endParaRPr>
          </a:p>
        </p:txBody>
      </p:sp>
      <p:sp>
        <p:nvSpPr>
          <p:cNvPr id="459" name="Shape 459"/>
          <p:cNvSpPr txBox="1"/>
          <p:nvPr/>
        </p:nvSpPr>
        <p:spPr>
          <a:xfrm>
            <a:off x="1392454" y="917790"/>
            <a:ext cx="9587186" cy="783152"/>
          </a:xfrm>
          <a:prstGeom prst="rect">
            <a:avLst/>
          </a:prstGeom>
          <a:noFill/>
          <a:ln>
            <a:noFill/>
          </a:ln>
        </p:spPr>
        <p:txBody>
          <a:bodyPr lIns="91400" tIns="45700" rIns="91400" bIns="45700" anchor="ctr" anchorCtr="0">
            <a:noAutofit/>
          </a:bodyPr>
          <a:lstStyle/>
          <a:p>
            <a:pPr marL="0" marR="0" lvl="0" indent="0" algn="l" rtl="0">
              <a:spcBef>
                <a:spcPts val="0"/>
              </a:spcBef>
              <a:spcAft>
                <a:spcPts val="0"/>
              </a:spcAft>
              <a:buSzPct val="25000"/>
              <a:buNone/>
            </a:pPr>
            <a:r>
              <a:rPr lang="en-US" sz="1800" b="1" dirty="0">
                <a:solidFill>
                  <a:schemeClr val="dk1"/>
                </a:solidFill>
                <a:latin typeface="Calibri"/>
                <a:ea typeface="Calibri"/>
                <a:cs typeface="Calibri"/>
                <a:sym typeface="Calibri"/>
              </a:rPr>
              <a:t>UNFPA Calculation of rate in line with approved formula in documents – 2014-2017 </a:t>
            </a:r>
            <a:r>
              <a:rPr lang="en-US" sz="1800" b="1" dirty="0">
                <a:solidFill>
                  <a:schemeClr val="dk1"/>
                </a:solidFill>
                <a:highlight>
                  <a:srgbClr val="FFFF00"/>
                </a:highlight>
                <a:latin typeface="Calibri"/>
                <a:ea typeface="Calibri"/>
                <a:cs typeface="Calibri"/>
                <a:sym typeface="Calibri"/>
              </a:rPr>
              <a:t> </a:t>
            </a:r>
          </a:p>
          <a:p>
            <a:pPr marL="0" marR="0" lvl="0" indent="0" algn="l" rtl="0">
              <a:spcBef>
                <a:spcPts val="0"/>
              </a:spcBef>
              <a:spcAft>
                <a:spcPts val="0"/>
              </a:spcAft>
              <a:buSzPct val="25000"/>
              <a:buNone/>
            </a:pPr>
            <a:r>
              <a:rPr lang="en-US" sz="1800" b="1" dirty="0">
                <a:solidFill>
                  <a:schemeClr val="dk1"/>
                </a:solidFill>
                <a:latin typeface="Calibri"/>
                <a:ea typeface="Calibri"/>
                <a:cs typeface="Calibri"/>
                <a:sym typeface="Calibri"/>
              </a:rPr>
              <a:t>DP-FPA/2013/1–E/ICEF/2013/8 </a:t>
            </a:r>
          </a:p>
        </p:txBody>
      </p:sp>
      <p:pic>
        <p:nvPicPr>
          <p:cNvPr id="3" name="Picture 2"/>
          <p:cNvPicPr>
            <a:picLocks noChangeAspect="1"/>
          </p:cNvPicPr>
          <p:nvPr/>
        </p:nvPicPr>
        <p:blipFill>
          <a:blip r:embed="rId3"/>
          <a:stretch>
            <a:fillRect/>
          </a:stretch>
        </p:blipFill>
        <p:spPr>
          <a:xfrm>
            <a:off x="366722" y="1787897"/>
            <a:ext cx="11413951" cy="4501406"/>
          </a:xfrm>
          <a:prstGeom prst="rect">
            <a:avLst/>
          </a:prstGeom>
        </p:spPr>
      </p:pic>
      <p:sp>
        <p:nvSpPr>
          <p:cNvPr id="5" name="Rectangle 4">
            <a:extLst>
              <a:ext uri="{FF2B5EF4-FFF2-40B4-BE49-F238E27FC236}">
                <a16:creationId xmlns:a16="http://schemas.microsoft.com/office/drawing/2014/main" id="{BADAF1B3-B744-ED49-ABE9-D5041FBB8514}"/>
              </a:ext>
            </a:extLst>
          </p:cNvPr>
          <p:cNvSpPr/>
          <p:nvPr/>
        </p:nvSpPr>
        <p:spPr>
          <a:xfrm>
            <a:off x="4846953" y="97727"/>
            <a:ext cx="1947969" cy="646331"/>
          </a:xfrm>
          <a:prstGeom prst="rect">
            <a:avLst/>
          </a:prstGeom>
        </p:spPr>
        <p:txBody>
          <a:bodyPr wrap="none">
            <a:spAutoFit/>
          </a:bodyPr>
          <a:lstStyle/>
          <a:p>
            <a:pPr lvl="0" algn="ctr">
              <a:buSzPct val="25000"/>
            </a:pPr>
            <a:r>
              <a:rPr lang="en-US" b="1" dirty="0">
                <a:solidFill>
                  <a:schemeClr val="dk1"/>
                </a:solidFill>
                <a:ea typeface="Calibri"/>
                <a:cs typeface="Calibri"/>
                <a:sym typeface="Calibri"/>
              </a:rPr>
              <a:t>Annex 1B [UNFPA]</a:t>
            </a:r>
          </a:p>
          <a:p>
            <a:pPr lvl="0" algn="ctr">
              <a:buSzPct val="25000"/>
            </a:pPr>
            <a:r>
              <a:rPr lang="en-US" b="1" dirty="0">
                <a:solidFill>
                  <a:schemeClr val="dk1"/>
                </a:solidFill>
                <a:ea typeface="Calibri"/>
                <a:cs typeface="Calibri"/>
                <a:sym typeface="Calibri"/>
              </a:rPr>
              <a:t>Table 2</a:t>
            </a:r>
          </a:p>
        </p:txBody>
      </p:sp>
    </p:spTree>
    <p:extLst>
      <p:ext uri="{BB962C8B-B14F-4D97-AF65-F5344CB8AC3E}">
        <p14:creationId xmlns:p14="http://schemas.microsoft.com/office/powerpoint/2010/main" val="474051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56"/>
        <p:cNvGrpSpPr/>
        <p:nvPr/>
      </p:nvGrpSpPr>
      <p:grpSpPr>
        <a:xfrm>
          <a:off x="0" y="0"/>
          <a:ext cx="0" cy="0"/>
          <a:chOff x="0" y="0"/>
          <a:chExt cx="0" cy="0"/>
        </a:xfrm>
      </p:grpSpPr>
      <p:sp>
        <p:nvSpPr>
          <p:cNvPr id="457" name="Shape 457"/>
          <p:cNvSpPr txBox="1">
            <a:spLocks noGrp="1"/>
          </p:cNvSpPr>
          <p:nvPr>
            <p:ph type="sldNum" idx="12"/>
          </p:nvPr>
        </p:nvSpPr>
        <p:spPr>
          <a:xfrm>
            <a:off x="4038600" y="6636766"/>
            <a:ext cx="4114800" cy="365125"/>
          </a:xfrm>
          <a:prstGeom prst="rect">
            <a:avLst/>
          </a:prstGeom>
          <a:noFill/>
          <a:ln>
            <a:noFill/>
          </a:ln>
        </p:spPr>
        <p:txBody>
          <a:bodyPr lIns="91425" tIns="45700" rIns="91425" bIns="45700" anchor="ctr" anchorCtr="0">
            <a:noAutofit/>
          </a:bodyPr>
          <a:lstStyle/>
          <a:p>
            <a:pPr marL="0" marR="0" lvl="0" indent="0" algn="ctr" rtl="0">
              <a:spcBef>
                <a:spcPts val="0"/>
              </a:spcBef>
              <a:buSzPct val="25000"/>
              <a:buNone/>
            </a:pPr>
            <a:fld id="{00000000-1234-1234-1234-123412341234}" type="slidenum">
              <a:rPr lang="en-US" sz="1200">
                <a:solidFill>
                  <a:srgbClr val="888888"/>
                </a:solidFill>
                <a:latin typeface="Calibri"/>
                <a:ea typeface="Calibri"/>
                <a:cs typeface="Calibri"/>
                <a:sym typeface="Calibri"/>
              </a:rPr>
              <a:t>9</a:t>
            </a:fld>
            <a:endParaRPr lang="en-US" sz="1200">
              <a:solidFill>
                <a:srgbClr val="888888"/>
              </a:solidFill>
              <a:latin typeface="Calibri"/>
              <a:ea typeface="Calibri"/>
              <a:cs typeface="Calibri"/>
              <a:sym typeface="Calibri"/>
            </a:endParaRPr>
          </a:p>
        </p:txBody>
      </p:sp>
      <p:sp>
        <p:nvSpPr>
          <p:cNvPr id="459" name="Shape 459"/>
          <p:cNvSpPr txBox="1"/>
          <p:nvPr/>
        </p:nvSpPr>
        <p:spPr>
          <a:xfrm>
            <a:off x="1302407" y="566577"/>
            <a:ext cx="9587186" cy="783152"/>
          </a:xfrm>
          <a:prstGeom prst="rect">
            <a:avLst/>
          </a:prstGeom>
          <a:noFill/>
          <a:ln>
            <a:noFill/>
          </a:ln>
        </p:spPr>
        <p:txBody>
          <a:bodyPr lIns="91400" tIns="45700" rIns="91400" bIns="45700" anchor="ctr" anchorCtr="0">
            <a:noAutofit/>
          </a:bodyPr>
          <a:lstStyle/>
          <a:p>
            <a:pPr marL="0" marR="0" lvl="0" indent="0" algn="l" rtl="0">
              <a:spcBef>
                <a:spcPts val="0"/>
              </a:spcBef>
              <a:spcAft>
                <a:spcPts val="0"/>
              </a:spcAft>
              <a:buSzPct val="25000"/>
              <a:buNone/>
            </a:pPr>
            <a:r>
              <a:rPr lang="en-US" sz="1800" b="1" dirty="0">
                <a:solidFill>
                  <a:schemeClr val="dk1"/>
                </a:solidFill>
                <a:latin typeface="Calibri"/>
                <a:ea typeface="Calibri"/>
                <a:cs typeface="Calibri"/>
                <a:sym typeface="Calibri"/>
              </a:rPr>
              <a:t>UNICEF Calculation of rate in line with approved formula in documents – 2014-2017 </a:t>
            </a:r>
            <a:r>
              <a:rPr lang="en-US" sz="1800" b="1" dirty="0">
                <a:solidFill>
                  <a:schemeClr val="dk1"/>
                </a:solidFill>
                <a:highlight>
                  <a:srgbClr val="FFFF00"/>
                </a:highlight>
                <a:latin typeface="Calibri"/>
                <a:ea typeface="Calibri"/>
                <a:cs typeface="Calibri"/>
                <a:sym typeface="Calibri"/>
              </a:rPr>
              <a:t> </a:t>
            </a:r>
          </a:p>
          <a:p>
            <a:pPr marL="0" marR="0" lvl="0" indent="0" algn="l" rtl="0">
              <a:spcBef>
                <a:spcPts val="0"/>
              </a:spcBef>
              <a:spcAft>
                <a:spcPts val="0"/>
              </a:spcAft>
              <a:buSzPct val="25000"/>
              <a:buNone/>
            </a:pPr>
            <a:r>
              <a:rPr lang="en-US" sz="1800" b="1" dirty="0">
                <a:solidFill>
                  <a:schemeClr val="dk1"/>
                </a:solidFill>
                <a:latin typeface="Calibri"/>
                <a:ea typeface="Calibri"/>
                <a:cs typeface="Calibri"/>
                <a:sym typeface="Calibri"/>
              </a:rPr>
              <a:t>DP-FPA/2013/1–E/ICEF/2013/8 </a:t>
            </a:r>
          </a:p>
        </p:txBody>
      </p:sp>
      <p:pic>
        <p:nvPicPr>
          <p:cNvPr id="2" name="Picture 1">
            <a:extLst>
              <a:ext uri="{FF2B5EF4-FFF2-40B4-BE49-F238E27FC236}">
                <a16:creationId xmlns:a16="http://schemas.microsoft.com/office/drawing/2014/main" id="{DDAA7C68-AEE4-3047-8D30-9A2D176A33BC}"/>
              </a:ext>
            </a:extLst>
          </p:cNvPr>
          <p:cNvPicPr>
            <a:picLocks noChangeAspect="1"/>
          </p:cNvPicPr>
          <p:nvPr/>
        </p:nvPicPr>
        <p:blipFill>
          <a:blip r:embed="rId3"/>
          <a:stretch>
            <a:fillRect/>
          </a:stretch>
        </p:blipFill>
        <p:spPr>
          <a:xfrm>
            <a:off x="930088" y="1323278"/>
            <a:ext cx="9249336" cy="5313488"/>
          </a:xfrm>
          <a:prstGeom prst="rect">
            <a:avLst/>
          </a:prstGeom>
        </p:spPr>
      </p:pic>
      <p:sp>
        <p:nvSpPr>
          <p:cNvPr id="5" name="Rectangle 4">
            <a:extLst>
              <a:ext uri="{FF2B5EF4-FFF2-40B4-BE49-F238E27FC236}">
                <a16:creationId xmlns:a16="http://schemas.microsoft.com/office/drawing/2014/main" id="{6CD5E2D9-D421-0549-B2E1-768F427F6601}"/>
              </a:ext>
            </a:extLst>
          </p:cNvPr>
          <p:cNvSpPr/>
          <p:nvPr/>
        </p:nvSpPr>
        <p:spPr>
          <a:xfrm>
            <a:off x="4827108" y="0"/>
            <a:ext cx="1987660" cy="646331"/>
          </a:xfrm>
          <a:prstGeom prst="rect">
            <a:avLst/>
          </a:prstGeom>
        </p:spPr>
        <p:txBody>
          <a:bodyPr wrap="none">
            <a:spAutoFit/>
          </a:bodyPr>
          <a:lstStyle/>
          <a:p>
            <a:pPr lvl="0" algn="ctr">
              <a:buSzPct val="25000"/>
            </a:pPr>
            <a:r>
              <a:rPr lang="en-US" b="1" dirty="0">
                <a:solidFill>
                  <a:schemeClr val="dk1"/>
                </a:solidFill>
                <a:ea typeface="Calibri"/>
                <a:cs typeface="Calibri"/>
                <a:sym typeface="Calibri"/>
              </a:rPr>
              <a:t>Annex 1C [UNICEF]</a:t>
            </a:r>
          </a:p>
          <a:p>
            <a:pPr lvl="0" algn="ctr">
              <a:buSzPct val="25000"/>
            </a:pPr>
            <a:r>
              <a:rPr lang="en-US" b="1" dirty="0">
                <a:solidFill>
                  <a:schemeClr val="dk1"/>
                </a:solidFill>
                <a:ea typeface="Calibri"/>
                <a:cs typeface="Calibri"/>
                <a:sym typeface="Calibri"/>
              </a:rPr>
              <a:t>Table 1</a:t>
            </a:r>
          </a:p>
        </p:txBody>
      </p:sp>
    </p:spTree>
    <p:extLst>
      <p:ext uri="{BB962C8B-B14F-4D97-AF65-F5344CB8AC3E}">
        <p14:creationId xmlns:p14="http://schemas.microsoft.com/office/powerpoint/2010/main" val="13764327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992</TotalTime>
  <Words>1323</Words>
  <Application>Microsoft Office PowerPoint</Application>
  <PresentationFormat>Widescreen</PresentationFormat>
  <Paragraphs>184</Paragraphs>
  <Slides>23</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2" baseType="lpstr">
      <vt:lpstr>Arial</vt:lpstr>
      <vt:lpstr>Calibri</vt:lpstr>
      <vt:lpstr>Calibri Light</vt:lpstr>
      <vt:lpstr>Georgia</vt:lpstr>
      <vt:lpstr>Symbol</vt:lpstr>
      <vt:lpstr>Times New Roman</vt:lpstr>
      <vt:lpstr>Wingdings</vt:lpstr>
      <vt:lpstr>Office Theme</vt:lpstr>
      <vt:lpstr>Worksheet</vt:lpstr>
      <vt:lpstr>  Annexes to DP/FPA-ICEF-UNW/2018/1 Joint report on cost recovery   </vt:lpstr>
      <vt:lpstr>ANNEX 1 Evidence based on financial information from 2014-2017 actuals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ANNEX 2 Evidence based on 2018-2019/2021 EB approved integrated budgets</vt:lpstr>
      <vt:lpstr>PowerPoint Presentation</vt:lpstr>
      <vt:lpstr>Annex 2A – UNDP application of lego blocks (including differences between option A and B) (*)</vt:lpstr>
      <vt:lpstr>PowerPoint Presentation</vt:lpstr>
      <vt:lpstr>PowerPoint Presentation</vt:lpstr>
      <vt:lpstr>PowerPoint Presentation</vt:lpstr>
      <vt:lpstr>PowerPoint Presentation</vt:lpstr>
      <vt:lpstr>PowerPoint Presentation</vt:lpstr>
      <vt:lpstr>PowerPoint Presentation</vt:lpstr>
      <vt:lpstr>ANNEX 3 Summary of evidence based on 2018-2019/2021 EB approved integrated budgets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 inclusion in 2018/June EB paper</dc:title>
  <dc:creator>Martin Loemban Tobing</dc:creator>
  <cp:lastModifiedBy>Svetlana Iazykova</cp:lastModifiedBy>
  <cp:revision>62</cp:revision>
  <cp:lastPrinted>2018-04-09T15:34:12Z</cp:lastPrinted>
  <dcterms:created xsi:type="dcterms:W3CDTF">2018-04-06T19:15:25Z</dcterms:created>
  <dcterms:modified xsi:type="dcterms:W3CDTF">2018-06-20T14:41:25Z</dcterms:modified>
</cp:coreProperties>
</file>