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975" r:id="rId2"/>
  </p:sldMasterIdLst>
  <p:notesMasterIdLst>
    <p:notesMasterId r:id="rId41"/>
  </p:notesMasterIdLst>
  <p:handoutMasterIdLst>
    <p:handoutMasterId r:id="rId42"/>
  </p:handoutMasterIdLst>
  <p:sldIdLst>
    <p:sldId id="334" r:id="rId3"/>
    <p:sldId id="336" r:id="rId4"/>
    <p:sldId id="337" r:id="rId5"/>
    <p:sldId id="317" r:id="rId6"/>
    <p:sldId id="322" r:id="rId7"/>
    <p:sldId id="318" r:id="rId8"/>
    <p:sldId id="319" r:id="rId9"/>
    <p:sldId id="325" r:id="rId10"/>
    <p:sldId id="321" r:id="rId11"/>
    <p:sldId id="320" r:id="rId12"/>
    <p:sldId id="326" r:id="rId13"/>
    <p:sldId id="338" r:id="rId14"/>
    <p:sldId id="309" r:id="rId15"/>
    <p:sldId id="339" r:id="rId16"/>
    <p:sldId id="308" r:id="rId17"/>
    <p:sldId id="313" r:id="rId18"/>
    <p:sldId id="314" r:id="rId19"/>
    <p:sldId id="310" r:id="rId20"/>
    <p:sldId id="311" r:id="rId21"/>
    <p:sldId id="312" r:id="rId22"/>
    <p:sldId id="315" r:id="rId23"/>
    <p:sldId id="316" r:id="rId24"/>
    <p:sldId id="301" r:id="rId25"/>
    <p:sldId id="302" r:id="rId26"/>
    <p:sldId id="303" r:id="rId27"/>
    <p:sldId id="304" r:id="rId28"/>
    <p:sldId id="305" r:id="rId29"/>
    <p:sldId id="306" r:id="rId30"/>
    <p:sldId id="307" r:id="rId31"/>
    <p:sldId id="324" r:id="rId32"/>
    <p:sldId id="328" r:id="rId33"/>
    <p:sldId id="329" r:id="rId34"/>
    <p:sldId id="330" r:id="rId35"/>
    <p:sldId id="285" r:id="rId36"/>
    <p:sldId id="331" r:id="rId37"/>
    <p:sldId id="332" r:id="rId38"/>
    <p:sldId id="327" r:id="rId39"/>
    <p:sldId id="33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754DD9-7F3A-0943-A648-98EE7DD5B6F9}" type="datetimeFigureOut">
              <a:rPr lang="en-US" smtClean="0"/>
              <a:t>5/18/2015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DEE6DC-1FFD-AA47-B9BD-D228FA7662D6}" type="slidenum">
              <a:rPr lang="en-US" smtClean="0"/>
              <a:t>‹#›</a:t>
            </a:fld>
            <a:endParaRPr lang="en-US"/>
          </a:p>
        </p:txBody>
      </p:sp>
    </p:spTree>
    <p:extLst>
      <p:ext uri="{BB962C8B-B14F-4D97-AF65-F5344CB8AC3E}">
        <p14:creationId xmlns:p14="http://schemas.microsoft.com/office/powerpoint/2010/main" val="8296257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4C708C-1AB8-41B5-AB56-CF41212BAEC6}" type="datetimeFigureOut">
              <a:rPr lang="en-US" smtClean="0"/>
              <a:t>5/18/2015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A65211-8191-40A0-AFB8-110EF23615D6}" type="slidenum">
              <a:rPr lang="en-US" smtClean="0"/>
              <a:t>‹#›</a:t>
            </a:fld>
            <a:endParaRPr lang="en-US" dirty="0"/>
          </a:p>
        </p:txBody>
      </p:sp>
    </p:spTree>
    <p:extLst>
      <p:ext uri="{BB962C8B-B14F-4D97-AF65-F5344CB8AC3E}">
        <p14:creationId xmlns:p14="http://schemas.microsoft.com/office/powerpoint/2010/main" val="352093282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cs typeface="Arial" charset="0"/>
              </a:defRPr>
            </a:lvl1pPr>
            <a:lvl2pPr marL="742950" indent="-285750">
              <a:defRPr sz="1200">
                <a:solidFill>
                  <a:schemeClr val="tx1"/>
                </a:solidFill>
                <a:latin typeface="Arial" charset="0"/>
                <a:ea typeface="Arial" charset="0"/>
                <a:cs typeface="Arial" charset="0"/>
              </a:defRPr>
            </a:lvl2pPr>
            <a:lvl3pPr marL="1143000" indent="-228600">
              <a:defRPr sz="1200">
                <a:solidFill>
                  <a:schemeClr val="tx1"/>
                </a:solidFill>
                <a:latin typeface="Arial" charset="0"/>
                <a:ea typeface="Arial" charset="0"/>
                <a:cs typeface="Arial" charset="0"/>
              </a:defRPr>
            </a:lvl3pPr>
            <a:lvl4pPr marL="1600200" indent="-228600">
              <a:defRPr sz="1200">
                <a:solidFill>
                  <a:schemeClr val="tx1"/>
                </a:solidFill>
                <a:latin typeface="Arial" charset="0"/>
                <a:ea typeface="Arial" charset="0"/>
                <a:cs typeface="Arial" charset="0"/>
              </a:defRPr>
            </a:lvl4pPr>
            <a:lvl5pPr marL="2057400" indent="-228600">
              <a:defRPr sz="1200">
                <a:solidFill>
                  <a:schemeClr val="tx1"/>
                </a:solidFill>
                <a:latin typeface="Arial" charset="0"/>
                <a:ea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ea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ea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ea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ea typeface="Arial" charset="0"/>
                <a:cs typeface="Arial" charset="0"/>
              </a:defRPr>
            </a:lvl9pPr>
          </a:lstStyle>
          <a:p>
            <a:fld id="{685C166E-4A15-9C45-815A-0C566EFA92DC}" type="slidenum">
              <a:rPr lang="en-US"/>
              <a:pPr/>
              <a:t>2</a:t>
            </a:fld>
            <a:endParaRPr 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cs typeface="Arial" charset="0"/>
              </a:defRPr>
            </a:lvl1pPr>
            <a:lvl2pPr marL="742950" indent="-285750">
              <a:defRPr sz="1200">
                <a:solidFill>
                  <a:schemeClr val="tx1"/>
                </a:solidFill>
                <a:latin typeface="Arial" charset="0"/>
                <a:ea typeface="Arial" charset="0"/>
                <a:cs typeface="Arial" charset="0"/>
              </a:defRPr>
            </a:lvl2pPr>
            <a:lvl3pPr marL="1143000" indent="-228600">
              <a:defRPr sz="1200">
                <a:solidFill>
                  <a:schemeClr val="tx1"/>
                </a:solidFill>
                <a:latin typeface="Arial" charset="0"/>
                <a:ea typeface="Arial" charset="0"/>
                <a:cs typeface="Arial" charset="0"/>
              </a:defRPr>
            </a:lvl3pPr>
            <a:lvl4pPr marL="1600200" indent="-228600">
              <a:defRPr sz="1200">
                <a:solidFill>
                  <a:schemeClr val="tx1"/>
                </a:solidFill>
                <a:latin typeface="Arial" charset="0"/>
                <a:ea typeface="Arial" charset="0"/>
                <a:cs typeface="Arial" charset="0"/>
              </a:defRPr>
            </a:lvl4pPr>
            <a:lvl5pPr marL="2057400" indent="-228600">
              <a:defRPr sz="1200">
                <a:solidFill>
                  <a:schemeClr val="tx1"/>
                </a:solidFill>
                <a:latin typeface="Arial" charset="0"/>
                <a:ea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ea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ea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ea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ea typeface="Arial" charset="0"/>
                <a:cs typeface="Arial" charset="0"/>
              </a:defRPr>
            </a:lvl9pPr>
          </a:lstStyle>
          <a:p>
            <a:fld id="{5641D493-DBB2-A345-9B58-A3074CBE79CF}" type="slidenum">
              <a:rPr lang="en-US"/>
              <a:pPr/>
              <a:t>3</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94B239F-1BCD-4394-8A17-50B1F7273242}" type="slidenum">
              <a:rPr lang="en-US" altLang="en-US">
                <a:solidFill>
                  <a:prstClr val="black"/>
                </a:solidFill>
                <a:latin typeface="Arial" charset="0"/>
              </a:rPr>
              <a:pPr/>
              <a:t>13</a:t>
            </a:fld>
            <a:endParaRPr lang="en-US" altLang="en-US" dirty="0">
              <a:solidFill>
                <a:prstClr val="black"/>
              </a:solidFill>
              <a:latin typeface="Arial" charset="0"/>
            </a:endParaRPr>
          </a:p>
        </p:txBody>
      </p:sp>
      <p:sp>
        <p:nvSpPr>
          <p:cNvPr id="202755" name="Rectangle 2"/>
          <p:cNvSpPr>
            <a:spLocks noGrp="1" noRot="1" noChangeAspect="1" noChangeArrowheads="1" noTextEdit="1"/>
          </p:cNvSpPr>
          <p:nvPr>
            <p:ph type="sldImg"/>
          </p:nvPr>
        </p:nvSpPr>
        <p:spPr>
          <a:xfrm>
            <a:off x="1143000" y="685800"/>
            <a:ext cx="4573588" cy="3429000"/>
          </a:xfrm>
          <a:ln/>
        </p:spPr>
      </p:sp>
      <p:sp>
        <p:nvSpPr>
          <p:cNvPr id="241667" name="Rectangle 3"/>
          <p:cNvSpPr>
            <a:spLocks noGrp="1" noChangeArrowheads="1"/>
          </p:cNvSpPr>
          <p:nvPr>
            <p:ph type="body" idx="1"/>
          </p:nvPr>
        </p:nvSpPr>
        <p:spPr/>
        <p:txBody>
          <a:bodyPr/>
          <a:lstStyle/>
          <a:p>
            <a:pPr eaLnBrk="1" hangingPunct="1">
              <a:defRPr/>
            </a:pPr>
            <a:endParaRPr lang="en-US" dirty="0" smtClean="0">
              <a:effectLst>
                <a:outerShdw blurRad="38100" dist="38100" dir="2700000" algn="tl">
                  <a:srgbClr val="C0C0C0"/>
                </a:outerShdw>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A65211-8191-40A0-AFB8-110EF23615D6}" type="slidenum">
              <a:rPr lang="en-US" smtClean="0"/>
              <a:t>27</a:t>
            </a:fld>
            <a:endParaRPr lang="en-US" dirty="0"/>
          </a:p>
        </p:txBody>
      </p:sp>
    </p:spTree>
    <p:extLst>
      <p:ext uri="{BB962C8B-B14F-4D97-AF65-F5344CB8AC3E}">
        <p14:creationId xmlns:p14="http://schemas.microsoft.com/office/powerpoint/2010/main" val="3194626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Gender Action Plan has six priority areas</a:t>
            </a:r>
            <a:endParaRPr lang="en-US" sz="1200" kern="1200" dirty="0" smtClean="0">
              <a:solidFill>
                <a:schemeClr val="tx1"/>
              </a:solidFill>
              <a:effectLst/>
              <a:latin typeface="+mn-lt"/>
              <a:ea typeface="+mn-ea"/>
              <a:cs typeface="+mn-cs"/>
            </a:endParaRP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1.Governance and institutional structure: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u="sng" kern="1200" dirty="0" smtClean="0">
                <a:solidFill>
                  <a:schemeClr val="tx1"/>
                </a:solidFill>
                <a:effectLst/>
                <a:latin typeface="+mn-lt"/>
                <a:ea typeface="+mn-ea"/>
                <a:cs typeface="+mn-cs"/>
              </a:rPr>
              <a:t>The Board</a:t>
            </a:r>
            <a:r>
              <a:rPr lang="en-GB" sz="1200" kern="1200" dirty="0" smtClean="0">
                <a:solidFill>
                  <a:schemeClr val="tx1"/>
                </a:solidFill>
                <a:effectLst/>
                <a:latin typeface="+mn-lt"/>
                <a:ea typeface="+mn-ea"/>
                <a:cs typeface="+mn-cs"/>
              </a:rPr>
              <a:t> approves the Gender Policy, oversees and reviews implementation of the gender action plan at least 1x year</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Operational responsibility of the gender policy lies with the accredited entities—implementing entitles (IEs) and intermediaries</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NDAs verify through a no-objections procedure that project proposals are align with countries’ gender policies and climate change policies</a:t>
            </a:r>
            <a:endParaRPr lang="en-US" sz="1200" kern="1200" dirty="0" smtClean="0">
              <a:solidFill>
                <a:schemeClr val="tx1"/>
              </a:solidFill>
              <a:effectLst/>
              <a:latin typeface="+mn-lt"/>
              <a:ea typeface="+mn-ea"/>
              <a:cs typeface="+mn-cs"/>
            </a:endParaRPr>
          </a:p>
          <a:p>
            <a:r>
              <a:rPr lang="en-GB" sz="1200" u="sng" kern="1200" dirty="0" smtClean="0">
                <a:solidFill>
                  <a:schemeClr val="tx1"/>
                </a:solidFill>
                <a:effectLst/>
                <a:latin typeface="+mn-lt"/>
                <a:ea typeface="+mn-ea"/>
                <a:cs typeface="+mn-cs"/>
              </a:rPr>
              <a:t>Secretariat</a:t>
            </a:r>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Liaise with IEs and intermediaries   and provide periodic monitoring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and progress reports to the board.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A senior social development and gender specialist in the Country Programming Division will have operational responsibility to manage and implement the Gender Policy and action plan.</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Evaluation unit provides impact evaluation reports to the board</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Redress mechanism provide reports to the board</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2. Operational guidelines: guidelines, including socio economic and gender assessments/ESS will be issued to external partners--NDAs and accredited entities and will apply to all the fund’s internal activities and entities.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3.Capacity building: gender training for board and staff </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4.Outputs, outcomes, impacts and ‘paradigm-shifting objectives for monitoring, reporting and evaluation:  two specific portfolios are proposed—</a:t>
            </a:r>
            <a:r>
              <a:rPr lang="en-GB" sz="1200" b="1" kern="1200" dirty="0" smtClean="0">
                <a:solidFill>
                  <a:schemeClr val="tx1"/>
                </a:solidFill>
                <a:effectLst/>
                <a:latin typeface="+mn-lt"/>
                <a:ea typeface="+mn-ea"/>
                <a:cs typeface="+mn-cs"/>
              </a:rPr>
              <a:t>1) % of A&amp;M projects that include gender elements and gender sensitive implementation arrangement; and 2) portfolio classification system consisting of a project rating at entry for gender sensitivity in order to allow for a global analysis of the portfolio from a gender perspective, effective assessment and proposed corrective action.</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5.Resource allocation and budgeting: </a:t>
            </a:r>
            <a:r>
              <a:rPr lang="en-GB" sz="1200" b="1" kern="1200" dirty="0" smtClean="0">
                <a:solidFill>
                  <a:schemeClr val="tx1"/>
                </a:solidFill>
                <a:effectLst/>
                <a:latin typeface="+mn-lt"/>
                <a:ea typeface="+mn-ea"/>
                <a:cs typeface="+mn-cs"/>
              </a:rPr>
              <a:t>project approval may consider giving additional weight to projects with well-designed gender elements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6. Knowledge generation and communications: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Documentation of acquisition of knowledge and experiences from the implementation of the GAP</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Identification of good practices from countries and accredited entities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Support knowledge exchanges on gender and climate change finance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A65211-8191-40A0-AFB8-110EF23615D6}" type="slidenum">
              <a:rPr lang="en-US" smtClean="0"/>
              <a:t>29</a:t>
            </a:fld>
            <a:endParaRPr lang="en-US" dirty="0"/>
          </a:p>
        </p:txBody>
      </p:sp>
    </p:spTree>
    <p:extLst>
      <p:ext uri="{BB962C8B-B14F-4D97-AF65-F5344CB8AC3E}">
        <p14:creationId xmlns:p14="http://schemas.microsoft.com/office/powerpoint/2010/main" val="248293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4" name="Freeform 12"/>
            <p:cNvSpPr>
              <a:spLocks/>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5" name="Freeform 13"/>
            <p:cNvSpPr>
              <a:spLocks/>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6" name="Freeform 14"/>
            <p:cNvSpPr>
              <a:spLocks/>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7" name="Freeform 15"/>
            <p:cNvSpPr>
              <a:spLocks/>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8" name="Freeform 16"/>
            <p:cNvSpPr>
              <a:spLocks/>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1" name="Freeform 19"/>
            <p:cNvSpPr>
              <a:spLocks/>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5" name="Freeform 23"/>
            <p:cNvSpPr>
              <a:spLocks/>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7" name="Freeform 35"/>
            <p:cNvSpPr>
              <a:spLocks/>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8" name="Freeform 36"/>
            <p:cNvSpPr>
              <a:spLocks/>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grpSp>
      <p:sp>
        <p:nvSpPr>
          <p:cNvPr id="13315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33160"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en-US" noProof="0" smtClean="0"/>
              <a:t>Click to edit Master title style</a:t>
            </a:r>
          </a:p>
        </p:txBody>
      </p:sp>
      <p:sp>
        <p:nvSpPr>
          <p:cNvPr id="39" name="Rectangle 37"/>
          <p:cNvSpPr>
            <a:spLocks noGrp="1" noChangeArrowheads="1"/>
          </p:cNvSpPr>
          <p:nvPr>
            <p:ph type="dt" sz="half" idx="10"/>
          </p:nvPr>
        </p:nvSpPr>
        <p:spPr/>
        <p:txBody>
          <a:bodyPr/>
          <a:lstStyle>
            <a:lvl1pPr>
              <a:defRPr smtClean="0"/>
            </a:lvl1pPr>
          </a:lstStyle>
          <a:p>
            <a:pPr>
              <a:defRPr/>
            </a:pPr>
            <a:endParaRPr lang="en-US" dirty="0">
              <a:solidFill>
                <a:srgbClr val="FFFFFF"/>
              </a:solidFill>
            </a:endParaRPr>
          </a:p>
        </p:txBody>
      </p:sp>
      <p:sp>
        <p:nvSpPr>
          <p:cNvPr id="40" name="Rectangle 38"/>
          <p:cNvSpPr>
            <a:spLocks noGrp="1" noChangeArrowheads="1"/>
          </p:cNvSpPr>
          <p:nvPr>
            <p:ph type="ftr" sz="quarter" idx="11"/>
          </p:nvPr>
        </p:nvSpPr>
        <p:spPr/>
        <p:txBody>
          <a:bodyPr/>
          <a:lstStyle>
            <a:lvl1pPr>
              <a:defRPr smtClean="0"/>
            </a:lvl1pPr>
          </a:lstStyle>
          <a:p>
            <a:pPr>
              <a:defRPr/>
            </a:pPr>
            <a:r>
              <a:rPr lang="en-US" smtClean="0">
                <a:solidFill>
                  <a:srgbClr val="FFFFFF"/>
                </a:solidFill>
              </a:rPr>
              <a:t>De Beijing A Post 2015</a:t>
            </a:r>
            <a:endParaRPr lang="en-US" dirty="0">
              <a:solidFill>
                <a:srgbClr val="FFFFFF"/>
              </a:solidFill>
            </a:endParaRPr>
          </a:p>
        </p:txBody>
      </p:sp>
      <p:sp>
        <p:nvSpPr>
          <p:cNvPr id="41" name="Rectangle 41"/>
          <p:cNvSpPr>
            <a:spLocks noGrp="1" noChangeArrowheads="1"/>
          </p:cNvSpPr>
          <p:nvPr>
            <p:ph type="sldNum" sz="quarter" idx="12"/>
          </p:nvPr>
        </p:nvSpPr>
        <p:spPr/>
        <p:txBody>
          <a:bodyPr/>
          <a:lstStyle>
            <a:lvl1pPr>
              <a:defRPr smtClean="0"/>
            </a:lvl1pPr>
          </a:lstStyle>
          <a:p>
            <a:pPr>
              <a:defRPr/>
            </a:pPr>
            <a:fld id="{1DD5A543-6B34-4A1A-936D-0B66928EBD7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49069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34A72E1A-8579-438F-B341-B6C9A43953E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0607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5E805BAE-2E1C-466E-B4DD-E0D92895B2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7075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0725"/>
          </a:xfrm>
        </p:spPr>
        <p:txBody>
          <a:bodyPr/>
          <a:lstStyle/>
          <a:p>
            <a:pPr lvl="0"/>
            <a:endParaRPr lang="en-US" noProof="0" dirty="0" smtClean="0"/>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8E7C0161-C4DC-401D-8FC2-A9F7B146F834}"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31833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dirty="0" smtClean="0"/>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782668E7-AB58-4DBE-9C3C-B216597AD04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09767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62D87F01-0C70-441A-AC91-91225A0B24E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91483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4" name="Freeform 12"/>
            <p:cNvSpPr>
              <a:spLocks/>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5" name="Freeform 13"/>
            <p:cNvSpPr>
              <a:spLocks/>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6" name="Freeform 14"/>
            <p:cNvSpPr>
              <a:spLocks/>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7" name="Freeform 15"/>
            <p:cNvSpPr>
              <a:spLocks/>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8" name="Freeform 16"/>
            <p:cNvSpPr>
              <a:spLocks/>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1" name="Freeform 19"/>
            <p:cNvSpPr>
              <a:spLocks/>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5" name="Freeform 23"/>
            <p:cNvSpPr>
              <a:spLocks/>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37" name="Freeform 35"/>
            <p:cNvSpPr>
              <a:spLocks/>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38" name="Freeform 36"/>
            <p:cNvSpPr>
              <a:spLocks/>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grpSp>
      <p:sp>
        <p:nvSpPr>
          <p:cNvPr id="13315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33160"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en-US" noProof="0" smtClean="0"/>
              <a:t>Click to edit Master title style</a:t>
            </a:r>
          </a:p>
        </p:txBody>
      </p:sp>
      <p:sp>
        <p:nvSpPr>
          <p:cNvPr id="39" name="Rectangle 37"/>
          <p:cNvSpPr>
            <a:spLocks noGrp="1" noChangeArrowheads="1"/>
          </p:cNvSpPr>
          <p:nvPr>
            <p:ph type="dt" sz="half" idx="10"/>
          </p:nvPr>
        </p:nvSpPr>
        <p:spPr/>
        <p:txBody>
          <a:bodyPr/>
          <a:lstStyle>
            <a:lvl1pPr>
              <a:defRPr smtClean="0"/>
            </a:lvl1pPr>
          </a:lstStyle>
          <a:p>
            <a:pPr>
              <a:defRPr/>
            </a:pPr>
            <a:endParaRPr lang="en-US" dirty="0">
              <a:solidFill>
                <a:srgbClr val="FFFFFF"/>
              </a:solidFill>
            </a:endParaRPr>
          </a:p>
        </p:txBody>
      </p:sp>
      <p:sp>
        <p:nvSpPr>
          <p:cNvPr id="40" name="Rectangle 38"/>
          <p:cNvSpPr>
            <a:spLocks noGrp="1" noChangeArrowheads="1"/>
          </p:cNvSpPr>
          <p:nvPr>
            <p:ph type="ftr" sz="quarter" idx="11"/>
          </p:nvPr>
        </p:nvSpPr>
        <p:spPr/>
        <p:txBody>
          <a:bodyPr/>
          <a:lstStyle>
            <a:lvl1pPr>
              <a:defRPr smtClean="0"/>
            </a:lvl1pPr>
          </a:lstStyle>
          <a:p>
            <a:pPr>
              <a:defRPr/>
            </a:pPr>
            <a:r>
              <a:rPr lang="en-US" smtClean="0">
                <a:solidFill>
                  <a:srgbClr val="FFFFFF"/>
                </a:solidFill>
              </a:rPr>
              <a:t>De Beijing A Post 2015</a:t>
            </a:r>
            <a:endParaRPr lang="en-US" dirty="0">
              <a:solidFill>
                <a:srgbClr val="FFFFFF"/>
              </a:solidFill>
            </a:endParaRPr>
          </a:p>
        </p:txBody>
      </p:sp>
      <p:sp>
        <p:nvSpPr>
          <p:cNvPr id="41" name="Rectangle 41"/>
          <p:cNvSpPr>
            <a:spLocks noGrp="1" noChangeArrowheads="1"/>
          </p:cNvSpPr>
          <p:nvPr>
            <p:ph type="sldNum" sz="quarter" idx="12"/>
          </p:nvPr>
        </p:nvSpPr>
        <p:spPr/>
        <p:txBody>
          <a:bodyPr/>
          <a:lstStyle>
            <a:lvl1pPr>
              <a:defRPr smtClean="0"/>
            </a:lvl1pPr>
          </a:lstStyle>
          <a:p>
            <a:pPr>
              <a:defRPr/>
            </a:pPr>
            <a:fld id="{1DD5A543-6B34-4A1A-936D-0B66928EBD7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30325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284EC2A1-26AC-4BF1-8AC4-E6209DE7150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2585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64A97ABA-0C92-4C0C-A39A-6C25CF31652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6693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31942707-D173-4CB0-88D2-D985099D3E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37098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9" name="Rectangle 41"/>
          <p:cNvSpPr>
            <a:spLocks noGrp="1" noChangeArrowheads="1"/>
          </p:cNvSpPr>
          <p:nvPr>
            <p:ph type="sldNum" sz="quarter" idx="12"/>
          </p:nvPr>
        </p:nvSpPr>
        <p:spPr>
          <a:ln/>
        </p:spPr>
        <p:txBody>
          <a:bodyPr/>
          <a:lstStyle>
            <a:lvl1pPr>
              <a:defRPr/>
            </a:lvl1pPr>
          </a:lstStyle>
          <a:p>
            <a:pPr>
              <a:defRPr/>
            </a:pPr>
            <a:fld id="{44F3E366-9E81-495D-96EB-04272E8B62A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8261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284EC2A1-26AC-4BF1-8AC4-E6209DE7150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59815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5" name="Rectangle 41"/>
          <p:cNvSpPr>
            <a:spLocks noGrp="1" noChangeArrowheads="1"/>
          </p:cNvSpPr>
          <p:nvPr>
            <p:ph type="sldNum" sz="quarter" idx="12"/>
          </p:nvPr>
        </p:nvSpPr>
        <p:spPr>
          <a:ln/>
        </p:spPr>
        <p:txBody>
          <a:bodyPr/>
          <a:lstStyle>
            <a:lvl1pPr>
              <a:defRPr/>
            </a:lvl1pPr>
          </a:lstStyle>
          <a:p>
            <a:pPr>
              <a:defRPr/>
            </a:pPr>
            <a:fld id="{5B60DCDC-2397-4703-9A32-4CC4BDAA9BE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09068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4" name="Rectangle 41"/>
          <p:cNvSpPr>
            <a:spLocks noGrp="1" noChangeArrowheads="1"/>
          </p:cNvSpPr>
          <p:nvPr>
            <p:ph type="sldNum" sz="quarter" idx="12"/>
          </p:nvPr>
        </p:nvSpPr>
        <p:spPr>
          <a:ln/>
        </p:spPr>
        <p:txBody>
          <a:bodyPr/>
          <a:lstStyle>
            <a:lvl1pPr>
              <a:defRPr/>
            </a:lvl1pPr>
          </a:lstStyle>
          <a:p>
            <a:pPr>
              <a:defRPr/>
            </a:pPr>
            <a:fld id="{4558487B-B431-49DA-98BD-879E182E8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2169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85FF65DC-D2F3-48B1-A58F-B8F849273A2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774413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85ACF7B8-3444-4861-A0D3-0B61C011A41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286984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34A72E1A-8579-438F-B341-B6C9A43953E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275172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5E805BAE-2E1C-466E-B4DD-E0D92895B2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9332035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0725"/>
          </a:xfrm>
        </p:spPr>
        <p:txBody>
          <a:bodyPr/>
          <a:lstStyle/>
          <a:p>
            <a:pPr lvl="0"/>
            <a:endParaRPr lang="en-US" noProof="0" dirty="0" smtClean="0"/>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8E7C0161-C4DC-401D-8FC2-A9F7B146F834}"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94304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dirty="0" smtClean="0"/>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782668E7-AB58-4DBE-9C3C-B216597AD04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702625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62D87F01-0C70-441A-AC91-91225A0B24E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7899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6" name="Rectangle 41"/>
          <p:cNvSpPr>
            <a:spLocks noGrp="1" noChangeArrowheads="1"/>
          </p:cNvSpPr>
          <p:nvPr>
            <p:ph type="sldNum" sz="quarter" idx="12"/>
          </p:nvPr>
        </p:nvSpPr>
        <p:spPr>
          <a:ln/>
        </p:spPr>
        <p:txBody>
          <a:bodyPr/>
          <a:lstStyle>
            <a:lvl1pPr>
              <a:defRPr/>
            </a:lvl1pPr>
          </a:lstStyle>
          <a:p>
            <a:pPr>
              <a:defRPr/>
            </a:pPr>
            <a:fld id="{64A97ABA-0C92-4C0C-A39A-6C25CF31652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1498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31942707-D173-4CB0-88D2-D985099D3E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6725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9" name="Rectangle 41"/>
          <p:cNvSpPr>
            <a:spLocks noGrp="1" noChangeArrowheads="1"/>
          </p:cNvSpPr>
          <p:nvPr>
            <p:ph type="sldNum" sz="quarter" idx="12"/>
          </p:nvPr>
        </p:nvSpPr>
        <p:spPr>
          <a:ln/>
        </p:spPr>
        <p:txBody>
          <a:bodyPr/>
          <a:lstStyle>
            <a:lvl1pPr>
              <a:defRPr/>
            </a:lvl1pPr>
          </a:lstStyle>
          <a:p>
            <a:pPr>
              <a:defRPr/>
            </a:pPr>
            <a:fld id="{44F3E366-9E81-495D-96EB-04272E8B62A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42212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5" name="Rectangle 41"/>
          <p:cNvSpPr>
            <a:spLocks noGrp="1" noChangeArrowheads="1"/>
          </p:cNvSpPr>
          <p:nvPr>
            <p:ph type="sldNum" sz="quarter" idx="12"/>
          </p:nvPr>
        </p:nvSpPr>
        <p:spPr>
          <a:ln/>
        </p:spPr>
        <p:txBody>
          <a:bodyPr/>
          <a:lstStyle>
            <a:lvl1pPr>
              <a:defRPr/>
            </a:lvl1pPr>
          </a:lstStyle>
          <a:p>
            <a:pPr>
              <a:defRPr/>
            </a:pPr>
            <a:fld id="{5B60DCDC-2397-4703-9A32-4CC4BDAA9BE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1962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4" name="Rectangle 41"/>
          <p:cNvSpPr>
            <a:spLocks noGrp="1" noChangeArrowheads="1"/>
          </p:cNvSpPr>
          <p:nvPr>
            <p:ph type="sldNum" sz="quarter" idx="12"/>
          </p:nvPr>
        </p:nvSpPr>
        <p:spPr>
          <a:ln/>
        </p:spPr>
        <p:txBody>
          <a:bodyPr/>
          <a:lstStyle>
            <a:lvl1pPr>
              <a:defRPr/>
            </a:lvl1pPr>
          </a:lstStyle>
          <a:p>
            <a:pPr>
              <a:defRPr/>
            </a:pPr>
            <a:fld id="{4558487B-B431-49DA-98BD-879E182E8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749941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85FF65DC-D2F3-48B1-A58F-B8F849273A2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945489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40"/>
          <p:cNvSpPr>
            <a:spLocks noGrp="1" noChangeArrowheads="1"/>
          </p:cNvSpPr>
          <p:nvPr>
            <p:ph type="ftr" sz="quarter" idx="11"/>
          </p:nvPr>
        </p:nvSpPr>
        <p:spPr>
          <a:ln/>
        </p:spPr>
        <p:txBody>
          <a:bodyPr/>
          <a:lstStyle>
            <a:lvl1pPr>
              <a:defRPr/>
            </a:lvl1pPr>
          </a:lstStyle>
          <a:p>
            <a:pPr>
              <a:defRPr/>
            </a:pPr>
            <a:r>
              <a:rPr lang="en-US" smtClean="0">
                <a:solidFill>
                  <a:srgbClr val="FFFFFF"/>
                </a:solidFill>
              </a:rPr>
              <a:t>De Beijing A Post 2015</a:t>
            </a:r>
            <a:endParaRPr lang="en-US" dirty="0">
              <a:solidFill>
                <a:srgbClr val="FFFFFF"/>
              </a:solidFill>
            </a:endParaRPr>
          </a:p>
        </p:txBody>
      </p:sp>
      <p:sp>
        <p:nvSpPr>
          <p:cNvPr id="7" name="Rectangle 41"/>
          <p:cNvSpPr>
            <a:spLocks noGrp="1" noChangeArrowheads="1"/>
          </p:cNvSpPr>
          <p:nvPr>
            <p:ph type="sldNum" sz="quarter" idx="12"/>
          </p:nvPr>
        </p:nvSpPr>
        <p:spPr>
          <a:ln/>
        </p:spPr>
        <p:txBody>
          <a:bodyPr/>
          <a:lstStyle>
            <a:lvl1pPr>
              <a:defRPr/>
            </a:lvl1pPr>
          </a:lstStyle>
          <a:p>
            <a:pPr>
              <a:defRPr/>
            </a:pPr>
            <a:fld id="{85ACF7B8-3444-4861-A0D3-0B61C011A41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75504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13209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2"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8" name="Freeform 12"/>
            <p:cNvSpPr>
              <a:spLocks/>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9" name="Freeform 13"/>
            <p:cNvSpPr>
              <a:spLocks/>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0" name="Freeform 14"/>
            <p:cNvSpPr>
              <a:spLocks/>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1" name="Freeform 15"/>
            <p:cNvSpPr>
              <a:spLocks/>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2" name="Freeform 16"/>
            <p:cNvSpPr>
              <a:spLocks/>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3"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4"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5" name="Freeform 19"/>
            <p:cNvSpPr>
              <a:spLocks/>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6"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7"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8"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9" name="Freeform 23"/>
            <p:cNvSpPr>
              <a:spLocks/>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0"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1"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2"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6"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7"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1" name="Freeform 35"/>
            <p:cNvSpPr>
              <a:spLocks/>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2" name="Freeform 36"/>
            <p:cNvSpPr>
              <a:spLocks/>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grpSp>
      <p:sp>
        <p:nvSpPr>
          <p:cNvPr id="132133"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2134"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2135"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fontAlgn="base">
              <a:spcBef>
                <a:spcPct val="0"/>
              </a:spcBef>
              <a:spcAft>
                <a:spcPct val="0"/>
              </a:spcAft>
              <a:defRPr/>
            </a:pPr>
            <a:endParaRPr lang="en-US" dirty="0">
              <a:solidFill>
                <a:srgbClr val="FFFFFF"/>
              </a:solidFill>
            </a:endParaRPr>
          </a:p>
        </p:txBody>
      </p:sp>
      <p:sp>
        <p:nvSpPr>
          <p:cNvPr id="132136"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lvl1pPr>
          </a:lstStyle>
          <a:p>
            <a:pPr fontAlgn="base">
              <a:spcBef>
                <a:spcPct val="0"/>
              </a:spcBef>
              <a:spcAft>
                <a:spcPct val="0"/>
              </a:spcAft>
              <a:defRPr/>
            </a:pPr>
            <a:r>
              <a:rPr lang="en-US" smtClean="0">
                <a:solidFill>
                  <a:srgbClr val="FFFFFF"/>
                </a:solidFill>
              </a:rPr>
              <a:t>De Beijing A Post 2015</a:t>
            </a:r>
            <a:endParaRPr lang="en-US" dirty="0">
              <a:solidFill>
                <a:srgbClr val="FFFFFF"/>
              </a:solidFill>
            </a:endParaRPr>
          </a:p>
        </p:txBody>
      </p:sp>
      <p:sp>
        <p:nvSpPr>
          <p:cNvPr id="132137"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fontAlgn="base">
              <a:spcBef>
                <a:spcPct val="0"/>
              </a:spcBef>
              <a:spcAft>
                <a:spcPct val="0"/>
              </a:spcAft>
              <a:defRPr/>
            </a:pPr>
            <a:fld id="{F745DC3C-2C93-4CEE-AC4E-64931FD293C9}"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3793991512"/>
      </p:ext>
    </p:extLst>
  </p:cSld>
  <p:clrMap bg1="dk2" tx1="lt1" bg2="dk1"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13209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2"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8" name="Freeform 12"/>
            <p:cNvSpPr>
              <a:spLocks/>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09" name="Freeform 13"/>
            <p:cNvSpPr>
              <a:spLocks/>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0" name="Freeform 14"/>
            <p:cNvSpPr>
              <a:spLocks/>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1" name="Freeform 15"/>
            <p:cNvSpPr>
              <a:spLocks/>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2" name="Freeform 16"/>
            <p:cNvSpPr>
              <a:spLocks/>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3"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4"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5" name="Freeform 19"/>
            <p:cNvSpPr>
              <a:spLocks/>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6"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7"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8"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19" name="Freeform 23"/>
            <p:cNvSpPr>
              <a:spLocks/>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0"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1"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2"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6"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7"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2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1" name="Freeform 35"/>
            <p:cNvSpPr>
              <a:spLocks/>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sp>
          <p:nvSpPr>
            <p:cNvPr id="132132" name="Freeform 36"/>
            <p:cNvSpPr>
              <a:spLocks/>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defRPr/>
              </a:pPr>
              <a:endParaRPr lang="en-US" dirty="0">
                <a:solidFill>
                  <a:srgbClr val="FFFFFF"/>
                </a:solidFill>
              </a:endParaRPr>
            </a:p>
          </p:txBody>
        </p:sp>
      </p:grpSp>
      <p:sp>
        <p:nvSpPr>
          <p:cNvPr id="132133"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2134"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2135"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fontAlgn="base">
              <a:spcBef>
                <a:spcPct val="0"/>
              </a:spcBef>
              <a:spcAft>
                <a:spcPct val="0"/>
              </a:spcAft>
              <a:defRPr/>
            </a:pPr>
            <a:endParaRPr lang="en-US" dirty="0">
              <a:solidFill>
                <a:srgbClr val="FFFFFF"/>
              </a:solidFill>
            </a:endParaRPr>
          </a:p>
        </p:txBody>
      </p:sp>
      <p:sp>
        <p:nvSpPr>
          <p:cNvPr id="132136"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lvl1pPr>
          </a:lstStyle>
          <a:p>
            <a:pPr fontAlgn="base">
              <a:spcBef>
                <a:spcPct val="0"/>
              </a:spcBef>
              <a:spcAft>
                <a:spcPct val="0"/>
              </a:spcAft>
              <a:defRPr/>
            </a:pPr>
            <a:r>
              <a:rPr lang="en-US" smtClean="0">
                <a:solidFill>
                  <a:srgbClr val="FFFFFF"/>
                </a:solidFill>
              </a:rPr>
              <a:t>De Beijing A Post 2015</a:t>
            </a:r>
            <a:endParaRPr lang="en-US" dirty="0">
              <a:solidFill>
                <a:srgbClr val="FFFFFF"/>
              </a:solidFill>
            </a:endParaRPr>
          </a:p>
        </p:txBody>
      </p:sp>
      <p:sp>
        <p:nvSpPr>
          <p:cNvPr id="132137"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fontAlgn="base">
              <a:spcBef>
                <a:spcPct val="0"/>
              </a:spcBef>
              <a:spcAft>
                <a:spcPct val="0"/>
              </a:spcAft>
              <a:defRPr/>
            </a:pPr>
            <a:fld id="{F745DC3C-2C93-4CEE-AC4E-64931FD293C9}"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3622158898"/>
      </p:ext>
    </p:extLst>
  </p:cSld>
  <p:clrMap bg1="dk2" tx1="lt1" bg2="dk1" tx2="lt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3" Type="http://schemas.openxmlformats.org/officeDocument/2006/relationships/image" Target="../media/image1.jpeg"/><Relationship Id="rId21" Type="http://schemas.openxmlformats.org/officeDocument/2006/relationships/image" Target="../media/image19.png"/><Relationship Id="rId34" Type="http://schemas.openxmlformats.org/officeDocument/2006/relationships/image" Target="../media/image32.png"/><Relationship Id="rId42" Type="http://schemas.openxmlformats.org/officeDocument/2006/relationships/image" Target="../media/image40.png"/><Relationship Id="rId47" Type="http://schemas.openxmlformats.org/officeDocument/2006/relationships/image" Target="../media/image45.png"/><Relationship Id="rId50" Type="http://schemas.openxmlformats.org/officeDocument/2006/relationships/image" Target="../media/image48.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41" Type="http://schemas.openxmlformats.org/officeDocument/2006/relationships/image" Target="../media/image39.png"/><Relationship Id="rId54"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3" Type="http://schemas.openxmlformats.org/officeDocument/2006/relationships/image" Target="../media/image51.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49" Type="http://schemas.openxmlformats.org/officeDocument/2006/relationships/image" Target="../media/image47.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4" Type="http://schemas.openxmlformats.org/officeDocument/2006/relationships/image" Target="../media/image42.png"/><Relationship Id="rId52" Type="http://schemas.openxmlformats.org/officeDocument/2006/relationships/image" Target="../media/image5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48" Type="http://schemas.openxmlformats.org/officeDocument/2006/relationships/image" Target="../media/image46.png"/><Relationship Id="rId8" Type="http://schemas.openxmlformats.org/officeDocument/2006/relationships/image" Target="../media/image6.png"/><Relationship Id="rId51"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6553200"/>
          </a:xfrm>
        </p:spPr>
        <p:txBody>
          <a:bodyPr/>
          <a:lstStyle/>
          <a:p>
            <a:r>
              <a:rPr lang="en-US" dirty="0" smtClean="0"/>
              <a:t>All Protocol Observed</a:t>
            </a:r>
          </a:p>
          <a:p>
            <a:r>
              <a:rPr lang="en-US" dirty="0" smtClean="0"/>
              <a:t>Many </a:t>
            </a:r>
            <a:r>
              <a:rPr lang="en-US" dirty="0"/>
              <a:t>thank you to </a:t>
            </a:r>
            <a:r>
              <a:rPr lang="en-US" dirty="0" smtClean="0"/>
              <a:t>UNDP and UN Women </a:t>
            </a:r>
            <a:r>
              <a:rPr lang="en-US" dirty="0"/>
              <a:t>for the invitation to South Centre to participate in this very important global conference on women and Social Inclusion: From Beijing to Post </a:t>
            </a:r>
            <a:r>
              <a:rPr lang="en-US" dirty="0" smtClean="0"/>
              <a:t>2015.</a:t>
            </a:r>
          </a:p>
          <a:p>
            <a:r>
              <a:rPr lang="en-US" dirty="0" err="1" smtClean="0"/>
              <a:t>Muchas</a:t>
            </a:r>
            <a:r>
              <a:rPr lang="en-US" dirty="0" smtClean="0"/>
              <a:t> Gracias for the wonderful welcome and hospitality by the Argentina government. </a:t>
            </a:r>
          </a:p>
          <a:p>
            <a:r>
              <a:rPr lang="en-US" dirty="0" smtClean="0"/>
              <a:t>Thus far it has been a very rich and enlightening experience, especially learning of the Latin American Experiences</a:t>
            </a:r>
          </a:p>
        </p:txBody>
      </p:sp>
    </p:spTree>
    <p:extLst>
      <p:ext uri="{BB962C8B-B14F-4D97-AF65-F5344CB8AC3E}">
        <p14:creationId xmlns:p14="http://schemas.microsoft.com/office/powerpoint/2010/main" val="299577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differentiated </a:t>
            </a:r>
            <a:r>
              <a:rPr lang="en-US" dirty="0" smtClean="0"/>
              <a:t>Impacts 4</a:t>
            </a:r>
            <a:endParaRPr lang="en-US" dirty="0"/>
          </a:p>
        </p:txBody>
      </p:sp>
      <p:sp>
        <p:nvSpPr>
          <p:cNvPr id="3" name="Content Placeholder 2"/>
          <p:cNvSpPr>
            <a:spLocks noGrp="1"/>
          </p:cNvSpPr>
          <p:nvPr>
            <p:ph idx="1"/>
          </p:nvPr>
        </p:nvSpPr>
        <p:spPr/>
        <p:txBody>
          <a:bodyPr/>
          <a:lstStyle/>
          <a:p>
            <a:r>
              <a:rPr lang="en-US" dirty="0">
                <a:effectLst/>
              </a:rPr>
              <a:t>Women, as a group, relative to men, as a group, have different </a:t>
            </a:r>
            <a:r>
              <a:rPr lang="en-US" dirty="0" smtClean="0">
                <a:effectLst/>
              </a:rPr>
              <a:t>possibilities </a:t>
            </a:r>
            <a:r>
              <a:rPr lang="en-US" dirty="0">
                <a:effectLst/>
              </a:rPr>
              <a:t>for recovering from frequent and intensive </a:t>
            </a:r>
            <a:r>
              <a:rPr lang="en-US" dirty="0" smtClean="0">
                <a:effectLst/>
              </a:rPr>
              <a:t>periods </a:t>
            </a:r>
            <a:r>
              <a:rPr lang="en-US" dirty="0">
                <a:effectLst/>
              </a:rPr>
              <a:t>of droughts, floods and hurricanes. </a:t>
            </a:r>
          </a:p>
          <a:p>
            <a:r>
              <a:rPr lang="en-US" dirty="0">
                <a:effectLst/>
              </a:rPr>
              <a:t>Women and children die disproportionately more than men from extreme weather events such as floods, </a:t>
            </a:r>
            <a:r>
              <a:rPr lang="en-US" dirty="0" smtClean="0">
                <a:effectLst/>
              </a:rPr>
              <a:t>hurricanes </a:t>
            </a:r>
            <a:r>
              <a:rPr lang="en-US" dirty="0">
                <a:effectLst/>
              </a:rPr>
              <a:t>and storms (Neumayer and Plumper, 2007). </a:t>
            </a:r>
            <a:r>
              <a:rPr lang="en-GB" dirty="0">
                <a:effectLst/>
              </a:rPr>
              <a:t> </a:t>
            </a:r>
            <a:endParaRPr lang="en-US" dirty="0">
              <a:effectLst/>
            </a:endParaRPr>
          </a:p>
          <a:p>
            <a:endParaRPr lang="en-US" dirty="0"/>
          </a:p>
        </p:txBody>
      </p:sp>
    </p:spTree>
    <p:extLst>
      <p:ext uri="{BB962C8B-B14F-4D97-AF65-F5344CB8AC3E}">
        <p14:creationId xmlns:p14="http://schemas.microsoft.com/office/powerpoint/2010/main" val="1288025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differentiated </a:t>
            </a:r>
            <a:r>
              <a:rPr lang="en-US" dirty="0" smtClean="0"/>
              <a:t>Impacts 5</a:t>
            </a:r>
            <a:endParaRPr lang="en-US" dirty="0"/>
          </a:p>
        </p:txBody>
      </p:sp>
      <p:sp>
        <p:nvSpPr>
          <p:cNvPr id="3" name="Content Placeholder 2"/>
          <p:cNvSpPr>
            <a:spLocks noGrp="1"/>
          </p:cNvSpPr>
          <p:nvPr>
            <p:ph idx="1"/>
          </p:nvPr>
        </p:nvSpPr>
        <p:spPr/>
        <p:txBody>
          <a:bodyPr/>
          <a:lstStyle/>
          <a:p>
            <a:r>
              <a:rPr lang="en-GB" dirty="0">
                <a:effectLst/>
              </a:rPr>
              <a:t>In some countries, the effects of climate change also place women and girls at greater risks for bodily injury, rape and harassment when they must travel further and further away from home to secure household drinking water, fuel and </a:t>
            </a:r>
            <a:r>
              <a:rPr lang="en-GB" dirty="0" smtClean="0">
                <a:effectLst/>
              </a:rPr>
              <a:t>food</a:t>
            </a:r>
          </a:p>
        </p:txBody>
      </p:sp>
    </p:spTree>
    <p:extLst>
      <p:ext uri="{BB962C8B-B14F-4D97-AF65-F5344CB8AC3E}">
        <p14:creationId xmlns:p14="http://schemas.microsoft.com/office/powerpoint/2010/main" val="284116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and its inter-linkages to SDGs and </a:t>
            </a:r>
            <a:r>
              <a:rPr lang="en-US" dirty="0" err="1" smtClean="0"/>
              <a:t>FfD</a:t>
            </a:r>
            <a:endParaRPr lang="en-US" dirty="0"/>
          </a:p>
        </p:txBody>
      </p:sp>
      <p:sp>
        <p:nvSpPr>
          <p:cNvPr id="3" name="Content Placeholder 2"/>
          <p:cNvSpPr>
            <a:spLocks noGrp="1"/>
          </p:cNvSpPr>
          <p:nvPr>
            <p:ph idx="1"/>
          </p:nvPr>
        </p:nvSpPr>
        <p:spPr/>
        <p:txBody>
          <a:bodyPr/>
          <a:lstStyle/>
          <a:p>
            <a:r>
              <a:rPr lang="en-GB" dirty="0">
                <a:effectLst/>
              </a:rPr>
              <a:t>It is extremely important to </a:t>
            </a:r>
            <a:r>
              <a:rPr lang="en-GB" dirty="0" smtClean="0">
                <a:effectLst/>
              </a:rPr>
              <a:t>recognise </a:t>
            </a:r>
            <a:r>
              <a:rPr lang="en-GB" dirty="0">
                <a:effectLst/>
              </a:rPr>
              <a:t>that climate change and policies to address it inter-relate to other areas </a:t>
            </a:r>
            <a:r>
              <a:rPr lang="en-GB" dirty="0" smtClean="0">
                <a:effectLst/>
              </a:rPr>
              <a:t>that are critical </a:t>
            </a:r>
            <a:r>
              <a:rPr lang="en-GB" dirty="0">
                <a:effectLst/>
              </a:rPr>
              <a:t>for women’s empowerment and social </a:t>
            </a:r>
            <a:r>
              <a:rPr lang="en-GB" dirty="0" smtClean="0">
                <a:effectLst/>
              </a:rPr>
              <a:t>inclusion</a:t>
            </a:r>
            <a:r>
              <a:rPr lang="en-GB" dirty="0">
                <a:effectLst/>
              </a:rPr>
              <a:t>: Fiscal policy, trade, </a:t>
            </a:r>
            <a:r>
              <a:rPr lang="en-GB" dirty="0" err="1">
                <a:effectLst/>
              </a:rPr>
              <a:t>agri</a:t>
            </a:r>
            <a:r>
              <a:rPr lang="en-GB" dirty="0">
                <a:effectLst/>
              </a:rPr>
              <a:t>/food security, social protection and the SDGs generally </a:t>
            </a:r>
            <a:r>
              <a:rPr lang="en-US" dirty="0">
                <a:effectLst/>
              </a:rPr>
              <a:t> </a:t>
            </a:r>
            <a:endParaRPr lang="en-US" dirty="0"/>
          </a:p>
          <a:p>
            <a:endParaRPr lang="en-US" dirty="0"/>
          </a:p>
          <a:p>
            <a:r>
              <a:rPr lang="en-US" dirty="0" smtClean="0"/>
              <a:t>Climate change is goal 13 of SDG and climate finance has implication for ODA</a:t>
            </a:r>
            <a:endParaRPr lang="en-US" dirty="0"/>
          </a:p>
        </p:txBody>
      </p:sp>
    </p:spTree>
    <p:extLst>
      <p:ext uri="{BB962C8B-B14F-4D97-AF65-F5344CB8AC3E}">
        <p14:creationId xmlns:p14="http://schemas.microsoft.com/office/powerpoint/2010/main" val="3163923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1"/>
            <a:ext cx="8229600" cy="1066799"/>
          </a:xfrm>
        </p:spPr>
        <p:txBody>
          <a:bodyPr/>
          <a:lstStyle/>
          <a:p>
            <a:pPr eaLnBrk="1" hangingPunct="1">
              <a:defRPr/>
            </a:pPr>
            <a:r>
              <a:rPr lang="en-US" dirty="0" smtClean="0"/>
              <a:t>Adaptation</a:t>
            </a:r>
          </a:p>
        </p:txBody>
      </p:sp>
      <p:sp>
        <p:nvSpPr>
          <p:cNvPr id="123907" name="Rectangle 3"/>
          <p:cNvSpPr>
            <a:spLocks noGrp="1" noChangeArrowheads="1"/>
          </p:cNvSpPr>
          <p:nvPr>
            <p:ph type="body" idx="1"/>
          </p:nvPr>
        </p:nvSpPr>
        <p:spPr>
          <a:xfrm>
            <a:off x="0" y="1066800"/>
            <a:ext cx="9372600" cy="5715000"/>
          </a:xfrm>
        </p:spPr>
        <p:txBody>
          <a:bodyPr/>
          <a:lstStyle/>
          <a:p>
            <a:pPr eaLnBrk="1" hangingPunct="1">
              <a:lnSpc>
                <a:spcPct val="80000"/>
              </a:lnSpc>
              <a:buFont typeface="Wingdings" pitchFamily="2" charset="2"/>
              <a:buNone/>
              <a:defRPr/>
            </a:pPr>
            <a:r>
              <a:rPr lang="en-US" altLang="ko-KR" b="1" dirty="0" smtClean="0">
                <a:ea typeface="굴림" charset="-127"/>
              </a:rPr>
              <a:t> </a:t>
            </a:r>
            <a:r>
              <a:rPr lang="en-US" altLang="ko-KR" dirty="0" smtClean="0">
                <a:ea typeface="굴림" charset="-127"/>
              </a:rPr>
              <a:t>1) increase resilience; 2) decrease impacts of disasters 3) coping and relief to experience when damage occurs.</a:t>
            </a:r>
          </a:p>
          <a:p>
            <a:pPr eaLnBrk="1" hangingPunct="1">
              <a:lnSpc>
                <a:spcPct val="80000"/>
              </a:lnSpc>
              <a:buFont typeface="Wingdings" pitchFamily="2" charset="2"/>
              <a:buNone/>
              <a:defRPr/>
            </a:pPr>
            <a:endParaRPr lang="en-US" altLang="ko-KR" dirty="0" smtClean="0">
              <a:ea typeface="굴림" charset="-127"/>
            </a:endParaRPr>
          </a:p>
          <a:p>
            <a:pPr eaLnBrk="1" hangingPunct="1">
              <a:lnSpc>
                <a:spcPct val="80000"/>
              </a:lnSpc>
              <a:defRPr/>
            </a:pPr>
            <a:r>
              <a:rPr lang="en-US" dirty="0" smtClean="0">
                <a:effectLst/>
              </a:rPr>
              <a:t>Women </a:t>
            </a:r>
            <a:r>
              <a:rPr lang="en-US" dirty="0">
                <a:effectLst/>
              </a:rPr>
              <a:t>are dynamic actors in projects and </a:t>
            </a:r>
            <a:r>
              <a:rPr lang="en-US" dirty="0" smtClean="0">
                <a:effectLst/>
              </a:rPr>
              <a:t>programmes </a:t>
            </a:r>
            <a:r>
              <a:rPr lang="en-US" dirty="0">
                <a:effectLst/>
              </a:rPr>
              <a:t>particularly related to adaptation, such as crop and livestock selection, crop shifting and soil </a:t>
            </a:r>
            <a:r>
              <a:rPr lang="en-US" dirty="0" smtClean="0">
                <a:effectLst/>
              </a:rPr>
              <a:t>preservation</a:t>
            </a:r>
            <a:r>
              <a:rPr lang="en-US" dirty="0">
                <a:effectLst/>
              </a:rPr>
              <a:t>, the use of traditional water harvesting techniques and the efficient use of water. </a:t>
            </a:r>
            <a:endParaRPr lang="en-US" dirty="0" smtClean="0">
              <a:effectLst/>
            </a:endParaRPr>
          </a:p>
        </p:txBody>
      </p:sp>
    </p:spTree>
    <p:extLst>
      <p:ext uri="{BB962C8B-B14F-4D97-AF65-F5344CB8AC3E}">
        <p14:creationId xmlns:p14="http://schemas.microsoft.com/office/powerpoint/2010/main" val="3484862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Adaptation</a:t>
            </a:r>
            <a:endParaRPr lang="en-US" dirty="0"/>
          </a:p>
        </p:txBody>
      </p:sp>
      <p:sp>
        <p:nvSpPr>
          <p:cNvPr id="3" name="Content Placeholder 2"/>
          <p:cNvSpPr>
            <a:spLocks noGrp="1"/>
          </p:cNvSpPr>
          <p:nvPr>
            <p:ph idx="1"/>
          </p:nvPr>
        </p:nvSpPr>
        <p:spPr>
          <a:xfrm>
            <a:off x="457200" y="1295400"/>
            <a:ext cx="8229600" cy="5216525"/>
          </a:xfrm>
        </p:spPr>
        <p:txBody>
          <a:bodyPr/>
          <a:lstStyle/>
          <a:p>
            <a:pPr eaLnBrk="1" hangingPunct="1">
              <a:lnSpc>
                <a:spcPct val="80000"/>
              </a:lnSpc>
              <a:defRPr/>
            </a:pPr>
            <a:r>
              <a:rPr lang="en-US" dirty="0">
                <a:effectLst/>
              </a:rPr>
              <a:t>Women, as the managers of household energy and water supplies, must adapt to the changing climate conditions. </a:t>
            </a:r>
            <a:endParaRPr lang="en-US" dirty="0" smtClean="0">
              <a:effectLst/>
            </a:endParaRPr>
          </a:p>
          <a:p>
            <a:pPr eaLnBrk="1" hangingPunct="1">
              <a:lnSpc>
                <a:spcPct val="80000"/>
              </a:lnSpc>
              <a:defRPr/>
            </a:pPr>
            <a:endParaRPr lang="en-US" dirty="0">
              <a:effectLst/>
            </a:endParaRPr>
          </a:p>
          <a:p>
            <a:pPr eaLnBrk="1" hangingPunct="1">
              <a:lnSpc>
                <a:spcPct val="80000"/>
              </a:lnSpc>
              <a:defRPr/>
            </a:pPr>
            <a:r>
              <a:rPr lang="en-US" dirty="0">
                <a:effectLst/>
              </a:rPr>
              <a:t>Women, as farmers and major producers of food, must also adapt production and growing practices that ensure food security, in spite of climate change</a:t>
            </a:r>
            <a:r>
              <a:rPr lang="en-US" dirty="0" smtClean="0">
                <a:effectLst/>
              </a:rPr>
              <a:t>.</a:t>
            </a:r>
            <a:endParaRPr lang="en-US" dirty="0">
              <a:effectLst/>
            </a:endParaRPr>
          </a:p>
          <a:p>
            <a:pPr eaLnBrk="1" hangingPunct="1">
              <a:lnSpc>
                <a:spcPct val="80000"/>
              </a:lnSpc>
              <a:defRPr/>
            </a:pPr>
            <a:r>
              <a:rPr lang="en-US" dirty="0">
                <a:effectLst/>
              </a:rPr>
              <a:t>Yet women in communities continue to have in adequate decision-making with regard to adaptation decision-making at local, sector, national, regional and international local levels</a:t>
            </a:r>
          </a:p>
          <a:p>
            <a:pPr eaLnBrk="1" hangingPunct="1">
              <a:lnSpc>
                <a:spcPct val="80000"/>
              </a:lnSpc>
              <a:defRPr/>
            </a:pPr>
            <a:endParaRPr lang="en-US" altLang="ko-KR" dirty="0">
              <a:ea typeface="굴림" charset="-127"/>
            </a:endParaRPr>
          </a:p>
          <a:p>
            <a:pPr eaLnBrk="1" hangingPunct="1">
              <a:lnSpc>
                <a:spcPct val="80000"/>
              </a:lnSpc>
              <a:defRPr/>
            </a:pPr>
            <a:endParaRPr lang="en-US" altLang="ko-KR" sz="2400" dirty="0">
              <a:ea typeface="굴림" charset="-127"/>
            </a:endParaRPr>
          </a:p>
          <a:p>
            <a:endParaRPr lang="en-US" dirty="0"/>
          </a:p>
        </p:txBody>
      </p:sp>
    </p:spTree>
    <p:extLst>
      <p:ext uri="{BB962C8B-B14F-4D97-AF65-F5344CB8AC3E}">
        <p14:creationId xmlns:p14="http://schemas.microsoft.com/office/powerpoint/2010/main" val="2319720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pPr eaLnBrk="1" hangingPunct="1">
              <a:defRPr/>
            </a:pPr>
            <a:r>
              <a:rPr lang="fr-CH" smtClean="0"/>
              <a:t>Mitigation</a:t>
            </a:r>
            <a:endParaRPr lang="en-US" dirty="0" smtClean="0"/>
          </a:p>
        </p:txBody>
      </p:sp>
      <p:sp>
        <p:nvSpPr>
          <p:cNvPr id="378883" name="Rectangle 3"/>
          <p:cNvSpPr>
            <a:spLocks noGrp="1" noChangeArrowheads="1"/>
          </p:cNvSpPr>
          <p:nvPr>
            <p:ph type="body" idx="1"/>
          </p:nvPr>
        </p:nvSpPr>
        <p:spPr/>
        <p:txBody>
          <a:bodyPr/>
          <a:lstStyle/>
          <a:p>
            <a:pPr eaLnBrk="1" hangingPunct="1">
              <a:lnSpc>
                <a:spcPct val="80000"/>
              </a:lnSpc>
              <a:defRPr/>
            </a:pPr>
            <a:r>
              <a:rPr lang="en-US" sz="2800" dirty="0" smtClean="0"/>
              <a:t>Focus: create incentives for consumers and producers to reduce GHG emissions/ encourage transition to </a:t>
            </a:r>
            <a:r>
              <a:rPr lang="en-GB" sz="2800" dirty="0" smtClean="0">
                <a:effectLst/>
              </a:rPr>
              <a:t>low </a:t>
            </a:r>
            <a:r>
              <a:rPr lang="en-GB" sz="2800" dirty="0">
                <a:effectLst/>
              </a:rPr>
              <a:t>carbon, clean and efficient energy development and the </a:t>
            </a:r>
            <a:r>
              <a:rPr lang="en-GB" sz="2800" dirty="0" smtClean="0">
                <a:effectLst/>
              </a:rPr>
              <a:t>enhancement </a:t>
            </a:r>
            <a:r>
              <a:rPr lang="en-GB" sz="2800" dirty="0">
                <a:effectLst/>
              </a:rPr>
              <a:t>of both natural and man-made greenhouse gas sinks. </a:t>
            </a:r>
          </a:p>
          <a:p>
            <a:pPr eaLnBrk="1" hangingPunct="1">
              <a:lnSpc>
                <a:spcPct val="80000"/>
              </a:lnSpc>
              <a:defRPr/>
            </a:pPr>
            <a:r>
              <a:rPr lang="en-GB" sz="2800" dirty="0">
                <a:effectLst/>
              </a:rPr>
              <a:t>While the former focuses on industrial pro-duction, energy generation and end use energy </a:t>
            </a:r>
            <a:r>
              <a:rPr lang="en-GB" sz="2800" dirty="0" smtClean="0">
                <a:effectLst/>
              </a:rPr>
              <a:t>intensive </a:t>
            </a:r>
            <a:r>
              <a:rPr lang="en-GB" sz="2800" dirty="0">
                <a:effectLst/>
              </a:rPr>
              <a:t>sectors such as transportation, the latter revolves around a large number of activities such as agricultural production, deforestation, land-use changes that are important for the lives and livelihoods of women and men in quite distinct ways. </a:t>
            </a:r>
            <a:endParaRPr lang="en-US" sz="2800" dirty="0"/>
          </a:p>
          <a:p>
            <a:pPr eaLnBrk="1" hangingPunct="1">
              <a:lnSpc>
                <a:spcPct val="80000"/>
              </a:lnSpc>
              <a:defRPr/>
            </a:pPr>
            <a:endParaRPr lang="en-US" sz="2800" dirty="0" smtClean="0"/>
          </a:p>
        </p:txBody>
      </p:sp>
    </p:spTree>
    <p:extLst>
      <p:ext uri="{BB962C8B-B14F-4D97-AF65-F5344CB8AC3E}">
        <p14:creationId xmlns:p14="http://schemas.microsoft.com/office/powerpoint/2010/main" val="3589213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1219200"/>
          </a:xfrm>
        </p:spPr>
        <p:txBody>
          <a:bodyPr/>
          <a:lstStyle/>
          <a:p>
            <a:r>
              <a:rPr lang="en-US" dirty="0" smtClean="0"/>
              <a:t>Mitigation 2</a:t>
            </a:r>
            <a:endParaRPr lang="en-US" dirty="0"/>
          </a:p>
        </p:txBody>
      </p:sp>
      <p:sp>
        <p:nvSpPr>
          <p:cNvPr id="3" name="Content Placeholder 2"/>
          <p:cNvSpPr>
            <a:spLocks noGrp="1"/>
          </p:cNvSpPr>
          <p:nvPr>
            <p:ph idx="1"/>
          </p:nvPr>
        </p:nvSpPr>
        <p:spPr>
          <a:xfrm>
            <a:off x="457200" y="1295400"/>
            <a:ext cx="8229600" cy="5562600"/>
          </a:xfrm>
        </p:spPr>
        <p:txBody>
          <a:bodyPr/>
          <a:lstStyle/>
          <a:p>
            <a:pPr marL="0" indent="0">
              <a:buNone/>
            </a:pPr>
            <a:r>
              <a:rPr lang="en-US" sz="2400" dirty="0">
                <a:effectLst/>
              </a:rPr>
              <a:t>Mitigation within the context of sustainable development can help to promote gender equity and women’s empowerment by addressing at least four issues</a:t>
            </a:r>
            <a:r>
              <a:rPr lang="en-US" sz="2400" dirty="0" smtClean="0">
                <a:effectLst/>
              </a:rPr>
              <a:t>:</a:t>
            </a:r>
          </a:p>
          <a:p>
            <a:r>
              <a:rPr lang="en-US" sz="2800" dirty="0" smtClean="0">
                <a:effectLst/>
              </a:rPr>
              <a:t> </a:t>
            </a:r>
            <a:r>
              <a:rPr lang="en-US" sz="2800" dirty="0">
                <a:effectLst/>
              </a:rPr>
              <a:t>1) women’s and men’s energy needs and uses</a:t>
            </a:r>
            <a:r>
              <a:rPr lang="en-US" sz="2800" dirty="0" smtClean="0">
                <a:effectLst/>
              </a:rPr>
              <a:t>;</a:t>
            </a:r>
          </a:p>
          <a:p>
            <a:r>
              <a:rPr lang="en-US" sz="2800" dirty="0" smtClean="0">
                <a:effectLst/>
              </a:rPr>
              <a:t> </a:t>
            </a:r>
            <a:r>
              <a:rPr lang="en-US" sz="2800" dirty="0">
                <a:effectLst/>
              </a:rPr>
              <a:t>2) women’s and men’s employment and entrepreneurship—though there are potential challenges and constraints in the agriculture, energy and power sectors;  </a:t>
            </a:r>
            <a:r>
              <a:rPr lang="en-US" sz="2800" dirty="0" smtClean="0">
                <a:effectLst/>
              </a:rPr>
              <a:t>3</a:t>
            </a:r>
            <a:r>
              <a:rPr lang="en-US" sz="2800" dirty="0">
                <a:effectLst/>
              </a:rPr>
              <a:t>) incorporating women’s and men’s traditional knowledge and practices into mitigation strategies and policy frameworks; </a:t>
            </a:r>
            <a:endParaRPr lang="en-US" sz="2800" dirty="0" smtClean="0">
              <a:effectLst/>
            </a:endParaRPr>
          </a:p>
          <a:p>
            <a:r>
              <a:rPr lang="en-US" sz="2800" dirty="0" smtClean="0">
                <a:effectLst/>
              </a:rPr>
              <a:t>4) paying </a:t>
            </a:r>
            <a:r>
              <a:rPr lang="en-US" sz="2800" dirty="0">
                <a:effectLst/>
              </a:rPr>
              <a:t>focused attention on ensuring gender equity in the use, conservation and management of forests. </a:t>
            </a:r>
          </a:p>
          <a:p>
            <a:pPr marL="0" indent="0">
              <a:buNone/>
            </a:pPr>
            <a:endParaRPr lang="en-US" dirty="0">
              <a:effectLst/>
            </a:endParaRPr>
          </a:p>
        </p:txBody>
      </p:sp>
    </p:spTree>
    <p:extLst>
      <p:ext uri="{BB962C8B-B14F-4D97-AF65-F5344CB8AC3E}">
        <p14:creationId xmlns:p14="http://schemas.microsoft.com/office/powerpoint/2010/main" val="2453594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Mitigation 3</a:t>
            </a:r>
            <a:endParaRPr lang="en-US" dirty="0"/>
          </a:p>
        </p:txBody>
      </p:sp>
      <p:sp>
        <p:nvSpPr>
          <p:cNvPr id="3" name="Content Placeholder 2"/>
          <p:cNvSpPr>
            <a:spLocks noGrp="1"/>
          </p:cNvSpPr>
          <p:nvPr>
            <p:ph idx="1"/>
          </p:nvPr>
        </p:nvSpPr>
        <p:spPr>
          <a:xfrm>
            <a:off x="457200" y="1295400"/>
            <a:ext cx="8229600" cy="5562600"/>
          </a:xfrm>
        </p:spPr>
        <p:txBody>
          <a:bodyPr/>
          <a:lstStyle/>
          <a:p>
            <a:r>
              <a:rPr lang="en-US" dirty="0">
                <a:effectLst/>
              </a:rPr>
              <a:t>Some mitigation actions, such as the provision of clean and modern energy services, save women’s and men’s time and lives and promote better health. </a:t>
            </a:r>
          </a:p>
          <a:p>
            <a:r>
              <a:rPr lang="en-US" dirty="0" smtClean="0">
                <a:effectLst/>
              </a:rPr>
              <a:t>Other </a:t>
            </a:r>
            <a:r>
              <a:rPr lang="en-US" dirty="0">
                <a:effectLst/>
              </a:rPr>
              <a:t>mitigation actions such as those implemented to affect land use, and land-use change can shift the balance of economic and social resource distribution between </a:t>
            </a:r>
            <a:r>
              <a:rPr lang="en-US" dirty="0" smtClean="0">
                <a:effectLst/>
              </a:rPr>
              <a:t>women </a:t>
            </a:r>
            <a:r>
              <a:rPr lang="en-US" dirty="0">
                <a:effectLst/>
              </a:rPr>
              <a:t>and men and among different communities and hence can exacerbate inequality.</a:t>
            </a:r>
          </a:p>
          <a:p>
            <a:endParaRPr lang="en-US" sz="2800" dirty="0"/>
          </a:p>
        </p:txBody>
      </p:sp>
    </p:spTree>
    <p:extLst>
      <p:ext uri="{BB962C8B-B14F-4D97-AF65-F5344CB8AC3E}">
        <p14:creationId xmlns:p14="http://schemas.microsoft.com/office/powerpoint/2010/main" val="29300714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p:txBody>
          <a:bodyPr/>
          <a:lstStyle/>
          <a:p>
            <a:pPr eaLnBrk="1" hangingPunct="1">
              <a:defRPr/>
            </a:pPr>
            <a:r>
              <a:rPr lang="en-US" sz="4000" dirty="0"/>
              <a:t>Technology </a:t>
            </a:r>
            <a:r>
              <a:rPr lang="en-US" sz="4000" dirty="0" smtClean="0"/>
              <a:t> </a:t>
            </a:r>
            <a:r>
              <a:rPr lang="en-US" sz="4000" dirty="0"/>
              <a:t>and Gender</a:t>
            </a:r>
          </a:p>
        </p:txBody>
      </p:sp>
      <p:sp>
        <p:nvSpPr>
          <p:cNvPr id="30723" name="Rectangle 3"/>
          <p:cNvSpPr>
            <a:spLocks noGrp="1" noChangeArrowheads="1"/>
          </p:cNvSpPr>
          <p:nvPr>
            <p:ph type="body" idx="4294967295"/>
          </p:nvPr>
        </p:nvSpPr>
        <p:spPr/>
        <p:txBody>
          <a:bodyPr/>
          <a:lstStyle/>
          <a:p>
            <a:pPr eaLnBrk="1" hangingPunct="1">
              <a:buFont typeface="Wingdings" pitchFamily="2" charset="2"/>
              <a:buNone/>
              <a:defRPr/>
            </a:pPr>
            <a:r>
              <a:rPr lang="en-GB" dirty="0"/>
              <a:t>In the area of technology women play important role in cost effective Soft technology (i.e., Crop rotation patterns)</a:t>
            </a:r>
            <a:r>
              <a:rPr lang="en-US" dirty="0"/>
              <a:t> </a:t>
            </a:r>
          </a:p>
          <a:p>
            <a:pPr eaLnBrk="1" hangingPunct="1">
              <a:buFont typeface="Wingdings" pitchFamily="2" charset="2"/>
              <a:buNone/>
              <a:defRPr/>
            </a:pPr>
            <a:r>
              <a:rPr lang="en-US" dirty="0"/>
              <a:t>and Hard Technology (i.e. </a:t>
            </a:r>
            <a:r>
              <a:rPr lang="en-GB" dirty="0"/>
              <a:t>Drought resistant crop varieties, Seawalls and irrigation techniques).</a:t>
            </a:r>
            <a:r>
              <a:rPr lang="en-US" dirty="0"/>
              <a:t> </a:t>
            </a:r>
          </a:p>
        </p:txBody>
      </p:sp>
    </p:spTree>
    <p:extLst>
      <p:ext uri="{BB962C8B-B14F-4D97-AF65-F5344CB8AC3E}">
        <p14:creationId xmlns:p14="http://schemas.microsoft.com/office/powerpoint/2010/main" val="2796914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eaLnBrk="1" hangingPunct="1">
              <a:defRPr/>
            </a:pPr>
            <a:r>
              <a:rPr lang="en-US" dirty="0" smtClean="0"/>
              <a:t>Technology &amp; Gender</a:t>
            </a:r>
            <a:endParaRPr lang="en-US" dirty="0"/>
          </a:p>
        </p:txBody>
      </p:sp>
      <p:sp>
        <p:nvSpPr>
          <p:cNvPr id="27651"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r>
              <a:rPr lang="en-GB" sz="2000" dirty="0" smtClean="0"/>
              <a:t>    </a:t>
            </a:r>
          </a:p>
          <a:p>
            <a:pPr eaLnBrk="1" hangingPunct="1">
              <a:lnSpc>
                <a:spcPct val="80000"/>
              </a:lnSpc>
              <a:buFont typeface="Wingdings" pitchFamily="2" charset="2"/>
              <a:buNone/>
              <a:defRPr/>
            </a:pPr>
            <a:r>
              <a:rPr lang="en-GB" sz="2400" dirty="0" smtClean="0"/>
              <a:t>    “African women are particularly known to possess indigenous knowledge which helps to maintain household food security, particularly in times of drought and famine. They often rely on indigenous plants that are more tolerant to droughts and pests, providing a reserve for extended periods of economic hardship. In southern Sudan, for example, women are directly responsible for the selection of all sorghum seeds saved for planting each year. They preserve a spread of varieties of seeds that will ensure resistance to the range of conditions that may arise in any given growing season.”</a:t>
            </a:r>
          </a:p>
          <a:p>
            <a:pPr eaLnBrk="1" hangingPunct="1">
              <a:lnSpc>
                <a:spcPct val="80000"/>
              </a:lnSpc>
              <a:buFont typeface="Wingdings" pitchFamily="2" charset="2"/>
              <a:buNone/>
              <a:defRPr/>
            </a:pPr>
            <a:r>
              <a:rPr lang="en-GB" sz="2400" dirty="0" smtClean="0"/>
              <a:t> Source: IPCC WGII Cross Sectoral Studies Chapter.</a:t>
            </a:r>
            <a:endParaRPr lang="en-US" sz="2400" dirty="0" smtClean="0"/>
          </a:p>
        </p:txBody>
      </p:sp>
    </p:spTree>
    <p:extLst>
      <p:ext uri="{BB962C8B-B14F-4D97-AF65-F5344CB8AC3E}">
        <p14:creationId xmlns:p14="http://schemas.microsoft.com/office/powerpoint/2010/main" val="74792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CWeb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ChangeArrowheads="1"/>
          </p:cNvSpPr>
          <p:nvPr/>
        </p:nvSpPr>
        <p:spPr bwMode="auto">
          <a:xfrm>
            <a:off x="0" y="6453188"/>
            <a:ext cx="9144000" cy="404812"/>
          </a:xfrm>
          <a:prstGeom prst="rect">
            <a:avLst/>
          </a:prstGeom>
          <a:solidFill>
            <a:srgbClr val="E8A96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r"/>
            <a:r>
              <a:rPr lang="en-US" sz="800"/>
              <a:t>Updated:  23/01/08</a:t>
            </a:r>
          </a:p>
        </p:txBody>
      </p:sp>
      <p:sp>
        <p:nvSpPr>
          <p:cNvPr id="3076" name="Text Box 55"/>
          <p:cNvSpPr txBox="1">
            <a:spLocks noChangeArrowheads="1"/>
          </p:cNvSpPr>
          <p:nvPr/>
        </p:nvSpPr>
        <p:spPr bwMode="auto">
          <a:xfrm>
            <a:off x="323850" y="1341438"/>
            <a:ext cx="36353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US" sz="3000">
                <a:solidFill>
                  <a:srgbClr val="71390D"/>
                </a:solidFill>
                <a:latin typeface="Arial Narrow" charset="0"/>
              </a:rPr>
              <a:t>What is South Centre?</a:t>
            </a:r>
          </a:p>
        </p:txBody>
      </p:sp>
      <p:sp>
        <p:nvSpPr>
          <p:cNvPr id="3077" name="Text Box 57"/>
          <p:cNvSpPr txBox="1">
            <a:spLocks noChangeArrowheads="1"/>
          </p:cNvSpPr>
          <p:nvPr/>
        </p:nvSpPr>
        <p:spPr bwMode="auto">
          <a:xfrm>
            <a:off x="468313" y="1916113"/>
            <a:ext cx="6480175" cy="403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buFontTx/>
              <a:buChar char="•"/>
            </a:pPr>
            <a:r>
              <a:rPr lang="en-US" sz="1200" dirty="0"/>
              <a:t> </a:t>
            </a:r>
            <a:r>
              <a:rPr lang="en-US" sz="1400" dirty="0"/>
              <a:t>Intergovernmental Independent Think-Tank for Developing Countries.</a:t>
            </a:r>
          </a:p>
          <a:p>
            <a:pPr>
              <a:buFontTx/>
              <a:buChar char="•"/>
            </a:pPr>
            <a:endParaRPr lang="en-US" sz="1400" dirty="0"/>
          </a:p>
          <a:p>
            <a:pPr>
              <a:buFontTx/>
              <a:buChar char="•"/>
            </a:pPr>
            <a:r>
              <a:rPr lang="en-US" sz="1400" dirty="0"/>
              <a:t> Created in 1995.  Has grown out of the work and experience of the South Commission.</a:t>
            </a:r>
          </a:p>
          <a:p>
            <a:pPr>
              <a:buFontTx/>
              <a:buChar char="•"/>
            </a:pPr>
            <a:endParaRPr lang="en-US" sz="1400" dirty="0"/>
          </a:p>
          <a:p>
            <a:pPr>
              <a:buFontTx/>
              <a:buChar char="•"/>
            </a:pPr>
            <a:r>
              <a:rPr lang="en-US" sz="1400" dirty="0"/>
              <a:t> Eminent Personalities: Julius </a:t>
            </a:r>
            <a:r>
              <a:rPr lang="en-US" sz="1400" dirty="0" err="1"/>
              <a:t>Nyerere</a:t>
            </a:r>
            <a:r>
              <a:rPr lang="en-US" sz="1400" dirty="0"/>
              <a:t> (President of Tanzania), </a:t>
            </a:r>
            <a:r>
              <a:rPr lang="en-US" sz="1400" dirty="0" err="1"/>
              <a:t>Manmohan</a:t>
            </a:r>
            <a:r>
              <a:rPr lang="en-US" sz="1400" dirty="0"/>
              <a:t> Singh (Prime Minister of India), Boutros Boutros-Ghali (U.N. Secretary General, Luis Fernando Jaramillo, Vice-President of Colombia).</a:t>
            </a:r>
          </a:p>
          <a:p>
            <a:pPr>
              <a:buFontTx/>
              <a:buChar char="•"/>
            </a:pPr>
            <a:endParaRPr lang="fr-CH" sz="1400" dirty="0"/>
          </a:p>
          <a:p>
            <a:pPr>
              <a:buFontTx/>
              <a:buChar char="•"/>
            </a:pPr>
            <a:r>
              <a:rPr lang="en-US" sz="1400" dirty="0"/>
              <a:t> 51 Member States from Asia, Africa and Latin America.</a:t>
            </a:r>
          </a:p>
          <a:p>
            <a:pPr>
              <a:buFontTx/>
              <a:buChar char="•"/>
            </a:pPr>
            <a:endParaRPr lang="en-US" sz="1400" dirty="0"/>
          </a:p>
          <a:p>
            <a:pPr>
              <a:buFontTx/>
              <a:buChar char="•"/>
            </a:pPr>
            <a:r>
              <a:rPr lang="en-US" sz="1400" dirty="0"/>
              <a:t> Current Chairperson: Mr. Benjamin </a:t>
            </a:r>
            <a:r>
              <a:rPr lang="en-US" sz="1400" dirty="0" err="1"/>
              <a:t>Mkapa</a:t>
            </a:r>
            <a:r>
              <a:rPr lang="en-US" sz="1400" dirty="0"/>
              <a:t> (President of Tanzania).</a:t>
            </a:r>
          </a:p>
          <a:p>
            <a:pPr>
              <a:buFontTx/>
              <a:buChar char="•"/>
            </a:pPr>
            <a:endParaRPr lang="en-US" sz="1400" dirty="0"/>
          </a:p>
          <a:p>
            <a:pPr>
              <a:buFontTx/>
              <a:buChar char="•"/>
            </a:pPr>
            <a:r>
              <a:rPr lang="en-US" sz="1400" dirty="0"/>
              <a:t> Board Members: Charles </a:t>
            </a:r>
            <a:r>
              <a:rPr lang="en-US" sz="1400" dirty="0" err="1"/>
              <a:t>Soludo</a:t>
            </a:r>
            <a:r>
              <a:rPr lang="en-US" sz="1400" dirty="0"/>
              <a:t> (Nigeria), Omar El </a:t>
            </a:r>
            <a:r>
              <a:rPr lang="en-US" sz="1400" dirty="0" err="1"/>
              <a:t>Arini</a:t>
            </a:r>
            <a:r>
              <a:rPr lang="en-US" sz="1400" dirty="0"/>
              <a:t> (Egypt), Rubens </a:t>
            </a:r>
            <a:r>
              <a:rPr lang="en-US" sz="1400" dirty="0" err="1"/>
              <a:t>Ricupero</a:t>
            </a:r>
            <a:r>
              <a:rPr lang="en-US" sz="1400" dirty="0"/>
              <a:t> (Brazil), </a:t>
            </a:r>
            <a:r>
              <a:rPr lang="en-US" sz="1400" dirty="0" err="1"/>
              <a:t>Ransford</a:t>
            </a:r>
            <a:r>
              <a:rPr lang="en-US" sz="1400" dirty="0"/>
              <a:t> Smith (Jamaica), Yang </a:t>
            </a:r>
            <a:r>
              <a:rPr lang="en-US" sz="1400" dirty="0" err="1"/>
              <a:t>Wenchang</a:t>
            </a:r>
            <a:r>
              <a:rPr lang="en-US" sz="1400" dirty="0"/>
              <a:t> (China), Victoria </a:t>
            </a:r>
            <a:r>
              <a:rPr lang="en-US" sz="1400" dirty="0" err="1"/>
              <a:t>Tauli-Corpuz</a:t>
            </a:r>
            <a:r>
              <a:rPr lang="en-US" sz="1400" dirty="0"/>
              <a:t> (Philippines) </a:t>
            </a:r>
          </a:p>
          <a:p>
            <a:endParaRPr lang="en-US" sz="1400" dirty="0"/>
          </a:p>
          <a:p>
            <a:pPr>
              <a:buFontTx/>
              <a:buChar char="•"/>
            </a:pPr>
            <a:r>
              <a:rPr lang="en-US" sz="1400" dirty="0"/>
              <a:t>Executive Director: Martin </a:t>
            </a:r>
            <a:r>
              <a:rPr lang="en-US" sz="1400" dirty="0" err="1"/>
              <a:t>Khor</a:t>
            </a:r>
            <a:r>
              <a:rPr lang="en-US" sz="1400" dirty="0"/>
              <a:t> (Malaysia) </a:t>
            </a:r>
          </a:p>
        </p:txBody>
      </p:sp>
      <p:grpSp>
        <p:nvGrpSpPr>
          <p:cNvPr id="3078" name="Group 144"/>
          <p:cNvGrpSpPr>
            <a:grpSpLocks/>
          </p:cNvGrpSpPr>
          <p:nvPr/>
        </p:nvGrpSpPr>
        <p:grpSpPr bwMode="auto">
          <a:xfrm>
            <a:off x="6877050" y="1557338"/>
            <a:ext cx="1751013" cy="4708525"/>
            <a:chOff x="288" y="912"/>
            <a:chExt cx="1103" cy="2966"/>
          </a:xfrm>
        </p:grpSpPr>
        <p:grpSp>
          <p:nvGrpSpPr>
            <p:cNvPr id="3079" name="Group 145"/>
            <p:cNvGrpSpPr>
              <a:grpSpLocks/>
            </p:cNvGrpSpPr>
            <p:nvPr/>
          </p:nvGrpSpPr>
          <p:grpSpPr bwMode="auto">
            <a:xfrm>
              <a:off x="288" y="912"/>
              <a:ext cx="287" cy="2782"/>
              <a:chOff x="288" y="912"/>
              <a:chExt cx="287" cy="2782"/>
            </a:xfrm>
          </p:grpSpPr>
          <p:pic>
            <p:nvPicPr>
              <p:cNvPr id="3117" name="Picture 1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912"/>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8" name="Picture 1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1091"/>
                <a:ext cx="288" cy="1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9" name="Picture 1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1262"/>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0" name="Picture 1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 y="1448"/>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1" name="Picture 1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 y="1627"/>
                <a:ext cx="288" cy="1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2" name="Picture 1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8" y="1798"/>
                <a:ext cx="275"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3" name="Picture 15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8" y="1983"/>
                <a:ext cx="275" cy="15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4" name="Picture 15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8" y="2132"/>
                <a:ext cx="288" cy="1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5" name="Picture 15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8" y="2315"/>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6" name="Picture 15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8" y="2494"/>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7" name="Picture 15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8" y="2674"/>
                <a:ext cx="288" cy="1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8" name="Picture 15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8" y="2851"/>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29" name="Picture 15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8" y="3030"/>
                <a:ext cx="275" cy="13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30" name="Picture 15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8" y="3160"/>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31" name="Picture 160"/>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8" y="3333"/>
                <a:ext cx="275" cy="1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32" name="Picture 16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88" y="3516"/>
                <a:ext cx="288" cy="1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3080" name="Group 162"/>
            <p:cNvGrpSpPr>
              <a:grpSpLocks/>
            </p:cNvGrpSpPr>
            <p:nvPr/>
          </p:nvGrpSpPr>
          <p:grpSpPr bwMode="auto">
            <a:xfrm>
              <a:off x="672" y="912"/>
              <a:ext cx="335" cy="2831"/>
              <a:chOff x="672" y="912"/>
              <a:chExt cx="335" cy="2831"/>
            </a:xfrm>
          </p:grpSpPr>
          <p:pic>
            <p:nvPicPr>
              <p:cNvPr id="3100" name="Picture 16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72" y="912"/>
                <a:ext cx="295" cy="19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1" name="Picture 16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72" y="2546"/>
                <a:ext cx="336" cy="1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2" name="Picture 16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72" y="1097"/>
                <a:ext cx="282"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3" name="Picture 16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72" y="1282"/>
                <a:ext cx="309"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4" name="Picture 16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72" y="1467"/>
                <a:ext cx="309"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5" name="Picture 16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72" y="1646"/>
                <a:ext cx="282" cy="1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6" name="Picture 169"/>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72" y="1818"/>
                <a:ext cx="282" cy="1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7" name="Picture 170"/>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72" y="1979"/>
                <a:ext cx="295" cy="1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8" name="Picture 171"/>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72" y="2115"/>
                <a:ext cx="295" cy="1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09" name="Picture 17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72" y="2250"/>
                <a:ext cx="295" cy="1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0" name="Picture 173"/>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672" y="2386"/>
                <a:ext cx="322" cy="1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1" name="Picture 174"/>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72" y="2707"/>
                <a:ext cx="309"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2" name="Picture 17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72" y="2892"/>
                <a:ext cx="295" cy="1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3" name="Picture 176"/>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72" y="3028"/>
                <a:ext cx="309"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4" name="Picture 177"/>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72" y="3213"/>
                <a:ext cx="295"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5" name="Picture 178"/>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72" y="3398"/>
                <a:ext cx="322" cy="1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116" name="Picture 179"/>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72" y="3559"/>
                <a:ext cx="309"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3081" name="Group 180"/>
            <p:cNvGrpSpPr>
              <a:grpSpLocks/>
            </p:cNvGrpSpPr>
            <p:nvPr/>
          </p:nvGrpSpPr>
          <p:grpSpPr bwMode="auto">
            <a:xfrm>
              <a:off x="1056" y="912"/>
              <a:ext cx="335" cy="2966"/>
              <a:chOff x="1056" y="912"/>
              <a:chExt cx="335" cy="2966"/>
            </a:xfrm>
          </p:grpSpPr>
          <p:pic>
            <p:nvPicPr>
              <p:cNvPr id="3082" name="Picture 181"/>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56" y="912"/>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3" name="Picture 182"/>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56" y="1096"/>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4" name="Picture 183"/>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056" y="1280"/>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5" name="Picture 184"/>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056" y="1415"/>
                <a:ext cx="294" cy="1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6" name="Picture 185"/>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056" y="1574"/>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7" name="Picture 186"/>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056" y="1758"/>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8" name="Picture 187"/>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056" y="1893"/>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89" name="Picture 188"/>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056" y="2028"/>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0" name="Picture 189"/>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056" y="2163"/>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1" name="Picture 190"/>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056" y="2347"/>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2" name="Picture 191"/>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056" y="2531"/>
                <a:ext cx="336" cy="15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3" name="Picture 192"/>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1056" y="2690"/>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4" name="Picture 193"/>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056" y="2825"/>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5" name="Picture 194"/>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056" y="3009"/>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6" name="Picture 195"/>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056" y="3193"/>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7" name="Picture 196"/>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056" y="3552"/>
                <a:ext cx="322" cy="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8" name="Picture 197"/>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056" y="3744"/>
                <a:ext cx="308" cy="1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99" name="Picture 198"/>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1056" y="3360"/>
                <a:ext cx="288" cy="19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spTree>
    <p:extLst>
      <p:ext uri="{BB962C8B-B14F-4D97-AF65-F5344CB8AC3E}">
        <p14:creationId xmlns:p14="http://schemas.microsoft.com/office/powerpoint/2010/main" val="1773236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pPr eaLnBrk="1" hangingPunct="1">
              <a:defRPr/>
            </a:pPr>
            <a:r>
              <a:rPr lang="fr-CH" dirty="0" smtClean="0"/>
              <a:t>Climate Finance</a:t>
            </a:r>
            <a:endParaRPr lang="en-US" dirty="0" smtClean="0"/>
          </a:p>
        </p:txBody>
      </p:sp>
      <p:sp>
        <p:nvSpPr>
          <p:cNvPr id="378883" name="Rectangle 3"/>
          <p:cNvSpPr>
            <a:spLocks noGrp="1" noChangeArrowheads="1"/>
          </p:cNvSpPr>
          <p:nvPr>
            <p:ph type="body" idx="1"/>
          </p:nvPr>
        </p:nvSpPr>
        <p:spPr>
          <a:xfrm>
            <a:off x="457200" y="1219200"/>
            <a:ext cx="8229600" cy="5638800"/>
          </a:xfrm>
        </p:spPr>
        <p:txBody>
          <a:bodyPr/>
          <a:lstStyle/>
          <a:p>
            <a:pPr eaLnBrk="1" hangingPunct="1">
              <a:lnSpc>
                <a:spcPct val="80000"/>
              </a:lnSpc>
              <a:defRPr/>
            </a:pPr>
            <a:endParaRPr lang="en-US" sz="2400" dirty="0" smtClean="0"/>
          </a:p>
          <a:p>
            <a:pPr eaLnBrk="1" hangingPunct="1">
              <a:lnSpc>
                <a:spcPct val="80000"/>
              </a:lnSpc>
              <a:buNone/>
              <a:defRPr/>
            </a:pPr>
            <a:r>
              <a:rPr lang="en-GB" sz="2400" dirty="0"/>
              <a:t>Equal access to critical financial mechanism is </a:t>
            </a:r>
            <a:r>
              <a:rPr lang="en-GB" sz="2400" dirty="0" smtClean="0"/>
              <a:t>both</a:t>
            </a:r>
          </a:p>
          <a:p>
            <a:pPr eaLnBrk="1" hangingPunct="1">
              <a:lnSpc>
                <a:spcPct val="80000"/>
              </a:lnSpc>
              <a:buNone/>
              <a:defRPr/>
            </a:pPr>
            <a:r>
              <a:rPr lang="en-GB" sz="2400" dirty="0" smtClean="0"/>
              <a:t>necessary </a:t>
            </a:r>
            <a:r>
              <a:rPr lang="en-GB" sz="2400" dirty="0"/>
              <a:t>and important for women’s empowerment </a:t>
            </a:r>
            <a:r>
              <a:rPr lang="en-GB" sz="2400" dirty="0" smtClean="0"/>
              <a:t>and for </a:t>
            </a:r>
            <a:r>
              <a:rPr lang="en-GB" sz="2400" dirty="0"/>
              <a:t>sustainable climate change actions in the long run. </a:t>
            </a:r>
          </a:p>
          <a:p>
            <a:pPr marL="0" indent="0" eaLnBrk="1" hangingPunct="1">
              <a:lnSpc>
                <a:spcPct val="80000"/>
              </a:lnSpc>
              <a:buNone/>
              <a:defRPr/>
            </a:pPr>
            <a:r>
              <a:rPr lang="en-GB" sz="2400" dirty="0" smtClean="0"/>
              <a:t>Otherwise</a:t>
            </a:r>
            <a:r>
              <a:rPr lang="en-GB" sz="2400" dirty="0"/>
              <a:t>, climate change remediable and strategic actions will not be sustainable. </a:t>
            </a:r>
          </a:p>
          <a:p>
            <a:pPr eaLnBrk="1" hangingPunct="1">
              <a:lnSpc>
                <a:spcPct val="80000"/>
              </a:lnSpc>
              <a:defRPr/>
            </a:pPr>
            <a:r>
              <a:rPr lang="en-GB" sz="2400" dirty="0"/>
              <a:t>Therefore climate change financing, in as much as it seeks to promote global benefits, must also seek to ensure benefits to women and men in the formal, informal and household sectors of the economy.</a:t>
            </a:r>
          </a:p>
          <a:p>
            <a:pPr eaLnBrk="1" hangingPunct="1">
              <a:lnSpc>
                <a:spcPct val="80000"/>
              </a:lnSpc>
              <a:defRPr/>
            </a:pPr>
            <a:r>
              <a:rPr lang="en-GB" sz="2400" dirty="0"/>
              <a:t>It is important that climate change financing focuses as well on transforming and upgrading the livelihoods of women and men on the ground in order to engender the necessary </a:t>
            </a:r>
            <a:r>
              <a:rPr lang="en-GB" sz="2400" dirty="0" smtClean="0"/>
              <a:t>behavioural, </a:t>
            </a:r>
            <a:r>
              <a:rPr lang="en-GB" sz="2400" dirty="0"/>
              <a:t>institutional and policy changes that are important for securing climate change objectives.</a:t>
            </a:r>
            <a:endParaRPr lang="en-US" sz="2400" dirty="0"/>
          </a:p>
          <a:p>
            <a:pPr eaLnBrk="1" hangingPunct="1">
              <a:lnSpc>
                <a:spcPct val="80000"/>
              </a:lnSpc>
              <a:defRPr/>
            </a:pPr>
            <a:endParaRPr lang="en-US" sz="2800" dirty="0" smtClean="0"/>
          </a:p>
          <a:p>
            <a:pPr eaLnBrk="1" hangingPunct="1">
              <a:lnSpc>
                <a:spcPct val="80000"/>
              </a:lnSpc>
              <a:defRPr/>
            </a:pPr>
            <a:endParaRPr lang="en-US" sz="2800" dirty="0" smtClean="0"/>
          </a:p>
        </p:txBody>
      </p:sp>
    </p:spTree>
    <p:extLst>
      <p:ext uri="{BB962C8B-B14F-4D97-AF65-F5344CB8AC3E}">
        <p14:creationId xmlns:p14="http://schemas.microsoft.com/office/powerpoint/2010/main" val="37379601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II. Towards Gender sensitive global and National Climate Change Policy</a:t>
            </a:r>
            <a:br>
              <a:rPr lang="en-US" sz="3600" dirty="0"/>
            </a:br>
            <a:endParaRPr lang="en-US" sz="3600" dirty="0"/>
          </a:p>
        </p:txBody>
      </p:sp>
      <p:sp>
        <p:nvSpPr>
          <p:cNvPr id="3" name="Content Placeholder 2"/>
          <p:cNvSpPr>
            <a:spLocks noGrp="1"/>
          </p:cNvSpPr>
          <p:nvPr>
            <p:ph idx="1"/>
          </p:nvPr>
        </p:nvSpPr>
        <p:spPr/>
        <p:txBody>
          <a:bodyPr/>
          <a:lstStyle/>
          <a:p>
            <a:pPr marL="0" indent="0">
              <a:buNone/>
            </a:pPr>
            <a:r>
              <a:rPr lang="en-US" sz="4000" dirty="0" smtClean="0"/>
              <a:t>Global Climate policy framework: UNFCCC:</a:t>
            </a:r>
          </a:p>
          <a:p>
            <a:pPr marL="0" indent="0">
              <a:buNone/>
            </a:pPr>
            <a:r>
              <a:rPr lang="en-US" sz="4000" dirty="0"/>
              <a:t>	</a:t>
            </a:r>
            <a:r>
              <a:rPr lang="en-US" sz="4000" dirty="0" smtClean="0"/>
              <a:t>Pillars: Adaptation, Mitigation, 	Tech &amp; Finance plus capacity </a:t>
            </a:r>
          </a:p>
          <a:p>
            <a:pPr lvl="1"/>
            <a:r>
              <a:rPr lang="en-US" sz="3600" dirty="0" smtClean="0"/>
              <a:t>Gender Decision 2012</a:t>
            </a:r>
          </a:p>
          <a:p>
            <a:pPr lvl="1"/>
            <a:r>
              <a:rPr lang="en-US" sz="3600" dirty="0" smtClean="0"/>
              <a:t>The Lima Work Programme 2015</a:t>
            </a:r>
          </a:p>
          <a:p>
            <a:pPr lvl="1"/>
            <a:r>
              <a:rPr lang="en-US" sz="3600" dirty="0" smtClean="0"/>
              <a:t>Gender sensitisation of the Green Climate Fund etc.</a:t>
            </a:r>
            <a:endParaRPr lang="en-US" sz="3600" dirty="0"/>
          </a:p>
        </p:txBody>
      </p:sp>
    </p:spTree>
    <p:extLst>
      <p:ext uri="{BB962C8B-B14F-4D97-AF65-F5344CB8AC3E}">
        <p14:creationId xmlns:p14="http://schemas.microsoft.com/office/powerpoint/2010/main" val="18395809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POLICY</a:t>
            </a:r>
            <a:endParaRPr lang="en-US" dirty="0"/>
          </a:p>
        </p:txBody>
      </p:sp>
      <p:sp>
        <p:nvSpPr>
          <p:cNvPr id="3" name="Content Placeholder 2"/>
          <p:cNvSpPr>
            <a:spLocks noGrp="1"/>
          </p:cNvSpPr>
          <p:nvPr>
            <p:ph idx="1"/>
          </p:nvPr>
        </p:nvSpPr>
        <p:spPr>
          <a:xfrm>
            <a:off x="457200" y="1295400"/>
            <a:ext cx="8229600" cy="4835525"/>
          </a:xfrm>
        </p:spPr>
        <p:txBody>
          <a:bodyPr/>
          <a:lstStyle/>
          <a:p>
            <a:pPr marL="0" indent="0" eaLnBrk="1" hangingPunct="1">
              <a:lnSpc>
                <a:spcPct val="80000"/>
              </a:lnSpc>
              <a:buNone/>
              <a:defRPr/>
            </a:pPr>
            <a:r>
              <a:rPr lang="en-US" sz="2400" b="1" dirty="0" smtClean="0"/>
              <a:t>The </a:t>
            </a:r>
            <a:r>
              <a:rPr lang="en-US" sz="2400" b="1" dirty="0"/>
              <a:t>architecture and governance framework of climate </a:t>
            </a:r>
            <a:r>
              <a:rPr lang="en-US" sz="2400" b="1" dirty="0" smtClean="0"/>
              <a:t>change: </a:t>
            </a:r>
            <a:endParaRPr lang="en-US" sz="2400" b="1" dirty="0"/>
          </a:p>
          <a:p>
            <a:pPr eaLnBrk="1" hangingPunct="1">
              <a:lnSpc>
                <a:spcPct val="80000"/>
              </a:lnSpc>
              <a:defRPr/>
            </a:pPr>
            <a:r>
              <a:rPr lang="en-US" sz="2400" b="1" dirty="0" smtClean="0"/>
              <a:t>UNFCCC</a:t>
            </a:r>
          </a:p>
          <a:p>
            <a:pPr eaLnBrk="1" hangingPunct="1">
              <a:lnSpc>
                <a:spcPct val="80000"/>
              </a:lnSpc>
              <a:defRPr/>
            </a:pPr>
            <a:r>
              <a:rPr lang="en-US" sz="2400" b="1" dirty="0" smtClean="0"/>
              <a:t>OPERATIONAL PILLARS AND THEMES</a:t>
            </a:r>
            <a:endParaRPr lang="en-US" sz="2400" dirty="0"/>
          </a:p>
          <a:p>
            <a:pPr eaLnBrk="1" hangingPunct="1">
              <a:lnSpc>
                <a:spcPct val="80000"/>
              </a:lnSpc>
              <a:buNone/>
              <a:defRPr/>
            </a:pPr>
            <a:r>
              <a:rPr lang="en-US" sz="2400" dirty="0"/>
              <a:t>          </a:t>
            </a:r>
            <a:r>
              <a:rPr lang="en-US" sz="2400" b="1" dirty="0" smtClean="0"/>
              <a:t>ADAPTATION &amp; Loss and Damage</a:t>
            </a:r>
          </a:p>
          <a:p>
            <a:pPr eaLnBrk="1" hangingPunct="1">
              <a:lnSpc>
                <a:spcPct val="80000"/>
              </a:lnSpc>
              <a:buNone/>
              <a:defRPr/>
            </a:pPr>
            <a:r>
              <a:rPr lang="en-US" sz="2400" dirty="0"/>
              <a:t>	</a:t>
            </a:r>
            <a:r>
              <a:rPr lang="en-US" sz="2400" dirty="0" smtClean="0"/>
              <a:t>	</a:t>
            </a:r>
            <a:r>
              <a:rPr lang="en-US" sz="2400" b="1" dirty="0" smtClean="0"/>
              <a:t> MITIGATION</a:t>
            </a:r>
            <a:r>
              <a:rPr lang="en-US" sz="2400" dirty="0" smtClean="0"/>
              <a:t>: CDM, REDD</a:t>
            </a:r>
          </a:p>
          <a:p>
            <a:pPr eaLnBrk="1" hangingPunct="1">
              <a:lnSpc>
                <a:spcPct val="80000"/>
              </a:lnSpc>
              <a:buNone/>
              <a:defRPr/>
            </a:pPr>
            <a:r>
              <a:rPr lang="en-US" sz="2400" dirty="0"/>
              <a:t> </a:t>
            </a:r>
            <a:r>
              <a:rPr lang="en-US" sz="2400" dirty="0" smtClean="0"/>
              <a:t>         </a:t>
            </a:r>
            <a:r>
              <a:rPr lang="en-US" sz="2400" b="1" dirty="0" smtClean="0"/>
              <a:t>FINANCE</a:t>
            </a:r>
            <a:r>
              <a:rPr lang="en-US" sz="2400" dirty="0" smtClean="0"/>
              <a:t>: GEF, Green climate Fund etc.</a:t>
            </a:r>
          </a:p>
          <a:p>
            <a:pPr eaLnBrk="1" hangingPunct="1">
              <a:lnSpc>
                <a:spcPct val="80000"/>
              </a:lnSpc>
              <a:buNone/>
              <a:defRPr/>
            </a:pPr>
            <a:r>
              <a:rPr lang="en-US" sz="2400" dirty="0"/>
              <a:t>	</a:t>
            </a:r>
            <a:r>
              <a:rPr lang="en-US" sz="2400" dirty="0" smtClean="0"/>
              <a:t>	</a:t>
            </a:r>
            <a:r>
              <a:rPr lang="en-US" sz="2400" b="1" dirty="0" smtClean="0"/>
              <a:t>TECHNOLOGY </a:t>
            </a:r>
            <a:endParaRPr lang="en-US" sz="2400" dirty="0" smtClean="0"/>
          </a:p>
          <a:p>
            <a:pPr eaLnBrk="1" hangingPunct="1">
              <a:lnSpc>
                <a:spcPct val="80000"/>
              </a:lnSpc>
              <a:buNone/>
              <a:defRPr/>
            </a:pPr>
            <a:r>
              <a:rPr lang="en-US" sz="2400" dirty="0"/>
              <a:t>	</a:t>
            </a:r>
            <a:r>
              <a:rPr lang="en-US" sz="2400" dirty="0" smtClean="0"/>
              <a:t>	 </a:t>
            </a:r>
            <a:r>
              <a:rPr lang="en-US" sz="2400" b="1" dirty="0" smtClean="0"/>
              <a:t>CAPACITY BUILDING</a:t>
            </a:r>
          </a:p>
          <a:p>
            <a:pPr eaLnBrk="1" hangingPunct="1">
              <a:lnSpc>
                <a:spcPct val="80000"/>
              </a:lnSpc>
              <a:buNone/>
              <a:defRPr/>
            </a:pPr>
            <a:r>
              <a:rPr lang="en-US" sz="2400" b="1" dirty="0"/>
              <a:t>	</a:t>
            </a:r>
            <a:r>
              <a:rPr lang="en-US" sz="2400" b="1" dirty="0" smtClean="0"/>
              <a:t>	 COMMUNICATION</a:t>
            </a:r>
            <a:r>
              <a:rPr lang="en-US" sz="2400" dirty="0" smtClean="0"/>
              <a:t>: EDUCATION &amp; OUTREACH</a:t>
            </a:r>
          </a:p>
          <a:p>
            <a:pPr eaLnBrk="1" hangingPunct="1">
              <a:lnSpc>
                <a:spcPct val="80000"/>
              </a:lnSpc>
              <a:buNone/>
              <a:defRPr/>
            </a:pPr>
            <a:r>
              <a:rPr lang="en-US" dirty="0"/>
              <a:t>	</a:t>
            </a:r>
            <a:r>
              <a:rPr lang="en-US" sz="2400" dirty="0" smtClean="0"/>
              <a:t>GENDER </a:t>
            </a:r>
            <a:r>
              <a:rPr lang="en-GB" sz="2400" b="1" dirty="0">
                <a:effectLst/>
              </a:rPr>
              <a:t>Decisions 23/CP.18 </a:t>
            </a:r>
            <a:r>
              <a:rPr lang="en-US" sz="2400" dirty="0" smtClean="0"/>
              <a:t>/Lima work program on gender and climate change, Gender Policy &amp; Action Plan of the Green Climate fund</a:t>
            </a:r>
            <a:endParaRPr lang="en-US" sz="2400" dirty="0"/>
          </a:p>
        </p:txBody>
      </p:sp>
    </p:spTree>
    <p:extLst>
      <p:ext uri="{BB962C8B-B14F-4D97-AF65-F5344CB8AC3E}">
        <p14:creationId xmlns:p14="http://schemas.microsoft.com/office/powerpoint/2010/main" val="529287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DECISION</a:t>
            </a:r>
            <a:endParaRPr lang="en-US" dirty="0"/>
          </a:p>
        </p:txBody>
      </p:sp>
      <p:sp>
        <p:nvSpPr>
          <p:cNvPr id="3" name="Content Placeholder 2"/>
          <p:cNvSpPr>
            <a:spLocks noGrp="1"/>
          </p:cNvSpPr>
          <p:nvPr>
            <p:ph idx="1"/>
          </p:nvPr>
        </p:nvSpPr>
        <p:spPr/>
        <p:txBody>
          <a:bodyPr/>
          <a:lstStyle/>
          <a:p>
            <a:pPr marL="0" indent="0">
              <a:buNone/>
            </a:pPr>
            <a:r>
              <a:rPr lang="en-US" dirty="0" smtClean="0"/>
              <a:t>The COP adopted </a:t>
            </a:r>
            <a:r>
              <a:rPr lang="en-US" dirty="0"/>
              <a:t>a goal of gender balance in </a:t>
            </a:r>
            <a:r>
              <a:rPr lang="en-US" dirty="0" smtClean="0"/>
              <a:t>bodies established </a:t>
            </a:r>
            <a:r>
              <a:rPr lang="en-US" dirty="0"/>
              <a:t>pursuant to the </a:t>
            </a:r>
            <a:r>
              <a:rPr lang="en-US" dirty="0" smtClean="0"/>
              <a:t>Convention….in </a:t>
            </a:r>
            <a:r>
              <a:rPr lang="en-US" dirty="0"/>
              <a:t>order to improve</a:t>
            </a:r>
          </a:p>
          <a:p>
            <a:pPr marL="0" indent="0">
              <a:buNone/>
            </a:pPr>
            <a:r>
              <a:rPr lang="en-US" dirty="0"/>
              <a:t>women’s participation and inform more effective climate change policy that addresses </a:t>
            </a:r>
            <a:r>
              <a:rPr lang="en-US" dirty="0" smtClean="0"/>
              <a:t>the needs </a:t>
            </a:r>
            <a:r>
              <a:rPr lang="en-US" dirty="0"/>
              <a:t>of women and men equally</a:t>
            </a:r>
          </a:p>
        </p:txBody>
      </p:sp>
    </p:spTree>
    <p:extLst>
      <p:ext uri="{BB962C8B-B14F-4D97-AF65-F5344CB8AC3E}">
        <p14:creationId xmlns:p14="http://schemas.microsoft.com/office/powerpoint/2010/main" val="40533341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Lima Work Programme on Gender</a:t>
            </a:r>
            <a:endParaRPr lang="en-US" dirty="0"/>
          </a:p>
        </p:txBody>
      </p:sp>
      <p:sp>
        <p:nvSpPr>
          <p:cNvPr id="3" name="Content Placeholder 2"/>
          <p:cNvSpPr>
            <a:spLocks noGrp="1"/>
          </p:cNvSpPr>
          <p:nvPr>
            <p:ph idx="1"/>
          </p:nvPr>
        </p:nvSpPr>
        <p:spPr/>
        <p:txBody>
          <a:bodyPr/>
          <a:lstStyle/>
          <a:p>
            <a:pPr marL="0" indent="0">
              <a:buNone/>
            </a:pPr>
            <a:r>
              <a:rPr lang="en-US" dirty="0" smtClean="0"/>
              <a:t> </a:t>
            </a:r>
            <a:r>
              <a:rPr lang="en-US" i="1" dirty="0"/>
              <a:t>A</a:t>
            </a:r>
            <a:r>
              <a:rPr lang="en-US" dirty="0" smtClean="0"/>
              <a:t>  </a:t>
            </a:r>
            <a:r>
              <a:rPr lang="en-US" dirty="0"/>
              <a:t>two-year work programme for promoting gender balance and achieving gender-responsive climate policy, developed for the purpose of guiding the effective participation of women in the bodies established under the Convention</a:t>
            </a:r>
            <a:r>
              <a:rPr lang="en-US" dirty="0" smtClean="0"/>
              <a:t>,</a:t>
            </a:r>
          </a:p>
        </p:txBody>
      </p:sp>
    </p:spTree>
    <p:extLst>
      <p:ext uri="{BB962C8B-B14F-4D97-AF65-F5344CB8AC3E}">
        <p14:creationId xmlns:p14="http://schemas.microsoft.com/office/powerpoint/2010/main" val="3053355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the LWPG</a:t>
            </a:r>
            <a:endParaRPr lang="en-US" dirty="0"/>
          </a:p>
        </p:txBody>
      </p:sp>
      <p:sp>
        <p:nvSpPr>
          <p:cNvPr id="3" name="Content Placeholder 2"/>
          <p:cNvSpPr>
            <a:spLocks noGrp="1"/>
          </p:cNvSpPr>
          <p:nvPr>
            <p:ph idx="1"/>
          </p:nvPr>
        </p:nvSpPr>
        <p:spPr/>
        <p:txBody>
          <a:bodyPr/>
          <a:lstStyle/>
          <a:p>
            <a:pPr marL="0" indent="0">
              <a:buNone/>
            </a:pPr>
            <a:r>
              <a:rPr lang="en-US" dirty="0" smtClean="0"/>
              <a:t>Strengthen </a:t>
            </a:r>
            <a:r>
              <a:rPr lang="en-US" dirty="0"/>
              <a:t>the existing work on gender balance in the thematic priority areas (participation &amp; capacity building, adaptation, Mitigation, TD&amp;</a:t>
            </a:r>
            <a:r>
              <a:rPr lang="en-US" dirty="0" smtClean="0"/>
              <a:t>T)</a:t>
            </a:r>
          </a:p>
          <a:p>
            <a:pPr marL="0" indent="0">
              <a:buNone/>
            </a:pPr>
            <a:r>
              <a:rPr lang="en-US" dirty="0" smtClean="0"/>
              <a:t>In-session workshops on Mitigation &amp; TD&amp;T (June 2015) and adaptation and capacity building (2016)</a:t>
            </a:r>
          </a:p>
          <a:p>
            <a:pPr marL="0" indent="0">
              <a:buNone/>
            </a:pPr>
            <a:r>
              <a:rPr lang="en-US" dirty="0" smtClean="0"/>
              <a:t>Hiring of senior gender focal point in the UNFCCC secretariat</a:t>
            </a:r>
            <a:endParaRPr lang="en-US" dirty="0"/>
          </a:p>
          <a:p>
            <a:endParaRPr lang="en-US" dirty="0"/>
          </a:p>
        </p:txBody>
      </p:sp>
    </p:spTree>
    <p:extLst>
      <p:ext uri="{BB962C8B-B14F-4D97-AF65-F5344CB8AC3E}">
        <p14:creationId xmlns:p14="http://schemas.microsoft.com/office/powerpoint/2010/main" val="23840114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Fund-wide Gender-sensitization of the Green Climate Fund</a:t>
            </a:r>
            <a:endParaRPr lang="en-US" dirty="0"/>
          </a:p>
        </p:txBody>
      </p:sp>
      <p:sp>
        <p:nvSpPr>
          <p:cNvPr id="3" name="Content Placeholder 2"/>
          <p:cNvSpPr>
            <a:spLocks noGrp="1"/>
          </p:cNvSpPr>
          <p:nvPr>
            <p:ph idx="1"/>
          </p:nvPr>
        </p:nvSpPr>
        <p:spPr/>
        <p:txBody>
          <a:bodyPr/>
          <a:lstStyle/>
          <a:p>
            <a:r>
              <a:rPr lang="en-US" dirty="0" smtClean="0"/>
              <a:t>Status of resource mobilized: $10.2 B (over 4 years); 50:50 Adaptation &amp; Mitigation.5 Implementing entities approved; Readiness in process.</a:t>
            </a:r>
          </a:p>
          <a:p>
            <a:r>
              <a:rPr lang="en-US" dirty="0" smtClean="0"/>
              <a:t>As of May Gender Policy  &amp; Gender Action Planned approved</a:t>
            </a:r>
          </a:p>
          <a:p>
            <a:r>
              <a:rPr lang="en-US" dirty="0" smtClean="0"/>
              <a:t>Gender advocates working with secretariat to ensure gender indicators in the performance measurement Framework  of the fund</a:t>
            </a:r>
            <a:endParaRPr lang="en-US" dirty="0"/>
          </a:p>
        </p:txBody>
      </p:sp>
    </p:spTree>
    <p:extLst>
      <p:ext uri="{BB962C8B-B14F-4D97-AF65-F5344CB8AC3E}">
        <p14:creationId xmlns:p14="http://schemas.microsoft.com/office/powerpoint/2010/main" val="996461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GCF Gender Policy and Gender Action Plan</a:t>
            </a:r>
            <a:endParaRPr lang="en-US" dirty="0"/>
          </a:p>
        </p:txBody>
      </p:sp>
      <p:sp>
        <p:nvSpPr>
          <p:cNvPr id="3" name="Content Placeholder 2"/>
          <p:cNvSpPr>
            <a:spLocks noGrp="1"/>
          </p:cNvSpPr>
          <p:nvPr>
            <p:ph idx="1"/>
          </p:nvPr>
        </p:nvSpPr>
        <p:spPr/>
        <p:txBody>
          <a:bodyPr/>
          <a:lstStyle/>
          <a:p>
            <a:pPr marL="0" indent="0">
              <a:buNone/>
            </a:pPr>
            <a:r>
              <a:rPr lang="en-GB" dirty="0" smtClean="0">
                <a:effectLst/>
              </a:rPr>
              <a:t>The </a:t>
            </a:r>
            <a:r>
              <a:rPr lang="en-GB" dirty="0">
                <a:effectLst/>
              </a:rPr>
              <a:t>Gender Policy has six principles:</a:t>
            </a:r>
            <a:endParaRPr lang="en-US" dirty="0">
              <a:effectLst/>
            </a:endParaRPr>
          </a:p>
          <a:p>
            <a:pPr lvl="0"/>
            <a:r>
              <a:rPr lang="en-GB" sz="2400" dirty="0">
                <a:effectLst/>
              </a:rPr>
              <a:t>Three-fold commitment (understand gender and climate change issues; adopt tools and method to promote gender equality and reduce gender disparity in climate funding: and measure the outcomes and impact of GCF activities on women’s and men’s resilience to climate change</a:t>
            </a:r>
            <a:endParaRPr lang="en-US" sz="2400" dirty="0">
              <a:effectLst/>
            </a:endParaRPr>
          </a:p>
          <a:p>
            <a:pPr lvl="0"/>
            <a:r>
              <a:rPr lang="en-GB" sz="2400" dirty="0">
                <a:effectLst/>
              </a:rPr>
              <a:t>Comprehensive scope and coverage: ALL climate funding activities</a:t>
            </a:r>
            <a:endParaRPr lang="en-US" sz="2400" dirty="0">
              <a:effectLst/>
            </a:endParaRPr>
          </a:p>
          <a:p>
            <a:pPr lvl="0"/>
            <a:r>
              <a:rPr lang="en-GB" sz="2400" dirty="0">
                <a:effectLst/>
              </a:rPr>
              <a:t>Accountability of ALL entities that carries out the GCF mission for gender results; and redress mechanism for gender related compliance and grievances</a:t>
            </a:r>
            <a:endParaRPr lang="en-US" sz="2400" dirty="0">
              <a:effectLst/>
            </a:endParaRPr>
          </a:p>
          <a:p>
            <a:endParaRPr lang="en-US" dirty="0"/>
          </a:p>
        </p:txBody>
      </p:sp>
    </p:spTree>
    <p:extLst>
      <p:ext uri="{BB962C8B-B14F-4D97-AF65-F5344CB8AC3E}">
        <p14:creationId xmlns:p14="http://schemas.microsoft.com/office/powerpoint/2010/main" val="3706370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GCF GS elements2</a:t>
            </a:r>
            <a:endParaRPr lang="en-US" dirty="0"/>
          </a:p>
        </p:txBody>
      </p:sp>
      <p:sp>
        <p:nvSpPr>
          <p:cNvPr id="3" name="Content Placeholder 2"/>
          <p:cNvSpPr>
            <a:spLocks noGrp="1"/>
          </p:cNvSpPr>
          <p:nvPr>
            <p:ph idx="1"/>
          </p:nvPr>
        </p:nvSpPr>
        <p:spPr>
          <a:xfrm>
            <a:off x="0" y="1219200"/>
            <a:ext cx="9296400" cy="4911725"/>
          </a:xfrm>
        </p:spPr>
        <p:txBody>
          <a:bodyPr/>
          <a:lstStyle/>
          <a:p>
            <a:pPr lvl="0"/>
            <a:r>
              <a:rPr lang="en-GB" sz="2800" dirty="0">
                <a:effectLst/>
              </a:rPr>
              <a:t>Country Ownership: working through NDAs and focal points –in alignment with national gender policies and priorities and GCF gender policy. </a:t>
            </a:r>
            <a:endParaRPr lang="en-US" sz="2800" dirty="0">
              <a:effectLst/>
            </a:endParaRPr>
          </a:p>
          <a:p>
            <a:pPr lvl="0"/>
            <a:r>
              <a:rPr lang="en-GB" sz="2800" dirty="0">
                <a:effectLst/>
              </a:rPr>
              <a:t>Competencies: gender balance in ALL funds operations; secretariat in-house gender expertise at senior staff level; gender and climate expertise in all committees, esp. Accreditation Panel, Investment committee, risk management committed and the PSAG etc. (Readiness and preparatory support available to NDAs and FPs in this context)</a:t>
            </a:r>
            <a:endParaRPr lang="en-US" sz="2800" dirty="0">
              <a:effectLst/>
            </a:endParaRPr>
          </a:p>
          <a:p>
            <a:r>
              <a:rPr lang="en-GB" sz="2800" dirty="0">
                <a:effectLst/>
              </a:rPr>
              <a:t>Resource Allocation of the Fund should contribute to gender equality and women’s empowerment (including targeted funding to support women’s climate change adaptation and Mitigation initiatives</a:t>
            </a:r>
            <a:r>
              <a:rPr lang="en-US" sz="2800" dirty="0">
                <a:effectLst/>
              </a:rPr>
              <a:t> </a:t>
            </a:r>
            <a:endParaRPr lang="en-US" sz="2800" dirty="0"/>
          </a:p>
        </p:txBody>
      </p:sp>
    </p:spTree>
    <p:extLst>
      <p:ext uri="{BB962C8B-B14F-4D97-AF65-F5344CB8AC3E}">
        <p14:creationId xmlns:p14="http://schemas.microsoft.com/office/powerpoint/2010/main" val="23742519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GCF Gender Action </a:t>
            </a:r>
            <a:r>
              <a:rPr lang="en-US" dirty="0"/>
              <a:t>P</a:t>
            </a:r>
            <a:r>
              <a:rPr lang="en-US" dirty="0" smtClean="0"/>
              <a:t>lan</a:t>
            </a:r>
            <a:endParaRPr lang="en-US" dirty="0"/>
          </a:p>
        </p:txBody>
      </p:sp>
      <p:sp>
        <p:nvSpPr>
          <p:cNvPr id="3" name="Content Placeholder 2"/>
          <p:cNvSpPr>
            <a:spLocks noGrp="1"/>
          </p:cNvSpPr>
          <p:nvPr>
            <p:ph idx="1"/>
          </p:nvPr>
        </p:nvSpPr>
        <p:spPr/>
        <p:txBody>
          <a:bodyPr/>
          <a:lstStyle/>
          <a:p>
            <a:pPr marL="0" indent="0">
              <a:buNone/>
            </a:pPr>
            <a:r>
              <a:rPr lang="en-GB" sz="2800" dirty="0">
                <a:effectLst/>
              </a:rPr>
              <a:t>The Gender Action Plan has six priority </a:t>
            </a:r>
            <a:r>
              <a:rPr lang="en-GB" sz="2800" dirty="0" smtClean="0">
                <a:effectLst/>
              </a:rPr>
              <a:t>areas</a:t>
            </a:r>
            <a:endParaRPr lang="en-US" sz="2800" dirty="0">
              <a:effectLst/>
            </a:endParaRPr>
          </a:p>
          <a:p>
            <a:pPr lvl="0"/>
            <a:r>
              <a:rPr lang="en-GB" sz="2800" dirty="0">
                <a:effectLst/>
              </a:rPr>
              <a:t>Governance and institutional structure:</a:t>
            </a:r>
            <a:endParaRPr lang="en-US" sz="2800" dirty="0">
              <a:effectLst/>
            </a:endParaRPr>
          </a:p>
          <a:p>
            <a:r>
              <a:rPr lang="en-GB" sz="2800" dirty="0" smtClean="0">
                <a:effectLst/>
              </a:rPr>
              <a:t>Operational </a:t>
            </a:r>
            <a:r>
              <a:rPr lang="en-GB" sz="2800" dirty="0">
                <a:effectLst/>
              </a:rPr>
              <a:t>guidelines: guidelines, including socio economic and gender assessments/</a:t>
            </a:r>
            <a:r>
              <a:rPr lang="en-GB" sz="2800" dirty="0" smtClean="0">
                <a:effectLst/>
              </a:rPr>
              <a:t>ESS… </a:t>
            </a:r>
          </a:p>
          <a:p>
            <a:r>
              <a:rPr lang="en-GB" sz="2800" dirty="0" smtClean="0">
                <a:effectLst/>
              </a:rPr>
              <a:t>Capacity </a:t>
            </a:r>
            <a:r>
              <a:rPr lang="en-GB" sz="2800" dirty="0">
                <a:effectLst/>
              </a:rPr>
              <a:t>building: gender training for board and staff </a:t>
            </a:r>
            <a:endParaRPr lang="en-US" sz="2800" dirty="0">
              <a:effectLst/>
            </a:endParaRPr>
          </a:p>
          <a:p>
            <a:pPr lvl="0"/>
            <a:r>
              <a:rPr lang="en-GB" sz="2800" dirty="0">
                <a:effectLst/>
              </a:rPr>
              <a:t>Outputs, outcomes, impacts and ‘paradigm-shifting objectives for monitoring, reporting and </a:t>
            </a:r>
            <a:r>
              <a:rPr lang="en-GB" sz="2800" dirty="0" smtClean="0">
                <a:effectLst/>
              </a:rPr>
              <a:t>evaluation</a:t>
            </a:r>
          </a:p>
          <a:p>
            <a:pPr lvl="0"/>
            <a:r>
              <a:rPr lang="en-GB" sz="2800" dirty="0" smtClean="0">
                <a:effectLst/>
              </a:rPr>
              <a:t>Resource </a:t>
            </a:r>
            <a:r>
              <a:rPr lang="en-GB" sz="2800" dirty="0">
                <a:effectLst/>
              </a:rPr>
              <a:t>allocation and </a:t>
            </a:r>
            <a:r>
              <a:rPr lang="en-GB" sz="2800" dirty="0" smtClean="0">
                <a:effectLst/>
              </a:rPr>
              <a:t>budgeting </a:t>
            </a:r>
          </a:p>
          <a:p>
            <a:pPr lvl="0"/>
            <a:r>
              <a:rPr lang="en-GB" sz="2800" dirty="0" smtClean="0">
                <a:effectLst/>
              </a:rPr>
              <a:t>Knowledge </a:t>
            </a:r>
            <a:r>
              <a:rPr lang="en-GB" sz="2800" dirty="0">
                <a:effectLst/>
              </a:rPr>
              <a:t>generation and </a:t>
            </a:r>
            <a:r>
              <a:rPr lang="en-GB" sz="2800" dirty="0" smtClean="0">
                <a:effectLst/>
              </a:rPr>
              <a:t>communications</a:t>
            </a:r>
            <a:endParaRPr lang="en-US" sz="2800" dirty="0">
              <a:effectLst/>
            </a:endParaRPr>
          </a:p>
          <a:p>
            <a:pPr marL="0" indent="0">
              <a:buNone/>
            </a:pPr>
            <a:endParaRPr lang="en-US" sz="2800" dirty="0"/>
          </a:p>
        </p:txBody>
      </p:sp>
    </p:spTree>
    <p:extLst>
      <p:ext uri="{BB962C8B-B14F-4D97-AF65-F5344CB8AC3E}">
        <p14:creationId xmlns:p14="http://schemas.microsoft.com/office/powerpoint/2010/main" val="3381036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0" y="6381750"/>
            <a:ext cx="9144000" cy="476250"/>
          </a:xfrm>
          <a:prstGeom prst="rect">
            <a:avLst/>
          </a:prstGeom>
          <a:solidFill>
            <a:srgbClr val="E8A96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CH"/>
          </a:p>
        </p:txBody>
      </p:sp>
      <p:sp>
        <p:nvSpPr>
          <p:cNvPr id="7171" name="Text Box 4"/>
          <p:cNvSpPr txBox="1">
            <a:spLocks noChangeArrowheads="1"/>
          </p:cNvSpPr>
          <p:nvPr/>
        </p:nvSpPr>
        <p:spPr bwMode="auto">
          <a:xfrm>
            <a:off x="323850" y="1412875"/>
            <a:ext cx="60515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US" sz="3000">
                <a:solidFill>
                  <a:srgbClr val="71390D"/>
                </a:solidFill>
                <a:latin typeface="Arial Narrow" charset="0"/>
              </a:rPr>
              <a:t>Working for whom?</a:t>
            </a:r>
          </a:p>
        </p:txBody>
      </p:sp>
      <p:sp>
        <p:nvSpPr>
          <p:cNvPr id="7172" name="Rectangle 7"/>
          <p:cNvSpPr>
            <a:spLocks noGrp="1" noChangeArrowheads="1"/>
          </p:cNvSpPr>
          <p:nvPr>
            <p:ph type="body" idx="1"/>
          </p:nvPr>
        </p:nvSpPr>
        <p:spPr>
          <a:xfrm>
            <a:off x="468313" y="1989138"/>
            <a:ext cx="8362950" cy="3384550"/>
          </a:xfrm>
        </p:spPr>
        <p:txBody>
          <a:bodyPr/>
          <a:lstStyle/>
          <a:p>
            <a:pPr eaLnBrk="1" hangingPunct="1">
              <a:lnSpc>
                <a:spcPct val="80000"/>
              </a:lnSpc>
            </a:pPr>
            <a:endParaRPr lang="en-US" sz="1800" b="1">
              <a:latin typeface="Arial" charset="0"/>
              <a:cs typeface="Arial" charset="0"/>
            </a:endParaRPr>
          </a:p>
          <a:p>
            <a:pPr eaLnBrk="1" hangingPunct="1">
              <a:lnSpc>
                <a:spcPct val="80000"/>
              </a:lnSpc>
            </a:pPr>
            <a:r>
              <a:rPr lang="en-US" sz="1800" b="1">
                <a:latin typeface="Arial" charset="0"/>
                <a:cs typeface="Arial" charset="0"/>
              </a:rPr>
              <a:t>Member States and other developing countries</a:t>
            </a:r>
          </a:p>
          <a:p>
            <a:pPr eaLnBrk="1" hangingPunct="1">
              <a:lnSpc>
                <a:spcPct val="80000"/>
              </a:lnSpc>
            </a:pPr>
            <a:endParaRPr lang="en-US" sz="1800" b="1">
              <a:latin typeface="Arial" charset="0"/>
              <a:cs typeface="Arial" charset="0"/>
            </a:endParaRPr>
          </a:p>
          <a:p>
            <a:pPr eaLnBrk="1" hangingPunct="1">
              <a:lnSpc>
                <a:spcPct val="80000"/>
              </a:lnSpc>
            </a:pPr>
            <a:r>
              <a:rPr lang="en-US" sz="1800" b="1">
                <a:latin typeface="Arial" charset="0"/>
                <a:cs typeface="Arial" charset="0"/>
              </a:rPr>
              <a:t>Regional and thematic groupings</a:t>
            </a:r>
            <a:r>
              <a:rPr lang="en-US" sz="1800">
                <a:latin typeface="Arial" charset="0"/>
                <a:cs typeface="Arial" charset="0"/>
              </a:rPr>
              <a:t> </a:t>
            </a:r>
            <a:r>
              <a:rPr lang="en-US" sz="1600">
                <a:latin typeface="Arial" charset="0"/>
                <a:cs typeface="Arial" charset="0"/>
              </a:rPr>
              <a:t>of developing countries in various international forums:  </a:t>
            </a:r>
          </a:p>
          <a:p>
            <a:pPr eaLnBrk="1" hangingPunct="1">
              <a:lnSpc>
                <a:spcPct val="80000"/>
              </a:lnSpc>
              <a:buFontTx/>
              <a:buNone/>
            </a:pPr>
            <a:r>
              <a:rPr lang="en-US" sz="1800">
                <a:latin typeface="Arial" charset="0"/>
                <a:cs typeface="Arial" charset="0"/>
              </a:rPr>
              <a:t>			</a:t>
            </a:r>
          </a:p>
          <a:p>
            <a:pPr eaLnBrk="1" hangingPunct="1">
              <a:lnSpc>
                <a:spcPct val="80000"/>
              </a:lnSpc>
              <a:buFontTx/>
              <a:buNone/>
            </a:pPr>
            <a:r>
              <a:rPr lang="en-US" sz="1800">
                <a:latin typeface="Arial" charset="0"/>
                <a:cs typeface="Arial" charset="0"/>
              </a:rPr>
              <a:t>	G-77, LDCs, G-33, ACP, African Union, SADC,COMESA, MERCOSUR, SIDS and others.</a:t>
            </a:r>
          </a:p>
          <a:p>
            <a:pPr eaLnBrk="1" hangingPunct="1">
              <a:lnSpc>
                <a:spcPct val="80000"/>
              </a:lnSpc>
            </a:pPr>
            <a:endParaRPr lang="en-US" sz="1800">
              <a:latin typeface="Arial" charset="0"/>
              <a:cs typeface="Arial" charset="0"/>
            </a:endParaRPr>
          </a:p>
          <a:p>
            <a:pPr eaLnBrk="1" hangingPunct="1">
              <a:lnSpc>
                <a:spcPct val="80000"/>
              </a:lnSpc>
              <a:buFontTx/>
              <a:buNone/>
            </a:pPr>
            <a:endParaRPr lang="en-US" sz="1800">
              <a:latin typeface="Arial" charset="0"/>
              <a:cs typeface="Arial" charset="0"/>
            </a:endParaRPr>
          </a:p>
          <a:p>
            <a:pPr eaLnBrk="1" hangingPunct="1">
              <a:lnSpc>
                <a:spcPct val="80000"/>
              </a:lnSpc>
            </a:pPr>
            <a:r>
              <a:rPr lang="en-US" sz="1800" b="1">
                <a:latin typeface="Arial" charset="0"/>
                <a:cs typeface="Arial" charset="0"/>
              </a:rPr>
              <a:t>Key Audience</a:t>
            </a:r>
            <a:r>
              <a:rPr lang="en-US" sz="1800">
                <a:latin typeface="Arial" charset="0"/>
                <a:cs typeface="Arial" charset="0"/>
              </a:rPr>
              <a:t>:  </a:t>
            </a:r>
          </a:p>
          <a:p>
            <a:pPr lvl="1" eaLnBrk="1" hangingPunct="1">
              <a:lnSpc>
                <a:spcPct val="80000"/>
              </a:lnSpc>
            </a:pPr>
            <a:r>
              <a:rPr lang="en-US" sz="1600">
                <a:latin typeface="Arial" charset="0"/>
                <a:cs typeface="Arial" charset="0"/>
              </a:rPr>
              <a:t>P</a:t>
            </a:r>
            <a:r>
              <a:rPr lang="en-US" sz="1400">
                <a:latin typeface="Arial" charset="0"/>
                <a:cs typeface="Arial" charset="0"/>
              </a:rPr>
              <a:t>olicymakers in the Capitals (Ministry of Trade, Ministry of Foreign Affairs…..) </a:t>
            </a:r>
          </a:p>
          <a:p>
            <a:pPr lvl="1" eaLnBrk="1" hangingPunct="1">
              <a:lnSpc>
                <a:spcPct val="80000"/>
              </a:lnSpc>
            </a:pPr>
            <a:r>
              <a:rPr lang="en-US" sz="1400">
                <a:latin typeface="Arial" charset="0"/>
                <a:cs typeface="Arial" charset="0"/>
              </a:rPr>
              <a:t>Diplomatic representations in Geneva, New York and Brussels</a:t>
            </a:r>
          </a:p>
          <a:p>
            <a:pPr lvl="1" eaLnBrk="1" hangingPunct="1">
              <a:lnSpc>
                <a:spcPct val="80000"/>
              </a:lnSpc>
            </a:pPr>
            <a:r>
              <a:rPr lang="fr-CH" sz="1400">
                <a:latin typeface="Arial" charset="0"/>
                <a:cs typeface="Arial" charset="0"/>
              </a:rPr>
              <a:t>UN and other multilateral development agencies</a:t>
            </a:r>
            <a:endParaRPr lang="en-US" sz="1400">
              <a:latin typeface="Arial" charset="0"/>
              <a:cs typeface="Arial" charset="0"/>
            </a:endParaRPr>
          </a:p>
          <a:p>
            <a:pPr lvl="1" eaLnBrk="1" hangingPunct="1">
              <a:lnSpc>
                <a:spcPct val="80000"/>
              </a:lnSpc>
            </a:pPr>
            <a:r>
              <a:rPr lang="en-US" sz="1400">
                <a:latin typeface="Arial" charset="0"/>
                <a:cs typeface="Arial" charset="0"/>
              </a:rPr>
              <a:t>Academic and research institutions</a:t>
            </a:r>
          </a:p>
          <a:p>
            <a:pPr lvl="1" eaLnBrk="1" hangingPunct="1">
              <a:lnSpc>
                <a:spcPct val="80000"/>
              </a:lnSpc>
            </a:pPr>
            <a:r>
              <a:rPr lang="en-US" sz="1400">
                <a:latin typeface="Arial" charset="0"/>
                <a:cs typeface="Arial" charset="0"/>
              </a:rPr>
              <a:t>NGOs and civil society</a:t>
            </a:r>
          </a:p>
          <a:p>
            <a:pPr lvl="1" eaLnBrk="1" hangingPunct="1">
              <a:lnSpc>
                <a:spcPct val="80000"/>
              </a:lnSpc>
            </a:pPr>
            <a:r>
              <a:rPr lang="en-US" sz="1400">
                <a:latin typeface="Arial" charset="0"/>
                <a:cs typeface="Arial" charset="0"/>
              </a:rPr>
              <a:t>Private sector </a:t>
            </a:r>
          </a:p>
        </p:txBody>
      </p:sp>
      <p:pic>
        <p:nvPicPr>
          <p:cNvPr id="7173" name="Picture 7" descr="ˮエ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1738" y="260350"/>
            <a:ext cx="16129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463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lstStyle/>
          <a:p>
            <a:endParaRPr lang="en-US" dirty="0"/>
          </a:p>
        </p:txBody>
      </p:sp>
      <p:sp>
        <p:nvSpPr>
          <p:cNvPr id="3" name="Content Placeholder 2"/>
          <p:cNvSpPr>
            <a:spLocks noGrp="1"/>
          </p:cNvSpPr>
          <p:nvPr>
            <p:ph idx="1"/>
          </p:nvPr>
        </p:nvSpPr>
        <p:spPr>
          <a:xfrm>
            <a:off x="457200" y="304800"/>
            <a:ext cx="8229600" cy="5826125"/>
          </a:xfrm>
        </p:spPr>
        <p:txBody>
          <a:bodyPr/>
          <a:lstStyle/>
          <a:p>
            <a:pPr marL="0" indent="0" eaLnBrk="1" hangingPunct="1">
              <a:lnSpc>
                <a:spcPct val="80000"/>
              </a:lnSpc>
              <a:buNone/>
              <a:defRPr/>
            </a:pPr>
            <a:r>
              <a:rPr lang="en-US" sz="4000" b="1" dirty="0" smtClean="0"/>
              <a:t>III. Climate </a:t>
            </a:r>
            <a:r>
              <a:rPr lang="en-US" sz="4000" b="1" dirty="0"/>
              <a:t>Change/Climate change policy and women’s empowerment and inclusion in the post 2015</a:t>
            </a:r>
            <a:br>
              <a:rPr lang="en-US" sz="4000" b="1" dirty="0"/>
            </a:br>
            <a:endParaRPr lang="en-US" sz="4000" b="1" dirty="0" smtClean="0"/>
          </a:p>
          <a:p>
            <a:pPr eaLnBrk="1" hangingPunct="1">
              <a:lnSpc>
                <a:spcPct val="80000"/>
              </a:lnSpc>
              <a:defRPr/>
            </a:pPr>
            <a:r>
              <a:rPr lang="en-US" sz="4000" dirty="0" smtClean="0"/>
              <a:t>Promoting gender equity based analysis  in agreements and in financing institutions</a:t>
            </a:r>
          </a:p>
          <a:p>
            <a:pPr eaLnBrk="1" hangingPunct="1">
              <a:lnSpc>
                <a:spcPct val="80000"/>
              </a:lnSpc>
              <a:defRPr/>
            </a:pPr>
            <a:endParaRPr lang="en-US" sz="4000" dirty="0" smtClean="0"/>
          </a:p>
          <a:p>
            <a:pPr eaLnBrk="1" hangingPunct="1">
              <a:lnSpc>
                <a:spcPct val="80000"/>
              </a:lnSpc>
              <a:defRPr/>
            </a:pPr>
            <a:r>
              <a:rPr lang="en-US" sz="4000" dirty="0" smtClean="0"/>
              <a:t>The Paris 2015 agreement</a:t>
            </a:r>
            <a:endParaRPr lang="en-US" sz="4000" dirty="0"/>
          </a:p>
        </p:txBody>
      </p:sp>
    </p:spTree>
    <p:extLst>
      <p:ext uri="{BB962C8B-B14F-4D97-AF65-F5344CB8AC3E}">
        <p14:creationId xmlns:p14="http://schemas.microsoft.com/office/powerpoint/2010/main" val="397559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CC and Women’s Empowerment and Inclusion post 2015</a:t>
            </a:r>
            <a:endParaRPr lang="en-US" sz="4000" dirty="0"/>
          </a:p>
        </p:txBody>
      </p:sp>
      <p:sp>
        <p:nvSpPr>
          <p:cNvPr id="3" name="Content Placeholder 2"/>
          <p:cNvSpPr>
            <a:spLocks noGrp="1"/>
          </p:cNvSpPr>
          <p:nvPr>
            <p:ph idx="1"/>
          </p:nvPr>
        </p:nvSpPr>
        <p:spPr>
          <a:xfrm>
            <a:off x="457200" y="1905000"/>
            <a:ext cx="8229600" cy="4225925"/>
          </a:xfrm>
        </p:spPr>
        <p:txBody>
          <a:bodyPr/>
          <a:lstStyle/>
          <a:p>
            <a:r>
              <a:rPr lang="en-US" dirty="0">
                <a:effectLst/>
              </a:rPr>
              <a:t>There is a need to rebalance priorities and to accelerate both adaptation and mitigation </a:t>
            </a:r>
            <a:r>
              <a:rPr lang="en-US" dirty="0" err="1">
                <a:effectLst/>
              </a:rPr>
              <a:t>programmes</a:t>
            </a:r>
            <a:r>
              <a:rPr lang="en-US" dirty="0">
                <a:effectLst/>
              </a:rPr>
              <a:t> and projects in order to meet the immediate and medium term needs of women, men and children in communities while at the same time making the transition to low-carbon </a:t>
            </a:r>
            <a:r>
              <a:rPr lang="en-US" dirty="0" smtClean="0">
                <a:effectLst/>
              </a:rPr>
              <a:t>development </a:t>
            </a:r>
            <a:r>
              <a:rPr lang="en-US" dirty="0">
                <a:effectLst/>
              </a:rPr>
              <a:t>pathways. </a:t>
            </a:r>
            <a:endParaRPr lang="en-US" dirty="0"/>
          </a:p>
        </p:txBody>
      </p:sp>
    </p:spTree>
    <p:extLst>
      <p:ext uri="{BB962C8B-B14F-4D97-AF65-F5344CB8AC3E}">
        <p14:creationId xmlns:p14="http://schemas.microsoft.com/office/powerpoint/2010/main" val="3889119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Change/Climate change policy and women’s empowerment and inclusion in the post 2015</a:t>
            </a:r>
          </a:p>
        </p:txBody>
      </p:sp>
      <p:sp>
        <p:nvSpPr>
          <p:cNvPr id="3" name="Content Placeholder 2"/>
          <p:cNvSpPr>
            <a:spLocks noGrp="1"/>
          </p:cNvSpPr>
          <p:nvPr>
            <p:ph idx="1"/>
          </p:nvPr>
        </p:nvSpPr>
        <p:spPr>
          <a:xfrm>
            <a:off x="457200" y="1905000"/>
            <a:ext cx="8229600" cy="4225925"/>
          </a:xfrm>
        </p:spPr>
        <p:txBody>
          <a:bodyPr/>
          <a:lstStyle/>
          <a:p>
            <a:endParaRPr lang="en-US" dirty="0" smtClean="0">
              <a:effectLst/>
            </a:endParaRPr>
          </a:p>
          <a:p>
            <a:r>
              <a:rPr lang="en-US" dirty="0" smtClean="0">
                <a:effectLst/>
              </a:rPr>
              <a:t>As </a:t>
            </a:r>
            <a:r>
              <a:rPr lang="en-US" dirty="0">
                <a:effectLst/>
              </a:rPr>
              <a:t>the next frontier in climate policy is pursued beyond 2015, there is much work to be done elaborating the vulnerability and risks that men and </a:t>
            </a:r>
            <a:r>
              <a:rPr lang="en-US" dirty="0" err="1">
                <a:effectLst/>
              </a:rPr>
              <a:t>wom</a:t>
            </a:r>
            <a:r>
              <a:rPr lang="en-US" dirty="0">
                <a:effectLst/>
              </a:rPr>
              <a:t>-en face in developing countries and ensuring that policy frameworks and instruments more fully integrate gender and women empowerment perspectives.  </a:t>
            </a:r>
          </a:p>
          <a:p>
            <a:endParaRPr lang="en-US" dirty="0"/>
          </a:p>
          <a:p>
            <a:endParaRPr lang="en-US" dirty="0"/>
          </a:p>
        </p:txBody>
      </p:sp>
    </p:spTree>
    <p:extLst>
      <p:ext uri="{BB962C8B-B14F-4D97-AF65-F5344CB8AC3E}">
        <p14:creationId xmlns:p14="http://schemas.microsoft.com/office/powerpoint/2010/main" val="1291905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Climate </a:t>
            </a:r>
            <a:r>
              <a:rPr lang="en-US" sz="3600" dirty="0"/>
              <a:t>change policy and women’s empowerment and inclusion in the post 2015</a:t>
            </a:r>
          </a:p>
        </p:txBody>
      </p:sp>
      <p:sp>
        <p:nvSpPr>
          <p:cNvPr id="3" name="Content Placeholder 2"/>
          <p:cNvSpPr>
            <a:spLocks noGrp="1"/>
          </p:cNvSpPr>
          <p:nvPr>
            <p:ph idx="1"/>
          </p:nvPr>
        </p:nvSpPr>
        <p:spPr>
          <a:xfrm>
            <a:off x="457200" y="1600200"/>
            <a:ext cx="8229600" cy="5181600"/>
          </a:xfrm>
        </p:spPr>
        <p:txBody>
          <a:bodyPr/>
          <a:lstStyle/>
          <a:p>
            <a:endParaRPr lang="en-US" dirty="0" smtClean="0">
              <a:effectLst/>
            </a:endParaRPr>
          </a:p>
          <a:p>
            <a:r>
              <a:rPr lang="en-US" dirty="0" smtClean="0">
                <a:effectLst/>
              </a:rPr>
              <a:t>In </a:t>
            </a:r>
            <a:r>
              <a:rPr lang="en-US" dirty="0">
                <a:effectLst/>
              </a:rPr>
              <a:t>this context, there will be need for careful calibration between </a:t>
            </a:r>
            <a:r>
              <a:rPr lang="en-US" dirty="0" smtClean="0">
                <a:effectLst/>
              </a:rPr>
              <a:t>adaptation </a:t>
            </a:r>
            <a:r>
              <a:rPr lang="en-US" dirty="0">
                <a:effectLst/>
              </a:rPr>
              <a:t>and mitigation policies and outcomes.</a:t>
            </a:r>
          </a:p>
          <a:p>
            <a:r>
              <a:rPr lang="en-US" dirty="0">
                <a:effectLst/>
              </a:rPr>
              <a:t> </a:t>
            </a:r>
            <a:r>
              <a:rPr lang="en-US" dirty="0" smtClean="0">
                <a:effectLst/>
              </a:rPr>
              <a:t>Greater </a:t>
            </a:r>
            <a:r>
              <a:rPr lang="en-GB" dirty="0" smtClean="0"/>
              <a:t>involvement of </a:t>
            </a:r>
            <a:r>
              <a:rPr lang="en-GB" dirty="0"/>
              <a:t>women in the selection, design, production and implementation of climate proofing projects undertaken in their communities and localities; ensure that climate enhanced marketing and storage </a:t>
            </a:r>
            <a:r>
              <a:rPr lang="en-GB" dirty="0" smtClean="0"/>
              <a:t>facilities</a:t>
            </a:r>
            <a:endParaRPr lang="en-US" dirty="0">
              <a:effectLst/>
            </a:endParaRPr>
          </a:p>
          <a:p>
            <a:endParaRPr lang="en-US" dirty="0"/>
          </a:p>
        </p:txBody>
      </p:sp>
    </p:spTree>
    <p:extLst>
      <p:ext uri="{BB962C8B-B14F-4D97-AF65-F5344CB8AC3E}">
        <p14:creationId xmlns:p14="http://schemas.microsoft.com/office/powerpoint/2010/main" val="4194178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3"/>
          <p:cNvSpPr>
            <a:spLocks noGrp="1" noChangeArrowheads="1"/>
          </p:cNvSpPr>
          <p:nvPr>
            <p:ph type="body" idx="4294967295"/>
          </p:nvPr>
        </p:nvSpPr>
        <p:spPr>
          <a:xfrm>
            <a:off x="457200" y="76200"/>
            <a:ext cx="8686800" cy="8991600"/>
          </a:xfrm>
        </p:spPr>
        <p:txBody>
          <a:bodyPr/>
          <a:lstStyle/>
          <a:p>
            <a:pPr marL="0" indent="0" eaLnBrk="1" hangingPunct="1">
              <a:lnSpc>
                <a:spcPct val="80000"/>
              </a:lnSpc>
              <a:buNone/>
              <a:defRPr/>
            </a:pPr>
            <a:endParaRPr lang="en-GB" dirty="0" smtClean="0"/>
          </a:p>
          <a:p>
            <a:pPr marL="0" indent="0" eaLnBrk="1" hangingPunct="1">
              <a:lnSpc>
                <a:spcPct val="80000"/>
              </a:lnSpc>
              <a:buNone/>
              <a:defRPr/>
            </a:pPr>
            <a:r>
              <a:rPr lang="en-US" dirty="0"/>
              <a:t>Climate change policy and women’s empowerment and inclusion in the post 2015</a:t>
            </a:r>
            <a:endParaRPr lang="en-GB" dirty="0" smtClean="0"/>
          </a:p>
          <a:p>
            <a:pPr marL="0" indent="0" eaLnBrk="1" hangingPunct="1">
              <a:lnSpc>
                <a:spcPct val="80000"/>
              </a:lnSpc>
              <a:buNone/>
              <a:defRPr/>
            </a:pPr>
            <a:endParaRPr lang="en-GB" dirty="0"/>
          </a:p>
          <a:p>
            <a:pPr marL="0" indent="0" eaLnBrk="1" hangingPunct="1">
              <a:lnSpc>
                <a:spcPct val="80000"/>
              </a:lnSpc>
              <a:buNone/>
              <a:defRPr/>
            </a:pPr>
            <a:r>
              <a:rPr lang="en-GB" dirty="0" smtClean="0"/>
              <a:t>are </a:t>
            </a:r>
            <a:r>
              <a:rPr lang="en-GB" dirty="0"/>
              <a:t>accessible to women at the time of day that is appropriate for women and with the needed complementary services such as </a:t>
            </a:r>
            <a:r>
              <a:rPr lang="en-GB" dirty="0" smtClean="0"/>
              <a:t>transportation</a:t>
            </a:r>
            <a:r>
              <a:rPr lang="en-GB" dirty="0"/>
              <a:t>.</a:t>
            </a:r>
          </a:p>
          <a:p>
            <a:pPr marL="0" indent="0" eaLnBrk="1" hangingPunct="1">
              <a:lnSpc>
                <a:spcPct val="80000"/>
              </a:lnSpc>
              <a:buNone/>
              <a:defRPr/>
            </a:pPr>
            <a:endParaRPr lang="en-GB" dirty="0" smtClean="0"/>
          </a:p>
          <a:p>
            <a:pPr marL="0" indent="0" eaLnBrk="1" hangingPunct="1">
              <a:lnSpc>
                <a:spcPct val="80000"/>
              </a:lnSpc>
              <a:buNone/>
              <a:defRPr/>
            </a:pPr>
            <a:r>
              <a:rPr lang="en-GB" dirty="0" smtClean="0"/>
              <a:t>These undertaking</a:t>
            </a:r>
            <a:r>
              <a:rPr lang="en-GB" dirty="0"/>
              <a:t> </a:t>
            </a:r>
            <a:r>
              <a:rPr lang="en-GB" dirty="0" smtClean="0"/>
              <a:t>can </a:t>
            </a:r>
            <a:r>
              <a:rPr lang="en-GB" dirty="0"/>
              <a:t>have very dynamic results for improving the long term adaptive capacity of the sector (i.e., agriculture, water supply) and the community as a whole. Project reviewers, sponsors and funders should be trained to evaluate project documents from these gender sensitive lens.</a:t>
            </a:r>
            <a:endParaRPr lang="en-US" dirty="0"/>
          </a:p>
        </p:txBody>
      </p:sp>
    </p:spTree>
    <p:extLst>
      <p:ext uri="{BB962C8B-B14F-4D97-AF65-F5344CB8AC3E}">
        <p14:creationId xmlns:p14="http://schemas.microsoft.com/office/powerpoint/2010/main" val="40160481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304800"/>
            <a:ext cx="9144000" cy="5826125"/>
          </a:xfrm>
        </p:spPr>
        <p:txBody>
          <a:bodyPr/>
          <a:lstStyle/>
          <a:p>
            <a:pPr marL="0" indent="0">
              <a:buNone/>
            </a:pPr>
            <a:r>
              <a:rPr lang="en-US" dirty="0">
                <a:effectLst/>
              </a:rPr>
              <a:t>The trajectory towards gender sensitive and gender </a:t>
            </a:r>
            <a:r>
              <a:rPr lang="en-US" dirty="0" smtClean="0">
                <a:effectLst/>
              </a:rPr>
              <a:t>equitable </a:t>
            </a:r>
            <a:r>
              <a:rPr lang="en-US" dirty="0">
                <a:effectLst/>
              </a:rPr>
              <a:t>climate governance policy, including adaptation and mitigation policy, involves developing activities around at least four important pillars: </a:t>
            </a:r>
            <a:endParaRPr lang="en-US" dirty="0" smtClean="0">
              <a:effectLst/>
            </a:endParaRPr>
          </a:p>
          <a:p>
            <a:pPr marL="0" indent="0">
              <a:buNone/>
            </a:pPr>
            <a:r>
              <a:rPr lang="en-US" dirty="0">
                <a:effectLst/>
              </a:rPr>
              <a:t>	</a:t>
            </a:r>
            <a:r>
              <a:rPr lang="en-US" dirty="0" smtClean="0">
                <a:effectLst/>
              </a:rPr>
              <a:t>1</a:t>
            </a:r>
            <a:r>
              <a:rPr lang="en-US" dirty="0">
                <a:effectLst/>
              </a:rPr>
              <a:t>) improving </a:t>
            </a:r>
            <a:r>
              <a:rPr lang="en-US" dirty="0" smtClean="0">
                <a:effectLst/>
              </a:rPr>
              <a:t>women </a:t>
            </a:r>
            <a:r>
              <a:rPr lang="en-US" dirty="0">
                <a:effectLst/>
              </a:rPr>
              <a:t>‘s role in climate governance, through gender balance in representation and improved capacity building for climate negotiations for women; </a:t>
            </a:r>
            <a:endParaRPr lang="en-US" dirty="0" smtClean="0">
              <a:effectLst/>
            </a:endParaRPr>
          </a:p>
          <a:p>
            <a:pPr marL="0" indent="0">
              <a:buNone/>
            </a:pPr>
            <a:r>
              <a:rPr lang="en-US" dirty="0">
                <a:effectLst/>
              </a:rPr>
              <a:t>	</a:t>
            </a:r>
            <a:r>
              <a:rPr lang="en-US" dirty="0" smtClean="0">
                <a:effectLst/>
              </a:rPr>
              <a:t>2</a:t>
            </a:r>
            <a:r>
              <a:rPr lang="en-US" dirty="0">
                <a:effectLst/>
              </a:rPr>
              <a:t>) programs and training for enhancing the skill set of women to undertake </a:t>
            </a:r>
            <a:r>
              <a:rPr lang="en-US" dirty="0" smtClean="0">
                <a:effectLst/>
              </a:rPr>
              <a:t>adaptation </a:t>
            </a:r>
            <a:r>
              <a:rPr lang="en-US" dirty="0">
                <a:effectLst/>
              </a:rPr>
              <a:t>and mitigation and assessments; </a:t>
            </a:r>
            <a:endParaRPr lang="en-US" dirty="0" smtClean="0">
              <a:effectLst/>
            </a:endParaRPr>
          </a:p>
          <a:p>
            <a:pPr marL="0" indent="0">
              <a:buNone/>
            </a:pPr>
            <a:r>
              <a:rPr lang="en-US" dirty="0">
                <a:effectLst/>
              </a:rPr>
              <a:t>	</a:t>
            </a:r>
            <a:endParaRPr lang="en-US" dirty="0"/>
          </a:p>
        </p:txBody>
      </p:sp>
    </p:spTree>
    <p:extLst>
      <p:ext uri="{BB962C8B-B14F-4D97-AF65-F5344CB8AC3E}">
        <p14:creationId xmlns:p14="http://schemas.microsoft.com/office/powerpoint/2010/main" val="138977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effectLst/>
            </a:endParaRPr>
          </a:p>
          <a:p>
            <a:pPr marL="0" indent="0">
              <a:buNone/>
            </a:pPr>
            <a:r>
              <a:rPr lang="en-US" dirty="0" smtClean="0">
                <a:effectLst/>
              </a:rPr>
              <a:t>3</a:t>
            </a:r>
            <a:r>
              <a:rPr lang="en-US" dirty="0">
                <a:effectLst/>
              </a:rPr>
              <a:t>) timely and </a:t>
            </a:r>
            <a:r>
              <a:rPr lang="en-US" dirty="0" smtClean="0">
                <a:effectLst/>
              </a:rPr>
              <a:t>strategic </a:t>
            </a:r>
            <a:r>
              <a:rPr lang="en-US" dirty="0">
                <a:effectLst/>
              </a:rPr>
              <a:t>interventions around climate protection and </a:t>
            </a:r>
            <a:r>
              <a:rPr lang="en-US" dirty="0" smtClean="0">
                <a:effectLst/>
              </a:rPr>
              <a:t>building </a:t>
            </a:r>
            <a:r>
              <a:rPr lang="en-US" dirty="0">
                <a:effectLst/>
              </a:rPr>
              <a:t>resilience and 4) ensuring adequate climate finance, that is publicly sourced, non-debt creating and easily </a:t>
            </a:r>
            <a:r>
              <a:rPr lang="en-US" dirty="0" smtClean="0">
                <a:effectLst/>
              </a:rPr>
              <a:t>accessible</a:t>
            </a:r>
            <a:r>
              <a:rPr lang="en-US" dirty="0">
                <a:effectLst/>
              </a:rPr>
              <a:t>, flows to developing countries; </a:t>
            </a:r>
            <a:r>
              <a:rPr lang="en-US" dirty="0" smtClean="0">
                <a:effectLst/>
              </a:rPr>
              <a:t>and</a:t>
            </a:r>
          </a:p>
          <a:p>
            <a:pPr marL="0" indent="0">
              <a:buNone/>
            </a:pPr>
            <a:endParaRPr lang="en-US" dirty="0" smtClean="0">
              <a:effectLst/>
            </a:endParaRPr>
          </a:p>
          <a:p>
            <a:pPr marL="0" indent="0">
              <a:buNone/>
            </a:pPr>
            <a:r>
              <a:rPr lang="en-US" dirty="0" smtClean="0">
                <a:effectLst/>
              </a:rPr>
              <a:t> 4) ensuring </a:t>
            </a:r>
            <a:r>
              <a:rPr lang="en-US" dirty="0">
                <a:effectLst/>
              </a:rPr>
              <a:t>gender equity in the flow of this finance.</a:t>
            </a:r>
          </a:p>
          <a:p>
            <a:pPr marL="0" indent="0">
              <a:buNone/>
            </a:pPr>
            <a:endParaRPr lang="en-US" dirty="0"/>
          </a:p>
        </p:txBody>
      </p:sp>
    </p:spTree>
    <p:extLst>
      <p:ext uri="{BB962C8B-B14F-4D97-AF65-F5344CB8AC3E}">
        <p14:creationId xmlns:p14="http://schemas.microsoft.com/office/powerpoint/2010/main" val="46423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Drawing on </a:t>
            </a:r>
            <a:r>
              <a:rPr lang="en-GB" dirty="0" smtClean="0"/>
              <a:t>the </a:t>
            </a:r>
            <a:r>
              <a:rPr lang="en-GB" dirty="0"/>
              <a:t>existing frameworks, enhancing their strong points and building in processes and mechanism to mitigating </a:t>
            </a:r>
            <a:r>
              <a:rPr lang="en-GB" dirty="0" smtClean="0"/>
              <a:t>weaker aspects </a:t>
            </a:r>
            <a:r>
              <a:rPr lang="en-GB" dirty="0"/>
              <a:t>can provide significant leverage points toward gender sensitizing the current climate change financing architecture.</a:t>
            </a:r>
            <a:endParaRPr lang="en-US" dirty="0"/>
          </a:p>
          <a:p>
            <a:endParaRPr lang="en-US" dirty="0"/>
          </a:p>
        </p:txBody>
      </p:sp>
    </p:spTree>
    <p:extLst>
      <p:ext uri="{BB962C8B-B14F-4D97-AF65-F5344CB8AC3E}">
        <p14:creationId xmlns:p14="http://schemas.microsoft.com/office/powerpoint/2010/main" val="16030675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Thank You!</a:t>
            </a:r>
          </a:p>
          <a:p>
            <a:endParaRPr lang="en-US" dirty="0"/>
          </a:p>
          <a:p>
            <a:r>
              <a:rPr lang="en-US" dirty="0" err="1" smtClean="0"/>
              <a:t>williams</a:t>
            </a:r>
            <a:r>
              <a:rPr lang="en-US" err="1" smtClean="0"/>
              <a:t>@</a:t>
            </a:r>
            <a:r>
              <a:rPr lang="en-US" smtClean="0"/>
              <a:t>southcentre.int</a:t>
            </a:r>
            <a:endParaRPr lang="en-US"/>
          </a:p>
        </p:txBody>
      </p:sp>
    </p:spTree>
    <p:extLst>
      <p:ext uri="{BB962C8B-B14F-4D97-AF65-F5344CB8AC3E}">
        <p14:creationId xmlns:p14="http://schemas.microsoft.com/office/powerpoint/2010/main" val="1121721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71600" y="3581400"/>
            <a:ext cx="6400800" cy="3124200"/>
          </a:xfrm>
        </p:spPr>
        <p:txBody>
          <a:bodyPr/>
          <a:lstStyle/>
          <a:p>
            <a:r>
              <a:rPr lang="en-US" dirty="0" smtClean="0"/>
              <a:t>Implications of the response to Climate change for women’s poverty and inclusion in post 2015</a:t>
            </a:r>
          </a:p>
          <a:p>
            <a:r>
              <a:rPr lang="en-US" dirty="0" smtClean="0"/>
              <a:t>Mariama Williams</a:t>
            </a:r>
          </a:p>
          <a:p>
            <a:r>
              <a:rPr lang="en-US" dirty="0" smtClean="0"/>
              <a:t>South Centre</a:t>
            </a:r>
            <a:endParaRPr lang="en-US" dirty="0"/>
          </a:p>
        </p:txBody>
      </p:sp>
      <p:sp>
        <p:nvSpPr>
          <p:cNvPr id="3" name="Title 2"/>
          <p:cNvSpPr>
            <a:spLocks noGrp="1"/>
          </p:cNvSpPr>
          <p:nvPr>
            <p:ph type="ctrTitle"/>
          </p:nvPr>
        </p:nvSpPr>
        <p:spPr>
          <a:xfrm>
            <a:off x="685800" y="457201"/>
            <a:ext cx="7772400" cy="2438399"/>
          </a:xfrm>
        </p:spPr>
        <p:txBody>
          <a:bodyPr/>
          <a:lstStyle/>
          <a:p>
            <a:r>
              <a:rPr lang="en-US" dirty="0" smtClean="0"/>
              <a:t>Gender and Climate Change</a:t>
            </a:r>
            <a:endParaRPr lang="en-US" dirty="0"/>
          </a:p>
        </p:txBody>
      </p:sp>
    </p:spTree>
    <p:extLst>
      <p:ext uri="{BB962C8B-B14F-4D97-AF65-F5344CB8AC3E}">
        <p14:creationId xmlns:p14="http://schemas.microsoft.com/office/powerpoint/2010/main" val="3646545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I. Gender and Climate change: Making the  Linkages</a:t>
            </a:r>
          </a:p>
          <a:p>
            <a:r>
              <a:rPr lang="en-US" dirty="0" smtClean="0"/>
              <a:t>II. Towards Gender sensitive global and National Climate Change Policy</a:t>
            </a:r>
          </a:p>
          <a:p>
            <a:r>
              <a:rPr lang="en-US" dirty="0" smtClean="0"/>
              <a:t>Climate Change/Climate change policy and women’s empowerment and inclusion in the post 2015</a:t>
            </a:r>
            <a:endParaRPr lang="en-US" dirty="0"/>
          </a:p>
        </p:txBody>
      </p:sp>
    </p:spTree>
    <p:extLst>
      <p:ext uri="{BB962C8B-B14F-4D97-AF65-F5344CB8AC3E}">
        <p14:creationId xmlns:p14="http://schemas.microsoft.com/office/powerpoint/2010/main" val="1730897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 Climate change and Gender: Making the Linkages</a:t>
            </a:r>
            <a:br>
              <a:rPr lang="en-US" sz="3600" dirty="0"/>
            </a:br>
            <a:endParaRPr lang="en-US" sz="3600" dirty="0"/>
          </a:p>
        </p:txBody>
      </p:sp>
      <p:sp>
        <p:nvSpPr>
          <p:cNvPr id="3" name="Content Placeholder 2"/>
          <p:cNvSpPr>
            <a:spLocks noGrp="1"/>
          </p:cNvSpPr>
          <p:nvPr>
            <p:ph idx="1"/>
          </p:nvPr>
        </p:nvSpPr>
        <p:spPr/>
        <p:txBody>
          <a:bodyPr/>
          <a:lstStyle/>
          <a:p>
            <a:r>
              <a:rPr lang="en-US" sz="3600" dirty="0" smtClean="0"/>
              <a:t>Gender differentiated impacts of extreme weather events etc.</a:t>
            </a:r>
          </a:p>
          <a:p>
            <a:r>
              <a:rPr lang="en-US" sz="3600" dirty="0" smtClean="0"/>
              <a:t>Gender and climate change Adaptation </a:t>
            </a:r>
          </a:p>
          <a:p>
            <a:r>
              <a:rPr lang="en-US" sz="3600" dirty="0" smtClean="0"/>
              <a:t>Gender and Climate change Mitigation</a:t>
            </a:r>
          </a:p>
          <a:p>
            <a:r>
              <a:rPr lang="en-US" sz="3600" dirty="0" smtClean="0"/>
              <a:t>Gender and climate related technology Development and transfer</a:t>
            </a:r>
            <a:endParaRPr lang="en-US" sz="3600" dirty="0"/>
          </a:p>
        </p:txBody>
      </p:sp>
    </p:spTree>
    <p:extLst>
      <p:ext uri="{BB962C8B-B14F-4D97-AF65-F5344CB8AC3E}">
        <p14:creationId xmlns:p14="http://schemas.microsoft.com/office/powerpoint/2010/main" val="3674066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differentiated Impacts</a:t>
            </a:r>
            <a:endParaRPr lang="en-US" dirty="0"/>
          </a:p>
        </p:txBody>
      </p:sp>
      <p:sp>
        <p:nvSpPr>
          <p:cNvPr id="3" name="Content Placeholder 2"/>
          <p:cNvSpPr>
            <a:spLocks noGrp="1"/>
          </p:cNvSpPr>
          <p:nvPr>
            <p:ph idx="1"/>
          </p:nvPr>
        </p:nvSpPr>
        <p:spPr/>
        <p:txBody>
          <a:bodyPr/>
          <a:lstStyle/>
          <a:p>
            <a:r>
              <a:rPr lang="en-US" dirty="0">
                <a:effectLst/>
              </a:rPr>
              <a:t>Extreme weather events, rising sea levels, threats to water and food production, all have differential impacts on the lives of women and men. Women and men have different capabilities, opportunities and access to resources to </a:t>
            </a:r>
            <a:r>
              <a:rPr lang="en-US" dirty="0" smtClean="0">
                <a:effectLst/>
              </a:rPr>
              <a:t>facilitate </a:t>
            </a:r>
            <a:r>
              <a:rPr lang="en-US" dirty="0">
                <a:effectLst/>
              </a:rPr>
              <a:t>the adaptation to changing climate which adversely impacts the availability of food, fuel and water. </a:t>
            </a:r>
            <a:endParaRPr lang="en-US" dirty="0" smtClean="0">
              <a:effectLst/>
            </a:endParaRPr>
          </a:p>
          <a:p>
            <a:endParaRPr lang="en-US" dirty="0">
              <a:effectLst/>
            </a:endParaRPr>
          </a:p>
          <a:p>
            <a:pPr marL="0" indent="0">
              <a:buNone/>
            </a:pPr>
            <a:endParaRPr lang="en-US" dirty="0" smtClean="0">
              <a:effectLst/>
            </a:endParaRPr>
          </a:p>
        </p:txBody>
      </p:sp>
    </p:spTree>
    <p:extLst>
      <p:ext uri="{BB962C8B-B14F-4D97-AF65-F5344CB8AC3E}">
        <p14:creationId xmlns:p14="http://schemas.microsoft.com/office/powerpoint/2010/main" val="1288289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differentiated </a:t>
            </a:r>
            <a:r>
              <a:rPr lang="en-US" dirty="0" smtClean="0"/>
              <a:t>Impacts 2</a:t>
            </a:r>
            <a:endParaRPr lang="en-US" dirty="0"/>
          </a:p>
        </p:txBody>
      </p:sp>
      <p:sp>
        <p:nvSpPr>
          <p:cNvPr id="3" name="Content Placeholder 2"/>
          <p:cNvSpPr>
            <a:spLocks noGrp="1"/>
          </p:cNvSpPr>
          <p:nvPr>
            <p:ph idx="1"/>
          </p:nvPr>
        </p:nvSpPr>
        <p:spPr/>
        <p:txBody>
          <a:bodyPr/>
          <a:lstStyle/>
          <a:p>
            <a:r>
              <a:rPr lang="en-GB" dirty="0">
                <a:effectLst/>
              </a:rPr>
              <a:t>Women, due to historical discrimination and biases in both the formal and informal labour markets as well as cultural and social practices, have less assets, income and savings to deal with the loss and damages from extreme weather events. Climate change-related events that </a:t>
            </a:r>
            <a:r>
              <a:rPr lang="en-GB" dirty="0" smtClean="0">
                <a:effectLst/>
              </a:rPr>
              <a:t>impact water </a:t>
            </a:r>
            <a:r>
              <a:rPr lang="en-GB" dirty="0">
                <a:effectLst/>
              </a:rPr>
              <a:t>resource to communities place increasing burden on women’s care and social reproduction work. </a:t>
            </a:r>
            <a:endParaRPr lang="en-US" dirty="0"/>
          </a:p>
        </p:txBody>
      </p:sp>
    </p:spTree>
    <p:extLst>
      <p:ext uri="{BB962C8B-B14F-4D97-AF65-F5344CB8AC3E}">
        <p14:creationId xmlns:p14="http://schemas.microsoft.com/office/powerpoint/2010/main" val="3205210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differentiated </a:t>
            </a:r>
            <a:r>
              <a:rPr lang="en-US" dirty="0" smtClean="0"/>
              <a:t>Impacts 3</a:t>
            </a:r>
            <a:endParaRPr lang="en-US" dirty="0"/>
          </a:p>
        </p:txBody>
      </p:sp>
      <p:sp>
        <p:nvSpPr>
          <p:cNvPr id="3" name="Content Placeholder 2"/>
          <p:cNvSpPr>
            <a:spLocks noGrp="1"/>
          </p:cNvSpPr>
          <p:nvPr>
            <p:ph idx="1"/>
          </p:nvPr>
        </p:nvSpPr>
        <p:spPr/>
        <p:txBody>
          <a:bodyPr/>
          <a:lstStyle/>
          <a:p>
            <a:r>
              <a:rPr lang="en-US" dirty="0">
                <a:effectLst/>
              </a:rPr>
              <a:t>The IPCC’s AR4 notes that climate change is likely to directly impact children and pregnant women because they are particularly susceptible to vector and water-borne </a:t>
            </a:r>
            <a:r>
              <a:rPr lang="en-US" dirty="0" smtClean="0">
                <a:effectLst/>
              </a:rPr>
              <a:t>diseases. </a:t>
            </a:r>
            <a:r>
              <a:rPr lang="en-US" dirty="0">
                <a:effectLst/>
              </a:rPr>
              <a:t>WHO argues that pregnant women are more </a:t>
            </a:r>
            <a:r>
              <a:rPr lang="en-US" dirty="0" smtClean="0">
                <a:effectLst/>
              </a:rPr>
              <a:t>susceptible </a:t>
            </a:r>
            <a:r>
              <a:rPr lang="en-US" dirty="0">
                <a:effectLst/>
              </a:rPr>
              <a:t>and die from malaria and water-borne diseases than the general population. </a:t>
            </a:r>
          </a:p>
          <a:p>
            <a:endParaRPr lang="en-US" dirty="0"/>
          </a:p>
        </p:txBody>
      </p:sp>
    </p:spTree>
    <p:extLst>
      <p:ext uri="{BB962C8B-B14F-4D97-AF65-F5344CB8AC3E}">
        <p14:creationId xmlns:p14="http://schemas.microsoft.com/office/powerpoint/2010/main" val="3214845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1_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426</TotalTime>
  <Words>2229</Words>
  <Application>Microsoft Office PowerPoint</Application>
  <PresentationFormat>On-screen Show (4:3)</PresentationFormat>
  <Paragraphs>202</Paragraphs>
  <Slides>38</Slides>
  <Notes>5</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2_Balance</vt:lpstr>
      <vt:lpstr>21_Balance</vt:lpstr>
      <vt:lpstr>PowerPoint Presentation</vt:lpstr>
      <vt:lpstr>PowerPoint Presentation</vt:lpstr>
      <vt:lpstr>PowerPoint Presentation</vt:lpstr>
      <vt:lpstr>Gender and Climate Change</vt:lpstr>
      <vt:lpstr>Outline</vt:lpstr>
      <vt:lpstr>I. Climate change and Gender: Making the Linkages </vt:lpstr>
      <vt:lpstr>Gender differentiated Impacts</vt:lpstr>
      <vt:lpstr>Gender differentiated Impacts 2</vt:lpstr>
      <vt:lpstr>Gender differentiated Impacts 3</vt:lpstr>
      <vt:lpstr>Gender differentiated Impacts 4</vt:lpstr>
      <vt:lpstr>Gender differentiated Impacts 5</vt:lpstr>
      <vt:lpstr>Climate change and its inter-linkages to SDGs and FfD</vt:lpstr>
      <vt:lpstr>Adaptation</vt:lpstr>
      <vt:lpstr>Adaptation</vt:lpstr>
      <vt:lpstr>Mitigation</vt:lpstr>
      <vt:lpstr>Mitigation 2</vt:lpstr>
      <vt:lpstr>Mitigation 3</vt:lpstr>
      <vt:lpstr>Technology  and Gender</vt:lpstr>
      <vt:lpstr>Technology &amp; Gender</vt:lpstr>
      <vt:lpstr>Climate Finance</vt:lpstr>
      <vt:lpstr>II. Towards Gender sensitive global and National Climate Change Policy </vt:lpstr>
      <vt:lpstr>Climate Change POLICY</vt:lpstr>
      <vt:lpstr>GENDER DECISION</vt:lpstr>
      <vt:lpstr>The Lima Work Programme on Gender</vt:lpstr>
      <vt:lpstr>Elements of the LWPG</vt:lpstr>
      <vt:lpstr>Fund-wide Gender-sensitization of the Green Climate Fund</vt:lpstr>
      <vt:lpstr>Elements of GCF Gender Policy and Gender Action Plan</vt:lpstr>
      <vt:lpstr>GCF GS elements2</vt:lpstr>
      <vt:lpstr>GCF Gender Action Plan</vt:lpstr>
      <vt:lpstr>PowerPoint Presentation</vt:lpstr>
      <vt:lpstr>CC and Women’s Empowerment and Inclusion post 2015</vt:lpstr>
      <vt:lpstr>Change/Climate change policy and women’s empowerment and inclusion in the post 2015</vt:lpstr>
      <vt:lpstr>Climate change policy and women’s empowerment and inclusion in the post 2015</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Gateway</dc:creator>
  <cp:lastModifiedBy>Lucia Fiala</cp:lastModifiedBy>
  <cp:revision>34</cp:revision>
  <dcterms:created xsi:type="dcterms:W3CDTF">2015-03-09T04:24:04Z</dcterms:created>
  <dcterms:modified xsi:type="dcterms:W3CDTF">2015-05-18T19:47:14Z</dcterms:modified>
</cp:coreProperties>
</file>