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11"/>
  </p:notesMasterIdLst>
  <p:handoutMasterIdLst>
    <p:handoutMasterId r:id="rId12"/>
  </p:handoutMasterIdLst>
  <p:sldIdLst>
    <p:sldId id="430" r:id="rId2"/>
    <p:sldId id="571" r:id="rId3"/>
    <p:sldId id="572" r:id="rId4"/>
    <p:sldId id="576" r:id="rId5"/>
    <p:sldId id="581" r:id="rId6"/>
    <p:sldId id="586" r:id="rId7"/>
    <p:sldId id="582" r:id="rId8"/>
    <p:sldId id="483" r:id="rId9"/>
    <p:sldId id="585" r:id="rId10"/>
  </p:sldIdLst>
  <p:sldSz cx="12192000" cy="6858000"/>
  <p:notesSz cx="6934200" cy="92329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no Baykhanova" initials="RB" lastIdx="1" clrIdx="0">
    <p:extLst>
      <p:ext uri="{19B8F6BF-5375-455C-9EA6-DF929625EA0E}">
        <p15:presenceInfo xmlns:p15="http://schemas.microsoft.com/office/powerpoint/2012/main" userId="S-1-5-21-1812590298-4090249615-1594017275-1477" providerId="AD"/>
      </p:ext>
    </p:extLst>
  </p:cmAuthor>
  <p:cmAuthor id="2" name="Rano Baykhanova" initials="RB [2]" lastIdx="4" clrIdx="1">
    <p:extLst>
      <p:ext uri="{19B8F6BF-5375-455C-9EA6-DF929625EA0E}">
        <p15:presenceInfo xmlns:p15="http://schemas.microsoft.com/office/powerpoint/2012/main" userId="S::rano.baykhanova@undp.org::02de8169-8f0c-4edf-b332-8e973fdb2c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1C04"/>
    <a:srgbClr val="07517F"/>
    <a:srgbClr val="000099"/>
    <a:srgbClr val="DF5D4F"/>
    <a:srgbClr val="F33F3B"/>
    <a:srgbClr val="FC4532"/>
    <a:srgbClr val="CE6360"/>
    <a:srgbClr val="BB8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8" autoAdjust="0"/>
    <p:restoredTop sz="93091" autoAdjust="0"/>
  </p:normalViewPr>
  <p:slideViewPr>
    <p:cSldViewPr>
      <p:cViewPr varScale="1">
        <p:scale>
          <a:sx n="66" d="100"/>
          <a:sy n="66" d="100"/>
        </p:scale>
        <p:origin x="1086" y="78"/>
      </p:cViewPr>
      <p:guideLst>
        <p:guide orient="horz" pos="234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5691B8-BA8D-431D-8B0A-409F81C1D037}" type="doc">
      <dgm:prSet loTypeId="urn:microsoft.com/office/officeart/2005/8/layout/chevron1" loCatId="process" qsTypeId="urn:microsoft.com/office/officeart/2005/8/quickstyle/3d3" qsCatId="3D" csTypeId="urn:microsoft.com/office/officeart/2005/8/colors/accent1_2" csCatId="accent1" phldr="1"/>
      <dgm:spPr/>
    </dgm:pt>
    <dgm:pt modelId="{DB15EE79-27AC-49D1-B90B-2D5300D266DD}">
      <dgm:prSet phldrT="[Текст]" custT="1"/>
      <dgm:spPr>
        <a:solidFill>
          <a:srgbClr val="FF0000"/>
        </a:solidFill>
      </dgm:spPr>
      <dgm:t>
        <a:bodyPr lIns="1152000"/>
        <a:lstStyle/>
        <a:p>
          <a:r>
            <a:rPr lang="ru-RU" sz="2800" b="1" dirty="0"/>
            <a:t>46,3 % сельскохозяйственной продукции, произведенной в стране. приходится на животноводство </a:t>
          </a:r>
          <a:endParaRPr lang="en-US" sz="2800" b="1" dirty="0">
            <a:solidFill>
              <a:schemeClr val="bg1"/>
            </a:solidFill>
          </a:endParaRPr>
        </a:p>
      </dgm:t>
    </dgm:pt>
    <dgm:pt modelId="{D29A2A24-D327-433F-ADC1-29EC4D745D9A}" type="parTrans" cxnId="{51B4BFAB-0EB4-49DC-9116-D78875D1F1B9}">
      <dgm:prSet/>
      <dgm:spPr/>
      <dgm:t>
        <a:bodyPr/>
        <a:lstStyle/>
        <a:p>
          <a:endParaRPr lang="en-US" sz="1200">
            <a:solidFill>
              <a:srgbClr val="000099"/>
            </a:solidFill>
          </a:endParaRPr>
        </a:p>
      </dgm:t>
    </dgm:pt>
    <dgm:pt modelId="{301D6727-F7E9-4E05-B2B7-7619FD4144F6}" type="sibTrans" cxnId="{51B4BFAB-0EB4-49DC-9116-D78875D1F1B9}">
      <dgm:prSet/>
      <dgm:spPr/>
      <dgm:t>
        <a:bodyPr/>
        <a:lstStyle/>
        <a:p>
          <a:endParaRPr lang="en-US" sz="1200">
            <a:solidFill>
              <a:srgbClr val="000099"/>
            </a:solidFill>
          </a:endParaRPr>
        </a:p>
      </dgm:t>
    </dgm:pt>
    <dgm:pt modelId="{D03DC08C-5C04-4FC3-B77B-3EF212CF8ED1}" type="pres">
      <dgm:prSet presAssocID="{0A5691B8-BA8D-431D-8B0A-409F81C1D037}" presName="Name0" presStyleCnt="0">
        <dgm:presLayoutVars>
          <dgm:dir/>
          <dgm:animLvl val="lvl"/>
          <dgm:resizeHandles val="exact"/>
        </dgm:presLayoutVars>
      </dgm:prSet>
      <dgm:spPr/>
    </dgm:pt>
    <dgm:pt modelId="{7A1E1490-76BC-4285-9667-4454012F07C9}" type="pres">
      <dgm:prSet presAssocID="{DB15EE79-27AC-49D1-B90B-2D5300D266DD}" presName="parTxOnly" presStyleLbl="node1" presStyleIdx="0" presStyleCnt="1" custScaleX="122729" custScaleY="135363" custLinFactNeighborX="93" custLinFactNeighborY="-39750">
        <dgm:presLayoutVars>
          <dgm:chMax val="0"/>
          <dgm:chPref val="0"/>
          <dgm:bulletEnabled val="1"/>
        </dgm:presLayoutVars>
      </dgm:prSet>
      <dgm:spPr/>
    </dgm:pt>
  </dgm:ptLst>
  <dgm:cxnLst>
    <dgm:cxn modelId="{62C7D894-9383-40A2-BF85-83E429555845}" type="presOf" srcId="{0A5691B8-BA8D-431D-8B0A-409F81C1D037}" destId="{D03DC08C-5C04-4FC3-B77B-3EF212CF8ED1}" srcOrd="0" destOrd="0" presId="urn:microsoft.com/office/officeart/2005/8/layout/chevron1"/>
    <dgm:cxn modelId="{51B4BFAB-0EB4-49DC-9116-D78875D1F1B9}" srcId="{0A5691B8-BA8D-431D-8B0A-409F81C1D037}" destId="{DB15EE79-27AC-49D1-B90B-2D5300D266DD}" srcOrd="0" destOrd="0" parTransId="{D29A2A24-D327-433F-ADC1-29EC4D745D9A}" sibTransId="{301D6727-F7E9-4E05-B2B7-7619FD4144F6}"/>
    <dgm:cxn modelId="{148C47E4-33E5-4F9F-8794-8E8FD725858E}" type="presOf" srcId="{DB15EE79-27AC-49D1-B90B-2D5300D266DD}" destId="{7A1E1490-76BC-4285-9667-4454012F07C9}" srcOrd="0" destOrd="0" presId="urn:microsoft.com/office/officeart/2005/8/layout/chevron1"/>
    <dgm:cxn modelId="{8C109AEA-8E17-4348-A1EE-BD76B494F45F}" type="presParOf" srcId="{D03DC08C-5C04-4FC3-B77B-3EF212CF8ED1}" destId="{7A1E1490-76BC-4285-9667-4454012F07C9}" srcOrd="0" destOrd="0" presId="urn:microsoft.com/office/officeart/2005/8/layout/chevron1"/>
  </dgm:cxnLst>
  <dgm:bg>
    <a:solidFill>
      <a:schemeClr val="accen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5691B8-BA8D-431D-8B0A-409F81C1D037}" type="doc">
      <dgm:prSet loTypeId="urn:microsoft.com/office/officeart/2005/8/layout/chevron1" loCatId="process" qsTypeId="urn:microsoft.com/office/officeart/2005/8/quickstyle/3d3" qsCatId="3D" csTypeId="urn:microsoft.com/office/officeart/2005/8/colors/accent1_2" csCatId="accent1" phldr="1"/>
      <dgm:spPr/>
    </dgm:pt>
    <dgm:pt modelId="{DB15EE79-27AC-49D1-B90B-2D5300D266DD}">
      <dgm:prSet phldrT="[Текст]" custT="1"/>
      <dgm:spPr>
        <a:solidFill>
          <a:srgbClr val="FF0000"/>
        </a:solidFill>
      </dgm:spPr>
      <dgm:t>
        <a:bodyPr lIns="1152000"/>
        <a:lstStyle/>
        <a:p>
          <a:pPr algn="ctr">
            <a:spcAft>
              <a:spcPts val="0"/>
            </a:spcAft>
          </a:pPr>
          <a:r>
            <a:rPr lang="ru-RU" sz="2600" b="1" dirty="0"/>
            <a:t>Развитие </a:t>
          </a:r>
          <a:r>
            <a:rPr lang="ru-RU" sz="2600" b="1" dirty="0" err="1"/>
            <a:t>климатоустойчивого</a:t>
          </a:r>
          <a:r>
            <a:rPr lang="ru-RU" sz="2600" b="1" dirty="0"/>
            <a:t> подхода в животноводстве</a:t>
          </a:r>
          <a:endParaRPr lang="en-US" sz="2600" b="1" dirty="0">
            <a:solidFill>
              <a:schemeClr val="bg1"/>
            </a:solidFill>
          </a:endParaRPr>
        </a:p>
      </dgm:t>
    </dgm:pt>
    <dgm:pt modelId="{D29A2A24-D327-433F-ADC1-29EC4D745D9A}" type="parTrans" cxnId="{51B4BFAB-0EB4-49DC-9116-D78875D1F1B9}">
      <dgm:prSet/>
      <dgm:spPr/>
      <dgm:t>
        <a:bodyPr/>
        <a:lstStyle/>
        <a:p>
          <a:endParaRPr lang="en-US" sz="1200">
            <a:solidFill>
              <a:srgbClr val="000099"/>
            </a:solidFill>
          </a:endParaRPr>
        </a:p>
      </dgm:t>
    </dgm:pt>
    <dgm:pt modelId="{301D6727-F7E9-4E05-B2B7-7619FD4144F6}" type="sibTrans" cxnId="{51B4BFAB-0EB4-49DC-9116-D78875D1F1B9}">
      <dgm:prSet/>
      <dgm:spPr/>
      <dgm:t>
        <a:bodyPr/>
        <a:lstStyle/>
        <a:p>
          <a:endParaRPr lang="en-US" sz="1200">
            <a:solidFill>
              <a:srgbClr val="000099"/>
            </a:solidFill>
          </a:endParaRPr>
        </a:p>
      </dgm:t>
    </dgm:pt>
    <dgm:pt modelId="{D03DC08C-5C04-4FC3-B77B-3EF212CF8ED1}" type="pres">
      <dgm:prSet presAssocID="{0A5691B8-BA8D-431D-8B0A-409F81C1D037}" presName="Name0" presStyleCnt="0">
        <dgm:presLayoutVars>
          <dgm:dir/>
          <dgm:animLvl val="lvl"/>
          <dgm:resizeHandles val="exact"/>
        </dgm:presLayoutVars>
      </dgm:prSet>
      <dgm:spPr/>
    </dgm:pt>
    <dgm:pt modelId="{7A1E1490-76BC-4285-9667-4454012F07C9}" type="pres">
      <dgm:prSet presAssocID="{DB15EE79-27AC-49D1-B90B-2D5300D266DD}" presName="parTxOnly" presStyleLbl="node1" presStyleIdx="0" presStyleCnt="1" custScaleX="100098" custScaleY="135363" custLinFactNeighborY="8460">
        <dgm:presLayoutVars>
          <dgm:chMax val="0"/>
          <dgm:chPref val="0"/>
          <dgm:bulletEnabled val="1"/>
        </dgm:presLayoutVars>
      </dgm:prSet>
      <dgm:spPr/>
    </dgm:pt>
  </dgm:ptLst>
  <dgm:cxnLst>
    <dgm:cxn modelId="{62C7D894-9383-40A2-BF85-83E429555845}" type="presOf" srcId="{0A5691B8-BA8D-431D-8B0A-409F81C1D037}" destId="{D03DC08C-5C04-4FC3-B77B-3EF212CF8ED1}" srcOrd="0" destOrd="0" presId="urn:microsoft.com/office/officeart/2005/8/layout/chevron1"/>
    <dgm:cxn modelId="{51B4BFAB-0EB4-49DC-9116-D78875D1F1B9}" srcId="{0A5691B8-BA8D-431D-8B0A-409F81C1D037}" destId="{DB15EE79-27AC-49D1-B90B-2D5300D266DD}" srcOrd="0" destOrd="0" parTransId="{D29A2A24-D327-433F-ADC1-29EC4D745D9A}" sibTransId="{301D6727-F7E9-4E05-B2B7-7619FD4144F6}"/>
    <dgm:cxn modelId="{148C47E4-33E5-4F9F-8794-8E8FD725858E}" type="presOf" srcId="{DB15EE79-27AC-49D1-B90B-2D5300D266DD}" destId="{7A1E1490-76BC-4285-9667-4454012F07C9}" srcOrd="0" destOrd="0" presId="urn:microsoft.com/office/officeart/2005/8/layout/chevron1"/>
    <dgm:cxn modelId="{8C109AEA-8E17-4348-A1EE-BD76B494F45F}" type="presParOf" srcId="{D03DC08C-5C04-4FC3-B77B-3EF212CF8ED1}" destId="{7A1E1490-76BC-4285-9667-4454012F07C9}" srcOrd="0" destOrd="0" presId="urn:microsoft.com/office/officeart/2005/8/layout/chevron1"/>
  </dgm:cxnLst>
  <dgm:bg>
    <a:solidFill>
      <a:schemeClr val="accen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5691B8-BA8D-431D-8B0A-409F81C1D037}" type="doc">
      <dgm:prSet loTypeId="urn:microsoft.com/office/officeart/2005/8/layout/chevron1" loCatId="process" qsTypeId="urn:microsoft.com/office/officeart/2005/8/quickstyle/3d3" qsCatId="3D" csTypeId="urn:microsoft.com/office/officeart/2005/8/colors/accent1_2" csCatId="accent1" phldr="1"/>
      <dgm:spPr/>
    </dgm:pt>
    <dgm:pt modelId="{DB15EE79-27AC-49D1-B90B-2D5300D266DD}">
      <dgm:prSet phldrT="[Текст]" custT="1"/>
      <dgm:spPr>
        <a:solidFill>
          <a:srgbClr val="FF0000"/>
        </a:solidFill>
      </dgm:spPr>
      <dgm:t>
        <a:bodyPr lIns="1152000"/>
        <a:lstStyle/>
        <a:p>
          <a:r>
            <a:rPr lang="ru-RU" sz="2400" b="1" dirty="0">
              <a:solidFill>
                <a:schemeClr val="bg1"/>
              </a:solidFill>
            </a:rPr>
            <a:t>Применение гидропонной технологии – этап перехода к </a:t>
          </a:r>
          <a:r>
            <a:rPr lang="ru-RU" sz="2400" b="1" dirty="0" err="1">
              <a:solidFill>
                <a:schemeClr val="bg1"/>
              </a:solidFill>
            </a:rPr>
            <a:t>климатоустойчивому</a:t>
          </a:r>
          <a:r>
            <a:rPr lang="ru-RU" sz="2400" b="1" dirty="0">
              <a:solidFill>
                <a:schemeClr val="bg1"/>
              </a:solidFill>
            </a:rPr>
            <a:t> ведению животноводства</a:t>
          </a:r>
          <a:endParaRPr lang="en-US" sz="2400" b="1" dirty="0">
            <a:solidFill>
              <a:schemeClr val="bg1"/>
            </a:solidFill>
          </a:endParaRPr>
        </a:p>
      </dgm:t>
    </dgm:pt>
    <dgm:pt modelId="{D29A2A24-D327-433F-ADC1-29EC4D745D9A}" type="parTrans" cxnId="{51B4BFAB-0EB4-49DC-9116-D78875D1F1B9}">
      <dgm:prSet/>
      <dgm:spPr/>
      <dgm:t>
        <a:bodyPr/>
        <a:lstStyle/>
        <a:p>
          <a:endParaRPr lang="en-US" sz="1200">
            <a:solidFill>
              <a:srgbClr val="000099"/>
            </a:solidFill>
          </a:endParaRPr>
        </a:p>
      </dgm:t>
    </dgm:pt>
    <dgm:pt modelId="{301D6727-F7E9-4E05-B2B7-7619FD4144F6}" type="sibTrans" cxnId="{51B4BFAB-0EB4-49DC-9116-D78875D1F1B9}">
      <dgm:prSet/>
      <dgm:spPr/>
      <dgm:t>
        <a:bodyPr/>
        <a:lstStyle/>
        <a:p>
          <a:endParaRPr lang="en-US" sz="1200">
            <a:solidFill>
              <a:srgbClr val="000099"/>
            </a:solidFill>
          </a:endParaRPr>
        </a:p>
      </dgm:t>
    </dgm:pt>
    <dgm:pt modelId="{D03DC08C-5C04-4FC3-B77B-3EF212CF8ED1}" type="pres">
      <dgm:prSet presAssocID="{0A5691B8-BA8D-431D-8B0A-409F81C1D037}" presName="Name0" presStyleCnt="0">
        <dgm:presLayoutVars>
          <dgm:dir/>
          <dgm:animLvl val="lvl"/>
          <dgm:resizeHandles val="exact"/>
        </dgm:presLayoutVars>
      </dgm:prSet>
      <dgm:spPr/>
    </dgm:pt>
    <dgm:pt modelId="{7A1E1490-76BC-4285-9667-4454012F07C9}" type="pres">
      <dgm:prSet presAssocID="{DB15EE79-27AC-49D1-B90B-2D5300D266DD}" presName="parTxOnly" presStyleLbl="node1" presStyleIdx="0" presStyleCnt="1" custScaleX="122729" custScaleY="135363" custLinFactNeighborX="-74" custLinFactNeighborY="1582">
        <dgm:presLayoutVars>
          <dgm:chMax val="0"/>
          <dgm:chPref val="0"/>
          <dgm:bulletEnabled val="1"/>
        </dgm:presLayoutVars>
      </dgm:prSet>
      <dgm:spPr/>
    </dgm:pt>
  </dgm:ptLst>
  <dgm:cxnLst>
    <dgm:cxn modelId="{62C7D894-9383-40A2-BF85-83E429555845}" type="presOf" srcId="{0A5691B8-BA8D-431D-8B0A-409F81C1D037}" destId="{D03DC08C-5C04-4FC3-B77B-3EF212CF8ED1}" srcOrd="0" destOrd="0" presId="urn:microsoft.com/office/officeart/2005/8/layout/chevron1"/>
    <dgm:cxn modelId="{51B4BFAB-0EB4-49DC-9116-D78875D1F1B9}" srcId="{0A5691B8-BA8D-431D-8B0A-409F81C1D037}" destId="{DB15EE79-27AC-49D1-B90B-2D5300D266DD}" srcOrd="0" destOrd="0" parTransId="{D29A2A24-D327-433F-ADC1-29EC4D745D9A}" sibTransId="{301D6727-F7E9-4E05-B2B7-7619FD4144F6}"/>
    <dgm:cxn modelId="{148C47E4-33E5-4F9F-8794-8E8FD725858E}" type="presOf" srcId="{DB15EE79-27AC-49D1-B90B-2D5300D266DD}" destId="{7A1E1490-76BC-4285-9667-4454012F07C9}" srcOrd="0" destOrd="0" presId="urn:microsoft.com/office/officeart/2005/8/layout/chevron1"/>
    <dgm:cxn modelId="{8C109AEA-8E17-4348-A1EE-BD76B494F45F}" type="presParOf" srcId="{D03DC08C-5C04-4FC3-B77B-3EF212CF8ED1}" destId="{7A1E1490-76BC-4285-9667-4454012F07C9}" srcOrd="0" destOrd="0" presId="urn:microsoft.com/office/officeart/2005/8/layout/chevron1"/>
  </dgm:cxnLst>
  <dgm:bg>
    <a:solidFill>
      <a:schemeClr val="accen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5691B8-BA8D-431D-8B0A-409F81C1D037}" type="doc">
      <dgm:prSet loTypeId="urn:microsoft.com/office/officeart/2005/8/layout/chevron1" loCatId="process" qsTypeId="urn:microsoft.com/office/officeart/2005/8/quickstyle/3d3" qsCatId="3D" csTypeId="urn:microsoft.com/office/officeart/2005/8/colors/accent1_2" csCatId="accent1" phldr="1"/>
      <dgm:spPr/>
    </dgm:pt>
    <dgm:pt modelId="{DB15EE79-27AC-49D1-B90B-2D5300D266DD}">
      <dgm:prSet phldrT="[Текст]" custT="1"/>
      <dgm:spPr>
        <a:solidFill>
          <a:srgbClr val="FF0000"/>
        </a:solidFill>
      </dgm:spPr>
      <dgm:t>
        <a:bodyPr lIns="1152000"/>
        <a:lstStyle/>
        <a:p>
          <a:r>
            <a:rPr lang="ru-RU" sz="2400" b="1" dirty="0">
              <a:solidFill>
                <a:schemeClr val="bg1"/>
              </a:solidFill>
            </a:rPr>
            <a:t>Применение гидропонной технологии – этап перехода к </a:t>
          </a:r>
          <a:r>
            <a:rPr lang="ru-RU" sz="2400" b="1" dirty="0" err="1">
              <a:solidFill>
                <a:schemeClr val="bg1"/>
              </a:solidFill>
            </a:rPr>
            <a:t>климатоустойчивому</a:t>
          </a:r>
          <a:r>
            <a:rPr lang="ru-RU" sz="2400" b="1" dirty="0">
              <a:solidFill>
                <a:schemeClr val="bg1"/>
              </a:solidFill>
            </a:rPr>
            <a:t> ведению животноводства</a:t>
          </a:r>
          <a:endParaRPr lang="en-US" sz="2400" b="1" dirty="0">
            <a:solidFill>
              <a:schemeClr val="bg1"/>
            </a:solidFill>
          </a:endParaRPr>
        </a:p>
      </dgm:t>
    </dgm:pt>
    <dgm:pt modelId="{D29A2A24-D327-433F-ADC1-29EC4D745D9A}" type="parTrans" cxnId="{51B4BFAB-0EB4-49DC-9116-D78875D1F1B9}">
      <dgm:prSet/>
      <dgm:spPr/>
      <dgm:t>
        <a:bodyPr/>
        <a:lstStyle/>
        <a:p>
          <a:endParaRPr lang="en-US" sz="1200">
            <a:solidFill>
              <a:srgbClr val="000099"/>
            </a:solidFill>
          </a:endParaRPr>
        </a:p>
      </dgm:t>
    </dgm:pt>
    <dgm:pt modelId="{301D6727-F7E9-4E05-B2B7-7619FD4144F6}" type="sibTrans" cxnId="{51B4BFAB-0EB4-49DC-9116-D78875D1F1B9}">
      <dgm:prSet/>
      <dgm:spPr/>
      <dgm:t>
        <a:bodyPr/>
        <a:lstStyle/>
        <a:p>
          <a:endParaRPr lang="en-US" sz="1200">
            <a:solidFill>
              <a:srgbClr val="000099"/>
            </a:solidFill>
          </a:endParaRPr>
        </a:p>
      </dgm:t>
    </dgm:pt>
    <dgm:pt modelId="{D03DC08C-5C04-4FC3-B77B-3EF212CF8ED1}" type="pres">
      <dgm:prSet presAssocID="{0A5691B8-BA8D-431D-8B0A-409F81C1D037}" presName="Name0" presStyleCnt="0">
        <dgm:presLayoutVars>
          <dgm:dir/>
          <dgm:animLvl val="lvl"/>
          <dgm:resizeHandles val="exact"/>
        </dgm:presLayoutVars>
      </dgm:prSet>
      <dgm:spPr/>
    </dgm:pt>
    <dgm:pt modelId="{7A1E1490-76BC-4285-9667-4454012F07C9}" type="pres">
      <dgm:prSet presAssocID="{DB15EE79-27AC-49D1-B90B-2D5300D266DD}" presName="parTxOnly" presStyleLbl="node1" presStyleIdx="0" presStyleCnt="1" custScaleX="122729" custScaleY="135363" custLinFactNeighborX="-74" custLinFactNeighborY="1582">
        <dgm:presLayoutVars>
          <dgm:chMax val="0"/>
          <dgm:chPref val="0"/>
          <dgm:bulletEnabled val="1"/>
        </dgm:presLayoutVars>
      </dgm:prSet>
      <dgm:spPr/>
    </dgm:pt>
  </dgm:ptLst>
  <dgm:cxnLst>
    <dgm:cxn modelId="{62C7D894-9383-40A2-BF85-83E429555845}" type="presOf" srcId="{0A5691B8-BA8D-431D-8B0A-409F81C1D037}" destId="{D03DC08C-5C04-4FC3-B77B-3EF212CF8ED1}" srcOrd="0" destOrd="0" presId="urn:microsoft.com/office/officeart/2005/8/layout/chevron1"/>
    <dgm:cxn modelId="{51B4BFAB-0EB4-49DC-9116-D78875D1F1B9}" srcId="{0A5691B8-BA8D-431D-8B0A-409F81C1D037}" destId="{DB15EE79-27AC-49D1-B90B-2D5300D266DD}" srcOrd="0" destOrd="0" parTransId="{D29A2A24-D327-433F-ADC1-29EC4D745D9A}" sibTransId="{301D6727-F7E9-4E05-B2B7-7619FD4144F6}"/>
    <dgm:cxn modelId="{148C47E4-33E5-4F9F-8794-8E8FD725858E}" type="presOf" srcId="{DB15EE79-27AC-49D1-B90B-2D5300D266DD}" destId="{7A1E1490-76BC-4285-9667-4454012F07C9}" srcOrd="0" destOrd="0" presId="urn:microsoft.com/office/officeart/2005/8/layout/chevron1"/>
    <dgm:cxn modelId="{8C109AEA-8E17-4348-A1EE-BD76B494F45F}" type="presParOf" srcId="{D03DC08C-5C04-4FC3-B77B-3EF212CF8ED1}" destId="{7A1E1490-76BC-4285-9667-4454012F07C9}" srcOrd="0" destOrd="0" presId="urn:microsoft.com/office/officeart/2005/8/layout/chevron1"/>
  </dgm:cxnLst>
  <dgm:bg>
    <a:solidFill>
      <a:schemeClr val="accen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5691B8-BA8D-431D-8B0A-409F81C1D037}" type="doc">
      <dgm:prSet loTypeId="urn:microsoft.com/office/officeart/2005/8/layout/chevron1" loCatId="process" qsTypeId="urn:microsoft.com/office/officeart/2005/8/quickstyle/3d3" qsCatId="3D" csTypeId="urn:microsoft.com/office/officeart/2005/8/colors/accent1_2" csCatId="accent1" phldr="1"/>
      <dgm:spPr/>
    </dgm:pt>
    <dgm:pt modelId="{DB15EE79-27AC-49D1-B90B-2D5300D266DD}">
      <dgm:prSet phldrT="[Текст]" custT="1"/>
      <dgm:spPr>
        <a:solidFill>
          <a:srgbClr val="FF0000"/>
        </a:solidFill>
      </dgm:spPr>
      <dgm:t>
        <a:bodyPr lIns="1152000"/>
        <a:lstStyle/>
        <a:p>
          <a:r>
            <a:rPr lang="ru-RU" sz="2400" b="1" dirty="0">
              <a:solidFill>
                <a:schemeClr val="bg1"/>
              </a:solidFill>
            </a:rPr>
            <a:t>Применение гидропонной технологии – этап перехода к </a:t>
          </a:r>
          <a:r>
            <a:rPr lang="ru-RU" sz="2400" b="1" dirty="0" err="1">
              <a:solidFill>
                <a:schemeClr val="bg1"/>
              </a:solidFill>
            </a:rPr>
            <a:t>климатоустойчивому</a:t>
          </a:r>
          <a:r>
            <a:rPr lang="ru-RU" sz="2400" b="1" dirty="0">
              <a:solidFill>
                <a:schemeClr val="bg1"/>
              </a:solidFill>
            </a:rPr>
            <a:t> ведению животноводства</a:t>
          </a:r>
          <a:endParaRPr lang="en-US" sz="2400" b="1" dirty="0">
            <a:solidFill>
              <a:schemeClr val="bg1"/>
            </a:solidFill>
          </a:endParaRPr>
        </a:p>
      </dgm:t>
    </dgm:pt>
    <dgm:pt modelId="{D29A2A24-D327-433F-ADC1-29EC4D745D9A}" type="parTrans" cxnId="{51B4BFAB-0EB4-49DC-9116-D78875D1F1B9}">
      <dgm:prSet/>
      <dgm:spPr/>
      <dgm:t>
        <a:bodyPr/>
        <a:lstStyle/>
        <a:p>
          <a:endParaRPr lang="en-US" sz="1200">
            <a:solidFill>
              <a:srgbClr val="000099"/>
            </a:solidFill>
          </a:endParaRPr>
        </a:p>
      </dgm:t>
    </dgm:pt>
    <dgm:pt modelId="{301D6727-F7E9-4E05-B2B7-7619FD4144F6}" type="sibTrans" cxnId="{51B4BFAB-0EB4-49DC-9116-D78875D1F1B9}">
      <dgm:prSet/>
      <dgm:spPr/>
      <dgm:t>
        <a:bodyPr/>
        <a:lstStyle/>
        <a:p>
          <a:endParaRPr lang="en-US" sz="1200">
            <a:solidFill>
              <a:srgbClr val="000099"/>
            </a:solidFill>
          </a:endParaRPr>
        </a:p>
      </dgm:t>
    </dgm:pt>
    <dgm:pt modelId="{D03DC08C-5C04-4FC3-B77B-3EF212CF8ED1}" type="pres">
      <dgm:prSet presAssocID="{0A5691B8-BA8D-431D-8B0A-409F81C1D037}" presName="Name0" presStyleCnt="0">
        <dgm:presLayoutVars>
          <dgm:dir/>
          <dgm:animLvl val="lvl"/>
          <dgm:resizeHandles val="exact"/>
        </dgm:presLayoutVars>
      </dgm:prSet>
      <dgm:spPr/>
    </dgm:pt>
    <dgm:pt modelId="{7A1E1490-76BC-4285-9667-4454012F07C9}" type="pres">
      <dgm:prSet presAssocID="{DB15EE79-27AC-49D1-B90B-2D5300D266DD}" presName="parTxOnly" presStyleLbl="node1" presStyleIdx="0" presStyleCnt="1" custScaleX="122729" custScaleY="135363" custLinFactNeighborX="-74" custLinFactNeighborY="1582">
        <dgm:presLayoutVars>
          <dgm:chMax val="0"/>
          <dgm:chPref val="0"/>
          <dgm:bulletEnabled val="1"/>
        </dgm:presLayoutVars>
      </dgm:prSet>
      <dgm:spPr/>
    </dgm:pt>
  </dgm:ptLst>
  <dgm:cxnLst>
    <dgm:cxn modelId="{62C7D894-9383-40A2-BF85-83E429555845}" type="presOf" srcId="{0A5691B8-BA8D-431D-8B0A-409F81C1D037}" destId="{D03DC08C-5C04-4FC3-B77B-3EF212CF8ED1}" srcOrd="0" destOrd="0" presId="urn:microsoft.com/office/officeart/2005/8/layout/chevron1"/>
    <dgm:cxn modelId="{51B4BFAB-0EB4-49DC-9116-D78875D1F1B9}" srcId="{0A5691B8-BA8D-431D-8B0A-409F81C1D037}" destId="{DB15EE79-27AC-49D1-B90B-2D5300D266DD}" srcOrd="0" destOrd="0" parTransId="{D29A2A24-D327-433F-ADC1-29EC4D745D9A}" sibTransId="{301D6727-F7E9-4E05-B2B7-7619FD4144F6}"/>
    <dgm:cxn modelId="{148C47E4-33E5-4F9F-8794-8E8FD725858E}" type="presOf" srcId="{DB15EE79-27AC-49D1-B90B-2D5300D266DD}" destId="{7A1E1490-76BC-4285-9667-4454012F07C9}" srcOrd="0" destOrd="0" presId="urn:microsoft.com/office/officeart/2005/8/layout/chevron1"/>
    <dgm:cxn modelId="{8C109AEA-8E17-4348-A1EE-BD76B494F45F}" type="presParOf" srcId="{D03DC08C-5C04-4FC3-B77B-3EF212CF8ED1}" destId="{7A1E1490-76BC-4285-9667-4454012F07C9}" srcOrd="0" destOrd="0" presId="urn:microsoft.com/office/officeart/2005/8/layout/chevron1"/>
  </dgm:cxnLst>
  <dgm:bg>
    <a:solidFill>
      <a:schemeClr val="accen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5691B8-BA8D-431D-8B0A-409F81C1D037}" type="doc">
      <dgm:prSet loTypeId="urn:microsoft.com/office/officeart/2005/8/layout/chevron1" loCatId="process" qsTypeId="urn:microsoft.com/office/officeart/2005/8/quickstyle/3d3" qsCatId="3D" csTypeId="urn:microsoft.com/office/officeart/2005/8/colors/accent1_2" csCatId="accent1" phldr="1"/>
      <dgm:spPr/>
    </dgm:pt>
    <dgm:pt modelId="{DB15EE79-27AC-49D1-B90B-2D5300D266DD}">
      <dgm:prSet phldrT="[Текст]" custT="1"/>
      <dgm:spPr>
        <a:solidFill>
          <a:srgbClr val="FF0000"/>
        </a:solidFill>
      </dgm:spPr>
      <dgm:t>
        <a:bodyPr lIns="1152000"/>
        <a:lstStyle/>
        <a:p>
          <a:r>
            <a:rPr lang="ru-RU" sz="2400" b="1" dirty="0">
              <a:solidFill>
                <a:schemeClr val="bg1"/>
              </a:solidFill>
            </a:rPr>
            <a:t>Применение гидропонной технологии – этап перехода к </a:t>
          </a:r>
          <a:r>
            <a:rPr lang="ru-RU" sz="2400" b="1" dirty="0" err="1">
              <a:solidFill>
                <a:schemeClr val="bg1"/>
              </a:solidFill>
            </a:rPr>
            <a:t>климатоустойчивому</a:t>
          </a:r>
          <a:r>
            <a:rPr lang="ru-RU" sz="2400" b="1" dirty="0">
              <a:solidFill>
                <a:schemeClr val="bg1"/>
              </a:solidFill>
            </a:rPr>
            <a:t> ведению животноводства</a:t>
          </a:r>
          <a:endParaRPr lang="en-US" sz="2400" b="1" dirty="0">
            <a:solidFill>
              <a:schemeClr val="bg1"/>
            </a:solidFill>
          </a:endParaRPr>
        </a:p>
      </dgm:t>
    </dgm:pt>
    <dgm:pt modelId="{D29A2A24-D327-433F-ADC1-29EC4D745D9A}" type="parTrans" cxnId="{51B4BFAB-0EB4-49DC-9116-D78875D1F1B9}">
      <dgm:prSet/>
      <dgm:spPr/>
      <dgm:t>
        <a:bodyPr/>
        <a:lstStyle/>
        <a:p>
          <a:endParaRPr lang="en-US" sz="1200">
            <a:solidFill>
              <a:srgbClr val="000099"/>
            </a:solidFill>
          </a:endParaRPr>
        </a:p>
      </dgm:t>
    </dgm:pt>
    <dgm:pt modelId="{301D6727-F7E9-4E05-B2B7-7619FD4144F6}" type="sibTrans" cxnId="{51B4BFAB-0EB4-49DC-9116-D78875D1F1B9}">
      <dgm:prSet/>
      <dgm:spPr/>
      <dgm:t>
        <a:bodyPr/>
        <a:lstStyle/>
        <a:p>
          <a:endParaRPr lang="en-US" sz="1200">
            <a:solidFill>
              <a:srgbClr val="000099"/>
            </a:solidFill>
          </a:endParaRPr>
        </a:p>
      </dgm:t>
    </dgm:pt>
    <dgm:pt modelId="{D03DC08C-5C04-4FC3-B77B-3EF212CF8ED1}" type="pres">
      <dgm:prSet presAssocID="{0A5691B8-BA8D-431D-8B0A-409F81C1D037}" presName="Name0" presStyleCnt="0">
        <dgm:presLayoutVars>
          <dgm:dir/>
          <dgm:animLvl val="lvl"/>
          <dgm:resizeHandles val="exact"/>
        </dgm:presLayoutVars>
      </dgm:prSet>
      <dgm:spPr/>
    </dgm:pt>
    <dgm:pt modelId="{7A1E1490-76BC-4285-9667-4454012F07C9}" type="pres">
      <dgm:prSet presAssocID="{DB15EE79-27AC-49D1-B90B-2D5300D266DD}" presName="parTxOnly" presStyleLbl="node1" presStyleIdx="0" presStyleCnt="1" custScaleX="122729" custScaleY="135363" custLinFactNeighborX="-74" custLinFactNeighborY="1582">
        <dgm:presLayoutVars>
          <dgm:chMax val="0"/>
          <dgm:chPref val="0"/>
          <dgm:bulletEnabled val="1"/>
        </dgm:presLayoutVars>
      </dgm:prSet>
      <dgm:spPr/>
    </dgm:pt>
  </dgm:ptLst>
  <dgm:cxnLst>
    <dgm:cxn modelId="{62C7D894-9383-40A2-BF85-83E429555845}" type="presOf" srcId="{0A5691B8-BA8D-431D-8B0A-409F81C1D037}" destId="{D03DC08C-5C04-4FC3-B77B-3EF212CF8ED1}" srcOrd="0" destOrd="0" presId="urn:microsoft.com/office/officeart/2005/8/layout/chevron1"/>
    <dgm:cxn modelId="{51B4BFAB-0EB4-49DC-9116-D78875D1F1B9}" srcId="{0A5691B8-BA8D-431D-8B0A-409F81C1D037}" destId="{DB15EE79-27AC-49D1-B90B-2D5300D266DD}" srcOrd="0" destOrd="0" parTransId="{D29A2A24-D327-433F-ADC1-29EC4D745D9A}" sibTransId="{301D6727-F7E9-4E05-B2B7-7619FD4144F6}"/>
    <dgm:cxn modelId="{148C47E4-33E5-4F9F-8794-8E8FD725858E}" type="presOf" srcId="{DB15EE79-27AC-49D1-B90B-2D5300D266DD}" destId="{7A1E1490-76BC-4285-9667-4454012F07C9}" srcOrd="0" destOrd="0" presId="urn:microsoft.com/office/officeart/2005/8/layout/chevron1"/>
    <dgm:cxn modelId="{8C109AEA-8E17-4348-A1EE-BD76B494F45F}" type="presParOf" srcId="{D03DC08C-5C04-4FC3-B77B-3EF212CF8ED1}" destId="{7A1E1490-76BC-4285-9667-4454012F07C9}" srcOrd="0" destOrd="0" presId="urn:microsoft.com/office/officeart/2005/8/layout/chevron1"/>
  </dgm:cxnLst>
  <dgm:bg>
    <a:solidFill>
      <a:schemeClr val="accen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E1490-76BC-4285-9667-4454012F07C9}">
      <dsp:nvSpPr>
        <dsp:cNvPr id="0" name=""/>
        <dsp:cNvSpPr/>
      </dsp:nvSpPr>
      <dsp:spPr>
        <a:xfrm>
          <a:off x="4826" y="0"/>
          <a:ext cx="11224445" cy="912784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52000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46,3 % сельскохозяйственной продукции, произведенной в стране. приходится на животноводство 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461218" y="0"/>
        <a:ext cx="10311661" cy="912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E1490-76BC-4285-9667-4454012F07C9}">
      <dsp:nvSpPr>
        <dsp:cNvPr id="0" name=""/>
        <dsp:cNvSpPr/>
      </dsp:nvSpPr>
      <dsp:spPr>
        <a:xfrm>
          <a:off x="5476" y="0"/>
          <a:ext cx="11222295" cy="908818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52000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600" b="1" kern="1200" dirty="0"/>
            <a:t>Развитие </a:t>
          </a:r>
          <a:r>
            <a:rPr lang="ru-RU" sz="2600" b="1" kern="1200" dirty="0" err="1"/>
            <a:t>климатоустойчивого</a:t>
          </a:r>
          <a:r>
            <a:rPr lang="ru-RU" sz="2600" b="1" kern="1200" dirty="0"/>
            <a:t> подхода в животноводстве</a:t>
          </a:r>
          <a:endParaRPr lang="en-US" sz="2600" b="1" kern="1200" dirty="0">
            <a:solidFill>
              <a:schemeClr val="bg1"/>
            </a:solidFill>
          </a:endParaRPr>
        </a:p>
      </dsp:txBody>
      <dsp:txXfrm>
        <a:off x="459885" y="0"/>
        <a:ext cx="10313477" cy="9088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E1490-76BC-4285-9667-4454012F07C9}">
      <dsp:nvSpPr>
        <dsp:cNvPr id="0" name=""/>
        <dsp:cNvSpPr/>
      </dsp:nvSpPr>
      <dsp:spPr>
        <a:xfrm>
          <a:off x="0" y="0"/>
          <a:ext cx="11296027" cy="782937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52000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</a:rPr>
            <a:t>Применение гидропонной технологии – этап перехода к </a:t>
          </a:r>
          <a:r>
            <a:rPr lang="ru-RU" sz="2400" b="1" kern="1200" dirty="0" err="1">
              <a:solidFill>
                <a:schemeClr val="bg1"/>
              </a:solidFill>
            </a:rPr>
            <a:t>климатоустойчивому</a:t>
          </a:r>
          <a:r>
            <a:rPr lang="ru-RU" sz="2400" b="1" kern="1200" dirty="0">
              <a:solidFill>
                <a:schemeClr val="bg1"/>
              </a:solidFill>
            </a:rPr>
            <a:t> ведению животноводства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391469" y="0"/>
        <a:ext cx="10513090" cy="7829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E1490-76BC-4285-9667-4454012F07C9}">
      <dsp:nvSpPr>
        <dsp:cNvPr id="0" name=""/>
        <dsp:cNvSpPr/>
      </dsp:nvSpPr>
      <dsp:spPr>
        <a:xfrm>
          <a:off x="0" y="0"/>
          <a:ext cx="11296027" cy="782937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52000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</a:rPr>
            <a:t>Применение гидропонной технологии – этап перехода к </a:t>
          </a:r>
          <a:r>
            <a:rPr lang="ru-RU" sz="2400" b="1" kern="1200" dirty="0" err="1">
              <a:solidFill>
                <a:schemeClr val="bg1"/>
              </a:solidFill>
            </a:rPr>
            <a:t>климатоустойчивому</a:t>
          </a:r>
          <a:r>
            <a:rPr lang="ru-RU" sz="2400" b="1" kern="1200" dirty="0">
              <a:solidFill>
                <a:schemeClr val="bg1"/>
              </a:solidFill>
            </a:rPr>
            <a:t> ведению животноводства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391469" y="0"/>
        <a:ext cx="10513090" cy="7829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E1490-76BC-4285-9667-4454012F07C9}">
      <dsp:nvSpPr>
        <dsp:cNvPr id="0" name=""/>
        <dsp:cNvSpPr/>
      </dsp:nvSpPr>
      <dsp:spPr>
        <a:xfrm>
          <a:off x="0" y="0"/>
          <a:ext cx="11296027" cy="782937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52000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</a:rPr>
            <a:t>Применение гидропонной технологии – этап перехода к </a:t>
          </a:r>
          <a:r>
            <a:rPr lang="ru-RU" sz="2400" b="1" kern="1200" dirty="0" err="1">
              <a:solidFill>
                <a:schemeClr val="bg1"/>
              </a:solidFill>
            </a:rPr>
            <a:t>климатоустойчивому</a:t>
          </a:r>
          <a:r>
            <a:rPr lang="ru-RU" sz="2400" b="1" kern="1200" dirty="0">
              <a:solidFill>
                <a:schemeClr val="bg1"/>
              </a:solidFill>
            </a:rPr>
            <a:t> ведению животноводства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391469" y="0"/>
        <a:ext cx="10513090" cy="7829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E1490-76BC-4285-9667-4454012F07C9}">
      <dsp:nvSpPr>
        <dsp:cNvPr id="0" name=""/>
        <dsp:cNvSpPr/>
      </dsp:nvSpPr>
      <dsp:spPr>
        <a:xfrm>
          <a:off x="0" y="0"/>
          <a:ext cx="11296027" cy="782937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52000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</a:rPr>
            <a:t>Применение гидропонной технологии – этап перехода к </a:t>
          </a:r>
          <a:r>
            <a:rPr lang="ru-RU" sz="2400" b="1" kern="1200" dirty="0" err="1">
              <a:solidFill>
                <a:schemeClr val="bg1"/>
              </a:solidFill>
            </a:rPr>
            <a:t>климатоустойчивому</a:t>
          </a:r>
          <a:r>
            <a:rPr lang="ru-RU" sz="2400" b="1" kern="1200" dirty="0">
              <a:solidFill>
                <a:schemeClr val="bg1"/>
              </a:solidFill>
            </a:rPr>
            <a:t> ведению животноводства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391469" y="0"/>
        <a:ext cx="10513090" cy="782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00E01F-9AFD-484B-9F4C-964E77F65705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BA4C50-8253-442A-BC3A-9EA1BE29E7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058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42DCB5-8515-426E-BA12-3311C48AB6D7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92150"/>
            <a:ext cx="61531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BE49D2-3108-4454-BACD-B55E0E87C4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278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2150"/>
            <a:ext cx="6153150" cy="34623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4DFDAB-B0F3-441B-BB9C-94215DABAB60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9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2150"/>
            <a:ext cx="6153150" cy="34623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en-US" dirty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927475" y="8769350"/>
            <a:ext cx="3005138" cy="461963"/>
          </a:xfrm>
          <a:prstGeom prst="rect">
            <a:avLst/>
          </a:prstGeom>
          <a:noFill/>
        </p:spPr>
        <p:txBody>
          <a:bodyPr lIns="92382" tIns="46191" rIns="92382" bIns="46191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71BBE68-6F5D-4440-8D87-8DB13901CE93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715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2150"/>
            <a:ext cx="6153150" cy="34623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en-US" dirty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927475" y="8769350"/>
            <a:ext cx="3005138" cy="461963"/>
          </a:xfrm>
          <a:prstGeom prst="rect">
            <a:avLst/>
          </a:prstGeom>
          <a:noFill/>
        </p:spPr>
        <p:txBody>
          <a:bodyPr lIns="92382" tIns="46191" rIns="92382" bIns="46191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71BBE68-6F5D-4440-8D87-8DB13901CE93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329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2150"/>
            <a:ext cx="6153150" cy="34623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en-US" dirty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927475" y="8769350"/>
            <a:ext cx="3005138" cy="461963"/>
          </a:xfrm>
          <a:prstGeom prst="rect">
            <a:avLst/>
          </a:prstGeom>
          <a:noFill/>
        </p:spPr>
        <p:txBody>
          <a:bodyPr lIns="92382" tIns="46191" rIns="92382" bIns="46191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71BBE68-6F5D-4440-8D87-8DB13901CE93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383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2150"/>
            <a:ext cx="6153150" cy="34623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en-US" dirty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927475" y="8769350"/>
            <a:ext cx="3005138" cy="461963"/>
          </a:xfrm>
          <a:prstGeom prst="rect">
            <a:avLst/>
          </a:prstGeom>
          <a:noFill/>
        </p:spPr>
        <p:txBody>
          <a:bodyPr lIns="92382" tIns="46191" rIns="92382" bIns="46191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71BBE68-6F5D-4440-8D87-8DB13901CE93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014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2150"/>
            <a:ext cx="6153150" cy="34623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en-US" dirty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927475" y="8769350"/>
            <a:ext cx="3005138" cy="461963"/>
          </a:xfrm>
          <a:prstGeom prst="rect">
            <a:avLst/>
          </a:prstGeom>
          <a:noFill/>
        </p:spPr>
        <p:txBody>
          <a:bodyPr lIns="92382" tIns="46191" rIns="92382" bIns="46191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71BBE68-6F5D-4440-8D87-8DB13901CE93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766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2150"/>
            <a:ext cx="6153150" cy="34623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en-US" dirty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927475" y="8769350"/>
            <a:ext cx="3005138" cy="461963"/>
          </a:xfrm>
          <a:prstGeom prst="rect">
            <a:avLst/>
          </a:prstGeom>
          <a:noFill/>
        </p:spPr>
        <p:txBody>
          <a:bodyPr lIns="92382" tIns="46191" rIns="92382" bIns="46191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71BBE68-6F5D-4440-8D87-8DB13901CE93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83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2150"/>
            <a:ext cx="6153150" cy="34623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C3AE94-B9B1-452E-A760-5122BA0C8B30}" type="slidenum">
              <a:rPr lang="en-US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32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456A6-B312-4C73-B002-91A376BCEE03}" type="datetime1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MENA Region Workshop: Low Carbon Development for Inclusive Growth; Marseilles 24-26 September 2012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30088-36FC-47FD-8F5C-882D422295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56768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0A0EA-AAEE-4E4D-A958-A566B29B03C9}" type="datetime1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MENA Region Workshop: Low Carbon Development for Inclusive Growth; Marseilles 24-26 September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4E2F5-F7AE-4696-99D7-90753123A8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25457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B8019-5438-45BD-8E79-DE9A89143CD6}" type="datetime1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MENA Region Workshop: Low Carbon Development for Inclusive Growth; Marseilles 24-26 September 2012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82151-FCE4-4CF9-A5A9-30F44E6CA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48803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68595-3835-4484-8DFF-FA7300F1FF3C}" type="datetime1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MENA Region Workshop: Low Carbon Development for Inclusive Growth; Marseilles 24-26 September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26B45-3FC5-4086-9A97-532890DCA5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82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0BADA-6548-4C31-8924-087739BE5852}" type="datetime1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MENA Region Workshop: Low Carbon Development for Inclusive Growth; Marseilles 24-26 September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90D46-C273-48E2-8076-A561C0FD7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76045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304801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384" y="4203701"/>
            <a:ext cx="383540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3"/>
            <a:ext cx="7393517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80301" y="4073526"/>
            <a:ext cx="4409017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1517" y="4059239"/>
            <a:ext cx="11631083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528FB-7281-45BE-BF2C-70128FB8B36C}" type="datetime1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MENA Region Workshop: Low Carbon Development for Inclusive Growth; Marseilles 24-26 September 2012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7D075-06D6-43B5-8425-CA0A7D8A92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74274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74BCC-EFDE-4C75-99B4-1CABD862D979}" type="datetime1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MENA Region Workshop: Low Carbon Development for Inclusive Growth; Marseilles 24-26 September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A4B5F7F-68C4-4696-B802-56DA89B999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48446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05B46-F3EB-4E38-A820-5EB9B594C4CD}" type="datetime1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MENA Region Workshop: Low Carbon Development for Inclusive Growth; Marseilles 24-26 September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C139F-98B4-412F-B179-ECD06216DB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09510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FD520-5230-4A5E-B384-95F177D7B5A0}" type="datetime1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MENA Region Workshop: Low Carbon Development for Inclusive Growth; Marseilles 24-26 September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E627B-90F1-4E6A-B3F5-2E204EDE5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44749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E0FE1-98B3-43C7-9D4A-EE7ABB71FE1A}" type="datetime1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MENA Region Workshop: Low Carbon Development for Inclusive Growth; Marseilles 24-26 September 2012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7DFFB-9659-43D8-B88C-AF71A9AAD0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92063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36A82-CCE2-4195-B048-4E2AE34CA6F0}" type="datetime1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MENA Region Workshop: Low Carbon Development for Inclusive Growth; Marseilles 24-26 September 2012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0D4D0-2AA0-4B7D-9AB5-2D45D3905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08396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F7F18-839A-42EE-B99B-66B3FB64FF84}" type="datetime1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MENA Region Workshop: Low Carbon Development for Inclusive Growth; Marseilles 24-26 September 2012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87A04-514F-4B08-AA21-529B49AE82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856157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1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81517" y="1679576"/>
            <a:ext cx="11631083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8139"/>
            <a:ext cx="10972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5518" y="6249989"/>
            <a:ext cx="5048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B3091C94-B88F-4AF0-84E5-83483C00D7F1}" type="datetime1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33" y="6249989"/>
            <a:ext cx="5048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MENA Region Workshop: Low Carbon Development for Inclusive Growth; Marseilles 24-26 September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9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614DE3D-21E2-4862-A7AB-061638FCBAC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051" y="2674939"/>
            <a:ext cx="987848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5" r:id="rId2"/>
    <p:sldLayoutId id="2147483837" r:id="rId3"/>
    <p:sldLayoutId id="2147483834" r:id="rId4"/>
    <p:sldLayoutId id="2147483833" r:id="rId5"/>
    <p:sldLayoutId id="2147483832" r:id="rId6"/>
    <p:sldLayoutId id="2147483838" r:id="rId7"/>
    <p:sldLayoutId id="2147483839" r:id="rId8"/>
    <p:sldLayoutId id="2147483840" r:id="rId9"/>
    <p:sldLayoutId id="2147483831" r:id="rId10"/>
    <p:sldLayoutId id="2147483841" r:id="rId11"/>
    <p:sldLayoutId id="214748383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5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4.jp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3.jpg"/><Relationship Id="rId4" Type="http://schemas.openxmlformats.org/officeDocument/2006/relationships/diagramLayout" Target="../diagrams/layout4.xml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31.jp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0.jpg"/><Relationship Id="rId4" Type="http://schemas.openxmlformats.org/officeDocument/2006/relationships/diagramLayout" Target="../diagrams/layout6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813259" y="1338496"/>
            <a:ext cx="5661826" cy="2088232"/>
          </a:xfrm>
        </p:spPr>
        <p:txBody>
          <a:bodyPr anchor="t"/>
          <a:lstStyle/>
          <a:p>
            <a:pPr eaLnBrk="1" hangingPunct="1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Продвигаем инновационные технологии – применение гидропонных установок в кормопроизводстве</a:t>
            </a:r>
            <a:endParaRPr lang="ru-RU" altLang="en-US" sz="3200" b="1" i="1" dirty="0">
              <a:solidFill>
                <a:srgbClr val="002060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5B0136F-B06F-44C5-BC1C-399D79782002}"/>
              </a:ext>
            </a:extLst>
          </p:cNvPr>
          <p:cNvGrpSpPr/>
          <p:nvPr/>
        </p:nvGrpSpPr>
        <p:grpSpPr>
          <a:xfrm>
            <a:off x="3648825" y="241827"/>
            <a:ext cx="4279944" cy="895351"/>
            <a:chOff x="3648825" y="241827"/>
            <a:chExt cx="4279944" cy="89535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825" y="241827"/>
              <a:ext cx="856979" cy="89535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369" y="241828"/>
              <a:ext cx="1295400" cy="895350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49" y="241827"/>
            <a:ext cx="3168352" cy="57672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32251" y="5685938"/>
            <a:ext cx="273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Музаффар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Ирисметов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Компания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INTEXNOL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C66E77-F8C5-4207-9DEC-FD4FD9D174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583" y="241827"/>
            <a:ext cx="527575" cy="10705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05" y="3278810"/>
            <a:ext cx="5801868" cy="24277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57739433"/>
              </p:ext>
            </p:extLst>
          </p:nvPr>
        </p:nvGraphicFramePr>
        <p:xfrm>
          <a:off x="327281" y="260648"/>
          <a:ext cx="11229272" cy="912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5F3A896-2142-4B58-A79B-00C0C2817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825349"/>
              </p:ext>
            </p:extLst>
          </p:nvPr>
        </p:nvGraphicFramePr>
        <p:xfrm>
          <a:off x="338208" y="1196752"/>
          <a:ext cx="8771352" cy="5674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1352">
                  <a:extLst>
                    <a:ext uri="{9D8B030D-6E8A-4147-A177-3AD203B41FA5}">
                      <a16:colId xmlns:a16="http://schemas.microsoft.com/office/drawing/2014/main" val="2891705412"/>
                    </a:ext>
                  </a:extLst>
                </a:gridCol>
              </a:tblGrid>
              <a:tr h="4984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Сдерживающие факторы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849810"/>
                  </a:ext>
                </a:extLst>
              </a:tr>
              <a:tr h="5090814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Примерно 40 % обрабатываемой земли в Республике Узбекистан потеряло плодородие, при интенсивном выпасе скота естественные пастбищные угодья не успевают восстановиться, что приводит к эрозии почвы, и, как следствие, к опустыниванию сельхозугодий.  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Нехватка кормов - посевная площадь под кормовые культуры сократилась на 73 %, резко сократились  площади естественных пастбищ, снижается продуктивность естественных пастбищ.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Дисбаланс между количеством скота и объемом ресурсов, которые имеются для его содержания.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Нехватка водных ресурсов для выращивания кормовых культур.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Снижение продуктивности, повышение заболеваемости и рост смертности скота в период маловодья и засухи из за употребления воды из и сбросных коллекторов.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15040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72" y="2492896"/>
            <a:ext cx="1691428" cy="10786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1287038"/>
            <a:ext cx="1607709" cy="1246443"/>
          </a:xfrm>
          <a:prstGeom prst="rect">
            <a:avLst/>
          </a:prstGeom>
          <a:effectLst>
            <a:glow rad="127000">
              <a:schemeClr val="accent1">
                <a:alpha val="99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3954198"/>
            <a:ext cx="1659819" cy="11900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912" y="3217032"/>
            <a:ext cx="1440000" cy="10786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787" y="5241751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6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10976824"/>
              </p:ext>
            </p:extLst>
          </p:nvPr>
        </p:nvGraphicFramePr>
        <p:xfrm>
          <a:off x="479376" y="332656"/>
          <a:ext cx="11233248" cy="908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72DD24A8-8A45-4B5E-B4E6-DE99BE84B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451388"/>
              </p:ext>
            </p:extLst>
          </p:nvPr>
        </p:nvGraphicFramePr>
        <p:xfrm>
          <a:off x="335360" y="1241474"/>
          <a:ext cx="8424935" cy="5643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5">
                  <a:extLst>
                    <a:ext uri="{9D8B030D-6E8A-4147-A177-3AD203B41FA5}">
                      <a16:colId xmlns:a16="http://schemas.microsoft.com/office/drawing/2014/main" val="2891705412"/>
                    </a:ext>
                  </a:extLst>
                </a:gridCol>
              </a:tblGrid>
              <a:tr h="674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Возможные решения</a:t>
                      </a:r>
                      <a:endParaRPr lang="en-US" sz="22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849810"/>
                  </a:ext>
                </a:extLst>
              </a:tr>
              <a:tr h="494158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ru-RU" sz="20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Минимизировать зависимость кормопроизводства от внешних (погодных и климатических ) факторов.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ru-RU" sz="20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Обеспечить переход к  стойловому ведению  животноводства, что  позволит снизить нагрузку на пастбища за счет сокращения интенсивного выпаса, повысить способность пастбищ к самовосстановлению, сохранению растительного покрова, препятствующему развитию дефляционных процессов и, тем самым, улучшить экологическую обстановку.</a:t>
                      </a:r>
                      <a:endParaRPr lang="en-US" sz="20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ru-RU" sz="20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Обеспечить  правильный  рацион кормления скота и собственное производство кормов на месте.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1504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001" y="1364627"/>
            <a:ext cx="1656000" cy="11112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5661248"/>
            <a:ext cx="1656000" cy="1112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2533356"/>
            <a:ext cx="1638991" cy="1107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5" y="3722158"/>
            <a:ext cx="1692000" cy="15007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23" y="4199924"/>
            <a:ext cx="1697877" cy="150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61407462"/>
              </p:ext>
            </p:extLst>
          </p:nvPr>
        </p:nvGraphicFramePr>
        <p:xfrm>
          <a:off x="483747" y="260648"/>
          <a:ext cx="11300885" cy="782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C387885A-3E01-44E0-A602-24DDBE557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726061"/>
              </p:ext>
            </p:extLst>
          </p:nvPr>
        </p:nvGraphicFramePr>
        <p:xfrm>
          <a:off x="335360" y="1052736"/>
          <a:ext cx="9001000" cy="5805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1000">
                  <a:extLst>
                    <a:ext uri="{9D8B030D-6E8A-4147-A177-3AD203B41FA5}">
                      <a16:colId xmlns:a16="http://schemas.microsoft.com/office/drawing/2014/main" val="2891705412"/>
                    </a:ext>
                  </a:extLst>
                </a:gridCol>
              </a:tblGrid>
              <a:tr h="4057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Особенности многоярусных гидропонных установок (МГУ)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849810"/>
                  </a:ext>
                </a:extLst>
              </a:tr>
              <a:tr h="5399520">
                <a:tc>
                  <a:txBody>
                    <a:bodyPr/>
                    <a:lstStyle/>
                    <a:p>
                      <a:r>
                        <a:rPr lang="ru-RU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Зависимость от внешних факторов (погодных и климатических) снижена до минимума.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Высокая энергоэффективность –  на производство  1 тонны зелёной массы (достаточно для кормления 100 голов КРС или 250 голов МРС) потребляется 24 кВт эл. энергии.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Высокая эффективность водопотребления – на производство 1 тонны зелёной массы расходуется 2000 л воды,  а при традиционном выращивании кормовых культур расход воды составляет не менее 10 000 л на 1 тонну зелёной массы.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МГУ, независимо от модели, могут производить с 1 </a:t>
                      </a:r>
                      <a:r>
                        <a:rPr lang="ru-RU" sz="20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до 10 000 кг гидропонного зелёного корма в год.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1м2 оборудования МГУ заменяет производства корма с площади до 0,5 га поливной земли.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Сертифицированное оборудование МГУ является залоговым обеспечением от 50% и выше от реальной стоимости для получения кредитов на развитие хозяйства.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1504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06" y="2745000"/>
            <a:ext cx="1026000" cy="136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924" y="1150566"/>
            <a:ext cx="1776000" cy="133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3195000"/>
            <a:ext cx="1377000" cy="183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16" y="5157192"/>
            <a:ext cx="2761991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08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83747" y="260648"/>
          <a:ext cx="11300885" cy="782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C387885A-3E01-44E0-A602-24DDBE557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078244"/>
              </p:ext>
            </p:extLst>
          </p:nvPr>
        </p:nvGraphicFramePr>
        <p:xfrm>
          <a:off x="263352" y="1196752"/>
          <a:ext cx="9001000" cy="5479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1000">
                  <a:extLst>
                    <a:ext uri="{9D8B030D-6E8A-4147-A177-3AD203B41FA5}">
                      <a16:colId xmlns:a16="http://schemas.microsoft.com/office/drawing/2014/main" val="2891705412"/>
                    </a:ext>
                  </a:extLst>
                </a:gridCol>
              </a:tblGrid>
              <a:tr h="463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Особенности продукции МГУ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849810"/>
                  </a:ext>
                </a:extLst>
              </a:tr>
              <a:tr h="5016105">
                <a:tc>
                  <a:txBody>
                    <a:bodyPr/>
                    <a:lstStyle/>
                    <a:p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существенно увеличивается продуктивное долголетие породистых коров;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воспроизводительная способность поголовья вырастает;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молочная производительность выше на 30%;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снижается количество средств, необходимых на закупку различных лекарств;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 корма снижается, как и уменьшается себестоимость продукции молока;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 окупаемости составляет максимум 6-12месяцев;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риски возникновения стрессовых состояний из-за климатических колебаний, которые вызывают изменения в урожайности, снижаются, так как выращивание гидропонного зеленого корма совершенно не зависит от внешних условий.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1504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919" y="1194577"/>
            <a:ext cx="1536000" cy="86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2128127"/>
            <a:ext cx="1656184" cy="1105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137" y="3302792"/>
            <a:ext cx="2896283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558" y="5172112"/>
            <a:ext cx="2879442" cy="147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23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83747" y="260648"/>
          <a:ext cx="11300885" cy="782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Объект 10">
            <a:extLst>
              <a:ext uri="{FF2B5EF4-FFF2-40B4-BE49-F238E27FC236}">
                <a16:creationId xmlns:a16="http://schemas.microsoft.com/office/drawing/2014/main" id="{774D855D-1DB9-4151-8B93-98DCFDA5EC5B}"/>
              </a:ext>
            </a:extLst>
          </p:cNvPr>
          <p:cNvSpPr txBox="1">
            <a:spLocks/>
          </p:cNvSpPr>
          <p:nvPr/>
        </p:nvSpPr>
        <p:spPr>
          <a:xfrm>
            <a:off x="304472" y="1194577"/>
            <a:ext cx="9823976" cy="5457444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Места установки МГУ в Республике Каракалпакстан</a:t>
            </a:r>
            <a:endParaRPr lang="ru-RU" sz="1600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 err="1">
                <a:solidFill>
                  <a:schemeClr val="bg1"/>
                </a:solidFill>
              </a:rPr>
              <a:t>Кегейлинский</a:t>
            </a:r>
            <a:r>
              <a:rPr lang="ru-RU" sz="2000" b="1" dirty="0">
                <a:solidFill>
                  <a:schemeClr val="bg1"/>
                </a:solidFill>
              </a:rPr>
              <a:t> район, ССГ «</a:t>
            </a:r>
            <a:r>
              <a:rPr lang="ru-RU" sz="2000" b="1" dirty="0" err="1">
                <a:solidFill>
                  <a:schemeClr val="bg1"/>
                </a:solidFill>
              </a:rPr>
              <a:t>Кусканатау</a:t>
            </a:r>
            <a:r>
              <a:rPr lang="ru-RU" sz="2000" b="1" dirty="0">
                <a:solidFill>
                  <a:schemeClr val="bg1"/>
                </a:solidFill>
              </a:rPr>
              <a:t>" Кооператив "</a:t>
            </a:r>
            <a:r>
              <a:rPr lang="en-US" sz="2000" b="1" dirty="0" err="1">
                <a:solidFill>
                  <a:schemeClr val="bg1"/>
                </a:solidFill>
              </a:rPr>
              <a:t>Qazanketken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Jaylawi</a:t>
            </a:r>
            <a:r>
              <a:rPr lang="en-US" sz="2000" b="1" dirty="0">
                <a:solidFill>
                  <a:schemeClr val="bg1"/>
                </a:solidFill>
              </a:rPr>
              <a:t>" </a:t>
            </a:r>
            <a:r>
              <a:rPr lang="ru-RU" sz="2000" b="1" dirty="0">
                <a:solidFill>
                  <a:schemeClr val="bg1"/>
                </a:solidFill>
              </a:rPr>
              <a:t>МГУ-500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err="1">
                <a:solidFill>
                  <a:schemeClr val="bg1"/>
                </a:solidFill>
              </a:rPr>
              <a:t>Муйнакский</a:t>
            </a:r>
            <a:r>
              <a:rPr lang="ru-RU" sz="2000" b="1" dirty="0">
                <a:solidFill>
                  <a:schemeClr val="bg1"/>
                </a:solidFill>
              </a:rPr>
              <a:t> район, ССГ "Хаким </a:t>
            </a:r>
            <a:r>
              <a:rPr lang="ru-RU" sz="2000" b="1" dirty="0" err="1">
                <a:solidFill>
                  <a:schemeClr val="bg1"/>
                </a:solidFill>
              </a:rPr>
              <a:t>ата</a:t>
            </a:r>
            <a:r>
              <a:rPr lang="ru-RU" sz="2000" b="1" dirty="0">
                <a:solidFill>
                  <a:schemeClr val="bg1"/>
                </a:solidFill>
              </a:rPr>
              <a:t>" Кооператив "</a:t>
            </a:r>
            <a:r>
              <a:rPr lang="en-US" sz="2000" b="1" dirty="0" err="1">
                <a:solidFill>
                  <a:schemeClr val="bg1"/>
                </a:solidFill>
              </a:rPr>
              <a:t>Ajiniyaz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Jaylawlari</a:t>
            </a:r>
            <a:r>
              <a:rPr lang="en-US" sz="2000" b="1" dirty="0">
                <a:solidFill>
                  <a:schemeClr val="bg1"/>
                </a:solidFill>
              </a:rPr>
              <a:t>" </a:t>
            </a:r>
            <a:r>
              <a:rPr lang="ru-RU" sz="2000" b="1" dirty="0">
                <a:solidFill>
                  <a:schemeClr val="bg1"/>
                </a:solidFill>
              </a:rPr>
              <a:t>МГУ-500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err="1">
                <a:solidFill>
                  <a:schemeClr val="bg1"/>
                </a:solidFill>
              </a:rPr>
              <a:t>Тахтакупирский</a:t>
            </a:r>
            <a:r>
              <a:rPr lang="ru-RU" sz="2000" b="1" dirty="0">
                <a:solidFill>
                  <a:schemeClr val="bg1"/>
                </a:solidFill>
              </a:rPr>
              <a:t> район, ССГ "Караой" Домохозяйство </a:t>
            </a:r>
            <a:r>
              <a:rPr lang="ru-RU" sz="2000" b="1" dirty="0" err="1">
                <a:solidFill>
                  <a:schemeClr val="bg1"/>
                </a:solidFill>
              </a:rPr>
              <a:t>Беласарова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Курманказы</a:t>
            </a:r>
            <a:r>
              <a:rPr lang="ru-RU" sz="2000" b="1" dirty="0">
                <a:solidFill>
                  <a:schemeClr val="bg1"/>
                </a:solidFill>
              </a:rPr>
              <a:t> - </a:t>
            </a:r>
            <a:r>
              <a:rPr lang="ru-RU" sz="2000" b="1" dirty="0" err="1">
                <a:solidFill>
                  <a:schemeClr val="bg1"/>
                </a:solidFill>
              </a:rPr>
              <a:t>МиниМГУ</a:t>
            </a:r>
            <a:endParaRPr lang="ru-RU" sz="2000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 err="1">
                <a:solidFill>
                  <a:schemeClr val="bg1"/>
                </a:solidFill>
              </a:rPr>
              <a:t>Чимбайский</a:t>
            </a:r>
            <a:r>
              <a:rPr lang="ru-RU" sz="2000" b="1" dirty="0">
                <a:solidFill>
                  <a:schemeClr val="bg1"/>
                </a:solidFill>
              </a:rPr>
              <a:t> район, ССГ "Кок </a:t>
            </a:r>
            <a:r>
              <a:rPr lang="ru-RU" sz="2000" b="1" dirty="0" err="1">
                <a:solidFill>
                  <a:schemeClr val="bg1"/>
                </a:solidFill>
              </a:rPr>
              <a:t>Суу</a:t>
            </a:r>
            <a:r>
              <a:rPr lang="ru-RU" sz="2000" b="1" dirty="0">
                <a:solidFill>
                  <a:schemeClr val="bg1"/>
                </a:solidFill>
              </a:rPr>
              <a:t>" Домохозяйство </a:t>
            </a:r>
            <a:r>
              <a:rPr lang="ru-RU" sz="2000" b="1" dirty="0" err="1">
                <a:solidFill>
                  <a:schemeClr val="bg1"/>
                </a:solidFill>
              </a:rPr>
              <a:t>Айткулова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Мендигали</a:t>
            </a:r>
            <a:r>
              <a:rPr lang="ru-RU" sz="2000" b="1" dirty="0">
                <a:solidFill>
                  <a:schemeClr val="bg1"/>
                </a:solidFill>
              </a:rPr>
              <a:t> - </a:t>
            </a:r>
            <a:r>
              <a:rPr lang="ru-RU" sz="2000" b="1" dirty="0" err="1">
                <a:solidFill>
                  <a:schemeClr val="bg1"/>
                </a:solidFill>
              </a:rPr>
              <a:t>МиниМГУ</a:t>
            </a:r>
            <a:endParaRPr lang="ru-RU" sz="2000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 err="1">
                <a:solidFill>
                  <a:schemeClr val="bg1"/>
                </a:solidFill>
              </a:rPr>
              <a:t>Кегейлинский</a:t>
            </a:r>
            <a:r>
              <a:rPr lang="ru-RU" sz="2000" b="1" dirty="0">
                <a:solidFill>
                  <a:schemeClr val="bg1"/>
                </a:solidFill>
              </a:rPr>
              <a:t> район, ССГ «</a:t>
            </a:r>
            <a:r>
              <a:rPr lang="ru-RU" sz="2000" b="1" dirty="0" err="1">
                <a:solidFill>
                  <a:schemeClr val="bg1"/>
                </a:solidFill>
              </a:rPr>
              <a:t>Жалпак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жап</a:t>
            </a:r>
            <a:r>
              <a:rPr lang="ru-RU" sz="2000" b="1" dirty="0">
                <a:solidFill>
                  <a:schemeClr val="bg1"/>
                </a:solidFill>
              </a:rPr>
              <a:t>» Домохозяйство </a:t>
            </a:r>
            <a:r>
              <a:rPr lang="ru-RU" sz="2000" b="1" dirty="0" err="1">
                <a:solidFill>
                  <a:schemeClr val="bg1"/>
                </a:solidFill>
              </a:rPr>
              <a:t>Байманова</a:t>
            </a:r>
            <a:r>
              <a:rPr lang="ru-RU" sz="2000" b="1" dirty="0">
                <a:solidFill>
                  <a:schemeClr val="bg1"/>
                </a:solidFill>
              </a:rPr>
              <a:t> Мухтара - </a:t>
            </a:r>
            <a:r>
              <a:rPr lang="ru-RU" sz="2000" b="1" dirty="0" err="1">
                <a:solidFill>
                  <a:schemeClr val="bg1"/>
                </a:solidFill>
              </a:rPr>
              <a:t>МиниМГУ</a:t>
            </a:r>
            <a:endParaRPr lang="ru-RU" sz="2000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 err="1">
                <a:solidFill>
                  <a:schemeClr val="bg1"/>
                </a:solidFill>
              </a:rPr>
              <a:t>Муйнакский</a:t>
            </a:r>
            <a:r>
              <a:rPr lang="ru-RU" sz="2000" b="1" dirty="0">
                <a:solidFill>
                  <a:schemeClr val="bg1"/>
                </a:solidFill>
              </a:rPr>
              <a:t> район, ССГ «</a:t>
            </a:r>
            <a:r>
              <a:rPr lang="ru-RU" sz="2000" b="1" dirty="0" err="1">
                <a:solidFill>
                  <a:schemeClr val="bg1"/>
                </a:solidFill>
              </a:rPr>
              <a:t>Бозатау</a:t>
            </a:r>
            <a:r>
              <a:rPr lang="ru-RU" sz="2000" b="1" dirty="0">
                <a:solidFill>
                  <a:schemeClr val="bg1"/>
                </a:solidFill>
              </a:rPr>
              <a:t>» Домохозяйство </a:t>
            </a:r>
            <a:r>
              <a:rPr lang="ru-RU" sz="2000" b="1" dirty="0" err="1">
                <a:solidFill>
                  <a:schemeClr val="bg1"/>
                </a:solidFill>
              </a:rPr>
              <a:t>Токтамисова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Кенесбай</a:t>
            </a:r>
            <a:r>
              <a:rPr lang="ru-RU" sz="2000" b="1" dirty="0">
                <a:solidFill>
                  <a:schemeClr val="bg1"/>
                </a:solidFill>
              </a:rPr>
              <a:t> - </a:t>
            </a:r>
            <a:r>
              <a:rPr lang="ru-RU" sz="2000" b="1" dirty="0" err="1">
                <a:solidFill>
                  <a:schemeClr val="bg1"/>
                </a:solidFill>
              </a:rPr>
              <a:t>МиниМГУ</a:t>
            </a:r>
            <a:endParaRPr lang="ru-RU" sz="2000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 err="1">
                <a:solidFill>
                  <a:schemeClr val="bg1"/>
                </a:solidFill>
              </a:rPr>
              <a:t>Муйнакский</a:t>
            </a:r>
            <a:r>
              <a:rPr lang="ru-RU" sz="2000" b="1" dirty="0">
                <a:solidFill>
                  <a:schemeClr val="bg1"/>
                </a:solidFill>
              </a:rPr>
              <a:t> район, ССГ «</a:t>
            </a:r>
            <a:r>
              <a:rPr lang="ru-RU" sz="2000" b="1" dirty="0" err="1">
                <a:solidFill>
                  <a:schemeClr val="bg1"/>
                </a:solidFill>
              </a:rPr>
              <a:t>Бозатау</a:t>
            </a:r>
            <a:r>
              <a:rPr lang="ru-RU" sz="2000" b="1" dirty="0">
                <a:solidFill>
                  <a:schemeClr val="bg1"/>
                </a:solidFill>
              </a:rPr>
              <a:t>» Домохозяйство </a:t>
            </a:r>
            <a:r>
              <a:rPr lang="ru-RU" sz="2000" b="1" dirty="0" err="1">
                <a:solidFill>
                  <a:schemeClr val="bg1"/>
                </a:solidFill>
              </a:rPr>
              <a:t>Унтениязова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Шолпанай</a:t>
            </a:r>
            <a:r>
              <a:rPr lang="ru-RU" sz="2000" b="1" dirty="0">
                <a:solidFill>
                  <a:schemeClr val="bg1"/>
                </a:solidFill>
              </a:rPr>
              <a:t> - </a:t>
            </a:r>
            <a:r>
              <a:rPr lang="ru-RU" sz="2000" b="1" dirty="0" err="1">
                <a:solidFill>
                  <a:schemeClr val="bg1"/>
                </a:solidFill>
              </a:rPr>
              <a:t>МиниМГУ</a:t>
            </a:r>
            <a:endParaRPr lang="ru-RU" sz="2000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 err="1">
                <a:solidFill>
                  <a:schemeClr val="bg1"/>
                </a:solidFill>
              </a:rPr>
              <a:t>Чимбайский</a:t>
            </a:r>
            <a:r>
              <a:rPr lang="ru-RU" sz="2000" b="1" dirty="0">
                <a:solidFill>
                  <a:schemeClr val="bg1"/>
                </a:solidFill>
              </a:rPr>
              <a:t> район, город Чимбай Домохозяйство </a:t>
            </a:r>
            <a:r>
              <a:rPr lang="ru-RU" sz="2000" b="1" dirty="0" err="1">
                <a:solidFill>
                  <a:schemeClr val="bg1"/>
                </a:solidFill>
              </a:rPr>
              <a:t>Кульбаев</a:t>
            </a:r>
            <a:r>
              <a:rPr lang="ru-RU" sz="2000" b="1" dirty="0">
                <a:solidFill>
                  <a:schemeClr val="bg1"/>
                </a:solidFill>
              </a:rPr>
              <a:t> Азат – Мини МГУ</a:t>
            </a:r>
            <a:endParaRPr lang="ru-RU" sz="2000" b="1" dirty="0"/>
          </a:p>
        </p:txBody>
      </p:sp>
      <p:pic>
        <p:nvPicPr>
          <p:cNvPr id="11" name="Рисунок 10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CE498FB0-5B95-45A2-8746-3BC5C3F65E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812" y="1194577"/>
            <a:ext cx="2335188" cy="155679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ол, внутренний, потолок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FEFCD93C-6FBA-487D-BEC8-C31D6B5BAB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529" y="3044423"/>
            <a:ext cx="2343668" cy="175775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9D47576D-12F6-4973-86A3-1C47339346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529" y="5089576"/>
            <a:ext cx="2343668" cy="156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5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83747" y="260648"/>
          <a:ext cx="11300885" cy="782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C387885A-3E01-44E0-A602-24DDBE557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610842"/>
              </p:ext>
            </p:extLst>
          </p:nvPr>
        </p:nvGraphicFramePr>
        <p:xfrm>
          <a:off x="263352" y="1052737"/>
          <a:ext cx="9001000" cy="3005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1000">
                  <a:extLst>
                    <a:ext uri="{9D8B030D-6E8A-4147-A177-3AD203B41FA5}">
                      <a16:colId xmlns:a16="http://schemas.microsoft.com/office/drawing/2014/main" val="2891705412"/>
                    </a:ext>
                  </a:extLst>
                </a:gridCol>
              </a:tblGrid>
              <a:tr h="343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Экономические выгоды применения  МГУ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849810"/>
                  </a:ext>
                </a:extLst>
              </a:tr>
              <a:tr h="260928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Высокая рентабельность – срок окупаемости от 6 до 12 месяцев.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Введение в рацион гидропонного зеленого корма позволяет экономить основной корм, до 30%</a:t>
                      </a:r>
                      <a:endParaRPr lang="en-US" sz="18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молочного КРС надои молока увеличиваются до 30 %</a:t>
                      </a:r>
                      <a:endParaRPr lang="en-US" sz="18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мясного КРС привес живого веса увеличивается до 20 % </a:t>
                      </a:r>
                      <a:endParaRPr lang="en-US" sz="18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Заменяет традиционный премикс на 100 %</a:t>
                      </a:r>
                      <a:endParaRPr lang="en-US" sz="18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Дополнительная прибыль от реализации ГЗК на сторону</a:t>
                      </a:r>
                      <a:endParaRPr lang="en-US" sz="18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Снижает зависимость от ветеринарных препаратов до 85%</a:t>
                      </a:r>
                      <a:endParaRPr lang="en-US" sz="18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Снижение затраты на пользование естественных выпасов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150403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B5464A4-511E-4EF2-90B8-6F80A3799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968946"/>
              </p:ext>
            </p:extLst>
          </p:nvPr>
        </p:nvGraphicFramePr>
        <p:xfrm>
          <a:off x="263352" y="4067411"/>
          <a:ext cx="90010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1000">
                  <a:extLst>
                    <a:ext uri="{9D8B030D-6E8A-4147-A177-3AD203B41FA5}">
                      <a16:colId xmlns:a16="http://schemas.microsoft.com/office/drawing/2014/main" val="2891705412"/>
                    </a:ext>
                  </a:extLst>
                </a:gridCol>
              </a:tblGrid>
              <a:tr h="372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Социальные и экологические  выгоды применения  МГУ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849810"/>
                  </a:ext>
                </a:extLst>
              </a:tr>
              <a:tr h="2147225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новых рабочих мест</a:t>
                      </a:r>
                      <a:endParaRPr lang="en-US" sz="18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инфраструктуры хозяйства</a:t>
                      </a:r>
                      <a:endParaRPr lang="en-US" sz="18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населения экологически чистыми мясомолочными продуктами</a:t>
                      </a:r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практически замкнутого цикла водопотребления</a:t>
                      </a:r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Снижение нагрузки на естественные пастбища и повышение скорости восстановления естественных пастбищ</a:t>
                      </a:r>
                      <a:endParaRPr lang="en-US" sz="18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8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1504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648" y="2276871"/>
            <a:ext cx="1564000" cy="82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712" y="1120228"/>
            <a:ext cx="1314075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3246885"/>
            <a:ext cx="2124000" cy="17008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5030679"/>
            <a:ext cx="2359090" cy="168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81471" y="899720"/>
            <a:ext cx="7866874" cy="5958280"/>
          </a:xfrm>
          <a:solidFill>
            <a:schemeClr val="accent1">
              <a:lumMod val="50000"/>
            </a:schemeClr>
          </a:solidFill>
        </p:spPr>
        <p:txBody>
          <a:bodyPr anchor="b"/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Сконструированный на базе многоярусной гидропонной установки МГУ-1000, комплекс включает  установку по производству витаминно-травяной гранулы и установку по производству ферментированного </a:t>
            </a:r>
            <a:r>
              <a:rPr lang="ru-RU" sz="2000" b="1" dirty="0" err="1">
                <a:solidFill>
                  <a:schemeClr val="bg1"/>
                </a:solidFill>
              </a:rPr>
              <a:t>сахаро</a:t>
            </a:r>
            <a:r>
              <a:rPr lang="ru-RU" sz="2000" b="1" dirty="0">
                <a:solidFill>
                  <a:schemeClr val="bg1"/>
                </a:solidFill>
              </a:rPr>
              <a:t>-белкового корма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Комплекс производит : зеленый гидропонный корм, гранулированную витаминную травяную  муку (ГВТМ) и заменитель натурального молока.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Сырьё для производства ГВТМ: многолетние и однолетние травы, молодые побеги камыша, ботва солодки, янтак (верблюжья колючка), клевер, сорго, амарант и другие травы.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                       </a:t>
            </a:r>
            <a:r>
              <a:rPr lang="ru-RU" sz="2000" b="1" dirty="0">
                <a:solidFill>
                  <a:schemeClr val="bg1"/>
                </a:solidFill>
              </a:rPr>
              <a:t>Преимущества гранул: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Сохранение 95-97 % всех питательных веществ, витаминов, биологически активных веществ, а также энергетики всех видов исходного сырья.                     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                       Энергоэффективность: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На 1 тонну готовой продукции тратится не более 50 кВт электроэнергии.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20" y="5419882"/>
            <a:ext cx="4140000" cy="1411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21" y="4112522"/>
            <a:ext cx="2053478" cy="1269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772" y="4112400"/>
            <a:ext cx="2176447" cy="1269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08" y="1628800"/>
            <a:ext cx="3889593" cy="1915844"/>
          </a:xfrm>
          <a:prstGeom prst="rect">
            <a:avLst/>
          </a:prstGeom>
        </p:spPr>
      </p:pic>
      <p:sp>
        <p:nvSpPr>
          <p:cNvPr id="16" name="Шеврон 15"/>
          <p:cNvSpPr/>
          <p:nvPr/>
        </p:nvSpPr>
        <p:spPr>
          <a:xfrm>
            <a:off x="335360" y="116783"/>
            <a:ext cx="11296027" cy="782937"/>
          </a:xfrm>
          <a:prstGeom prst="chevron">
            <a:avLst/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dirty="0"/>
              <a:t>Применение комплексного подхода к кормопроизводству – комплексное решение проблем и гарантия стабильного дохода</a:t>
            </a:r>
            <a:endParaRPr lang="en-US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DFFB-9659-43D8-B88C-AF71A9AAD087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EB629A-91FF-4507-88C9-DF251A84F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563" y="213823"/>
            <a:ext cx="856979" cy="8953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B9C1D1-1103-4A1C-AE79-B4263D281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232873"/>
            <a:ext cx="1295400" cy="8953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FCDDF2-6697-466B-A200-DD3ABD990D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32" y="219633"/>
            <a:ext cx="978295" cy="1985231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3161F5A-191F-4298-BDE6-2EBB421CB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671" y="3429000"/>
            <a:ext cx="8544656" cy="1252537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Спасибо за ваше внимание!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62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12224</TotalTime>
  <Words>821</Words>
  <Application>Microsoft Office PowerPoint</Application>
  <PresentationFormat>Widescreen</PresentationFormat>
  <Paragraphs>82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Candara</vt:lpstr>
      <vt:lpstr>Symbol</vt:lpstr>
      <vt:lpstr>Волна</vt:lpstr>
      <vt:lpstr>Продвигаем инновационные технологии – применение гидропонных установок в кормопроизводстве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Спасибо за ваше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MENA Region Workshop Low Carbon Development for Inclusive Growth  Country presentation: - insert country name-</dc:title>
  <dc:creator>Maja Murisic</dc:creator>
  <cp:lastModifiedBy>Elvira Izamova</cp:lastModifiedBy>
  <cp:revision>770</cp:revision>
  <cp:lastPrinted>2013-05-09T14:18:56Z</cp:lastPrinted>
  <dcterms:created xsi:type="dcterms:W3CDTF">2012-09-14T09:02:37Z</dcterms:created>
  <dcterms:modified xsi:type="dcterms:W3CDTF">2021-03-03T09:13:38Z</dcterms:modified>
</cp:coreProperties>
</file>