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495" r:id="rId5"/>
    <p:sldId id="500" r:id="rId6"/>
    <p:sldId id="501" r:id="rId7"/>
    <p:sldId id="502" r:id="rId8"/>
    <p:sldId id="503" r:id="rId9"/>
    <p:sldId id="504" r:id="rId10"/>
    <p:sldId id="505" r:id="rId11"/>
    <p:sldId id="506" r:id="rId12"/>
  </p:sldIdLst>
  <p:sldSz cx="9144000" cy="5143500" type="screen16x9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rid Cailhol" initials="" lastIdx="8" clrIdx="0"/>
  <p:cmAuthor id="1" name="LINDBERG William (DEVCO)" initials="LW(" lastIdx="8" clrIdx="1">
    <p:extLst>
      <p:ext uri="{19B8F6BF-5375-455C-9EA6-DF929625EA0E}">
        <p15:presenceInfo xmlns:p15="http://schemas.microsoft.com/office/powerpoint/2012/main" userId="S-1-5-21-1606980848-2025429265-839522115-97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E2063"/>
    <a:srgbClr val="CE8FB1"/>
    <a:srgbClr val="1D405D"/>
    <a:srgbClr val="003299"/>
    <a:srgbClr val="333333"/>
    <a:srgbClr val="4D4D4D"/>
    <a:srgbClr val="C0C0C0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FACF90-ECDA-45CA-866D-A3D61C85727F}">
  <a:tblStyle styleId="{F4FACF90-ECDA-45CA-866D-A3D61C8572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659" autoAdjust="0"/>
  </p:normalViewPr>
  <p:slideViewPr>
    <p:cSldViewPr snapToGrid="0" snapToObjects="1">
      <p:cViewPr varScale="1">
        <p:scale>
          <a:sx n="63" d="100"/>
          <a:sy n="63" d="100"/>
        </p:scale>
        <p:origin x="140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5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>
        <p:scale>
          <a:sx n="81" d="100"/>
          <a:sy n="81" d="100"/>
        </p:scale>
        <p:origin x="1160" y="-1796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01D82-DB42-4EB0-96C9-AE03778483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2C60F-FBA9-40EC-A622-B6482CCBFBD0}">
      <dgm:prSet phldrT="[Text]" custT="1"/>
      <dgm:spPr/>
      <dgm:t>
        <a:bodyPr/>
        <a:lstStyle/>
        <a:p>
          <a:r>
            <a:rPr lang="en-IE" sz="1600" dirty="0" smtClean="0">
              <a:solidFill>
                <a:srgbClr val="333333"/>
              </a:solidFill>
            </a:rPr>
            <a:t>EFSD  </a:t>
          </a:r>
        </a:p>
        <a:p>
          <a:r>
            <a:rPr lang="en-IE" sz="1600" dirty="0" smtClean="0">
              <a:solidFill>
                <a:srgbClr val="333333"/>
              </a:solidFill>
            </a:rPr>
            <a:t>(-&gt; 2020)</a:t>
          </a:r>
          <a:endParaRPr lang="en-US" sz="1600" dirty="0">
            <a:solidFill>
              <a:srgbClr val="333333"/>
            </a:solidFill>
          </a:endParaRPr>
        </a:p>
      </dgm:t>
    </dgm:pt>
    <dgm:pt modelId="{6B8EE4EA-E591-463D-B33C-55C3C36FB826}" type="parTrans" cxnId="{05D0A2F0-771B-49CD-BD0D-9408E3E8D659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76A1BABC-0557-47AA-9AF7-DABA7DD64C61}" type="sibTrans" cxnId="{05D0A2F0-771B-49CD-BD0D-9408E3E8D659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563E069E-F4E4-4624-A2E6-121362D5BD8B}">
      <dgm:prSet phldrT="[Text]" custT="1"/>
      <dgm:spPr/>
      <dgm:t>
        <a:bodyPr/>
        <a:lstStyle/>
        <a:p>
          <a:pPr marL="114300" marR="0" lvl="1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IE" sz="1400" dirty="0" smtClean="0">
              <a:solidFill>
                <a:srgbClr val="333333"/>
              </a:solidFill>
            </a:rPr>
            <a:t> Blended finance</a:t>
          </a:r>
          <a:endParaRPr lang="en-US" sz="1400" dirty="0">
            <a:solidFill>
              <a:srgbClr val="333333"/>
            </a:solidFill>
          </a:endParaRPr>
        </a:p>
      </dgm:t>
    </dgm:pt>
    <dgm:pt modelId="{FE88FC6C-35E7-4B8A-9760-2AD63339D6DC}" type="parTrans" cxnId="{BA65B3E6-2E4C-45C3-91E5-77F9357D610B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F261DD05-E184-4E10-B68D-166DAE41A0A2}" type="sibTrans" cxnId="{BA65B3E6-2E4C-45C3-91E5-77F9357D610B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397DAD6E-B5CF-4F34-A315-5D31A6E66006}">
      <dgm:prSet phldrT="[Text]" custT="1"/>
      <dgm:spPr/>
      <dgm:t>
        <a:bodyPr/>
        <a:lstStyle/>
        <a:p>
          <a:r>
            <a:rPr lang="en-IE" sz="1600" dirty="0" smtClean="0">
              <a:solidFill>
                <a:srgbClr val="333333"/>
              </a:solidFill>
            </a:rPr>
            <a:t>EFSD+ </a:t>
          </a:r>
        </a:p>
      </dgm:t>
    </dgm:pt>
    <dgm:pt modelId="{C92A2623-612B-4176-8228-B7392FBB72A5}" type="parTrans" cxnId="{304A4AF3-B40B-4088-91F1-52080B8F9C87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0240ED80-9AD3-44D5-8D2B-34EECFC4F2F9}" type="sibTrans" cxnId="{304A4AF3-B40B-4088-91F1-52080B8F9C87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19A17C7C-55DD-40A3-B51B-BCE970A1CA37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Geographical scope: </a:t>
          </a:r>
          <a:r>
            <a:rPr lang="en-IE" sz="1400" b="1" dirty="0" smtClean="0">
              <a:solidFill>
                <a:srgbClr val="333333"/>
              </a:solidFill>
            </a:rPr>
            <a:t>worldwide</a:t>
          </a:r>
          <a:endParaRPr lang="en-US" sz="1400" b="1" dirty="0">
            <a:solidFill>
              <a:srgbClr val="333333"/>
            </a:solidFill>
          </a:endParaRPr>
        </a:p>
      </dgm:t>
    </dgm:pt>
    <dgm:pt modelId="{A1535102-C840-4AB6-908E-6C8A7BEB822B}" type="parTrans" cxnId="{85E5E80F-D6AF-4E00-8A80-11B58DBC0467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30FABF0A-8E11-4A4A-AD4E-C8BB69966331}" type="sibTrans" cxnId="{85E5E80F-D6AF-4E00-8A80-11B58DBC0467}">
      <dgm:prSet/>
      <dgm:spPr/>
      <dgm:t>
        <a:bodyPr/>
        <a:lstStyle/>
        <a:p>
          <a:endParaRPr lang="en-US" sz="1100">
            <a:solidFill>
              <a:srgbClr val="333333"/>
            </a:solidFill>
          </a:endParaRPr>
        </a:p>
      </dgm:t>
    </dgm:pt>
    <dgm:pt modelId="{6F666171-ECA0-4DDC-8059-D67EB0325AAA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Geographical scope: the EU neighbourhood and Africa</a:t>
          </a:r>
          <a:endParaRPr lang="en-US" sz="1400" dirty="0">
            <a:solidFill>
              <a:srgbClr val="333333"/>
            </a:solidFill>
          </a:endParaRPr>
        </a:p>
      </dgm:t>
    </dgm:pt>
    <dgm:pt modelId="{C215ADDF-0EEF-4539-9BE0-1842C0BF670C}" type="parTrans" cxnId="{DFCC82D4-51C5-40F7-89D5-80D16F71D4CA}">
      <dgm:prSet/>
      <dgm:spPr/>
      <dgm:t>
        <a:bodyPr/>
        <a:lstStyle/>
        <a:p>
          <a:endParaRPr lang="en-US" sz="1600"/>
        </a:p>
      </dgm:t>
    </dgm:pt>
    <dgm:pt modelId="{225A1727-ADE1-4B56-970B-AE5597E3A1CD}" type="sibTrans" cxnId="{DFCC82D4-51C5-40F7-89D5-80D16F71D4CA}">
      <dgm:prSet/>
      <dgm:spPr/>
      <dgm:t>
        <a:bodyPr/>
        <a:lstStyle/>
        <a:p>
          <a:endParaRPr lang="en-US" sz="1600"/>
        </a:p>
      </dgm:t>
    </dgm:pt>
    <dgm:pt modelId="{938E0635-D66A-4A41-9887-70CBB1A37796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solidFill>
              <a:srgbClr val="333333"/>
            </a:solidFill>
          </a:endParaRPr>
        </a:p>
      </dgm:t>
    </dgm:pt>
    <dgm:pt modelId="{B5188934-D05F-4723-B577-2D00E6A20D6E}" type="parTrans" cxnId="{E0D17FBE-DBB3-4D9A-9794-D32119BD7554}">
      <dgm:prSet/>
      <dgm:spPr/>
      <dgm:t>
        <a:bodyPr/>
        <a:lstStyle/>
        <a:p>
          <a:endParaRPr lang="en-US" sz="1600"/>
        </a:p>
      </dgm:t>
    </dgm:pt>
    <dgm:pt modelId="{CF1013A4-42AA-4160-9A04-3B026308F252}" type="sibTrans" cxnId="{E0D17FBE-DBB3-4D9A-9794-D32119BD7554}">
      <dgm:prSet/>
      <dgm:spPr/>
      <dgm:t>
        <a:bodyPr/>
        <a:lstStyle/>
        <a:p>
          <a:endParaRPr lang="en-US" sz="1600"/>
        </a:p>
      </dgm:t>
    </dgm:pt>
    <dgm:pt modelId="{B621FEC7-B123-4B02-8824-435DAEBEDED9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Implemented with </a:t>
          </a:r>
          <a:r>
            <a:rPr lang="en-IE" sz="1400" dirty="0" err="1" smtClean="0">
              <a:solidFill>
                <a:srgbClr val="333333"/>
              </a:solidFill>
            </a:rPr>
            <a:t>DFis</a:t>
          </a:r>
          <a:endParaRPr lang="en-US" sz="1400" dirty="0">
            <a:solidFill>
              <a:srgbClr val="333333"/>
            </a:solidFill>
          </a:endParaRPr>
        </a:p>
      </dgm:t>
    </dgm:pt>
    <dgm:pt modelId="{1C3BF6F3-ACC4-4EEC-8E84-8AFACEFDDB2D}" type="parTrans" cxnId="{44B5C847-DE02-4736-B803-4326B484275B}">
      <dgm:prSet/>
      <dgm:spPr/>
      <dgm:t>
        <a:bodyPr/>
        <a:lstStyle/>
        <a:p>
          <a:endParaRPr lang="en-US" sz="1600"/>
        </a:p>
      </dgm:t>
    </dgm:pt>
    <dgm:pt modelId="{91F113A0-026A-4F16-9373-BB15D6DE18BC}" type="sibTrans" cxnId="{44B5C847-DE02-4736-B803-4326B484275B}">
      <dgm:prSet/>
      <dgm:spPr/>
      <dgm:t>
        <a:bodyPr/>
        <a:lstStyle/>
        <a:p>
          <a:endParaRPr lang="en-US" sz="1600"/>
        </a:p>
      </dgm:t>
    </dgm:pt>
    <dgm:pt modelId="{6129BE7C-C550-4201-BC57-41E0BA0DF7F8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solidFill>
              <a:srgbClr val="333333"/>
            </a:solidFill>
          </a:endParaRPr>
        </a:p>
      </dgm:t>
    </dgm:pt>
    <dgm:pt modelId="{DF91725C-0AE8-4C18-9D81-0E8C470FC5FB}" type="parTrans" cxnId="{16315FD5-1E5F-4F55-89B6-54F1DBB4151F}">
      <dgm:prSet/>
      <dgm:spPr/>
      <dgm:t>
        <a:bodyPr/>
        <a:lstStyle/>
        <a:p>
          <a:endParaRPr lang="en-US" sz="1600"/>
        </a:p>
      </dgm:t>
    </dgm:pt>
    <dgm:pt modelId="{B54DA3C7-43C4-4F00-8A0E-626B809645C8}" type="sibTrans" cxnId="{16315FD5-1E5F-4F55-89B6-54F1DBB4151F}">
      <dgm:prSet/>
      <dgm:spPr/>
      <dgm:t>
        <a:bodyPr/>
        <a:lstStyle/>
        <a:p>
          <a:endParaRPr lang="en-US" sz="1600"/>
        </a:p>
      </dgm:t>
    </dgm:pt>
    <dgm:pt modelId="{CFB231B9-93E8-4EF7-9EAE-0C3D45E0039E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Implemented with </a:t>
          </a:r>
          <a:r>
            <a:rPr lang="en-IE" sz="1400" dirty="0" err="1" smtClean="0">
              <a:solidFill>
                <a:srgbClr val="333333"/>
              </a:solidFill>
            </a:rPr>
            <a:t>DFis</a:t>
          </a:r>
          <a:endParaRPr lang="en-US" sz="1400" dirty="0">
            <a:solidFill>
              <a:srgbClr val="333333"/>
            </a:solidFill>
          </a:endParaRPr>
        </a:p>
      </dgm:t>
    </dgm:pt>
    <dgm:pt modelId="{C4B8ADDA-4D71-4CF3-9E13-16A9FABDF649}" type="parTrans" cxnId="{31DFA3AE-8963-4B58-93AD-55F8734EF006}">
      <dgm:prSet/>
      <dgm:spPr/>
      <dgm:t>
        <a:bodyPr/>
        <a:lstStyle/>
        <a:p>
          <a:endParaRPr lang="en-US" sz="1600"/>
        </a:p>
      </dgm:t>
    </dgm:pt>
    <dgm:pt modelId="{9A0AE025-F5CD-4817-A908-4CD5172DD1FF}" type="sibTrans" cxnId="{31DFA3AE-8963-4B58-93AD-55F8734EF006}">
      <dgm:prSet/>
      <dgm:spPr/>
      <dgm:t>
        <a:bodyPr/>
        <a:lstStyle/>
        <a:p>
          <a:endParaRPr lang="en-US" sz="1600"/>
        </a:p>
      </dgm:t>
    </dgm:pt>
    <dgm:pt modelId="{3A08764F-4737-4CC0-A8F5-B949BEC634EF}">
      <dgm:prSet phldrT="[Text]" custT="1"/>
      <dgm:spPr/>
      <dgm:t>
        <a:bodyPr/>
        <a:lstStyle/>
        <a:p>
          <a:pPr marL="114300" marR="0" lvl="1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IE" sz="1400" dirty="0" smtClean="0">
              <a:solidFill>
                <a:srgbClr val="333333"/>
              </a:solidFill>
            </a:rPr>
            <a:t> Blended finance</a:t>
          </a:r>
          <a:endParaRPr lang="en-US" sz="1400" dirty="0">
            <a:solidFill>
              <a:srgbClr val="333333"/>
            </a:solidFill>
          </a:endParaRPr>
        </a:p>
      </dgm:t>
    </dgm:pt>
    <dgm:pt modelId="{A090ACFE-4125-46A3-B788-A8B480CAD014}" type="parTrans" cxnId="{816FD8D7-D32E-4C6A-BA8E-DF049A5404A6}">
      <dgm:prSet/>
      <dgm:spPr/>
      <dgm:t>
        <a:bodyPr/>
        <a:lstStyle/>
        <a:p>
          <a:endParaRPr lang="en-US" sz="1600"/>
        </a:p>
      </dgm:t>
    </dgm:pt>
    <dgm:pt modelId="{C14B5191-C7E3-428D-BD3B-3DC4513F1986}" type="sibTrans" cxnId="{816FD8D7-D32E-4C6A-BA8E-DF049A5404A6}">
      <dgm:prSet/>
      <dgm:spPr/>
      <dgm:t>
        <a:bodyPr/>
        <a:lstStyle/>
        <a:p>
          <a:endParaRPr lang="en-US" sz="1600"/>
        </a:p>
      </dgm:t>
    </dgm:pt>
    <dgm:pt modelId="{9BD4B577-4280-4430-BA4B-4C4671375E5F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E848EF3F-CEED-42F8-A778-6B1C21634E2E}" type="parTrans" cxnId="{E6A9BD0A-E217-41AD-8A0E-8B00A8804E27}">
      <dgm:prSet/>
      <dgm:spPr/>
      <dgm:t>
        <a:bodyPr/>
        <a:lstStyle/>
        <a:p>
          <a:endParaRPr lang="en-US" sz="1600"/>
        </a:p>
      </dgm:t>
    </dgm:pt>
    <dgm:pt modelId="{21F6A796-3283-40AD-8BDE-C851791EB215}" type="sibTrans" cxnId="{E6A9BD0A-E217-41AD-8A0E-8B00A8804E27}">
      <dgm:prSet/>
      <dgm:spPr/>
      <dgm:t>
        <a:bodyPr/>
        <a:lstStyle/>
        <a:p>
          <a:endParaRPr lang="en-US" sz="1600"/>
        </a:p>
      </dgm:t>
    </dgm:pt>
    <dgm:pt modelId="{1128F8B4-6046-400E-B075-879E1F99FD6D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F7EF57C9-8DAB-409C-A9CF-94D8D8462051}" type="parTrans" cxnId="{731A4792-CC85-4880-A813-ED0D64A4AE03}">
      <dgm:prSet/>
      <dgm:spPr/>
      <dgm:t>
        <a:bodyPr/>
        <a:lstStyle/>
        <a:p>
          <a:endParaRPr lang="en-US" sz="1600"/>
        </a:p>
      </dgm:t>
    </dgm:pt>
    <dgm:pt modelId="{24C3EC71-D634-46D4-8BE2-0AD054A458AC}" type="sibTrans" cxnId="{731A4792-CC85-4880-A813-ED0D64A4AE03}">
      <dgm:prSet/>
      <dgm:spPr/>
      <dgm:t>
        <a:bodyPr/>
        <a:lstStyle/>
        <a:p>
          <a:endParaRPr lang="en-US" sz="1600"/>
        </a:p>
      </dgm:t>
    </dgm:pt>
    <dgm:pt modelId="{7AF600BD-E99F-4982-9D0E-83B4C392257B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25AFF00D-5B5D-4B34-BE2C-9D24333CB274}" type="parTrans" cxnId="{2C77128D-CEF6-4591-815A-3F7B9640C092}">
      <dgm:prSet/>
      <dgm:spPr/>
      <dgm:t>
        <a:bodyPr/>
        <a:lstStyle/>
        <a:p>
          <a:endParaRPr lang="en-US" sz="1600"/>
        </a:p>
      </dgm:t>
    </dgm:pt>
    <dgm:pt modelId="{8A797940-3A0F-4AE0-A6A3-76F7E7D96F77}" type="sibTrans" cxnId="{2C77128D-CEF6-4591-815A-3F7B9640C092}">
      <dgm:prSet/>
      <dgm:spPr/>
      <dgm:t>
        <a:bodyPr/>
        <a:lstStyle/>
        <a:p>
          <a:endParaRPr lang="en-US" sz="1600"/>
        </a:p>
      </dgm:t>
    </dgm:pt>
    <dgm:pt modelId="{472F49E6-2CEA-4118-8509-6116370B30BD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E9A0B01D-312B-4BA5-8CF4-E134FF387F09}" type="parTrans" cxnId="{F8B136DB-9030-46ED-8903-63D1E5CE8AC7}">
      <dgm:prSet/>
      <dgm:spPr/>
      <dgm:t>
        <a:bodyPr/>
        <a:lstStyle/>
        <a:p>
          <a:endParaRPr lang="en-US" sz="1600"/>
        </a:p>
      </dgm:t>
    </dgm:pt>
    <dgm:pt modelId="{BC8F17BD-01F8-4E01-AF02-A851B809AEEE}" type="sibTrans" cxnId="{F8B136DB-9030-46ED-8903-63D1E5CE8AC7}">
      <dgm:prSet/>
      <dgm:spPr/>
      <dgm:t>
        <a:bodyPr/>
        <a:lstStyle/>
        <a:p>
          <a:endParaRPr lang="en-US" sz="1600"/>
        </a:p>
      </dgm:t>
    </dgm:pt>
    <dgm:pt modelId="{5E0B061E-CA73-4AB2-95BA-14EA284578DD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For public and private investment operations and countries experiencing a balance of payment crisis</a:t>
          </a:r>
          <a:endParaRPr lang="en-US" sz="1400" dirty="0">
            <a:solidFill>
              <a:srgbClr val="333333"/>
            </a:solidFill>
          </a:endParaRPr>
        </a:p>
      </dgm:t>
    </dgm:pt>
    <dgm:pt modelId="{E059DDA5-AA75-474E-B845-4EA3A3A8CF79}" type="parTrans" cxnId="{7F9B9F53-BC28-4D56-945E-6412E6CD13BB}">
      <dgm:prSet/>
      <dgm:spPr/>
      <dgm:t>
        <a:bodyPr/>
        <a:lstStyle/>
        <a:p>
          <a:endParaRPr lang="en-US" sz="1600"/>
        </a:p>
      </dgm:t>
    </dgm:pt>
    <dgm:pt modelId="{92D0DDAE-02F7-44CD-A20C-2FF0DF49BA95}" type="sibTrans" cxnId="{7F9B9F53-BC28-4D56-945E-6412E6CD13BB}">
      <dgm:prSet/>
      <dgm:spPr/>
      <dgm:t>
        <a:bodyPr/>
        <a:lstStyle/>
        <a:p>
          <a:endParaRPr lang="en-US" sz="1600"/>
        </a:p>
      </dgm:t>
    </dgm:pt>
    <dgm:pt modelId="{C4DDEE90-6878-4A0A-8509-13E3949BF26B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6B2E9FAD-A339-4954-A318-D7131ACE1786}" type="parTrans" cxnId="{7FAEFAF0-CB53-4F84-9D6C-D8A18B95AC48}">
      <dgm:prSet/>
      <dgm:spPr/>
      <dgm:t>
        <a:bodyPr/>
        <a:lstStyle/>
        <a:p>
          <a:endParaRPr lang="en-US" sz="1600"/>
        </a:p>
      </dgm:t>
    </dgm:pt>
    <dgm:pt modelId="{3CF8BC4F-024B-45FA-A19C-6B6E764C9098}" type="sibTrans" cxnId="{7FAEFAF0-CB53-4F84-9D6C-D8A18B95AC48}">
      <dgm:prSet/>
      <dgm:spPr/>
      <dgm:t>
        <a:bodyPr/>
        <a:lstStyle/>
        <a:p>
          <a:endParaRPr lang="en-US" sz="1600"/>
        </a:p>
      </dgm:t>
    </dgm:pt>
    <dgm:pt modelId="{A0DFE1B0-0B9B-44D5-A106-399A0FC72C17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400" dirty="0" smtClean="0">
              <a:solidFill>
                <a:srgbClr val="333333"/>
              </a:solidFill>
            </a:rPr>
            <a:t> For public and private investment operations</a:t>
          </a:r>
          <a:endParaRPr lang="en-US" sz="1400" dirty="0">
            <a:solidFill>
              <a:srgbClr val="333333"/>
            </a:solidFill>
          </a:endParaRPr>
        </a:p>
      </dgm:t>
    </dgm:pt>
    <dgm:pt modelId="{2B1E8532-0FB6-4D9D-B3A4-4515CE049E14}" type="parTrans" cxnId="{F2D98558-4B01-42DB-96E7-0A84FB59421C}">
      <dgm:prSet/>
      <dgm:spPr/>
      <dgm:t>
        <a:bodyPr/>
        <a:lstStyle/>
        <a:p>
          <a:endParaRPr lang="en-US" sz="1600"/>
        </a:p>
      </dgm:t>
    </dgm:pt>
    <dgm:pt modelId="{CA364DEF-F00E-4192-8AC9-E1E3095BF8BC}" type="sibTrans" cxnId="{F2D98558-4B01-42DB-96E7-0A84FB59421C}">
      <dgm:prSet/>
      <dgm:spPr/>
      <dgm:t>
        <a:bodyPr/>
        <a:lstStyle/>
        <a:p>
          <a:endParaRPr lang="en-US" sz="1600"/>
        </a:p>
      </dgm:t>
    </dgm:pt>
    <dgm:pt modelId="{8C9E30E2-9838-4EFA-A6DC-1EABDFC6CC2C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solidFill>
              <a:srgbClr val="333333"/>
            </a:solidFill>
          </a:endParaRPr>
        </a:p>
      </dgm:t>
    </dgm:pt>
    <dgm:pt modelId="{517133B3-A8BF-4CA5-9CFF-5FE954E5F860}" type="parTrans" cxnId="{67D0868E-8A84-4DC4-A1CF-0AC6B9322E79}">
      <dgm:prSet/>
      <dgm:spPr/>
      <dgm:t>
        <a:bodyPr/>
        <a:lstStyle/>
        <a:p>
          <a:endParaRPr lang="en-US" sz="1600"/>
        </a:p>
      </dgm:t>
    </dgm:pt>
    <dgm:pt modelId="{ABDB6D5B-5728-49D3-BFCA-6C03E0B938BE}" type="sibTrans" cxnId="{67D0868E-8A84-4DC4-A1CF-0AC6B9322E79}">
      <dgm:prSet/>
      <dgm:spPr/>
      <dgm:t>
        <a:bodyPr/>
        <a:lstStyle/>
        <a:p>
          <a:endParaRPr lang="en-US" sz="1600"/>
        </a:p>
      </dgm:t>
    </dgm:pt>
    <dgm:pt modelId="{9000140E-3BB3-4581-9D22-6DA859FAFF96}">
      <dgm:prSet phldrT="[Text]" custT="1"/>
      <dgm:spPr/>
      <dgm:t>
        <a:bodyPr/>
        <a:lstStyle/>
        <a:p>
          <a:pPr marL="114300" marR="0" lvl="1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IE" sz="1400" dirty="0" smtClean="0">
              <a:solidFill>
                <a:srgbClr val="333333"/>
              </a:solidFill>
            </a:rPr>
            <a:t> EFSD Guarantees</a:t>
          </a:r>
          <a:endParaRPr lang="en-US" sz="1400" dirty="0">
            <a:solidFill>
              <a:srgbClr val="333333"/>
            </a:solidFill>
          </a:endParaRPr>
        </a:p>
      </dgm:t>
    </dgm:pt>
    <dgm:pt modelId="{15DC3131-44C2-4E00-B5BA-9B8FD65FF696}" type="parTrans" cxnId="{81322693-A1B5-44D6-89AC-92915B8D937D}">
      <dgm:prSet/>
      <dgm:spPr/>
      <dgm:t>
        <a:bodyPr/>
        <a:lstStyle/>
        <a:p>
          <a:endParaRPr lang="en-US"/>
        </a:p>
      </dgm:t>
    </dgm:pt>
    <dgm:pt modelId="{94511493-0CEB-45C1-8E43-379E3ECBAA2A}" type="sibTrans" cxnId="{81322693-A1B5-44D6-89AC-92915B8D937D}">
      <dgm:prSet/>
      <dgm:spPr/>
      <dgm:t>
        <a:bodyPr/>
        <a:lstStyle/>
        <a:p>
          <a:endParaRPr lang="en-US"/>
        </a:p>
      </dgm:t>
    </dgm:pt>
    <dgm:pt modelId="{41E2BCBB-5E38-475C-921B-5AA2D18A4612}">
      <dgm:prSet phldrT="[Text]" custT="1"/>
      <dgm:spPr/>
      <dgm:t>
        <a:bodyPr/>
        <a:lstStyle/>
        <a:p>
          <a:pPr marL="114300" marR="0" lvl="1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400" dirty="0">
            <a:solidFill>
              <a:srgbClr val="333333"/>
            </a:solidFill>
          </a:endParaRPr>
        </a:p>
      </dgm:t>
    </dgm:pt>
    <dgm:pt modelId="{0B05D274-E1DE-49B2-9215-3D4027FEB59B}" type="parTrans" cxnId="{43EC0BA0-2D26-422C-AA3E-F9E14D5AAF02}">
      <dgm:prSet/>
      <dgm:spPr/>
      <dgm:t>
        <a:bodyPr/>
        <a:lstStyle/>
        <a:p>
          <a:endParaRPr lang="en-US"/>
        </a:p>
      </dgm:t>
    </dgm:pt>
    <dgm:pt modelId="{8FFC6B05-775C-489A-8A61-3BCD9CFD16B3}" type="sibTrans" cxnId="{43EC0BA0-2D26-422C-AA3E-F9E14D5AAF02}">
      <dgm:prSet/>
      <dgm:spPr/>
      <dgm:t>
        <a:bodyPr/>
        <a:lstStyle/>
        <a:p>
          <a:endParaRPr lang="en-US"/>
        </a:p>
      </dgm:t>
    </dgm:pt>
    <dgm:pt modelId="{2259D304-25B4-4C4A-889F-8C824FD05D56}">
      <dgm:prSet phldrT="[Text]" custT="1"/>
      <dgm:spPr/>
      <dgm:t>
        <a:bodyPr/>
        <a:lstStyle/>
        <a:p>
          <a:pPr marL="114300" marR="0" lvl="1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333333"/>
              </a:solidFill>
            </a:rPr>
            <a:t> External Action Guarantee</a:t>
          </a:r>
        </a:p>
      </dgm:t>
    </dgm:pt>
    <dgm:pt modelId="{6F14ED49-94F1-4555-B202-4A57673144A0}" type="parTrans" cxnId="{15A29AB9-B810-4141-A3BC-30685251AF2F}">
      <dgm:prSet/>
      <dgm:spPr/>
      <dgm:t>
        <a:bodyPr/>
        <a:lstStyle/>
        <a:p>
          <a:endParaRPr lang="en-US"/>
        </a:p>
      </dgm:t>
    </dgm:pt>
    <dgm:pt modelId="{DAC18B14-8121-433F-B2AA-9DA7EEB6354F}" type="sibTrans" cxnId="{15A29AB9-B810-4141-A3BC-30685251AF2F}">
      <dgm:prSet/>
      <dgm:spPr/>
      <dgm:t>
        <a:bodyPr/>
        <a:lstStyle/>
        <a:p>
          <a:endParaRPr lang="en-US"/>
        </a:p>
      </dgm:t>
    </dgm:pt>
    <dgm:pt modelId="{D6605117-0045-4010-85D8-04D3A47654BE}">
      <dgm:prSet phldrT="[Text]" custT="1"/>
      <dgm:spPr/>
      <dgm:t>
        <a:bodyPr/>
        <a:lstStyle/>
        <a:p>
          <a:pPr marL="114300" marR="0" lvl="1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400" dirty="0">
            <a:solidFill>
              <a:srgbClr val="333333"/>
            </a:solidFill>
          </a:endParaRPr>
        </a:p>
      </dgm:t>
    </dgm:pt>
    <dgm:pt modelId="{1629C463-51D5-48CC-9AB0-5F9246B0C6E9}" type="parTrans" cxnId="{5637D41F-C25E-4840-B14E-F80F9195FBAE}">
      <dgm:prSet/>
      <dgm:spPr/>
      <dgm:t>
        <a:bodyPr/>
        <a:lstStyle/>
        <a:p>
          <a:endParaRPr lang="en-US"/>
        </a:p>
      </dgm:t>
    </dgm:pt>
    <dgm:pt modelId="{33C3152D-2CBF-489C-909A-E454C53B1E00}" type="sibTrans" cxnId="{5637D41F-C25E-4840-B14E-F80F9195FBAE}">
      <dgm:prSet/>
      <dgm:spPr/>
      <dgm:t>
        <a:bodyPr/>
        <a:lstStyle/>
        <a:p>
          <a:endParaRPr lang="en-US"/>
        </a:p>
      </dgm:t>
    </dgm:pt>
    <dgm:pt modelId="{84F4827D-D248-4842-AAD3-1C4DCBDA0CA9}">
      <dgm:prSet phldrT="[Text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b="1" dirty="0">
            <a:solidFill>
              <a:srgbClr val="333333"/>
            </a:solidFill>
          </a:endParaRPr>
        </a:p>
      </dgm:t>
    </dgm:pt>
    <dgm:pt modelId="{72667580-2534-4F3C-8016-3543D79E8FF6}" type="parTrans" cxnId="{4A0AEB20-2BB8-41EA-87A2-4FB1F1CBC1BD}">
      <dgm:prSet/>
      <dgm:spPr/>
      <dgm:t>
        <a:bodyPr/>
        <a:lstStyle/>
        <a:p>
          <a:endParaRPr lang="en-US"/>
        </a:p>
      </dgm:t>
    </dgm:pt>
    <dgm:pt modelId="{9CAA8C09-E8E4-4F0B-9F6C-7A43B388CAAE}" type="sibTrans" cxnId="{4A0AEB20-2BB8-41EA-87A2-4FB1F1CBC1BD}">
      <dgm:prSet/>
      <dgm:spPr/>
      <dgm:t>
        <a:bodyPr/>
        <a:lstStyle/>
        <a:p>
          <a:endParaRPr lang="en-US"/>
        </a:p>
      </dgm:t>
    </dgm:pt>
    <dgm:pt modelId="{601DAB3D-6CE9-484F-BDA8-6E2D804164ED}" type="pres">
      <dgm:prSet presAssocID="{C4701D82-DB42-4EB0-96C9-AE03778483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954BA-513D-4F91-8FE2-AB12B508C0E1}" type="pres">
      <dgm:prSet presAssocID="{A3F2C60F-FBA9-40EC-A622-B6482CCBFBD0}" presName="composite" presStyleCnt="0"/>
      <dgm:spPr/>
    </dgm:pt>
    <dgm:pt modelId="{EDCF7698-9E55-4869-85BC-64E0B61FB090}" type="pres">
      <dgm:prSet presAssocID="{A3F2C60F-FBA9-40EC-A622-B6482CCBFBD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9EC28-8E34-4C63-AE06-BE14F45E4827}" type="pres">
      <dgm:prSet presAssocID="{A3F2C60F-FBA9-40EC-A622-B6482CCBFBD0}" presName="desTx" presStyleLbl="alignAccFollowNode1" presStyleIdx="0" presStyleCnt="2" custScaleY="100000" custLinFactNeighborX="-24594" custLinFactNeighborY="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8ED24-8C10-4A38-8C44-1685F08DABB4}" type="pres">
      <dgm:prSet presAssocID="{76A1BABC-0557-47AA-9AF7-DABA7DD64C61}" presName="space" presStyleCnt="0"/>
      <dgm:spPr/>
    </dgm:pt>
    <dgm:pt modelId="{06504784-3C14-4C80-9CA5-4B04AC83A5B9}" type="pres">
      <dgm:prSet presAssocID="{397DAD6E-B5CF-4F34-A315-5D31A6E66006}" presName="composite" presStyleCnt="0"/>
      <dgm:spPr/>
    </dgm:pt>
    <dgm:pt modelId="{5997BC66-815F-4913-A8BC-9ECE453C61B4}" type="pres">
      <dgm:prSet presAssocID="{397DAD6E-B5CF-4F34-A315-5D31A6E66006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E878D-7250-4A75-AC9E-0C6FB3FB1888}" type="pres">
      <dgm:prSet presAssocID="{397DAD6E-B5CF-4F34-A315-5D31A6E66006}" presName="desTx" presStyleLbl="alignAccFollowNode1" presStyleIdx="1" presStyleCnt="2" custScaleX="100002" custScaleY="10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0F8CE-541D-4FD4-B37C-2134FDD4F33F}" type="presOf" srcId="{A3F2C60F-FBA9-40EC-A622-B6482CCBFBD0}" destId="{EDCF7698-9E55-4869-85BC-64E0B61FB090}" srcOrd="0" destOrd="0" presId="urn:microsoft.com/office/officeart/2005/8/layout/hList1"/>
    <dgm:cxn modelId="{85E5E80F-D6AF-4E00-8A80-11B58DBC0467}" srcId="{397DAD6E-B5CF-4F34-A315-5D31A6E66006}" destId="{19A17C7C-55DD-40A3-B51B-BCE970A1CA37}" srcOrd="6" destOrd="0" parTransId="{A1535102-C840-4AB6-908E-6C8A7BEB822B}" sibTransId="{30FABF0A-8E11-4A4A-AD4E-C8BB69966331}"/>
    <dgm:cxn modelId="{1598AE06-D80B-4B0C-A117-0E4B5B618C43}" type="presOf" srcId="{84F4827D-D248-4842-AAD3-1C4DCBDA0CA9}" destId="{D3AE878D-7250-4A75-AC9E-0C6FB3FB1888}" srcOrd="0" destOrd="7" presId="urn:microsoft.com/office/officeart/2005/8/layout/hList1"/>
    <dgm:cxn modelId="{67D0868E-8A84-4DC4-A1CF-0AC6B9322E79}" srcId="{A3F2C60F-FBA9-40EC-A622-B6482CCBFBD0}" destId="{8C9E30E2-9838-4EFA-A6DC-1EABDFC6CC2C}" srcOrd="7" destOrd="0" parTransId="{517133B3-A8BF-4CA5-9CFF-5FE954E5F860}" sibTransId="{ABDB6D5B-5728-49D3-BFCA-6C03E0B938BE}"/>
    <dgm:cxn modelId="{7D4B11F9-C52A-4929-B4D1-738FB58EE927}" type="presOf" srcId="{8C9E30E2-9838-4EFA-A6DC-1EABDFC6CC2C}" destId="{1F99EC28-8E34-4C63-AE06-BE14F45E4827}" srcOrd="0" destOrd="7" presId="urn:microsoft.com/office/officeart/2005/8/layout/hList1"/>
    <dgm:cxn modelId="{731A4792-CC85-4880-A813-ED0D64A4AE03}" srcId="{397DAD6E-B5CF-4F34-A315-5D31A6E66006}" destId="{1128F8B4-6046-400E-B075-879E1F99FD6D}" srcOrd="1" destOrd="0" parTransId="{F7EF57C9-8DAB-409C-A9CF-94D8D8462051}" sibTransId="{24C3EC71-D634-46D4-8BE2-0AD054A458AC}"/>
    <dgm:cxn modelId="{DCBE88D4-DD3A-453F-B6C3-B85A942ED68E}" type="presOf" srcId="{5E0B061E-CA73-4AB2-95BA-14EA284578DD}" destId="{D3AE878D-7250-4A75-AC9E-0C6FB3FB1888}" srcOrd="0" destOrd="8" presId="urn:microsoft.com/office/officeart/2005/8/layout/hList1"/>
    <dgm:cxn modelId="{F4401680-3B36-4DEE-B3FC-B89CDDF64738}" type="presOf" srcId="{2259D304-25B4-4C4A-889F-8C824FD05D56}" destId="{D3AE878D-7250-4A75-AC9E-0C6FB3FB1888}" srcOrd="0" destOrd="4" presId="urn:microsoft.com/office/officeart/2005/8/layout/hList1"/>
    <dgm:cxn modelId="{E3396DEB-D8EA-45DA-862D-AB1ACB4084A7}" type="presOf" srcId="{CFB231B9-93E8-4EF7-9EAE-0C3D45E0039E}" destId="{D3AE878D-7250-4A75-AC9E-0C6FB3FB1888}" srcOrd="0" destOrd="0" presId="urn:microsoft.com/office/officeart/2005/8/layout/hList1"/>
    <dgm:cxn modelId="{A80F61BA-6DD3-45ED-A03F-1A0DDC6477A5}" type="presOf" srcId="{C4701D82-DB42-4EB0-96C9-AE037784832B}" destId="{601DAB3D-6CE9-484F-BDA8-6E2D804164ED}" srcOrd="0" destOrd="0" presId="urn:microsoft.com/office/officeart/2005/8/layout/hList1"/>
    <dgm:cxn modelId="{44B5C847-DE02-4736-B803-4326B484275B}" srcId="{A3F2C60F-FBA9-40EC-A622-B6482CCBFBD0}" destId="{B621FEC7-B123-4B02-8824-435DAEBEDED9}" srcOrd="0" destOrd="0" parTransId="{1C3BF6F3-ACC4-4EEC-8E84-8AFACEFDDB2D}" sibTransId="{91F113A0-026A-4F16-9373-BB15D6DE18BC}"/>
    <dgm:cxn modelId="{CB61CE77-7EF2-4D4C-8CCC-707FD02224AB}" type="presOf" srcId="{6F666171-ECA0-4DDC-8059-D67EB0325AAA}" destId="{1F99EC28-8E34-4C63-AE06-BE14F45E4827}" srcOrd="0" destOrd="6" presId="urn:microsoft.com/office/officeart/2005/8/layout/hList1"/>
    <dgm:cxn modelId="{05D0A2F0-771B-49CD-BD0D-9408E3E8D659}" srcId="{C4701D82-DB42-4EB0-96C9-AE037784832B}" destId="{A3F2C60F-FBA9-40EC-A622-B6482CCBFBD0}" srcOrd="0" destOrd="0" parTransId="{6B8EE4EA-E591-463D-B33C-55C3C36FB826}" sibTransId="{76A1BABC-0557-47AA-9AF7-DABA7DD64C61}"/>
    <dgm:cxn modelId="{E0D17FBE-DBB3-4D9A-9794-D32119BD7554}" srcId="{397DAD6E-B5CF-4F34-A315-5D31A6E66006}" destId="{938E0635-D66A-4A41-9887-70CBB1A37796}" srcOrd="10" destOrd="0" parTransId="{B5188934-D05F-4723-B577-2D00E6A20D6E}" sibTransId="{CF1013A4-42AA-4160-9A04-3B026308F252}"/>
    <dgm:cxn modelId="{5637D41F-C25E-4840-B14E-F80F9195FBAE}" srcId="{397DAD6E-B5CF-4F34-A315-5D31A6E66006}" destId="{D6605117-0045-4010-85D8-04D3A47654BE}" srcOrd="3" destOrd="0" parTransId="{1629C463-51D5-48CC-9AB0-5F9246B0C6E9}" sibTransId="{33C3152D-2CBF-489C-909A-E454C53B1E00}"/>
    <dgm:cxn modelId="{3E058166-F05D-4F15-B01C-04AF594D9C1B}" type="presOf" srcId="{7AF600BD-E99F-4982-9D0E-83B4C392257B}" destId="{1F99EC28-8E34-4C63-AE06-BE14F45E4827}" srcOrd="0" destOrd="1" presId="urn:microsoft.com/office/officeart/2005/8/layout/hList1"/>
    <dgm:cxn modelId="{09E40D72-19F2-42F3-924D-EE948B3A2F0E}" type="presOf" srcId="{B621FEC7-B123-4B02-8824-435DAEBEDED9}" destId="{1F99EC28-8E34-4C63-AE06-BE14F45E4827}" srcOrd="0" destOrd="0" presId="urn:microsoft.com/office/officeart/2005/8/layout/hList1"/>
    <dgm:cxn modelId="{C211081E-8DFE-473C-9302-E285EB95E61E}" type="presOf" srcId="{19A17C7C-55DD-40A3-B51B-BCE970A1CA37}" destId="{D3AE878D-7250-4A75-AC9E-0C6FB3FB1888}" srcOrd="0" destOrd="6" presId="urn:microsoft.com/office/officeart/2005/8/layout/hList1"/>
    <dgm:cxn modelId="{C1D10BED-0C13-48E4-9939-3F0CC16AD603}" type="presOf" srcId="{563E069E-F4E4-4624-A2E6-121362D5BD8B}" destId="{1F99EC28-8E34-4C63-AE06-BE14F45E4827}" srcOrd="0" destOrd="2" presId="urn:microsoft.com/office/officeart/2005/8/layout/hList1"/>
    <dgm:cxn modelId="{DFCC82D4-51C5-40F7-89D5-80D16F71D4CA}" srcId="{A3F2C60F-FBA9-40EC-A622-B6482CCBFBD0}" destId="{6F666171-ECA0-4DDC-8059-D67EB0325AAA}" srcOrd="6" destOrd="0" parTransId="{C215ADDF-0EEF-4539-9BE0-1842C0BF670C}" sibTransId="{225A1727-ADE1-4B56-970B-AE5597E3A1CD}"/>
    <dgm:cxn modelId="{89F16F9C-6971-4A3D-9CD8-F21BA05FF34D}" type="presOf" srcId="{472F49E6-2CEA-4118-8509-6116370B30BD}" destId="{1F99EC28-8E34-4C63-AE06-BE14F45E4827}" srcOrd="0" destOrd="5" presId="urn:microsoft.com/office/officeart/2005/8/layout/hList1"/>
    <dgm:cxn modelId="{543FD3B0-1B0C-495E-989A-0EC5C77CFCEF}" type="presOf" srcId="{9000140E-3BB3-4581-9D22-6DA859FAFF96}" destId="{1F99EC28-8E34-4C63-AE06-BE14F45E4827}" srcOrd="0" destOrd="4" presId="urn:microsoft.com/office/officeart/2005/8/layout/hList1"/>
    <dgm:cxn modelId="{16315FD5-1E5F-4F55-89B6-54F1DBB4151F}" srcId="{397DAD6E-B5CF-4F34-A315-5D31A6E66006}" destId="{6129BE7C-C550-4201-BC57-41E0BA0DF7F8}" srcOrd="9" destOrd="0" parTransId="{DF91725C-0AE8-4C18-9D81-0E8C470FC5FB}" sibTransId="{B54DA3C7-43C4-4F00-8A0E-626B809645C8}"/>
    <dgm:cxn modelId="{81322693-A1B5-44D6-89AC-92915B8D937D}" srcId="{A3F2C60F-FBA9-40EC-A622-B6482CCBFBD0}" destId="{9000140E-3BB3-4581-9D22-6DA859FAFF96}" srcOrd="4" destOrd="0" parTransId="{15DC3131-44C2-4E00-B5BA-9B8FD65FF696}" sibTransId="{94511493-0CEB-45C1-8E43-379E3ECBAA2A}"/>
    <dgm:cxn modelId="{304A4AF3-B40B-4088-91F1-52080B8F9C87}" srcId="{C4701D82-DB42-4EB0-96C9-AE037784832B}" destId="{397DAD6E-B5CF-4F34-A315-5D31A6E66006}" srcOrd="1" destOrd="0" parTransId="{C92A2623-612B-4176-8228-B7392FBB72A5}" sibTransId="{0240ED80-9AD3-44D5-8D2B-34EECFC4F2F9}"/>
    <dgm:cxn modelId="{15B24360-A67C-4836-ADD0-F1F44F3A1267}" type="presOf" srcId="{1128F8B4-6046-400E-B075-879E1F99FD6D}" destId="{D3AE878D-7250-4A75-AC9E-0C6FB3FB1888}" srcOrd="0" destOrd="1" presId="urn:microsoft.com/office/officeart/2005/8/layout/hList1"/>
    <dgm:cxn modelId="{31DFA3AE-8963-4B58-93AD-55F8734EF006}" srcId="{397DAD6E-B5CF-4F34-A315-5D31A6E66006}" destId="{CFB231B9-93E8-4EF7-9EAE-0C3D45E0039E}" srcOrd="0" destOrd="0" parTransId="{C4B8ADDA-4D71-4CF3-9E13-16A9FABDF649}" sibTransId="{9A0AE025-F5CD-4817-A908-4CD5172DD1FF}"/>
    <dgm:cxn modelId="{43EC0BA0-2D26-422C-AA3E-F9E14D5AAF02}" srcId="{A3F2C60F-FBA9-40EC-A622-B6482CCBFBD0}" destId="{41E2BCBB-5E38-475C-921B-5AA2D18A4612}" srcOrd="3" destOrd="0" parTransId="{0B05D274-E1DE-49B2-9215-3D4027FEB59B}" sibTransId="{8FFC6B05-775C-489A-8A61-3BCD9CFD16B3}"/>
    <dgm:cxn modelId="{E6A9BD0A-E217-41AD-8A0E-8B00A8804E27}" srcId="{397DAD6E-B5CF-4F34-A315-5D31A6E66006}" destId="{9BD4B577-4280-4430-BA4B-4C4671375E5F}" srcOrd="5" destOrd="0" parTransId="{E848EF3F-CEED-42F8-A778-6B1C21634E2E}" sibTransId="{21F6A796-3283-40AD-8BDE-C851791EB215}"/>
    <dgm:cxn modelId="{F2D98558-4B01-42DB-96E7-0A84FB59421C}" srcId="{A3F2C60F-FBA9-40EC-A622-B6482CCBFBD0}" destId="{A0DFE1B0-0B9B-44D5-A106-399A0FC72C17}" srcOrd="8" destOrd="0" parTransId="{2B1E8532-0FB6-4D9D-B3A4-4515CE049E14}" sibTransId="{CA364DEF-F00E-4192-8AC9-E1E3095BF8BC}"/>
    <dgm:cxn modelId="{4A0AEB20-2BB8-41EA-87A2-4FB1F1CBC1BD}" srcId="{397DAD6E-B5CF-4F34-A315-5D31A6E66006}" destId="{84F4827D-D248-4842-AAD3-1C4DCBDA0CA9}" srcOrd="7" destOrd="0" parTransId="{72667580-2534-4F3C-8016-3543D79E8FF6}" sibTransId="{9CAA8C09-E8E4-4F0B-9F6C-7A43B388CAAE}"/>
    <dgm:cxn modelId="{5FC8E731-17ED-4C51-8F65-A2E7602D013D}" type="presOf" srcId="{3A08764F-4737-4CC0-A8F5-B949BEC634EF}" destId="{D3AE878D-7250-4A75-AC9E-0C6FB3FB1888}" srcOrd="0" destOrd="2" presId="urn:microsoft.com/office/officeart/2005/8/layout/hList1"/>
    <dgm:cxn modelId="{A0663760-4C6A-4EA8-857A-897E7B75CBFE}" type="presOf" srcId="{6129BE7C-C550-4201-BC57-41E0BA0DF7F8}" destId="{D3AE878D-7250-4A75-AC9E-0C6FB3FB1888}" srcOrd="0" destOrd="9" presId="urn:microsoft.com/office/officeart/2005/8/layout/hList1"/>
    <dgm:cxn modelId="{80DF862A-97F9-4F1E-BDA9-DD93CA5B8F6D}" type="presOf" srcId="{9BD4B577-4280-4430-BA4B-4C4671375E5F}" destId="{D3AE878D-7250-4A75-AC9E-0C6FB3FB1888}" srcOrd="0" destOrd="5" presId="urn:microsoft.com/office/officeart/2005/8/layout/hList1"/>
    <dgm:cxn modelId="{7F9B9F53-BC28-4D56-945E-6412E6CD13BB}" srcId="{397DAD6E-B5CF-4F34-A315-5D31A6E66006}" destId="{5E0B061E-CA73-4AB2-95BA-14EA284578DD}" srcOrd="8" destOrd="0" parTransId="{E059DDA5-AA75-474E-B845-4EA3A3A8CF79}" sibTransId="{92D0DDAE-02F7-44CD-A20C-2FF0DF49BA95}"/>
    <dgm:cxn modelId="{2455C523-846A-4918-8ED8-7418A0973A8C}" type="presOf" srcId="{41E2BCBB-5E38-475C-921B-5AA2D18A4612}" destId="{1F99EC28-8E34-4C63-AE06-BE14F45E4827}" srcOrd="0" destOrd="3" presId="urn:microsoft.com/office/officeart/2005/8/layout/hList1"/>
    <dgm:cxn modelId="{2C77128D-CEF6-4591-815A-3F7B9640C092}" srcId="{A3F2C60F-FBA9-40EC-A622-B6482CCBFBD0}" destId="{7AF600BD-E99F-4982-9D0E-83B4C392257B}" srcOrd="1" destOrd="0" parTransId="{25AFF00D-5B5D-4B34-BE2C-9D24333CB274}" sibTransId="{8A797940-3A0F-4AE0-A6A3-76F7E7D96F77}"/>
    <dgm:cxn modelId="{F8B136DB-9030-46ED-8903-63D1E5CE8AC7}" srcId="{A3F2C60F-FBA9-40EC-A622-B6482CCBFBD0}" destId="{472F49E6-2CEA-4118-8509-6116370B30BD}" srcOrd="5" destOrd="0" parTransId="{E9A0B01D-312B-4BA5-8CF4-E134FF387F09}" sibTransId="{BC8F17BD-01F8-4E01-AF02-A851B809AEEE}"/>
    <dgm:cxn modelId="{BA65B3E6-2E4C-45C3-91E5-77F9357D610B}" srcId="{A3F2C60F-FBA9-40EC-A622-B6482CCBFBD0}" destId="{563E069E-F4E4-4624-A2E6-121362D5BD8B}" srcOrd="2" destOrd="0" parTransId="{FE88FC6C-35E7-4B8A-9760-2AD63339D6DC}" sibTransId="{F261DD05-E184-4E10-B68D-166DAE41A0A2}"/>
    <dgm:cxn modelId="{15A29AB9-B810-4141-A3BC-30685251AF2F}" srcId="{397DAD6E-B5CF-4F34-A315-5D31A6E66006}" destId="{2259D304-25B4-4C4A-889F-8C824FD05D56}" srcOrd="4" destOrd="0" parTransId="{6F14ED49-94F1-4555-B202-4A57673144A0}" sibTransId="{DAC18B14-8121-433F-B2AA-9DA7EEB6354F}"/>
    <dgm:cxn modelId="{7FAEFAF0-CB53-4F84-9D6C-D8A18B95AC48}" srcId="{A3F2C60F-FBA9-40EC-A622-B6482CCBFBD0}" destId="{C4DDEE90-6878-4A0A-8509-13E3949BF26B}" srcOrd="9" destOrd="0" parTransId="{6B2E9FAD-A339-4954-A318-D7131ACE1786}" sibTransId="{3CF8BC4F-024B-45FA-A19C-6B6E764C9098}"/>
    <dgm:cxn modelId="{05B5A3F5-4513-4F84-B265-65BF3DE649ED}" type="presOf" srcId="{C4DDEE90-6878-4A0A-8509-13E3949BF26B}" destId="{1F99EC28-8E34-4C63-AE06-BE14F45E4827}" srcOrd="0" destOrd="9" presId="urn:microsoft.com/office/officeart/2005/8/layout/hList1"/>
    <dgm:cxn modelId="{8DA1D6EC-9311-41CB-A20D-81D5373A0D22}" type="presOf" srcId="{A0DFE1B0-0B9B-44D5-A106-399A0FC72C17}" destId="{1F99EC28-8E34-4C63-AE06-BE14F45E4827}" srcOrd="0" destOrd="8" presId="urn:microsoft.com/office/officeart/2005/8/layout/hList1"/>
    <dgm:cxn modelId="{816FD8D7-D32E-4C6A-BA8E-DF049A5404A6}" srcId="{397DAD6E-B5CF-4F34-A315-5D31A6E66006}" destId="{3A08764F-4737-4CC0-A8F5-B949BEC634EF}" srcOrd="2" destOrd="0" parTransId="{A090ACFE-4125-46A3-B788-A8B480CAD014}" sibTransId="{C14B5191-C7E3-428D-BD3B-3DC4513F1986}"/>
    <dgm:cxn modelId="{4E4489EE-9D22-45E2-A3BB-C4775C669E2D}" type="presOf" srcId="{D6605117-0045-4010-85D8-04D3A47654BE}" destId="{D3AE878D-7250-4A75-AC9E-0C6FB3FB1888}" srcOrd="0" destOrd="3" presId="urn:microsoft.com/office/officeart/2005/8/layout/hList1"/>
    <dgm:cxn modelId="{9E63071F-468F-49F7-A4DF-EC19EFF92DAE}" type="presOf" srcId="{938E0635-D66A-4A41-9887-70CBB1A37796}" destId="{D3AE878D-7250-4A75-AC9E-0C6FB3FB1888}" srcOrd="0" destOrd="10" presId="urn:microsoft.com/office/officeart/2005/8/layout/hList1"/>
    <dgm:cxn modelId="{4B341D87-CF78-41C0-875E-E26A58BF0263}" type="presOf" srcId="{397DAD6E-B5CF-4F34-A315-5D31A6E66006}" destId="{5997BC66-815F-4913-A8BC-9ECE453C61B4}" srcOrd="0" destOrd="0" presId="urn:microsoft.com/office/officeart/2005/8/layout/hList1"/>
    <dgm:cxn modelId="{919CB78D-A49D-417B-BC0E-42DBA1ADFED6}" type="presParOf" srcId="{601DAB3D-6CE9-484F-BDA8-6E2D804164ED}" destId="{973954BA-513D-4F91-8FE2-AB12B508C0E1}" srcOrd="0" destOrd="0" presId="urn:microsoft.com/office/officeart/2005/8/layout/hList1"/>
    <dgm:cxn modelId="{5AE3374D-D9A3-467B-AE66-7AFA48CE2D09}" type="presParOf" srcId="{973954BA-513D-4F91-8FE2-AB12B508C0E1}" destId="{EDCF7698-9E55-4869-85BC-64E0B61FB090}" srcOrd="0" destOrd="0" presId="urn:microsoft.com/office/officeart/2005/8/layout/hList1"/>
    <dgm:cxn modelId="{25A0FA2A-591B-4807-88D2-FA03DF9A9AB0}" type="presParOf" srcId="{973954BA-513D-4F91-8FE2-AB12B508C0E1}" destId="{1F99EC28-8E34-4C63-AE06-BE14F45E4827}" srcOrd="1" destOrd="0" presId="urn:microsoft.com/office/officeart/2005/8/layout/hList1"/>
    <dgm:cxn modelId="{E73CD9B3-3E00-49A7-A129-BDCD252817BC}" type="presParOf" srcId="{601DAB3D-6CE9-484F-BDA8-6E2D804164ED}" destId="{E0E8ED24-8C10-4A38-8C44-1685F08DABB4}" srcOrd="1" destOrd="0" presId="urn:microsoft.com/office/officeart/2005/8/layout/hList1"/>
    <dgm:cxn modelId="{ABA827F7-7F99-4687-8031-010D2FB77C0C}" type="presParOf" srcId="{601DAB3D-6CE9-484F-BDA8-6E2D804164ED}" destId="{06504784-3C14-4C80-9CA5-4B04AC83A5B9}" srcOrd="2" destOrd="0" presId="urn:microsoft.com/office/officeart/2005/8/layout/hList1"/>
    <dgm:cxn modelId="{35E09C0F-3383-4FCF-9728-05E25AC730CE}" type="presParOf" srcId="{06504784-3C14-4C80-9CA5-4B04AC83A5B9}" destId="{5997BC66-815F-4913-A8BC-9ECE453C61B4}" srcOrd="0" destOrd="0" presId="urn:microsoft.com/office/officeart/2005/8/layout/hList1"/>
    <dgm:cxn modelId="{6962D855-0EEF-4818-A010-AD3AB6813704}" type="presParOf" srcId="{06504784-3C14-4C80-9CA5-4B04AC83A5B9}" destId="{D3AE878D-7250-4A75-AC9E-0C6FB3FB18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F7698-9E55-4869-85BC-64E0B61FB090}">
      <dsp:nvSpPr>
        <dsp:cNvPr id="0" name=""/>
        <dsp:cNvSpPr/>
      </dsp:nvSpPr>
      <dsp:spPr>
        <a:xfrm>
          <a:off x="3548" y="25986"/>
          <a:ext cx="3183191" cy="63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rgbClr val="333333"/>
              </a:solidFill>
            </a:rPr>
            <a:t>EFSD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rgbClr val="333333"/>
              </a:solidFill>
            </a:rPr>
            <a:t>(-&gt; 2020)</a:t>
          </a:r>
          <a:endParaRPr lang="en-US" sz="1600" kern="1200" dirty="0">
            <a:solidFill>
              <a:srgbClr val="333333"/>
            </a:solidFill>
          </a:endParaRPr>
        </a:p>
      </dsp:txBody>
      <dsp:txXfrm>
        <a:off x="3548" y="25986"/>
        <a:ext cx="3183191" cy="638603"/>
      </dsp:txXfrm>
    </dsp:sp>
    <dsp:sp modelId="{1F99EC28-8E34-4C63-AE06-BE14F45E4827}">
      <dsp:nvSpPr>
        <dsp:cNvPr id="0" name=""/>
        <dsp:cNvSpPr/>
      </dsp:nvSpPr>
      <dsp:spPr>
        <a:xfrm>
          <a:off x="0" y="688982"/>
          <a:ext cx="3183191" cy="28562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Implemented with </a:t>
          </a:r>
          <a:r>
            <a:rPr lang="en-IE" sz="1400" kern="1200" dirty="0" err="1" smtClean="0">
              <a:solidFill>
                <a:srgbClr val="333333"/>
              </a:solidFill>
            </a:rPr>
            <a:t>DFis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IE" sz="1400" kern="1200" dirty="0" smtClean="0">
              <a:solidFill>
                <a:srgbClr val="333333"/>
              </a:solidFill>
            </a:rPr>
            <a:t> Blended finance</a:t>
          </a: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IE" sz="1400" kern="1200" dirty="0" smtClean="0">
              <a:solidFill>
                <a:srgbClr val="333333"/>
              </a:solidFill>
            </a:rPr>
            <a:t> EFSD Guarantees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Geographical scope: the EU neighbourhood and Africa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For public and private investment operations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</dsp:txBody>
      <dsp:txXfrm>
        <a:off x="0" y="688982"/>
        <a:ext cx="3183191" cy="2856256"/>
      </dsp:txXfrm>
    </dsp:sp>
    <dsp:sp modelId="{5997BC66-815F-4913-A8BC-9ECE453C61B4}">
      <dsp:nvSpPr>
        <dsp:cNvPr id="0" name=""/>
        <dsp:cNvSpPr/>
      </dsp:nvSpPr>
      <dsp:spPr>
        <a:xfrm>
          <a:off x="3631983" y="25965"/>
          <a:ext cx="3183191" cy="63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rgbClr val="333333"/>
              </a:solidFill>
            </a:rPr>
            <a:t>EFSD+ </a:t>
          </a:r>
        </a:p>
      </dsp:txBody>
      <dsp:txXfrm>
        <a:off x="3631983" y="25965"/>
        <a:ext cx="3183191" cy="638603"/>
      </dsp:txXfrm>
    </dsp:sp>
    <dsp:sp modelId="{D3AE878D-7250-4A75-AC9E-0C6FB3FB1888}">
      <dsp:nvSpPr>
        <dsp:cNvPr id="0" name=""/>
        <dsp:cNvSpPr/>
      </dsp:nvSpPr>
      <dsp:spPr>
        <a:xfrm>
          <a:off x="3631951" y="664525"/>
          <a:ext cx="3183255" cy="2856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Implemented with </a:t>
          </a:r>
          <a:r>
            <a:rPr lang="en-IE" sz="1400" kern="1200" dirty="0" err="1" smtClean="0">
              <a:solidFill>
                <a:srgbClr val="333333"/>
              </a:solidFill>
            </a:rPr>
            <a:t>DFis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IE" sz="1400" kern="1200" dirty="0" smtClean="0">
              <a:solidFill>
                <a:srgbClr val="333333"/>
              </a:solidFill>
            </a:rPr>
            <a:t> Blended finance</a:t>
          </a: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400" kern="1200" dirty="0">
            <a:solidFill>
              <a:srgbClr val="333333"/>
            </a:solidFill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rgbClr val="333333"/>
              </a:solidFill>
            </a:rPr>
            <a:t> External Action Guarantee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Geographical scope: </a:t>
          </a:r>
          <a:r>
            <a:rPr lang="en-IE" sz="1400" b="1" kern="1200" dirty="0" smtClean="0">
              <a:solidFill>
                <a:srgbClr val="333333"/>
              </a:solidFill>
            </a:rPr>
            <a:t>worldwide</a:t>
          </a:r>
          <a:endParaRPr lang="en-US" sz="1400" b="1" kern="1200" dirty="0">
            <a:solidFill>
              <a:srgbClr val="333333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solidFill>
              <a:srgbClr val="333333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>
              <a:solidFill>
                <a:srgbClr val="333333"/>
              </a:solidFill>
            </a:rPr>
            <a:t> For public and private investment operations and countries experiencing a balance of payment crisis</a:t>
          </a:r>
          <a:endParaRPr lang="en-US" sz="14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rgbClr val="333333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rgbClr val="333333"/>
            </a:solidFill>
          </a:endParaRPr>
        </a:p>
      </dsp:txBody>
      <dsp:txXfrm>
        <a:off x="3631951" y="664525"/>
        <a:ext cx="3183255" cy="285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3978" cy="4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en-US"/>
          </a:p>
        </p:txBody>
      </p:sp>
      <p:sp>
        <p:nvSpPr>
          <p:cNvPr id="7577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580" y="0"/>
            <a:ext cx="2913978" cy="4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9B7C4892-D7EE-42C1-8569-47F7DE0D6626}" type="datetimeFigureOut">
              <a:rPr lang="en-US" altLang="en-US"/>
              <a:pPr/>
              <a:t>3/2/2021</a:t>
            </a:fld>
            <a:endParaRPr lang="en-US" altLang="en-US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282759"/>
            <a:ext cx="2913978" cy="4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en-US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580" y="9282759"/>
            <a:ext cx="2913978" cy="4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627AFD81-84FB-4BEE-AFC7-B1A40AC4A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3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3188" y="733425"/>
            <a:ext cx="6518275" cy="366712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2794" y="4642533"/>
            <a:ext cx="5379065" cy="43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5" tIns="91835" rIns="91835" bIns="91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>
                <a:sym typeface="Arial" panose="020B0604020202020204" pitchFamily="34" charset="0"/>
              </a:rPr>
              <a:t>lkjlkjlkjj</a:t>
            </a:r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5"/>
          </p:nvPr>
        </p:nvSpPr>
        <p:spPr bwMode="auto">
          <a:xfrm>
            <a:off x="3809580" y="9285065"/>
            <a:ext cx="2913978" cy="4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160E9DD6-2EF8-4CD2-BE81-CB7D4ECD6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93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2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04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pPr marL="139700" indent="0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3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3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9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89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pPr marL="139700" indent="0" defTabSz="906079">
              <a:buFont typeface="Arial" panose="020B0604020202020204" pitchFamily="34" charset="0"/>
              <a:buNone/>
              <a:defRPr/>
            </a:pPr>
            <a:endParaRPr lang="en-US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58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188" y="4642533"/>
            <a:ext cx="6518275" cy="4397946"/>
          </a:xfrm>
        </p:spPr>
        <p:txBody>
          <a:bodyPr/>
          <a:lstStyle/>
          <a:p>
            <a:pPr marL="139700" marR="0" lvl="0" indent="0" algn="l" defTabSz="9060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160E9DD6-2EF8-4CD2-BE81-CB7D4ECD6B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9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9DD6-2EF8-4CD2-BE81-CB7D4ECD6B3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34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/>
          <p:cNvSpPr>
            <a:spLocks noChangeArrowheads="1"/>
          </p:cNvSpPr>
          <p:nvPr/>
        </p:nvSpPr>
        <p:spPr bwMode="auto">
          <a:xfrm rot="5400000" flipH="1">
            <a:off x="4518818" y="-3359943"/>
            <a:ext cx="112713" cy="9150350"/>
          </a:xfrm>
          <a:prstGeom prst="rect">
            <a:avLst/>
          </a:prstGeom>
          <a:gradFill rotWithShape="0"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Google Shape;28;p5"/>
          <p:cNvSpPr>
            <a:spLocks noChangeArrowheads="1"/>
          </p:cNvSpPr>
          <p:nvPr/>
        </p:nvSpPr>
        <p:spPr bwMode="auto">
          <a:xfrm>
            <a:off x="-6350" y="1271588"/>
            <a:ext cx="9150350" cy="3871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Google Shape;30;p5"/>
          <p:cNvSpPr txBox="1">
            <a:spLocks noChangeArrowheads="1"/>
          </p:cNvSpPr>
          <p:nvPr/>
        </p:nvSpPr>
        <p:spPr bwMode="auto">
          <a:xfrm>
            <a:off x="3594100" y="227013"/>
            <a:ext cx="1955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7200">
              <a:solidFill>
                <a:srgbClr val="FFFFFF"/>
              </a:solidFill>
              <a:latin typeface="Nunito Sans" panose="020B0604020202020204" charset="0"/>
              <a:cs typeface="Nunito Sans" panose="020B0604020202020204" charset="0"/>
              <a:sym typeface="Nunito Sans" panose="020B0604020202020204" charset="0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Google Shape;31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F9C9A7-7A09-445F-ADF2-8C089F8086E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2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6" y="4365208"/>
            <a:ext cx="671227" cy="44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02163"/>
      </p:ext>
    </p:extLst>
  </p:cSld>
  <p:clrMapOvr>
    <a:masterClrMapping/>
  </p:clrMapOvr>
  <p:transition spd="med" advTm="229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/>
          <p:cNvSpPr>
            <a:spLocks noChangeArrowheads="1"/>
          </p:cNvSpPr>
          <p:nvPr/>
        </p:nvSpPr>
        <p:spPr bwMode="auto">
          <a:xfrm rot="5400000" flipH="1">
            <a:off x="4518818" y="-3359943"/>
            <a:ext cx="112713" cy="9150350"/>
          </a:xfrm>
          <a:prstGeom prst="rect">
            <a:avLst/>
          </a:prstGeom>
          <a:gradFill rotWithShape="0"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Google Shape;28;p5"/>
          <p:cNvSpPr>
            <a:spLocks noChangeArrowheads="1"/>
          </p:cNvSpPr>
          <p:nvPr/>
        </p:nvSpPr>
        <p:spPr bwMode="auto">
          <a:xfrm>
            <a:off x="-6350" y="1271588"/>
            <a:ext cx="9150350" cy="3871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Google Shape;30;p5"/>
          <p:cNvSpPr txBox="1">
            <a:spLocks noChangeArrowheads="1"/>
          </p:cNvSpPr>
          <p:nvPr/>
        </p:nvSpPr>
        <p:spPr bwMode="auto">
          <a:xfrm>
            <a:off x="3594100" y="227013"/>
            <a:ext cx="1955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7200">
              <a:solidFill>
                <a:srgbClr val="FFFFFF"/>
              </a:solidFill>
              <a:latin typeface="Nunito Sans" panose="020B0604020202020204" charset="0"/>
              <a:cs typeface="Nunito Sans" panose="020B0604020202020204" charset="0"/>
              <a:sym typeface="Nunito Sans" panose="020B0604020202020204" charset="0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Google Shape;31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F9C9A7-7A09-445F-ADF2-8C089F808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64546"/>
      </p:ext>
    </p:extLst>
  </p:cSld>
  <p:clrMapOvr>
    <a:masterClrMapping/>
  </p:clrMapOvr>
  <p:transition spd="med" advTm="229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CD304-579D-4E01-9B57-860D2DACC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29178"/>
      </p:ext>
    </p:extLst>
  </p:cSld>
  <p:clrMapOvr>
    <a:masterClrMapping/>
  </p:clrMapOvr>
  <p:transition spd="med" advTm="229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3"/>
          <p:cNvSpPr>
            <a:spLocks noChangeArrowheads="1"/>
          </p:cNvSpPr>
          <p:nvPr userDrawn="1"/>
        </p:nvSpPr>
        <p:spPr bwMode="auto">
          <a:xfrm>
            <a:off x="1588" y="0"/>
            <a:ext cx="6557962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095" y="581250"/>
            <a:ext cx="2382205" cy="3981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DDBC30-6E6B-49AF-8ECC-9C48354A0FB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2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6" y="4365208"/>
            <a:ext cx="671227" cy="44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229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BBF9-189B-4CD1-A016-7F08CE3868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9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34950" y="576263"/>
            <a:ext cx="25400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>
                <a:sym typeface="Arial" panose="020B0604020202020204" pitchFamily="34" charset="0"/>
              </a:rPr>
              <a:t>The EU External Investment Plan</a:t>
            </a:r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090863" y="576263"/>
            <a:ext cx="5595937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>
                <a:sym typeface="Arial" panose="020B0604020202020204" pitchFamily="34" charset="0"/>
              </a:rPr>
              <a:t>klklk</a:t>
            </a:r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CCCCCC"/>
                </a:solidFill>
                <a:latin typeface="EC Square Sans Pro" panose="020B0506040000020004" pitchFamily="34" charset="0"/>
                <a:sym typeface="Nunito Sans" panose="020B0604020202020204" charset="0"/>
              </a:defRPr>
            </a:lvl1pPr>
          </a:lstStyle>
          <a:p>
            <a:fld id="{08A95E57-D2DB-44FF-866D-EFA2986883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2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36" y="4519295"/>
            <a:ext cx="671227" cy="44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76" r:id="rId3"/>
    <p:sldLayoutId id="2147483684" r:id="rId4"/>
    <p:sldLayoutId id="2147483686" r:id="rId5"/>
  </p:sldLayoutIdLst>
  <p:transition spd="med" advTm="2290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fi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imatefundmanagers.com/funds/#ci2" TargetMode="External"/><Relationship Id="rId5" Type="http://schemas.openxmlformats.org/officeDocument/2006/relationships/hyperlink" Target="https://climatefundmanagers.com/funds/#CIO" TargetMode="External"/><Relationship Id="rId4" Type="http://schemas.openxmlformats.org/officeDocument/2006/relationships/hyperlink" Target="https://www.agrifi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 txBox="1">
            <a:spLocks noGrp="1"/>
          </p:cNvSpPr>
          <p:nvPr>
            <p:ph type="title" idx="4294967295"/>
          </p:nvPr>
        </p:nvSpPr>
        <p:spPr>
          <a:xfrm>
            <a:off x="0" y="296863"/>
            <a:ext cx="6451600" cy="549275"/>
          </a:xfrm>
        </p:spPr>
        <p:txBody>
          <a:bodyPr/>
          <a:lstStyle/>
          <a:p>
            <a:pPr marL="114300" algn="ctr" eaLnBrk="1" hangingPunct="1">
              <a:buClr>
                <a:srgbClr val="FFFFFF"/>
              </a:buClr>
              <a:buSzPts val="2400"/>
              <a:buFont typeface="Nunito Sans" panose="020B0604020202020204" charset="0"/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EC Square Sans Pro" panose="020B0506040000020004" pitchFamily="34" charset="0"/>
              </a:rPr>
              <a:t>EU  Green financing instruments</a:t>
            </a:r>
            <a:r>
              <a:rPr lang="en-IE" altLang="en-US" sz="1800" b="1" dirty="0">
                <a:solidFill>
                  <a:schemeClr val="bg2"/>
                </a:solidFill>
                <a:latin typeface="EC Square Sans Pro" panose="020B0506040000020004" pitchFamily="34" charset="0"/>
                <a:cs typeface="Nunito Sans" panose="020B0604020202020204" charset="0"/>
                <a:sym typeface="Nunito Sans" panose="020B0604020202020204" charset="0"/>
              </a:rPr>
              <a:t/>
            </a:r>
            <a:br>
              <a:rPr lang="en-IE" altLang="en-US" sz="1800" b="1" dirty="0">
                <a:solidFill>
                  <a:schemeClr val="bg2"/>
                </a:solidFill>
                <a:latin typeface="EC Square Sans Pro" panose="020B0506040000020004" pitchFamily="34" charset="0"/>
                <a:cs typeface="Nunito Sans" panose="020B0604020202020204" charset="0"/>
                <a:sym typeface="Nunito Sans" panose="020B0604020202020204" charset="0"/>
              </a:rPr>
            </a:br>
            <a:endParaRPr lang="en-GB" altLang="en-US" sz="1800" dirty="0">
              <a:solidFill>
                <a:schemeClr val="bg2"/>
              </a:solidFill>
              <a:latin typeface="EC Square Sans Pro" panose="020B0506040000020004" pitchFamily="34" charset="0"/>
              <a:cs typeface="Nunito Sans" panose="020B0604020202020204" charset="0"/>
              <a:sym typeface="Nunito Sans" panose="020B0604020202020204" charset="0"/>
            </a:endParaRPr>
          </a:p>
        </p:txBody>
      </p:sp>
      <p:sp>
        <p:nvSpPr>
          <p:cNvPr id="13314" name="Title 4"/>
          <p:cNvSpPr txBox="1">
            <a:spLocks/>
          </p:cNvSpPr>
          <p:nvPr/>
        </p:nvSpPr>
        <p:spPr bwMode="auto">
          <a:xfrm>
            <a:off x="646113" y="2655888"/>
            <a:ext cx="8207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2400"/>
              <a:buFont typeface="Nunito Sans" panose="020B0604020202020204" charset="0"/>
              <a:buNone/>
            </a:pPr>
            <a:endParaRPr lang="en-GB" altLang="en-US" sz="2400">
              <a:solidFill>
                <a:srgbClr val="FFFFFF"/>
              </a:solidFill>
              <a:latin typeface="Nunito Sans" panose="020B0604020202020204" charset="0"/>
              <a:cs typeface="Nunito Sans" panose="020B0604020202020204" charset="0"/>
              <a:sym typeface="Nunito Sans" panose="020B0604020202020204" charset="0"/>
            </a:endParaRPr>
          </a:p>
        </p:txBody>
      </p:sp>
      <p:sp>
        <p:nvSpPr>
          <p:cNvPr id="13315" name="AutoShape 2" descr="data:image/svg+xml;charset=utf8,%20%3Csvg%20width%3D'97'%20height%3D'97'%20xmlns%3D'http%3A%2F%2Fwww.w3.org%2F2000%2Fsvg'%20xmlns%3Axlink%3D'http%3A%2F%2Fwww.w3.org%2F1999%2Fxlink'%20overflow%3D'hidden'%3E%3Cdefs%3E%3CclipPath%20id%3D'clip0'%3E%3Cpath%20d%3D'M0%200%2097%200%2097%2097%200%2097Z'%20fill-rule%3D'evenodd'%20clip-rule%3D'evenodd'%2F%3E%3C%2FclipPath%3E%3C%2Fdefs%3E%3Cg%20clip-path%3D'url(%23clip0)'%3E%3Cpath%20d%3D'M77.8324%2057.1188C77.8324%2061.4604%2074.3129%2064.9799%2069.9713%2064.9799%2065.6298%2064.9799%2062.1103%2061.4604%2062.1103%2057.1188%2062.1103%2052.7773%2065.6298%2049.2578%2069.9713%2049.2578%2074.3129%2049.2578%2077.8324%2052.7773%2077.8324%2057.1188Z'%20fill%3D'%23BFBFBF'%20fill-rule%3D'nonzero'%20fill-opacity%3D'1'%20transform%3D'matrix(1%200%20-0%201%20-2.75591e-05%203.54331e-05)'%2F%3E%3Cpath%20d%3D'M35.9102%2057.1188C35.9102%2061.4604%2032.3907%2064.9799%2028.0492%2064.9799%2023.7076%2064.9799%2020.1881%2061.4604%2020.1881%2057.1188%2020.1881%2052.7773%2023.7076%2049.2578%2028.0492%2049.2578%2032.3907%2049.2578%2035.9102%2052.7773%2035.9102%2057.1188Z'%20fill%3D'%23BFBFBF'%20fill-rule%3D'nonzero'%20fill-opacity%3D'1'%20transform%3D'matrix(1%200%20-0%201%20-2.75591e-05%203.54331e-05)'%2F%3E%3Cpath%20d%3D'M84.1273%2071.7901C81.8593%2070.0263%2079.2359%2068.775%2076.438%2068.1223%2074.335%2067.5079%2072.1614%2067.1682%2069.9713%2067.1118%2067.7794%2067.1069%2065.6004%2067.4479%2063.5148%2068.1223%2061.4275%2068.678%2059.4328%2069.5358%2057.5937%2070.6685L57.23%2071.0828C60.1677%2071.8758%2062.9163%2073.2501%2065.3133%2075.1244%2067.1973%2076.5086%2068.2963%2078.718%2068.2637%2081.0556L68.2637%2082.8541%2085.6934%2082.8541%2085.6934%2074.9426C85.7279%2073.6967%2085.1409%2072.5152%2084.1273%2071.7901Z'%20fill%3D'%23BFBFBF'%20fill-rule%3D'nonzero'%20fill-opacity%3D'1'%20transform%3D'matrix(1%200%20-0%201%20-2.75591e-05%203.54331e-05)'%2F%3E%3Cpath%20d%3D'M29.7871%2081.0556C29.7887%2078.7795%2030.8355%2076.6302%2032.6263%2075.2255L32.7375%2075.1244%2032.8688%2075.0335C35.2942%2073.3075%2037.9783%2071.9774%2040.8208%2071.0929%2040.6187%2070.8807%2040.4268%2070.6584%2040.2449%2070.4361%2038.4522%2069.3947%2036.5195%2068.6154%2034.5057%2068.1223%2032.4061%2067.5087%2030.2359%2067.1691%2028.0492%2067.1118%2025.8538%2067.1062%2023.6714%2067.4472%2021.5825%2068.1223%2018.8237%2068.8833%2016.2208%2070.1249%2013.8932%2071.7901%2012.9131%2072.5443%2012.3324%2073.7059%2012.317%2074.9426L12.317%2082.8541%2029.7871%2082.8541Z'%20fill%3D'%23BFBFBF'%20fill-rule%3D'nonzero'%20fill-opacity%3D'1'%20transform%3D'matrix(1%200%20-0%201%20-2.75591e-05%203.54331e-05)'%2F%3E%3Cpath%20d%3D'M33.2831%2088.9166%2033.2831%2081.0556C33.2879%2079.8191%2033.8712%2078.6563%2034.8594%2077.9132%2037.1823%2076.2402%2039.7867%2074.9979%2042.5486%2074.2454%2044.6332%2073.5666%2046.8129%2073.2255%2049.0052%2073.235%2051.1958%2073.2864%2053.37%2073.6262%2055.4718%2074.2454%2058.2728%2074.8895%2060.8979%2076.1416%2063.1611%2077.9132%2064.1784%2078.6317%2064.7698%2079.8106%2064.7374%2081.0556L64.7374%2088.9166Z'%20fill%3D'%23BFBFBF'%20fill-rule%3D'nonzero'%20fill-opacity%3D'1'%20transform%3D'matrix(1%200%20-0%201%20-2.75591e-05%203.54331e-05)'%2F%3E%3Cpath%20d%3D'M56.8662%2063.2318C56.8662%2067.5734%2053.3467%2071.0929%2049.0052%2071.0929%2044.6637%2071.0929%2041.1441%2067.5734%2041.1441%2063.2318%2041.1441%2058.8903%2044.6637%2055.3708%2049.0052%2055.3708%2053.3467%2055.3708%2056.8662%2058.8903%2056.8662%2063.2318Z'%20fill%3D'%23BFBFBF'%20fill-rule%3D'nonzero'%20fill-opacity%3D'1'%20transform%3D'matrix(1%200%20-0%201%20-2.75591e-05%203.54331e-05)'%2F%3E%3Cpath%20d%3D'M81.8437%208.08333%2016.4193%208.08333C14.1872%208.08333%2012.3776%209.89284%2012.3776%2012.125L12.3776%2034.3541C12.3776%2036.5863%2014.1872%2038.3958%2016.4193%2038.3958L31.3229%2038.3958%2031.3229%2044.4583%2037.6885%2038.3958%2044.5593%2038.3958%2048.5%2044.4583%2052.1375%2038.3958%2059.3114%2038.3958%2065.677%2044.4583%2065.677%2038.3958%2081.8437%2038.3958C84.0758%2038.3958%2085.8854%2036.5863%2085.8854%2034.3541L85.8854%2012.125C85.8854%209.89284%2084.0758%208.08333%2081.8437%208.08333ZM22.4818%2017.1771%2069.7187%2017.1771%2069.7187%2019.1979%2022.4818%2019.1979ZM59.6146%2029.3021%2022.4818%2029.3021%2022.4818%2027.2812%2059.6146%2027.2812ZM75.7812%2024.25%2022.4818%2024.25%2022.4818%2022.2292%2075.7812%2022.2292Z'%20fill%3D'%23BFBFBF'%20fill-rule%3D'nonzero'%20fill-opacity%3D'1'%20transform%3D'matrix(1%200%20-0%201%20-2.75591e-05%203.54331e-05)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6972300" y="4027093"/>
            <a:ext cx="217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eaLnBrk="1" hangingPunct="1">
              <a:buClr>
                <a:srgbClr val="FFFFFF"/>
              </a:buClr>
              <a:buSzPts val="2400"/>
              <a:buFont typeface="Nunito Sans" panose="020B0604020202020204" charset="0"/>
              <a:buNone/>
            </a:pPr>
            <a:r>
              <a:rPr lang="sv-SE" sz="1200" kern="0" dirty="0" err="1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European</a:t>
            </a:r>
            <a:r>
              <a:rPr lang="sv-SE" sz="1200" kern="0" dirty="0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 Commission</a:t>
            </a:r>
            <a:endParaRPr lang="en-GB" sz="1200" kern="0" dirty="0">
              <a:solidFill>
                <a:schemeClr val="bg1"/>
              </a:solidFill>
              <a:latin typeface="EC Square Sans Pro" panose="020B0506040000020004" pitchFamily="34" charset="0"/>
              <a:cs typeface="Nunito Sans" panose="020B0604020202020204" charset="0"/>
            </a:endParaRPr>
          </a:p>
          <a:p>
            <a:pPr marL="114300" eaLnBrk="1" hangingPunct="1">
              <a:buClr>
                <a:srgbClr val="FFFFFF"/>
              </a:buClr>
              <a:buSzPts val="2400"/>
              <a:buFont typeface="Nunito Sans" panose="020B0604020202020204" charset="0"/>
              <a:buNone/>
            </a:pPr>
            <a:r>
              <a:rPr lang="sv-SE" sz="1200" kern="0" dirty="0" err="1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Directorate</a:t>
            </a:r>
            <a:r>
              <a:rPr lang="sv-SE" sz="1200" kern="0" dirty="0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 General for International </a:t>
            </a:r>
            <a:r>
              <a:rPr lang="sv-SE" sz="1200" kern="0" dirty="0" err="1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Cooperation</a:t>
            </a:r>
            <a:r>
              <a:rPr lang="sv-SE" sz="1200" kern="0" dirty="0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 and </a:t>
            </a:r>
            <a:r>
              <a:rPr lang="sv-SE" sz="1200" kern="0" dirty="0" err="1">
                <a:solidFill>
                  <a:schemeClr val="bg1"/>
                </a:solidFill>
                <a:latin typeface="EC Square Sans Pro" panose="020B0506040000020004" pitchFamily="34" charset="0"/>
                <a:cs typeface="Nunito Sans" panose="020B0604020202020204" charset="0"/>
              </a:rPr>
              <a:t>Development</a:t>
            </a:r>
            <a:endParaRPr lang="sv-SE" sz="1200" kern="0" dirty="0">
              <a:solidFill>
                <a:schemeClr val="bg1"/>
              </a:solidFill>
              <a:latin typeface="EC Square Sans Pro" panose="020B0506040000020004" pitchFamily="34" charset="0"/>
              <a:cs typeface="Nunito Sans" panose="020B0604020202020204" charset="0"/>
            </a:endParaRPr>
          </a:p>
          <a:p>
            <a:pPr marL="114300" eaLnBrk="1" hangingPunct="1">
              <a:buClr>
                <a:srgbClr val="FFFFFF"/>
              </a:buClr>
              <a:buSzPts val="2400"/>
              <a:buFont typeface="Nunito Sans" panose="020B0604020202020204" charset="0"/>
              <a:buNone/>
            </a:pPr>
            <a:endParaRPr lang="en-GB" altLang="en-US" sz="1600" kern="0" dirty="0">
              <a:solidFill>
                <a:schemeClr val="bg1"/>
              </a:solidFill>
              <a:latin typeface="Nunito Sans" panose="020B0604020202020204" charset="0"/>
              <a:cs typeface="Nunito Sans" panose="020B0604020202020204" charset="0"/>
              <a:sym typeface="Nunito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58" y="1616685"/>
            <a:ext cx="3567250" cy="23784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73447"/>
      </p:ext>
    </p:extLst>
  </p:cSld>
  <p:clrMapOvr>
    <a:masterClrMapping/>
  </p:clrMapOvr>
  <p:transition spd="med" advTm="229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697" y="1258303"/>
            <a:ext cx="4827181" cy="267897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en-IE" sz="1800" b="1" i="0" dirty="0" smtClean="0">
                <a:solidFill>
                  <a:schemeClr val="tx1"/>
                </a:solidFill>
              </a:rPr>
              <a:t>770M</a:t>
            </a:r>
            <a:r>
              <a:rPr lang="en-IE" sz="1400" i="0" dirty="0" smtClean="0"/>
              <a:t> </a:t>
            </a:r>
            <a:r>
              <a:rPr lang="en-IE" sz="1400" i="0" dirty="0"/>
              <a:t>people without access to </a:t>
            </a:r>
            <a:r>
              <a:rPr lang="en-IE" sz="1400" i="0" dirty="0" smtClean="0"/>
              <a:t>electricity in 2019</a:t>
            </a:r>
          </a:p>
          <a:p>
            <a:pPr algn="l"/>
            <a:r>
              <a:rPr lang="en-US" sz="1800" b="1" i="0" dirty="0" smtClean="0">
                <a:solidFill>
                  <a:schemeClr val="tx1"/>
                </a:solidFill>
              </a:rPr>
              <a:t>$</a:t>
            </a:r>
            <a:r>
              <a:rPr lang="en-US" sz="1800" b="1" i="0" dirty="0">
                <a:solidFill>
                  <a:schemeClr val="tx1"/>
                </a:solidFill>
              </a:rPr>
              <a:t>35 billion </a:t>
            </a:r>
            <a:r>
              <a:rPr lang="en-US" sz="1400" i="0" dirty="0"/>
              <a:t>need </a:t>
            </a:r>
            <a:r>
              <a:rPr lang="en-US" sz="1400" i="0" dirty="0" smtClean="0"/>
              <a:t>to </a:t>
            </a:r>
            <a:r>
              <a:rPr lang="en-US" sz="1400" i="0" dirty="0"/>
              <a:t>be spent annually from 2021 to 2030 on generation and electricity networks </a:t>
            </a:r>
            <a:endParaRPr lang="en-IE" sz="1400" i="0" dirty="0"/>
          </a:p>
          <a:p>
            <a:pPr algn="l"/>
            <a:r>
              <a:rPr lang="en-IE" sz="1800" b="1" i="0" dirty="0">
                <a:solidFill>
                  <a:schemeClr val="tx1"/>
                </a:solidFill>
              </a:rPr>
              <a:t>Far from achieving SDG7…</a:t>
            </a:r>
          </a:p>
          <a:p>
            <a:pPr algn="l"/>
            <a:r>
              <a:rPr lang="en-IE" sz="1400" i="0" dirty="0" smtClean="0"/>
              <a:t>Current </a:t>
            </a:r>
            <a:r>
              <a:rPr lang="en-IE" sz="1800" b="1" i="0" dirty="0" smtClean="0">
                <a:solidFill>
                  <a:schemeClr val="tx1"/>
                </a:solidFill>
              </a:rPr>
              <a:t>NDCs insufficient </a:t>
            </a:r>
            <a:r>
              <a:rPr lang="en-IE" sz="1400" i="0" dirty="0" smtClean="0"/>
              <a:t>to meet goals of Paris Agreement on climate change</a:t>
            </a:r>
          </a:p>
          <a:p>
            <a:pPr algn="l"/>
            <a:r>
              <a:rPr lang="en-IE" sz="1400" i="0" dirty="0" smtClean="0"/>
              <a:t>Energy </a:t>
            </a:r>
            <a:r>
              <a:rPr lang="en-IE" sz="1400" i="0" dirty="0"/>
              <a:t>sector accounts for about </a:t>
            </a:r>
            <a:r>
              <a:rPr lang="en-IE" sz="2000" b="1" i="0" dirty="0">
                <a:solidFill>
                  <a:schemeClr val="tx1"/>
                </a:solidFill>
              </a:rPr>
              <a:t>2/3</a:t>
            </a:r>
            <a:r>
              <a:rPr lang="en-IE" sz="1400" i="0" dirty="0"/>
              <a:t> o</a:t>
            </a:r>
            <a:r>
              <a:rPr lang="en-GB" sz="1400" i="0" dirty="0"/>
              <a:t>f global man-made greenhouse gas emissions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705" y="418279"/>
            <a:ext cx="708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Context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18405" y="1427829"/>
            <a:ext cx="537410" cy="224942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2696" y="2136123"/>
            <a:ext cx="3242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latin typeface="Georgia" panose="02040502050405020303" pitchFamily="18" charset="0"/>
              </a:rPr>
              <a:t>Need for </a:t>
            </a:r>
            <a:r>
              <a:rPr lang="en-IE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global </a:t>
            </a:r>
            <a:r>
              <a:rPr lang="en-IE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green</a:t>
            </a:r>
            <a:r>
              <a:rPr lang="en-IE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energy transition </a:t>
            </a:r>
            <a:r>
              <a:rPr lang="en-IE" dirty="0">
                <a:latin typeface="Georgia" panose="02040502050405020303" pitchFamily="18" charset="0"/>
              </a:rPr>
              <a:t>to decarbonise the energy sector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49" y="3713656"/>
            <a:ext cx="2045976" cy="1038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20" y="3713656"/>
            <a:ext cx="2419243" cy="1137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59" y="0"/>
            <a:ext cx="1912441" cy="12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7189"/>
      </p:ext>
    </p:extLst>
  </p:cSld>
  <p:clrMapOvr>
    <a:masterClrMapping/>
  </p:clrMapOvr>
  <p:transition spd="med" advTm="229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7999828"/>
              </p:ext>
            </p:extLst>
          </p:nvPr>
        </p:nvGraphicFramePr>
        <p:xfrm>
          <a:off x="1955130" y="1493252"/>
          <a:ext cx="6818756" cy="354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07183" y="408500"/>
            <a:ext cx="214448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NDICI</a:t>
            </a:r>
          </a:p>
          <a:p>
            <a:pPr algn="ctr"/>
            <a:r>
              <a:rPr lang="en-IE" sz="1200" dirty="0">
                <a:solidFill>
                  <a:srgbClr val="333333"/>
                </a:solidFill>
              </a:rPr>
              <a:t>(2021-2027</a:t>
            </a:r>
            <a:r>
              <a:rPr lang="en-IE" sz="1200" dirty="0" smtClean="0">
                <a:solidFill>
                  <a:srgbClr val="333333"/>
                </a:solidFill>
              </a:rPr>
              <a:t>)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133632" y="1234420"/>
            <a:ext cx="291587" cy="2588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14705" y="418279"/>
            <a:ext cx="708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Context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17959"/>
      </p:ext>
    </p:extLst>
  </p:cSld>
  <p:clrMapOvr>
    <a:masterClrMapping/>
  </p:clrMapOvr>
  <p:transition spd="med" advTm="229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28" y="73713"/>
            <a:ext cx="83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Innovative Financing Instruments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579"/>
            <a:ext cx="9144001" cy="45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4793"/>
      </p:ext>
    </p:extLst>
  </p:cSld>
  <p:clrMapOvr>
    <a:masterClrMapping/>
  </p:clrMapOvr>
  <p:transition spd="med" advTm="229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488"/>
            <a:ext cx="9169657" cy="3116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828" y="73713"/>
            <a:ext cx="83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Innovative Financing Instruments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209432"/>
      </p:ext>
    </p:extLst>
  </p:cSld>
  <p:clrMapOvr>
    <a:masterClrMapping/>
  </p:clrMapOvr>
  <p:transition spd="med" advTm="229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28" y="73713"/>
            <a:ext cx="83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Innovative Financing Instruments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60" y="772887"/>
            <a:ext cx="7526840" cy="4223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2887"/>
            <a:ext cx="3340772" cy="8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403"/>
      </p:ext>
    </p:extLst>
  </p:cSld>
  <p:clrMapOvr>
    <a:masterClrMapping/>
  </p:clrMapOvr>
  <p:transition spd="med" advTm="229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28" y="73713"/>
            <a:ext cx="83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Innovative Financing Instruments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5" y="1243882"/>
            <a:ext cx="4746224" cy="37973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1571625"/>
            <a:ext cx="2570849" cy="810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7979" y="2034957"/>
            <a:ext cx="28875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USD 550mln (EU: EUR 19.7mln)</a:t>
            </a:r>
          </a:p>
          <a:p>
            <a:endParaRPr lang="en-IE" b="1" dirty="0"/>
          </a:p>
          <a:p>
            <a:r>
              <a:rPr lang="en-IE" b="1" dirty="0" smtClean="0"/>
              <a:t>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CEF ticket size between USD 25mln and USD 75mln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Municipal &amp; industrial water and wastewater supply, desalination, bulk water supply, waste and wastewater to energy, riverine and coastal ecosystem management and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2595605"/>
      </p:ext>
    </p:extLst>
  </p:cSld>
  <p:clrMapOvr>
    <a:masterClrMapping/>
  </p:clrMapOvr>
  <p:transition spd="med" advTm="229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87829" y="1817914"/>
            <a:ext cx="8349342" cy="2645230"/>
          </a:xfrm>
        </p:spPr>
        <p:txBody>
          <a:bodyPr/>
          <a:lstStyle/>
          <a:p>
            <a:pPr marL="76200" indent="0" algn="l">
              <a:buNone/>
            </a:pPr>
            <a:r>
              <a:rPr lang="fr-BE" sz="1800" i="0" dirty="0" err="1" smtClean="0"/>
              <a:t>ElectriFI</a:t>
            </a:r>
            <a:r>
              <a:rPr lang="fr-BE" sz="1800" i="0" dirty="0"/>
              <a:t>: </a:t>
            </a:r>
            <a:r>
              <a:rPr lang="fr-BE" sz="1800" i="0" dirty="0">
                <a:hlinkClick r:id="rId3"/>
              </a:rPr>
              <a:t>https://www.electrifi.eu/</a:t>
            </a:r>
            <a:r>
              <a:rPr lang="en-US" sz="1800" i="0" dirty="0"/>
              <a:t> </a:t>
            </a:r>
            <a:r>
              <a:rPr lang="fr-BE" sz="1800" i="0" dirty="0"/>
              <a:t> </a:t>
            </a:r>
          </a:p>
          <a:p>
            <a:pPr marL="76200" indent="0" algn="l">
              <a:buNone/>
            </a:pPr>
            <a:r>
              <a:rPr lang="en-US" sz="1800" i="0" dirty="0" err="1"/>
              <a:t>AgriFI</a:t>
            </a:r>
            <a:r>
              <a:rPr lang="en-US" sz="1800" i="0" dirty="0" smtClean="0"/>
              <a:t>: </a:t>
            </a:r>
            <a:r>
              <a:rPr lang="en-US" sz="1800" i="0" dirty="0" smtClean="0">
                <a:hlinkClick r:id="rId4"/>
              </a:rPr>
              <a:t>https</a:t>
            </a:r>
            <a:r>
              <a:rPr lang="en-US" sz="1800" i="0" dirty="0">
                <a:hlinkClick r:id="rId4"/>
              </a:rPr>
              <a:t>://www.agrifi.eu</a:t>
            </a:r>
            <a:r>
              <a:rPr lang="en-US" sz="1800" i="0" dirty="0" smtClean="0">
                <a:hlinkClick r:id="rId4"/>
              </a:rPr>
              <a:t>/</a:t>
            </a:r>
            <a:endParaRPr lang="en-US" sz="1800" i="0" dirty="0" smtClean="0"/>
          </a:p>
          <a:p>
            <a:pPr marL="76200" indent="0" algn="l">
              <a:buNone/>
            </a:pPr>
            <a:r>
              <a:rPr lang="en-US" sz="1800" i="0" dirty="0" smtClean="0"/>
              <a:t>Climate </a:t>
            </a:r>
            <a:r>
              <a:rPr lang="en-US" sz="1800" i="0" dirty="0"/>
              <a:t>Investor One: </a:t>
            </a:r>
            <a:r>
              <a:rPr lang="en-US" sz="1800" i="0" dirty="0">
                <a:hlinkClick r:id="rId5"/>
              </a:rPr>
              <a:t>https://climatefundmanagers.com/funds/#</a:t>
            </a:r>
            <a:r>
              <a:rPr lang="en-US" sz="1800" i="0" dirty="0" smtClean="0">
                <a:hlinkClick r:id="rId5"/>
              </a:rPr>
              <a:t>CIO</a:t>
            </a:r>
            <a:endParaRPr lang="en-US" sz="1800" i="0" dirty="0" smtClean="0"/>
          </a:p>
          <a:p>
            <a:pPr marL="76200" indent="0" algn="l">
              <a:buNone/>
            </a:pPr>
            <a:r>
              <a:rPr lang="fr-BE" sz="1800" i="0" dirty="0" err="1" smtClean="0"/>
              <a:t>Climate</a:t>
            </a:r>
            <a:r>
              <a:rPr lang="fr-BE" sz="1800" i="0" dirty="0" smtClean="0"/>
              <a:t> </a:t>
            </a:r>
            <a:r>
              <a:rPr lang="fr-BE" sz="1800" i="0" dirty="0" err="1"/>
              <a:t>investor</a:t>
            </a:r>
            <a:r>
              <a:rPr lang="fr-BE" sz="1800" i="0" dirty="0"/>
              <a:t> 2: </a:t>
            </a:r>
            <a:r>
              <a:rPr lang="fr-BE" sz="1800" i="0" dirty="0">
                <a:hlinkClick r:id="rId6"/>
              </a:rPr>
              <a:t>https://climatefundmanagers.com/funds/#</a:t>
            </a:r>
            <a:r>
              <a:rPr lang="fr-BE" sz="1800" i="0" dirty="0" smtClean="0">
                <a:hlinkClick r:id="rId6"/>
              </a:rPr>
              <a:t>ci2</a:t>
            </a:r>
            <a:endParaRPr lang="fr-BE" sz="1800" i="0" dirty="0" smtClean="0"/>
          </a:p>
          <a:p>
            <a:pPr marL="76200" indent="0" algn="l">
              <a:buNone/>
            </a:pPr>
            <a:endParaRPr lang="fr-BE" sz="1800" i="0" dirty="0"/>
          </a:p>
          <a:p>
            <a:pPr marL="76200" indent="0" algn="l">
              <a:buNone/>
            </a:pPr>
            <a:endParaRPr lang="fr-BE" sz="1800" i="0" dirty="0" smtClean="0"/>
          </a:p>
          <a:p>
            <a:pPr marL="76200" indent="0">
              <a:buNone/>
            </a:pPr>
            <a:r>
              <a:rPr lang="en-IE" b="1" i="0" dirty="0" smtClean="0">
                <a:solidFill>
                  <a:schemeClr val="tx1"/>
                </a:solidFill>
              </a:rPr>
              <a:t>Thank you !</a:t>
            </a:r>
            <a:endParaRPr lang="fr-BE" i="0" dirty="0"/>
          </a:p>
        </p:txBody>
      </p:sp>
      <p:sp>
        <p:nvSpPr>
          <p:cNvPr id="3" name="TextBox 2"/>
          <p:cNvSpPr txBox="1"/>
          <p:nvPr/>
        </p:nvSpPr>
        <p:spPr>
          <a:xfrm>
            <a:off x="206828" y="73713"/>
            <a:ext cx="83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2"/>
                </a:solidFill>
                <a:latin typeface="EC Square Sans Pro" panose="020B0506040000020004" pitchFamily="34" charset="0"/>
                <a:cs typeface="+mn-cs"/>
              </a:rPr>
              <a:t>For more information</a:t>
            </a:r>
            <a:endParaRPr lang="en-US" sz="3200" b="1" dirty="0">
              <a:solidFill>
                <a:schemeClr val="bg2"/>
              </a:solidFill>
              <a:latin typeface="EC Square Sans Pro" panose="020B0506040000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58810"/>
      </p:ext>
    </p:extLst>
  </p:cSld>
  <p:clrMapOvr>
    <a:masterClrMapping/>
  </p:clrMapOvr>
  <p:transition spd="med" advTm="2290">
    <p:pull/>
  </p:transition>
</p:sld>
</file>

<file path=ppt/theme/theme1.xml><?xml version="1.0" encoding="utf-8"?>
<a:theme xmlns:a="http://schemas.openxmlformats.org/drawingml/2006/main" name="Ulysses template">
  <a:themeElements>
    <a:clrScheme name="Custom 5">
      <a:dk1>
        <a:srgbClr val="9E2063"/>
      </a:dk1>
      <a:lt1>
        <a:srgbClr val="9E2063"/>
      </a:lt1>
      <a:dk2>
        <a:srgbClr val="9E2063"/>
      </a:dk2>
      <a:lt2>
        <a:srgbClr val="FEFFFF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140E0B04F1342A01DE84B31DE065E" ma:contentTypeVersion="4" ma:contentTypeDescription="Create a new document." ma:contentTypeScope="" ma:versionID="bf9e223e9f4264a331b05f448f42252b">
  <xsd:schema xmlns:xsd="http://www.w3.org/2001/XMLSchema" xmlns:xs="http://www.w3.org/2001/XMLSchema" xmlns:p="http://schemas.microsoft.com/office/2006/metadata/properties" xmlns:ns2="a517c953-cf33-4492-b086-66309312f726" targetNamespace="http://schemas.microsoft.com/office/2006/metadata/properties" ma:root="true" ma:fieldsID="57d93231c12f75f5ed41102e58db9cbe" ns2:_="">
    <xsd:import namespace="a517c953-cf33-4492-b086-66309312f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7c953-cf33-4492-b086-66309312f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7EB84B-962D-4BEC-B453-EF762DB93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8086D-5BB9-44E3-8D3F-61B56B8B8604}">
  <ds:schemaRefs>
    <ds:schemaRef ds:uri="http://purl.org/dc/elements/1.1/"/>
    <ds:schemaRef ds:uri="http://schemas.microsoft.com/office/2006/metadata/properties"/>
    <ds:schemaRef ds:uri="http://purl.org/dc/terms/"/>
    <ds:schemaRef ds:uri="a517c953-cf33-4492-b086-66309312f72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171A993-FB87-4117-AE8E-FB5769F40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7c953-cf33-4492-b086-66309312f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48397</TotalTime>
  <Words>253</Words>
  <Application>Microsoft Office PowerPoint</Application>
  <PresentationFormat>On-screen Show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EC Square Sans Pro</vt:lpstr>
      <vt:lpstr>Georgia</vt:lpstr>
      <vt:lpstr>Nunito Sans</vt:lpstr>
      <vt:lpstr>Times New Roman</vt:lpstr>
      <vt:lpstr>Ulysses template</vt:lpstr>
      <vt:lpstr>EU  Green financing instruments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WALFORD Alexander (DEVCO)</dc:creator>
  <cp:lastModifiedBy>KURPISA Jana (EEAS-TASHKENT)</cp:lastModifiedBy>
  <cp:revision>956</cp:revision>
  <cp:lastPrinted>2019-11-13T14:56:26Z</cp:lastPrinted>
  <dcterms:modified xsi:type="dcterms:W3CDTF">2021-03-02T15:50:37Z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0x010100062140E0B04F1342A01DE84B31DE065E</vt:lpwstr>
  </property>
</Properties>
</file>