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58" r:id="rId3"/>
    <p:sldId id="257" r:id="rId4"/>
    <p:sldId id="291" r:id="rId5"/>
    <p:sldId id="261" r:id="rId6"/>
    <p:sldId id="260" r:id="rId7"/>
    <p:sldId id="290" r:id="rId8"/>
    <p:sldId id="262" r:id="rId9"/>
    <p:sldId id="270" r:id="rId10"/>
    <p:sldId id="279" r:id="rId11"/>
  </p:sldIdLst>
  <p:sldSz cx="9144000" cy="5143500" type="screen16x9"/>
  <p:notesSz cx="6858000" cy="9144000"/>
  <p:embeddedFontLst>
    <p:embeddedFont>
      <p:font typeface="Rockwell Nova Cond Light" panose="02060306020205020403" pitchFamily="18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aleway" panose="020B0604020202020204" charset="-52"/>
      <p:regular r:id="rId19"/>
      <p:bold r:id="rId20"/>
      <p:italic r:id="rId21"/>
      <p:boldItalic r:id="rId22"/>
    </p:embeddedFont>
    <p:embeddedFont>
      <p:font typeface="Karla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B18B33F-8431-45A4-8E11-FB08BE098512}">
  <a:tblStyle styleId="{5B18B33F-8431-45A4-8E11-FB08BE0985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125" d="100"/>
          <a:sy n="125" d="100"/>
        </p:scale>
        <p:origin x="-108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5991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1580113"/>
            <a:ext cx="9144000" cy="3341668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5900" y="410541"/>
            <a:ext cx="9144152" cy="4453148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conomy.u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395536" y="1779662"/>
            <a:ext cx="8424936" cy="1512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dirty="0" smtClean="0">
                <a:latin typeface="Rockwell Nova Cond Light" panose="02060306020205020403" pitchFamily="18" charset="0"/>
              </a:rPr>
              <a:t>ПОСЛЕДСТВИЯ </a:t>
            </a:r>
            <a:r>
              <a:rPr lang="ru-RU" sz="3200" b="0" dirty="0" smtClean="0">
                <a:solidFill>
                  <a:srgbClr val="FF0000"/>
                </a:solidFill>
                <a:latin typeface="Rockwell Nova Cond Light" panose="02060306020205020403" pitchFamily="18" charset="0"/>
              </a:rPr>
              <a:t>COVID-19</a:t>
            </a:r>
            <a:r>
              <a:rPr lang="ru-RU" sz="3200" b="0" dirty="0" smtClean="0">
                <a:latin typeface="Rockwell Nova Cond Light" panose="02060306020205020403" pitchFamily="18" charset="0"/>
              </a:rPr>
              <a:t> В УЗБЕКИСТАНЕ. </a:t>
            </a:r>
            <a:br>
              <a:rPr lang="ru-RU" sz="3200" b="0" dirty="0" smtClean="0">
                <a:latin typeface="Rockwell Nova Cond Light" panose="02060306020205020403" pitchFamily="18" charset="0"/>
              </a:rPr>
            </a:br>
            <a:r>
              <a:rPr lang="ru-RU" sz="3200" b="0" dirty="0" smtClean="0">
                <a:latin typeface="Rockwell Nova Cond Light" panose="02060306020205020403" pitchFamily="18" charset="0"/>
              </a:rPr>
              <a:t>ПРЕДПРИНИМАЕМЫЕ МЕРЫ  В СФЕРЕ </a:t>
            </a:r>
            <a:r>
              <a:rPr lang="ru-RU" sz="3200" b="0" dirty="0" smtClean="0">
                <a:solidFill>
                  <a:srgbClr val="00B050"/>
                </a:solidFill>
                <a:latin typeface="Rockwell Nova Cond Light" panose="02060306020205020403" pitchFamily="18" charset="0"/>
              </a:rPr>
              <a:t>«ЗЕЛЕНОЙ ЭКОНОМИКИ»</a:t>
            </a:r>
            <a:endParaRPr lang="ru-RU" sz="3200" b="0" dirty="0">
              <a:solidFill>
                <a:srgbClr val="00B050"/>
              </a:solidFill>
              <a:latin typeface="Rockwell Nova Cond Light" panose="02060306020205020403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516216" y="149887"/>
            <a:ext cx="2385029" cy="548511"/>
            <a:chOff x="6516216" y="149887"/>
            <a:chExt cx="2385029" cy="548511"/>
          </a:xfrm>
        </p:grpSpPr>
        <p:pic>
          <p:nvPicPr>
            <p:cNvPr id="1026" name="Picture 2" descr="E:\WRK\sh\foreign projects\UN\Форум 3-4 март 2021\Б.Абдиназарову презентация\2000px-Emblem_of_Uzbekistan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49887"/>
              <a:ext cx="512821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Google Shape;124;p14"/>
            <p:cNvSpPr txBox="1">
              <a:spLocks/>
            </p:cNvSpPr>
            <p:nvPr/>
          </p:nvSpPr>
          <p:spPr>
            <a:xfrm>
              <a:off x="6516216" y="230377"/>
              <a:ext cx="1847813" cy="468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Ministry of Economic Development</a:t>
              </a:r>
            </a:p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and Poverty Reduction</a:t>
              </a:r>
            </a:p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Republic of Uzbekistan</a:t>
              </a:r>
              <a:endParaRPr lang="en-US" sz="7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>
            <a:spLocks noGrp="1"/>
          </p:cNvSpPr>
          <p:nvPr>
            <p:ph type="ctrTitle" idx="4294967295"/>
          </p:nvPr>
        </p:nvSpPr>
        <p:spPr>
          <a:xfrm>
            <a:off x="3059832" y="1903568"/>
            <a:ext cx="5533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ABE33F"/>
                </a:solidFill>
              </a:rPr>
              <a:t>Thank you for attention!</a:t>
            </a:r>
            <a:endParaRPr sz="3600" dirty="0">
              <a:solidFill>
                <a:srgbClr val="ABE33F"/>
              </a:solidFill>
            </a:endParaRPr>
          </a:p>
        </p:txBody>
      </p:sp>
      <p:sp>
        <p:nvSpPr>
          <p:cNvPr id="305" name="Google Shape;305;p34"/>
          <p:cNvSpPr txBox="1">
            <a:spLocks noGrp="1"/>
          </p:cNvSpPr>
          <p:nvPr>
            <p:ph type="subTitle" idx="4294967295"/>
          </p:nvPr>
        </p:nvSpPr>
        <p:spPr>
          <a:xfrm>
            <a:off x="3064700" y="2636358"/>
            <a:ext cx="5533800" cy="21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questions?</a:t>
            </a:r>
            <a:endParaRPr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You can find </a:t>
            </a:r>
            <a:r>
              <a:rPr lang="en-US" sz="1800" dirty="0" smtClean="0"/>
              <a:t>us</a:t>
            </a:r>
            <a:r>
              <a:rPr lang="en" sz="1800" dirty="0" smtClean="0"/>
              <a:t> at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>
                <a:hlinkClick r:id="rId3"/>
              </a:rPr>
              <a:t>www.mineconomy.uz</a:t>
            </a:r>
            <a:endParaRPr lang="en" sz="18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/>
              <a:t>info</a:t>
            </a:r>
            <a:r>
              <a:rPr lang="en" sz="1800" dirty="0" smtClean="0"/>
              <a:t>@mineconomy.uz</a:t>
            </a:r>
            <a:endParaRPr sz="1800" b="1" dirty="0"/>
          </a:p>
        </p:txBody>
      </p:sp>
      <p:grpSp>
        <p:nvGrpSpPr>
          <p:cNvPr id="306" name="Google Shape;306;p34"/>
          <p:cNvGrpSpPr/>
          <p:nvPr/>
        </p:nvGrpSpPr>
        <p:grpSpPr>
          <a:xfrm>
            <a:off x="685795" y="1814227"/>
            <a:ext cx="1681779" cy="1179949"/>
            <a:chOff x="559275" y="1683950"/>
            <a:chExt cx="466500" cy="327300"/>
          </a:xfrm>
        </p:grpSpPr>
        <p:sp>
          <p:nvSpPr>
            <p:cNvPr id="307" name="Google Shape;307;p34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34"/>
          <p:cNvSpPr/>
          <p:nvPr/>
        </p:nvSpPr>
        <p:spPr>
          <a:xfrm>
            <a:off x="1681875" y="2683100"/>
            <a:ext cx="1274938" cy="1159802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9" name="Группа 8"/>
          <p:cNvGrpSpPr/>
          <p:nvPr/>
        </p:nvGrpSpPr>
        <p:grpSpPr>
          <a:xfrm>
            <a:off x="6516216" y="149887"/>
            <a:ext cx="2385029" cy="548511"/>
            <a:chOff x="6516216" y="149887"/>
            <a:chExt cx="2385029" cy="548511"/>
          </a:xfrm>
        </p:grpSpPr>
        <p:pic>
          <p:nvPicPr>
            <p:cNvPr id="10" name="Picture 2" descr="E:\WRK\sh\foreign projects\UN\Форум 3-4 март 2021\Б.Абдиназарову презентация\2000px-Emblem_of_Uzbekistan.svg_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49887"/>
              <a:ext cx="512821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Google Shape;124;p14"/>
            <p:cNvSpPr txBox="1">
              <a:spLocks/>
            </p:cNvSpPr>
            <p:nvPr/>
          </p:nvSpPr>
          <p:spPr>
            <a:xfrm>
              <a:off x="6516216" y="230377"/>
              <a:ext cx="1847813" cy="468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r"/>
              <a:r>
                <a:rPr lang="en-US" sz="700" dirty="0" smtClean="0">
                  <a:solidFill>
                    <a:schemeClr val="tx2">
                      <a:lumMod val="25000"/>
                    </a:schemeClr>
                  </a:solidFill>
                </a:rPr>
                <a:t>Ministry of Economic Development</a:t>
              </a:r>
            </a:p>
            <a:p>
              <a:pPr algn="r"/>
              <a:r>
                <a:rPr lang="en-US" sz="700" dirty="0" smtClean="0">
                  <a:solidFill>
                    <a:schemeClr val="tx2">
                      <a:lumMod val="25000"/>
                    </a:schemeClr>
                  </a:solidFill>
                </a:rPr>
                <a:t>and Poverty Reduction</a:t>
              </a:r>
            </a:p>
            <a:p>
              <a:pPr algn="r"/>
              <a:r>
                <a:rPr lang="en-US" sz="700" dirty="0" smtClean="0">
                  <a:solidFill>
                    <a:schemeClr val="tx2">
                      <a:lumMod val="25000"/>
                    </a:schemeClr>
                  </a:solidFill>
                </a:rPr>
                <a:t>Republic of Uzbekistan</a:t>
              </a:r>
              <a:endParaRPr lang="en-US" sz="700" dirty="0" smtClean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6" name="Google Shape;102;p12"/>
          <p:cNvSpPr txBox="1">
            <a:spLocks/>
          </p:cNvSpPr>
          <p:nvPr/>
        </p:nvSpPr>
        <p:spPr>
          <a:xfrm>
            <a:off x="886650" y="964774"/>
            <a:ext cx="7758184" cy="36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Rockwell Nova Cond Light" panose="02060306020205020403" pitchFamily="18" charset="0"/>
              </a:rPr>
              <a:t>СОДЕРЖАНИЕ</a:t>
            </a:r>
            <a:endParaRPr lang="en-US" sz="3000" dirty="0" smtClean="0">
              <a:solidFill>
                <a:schemeClr val="accent2">
                  <a:lumMod val="75000"/>
                </a:schemeClr>
              </a:solidFill>
              <a:latin typeface="Rockwell Nova Cond Light" panose="02060306020205020403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ru-RU" sz="3000" dirty="0" smtClean="0">
                <a:solidFill>
                  <a:schemeClr val="tx2">
                    <a:lumMod val="25000"/>
                  </a:schemeClr>
                </a:solidFill>
                <a:latin typeface="Rockwell Nova Cond Light" panose="02060306020205020403" pitchFamily="18" charset="0"/>
              </a:rPr>
              <a:t>Последствия</a:t>
            </a:r>
            <a:r>
              <a:rPr lang="en-US" sz="3000" dirty="0" smtClean="0">
                <a:solidFill>
                  <a:schemeClr val="tx2">
                    <a:lumMod val="25000"/>
                  </a:schemeClr>
                </a:solidFill>
                <a:latin typeface="Rockwell Nova Cond Light" panose="02060306020205020403" pitchFamily="18" charset="0"/>
              </a:rPr>
              <a:t> </a:t>
            </a:r>
            <a:r>
              <a:rPr lang="ru-RU" sz="3000" dirty="0" smtClean="0">
                <a:solidFill>
                  <a:schemeClr val="tx2">
                    <a:lumMod val="25000"/>
                  </a:schemeClr>
                </a:solidFill>
                <a:latin typeface="Rockwell Nova Cond Light" panose="02060306020205020403" pitchFamily="18" charset="0"/>
              </a:rPr>
              <a:t>эпидемиологической ситуации </a:t>
            </a:r>
            <a:r>
              <a:rPr lang="en-US" sz="3000" dirty="0" smtClean="0">
                <a:solidFill>
                  <a:srgbClr val="FF0000"/>
                </a:solidFill>
                <a:latin typeface="Rockwell Nova Cond Light" panose="02060306020205020403" pitchFamily="18" charset="0"/>
              </a:rPr>
              <a:t>COVID-19</a:t>
            </a:r>
            <a:endParaRPr lang="ru-RU" sz="3000" dirty="0" smtClean="0">
              <a:latin typeface="Rockwell Nova Cond Light" panose="02060306020205020403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ru-RU" sz="3000" dirty="0" smtClean="0">
                <a:solidFill>
                  <a:schemeClr val="tx2">
                    <a:lumMod val="25000"/>
                  </a:schemeClr>
                </a:solidFill>
                <a:latin typeface="Rockwell Nova Cond Light" panose="02060306020205020403" pitchFamily="18" charset="0"/>
              </a:rPr>
              <a:t>Деятельность в сфере «Зеленой экономики»</a:t>
            </a:r>
          </a:p>
          <a:p>
            <a:pPr marL="285750" indent="-285750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ru-RU" sz="3000" dirty="0" smtClean="0">
                <a:solidFill>
                  <a:schemeClr val="tx2">
                    <a:lumMod val="25000"/>
                  </a:schemeClr>
                </a:solidFill>
                <a:latin typeface="Rockwell Nova Cond Light" panose="02060306020205020403" pitchFamily="18" charset="0"/>
              </a:rPr>
              <a:t>Направления «Зеленой экономики»</a:t>
            </a:r>
          </a:p>
          <a:p>
            <a:pPr marL="285750" indent="-285750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ru-RU" sz="3000" dirty="0" smtClean="0">
                <a:solidFill>
                  <a:schemeClr val="tx2">
                    <a:lumMod val="25000"/>
                  </a:schemeClr>
                </a:solidFill>
                <a:latin typeface="Rockwell Nova Cond Light" panose="02060306020205020403" pitchFamily="18" charset="0"/>
              </a:rPr>
              <a:t>Предпринимаемые и планируемые меры</a:t>
            </a:r>
            <a:endParaRPr lang="en-US" sz="3000" dirty="0" smtClean="0">
              <a:solidFill>
                <a:schemeClr val="tx2">
                  <a:lumMod val="25000"/>
                </a:schemeClr>
              </a:solidFill>
              <a:latin typeface="Rockwell Nova Cond Light" panose="02060306020205020403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516216" y="149887"/>
            <a:ext cx="2385029" cy="548511"/>
            <a:chOff x="6516216" y="149887"/>
            <a:chExt cx="2385029" cy="548511"/>
          </a:xfrm>
        </p:grpSpPr>
        <p:pic>
          <p:nvPicPr>
            <p:cNvPr id="13" name="Picture 2" descr="E:\WRK\sh\foreign projects\UN\Форум 3-4 март 2021\Б.Абдиназарову презентация\2000px-Emblem_of_Uzbekistan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49887"/>
              <a:ext cx="512821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Google Shape;124;p14"/>
            <p:cNvSpPr txBox="1">
              <a:spLocks/>
            </p:cNvSpPr>
            <p:nvPr/>
          </p:nvSpPr>
          <p:spPr>
            <a:xfrm>
              <a:off x="6516216" y="230377"/>
              <a:ext cx="1847813" cy="468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r"/>
              <a:r>
                <a:rPr lang="en-US" sz="700" dirty="0" smtClean="0">
                  <a:solidFill>
                    <a:schemeClr val="tx2">
                      <a:lumMod val="25000"/>
                    </a:schemeClr>
                  </a:solidFill>
                </a:rPr>
                <a:t>Ministry of Economic Development</a:t>
              </a:r>
            </a:p>
            <a:p>
              <a:pPr algn="r"/>
              <a:r>
                <a:rPr lang="en-US" sz="700" dirty="0" smtClean="0">
                  <a:solidFill>
                    <a:schemeClr val="tx2">
                      <a:lumMod val="25000"/>
                    </a:schemeClr>
                  </a:solidFill>
                </a:rPr>
                <a:t>and Poverty Reduction</a:t>
              </a:r>
            </a:p>
            <a:p>
              <a:pPr algn="r"/>
              <a:r>
                <a:rPr lang="en-US" sz="700" dirty="0" smtClean="0">
                  <a:solidFill>
                    <a:schemeClr val="tx2">
                      <a:lumMod val="25000"/>
                    </a:schemeClr>
                  </a:solidFill>
                </a:rPr>
                <a:t>Republic of Uzbekistan</a:t>
              </a:r>
              <a:endParaRPr lang="en-US" sz="700" dirty="0" smtClean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960215" y="339502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 smtClean="0">
                <a:latin typeface="Rockwell Nova Cond Light" panose="02060306020205020403" pitchFamily="18" charset="0"/>
              </a:rPr>
              <a:t>Последствия эпидемиологической ситуации </a:t>
            </a:r>
            <a:r>
              <a:rPr lang="en-US" b="0" dirty="0" smtClean="0">
                <a:solidFill>
                  <a:srgbClr val="FF0000"/>
                </a:solidFill>
                <a:latin typeface="Rockwell Nova Cond Light" panose="02060306020205020403" pitchFamily="18" charset="0"/>
              </a:rPr>
              <a:t>COVID-19</a:t>
            </a:r>
            <a:endParaRPr b="0" dirty="0">
              <a:solidFill>
                <a:srgbClr val="FF0000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-36512" y="1160292"/>
            <a:ext cx="720080" cy="403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rgbClr val="00AE9D"/>
                </a:solidFill>
                <a:latin typeface="Rockwell Nova Cond Light" panose="02060306020205020403" pitchFamily="18" charset="0"/>
              </a:rPr>
              <a:t>Согласно данным статистики на 1 апреля 2020 года:</a:t>
            </a:r>
            <a:endParaRPr sz="800" dirty="0">
              <a:solidFill>
                <a:srgbClr val="00AE9D"/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latin typeface="Rockwell Nova Cond Light" panose="02060306020205020403" pitchFamily="18" charset="0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516216" y="149887"/>
            <a:ext cx="2385029" cy="548511"/>
            <a:chOff x="6516216" y="149887"/>
            <a:chExt cx="2385029" cy="548511"/>
          </a:xfrm>
        </p:grpSpPr>
        <p:pic>
          <p:nvPicPr>
            <p:cNvPr id="11" name="Picture 2" descr="E:\WRK\sh\foreign projects\UN\Форум 3-4 март 2021\Б.Абдиназарову презентация\2000px-Emblem_of_Uzbekistan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49887"/>
              <a:ext cx="512821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Google Shape;124;p14"/>
            <p:cNvSpPr txBox="1">
              <a:spLocks/>
            </p:cNvSpPr>
            <p:nvPr/>
          </p:nvSpPr>
          <p:spPr>
            <a:xfrm>
              <a:off x="6516216" y="230377"/>
              <a:ext cx="1847813" cy="468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Ministry of Economic Development</a:t>
              </a:r>
            </a:p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and Poverty Reduction</a:t>
              </a:r>
            </a:p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Republic of Uzbekistan</a:t>
              </a:r>
              <a:endParaRPr lang="en-US" sz="7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5" name="Google Shape;102;p12"/>
          <p:cNvSpPr txBox="1">
            <a:spLocks noGrp="1"/>
          </p:cNvSpPr>
          <p:nvPr>
            <p:ph type="body" idx="2"/>
          </p:nvPr>
        </p:nvSpPr>
        <p:spPr>
          <a:xfrm>
            <a:off x="1323779" y="2048074"/>
            <a:ext cx="1907704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700" b="1" dirty="0" smtClean="0">
                <a:latin typeface="Rockwell Nova Cond Light" panose="02060306020205020403" pitchFamily="18" charset="0"/>
              </a:rPr>
              <a:t>16671</a:t>
            </a:r>
            <a:endParaRPr sz="6700" b="1" dirty="0"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700" b="1" dirty="0"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700" b="1" dirty="0">
              <a:latin typeface="Rockwell Nova Cond Light" panose="02060306020205020403" pitchFamily="18" charset="0"/>
            </a:endParaRPr>
          </a:p>
        </p:txBody>
      </p:sp>
      <p:sp>
        <p:nvSpPr>
          <p:cNvPr id="16" name="Google Shape;102;p12"/>
          <p:cNvSpPr txBox="1">
            <a:spLocks noGrp="1"/>
          </p:cNvSpPr>
          <p:nvPr>
            <p:ph type="body" idx="2"/>
          </p:nvPr>
        </p:nvSpPr>
        <p:spPr>
          <a:xfrm>
            <a:off x="1133726" y="2830776"/>
            <a:ext cx="2016224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 dirty="0" smtClean="0">
                <a:latin typeface="Rockwell Nova Cond Light" panose="02060306020205020403" pitchFamily="18" charset="0"/>
              </a:rPr>
              <a:t>из 72524 предприятий временно остановили выпуск продукции</a:t>
            </a:r>
            <a:endParaRPr sz="1700" dirty="0">
              <a:latin typeface="Rockwell Nova Cond Light" panose="02060306020205020403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Rockwell Nova Cond Light" panose="02060306020205020403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latin typeface="Rockwell Nova Cond Light" panose="02060306020205020403" pitchFamily="18" charset="0"/>
            </a:endParaRPr>
          </a:p>
        </p:txBody>
      </p:sp>
      <p:sp>
        <p:nvSpPr>
          <p:cNvPr id="17" name="Google Shape;102;p12"/>
          <p:cNvSpPr txBox="1">
            <a:spLocks noGrp="1"/>
          </p:cNvSpPr>
          <p:nvPr>
            <p:ph type="body" idx="2"/>
          </p:nvPr>
        </p:nvSpPr>
        <p:spPr>
          <a:xfrm>
            <a:off x="4427984" y="3730547"/>
            <a:ext cx="2016224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latin typeface="Rockwell Nova Cond Light" panose="02060306020205020403" pitchFamily="18" charset="0"/>
              </a:rPr>
              <a:t>В результате</a:t>
            </a:r>
            <a:r>
              <a:rPr lang="ru-RU" sz="2000" dirty="0">
                <a:latin typeface="Rockwell Nova Cond Light" panose="02060306020205020403" pitchFamily="18" charset="0"/>
              </a:rPr>
              <a:t>, были временны </a:t>
            </a:r>
            <a:r>
              <a:rPr lang="ru-RU" sz="2000" dirty="0" smtClean="0">
                <a:solidFill>
                  <a:srgbClr val="FF0000"/>
                </a:solidFill>
                <a:latin typeface="Rockwell Nova Cond Light" panose="02060306020205020403" pitchFamily="18" charset="0"/>
              </a:rPr>
              <a:t>уволены</a:t>
            </a:r>
            <a:endParaRPr sz="2000" dirty="0">
              <a:solidFill>
                <a:srgbClr val="FF0000"/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latin typeface="Rockwell Nova Cond Light" panose="02060306020205020403" pitchFamily="18" charset="0"/>
            </a:endParaRPr>
          </a:p>
        </p:txBody>
      </p:sp>
      <p:sp>
        <p:nvSpPr>
          <p:cNvPr id="18" name="Google Shape;102;p12"/>
          <p:cNvSpPr txBox="1">
            <a:spLocks noGrp="1"/>
          </p:cNvSpPr>
          <p:nvPr>
            <p:ph type="body" idx="2"/>
          </p:nvPr>
        </p:nvSpPr>
        <p:spPr>
          <a:xfrm>
            <a:off x="5940152" y="3147814"/>
            <a:ext cx="2088232" cy="13991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800" dirty="0" smtClean="0">
                <a:solidFill>
                  <a:srgbClr val="FF0000"/>
                </a:solidFill>
                <a:latin typeface="Rockwell Nova Cond Light" panose="02060306020205020403" pitchFamily="18" charset="0"/>
              </a:rPr>
              <a:t>137,8</a:t>
            </a:r>
            <a:endParaRPr sz="8800" dirty="0">
              <a:solidFill>
                <a:srgbClr val="FF0000"/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800" dirty="0" smtClean="0"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8800" dirty="0">
              <a:latin typeface="Rockwell Nova Cond Light" panose="02060306020205020403" pitchFamily="18" charset="0"/>
            </a:endParaRPr>
          </a:p>
        </p:txBody>
      </p:sp>
      <p:grpSp>
        <p:nvGrpSpPr>
          <p:cNvPr id="26" name="Google Shape;656;p38"/>
          <p:cNvGrpSpPr/>
          <p:nvPr/>
        </p:nvGrpSpPr>
        <p:grpSpPr>
          <a:xfrm>
            <a:off x="35496" y="1063058"/>
            <a:ext cx="4156174" cy="3916306"/>
            <a:chOff x="8841135" y="2681940"/>
            <a:chExt cx="720990" cy="720527"/>
          </a:xfrm>
        </p:grpSpPr>
        <p:sp>
          <p:nvSpPr>
            <p:cNvPr id="27" name="Google Shape;657;p38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658;p38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59;p38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60;p38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61;p38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62;p38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02;p12"/>
          <p:cNvSpPr txBox="1">
            <a:spLocks noGrp="1"/>
          </p:cNvSpPr>
          <p:nvPr>
            <p:ph type="body" idx="2"/>
          </p:nvPr>
        </p:nvSpPr>
        <p:spPr>
          <a:xfrm>
            <a:off x="1061718" y="1131590"/>
            <a:ext cx="576064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Rockwell Nova Cond Light" panose="02060306020205020403" pitchFamily="18" charset="0"/>
              </a:rPr>
              <a:t>4655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20" name="Google Shape;102;p12"/>
          <p:cNvSpPr txBox="1">
            <a:spLocks noGrp="1"/>
          </p:cNvSpPr>
          <p:nvPr>
            <p:ph type="body" idx="2"/>
          </p:nvPr>
        </p:nvSpPr>
        <p:spPr>
          <a:xfrm>
            <a:off x="283298" y="2531379"/>
            <a:ext cx="576064" cy="432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Rockwell Nova Cond Light" panose="02060306020205020403" pitchFamily="18" charset="0"/>
              </a:rPr>
              <a:t>1330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21" name="Google Shape;102;p12"/>
          <p:cNvSpPr txBox="1">
            <a:spLocks noGrp="1"/>
          </p:cNvSpPr>
          <p:nvPr>
            <p:ph type="body" idx="2"/>
          </p:nvPr>
        </p:nvSpPr>
        <p:spPr>
          <a:xfrm>
            <a:off x="2573886" y="1131590"/>
            <a:ext cx="576064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Rockwell Nova Cond Light" panose="02060306020205020403" pitchFamily="18" charset="0"/>
              </a:rPr>
              <a:t>3028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2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2645894" y="3651870"/>
            <a:ext cx="576064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Rockwell Nova Cond Light" panose="02060306020205020403" pitchFamily="18" charset="0"/>
              </a:rPr>
              <a:t>67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23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437982" y="2427734"/>
            <a:ext cx="576064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Rockwell Nova Cond Light" panose="02060306020205020403" pitchFamily="18" charset="0"/>
              </a:rPr>
              <a:t>2338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24" name="Google Shape;102;p12"/>
          <p:cNvSpPr txBox="1">
            <a:spLocks noGrp="1"/>
          </p:cNvSpPr>
          <p:nvPr>
            <p:ph type="body" idx="2"/>
          </p:nvPr>
        </p:nvSpPr>
        <p:spPr>
          <a:xfrm>
            <a:off x="1061718" y="3795886"/>
            <a:ext cx="576064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Rockwell Nova Cond Light" panose="02060306020205020403" pitchFamily="18" charset="0"/>
              </a:rPr>
              <a:t>5253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5">
                  <a:lumMod val="50000"/>
                </a:schemeClr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25" name="Google Shape;102;p12"/>
          <p:cNvSpPr txBox="1">
            <a:spLocks noGrp="1"/>
          </p:cNvSpPr>
          <p:nvPr>
            <p:ph type="body" idx="2"/>
          </p:nvPr>
        </p:nvSpPr>
        <p:spPr>
          <a:xfrm>
            <a:off x="948092" y="1347614"/>
            <a:ext cx="975365" cy="432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применены  требования карантина</a:t>
            </a:r>
            <a:endParaRPr sz="14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33" name="Google Shape;102;p12"/>
          <p:cNvSpPr txBox="1">
            <a:spLocks noGrp="1"/>
          </p:cNvSpPr>
          <p:nvPr>
            <p:ph type="body" idx="2"/>
          </p:nvPr>
        </p:nvSpPr>
        <p:spPr>
          <a:xfrm>
            <a:off x="66725" y="2768704"/>
            <a:ext cx="975365" cy="432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нехватка сырья</a:t>
            </a:r>
            <a:endParaRPr sz="14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34" name="Google Shape;102;p12"/>
          <p:cNvSpPr txBox="1">
            <a:spLocks noGrp="1"/>
          </p:cNvSpPr>
          <p:nvPr>
            <p:ph type="body" idx="2"/>
          </p:nvPr>
        </p:nvSpPr>
        <p:spPr>
          <a:xfrm>
            <a:off x="2390609" y="1347614"/>
            <a:ext cx="975365" cy="432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ограничения движения транспорта</a:t>
            </a:r>
            <a:endParaRPr sz="14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35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182697" y="2643758"/>
            <a:ext cx="975365" cy="432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нет спроса на производимую продукцию</a:t>
            </a:r>
            <a:endParaRPr sz="14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36" name="Google Shape;102;p12"/>
          <p:cNvSpPr txBox="1">
            <a:spLocks noGrp="1"/>
          </p:cNvSpPr>
          <p:nvPr>
            <p:ph type="body" idx="2"/>
          </p:nvPr>
        </p:nvSpPr>
        <p:spPr>
          <a:xfrm>
            <a:off x="827584" y="4083918"/>
            <a:ext cx="975365" cy="432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другое</a:t>
            </a:r>
            <a:endParaRPr sz="14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37" name="Google Shape;102;p12"/>
          <p:cNvSpPr txBox="1">
            <a:spLocks noGrp="1"/>
          </p:cNvSpPr>
          <p:nvPr>
            <p:ph type="body" idx="2"/>
          </p:nvPr>
        </p:nvSpPr>
        <p:spPr>
          <a:xfrm>
            <a:off x="2357862" y="3867894"/>
            <a:ext cx="975365" cy="432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отсутствие зарубежных специалистов</a:t>
            </a:r>
            <a:endParaRPr sz="14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38" name="Google Shape;102;p12"/>
          <p:cNvSpPr txBox="1">
            <a:spLocks noGrp="1"/>
          </p:cNvSpPr>
          <p:nvPr>
            <p:ph type="body" idx="2"/>
          </p:nvPr>
        </p:nvSpPr>
        <p:spPr>
          <a:xfrm>
            <a:off x="6012160" y="4262397"/>
            <a:ext cx="1008112" cy="470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200" dirty="0" err="1">
                <a:solidFill>
                  <a:schemeClr val="accent3">
                    <a:lumMod val="75000"/>
                  </a:schemeClr>
                </a:solidFill>
                <a:latin typeface="Rockwell Nova Cond Light" panose="02060306020205020403" pitchFamily="18" charset="0"/>
              </a:rPr>
              <a:t>тыс.человек</a:t>
            </a:r>
            <a:endParaRPr lang="ru-RU" sz="1200" dirty="0">
              <a:solidFill>
                <a:schemeClr val="accent3">
                  <a:lumMod val="75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latin typeface="Rockwell Nova Cond Light" panose="02060306020205020403" pitchFamily="18" charset="0"/>
            </a:endParaRPr>
          </a:p>
        </p:txBody>
      </p:sp>
      <p:sp>
        <p:nvSpPr>
          <p:cNvPr id="39" name="Google Shape;102;p12"/>
          <p:cNvSpPr txBox="1">
            <a:spLocks noGrp="1"/>
          </p:cNvSpPr>
          <p:nvPr>
            <p:ph type="body" idx="2"/>
          </p:nvPr>
        </p:nvSpPr>
        <p:spPr>
          <a:xfrm>
            <a:off x="4211960" y="987574"/>
            <a:ext cx="4814733" cy="122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ru-RU" sz="1700" b="1" dirty="0">
                <a:latin typeface="Rockwell Nova Cond Light" panose="02060306020205020403" pitchFamily="18" charset="0"/>
              </a:rPr>
              <a:t>Масштаб бедности может ухудшится</a:t>
            </a:r>
            <a:r>
              <a:rPr lang="ru-RU" sz="1700" dirty="0">
                <a:latin typeface="Rockwell Nova Cond Light" panose="02060306020205020403" pitchFamily="18" charset="0"/>
              </a:rPr>
              <a:t>. Доля людей, живущих ниже черты бедности, с момента начала пандемии COVID-19 в апреле </a:t>
            </a:r>
            <a:r>
              <a:rPr lang="ru-RU" sz="1700" dirty="0" smtClean="0">
                <a:latin typeface="Rockwell Nova Cond Light" panose="02060306020205020403" pitchFamily="18" charset="0"/>
              </a:rPr>
              <a:t>2020 г. достигла </a:t>
            </a:r>
            <a:r>
              <a:rPr lang="ru-RU" sz="1700" dirty="0">
                <a:solidFill>
                  <a:srgbClr val="FF0000"/>
                </a:solidFill>
                <a:latin typeface="Rockwell Nova Cond Light" panose="02060306020205020403" pitchFamily="18" charset="0"/>
              </a:rPr>
              <a:t>10%</a:t>
            </a:r>
            <a:r>
              <a:rPr lang="ru-RU" sz="1700" dirty="0">
                <a:latin typeface="Rockwell Nova Cond Light" panose="02060306020205020403" pitchFamily="18" charset="0"/>
              </a:rPr>
              <a:t> (в марте месяце </a:t>
            </a:r>
            <a:r>
              <a:rPr lang="ru-RU" sz="1700" dirty="0">
                <a:solidFill>
                  <a:srgbClr val="FF0000"/>
                </a:solidFill>
                <a:latin typeface="Rockwell Nova Cond Light" panose="02060306020205020403" pitchFamily="18" charset="0"/>
              </a:rPr>
              <a:t>7,4%</a:t>
            </a:r>
            <a:r>
              <a:rPr lang="ru-RU" sz="1700" dirty="0">
                <a:latin typeface="Rockwell Nova Cond Light" panose="02060306020205020403" pitchFamily="18" charset="0"/>
              </a:rPr>
              <a:t>). Это означает, что еще </a:t>
            </a:r>
            <a:r>
              <a:rPr lang="ru-RU" sz="1700" dirty="0">
                <a:solidFill>
                  <a:srgbClr val="FF0000"/>
                </a:solidFill>
                <a:latin typeface="Rockwell Nova Cond Light" panose="02060306020205020403" pitchFamily="18" charset="0"/>
              </a:rPr>
              <a:t>448</a:t>
            </a:r>
            <a:r>
              <a:rPr lang="ru-RU" sz="1700" dirty="0">
                <a:latin typeface="Rockwell Nova Cond Light" panose="02060306020205020403" pitchFamily="18" charset="0"/>
              </a:rPr>
              <a:t> тыс. человек могут оказаться за чертой бедности в результате снижения уровня жизни.</a:t>
            </a:r>
            <a:endParaRPr sz="1700" dirty="0">
              <a:latin typeface="Rockwell Nova Cond Light" panose="02060306020205020403" pitchFamily="18" charset="0"/>
            </a:endParaRPr>
          </a:p>
        </p:txBody>
      </p:sp>
      <p:sp>
        <p:nvSpPr>
          <p:cNvPr id="40" name="Google Shape;101;p12"/>
          <p:cNvSpPr txBox="1">
            <a:spLocks/>
          </p:cNvSpPr>
          <p:nvPr/>
        </p:nvSpPr>
        <p:spPr>
          <a:xfrm>
            <a:off x="1449772" y="555526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ru-RU" b="0" dirty="0" smtClean="0">
                <a:latin typeface="Rockwell Nova Cond Light" panose="02060306020205020403" pitchFamily="18" charset="0"/>
              </a:rPr>
              <a:t>и дальнейшие планы</a:t>
            </a:r>
            <a:endParaRPr lang="en-US" b="0" dirty="0">
              <a:solidFill>
                <a:srgbClr val="FF0000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41" name="Google Shape;102;p12"/>
          <p:cNvSpPr txBox="1">
            <a:spLocks noGrp="1"/>
          </p:cNvSpPr>
          <p:nvPr>
            <p:ph type="body" idx="2"/>
          </p:nvPr>
        </p:nvSpPr>
        <p:spPr>
          <a:xfrm>
            <a:off x="4499992" y="2283718"/>
            <a:ext cx="4526701" cy="122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ru-RU" sz="1700" dirty="0">
                <a:latin typeface="Rockwell Nova Cond Light" panose="02060306020205020403" pitchFamily="18" charset="0"/>
              </a:rPr>
              <a:t>В марте-апреле текущего года в результате внутренних и внешних ограничительных мер, связанных с пандемией </a:t>
            </a:r>
            <a:r>
              <a:rPr lang="ru-RU" sz="1700" dirty="0" err="1">
                <a:latin typeface="Rockwell Nova Cond Light" panose="02060306020205020403" pitchFamily="18" charset="0"/>
              </a:rPr>
              <a:t>коронавируса</a:t>
            </a:r>
            <a:r>
              <a:rPr lang="ru-RU" sz="1700" dirty="0">
                <a:latin typeface="Rockwell Nova Cond Light" panose="02060306020205020403" pitchFamily="18" charset="0"/>
              </a:rPr>
              <a:t>, падение промышленного производства в первой половине 2020 года составило </a:t>
            </a:r>
            <a:r>
              <a:rPr lang="ru-RU" sz="1700" dirty="0">
                <a:solidFill>
                  <a:srgbClr val="FF0000"/>
                </a:solidFill>
                <a:latin typeface="Rockwell Nova Cond Light" panose="02060306020205020403" pitchFamily="18" charset="0"/>
              </a:rPr>
              <a:t>98,1%</a:t>
            </a:r>
            <a:r>
              <a:rPr lang="ru-RU" sz="1700" dirty="0">
                <a:latin typeface="Rockwell Nova Cond Light" panose="02060306020205020403" pitchFamily="18" charset="0"/>
              </a:rPr>
              <a:t> по сравнению с аналогичным периодом прошлого года.</a:t>
            </a:r>
            <a:endParaRPr sz="1700" dirty="0">
              <a:latin typeface="Rockwell Nova Cond Light" panose="02060306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83568" y="267494"/>
            <a:ext cx="5832648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 smtClean="0">
                <a:latin typeface="Rockwell Nova Cond Light" panose="02060306020205020403" pitchFamily="18" charset="0"/>
              </a:rPr>
              <a:t>Некоторые предпринятые меры в период эпидемиологической ситуации </a:t>
            </a:r>
            <a:r>
              <a:rPr lang="en-US" b="0" dirty="0" smtClean="0">
                <a:solidFill>
                  <a:srgbClr val="FF0000"/>
                </a:solidFill>
                <a:latin typeface="Rockwell Nova Cond Light" panose="02060306020205020403" pitchFamily="18" charset="0"/>
              </a:rPr>
              <a:t>COVID-19</a:t>
            </a:r>
            <a:endParaRPr b="0" dirty="0">
              <a:solidFill>
                <a:srgbClr val="FF0000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516216" y="149887"/>
            <a:ext cx="2385029" cy="548511"/>
            <a:chOff x="6516216" y="149887"/>
            <a:chExt cx="2385029" cy="548511"/>
          </a:xfrm>
        </p:grpSpPr>
        <p:pic>
          <p:nvPicPr>
            <p:cNvPr id="11" name="Picture 2" descr="E:\WRK\sh\foreign projects\UN\Форум 3-4 март 2021\Б.Абдиназарову презентация\2000px-Emblem_of_Uzbekistan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49887"/>
              <a:ext cx="512821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Google Shape;124;p14"/>
            <p:cNvSpPr txBox="1">
              <a:spLocks/>
            </p:cNvSpPr>
            <p:nvPr/>
          </p:nvSpPr>
          <p:spPr>
            <a:xfrm>
              <a:off x="6516216" y="230377"/>
              <a:ext cx="1847813" cy="468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Ministry of Economic Development</a:t>
              </a:r>
            </a:p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and Poverty Reduction</a:t>
              </a:r>
            </a:p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Republic of Uzbekistan</a:t>
              </a:r>
              <a:endParaRPr lang="en-US" sz="7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9" name="Google Shape;102;p12"/>
          <p:cNvSpPr txBox="1">
            <a:spLocks noGrp="1"/>
          </p:cNvSpPr>
          <p:nvPr>
            <p:ph type="body" idx="2"/>
          </p:nvPr>
        </p:nvSpPr>
        <p:spPr>
          <a:xfrm>
            <a:off x="539552" y="1059582"/>
            <a:ext cx="8361693" cy="3744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ru-RU" sz="2400" dirty="0" smtClean="0">
                <a:latin typeface="Rockwell Nova Cond Light" panose="02060306020205020403" pitchFamily="18" charset="0"/>
              </a:rPr>
              <a:t>- Приостановлен </a:t>
            </a:r>
            <a:r>
              <a:rPr lang="ru-RU" sz="2400" dirty="0">
                <a:latin typeface="Rockwell Nova Cond Light" panose="02060306020205020403" pitchFamily="18" charset="0"/>
              </a:rPr>
              <a:t>расчет НДФЛ для </a:t>
            </a:r>
            <a:r>
              <a:rPr lang="ru-RU" sz="2400" dirty="0" smtClean="0">
                <a:latin typeface="Rockwell Nova Cond Light" panose="02060306020205020403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Rockwell Nova Cond Light" panose="02060306020205020403" pitchFamily="18" charset="0"/>
              </a:rPr>
              <a:t>3167</a:t>
            </a:r>
            <a:r>
              <a:rPr lang="ru-RU" sz="2400" dirty="0" smtClean="0">
                <a:latin typeface="Rockwell Nova Cond Light" panose="02060306020205020403" pitchFamily="18" charset="0"/>
              </a:rPr>
              <a:t> </a:t>
            </a:r>
            <a:r>
              <a:rPr lang="ru-RU" sz="2400" dirty="0">
                <a:latin typeface="Rockwell Nova Cond Light" panose="02060306020205020403" pitchFamily="18" charset="0"/>
              </a:rPr>
              <a:t>индивидуальных предпринимателей, занимающихся туризмом </a:t>
            </a:r>
            <a:r>
              <a:rPr lang="ru-RU" sz="2400" dirty="0" smtClean="0">
                <a:latin typeface="Rockwell Nova Cond Light" panose="02060306020205020403" pitchFamily="18" charset="0"/>
              </a:rPr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ru-RU" sz="2400" dirty="0" smtClean="0">
                <a:latin typeface="Rockwell Nova Cond Light" panose="02060306020205020403" pitchFamily="18" charset="0"/>
              </a:rPr>
              <a:t>- По </a:t>
            </a:r>
            <a:r>
              <a:rPr lang="ru-RU" sz="2400" dirty="0">
                <a:latin typeface="Rockwell Nova Cond Light" panose="02060306020205020403" pitchFamily="18" charset="0"/>
              </a:rPr>
              <a:t>итогам </a:t>
            </a:r>
            <a:r>
              <a:rPr lang="ru-RU" sz="2400" dirty="0" smtClean="0">
                <a:latin typeface="Rockwell Nova Cond Light" panose="02060306020205020403" pitchFamily="18" charset="0"/>
              </a:rPr>
              <a:t>2020  </a:t>
            </a:r>
            <a:r>
              <a:rPr lang="ru-RU" sz="2400" dirty="0">
                <a:latin typeface="Rockwell Nova Cond Light" panose="02060306020205020403" pitchFamily="18" charset="0"/>
              </a:rPr>
              <a:t>года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Rockwell Nova Cond Light" panose="02060306020205020403" pitchFamily="18" charset="0"/>
              </a:rPr>
              <a:t>3704</a:t>
            </a:r>
            <a:r>
              <a:rPr lang="ru-RU" sz="2400" dirty="0">
                <a:latin typeface="Rockwell Nova Cond Light" panose="02060306020205020403" pitchFamily="18" charset="0"/>
              </a:rPr>
              <a:t> предприятия сферы туризма, гостиничных услуг и авиации освобождены от уплаты земельного налога и налога на имущество, а также снижен размер социального налога для них с </a:t>
            </a:r>
            <a:r>
              <a:rPr lang="ru-RU" sz="2400" dirty="0">
                <a:solidFill>
                  <a:srgbClr val="FF0000"/>
                </a:solidFill>
                <a:latin typeface="Rockwell Nova Cond Light" panose="02060306020205020403" pitchFamily="18" charset="0"/>
              </a:rPr>
              <a:t>12%</a:t>
            </a:r>
            <a:r>
              <a:rPr lang="ru-RU" sz="2400" dirty="0">
                <a:latin typeface="Rockwell Nova Cond Light" panose="02060306020205020403" pitchFamily="18" charset="0"/>
              </a:rPr>
              <a:t> до </a:t>
            </a:r>
            <a:r>
              <a:rPr lang="ru-RU" sz="2400" dirty="0">
                <a:solidFill>
                  <a:srgbClr val="FF0000"/>
                </a:solidFill>
                <a:latin typeface="Rockwell Nova Cond Light" panose="02060306020205020403" pitchFamily="18" charset="0"/>
              </a:rPr>
              <a:t>1</a:t>
            </a:r>
            <a:r>
              <a:rPr lang="ru-RU" sz="2400" dirty="0" smtClean="0">
                <a:solidFill>
                  <a:srgbClr val="FF0000"/>
                </a:solidFill>
                <a:latin typeface="Rockwell Nova Cond Light" panose="02060306020205020403" pitchFamily="18" charset="0"/>
              </a:rPr>
              <a:t>%</a:t>
            </a:r>
            <a:r>
              <a:rPr lang="ru-RU" sz="2400" dirty="0" smtClean="0">
                <a:latin typeface="Rockwell Nova Cond Light" panose="02060306020205020403" pitchFamily="18" charset="0"/>
              </a:rPr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ru-RU" sz="2400" dirty="0" smtClean="0">
                <a:latin typeface="Rockwell Nova Cond Light" panose="02060306020205020403" pitchFamily="18" charset="0"/>
              </a:rPr>
              <a:t>- При </a:t>
            </a:r>
            <a:r>
              <a:rPr lang="ru-RU" sz="2400" dirty="0">
                <a:latin typeface="Rockwell Nova Cond Light" panose="02060306020205020403" pitchFamily="18" charset="0"/>
              </a:rPr>
              <a:t>импорте медицинского оборудования </a:t>
            </a:r>
            <a:r>
              <a:rPr lang="ru-RU" sz="2400" dirty="0" smtClean="0">
                <a:latin typeface="Rockwell Nova Cond Light" panose="02060306020205020403" pitchFamily="18" charset="0"/>
              </a:rPr>
              <a:t> освобождены </a:t>
            </a:r>
            <a:r>
              <a:rPr lang="ru-RU" sz="2400" dirty="0">
                <a:latin typeface="Rockwell Nova Cond Light" panose="02060306020205020403" pitchFamily="18" charset="0"/>
              </a:rPr>
              <a:t>от уплаты таможенных пошлин</a:t>
            </a:r>
            <a:r>
              <a:rPr lang="ru-RU" sz="2400" dirty="0" smtClean="0">
                <a:latin typeface="Rockwell Nova Cond Light" panose="02060306020205020403" pitchFamily="18" charset="0"/>
              </a:rPr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ru-RU" sz="2400" dirty="0" smtClean="0">
                <a:latin typeface="Rockwell Nova Cond Light" panose="02060306020205020403" pitchFamily="18" charset="0"/>
              </a:rPr>
              <a:t>- В </a:t>
            </a:r>
            <a:r>
              <a:rPr lang="ru-RU" sz="2400" dirty="0">
                <a:latin typeface="Rockwell Nova Cond Light" panose="02060306020205020403" pitchFamily="18" charset="0"/>
              </a:rPr>
              <a:t>качестве дополнительной помощи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Rockwell Nova Cond Light" panose="02060306020205020403" pitchFamily="18" charset="0"/>
              </a:rPr>
              <a:t>83 тысячам </a:t>
            </a:r>
            <a:r>
              <a:rPr lang="ru-RU" sz="2400" dirty="0">
                <a:latin typeface="Rockwell Nova Cond Light" panose="02060306020205020403" pitchFamily="18" charset="0"/>
              </a:rPr>
              <a:t>сельхозпроизводителей размер налогов за пользование водными ресурсами снижен на </a:t>
            </a:r>
            <a:r>
              <a:rPr lang="ru-RU" sz="2400" dirty="0">
                <a:solidFill>
                  <a:srgbClr val="FF0000"/>
                </a:solidFill>
                <a:latin typeface="Rockwell Nova Cond Light" panose="02060306020205020403" pitchFamily="18" charset="0"/>
              </a:rPr>
              <a:t>50</a:t>
            </a:r>
            <a:r>
              <a:rPr lang="ru-RU" sz="2400" dirty="0" smtClean="0">
                <a:solidFill>
                  <a:srgbClr val="FF0000"/>
                </a:solidFill>
                <a:latin typeface="Rockwell Nova Cond Light" panose="02060306020205020403" pitchFamily="18" charset="0"/>
              </a:rPr>
              <a:t>%</a:t>
            </a:r>
            <a:r>
              <a:rPr lang="ru-RU" sz="2400" dirty="0" smtClean="0">
                <a:latin typeface="Rockwell Nova Cond Light" panose="02060306020205020403" pitchFamily="18" charset="0"/>
              </a:rPr>
              <a:t>.</a:t>
            </a:r>
          </a:p>
        </p:txBody>
      </p:sp>
      <p:sp>
        <p:nvSpPr>
          <p:cNvPr id="52" name="Google Shape;101;p12"/>
          <p:cNvSpPr txBox="1">
            <a:spLocks/>
          </p:cNvSpPr>
          <p:nvPr/>
        </p:nvSpPr>
        <p:spPr>
          <a:xfrm>
            <a:off x="2411760" y="771550"/>
            <a:ext cx="576064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ru-RU" sz="1600" b="0" dirty="0" smtClean="0">
                <a:latin typeface="Rockwell Nova Cond Light" panose="02060306020205020403" pitchFamily="18" charset="0"/>
              </a:rPr>
              <a:t>2020г</a:t>
            </a:r>
            <a:endParaRPr lang="ru-RU" sz="1600" b="0" dirty="0">
              <a:solidFill>
                <a:srgbClr val="FF0000"/>
              </a:solidFill>
              <a:latin typeface="Rockwell Nova Cond Light" panose="02060306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 smtClean="0">
                <a:latin typeface="Rockwell Nova Cond Light" panose="02060306020205020403" pitchFamily="18" charset="0"/>
              </a:rPr>
              <a:t>Деятельность в сфере </a:t>
            </a:r>
            <a:r>
              <a:rPr lang="ru-RU" b="0" dirty="0" smtClean="0">
                <a:solidFill>
                  <a:srgbClr val="00B050"/>
                </a:solidFill>
                <a:latin typeface="Rockwell Nova Cond Light" panose="02060306020205020403" pitchFamily="18" charset="0"/>
              </a:rPr>
              <a:t>«Зеленой экономики»</a:t>
            </a:r>
            <a:endParaRPr b="0" dirty="0">
              <a:solidFill>
                <a:srgbClr val="00B050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6516216" y="149887"/>
            <a:ext cx="2385029" cy="548511"/>
            <a:chOff x="6516216" y="149887"/>
            <a:chExt cx="2385029" cy="548511"/>
          </a:xfrm>
        </p:grpSpPr>
        <p:pic>
          <p:nvPicPr>
            <p:cNvPr id="22" name="Picture 2" descr="E:\WRK\sh\foreign projects\UN\Форум 3-4 март 2021\Б.Абдиназарову презентация\2000px-Emblem_of_Uzbekistan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49887"/>
              <a:ext cx="512821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Google Shape;124;p14"/>
            <p:cNvSpPr txBox="1">
              <a:spLocks/>
            </p:cNvSpPr>
            <p:nvPr/>
          </p:nvSpPr>
          <p:spPr>
            <a:xfrm>
              <a:off x="6516216" y="230377"/>
              <a:ext cx="1847813" cy="468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Ministry of Economic Development</a:t>
              </a:r>
            </a:p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and Poverty Reduction</a:t>
              </a:r>
            </a:p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Republic of Uzbekistan</a:t>
              </a:r>
              <a:endParaRPr lang="en-US" sz="7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8" name="Google Shape;125;p14"/>
          <p:cNvSpPr txBox="1">
            <a:spLocks/>
          </p:cNvSpPr>
          <p:nvPr/>
        </p:nvSpPr>
        <p:spPr>
          <a:xfrm>
            <a:off x="467544" y="627534"/>
            <a:ext cx="2448272" cy="44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spcBef>
                <a:spcPts val="0"/>
              </a:spcBef>
              <a:buFont typeface="Karla"/>
              <a:buNone/>
            </a:pPr>
            <a:r>
              <a:rPr lang="ru-RU" sz="1800" dirty="0" smtClean="0">
                <a:latin typeface="Rockwell Nova Cond Light" panose="02060306020205020403" pitchFamily="18" charset="0"/>
              </a:rPr>
              <a:t>краткие итоги</a:t>
            </a:r>
            <a:endParaRPr lang="ru-RU" sz="1800" dirty="0">
              <a:latin typeface="Rockwell Nova Cond Light" panose="02060306020205020403" pitchFamily="18" charset="0"/>
            </a:endParaRPr>
          </a:p>
        </p:txBody>
      </p:sp>
      <p:grpSp>
        <p:nvGrpSpPr>
          <p:cNvPr id="67" name="Google Shape;974;p38"/>
          <p:cNvGrpSpPr/>
          <p:nvPr/>
        </p:nvGrpSpPr>
        <p:grpSpPr>
          <a:xfrm>
            <a:off x="3707904" y="987563"/>
            <a:ext cx="5200904" cy="4032459"/>
            <a:chOff x="8338679" y="5506442"/>
            <a:chExt cx="720227" cy="686990"/>
          </a:xfrm>
        </p:grpSpPr>
        <p:sp>
          <p:nvSpPr>
            <p:cNvPr id="68" name="Google Shape;975;p38"/>
            <p:cNvSpPr/>
            <p:nvPr/>
          </p:nvSpPr>
          <p:spPr>
            <a:xfrm>
              <a:off x="8706183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976;p38"/>
            <p:cNvSpPr/>
            <p:nvPr/>
          </p:nvSpPr>
          <p:spPr>
            <a:xfrm>
              <a:off x="8460819" y="5506442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977;p38"/>
            <p:cNvSpPr/>
            <p:nvPr/>
          </p:nvSpPr>
          <p:spPr>
            <a:xfrm>
              <a:off x="8338679" y="5718524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978;p38"/>
            <p:cNvSpPr/>
            <p:nvPr/>
          </p:nvSpPr>
          <p:spPr>
            <a:xfrm>
              <a:off x="8828755" y="5718524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979;p38"/>
            <p:cNvSpPr/>
            <p:nvPr/>
          </p:nvSpPr>
          <p:spPr>
            <a:xfrm>
              <a:off x="8706182" y="5930606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980;p38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16"/>
          <p:cNvSpPr txBox="1">
            <a:spLocks noGrp="1"/>
          </p:cNvSpPr>
          <p:nvPr>
            <p:ph type="body" idx="1"/>
          </p:nvPr>
        </p:nvSpPr>
        <p:spPr>
          <a:xfrm>
            <a:off x="4751804" y="1216561"/>
            <a:ext cx="1302171" cy="1080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sz="1300" dirty="0" smtClean="0">
                <a:latin typeface="Rockwell Nova Cond Light" panose="02060306020205020403" pitchFamily="18" charset="0"/>
              </a:rPr>
              <a:t>Запрет реализации</a:t>
            </a:r>
            <a:br>
              <a:rPr lang="ru-RU" sz="1300" dirty="0" smtClean="0">
                <a:latin typeface="Rockwell Nova Cond Light" panose="02060306020205020403" pitchFamily="18" charset="0"/>
              </a:rPr>
            </a:br>
            <a:r>
              <a:rPr lang="ru-RU" sz="1300" dirty="0" smtClean="0">
                <a:latin typeface="Rockwell Nova Cond Light" panose="02060306020205020403" pitchFamily="18" charset="0"/>
              </a:rPr>
              <a:t>и выпуска ламп накаливания свыше 40Вт</a:t>
            </a:r>
            <a:endParaRPr sz="1300" dirty="0">
              <a:latin typeface="Rockwell Nova Cond Light" panose="02060306020205020403" pitchFamily="18" charset="0"/>
            </a:endParaRPr>
          </a:p>
        </p:txBody>
      </p:sp>
      <p:sp>
        <p:nvSpPr>
          <p:cNvPr id="24" name="Google Shape;138;p16"/>
          <p:cNvSpPr txBox="1">
            <a:spLocks/>
          </p:cNvSpPr>
          <p:nvPr/>
        </p:nvSpPr>
        <p:spPr>
          <a:xfrm>
            <a:off x="4627253" y="3720392"/>
            <a:ext cx="1525547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76200" indent="0" algn="ctr">
              <a:buFont typeface="Karla"/>
              <a:buNone/>
            </a:pPr>
            <a:r>
              <a:rPr lang="ru-RU" sz="1300" dirty="0" smtClean="0">
                <a:latin typeface="Rockwell Nova Cond Light" panose="02060306020205020403" pitchFamily="18" charset="0"/>
              </a:rPr>
              <a:t>Принята Стратегия по переходу Республики Узбекистан на </a:t>
            </a:r>
            <a:r>
              <a:rPr lang="ru-RU" sz="1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ockwell Nova Cond Light" panose="02060306020205020403" pitchFamily="18" charset="0"/>
              </a:rPr>
              <a:t>«зеленую экономику»</a:t>
            </a:r>
            <a:endParaRPr lang="ru-RU" sz="1300" dirty="0">
              <a:solidFill>
                <a:schemeClr val="accent4">
                  <a:lumMod val="60000"/>
                  <a:lumOff val="40000"/>
                </a:schemeClr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25" name="Google Shape;138;p16"/>
          <p:cNvSpPr txBox="1">
            <a:spLocks/>
          </p:cNvSpPr>
          <p:nvPr/>
        </p:nvSpPr>
        <p:spPr>
          <a:xfrm>
            <a:off x="6430610" y="1171166"/>
            <a:ext cx="1462059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76200" indent="0" algn="ctr">
              <a:buFont typeface="Karla"/>
              <a:buNone/>
            </a:pPr>
            <a:r>
              <a:rPr lang="ru-RU" sz="1300" dirty="0" smtClean="0">
                <a:latin typeface="Rockwell Nova Cond Light" panose="02060306020205020403" pitchFamily="18" charset="0"/>
              </a:rPr>
              <a:t>Принят Закон</a:t>
            </a:r>
            <a:br>
              <a:rPr lang="ru-RU" sz="1300" dirty="0" smtClean="0">
                <a:latin typeface="Rockwell Nova Cond Light" panose="02060306020205020403" pitchFamily="18" charset="0"/>
              </a:rPr>
            </a:br>
            <a:r>
              <a:rPr lang="ru-RU" sz="1300" dirty="0" smtClean="0">
                <a:latin typeface="Rockwell Nova Cond Light" panose="02060306020205020403" pitchFamily="18" charset="0"/>
              </a:rPr>
              <a:t>«Об использовании возобновляемых источников энергии»</a:t>
            </a:r>
            <a:endParaRPr lang="ru-RU" sz="1300" dirty="0">
              <a:latin typeface="Rockwell Nova Cond Light" panose="02060306020205020403" pitchFamily="18" charset="0"/>
            </a:endParaRPr>
          </a:p>
        </p:txBody>
      </p:sp>
      <p:sp>
        <p:nvSpPr>
          <p:cNvPr id="26" name="Google Shape;138;p16"/>
          <p:cNvSpPr txBox="1">
            <a:spLocks/>
          </p:cNvSpPr>
          <p:nvPr/>
        </p:nvSpPr>
        <p:spPr>
          <a:xfrm>
            <a:off x="6415175" y="3737916"/>
            <a:ext cx="1525547" cy="987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76200" indent="0" algn="ctr">
              <a:buFont typeface="Karla"/>
              <a:buNone/>
            </a:pPr>
            <a:r>
              <a:rPr lang="ru-RU" sz="1300" dirty="0" smtClean="0">
                <a:latin typeface="Rockwell Nova Cond Light" panose="02060306020205020403" pitchFamily="18" charset="0"/>
              </a:rPr>
              <a:t>Введена нулевая ставка таможенных пошлин для электромобилей</a:t>
            </a:r>
            <a:endParaRPr lang="ru-RU" sz="1300" dirty="0">
              <a:latin typeface="Rockwell Nova Cond Light" panose="02060306020205020403" pitchFamily="18" charset="0"/>
            </a:endParaRPr>
          </a:p>
        </p:txBody>
      </p:sp>
      <p:sp>
        <p:nvSpPr>
          <p:cNvPr id="27" name="Google Shape;138;p16"/>
          <p:cNvSpPr txBox="1">
            <a:spLocks/>
          </p:cNvSpPr>
          <p:nvPr/>
        </p:nvSpPr>
        <p:spPr>
          <a:xfrm>
            <a:off x="7063507" y="2331644"/>
            <a:ext cx="1929779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76200" indent="0" algn="ctr">
              <a:buFont typeface="Karla"/>
              <a:buNone/>
            </a:pPr>
            <a:r>
              <a:rPr lang="ru-RU" sz="1300" dirty="0" smtClean="0">
                <a:latin typeface="Rockwell Nova Cond Light" panose="02060306020205020403" pitchFamily="18" charset="0"/>
              </a:rPr>
              <a:t>Принято</a:t>
            </a:r>
            <a:br>
              <a:rPr lang="ru-RU" sz="1300" dirty="0" smtClean="0">
                <a:latin typeface="Rockwell Nova Cond Light" panose="02060306020205020403" pitchFamily="18" charset="0"/>
              </a:rPr>
            </a:br>
            <a:r>
              <a:rPr lang="ru-RU" sz="1300" dirty="0" smtClean="0">
                <a:latin typeface="Rockwell Nova Cond Light" panose="02060306020205020403" pitchFamily="18" charset="0"/>
              </a:rPr>
              <a:t>Постановление по Дальнейшему совершенствованию обращения</a:t>
            </a:r>
            <a:br>
              <a:rPr lang="ru-RU" sz="1300" dirty="0" smtClean="0">
                <a:latin typeface="Rockwell Nova Cond Light" panose="02060306020205020403" pitchFamily="18" charset="0"/>
              </a:rPr>
            </a:br>
            <a:r>
              <a:rPr lang="ru-RU" sz="1300" dirty="0" smtClean="0">
                <a:latin typeface="Rockwell Nova Cond Light" panose="02060306020205020403" pitchFamily="18" charset="0"/>
              </a:rPr>
              <a:t>с бытовыми и строительными отходами</a:t>
            </a:r>
          </a:p>
          <a:p>
            <a:pPr marL="76200" indent="0" algn="ctr">
              <a:buFont typeface="Karla"/>
              <a:buNone/>
            </a:pPr>
            <a:endParaRPr lang="ru-RU" sz="1300" dirty="0">
              <a:latin typeface="Rockwell Nova Cond Light" panose="02060306020205020403" pitchFamily="18" charset="0"/>
            </a:endParaRPr>
          </a:p>
        </p:txBody>
      </p:sp>
      <p:sp>
        <p:nvSpPr>
          <p:cNvPr id="66" name="Google Shape;138;p16"/>
          <p:cNvSpPr txBox="1">
            <a:spLocks/>
          </p:cNvSpPr>
          <p:nvPr/>
        </p:nvSpPr>
        <p:spPr>
          <a:xfrm>
            <a:off x="3821134" y="2526342"/>
            <a:ext cx="1383625" cy="9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76200" indent="0" algn="ctr">
              <a:buFont typeface="Karla"/>
              <a:buNone/>
            </a:pPr>
            <a:r>
              <a:rPr lang="ru-RU" sz="1300" dirty="0" smtClean="0">
                <a:latin typeface="Rockwell Nova Cond Light" panose="02060306020205020403" pitchFamily="18" charset="0"/>
              </a:rPr>
              <a:t>Ратификация Парижского соглашения</a:t>
            </a:r>
            <a:endParaRPr lang="ru-RU" sz="1300" dirty="0">
              <a:latin typeface="Rockwell Nova Cond Light" panose="02060306020205020403" pitchFamily="18" charset="0"/>
            </a:endParaRPr>
          </a:p>
        </p:txBody>
      </p:sp>
      <p:pic>
        <p:nvPicPr>
          <p:cNvPr id="1026" name="Picture 2" descr="Зеленая экономика – Межгосударственная комиссия по устойчивому развити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60" y="245932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Google Shape;102;p12"/>
          <p:cNvSpPr txBox="1">
            <a:spLocks/>
          </p:cNvSpPr>
          <p:nvPr/>
        </p:nvSpPr>
        <p:spPr>
          <a:xfrm>
            <a:off x="395536" y="1203598"/>
            <a:ext cx="3273485" cy="3079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just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ru-RU" sz="1200" dirty="0" smtClean="0">
                <a:latin typeface="Rockwell Nova Cond Light" panose="02060306020205020403" pitchFamily="18" charset="0"/>
              </a:rPr>
              <a:t>Запрещено с </a:t>
            </a:r>
            <a:r>
              <a:rPr lang="ru-RU" sz="1200" dirty="0">
                <a:latin typeface="Rockwell Nova Cond Light" panose="02060306020205020403" pitchFamily="18" charset="0"/>
              </a:rPr>
              <a:t>1 июля 2016 года выпуск в свободное </a:t>
            </a:r>
            <a:r>
              <a:rPr lang="ru-RU" sz="1200" dirty="0" smtClean="0">
                <a:latin typeface="Rockwell Nova Cond Light" panose="02060306020205020403" pitchFamily="18" charset="0"/>
              </a:rPr>
              <a:t>обращение</a:t>
            </a:r>
            <a:br>
              <a:rPr lang="ru-RU" sz="1200" dirty="0" smtClean="0">
                <a:latin typeface="Rockwell Nova Cond Light" panose="02060306020205020403" pitchFamily="18" charset="0"/>
              </a:rPr>
            </a:br>
            <a:r>
              <a:rPr lang="ru-RU" sz="1200" dirty="0" smtClean="0">
                <a:latin typeface="Rockwell Nova Cond Light" panose="02060306020205020403" pitchFamily="18" charset="0"/>
              </a:rPr>
              <a:t>и </a:t>
            </a:r>
            <a:r>
              <a:rPr lang="ru-RU" sz="1200" dirty="0">
                <a:latin typeface="Rockwell Nova Cond Light" panose="02060306020205020403" pitchFamily="18" charset="0"/>
              </a:rPr>
              <a:t>с 1 января 2017 года — реализацию на территории Республики Узбекистан ламп накаливания мощностью свыше </a:t>
            </a:r>
            <a:r>
              <a:rPr lang="ru-RU" sz="1200" b="1" dirty="0">
                <a:solidFill>
                  <a:srgbClr val="0033CC"/>
                </a:solidFill>
                <a:latin typeface="Rockwell Nova Cond Light" panose="02060306020205020403" pitchFamily="18" charset="0"/>
              </a:rPr>
              <a:t>40 Вт</a:t>
            </a:r>
            <a:r>
              <a:rPr lang="ru-RU" sz="1200" b="1" dirty="0">
                <a:latin typeface="Rockwell Nova Cond Light" panose="02060306020205020403" pitchFamily="18" charset="0"/>
              </a:rPr>
              <a:t> </a:t>
            </a:r>
            <a:endParaRPr lang="ru-RU" sz="1200" b="1" dirty="0" smtClean="0">
              <a:latin typeface="Rockwell Nova Cond Light" panose="02060306020205020403" pitchFamily="18" charset="0"/>
            </a:endParaRPr>
          </a:p>
          <a:p>
            <a:pPr marL="171450" indent="-171450" algn="just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ru-RU" sz="1200" dirty="0" smtClean="0">
                <a:latin typeface="Rockwell Nova Cond Light" panose="02060306020205020403" pitchFamily="18" charset="0"/>
              </a:rPr>
              <a:t>Для достижения показателей развития ВИЭ определены целевые параметры ежегодно вводимых мощностей объектов ВИЭ</a:t>
            </a:r>
            <a:br>
              <a:rPr lang="ru-RU" sz="1200" dirty="0" smtClean="0">
                <a:latin typeface="Rockwell Nova Cond Light" panose="02060306020205020403" pitchFamily="18" charset="0"/>
              </a:rPr>
            </a:br>
            <a:r>
              <a:rPr lang="ru-RU" sz="1200" dirty="0" smtClean="0">
                <a:latin typeface="Rockwell Nova Cond Light" panose="02060306020205020403" pitchFamily="18" charset="0"/>
              </a:rPr>
              <a:t>в 2020-2030 годах, предусматривающие строительство </a:t>
            </a:r>
            <a:r>
              <a:rPr lang="ru-RU" sz="1200" b="1" dirty="0">
                <a:solidFill>
                  <a:srgbClr val="0033CC"/>
                </a:solidFill>
                <a:latin typeface="Rockwell Nova Cond Light" panose="02060306020205020403" pitchFamily="18" charset="0"/>
              </a:rPr>
              <a:t>3 ГВт </a:t>
            </a:r>
            <a:r>
              <a:rPr lang="ru-RU" sz="1200" dirty="0" smtClean="0">
                <a:latin typeface="Rockwell Nova Cond Light" panose="02060306020205020403" pitchFamily="18" charset="0"/>
              </a:rPr>
              <a:t>ветровых и </a:t>
            </a:r>
            <a:r>
              <a:rPr lang="ru-RU" sz="1200" b="1" dirty="0">
                <a:solidFill>
                  <a:srgbClr val="0033CC"/>
                </a:solidFill>
                <a:latin typeface="Rockwell Nova Cond Light" panose="02060306020205020403" pitchFamily="18" charset="0"/>
              </a:rPr>
              <a:t>5 ГВт </a:t>
            </a:r>
            <a:r>
              <a:rPr lang="ru-RU" sz="1200" dirty="0" smtClean="0">
                <a:latin typeface="Rockwell Nova Cond Light" panose="02060306020205020403" pitchFamily="18" charset="0"/>
              </a:rPr>
              <a:t>солнечных электростанций.</a:t>
            </a:r>
          </a:p>
          <a:p>
            <a:pPr marL="171450" indent="-171450" algn="just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ru-RU" sz="1200" dirty="0" smtClean="0">
                <a:latin typeface="Rockwell Nova Cond Light" panose="02060306020205020403" pitchFamily="18" charset="0"/>
              </a:rPr>
              <a:t>Приняты </a:t>
            </a:r>
            <a:r>
              <a:rPr lang="ru-RU" sz="1200" dirty="0">
                <a:latin typeface="Rockwell Nova Cond Light" panose="02060306020205020403" pitchFamily="18" charset="0"/>
              </a:rPr>
              <a:t>добровольные количественные обязательства «Снизить удельные выбросы парниковых газов на единицу ВВП на </a:t>
            </a:r>
            <a:r>
              <a:rPr lang="ru-RU" sz="1200" b="1" dirty="0">
                <a:solidFill>
                  <a:srgbClr val="0033CC"/>
                </a:solidFill>
                <a:latin typeface="Rockwell Nova Cond Light" panose="02060306020205020403" pitchFamily="18" charset="0"/>
              </a:rPr>
              <a:t>10%</a:t>
            </a:r>
            <a:r>
              <a:rPr lang="ru-RU" sz="1200" dirty="0" smtClean="0">
                <a:latin typeface="Rockwell Nova Cond Light" panose="02060306020205020403" pitchFamily="18" charset="0"/>
              </a:rPr>
              <a:t/>
            </a:r>
            <a:br>
              <a:rPr lang="ru-RU" sz="1200" dirty="0" smtClean="0">
                <a:latin typeface="Rockwell Nova Cond Light" panose="02060306020205020403" pitchFamily="18" charset="0"/>
              </a:rPr>
            </a:br>
            <a:r>
              <a:rPr lang="ru-RU" sz="1200" dirty="0" smtClean="0">
                <a:latin typeface="Rockwell Nova Cond Light" panose="02060306020205020403" pitchFamily="18" charset="0"/>
              </a:rPr>
              <a:t>к </a:t>
            </a:r>
            <a:r>
              <a:rPr lang="ru-RU" sz="1200" dirty="0">
                <a:latin typeface="Rockwell Nova Cond Light" panose="02060306020205020403" pitchFamily="18" charset="0"/>
              </a:rPr>
              <a:t>2030 году от уровня 2010 </a:t>
            </a:r>
            <a:r>
              <a:rPr lang="ru-RU" sz="1200" dirty="0" smtClean="0">
                <a:latin typeface="Rockwell Nova Cond Light" panose="02060306020205020403" pitchFamily="18" charset="0"/>
              </a:rPr>
              <a:t>года</a:t>
            </a:r>
          </a:p>
          <a:p>
            <a:pPr marL="171450" indent="-171450" algn="just">
              <a:spcBef>
                <a:spcPts val="60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ru-RU" sz="1200" dirty="0" smtClean="0">
                <a:latin typeface="Rockwell Nova Cond Light" panose="02060306020205020403" pitchFamily="18" charset="0"/>
              </a:rPr>
              <a:t>Достижение следующих целей:</a:t>
            </a:r>
          </a:p>
          <a:p>
            <a:pPr lvl="2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1200" b="1" dirty="0" smtClean="0">
                <a:solidFill>
                  <a:srgbClr val="0033CC"/>
                </a:solidFill>
                <a:latin typeface="Rockwell Nova Cond Light" panose="02060306020205020403" pitchFamily="18" charset="0"/>
              </a:rPr>
              <a:t>двукратное</a:t>
            </a:r>
            <a:r>
              <a:rPr lang="ru-RU" sz="1200" dirty="0" smtClean="0">
                <a:latin typeface="Rockwell Nova Cond Light" panose="02060306020205020403" pitchFamily="18" charset="0"/>
              </a:rPr>
              <a:t> повышение </a:t>
            </a:r>
            <a:r>
              <a:rPr lang="ru-RU" sz="1200" dirty="0">
                <a:latin typeface="Rockwell Nova Cond Light" panose="02060306020205020403" pitchFamily="18" charset="0"/>
              </a:rPr>
              <a:t>показателя </a:t>
            </a:r>
            <a:r>
              <a:rPr lang="ru-RU" sz="1200" dirty="0" err="1" smtClean="0">
                <a:latin typeface="Rockwell Nova Cond Light" panose="02060306020205020403" pitchFamily="18" charset="0"/>
              </a:rPr>
              <a:t>энергоэффективности</a:t>
            </a:r>
            <a:r>
              <a:rPr lang="ru-RU" sz="1200" dirty="0" smtClean="0">
                <a:latin typeface="Rockwell Nova Cond Light" panose="02060306020205020403" pitchFamily="18" charset="0"/>
              </a:rPr>
              <a:t/>
            </a:r>
            <a:br>
              <a:rPr lang="ru-RU" sz="1200" dirty="0" smtClean="0">
                <a:latin typeface="Rockwell Nova Cond Light" panose="02060306020205020403" pitchFamily="18" charset="0"/>
              </a:rPr>
            </a:br>
            <a:r>
              <a:rPr lang="ru-RU" sz="1200" dirty="0" smtClean="0">
                <a:latin typeface="Rockwell Nova Cond Light" panose="02060306020205020403" pitchFamily="18" charset="0"/>
              </a:rPr>
              <a:t>и </a:t>
            </a:r>
            <a:r>
              <a:rPr lang="ru-RU" sz="1200" dirty="0">
                <a:latin typeface="Rockwell Nova Cond Light" panose="02060306020205020403" pitchFamily="18" charset="0"/>
              </a:rPr>
              <a:t>снижение </a:t>
            </a:r>
            <a:r>
              <a:rPr lang="ru-RU" sz="1200" dirty="0" err="1">
                <a:latin typeface="Rockwell Nova Cond Light" panose="02060306020205020403" pitchFamily="18" charset="0"/>
              </a:rPr>
              <a:t>углеродоемкости</a:t>
            </a:r>
            <a:r>
              <a:rPr lang="ru-RU" sz="1200" dirty="0">
                <a:latin typeface="Rockwell Nova Cond Light" panose="02060306020205020403" pitchFamily="18" charset="0"/>
              </a:rPr>
              <a:t> валового внутреннего </a:t>
            </a:r>
            <a:r>
              <a:rPr lang="ru-RU" sz="1200" dirty="0" smtClean="0">
                <a:latin typeface="Rockwell Nova Cond Light" panose="02060306020205020403" pitchFamily="18" charset="0"/>
              </a:rPr>
              <a:t>продукта</a:t>
            </a:r>
          </a:p>
          <a:p>
            <a:pPr lvl="2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1200" dirty="0" smtClean="0">
                <a:latin typeface="Rockwell Nova Cond Light" panose="02060306020205020403" pitchFamily="18" charset="0"/>
              </a:rPr>
              <a:t> модернизацию </a:t>
            </a:r>
            <a:r>
              <a:rPr lang="ru-RU" sz="1200" dirty="0">
                <a:latin typeface="Rockwell Nova Cond Light" panose="02060306020205020403" pitchFamily="18" charset="0"/>
              </a:rPr>
              <a:t>инфраструктуры промышленных </a:t>
            </a:r>
            <a:r>
              <a:rPr lang="ru-RU" sz="1200" dirty="0" smtClean="0">
                <a:latin typeface="Rockwell Nova Cond Light" panose="02060306020205020403" pitchFamily="18" charset="0"/>
              </a:rPr>
              <a:t>предприятий,</a:t>
            </a:r>
            <a:br>
              <a:rPr lang="ru-RU" sz="1200" dirty="0" smtClean="0">
                <a:latin typeface="Rockwell Nova Cond Light" panose="02060306020205020403" pitchFamily="18" charset="0"/>
              </a:rPr>
            </a:br>
            <a:r>
              <a:rPr lang="ru-RU" sz="1200" dirty="0" smtClean="0">
                <a:latin typeface="Rockwell Nova Cond Light" panose="02060306020205020403" pitchFamily="18" charset="0"/>
              </a:rPr>
              <a:t>за </a:t>
            </a:r>
            <a:r>
              <a:rPr lang="ru-RU" sz="1200" dirty="0">
                <a:latin typeface="Rockwell Nova Cond Light" panose="02060306020205020403" pitchFamily="18" charset="0"/>
              </a:rPr>
              <a:t>счет повышения </a:t>
            </a:r>
            <a:r>
              <a:rPr lang="ru-RU" sz="1200" dirty="0" err="1">
                <a:latin typeface="Rockwell Nova Cond Light" panose="02060306020205020403" pitchFamily="18" charset="0"/>
              </a:rPr>
              <a:t>энергоэффективности</a:t>
            </a:r>
            <a:r>
              <a:rPr lang="ru-RU" sz="1200" dirty="0">
                <a:latin typeface="Rockwell Nova Cond Light" panose="02060306020205020403" pitchFamily="18" charset="0"/>
              </a:rPr>
              <a:t> не менее чем на </a:t>
            </a:r>
            <a:r>
              <a:rPr lang="ru-RU" sz="1200" b="1" dirty="0">
                <a:solidFill>
                  <a:srgbClr val="0033CC"/>
                </a:solidFill>
                <a:latin typeface="Rockwell Nova Cond Light" panose="02060306020205020403" pitchFamily="18" charset="0"/>
              </a:rPr>
              <a:t>20 </a:t>
            </a:r>
            <a:r>
              <a:rPr lang="ru-RU" sz="1200" b="1" dirty="0">
                <a:solidFill>
                  <a:srgbClr val="0033CC"/>
                </a:solidFill>
                <a:latin typeface="Rockwell Nova Cond Light" panose="02060306020205020403" pitchFamily="18" charset="0"/>
              </a:rPr>
              <a:t>%</a:t>
            </a:r>
            <a:r>
              <a:rPr lang="ru-RU" sz="1200" dirty="0" smtClean="0">
                <a:latin typeface="Rockwell Nova Cond Light" panose="02060306020205020403" pitchFamily="18" charset="0"/>
              </a:rPr>
              <a:t/>
            </a:r>
            <a:br>
              <a:rPr lang="ru-RU" sz="1200" dirty="0" smtClean="0">
                <a:latin typeface="Rockwell Nova Cond Light" panose="02060306020205020403" pitchFamily="18" charset="0"/>
              </a:rPr>
            </a:br>
            <a:r>
              <a:rPr lang="ru-RU" sz="1200" dirty="0" smtClean="0">
                <a:latin typeface="Rockwell Nova Cond Light" panose="02060306020205020403" pitchFamily="18" charset="0"/>
              </a:rPr>
              <a:t>и более</a:t>
            </a:r>
            <a:endParaRPr lang="en-US" sz="1200" dirty="0">
              <a:latin typeface="Rockwell Nova Cond Light" panose="02060306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107504" y="2139702"/>
            <a:ext cx="8928992" cy="18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2000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Rockwell Nova Cond Light" panose="02060306020205020403" pitchFamily="18" charset="0"/>
              </a:rPr>
              <a:t>повышение </a:t>
            </a:r>
            <a:r>
              <a:rPr lang="ru-RU" sz="2000" i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Rockwell Nova Cond Light" panose="02060306020205020403" pitchFamily="18" charset="0"/>
              </a:rPr>
              <a:t>энергоэффективности</a:t>
            </a:r>
            <a:r>
              <a:rPr lang="ru-RU" sz="2000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Rockwell Nova Cond Light" panose="02060306020205020403" pitchFamily="18" charset="0"/>
              </a:rPr>
              <a:t> базовых отраслей </a:t>
            </a:r>
            <a:r>
              <a:rPr lang="ru-RU" sz="2000" i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Rockwell Nova Cond Light" panose="02060306020205020403" pitchFamily="18" charset="0"/>
              </a:rPr>
              <a:t>экономики</a:t>
            </a:r>
            <a:endParaRPr lang="ru-RU" sz="2000" i="0" dirty="0">
              <a:solidFill>
                <a:schemeClr val="accent2">
                  <a:lumMod val="20000"/>
                  <a:lumOff val="80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>
              <a:buNone/>
            </a:pPr>
            <a:r>
              <a:rPr lang="ru-RU" sz="2000" i="0" dirty="0">
                <a:solidFill>
                  <a:schemeClr val="accent1">
                    <a:lumMod val="75000"/>
                    <a:lumOff val="25000"/>
                  </a:schemeClr>
                </a:solidFill>
                <a:latin typeface="Rockwell Nova Cond Light" panose="02060306020205020403" pitchFamily="18" charset="0"/>
              </a:rPr>
              <a:t>диверсификацию потребления энергоресурсов и развитие использования возобновляемых источников </a:t>
            </a:r>
            <a:r>
              <a:rPr lang="ru-RU" sz="2000" i="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Rockwell Nova Cond Light" panose="02060306020205020403" pitchFamily="18" charset="0"/>
              </a:rPr>
              <a:t>энергии</a:t>
            </a:r>
            <a:endParaRPr lang="ru-RU" sz="2000" i="0" dirty="0">
              <a:solidFill>
                <a:schemeClr val="accent1">
                  <a:lumMod val="75000"/>
                  <a:lumOff val="25000"/>
                </a:schemeClr>
              </a:solidFill>
              <a:latin typeface="Rockwell Nova Cond Light" panose="02060306020205020403" pitchFamily="18" charset="0"/>
            </a:endParaRPr>
          </a:p>
          <a:p>
            <a:pPr marL="0" lvl="0" indent="0">
              <a:buNone/>
            </a:pPr>
            <a:r>
              <a:rPr lang="ru-RU" sz="2000" i="0" dirty="0">
                <a:solidFill>
                  <a:schemeClr val="tx2">
                    <a:lumMod val="25000"/>
                  </a:schemeClr>
                </a:solidFill>
                <a:latin typeface="Rockwell Nova Cond Light" panose="02060306020205020403" pitchFamily="18" charset="0"/>
              </a:rPr>
              <a:t>адаптацию и смягчение последствий изменения климата, повышение эффективности использования природных ресурсов и сохранение природных </a:t>
            </a:r>
            <a:r>
              <a:rPr lang="ru-RU" sz="2000" i="0" dirty="0" smtClean="0">
                <a:solidFill>
                  <a:schemeClr val="tx2">
                    <a:lumMod val="25000"/>
                  </a:schemeClr>
                </a:solidFill>
                <a:latin typeface="Rockwell Nova Cond Light" panose="02060306020205020403" pitchFamily="18" charset="0"/>
              </a:rPr>
              <a:t>экосистем</a:t>
            </a:r>
            <a:endParaRPr sz="2000" dirty="0">
              <a:solidFill>
                <a:schemeClr val="tx2">
                  <a:lumMod val="25000"/>
                </a:schemeClr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Google Shape;131;p15"/>
          <p:cNvSpPr txBox="1">
            <a:spLocks/>
          </p:cNvSpPr>
          <p:nvPr/>
        </p:nvSpPr>
        <p:spPr>
          <a:xfrm>
            <a:off x="395536" y="1635646"/>
            <a:ext cx="8352928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rla"/>
              <a:buChar char="◆"/>
              <a:defRPr sz="2400" b="1" i="1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rla"/>
              <a:buChar char="◆"/>
              <a:defRPr sz="2400" b="1" i="1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rla"/>
              <a:buChar char="◇"/>
              <a:defRPr sz="2400" b="1" i="1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rla"/>
              <a:buChar char="●"/>
              <a:defRPr sz="2400" b="1" i="1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rla"/>
              <a:buChar char="○"/>
              <a:defRPr sz="2400" b="1" i="1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rla"/>
              <a:buChar char="■"/>
              <a:defRPr sz="2400" b="1" i="1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rla"/>
              <a:buChar char="●"/>
              <a:defRPr sz="2400" b="1" i="1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rla"/>
              <a:buChar char="○"/>
              <a:defRPr sz="2400" b="1" i="1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arla"/>
              <a:buChar char="■"/>
              <a:defRPr sz="2400" b="1" i="1" u="none" strike="noStrike" cap="none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ru-RU" sz="2800" b="0" i="0" dirty="0" smtClean="0">
                <a:latin typeface="Rockwell Nova Cond Light" panose="02060306020205020403" pitchFamily="18" charset="0"/>
              </a:rPr>
              <a:t>Приоритетные направления Стратегии по переходу на «зеленую» экономику»</a:t>
            </a:r>
            <a:endParaRPr lang="ru-RU" sz="2800" b="0" dirty="0">
              <a:solidFill>
                <a:schemeClr val="tx2">
                  <a:lumMod val="25000"/>
                </a:schemeClr>
              </a:solidFill>
              <a:latin typeface="Rockwell Nova Cond Light" panose="02060306020205020403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651467" y="79023"/>
            <a:ext cx="2385029" cy="548511"/>
            <a:chOff x="6516216" y="149887"/>
            <a:chExt cx="2385029" cy="548511"/>
          </a:xfrm>
        </p:grpSpPr>
        <p:pic>
          <p:nvPicPr>
            <p:cNvPr id="12" name="Picture 2" descr="E:\WRK\sh\foreign projects\UN\Форум 3-4 март 2021\Б.Абдиназарову презентация\2000px-Emblem_of_Uzbekistan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49887"/>
              <a:ext cx="512821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gle Shape;124;p14"/>
            <p:cNvSpPr txBox="1">
              <a:spLocks/>
            </p:cNvSpPr>
            <p:nvPr/>
          </p:nvSpPr>
          <p:spPr>
            <a:xfrm>
              <a:off x="6516216" y="230377"/>
              <a:ext cx="1847813" cy="468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r"/>
              <a:r>
                <a:rPr lang="en-US" sz="700" dirty="0" smtClean="0">
                  <a:solidFill>
                    <a:schemeClr val="tx2">
                      <a:lumMod val="25000"/>
                    </a:schemeClr>
                  </a:solidFill>
                </a:rPr>
                <a:t>Ministry of Economic Development</a:t>
              </a:r>
            </a:p>
            <a:p>
              <a:pPr algn="r"/>
              <a:r>
                <a:rPr lang="en-US" sz="700" dirty="0" smtClean="0">
                  <a:solidFill>
                    <a:schemeClr val="tx2">
                      <a:lumMod val="25000"/>
                    </a:schemeClr>
                  </a:solidFill>
                </a:rPr>
                <a:t>and Poverty Reduction</a:t>
              </a:r>
            </a:p>
            <a:p>
              <a:pPr algn="r"/>
              <a:r>
                <a:rPr lang="en-US" sz="700" dirty="0" smtClean="0">
                  <a:solidFill>
                    <a:schemeClr val="tx2">
                      <a:lumMod val="25000"/>
                    </a:schemeClr>
                  </a:solidFill>
                </a:rPr>
                <a:t>Republic of Uzbekistan</a:t>
              </a:r>
              <a:endParaRPr lang="en-US" sz="700" dirty="0" smtClean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52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87" name="Группа 286"/>
          <p:cNvGrpSpPr/>
          <p:nvPr/>
        </p:nvGrpSpPr>
        <p:grpSpPr>
          <a:xfrm>
            <a:off x="6516216" y="149887"/>
            <a:ext cx="2385029" cy="548511"/>
            <a:chOff x="6516216" y="149887"/>
            <a:chExt cx="2385029" cy="548511"/>
          </a:xfrm>
        </p:grpSpPr>
        <p:pic>
          <p:nvPicPr>
            <p:cNvPr id="288" name="Picture 2" descr="E:\WRK\sh\foreign projects\UN\Форум 3-4 март 2021\Б.Абдиназарову презентация\2000px-Emblem_of_Uzbekistan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49887"/>
              <a:ext cx="512821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9" name="Google Shape;124;p14"/>
            <p:cNvSpPr txBox="1">
              <a:spLocks/>
            </p:cNvSpPr>
            <p:nvPr/>
          </p:nvSpPr>
          <p:spPr>
            <a:xfrm>
              <a:off x="6516216" y="230377"/>
              <a:ext cx="1847813" cy="468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Ministry of Economic Development</a:t>
              </a:r>
            </a:p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and Poverty Reduction</a:t>
              </a:r>
            </a:p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Republic of Uzbekistan</a:t>
              </a:r>
              <a:endParaRPr lang="en-US" sz="7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94" name="Google Shape;137;p16"/>
          <p:cNvSpPr txBox="1">
            <a:spLocks/>
          </p:cNvSpPr>
          <p:nvPr/>
        </p:nvSpPr>
        <p:spPr>
          <a:xfrm>
            <a:off x="697151" y="123478"/>
            <a:ext cx="6323121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Приоритетные направления Стратегии по переходу</a:t>
            </a:r>
            <a:br>
              <a:rPr lang="ru-RU" sz="24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на </a:t>
            </a:r>
            <a:r>
              <a:rPr lang="ru-RU" sz="2400" dirty="0" smtClean="0">
                <a:solidFill>
                  <a:srgbClr val="00B050"/>
                </a:solidFill>
                <a:latin typeface="Rockwell Nova Cond Light" panose="02060306020205020403" pitchFamily="18" charset="0"/>
              </a:rPr>
              <a:t>«Зеленую экономику»</a:t>
            </a:r>
            <a:endParaRPr lang="ru-RU" sz="2400" dirty="0">
              <a:solidFill>
                <a:srgbClr val="00B050"/>
              </a:solidFill>
              <a:latin typeface="Rockwell Nova Cond Light" panose="02060306020205020403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5537"/>
          <a:stretch/>
        </p:blipFill>
        <p:spPr bwMode="auto">
          <a:xfrm>
            <a:off x="1195398" y="987574"/>
            <a:ext cx="790905" cy="792000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01" y="987574"/>
            <a:ext cx="792000" cy="792000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99" y="987574"/>
            <a:ext cx="783105" cy="792000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02" y="987574"/>
            <a:ext cx="800999" cy="792000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47" y="2139702"/>
            <a:ext cx="810210" cy="792000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05" y="2139702"/>
            <a:ext cx="783200" cy="792000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53" y="2139702"/>
            <a:ext cx="792000" cy="792000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39" y="3579862"/>
            <a:ext cx="809999" cy="792000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77" y="3579862"/>
            <a:ext cx="792000" cy="792000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616" y="3579862"/>
            <a:ext cx="809999" cy="792000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54" y="3579862"/>
            <a:ext cx="819308" cy="792000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" name="Google Shape;613;p37"/>
          <p:cNvSpPr txBox="1"/>
          <p:nvPr/>
        </p:nvSpPr>
        <p:spPr>
          <a:xfrm>
            <a:off x="687062" y="1761822"/>
            <a:ext cx="1800952" cy="521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z-Cyrl-UZ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Электроэнергетика</a:t>
            </a: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309" name="Google Shape;613;p37"/>
          <p:cNvSpPr txBox="1"/>
          <p:nvPr/>
        </p:nvSpPr>
        <p:spPr>
          <a:xfrm>
            <a:off x="2670601" y="1698690"/>
            <a:ext cx="1800952" cy="6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z-Cyrl-UZ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Теплоэнергетика</a:t>
            </a: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310" name="Google Shape;613;p37"/>
          <p:cNvSpPr txBox="1"/>
          <p:nvPr/>
        </p:nvSpPr>
        <p:spPr>
          <a:xfrm>
            <a:off x="4534588" y="1698690"/>
            <a:ext cx="2040053" cy="6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z-Cyrl-UZ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Нефтегазовая отрасль</a:t>
            </a: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311" name="Google Shape;613;p37"/>
          <p:cNvSpPr txBox="1"/>
          <p:nvPr/>
        </p:nvSpPr>
        <p:spPr>
          <a:xfrm>
            <a:off x="6312223" y="1707566"/>
            <a:ext cx="2652265" cy="6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z-Cyrl-UZ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Химическая промышленность</a:t>
            </a: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312" name="Google Shape;613;p37"/>
          <p:cNvSpPr txBox="1"/>
          <p:nvPr/>
        </p:nvSpPr>
        <p:spPr>
          <a:xfrm>
            <a:off x="539552" y="2823675"/>
            <a:ext cx="3024335" cy="75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Возобновляемые</a:t>
            </a:r>
            <a:br>
              <a:rPr lang="ru-RU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</a:br>
            <a:r>
              <a:rPr lang="ru-RU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источники энергии</a:t>
            </a: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313" name="Google Shape;613;p37"/>
          <p:cNvSpPr txBox="1"/>
          <p:nvPr/>
        </p:nvSpPr>
        <p:spPr>
          <a:xfrm>
            <a:off x="3563888" y="2823675"/>
            <a:ext cx="2040053" cy="6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Строительство</a:t>
            </a:r>
            <a:br>
              <a:rPr lang="ru-RU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</a:br>
            <a:r>
              <a:rPr lang="ru-RU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и эксплуатация зданий</a:t>
            </a: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314" name="Google Shape;613;p37"/>
          <p:cNvSpPr txBox="1"/>
          <p:nvPr/>
        </p:nvSpPr>
        <p:spPr>
          <a:xfrm>
            <a:off x="6060339" y="2885438"/>
            <a:ext cx="2040053" cy="6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Транспорт</a:t>
            </a: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315" name="Google Shape;613;p37"/>
          <p:cNvSpPr txBox="1"/>
          <p:nvPr/>
        </p:nvSpPr>
        <p:spPr>
          <a:xfrm>
            <a:off x="311874" y="4368443"/>
            <a:ext cx="2557951" cy="6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Производство строительных материалов</a:t>
            </a: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316" name="Google Shape;613;p37"/>
          <p:cNvSpPr txBox="1"/>
          <p:nvPr/>
        </p:nvSpPr>
        <p:spPr>
          <a:xfrm>
            <a:off x="2298725" y="4368443"/>
            <a:ext cx="2557951" cy="6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Водное хозяйство</a:t>
            </a: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317" name="Google Shape;613;p37"/>
          <p:cNvSpPr txBox="1"/>
          <p:nvPr/>
        </p:nvSpPr>
        <p:spPr>
          <a:xfrm>
            <a:off x="4606337" y="4371950"/>
            <a:ext cx="2557951" cy="6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Лесное хозяйство	</a:t>
            </a: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318" name="Google Shape;613;p37"/>
          <p:cNvSpPr txBox="1"/>
          <p:nvPr/>
        </p:nvSpPr>
        <p:spPr>
          <a:xfrm>
            <a:off x="6550553" y="4299942"/>
            <a:ext cx="2557951" cy="64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Обращение с ТБО</a:t>
            </a:r>
            <a:r>
              <a:rPr lang="ru-RU" sz="2000" dirty="0" smtClean="0">
                <a:solidFill>
                  <a:srgbClr val="FFFFF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	</a:t>
            </a: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1018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>
            <a:spLocks noGrp="1"/>
          </p:cNvSpPr>
          <p:nvPr>
            <p:ph type="subTitle" idx="4294967295"/>
          </p:nvPr>
        </p:nvSpPr>
        <p:spPr>
          <a:xfrm>
            <a:off x="1043608" y="239006"/>
            <a:ext cx="3526160" cy="748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latin typeface="Rockwell Nova Cond Light" panose="02060306020205020403" pitchFamily="18" charset="0"/>
              </a:rPr>
              <a:t>Возобновляемые источники энергии</a:t>
            </a:r>
            <a:endParaRPr dirty="0">
              <a:latin typeface="Rockwell Nova Cond Light" panose="02060306020205020403" pitchFamily="18" charset="0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4874250" y="-17350"/>
            <a:ext cx="4290325" cy="3789650"/>
          </a:xfrm>
          <a:custGeom>
            <a:avLst/>
            <a:gdLst/>
            <a:ahLst/>
            <a:cxnLst/>
            <a:rect l="l" t="t" r="r" b="b"/>
            <a:pathLst>
              <a:path w="171613" h="151586" extrusionOk="0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" name="Группа 18"/>
          <p:cNvGrpSpPr/>
          <p:nvPr/>
        </p:nvGrpSpPr>
        <p:grpSpPr>
          <a:xfrm>
            <a:off x="6516216" y="149887"/>
            <a:ext cx="2385029" cy="548511"/>
            <a:chOff x="6516216" y="149887"/>
            <a:chExt cx="2385029" cy="548511"/>
          </a:xfrm>
        </p:grpSpPr>
        <p:pic>
          <p:nvPicPr>
            <p:cNvPr id="20" name="Picture 2" descr="E:\WRK\sh\foreign projects\UN\Форум 3-4 март 2021\Б.Абдиназарову презентация\2000px-Emblem_of_Uzbekistan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49887"/>
              <a:ext cx="512821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Google Shape;124;p14"/>
            <p:cNvSpPr txBox="1">
              <a:spLocks/>
            </p:cNvSpPr>
            <p:nvPr/>
          </p:nvSpPr>
          <p:spPr>
            <a:xfrm>
              <a:off x="6516216" y="230377"/>
              <a:ext cx="1847813" cy="468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r"/>
              <a:r>
                <a:rPr lang="en-US" sz="700" dirty="0" smtClean="0">
                  <a:solidFill>
                    <a:schemeClr val="tx2">
                      <a:lumMod val="25000"/>
                    </a:schemeClr>
                  </a:solidFill>
                </a:rPr>
                <a:t>Ministry of Economic Development</a:t>
              </a:r>
            </a:p>
            <a:p>
              <a:pPr algn="r"/>
              <a:r>
                <a:rPr lang="en-US" sz="700" dirty="0" smtClean="0">
                  <a:solidFill>
                    <a:schemeClr val="tx2">
                      <a:lumMod val="25000"/>
                    </a:schemeClr>
                  </a:solidFill>
                </a:rPr>
                <a:t>and Poverty Reduction</a:t>
              </a:r>
            </a:p>
            <a:p>
              <a:pPr algn="r"/>
              <a:r>
                <a:rPr lang="en-US" sz="700" dirty="0" smtClean="0">
                  <a:solidFill>
                    <a:schemeClr val="tx2">
                      <a:lumMod val="25000"/>
                    </a:schemeClr>
                  </a:solidFill>
                </a:rPr>
                <a:t>Republic of Uzbekistan</a:t>
              </a:r>
              <a:endParaRPr lang="en-US" sz="700" dirty="0" smtClean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26" name="Google Shape;145;p17"/>
          <p:cNvSpPr txBox="1">
            <a:spLocks/>
          </p:cNvSpPr>
          <p:nvPr/>
        </p:nvSpPr>
        <p:spPr>
          <a:xfrm>
            <a:off x="179512" y="3327869"/>
            <a:ext cx="1955742" cy="57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ru-RU" sz="1400" b="1" dirty="0" smtClean="0">
                <a:latin typeface="Rockwell Nova Cond Light" panose="02060306020205020403" pitchFamily="18" charset="0"/>
              </a:rPr>
              <a:t>Генерация на основе ВИЭ</a:t>
            </a:r>
            <a:br>
              <a:rPr lang="ru-RU" sz="1400" b="1" dirty="0" smtClean="0">
                <a:latin typeface="Rockwell Nova Cond Light" panose="02060306020205020403" pitchFamily="18" charset="0"/>
              </a:rPr>
            </a:br>
            <a:r>
              <a:rPr lang="ru-RU" sz="1400" b="1" dirty="0" smtClean="0">
                <a:latin typeface="Rockwell Nova Cond Light" panose="02060306020205020403" pitchFamily="18" charset="0"/>
              </a:rPr>
              <a:t>к 2030 году</a:t>
            </a:r>
            <a:endParaRPr lang="ru-RU" sz="1400" b="1" dirty="0">
              <a:latin typeface="Rockwell Nova Cond Light" panose="02060306020205020403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6213" y="1059582"/>
            <a:ext cx="1965664" cy="2412303"/>
            <a:chOff x="251520" y="885184"/>
            <a:chExt cx="1965664" cy="2412303"/>
          </a:xfrm>
        </p:grpSpPr>
        <p:grpSp>
          <p:nvGrpSpPr>
            <p:cNvPr id="27" name="Google Shape;750;p38"/>
            <p:cNvGrpSpPr/>
            <p:nvPr/>
          </p:nvGrpSpPr>
          <p:grpSpPr>
            <a:xfrm>
              <a:off x="393219" y="932735"/>
              <a:ext cx="1656109" cy="2364752"/>
              <a:chOff x="6664423" y="1079385"/>
              <a:chExt cx="427985" cy="651908"/>
            </a:xfrm>
          </p:grpSpPr>
          <p:sp>
            <p:nvSpPr>
              <p:cNvPr id="28" name="Google Shape;751;p38"/>
              <p:cNvSpPr/>
              <p:nvPr/>
            </p:nvSpPr>
            <p:spPr>
              <a:xfrm>
                <a:off x="6666683" y="1079385"/>
                <a:ext cx="422268" cy="171940"/>
              </a:xfrm>
              <a:custGeom>
                <a:avLst/>
                <a:gdLst/>
                <a:ahLst/>
                <a:cxnLst/>
                <a:rect l="l" t="t" r="r" b="b"/>
                <a:pathLst>
                  <a:path w="2085276" h="859701" extrusionOk="0">
                    <a:moveTo>
                      <a:pt x="2085276" y="859701"/>
                    </a:moveTo>
                    <a:cubicBezTo>
                      <a:pt x="2064893" y="746925"/>
                      <a:pt x="2027047" y="641516"/>
                      <a:pt x="1974723" y="545821"/>
                    </a:cubicBezTo>
                    <a:lnTo>
                      <a:pt x="1952816" y="507721"/>
                    </a:lnTo>
                    <a:cubicBezTo>
                      <a:pt x="1535303" y="-176492"/>
                      <a:pt x="577914" y="-161950"/>
                      <a:pt x="140271" y="507721"/>
                    </a:cubicBezTo>
                    <a:lnTo>
                      <a:pt x="116523" y="545821"/>
                    </a:lnTo>
                    <a:cubicBezTo>
                      <a:pt x="57721" y="643421"/>
                      <a:pt x="18098" y="749783"/>
                      <a:pt x="0" y="859701"/>
                    </a:cubicBezTo>
                    <a:lnTo>
                      <a:pt x="2085276" y="8597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752;p38"/>
              <p:cNvSpPr/>
              <p:nvPr/>
            </p:nvSpPr>
            <p:spPr>
              <a:xfrm>
                <a:off x="6664423" y="1259933"/>
                <a:ext cx="427985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2113506" h="857250" extrusionOk="0">
                    <a:moveTo>
                      <a:pt x="3910" y="178753"/>
                    </a:moveTo>
                    <a:cubicBezTo>
                      <a:pt x="22706" y="451485"/>
                      <a:pt x="153833" y="652844"/>
                      <a:pt x="287056" y="857250"/>
                    </a:cubicBezTo>
                    <a:lnTo>
                      <a:pt x="1834170" y="857250"/>
                    </a:lnTo>
                    <a:cubicBezTo>
                      <a:pt x="1971457" y="654495"/>
                      <a:pt x="2109316" y="461137"/>
                      <a:pt x="2113316" y="178753"/>
                    </a:cubicBezTo>
                    <a:lnTo>
                      <a:pt x="2113507" y="140653"/>
                    </a:lnTo>
                    <a:cubicBezTo>
                      <a:pt x="2112935" y="92710"/>
                      <a:pt x="2109125" y="45784"/>
                      <a:pt x="2102585" y="0"/>
                    </a:cubicBezTo>
                    <a:lnTo>
                      <a:pt x="5815" y="0"/>
                    </a:lnTo>
                    <a:cubicBezTo>
                      <a:pt x="-1170" y="58991"/>
                      <a:pt x="-1932" y="118872"/>
                      <a:pt x="3910" y="17875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753;p38"/>
              <p:cNvSpPr/>
              <p:nvPr/>
            </p:nvSpPr>
            <p:spPr>
              <a:xfrm>
                <a:off x="6727642" y="1439988"/>
                <a:ext cx="303068" cy="171348"/>
              </a:xfrm>
              <a:custGeom>
                <a:avLst/>
                <a:gdLst/>
                <a:ahLst/>
                <a:cxnLst/>
                <a:rect l="l" t="t" r="r" b="b"/>
                <a:pathLst>
                  <a:path w="1496631" h="856741" extrusionOk="0">
                    <a:moveTo>
                      <a:pt x="0" y="0"/>
                    </a:moveTo>
                    <a:cubicBezTo>
                      <a:pt x="63500" y="97853"/>
                      <a:pt x="125984" y="197485"/>
                      <a:pt x="175451" y="306896"/>
                    </a:cubicBezTo>
                    <a:lnTo>
                      <a:pt x="191071" y="344996"/>
                    </a:lnTo>
                    <a:cubicBezTo>
                      <a:pt x="230060" y="445262"/>
                      <a:pt x="254762" y="554419"/>
                      <a:pt x="254762" y="679895"/>
                    </a:cubicBezTo>
                    <a:cubicBezTo>
                      <a:pt x="254762" y="777558"/>
                      <a:pt x="333946" y="856742"/>
                      <a:pt x="431610" y="856742"/>
                    </a:cubicBezTo>
                    <a:lnTo>
                      <a:pt x="1080960" y="856742"/>
                    </a:lnTo>
                    <a:cubicBezTo>
                      <a:pt x="1189609" y="856488"/>
                      <a:pt x="1267206" y="763143"/>
                      <a:pt x="1257808" y="656653"/>
                    </a:cubicBezTo>
                    <a:cubicBezTo>
                      <a:pt x="1257808" y="539178"/>
                      <a:pt x="1277874" y="437261"/>
                      <a:pt x="1310259" y="344996"/>
                    </a:cubicBezTo>
                    <a:lnTo>
                      <a:pt x="1324483" y="306896"/>
                    </a:lnTo>
                    <a:cubicBezTo>
                      <a:pt x="1370775" y="194501"/>
                      <a:pt x="1432687" y="95567"/>
                      <a:pt x="14966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" name="Google Shape;754;p38"/>
              <p:cNvGrpSpPr/>
              <p:nvPr/>
            </p:nvGrpSpPr>
            <p:grpSpPr>
              <a:xfrm>
                <a:off x="6788378" y="1629499"/>
                <a:ext cx="180080" cy="101794"/>
                <a:chOff x="6847311" y="2280157"/>
                <a:chExt cx="180080" cy="101794"/>
              </a:xfrm>
            </p:grpSpPr>
            <p:sp>
              <p:nvSpPr>
                <p:cNvPr id="39" name="Google Shape;762;p38"/>
                <p:cNvSpPr/>
                <p:nvPr/>
              </p:nvSpPr>
              <p:spPr>
                <a:xfrm>
                  <a:off x="6847311" y="2280157"/>
                  <a:ext cx="180080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45" extrusionOk="0">
                      <a:moveTo>
                        <a:pt x="0" y="23"/>
                      </a:move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293" y="45"/>
                        <a:pt x="293" y="45"/>
                        <a:pt x="293" y="45"/>
                      </a:cubicBezTo>
                      <a:cubicBezTo>
                        <a:pt x="305" y="45"/>
                        <a:pt x="315" y="35"/>
                        <a:pt x="315" y="23"/>
                      </a:cubicBezTo>
                      <a:cubicBezTo>
                        <a:pt x="315" y="23"/>
                        <a:pt x="315" y="23"/>
                        <a:pt x="315" y="23"/>
                      </a:cubicBezTo>
                      <a:cubicBezTo>
                        <a:pt x="315" y="11"/>
                        <a:pt x="305" y="0"/>
                        <a:pt x="29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1"/>
                        <a:pt x="0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763;p38"/>
                <p:cNvSpPr/>
                <p:nvPr/>
              </p:nvSpPr>
              <p:spPr>
                <a:xfrm>
                  <a:off x="6851968" y="2318524"/>
                  <a:ext cx="170766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45" extrusionOk="0">
                      <a:moveTo>
                        <a:pt x="0" y="22"/>
                      </a:moveTo>
                      <a:cubicBezTo>
                        <a:pt x="0" y="35"/>
                        <a:pt x="10" y="45"/>
                        <a:pt x="23" y="45"/>
                      </a:cubicBezTo>
                      <a:cubicBezTo>
                        <a:pt x="277" y="45"/>
                        <a:pt x="277" y="45"/>
                        <a:pt x="277" y="45"/>
                      </a:cubicBezTo>
                      <a:cubicBezTo>
                        <a:pt x="289" y="45"/>
                        <a:pt x="299" y="35"/>
                        <a:pt x="299" y="22"/>
                      </a:cubicBezTo>
                      <a:cubicBezTo>
                        <a:pt x="299" y="22"/>
                        <a:pt x="299" y="22"/>
                        <a:pt x="299" y="22"/>
                      </a:cubicBezTo>
                      <a:cubicBezTo>
                        <a:pt x="299" y="10"/>
                        <a:pt x="289" y="0"/>
                        <a:pt x="277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764;p38"/>
                <p:cNvSpPr/>
                <p:nvPr/>
              </p:nvSpPr>
              <p:spPr>
                <a:xfrm>
                  <a:off x="6876364" y="2356225"/>
                  <a:ext cx="122419" cy="25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5" extrusionOk="0">
                      <a:moveTo>
                        <a:pt x="0" y="23"/>
                      </a:moveTo>
                      <a:cubicBezTo>
                        <a:pt x="0" y="35"/>
                        <a:pt x="10" y="45"/>
                        <a:pt x="22" y="45"/>
                      </a:cubicBezTo>
                      <a:cubicBezTo>
                        <a:pt x="192" y="45"/>
                        <a:pt x="192" y="45"/>
                        <a:pt x="192" y="45"/>
                      </a:cubicBezTo>
                      <a:cubicBezTo>
                        <a:pt x="204" y="45"/>
                        <a:pt x="214" y="35"/>
                        <a:pt x="214" y="23"/>
                      </a:cubicBezTo>
                      <a:cubicBezTo>
                        <a:pt x="214" y="23"/>
                        <a:pt x="214" y="23"/>
                        <a:pt x="214" y="23"/>
                      </a:cubicBezTo>
                      <a:cubicBezTo>
                        <a:pt x="214" y="10"/>
                        <a:pt x="204" y="0"/>
                        <a:pt x="19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2" name="Google Shape;145;p17"/>
            <p:cNvSpPr txBox="1">
              <a:spLocks/>
            </p:cNvSpPr>
            <p:nvPr/>
          </p:nvSpPr>
          <p:spPr>
            <a:xfrm>
              <a:off x="261442" y="1491630"/>
              <a:ext cx="1955742" cy="71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◇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marL="0" indent="0" algn="ctr">
                <a:buFont typeface="Karla"/>
                <a:buNone/>
              </a:pPr>
              <a:r>
                <a:rPr lang="ru-RU" sz="16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ГЭС</a:t>
              </a:r>
              <a:br>
                <a:rPr lang="ru-RU" sz="16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3,8 ГВт</a:t>
              </a:r>
              <a:endParaRPr lang="ru-RU" sz="1600" b="1" dirty="0">
                <a:solidFill>
                  <a:schemeClr val="bg1"/>
                </a:solidFill>
                <a:latin typeface="Rockwell Nova Cond Light" panose="02060306020205020403" pitchFamily="18" charset="0"/>
              </a:endParaRPr>
            </a:p>
          </p:txBody>
        </p:sp>
        <p:sp>
          <p:nvSpPr>
            <p:cNvPr id="43" name="Google Shape;145;p17"/>
            <p:cNvSpPr txBox="1">
              <a:spLocks/>
            </p:cNvSpPr>
            <p:nvPr/>
          </p:nvSpPr>
          <p:spPr>
            <a:xfrm>
              <a:off x="261442" y="885184"/>
              <a:ext cx="1955742" cy="71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◇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marL="0" indent="0" algn="ctr">
                <a:buFont typeface="Karla"/>
                <a:buNone/>
              </a:pPr>
              <a:r>
                <a:rPr lang="ru-RU" sz="16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ФЭС</a:t>
              </a:r>
              <a:br>
                <a:rPr lang="ru-RU" sz="16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5,0 ГВт</a:t>
              </a:r>
              <a:endParaRPr lang="ru-RU" sz="1600" b="1" dirty="0">
                <a:solidFill>
                  <a:schemeClr val="bg1"/>
                </a:solidFill>
                <a:latin typeface="Rockwell Nova Cond Light" panose="02060306020205020403" pitchFamily="18" charset="0"/>
              </a:endParaRPr>
            </a:p>
          </p:txBody>
        </p:sp>
        <p:sp>
          <p:nvSpPr>
            <p:cNvPr id="44" name="Google Shape;145;p17"/>
            <p:cNvSpPr txBox="1">
              <a:spLocks/>
            </p:cNvSpPr>
            <p:nvPr/>
          </p:nvSpPr>
          <p:spPr>
            <a:xfrm>
              <a:off x="251520" y="2139702"/>
              <a:ext cx="1955742" cy="718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◇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marL="0" indent="0" algn="ctr">
                <a:buFont typeface="Karla"/>
                <a:buNone/>
              </a:pPr>
              <a:r>
                <a:rPr lang="ru-RU" sz="16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ВЭС</a:t>
              </a:r>
              <a:br>
                <a:rPr lang="ru-RU" sz="16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3,0 ГВт</a:t>
              </a:r>
              <a:endParaRPr lang="ru-RU" sz="1600" b="1" dirty="0">
                <a:solidFill>
                  <a:schemeClr val="bg1"/>
                </a:solidFill>
                <a:latin typeface="Rockwell Nova Cond Light" panose="02060306020205020403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17" y="915566"/>
            <a:ext cx="71384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69" y="915566"/>
            <a:ext cx="726207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29877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Google Shape;145;p17"/>
          <p:cNvSpPr txBox="1">
            <a:spLocks/>
          </p:cNvSpPr>
          <p:nvPr/>
        </p:nvSpPr>
        <p:spPr>
          <a:xfrm>
            <a:off x="6876256" y="1434137"/>
            <a:ext cx="1999368" cy="7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ru-RU" sz="2000" b="1" dirty="0" smtClean="0">
                <a:latin typeface="Rockwell Nova Cond Light" panose="02060306020205020403" pitchFamily="18" charset="0"/>
              </a:rPr>
              <a:t>Ветровые станции</a:t>
            </a:r>
            <a:endParaRPr lang="ru-RU" sz="2000" b="1" dirty="0">
              <a:latin typeface="Rockwell Nova Cond Light" panose="02060306020205020403" pitchFamily="18" charset="0"/>
            </a:endParaRPr>
          </a:p>
        </p:txBody>
      </p:sp>
      <p:sp>
        <p:nvSpPr>
          <p:cNvPr id="52" name="Google Shape;145;p17"/>
          <p:cNvSpPr txBox="1">
            <a:spLocks/>
          </p:cNvSpPr>
          <p:nvPr/>
        </p:nvSpPr>
        <p:spPr>
          <a:xfrm>
            <a:off x="4587988" y="1434137"/>
            <a:ext cx="1999368" cy="7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ru-RU" sz="2000" b="1" dirty="0" smtClean="0">
                <a:latin typeface="Rockwell Nova Cond Light" panose="02060306020205020403" pitchFamily="18" charset="0"/>
              </a:rPr>
              <a:t>Солнечные станции</a:t>
            </a:r>
            <a:endParaRPr lang="ru-RU" sz="2000" b="1" dirty="0">
              <a:latin typeface="Rockwell Nova Cond Light" panose="02060306020205020403" pitchFamily="18" charset="0"/>
            </a:endParaRPr>
          </a:p>
        </p:txBody>
      </p:sp>
      <p:sp>
        <p:nvSpPr>
          <p:cNvPr id="53" name="Google Shape;145;p17"/>
          <p:cNvSpPr txBox="1">
            <a:spLocks/>
          </p:cNvSpPr>
          <p:nvPr/>
        </p:nvSpPr>
        <p:spPr>
          <a:xfrm>
            <a:off x="2420148" y="1447534"/>
            <a:ext cx="1999368" cy="7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ru-RU" sz="2000" b="1" dirty="0" smtClean="0">
                <a:latin typeface="Rockwell Nova Cond Light" panose="02060306020205020403" pitchFamily="18" charset="0"/>
              </a:rPr>
              <a:t>Гидростанции</a:t>
            </a:r>
            <a:endParaRPr lang="ru-RU" sz="2000" b="1" dirty="0">
              <a:latin typeface="Rockwell Nova Cond Light" panose="02060306020205020403" pitchFamily="18" charset="0"/>
            </a:endParaRPr>
          </a:p>
        </p:txBody>
      </p:sp>
      <p:sp>
        <p:nvSpPr>
          <p:cNvPr id="58" name="Google Shape;145;p17"/>
          <p:cNvSpPr txBox="1">
            <a:spLocks/>
          </p:cNvSpPr>
          <p:nvPr/>
        </p:nvSpPr>
        <p:spPr>
          <a:xfrm>
            <a:off x="2420148" y="1865626"/>
            <a:ext cx="1999368" cy="7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ru-RU" sz="1400" dirty="0" smtClean="0">
                <a:latin typeface="Rockwell Nova Cond Light" panose="02060306020205020403" pitchFamily="18" charset="0"/>
              </a:rPr>
              <a:t>Реализация </a:t>
            </a: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</a:rPr>
              <a:t>13</a:t>
            </a:r>
            <a:r>
              <a:rPr lang="ru-RU" sz="1400" dirty="0" smtClean="0">
                <a:latin typeface="Rockwell Nova Cond Light" panose="02060306020205020403" pitchFamily="18" charset="0"/>
              </a:rPr>
              <a:t> перспективных проектов в период</a:t>
            </a:r>
            <a:br>
              <a:rPr lang="ru-RU" sz="1400" dirty="0" smtClean="0">
                <a:latin typeface="Rockwell Nova Cond Light" panose="02060306020205020403" pitchFamily="18" charset="0"/>
              </a:rPr>
            </a:br>
            <a:r>
              <a:rPr lang="ru-RU" sz="1400" dirty="0" smtClean="0">
                <a:latin typeface="Rockwell Nova Cond Light" panose="02060306020205020403" pitchFamily="18" charset="0"/>
              </a:rPr>
              <a:t>2021-2026 годов</a:t>
            </a:r>
            <a:br>
              <a:rPr lang="ru-RU" sz="1400" dirty="0" smtClean="0">
                <a:latin typeface="Rockwell Nova Cond Light" panose="02060306020205020403" pitchFamily="18" charset="0"/>
              </a:rPr>
            </a:br>
            <a:r>
              <a:rPr lang="ru-RU" sz="1400" dirty="0" smtClean="0">
                <a:latin typeface="Rockwell Nova Cond Light" panose="02060306020205020403" pitchFamily="18" charset="0"/>
              </a:rPr>
              <a:t>общей мощностью </a:t>
            </a: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</a:rPr>
              <a:t>756 МВт </a:t>
            </a:r>
            <a:endParaRPr lang="ru-RU" sz="1400" b="1" dirty="0">
              <a:solidFill>
                <a:srgbClr val="0033CC"/>
              </a:solidFill>
              <a:latin typeface="Rockwell Nova Cond Light" panose="02060306020205020403" pitchFamily="18" charset="0"/>
              <a:ea typeface="Arial"/>
              <a:cs typeface="Arial"/>
            </a:endParaRPr>
          </a:p>
        </p:txBody>
      </p:sp>
      <p:sp>
        <p:nvSpPr>
          <p:cNvPr id="59" name="Google Shape;145;p17"/>
          <p:cNvSpPr txBox="1">
            <a:spLocks/>
          </p:cNvSpPr>
          <p:nvPr/>
        </p:nvSpPr>
        <p:spPr>
          <a:xfrm>
            <a:off x="4588856" y="1834773"/>
            <a:ext cx="1999368" cy="109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Rockwell Nova Cond Light" panose="02060306020205020403" pitchFamily="18" charset="0"/>
              </a:rPr>
              <a:t>Реализуются</a:t>
            </a:r>
            <a:br>
              <a:rPr lang="ru-RU" sz="1400" dirty="0">
                <a:latin typeface="Rockwell Nova Cond Light" panose="02060306020205020403" pitchFamily="18" charset="0"/>
              </a:rPr>
            </a:b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</a:rPr>
              <a:t>2</a:t>
            </a:r>
            <a:r>
              <a:rPr lang="ru-RU" sz="1400" dirty="0" smtClean="0">
                <a:latin typeface="Rockwell Nova Cond Light" panose="02060306020205020403" pitchFamily="18" charset="0"/>
              </a:rPr>
              <a:t> проекта (ГЧП)</a:t>
            </a:r>
            <a:br>
              <a:rPr lang="ru-RU" sz="1400" dirty="0" smtClean="0">
                <a:latin typeface="Rockwell Nova Cond Light" panose="02060306020205020403" pitchFamily="18" charset="0"/>
              </a:rPr>
            </a:br>
            <a:r>
              <a:rPr lang="ru-RU" sz="1400" dirty="0" smtClean="0">
                <a:latin typeface="Rockwell Nova Cond Light" panose="02060306020205020403" pitchFamily="18" charset="0"/>
              </a:rPr>
              <a:t>общей </a:t>
            </a:r>
            <a:r>
              <a:rPr lang="ru-RU" sz="1400" dirty="0">
                <a:latin typeface="Rockwell Nova Cond Light" panose="02060306020205020403" pitchFamily="18" charset="0"/>
              </a:rPr>
              <a:t>мощностью </a:t>
            </a: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</a:rPr>
              <a:t>200 МВт</a:t>
            </a:r>
            <a:endParaRPr lang="ru-RU" sz="1400" b="1" dirty="0">
              <a:solidFill>
                <a:srgbClr val="0033CC"/>
              </a:solidFill>
              <a:latin typeface="Rockwell Nova Cond Light" panose="02060306020205020403" pitchFamily="18" charset="0"/>
              <a:ea typeface="Arial"/>
              <a:cs typeface="Arial"/>
            </a:endParaRPr>
          </a:p>
        </p:txBody>
      </p:sp>
      <p:sp>
        <p:nvSpPr>
          <p:cNvPr id="60" name="Google Shape;145;p17"/>
          <p:cNvSpPr txBox="1">
            <a:spLocks/>
          </p:cNvSpPr>
          <p:nvPr/>
        </p:nvSpPr>
        <p:spPr>
          <a:xfrm>
            <a:off x="6876256" y="1834772"/>
            <a:ext cx="1999368" cy="10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ru-RU" sz="1400" dirty="0" smtClean="0">
                <a:latin typeface="Rockwell Nova Cond Light" panose="02060306020205020403" pitchFamily="18" charset="0"/>
              </a:rPr>
              <a:t>Реализуются</a:t>
            </a:r>
            <a:br>
              <a:rPr lang="ru-RU" sz="1400" dirty="0" smtClean="0">
                <a:latin typeface="Rockwell Nova Cond Light" panose="02060306020205020403" pitchFamily="18" charset="0"/>
              </a:rPr>
            </a:b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</a:rPr>
              <a:t>2</a:t>
            </a:r>
            <a:r>
              <a:rPr lang="ru-RU" sz="1400" dirty="0" smtClean="0">
                <a:latin typeface="Rockwell Nova Cond Light" panose="02060306020205020403" pitchFamily="18" charset="0"/>
              </a:rPr>
              <a:t> проекта (ГЧП)</a:t>
            </a:r>
            <a:br>
              <a:rPr lang="ru-RU" sz="1400" dirty="0" smtClean="0">
                <a:latin typeface="Rockwell Nova Cond Light" panose="02060306020205020403" pitchFamily="18" charset="0"/>
              </a:rPr>
            </a:br>
            <a:r>
              <a:rPr lang="ru-RU" sz="1400" dirty="0" smtClean="0">
                <a:latin typeface="Rockwell Nova Cond Light" panose="02060306020205020403" pitchFamily="18" charset="0"/>
              </a:rPr>
              <a:t>общей мощностью </a:t>
            </a: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  <a:sym typeface="Arial"/>
              </a:rPr>
              <a:t>1500 </a:t>
            </a: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  <a:sym typeface="Arial"/>
              </a:rPr>
              <a:t>М</a:t>
            </a: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  <a:sym typeface="Arial"/>
              </a:rPr>
              <a:t>Вт</a:t>
            </a:r>
            <a:endParaRPr lang="ru-RU" sz="1400" b="1" dirty="0">
              <a:solidFill>
                <a:srgbClr val="0033CC"/>
              </a:solidFill>
              <a:latin typeface="Rockwell Nova Cond Light" panose="02060306020205020403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61" name="Google Shape;145;p17"/>
          <p:cNvSpPr txBox="1">
            <a:spLocks/>
          </p:cNvSpPr>
          <p:nvPr/>
        </p:nvSpPr>
        <p:spPr>
          <a:xfrm>
            <a:off x="6876256" y="3404779"/>
            <a:ext cx="1999368" cy="10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Rockwell Nova Cond Light" panose="02060306020205020403" pitchFamily="18" charset="0"/>
              </a:rPr>
              <a:t>Объявлены тендерные торги</a:t>
            </a:r>
            <a:br>
              <a:rPr lang="ru-RU" sz="1400" dirty="0" smtClean="0">
                <a:latin typeface="Rockwell Nova Cond Light" panose="02060306020205020403" pitchFamily="18" charset="0"/>
              </a:rPr>
            </a:b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</a:rPr>
              <a:t>1</a:t>
            </a:r>
            <a:r>
              <a:rPr lang="ru-RU" sz="1400" dirty="0" smtClean="0">
                <a:latin typeface="Rockwell Nova Cond Light" panose="02060306020205020403" pitchFamily="18" charset="0"/>
              </a:rPr>
              <a:t> проекта (ГЧП)</a:t>
            </a:r>
            <a:br>
              <a:rPr lang="ru-RU" sz="1400" dirty="0" smtClean="0">
                <a:latin typeface="Rockwell Nova Cond Light" panose="02060306020205020403" pitchFamily="18" charset="0"/>
              </a:rPr>
            </a:br>
            <a:r>
              <a:rPr lang="ru-RU" sz="1400" dirty="0" smtClean="0">
                <a:latin typeface="Rockwell Nova Cond Light" panose="02060306020205020403" pitchFamily="18" charset="0"/>
              </a:rPr>
              <a:t>общей мощностью </a:t>
            </a: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</a:rPr>
              <a:t>100 МВт</a:t>
            </a:r>
            <a:endParaRPr lang="ru-RU" sz="1400" b="1" dirty="0">
              <a:solidFill>
                <a:srgbClr val="0033CC"/>
              </a:solidFill>
              <a:latin typeface="Rockwell Nova Cond Light" panose="02060306020205020403" pitchFamily="18" charset="0"/>
              <a:ea typeface="Arial"/>
              <a:cs typeface="Arial"/>
            </a:endParaRPr>
          </a:p>
        </p:txBody>
      </p:sp>
      <p:sp>
        <p:nvSpPr>
          <p:cNvPr id="62" name="Google Shape;145;p17"/>
          <p:cNvSpPr txBox="1">
            <a:spLocks/>
          </p:cNvSpPr>
          <p:nvPr/>
        </p:nvSpPr>
        <p:spPr>
          <a:xfrm>
            <a:off x="4588856" y="3398139"/>
            <a:ext cx="1999368" cy="109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Rockwell Nova Cond Light" panose="02060306020205020403" pitchFamily="18" charset="0"/>
              </a:rPr>
              <a:t>Объявлены тендерные торги</a:t>
            </a:r>
            <a:r>
              <a:rPr lang="ru-RU" sz="1400" dirty="0">
                <a:latin typeface="Rockwell Nova Cond Light" panose="02060306020205020403" pitchFamily="18" charset="0"/>
              </a:rPr>
              <a:t/>
            </a:r>
            <a:br>
              <a:rPr lang="ru-RU" sz="1400" dirty="0">
                <a:latin typeface="Rockwell Nova Cond Light" panose="02060306020205020403" pitchFamily="18" charset="0"/>
              </a:rPr>
            </a:b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</a:rPr>
              <a:t>2</a:t>
            </a:r>
            <a:r>
              <a:rPr lang="ru-RU" sz="1400" dirty="0" smtClean="0">
                <a:latin typeface="Rockwell Nova Cond Light" panose="02060306020205020403" pitchFamily="18" charset="0"/>
              </a:rPr>
              <a:t> проектов (ГЧП)</a:t>
            </a:r>
            <a:br>
              <a:rPr lang="ru-RU" sz="1400" dirty="0" smtClean="0">
                <a:latin typeface="Rockwell Nova Cond Light" panose="02060306020205020403" pitchFamily="18" charset="0"/>
              </a:rPr>
            </a:br>
            <a:r>
              <a:rPr lang="ru-RU" sz="1400" dirty="0" smtClean="0">
                <a:latin typeface="Rockwell Nova Cond Light" panose="02060306020205020403" pitchFamily="18" charset="0"/>
              </a:rPr>
              <a:t>общей </a:t>
            </a:r>
            <a:r>
              <a:rPr lang="ru-RU" sz="1400" dirty="0">
                <a:latin typeface="Rockwell Nova Cond Light" panose="02060306020205020403" pitchFamily="18" charset="0"/>
              </a:rPr>
              <a:t>мощностью </a:t>
            </a: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</a:rPr>
              <a:t>600 МВт</a:t>
            </a:r>
            <a:endParaRPr lang="ru-RU" sz="1400" b="1" dirty="0">
              <a:solidFill>
                <a:srgbClr val="0033CC"/>
              </a:solidFill>
              <a:latin typeface="Rockwell Nova Cond Light" panose="02060306020205020403" pitchFamily="18" charset="0"/>
              <a:ea typeface="Arial"/>
              <a:cs typeface="Arial"/>
            </a:endParaRPr>
          </a:p>
        </p:txBody>
      </p:sp>
      <p:sp>
        <p:nvSpPr>
          <p:cNvPr id="64" name="Google Shape;145;p17"/>
          <p:cNvSpPr txBox="1">
            <a:spLocks/>
          </p:cNvSpPr>
          <p:nvPr/>
        </p:nvSpPr>
        <p:spPr>
          <a:xfrm>
            <a:off x="4580224" y="4214324"/>
            <a:ext cx="1999368" cy="1093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latin typeface="Rockwell Nova Cond Light" panose="02060306020205020403" pitchFamily="18" charset="0"/>
              </a:rPr>
              <a:t>Планируются тендерные торги</a:t>
            </a:r>
            <a:r>
              <a:rPr lang="ru-RU" sz="1400" dirty="0">
                <a:latin typeface="Rockwell Nova Cond Light" panose="02060306020205020403" pitchFamily="18" charset="0"/>
              </a:rPr>
              <a:t/>
            </a:r>
            <a:br>
              <a:rPr lang="ru-RU" sz="1400" dirty="0">
                <a:latin typeface="Rockwell Nova Cond Light" panose="02060306020205020403" pitchFamily="18" charset="0"/>
              </a:rPr>
            </a:b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</a:rPr>
              <a:t>4</a:t>
            </a:r>
            <a:r>
              <a:rPr lang="ru-RU" sz="1400" dirty="0" smtClean="0">
                <a:latin typeface="Rockwell Nova Cond Light" panose="02060306020205020403" pitchFamily="18" charset="0"/>
              </a:rPr>
              <a:t> проектов (ГЧП) </a:t>
            </a:r>
            <a:r>
              <a:rPr lang="ru-RU" sz="1400" dirty="0">
                <a:latin typeface="Rockwell Nova Cond Light" panose="02060306020205020403" pitchFamily="18" charset="0"/>
              </a:rPr>
              <a:t>общей мощностью </a:t>
            </a:r>
            <a:r>
              <a:rPr lang="ru-RU" sz="1400" b="1" dirty="0">
                <a:solidFill>
                  <a:srgbClr val="0033CC"/>
                </a:solidFill>
                <a:latin typeface="Rockwell Nova Cond Light" panose="02060306020205020403" pitchFamily="18" charset="0"/>
                <a:ea typeface="Arial"/>
                <a:cs typeface="Arial"/>
              </a:rPr>
              <a:t>800 МВт</a:t>
            </a:r>
            <a:endParaRPr lang="ru-RU" sz="1400" b="1" dirty="0">
              <a:solidFill>
                <a:srgbClr val="0033CC"/>
              </a:solidFill>
              <a:latin typeface="Rockwell Nova Cond Light" panose="02060306020205020403" pitchFamily="18" charset="0"/>
              <a:ea typeface="Arial"/>
              <a:cs typeface="Arial"/>
            </a:endParaRPr>
          </a:p>
        </p:txBody>
      </p:sp>
      <p:sp>
        <p:nvSpPr>
          <p:cNvPr id="65" name="Google Shape;145;p17"/>
          <p:cNvSpPr txBox="1">
            <a:spLocks/>
          </p:cNvSpPr>
          <p:nvPr/>
        </p:nvSpPr>
        <p:spPr>
          <a:xfrm>
            <a:off x="4476286" y="2499742"/>
            <a:ext cx="4776234" cy="7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ru-RU" sz="2000" b="1" dirty="0" smtClean="0">
                <a:latin typeface="Rockwell Nova Cond Light" panose="02060306020205020403" pitchFamily="18" charset="0"/>
              </a:rPr>
              <a:t>Реализуются совместно с:</a:t>
            </a:r>
            <a:endParaRPr lang="ru-RU" sz="2000" b="1" dirty="0">
              <a:latin typeface="Rockwell Nova Cond Light" panose="02060306020205020403" pitchFamily="18" charset="0"/>
            </a:endParaRPr>
          </a:p>
        </p:txBody>
      </p:sp>
      <p:pic>
        <p:nvPicPr>
          <p:cNvPr id="3081" name="Picture 9" descr="ACWA Power - Wikipe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71" y="2931790"/>
            <a:ext cx="149864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The Oasis — Ionics Research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07"/>
          <a:stretch/>
        </p:blipFill>
        <p:spPr bwMode="auto">
          <a:xfrm>
            <a:off x="4618888" y="2895846"/>
            <a:ext cx="124925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Google Shape;145;p17"/>
          <p:cNvSpPr txBox="1">
            <a:spLocks/>
          </p:cNvSpPr>
          <p:nvPr/>
        </p:nvSpPr>
        <p:spPr>
          <a:xfrm>
            <a:off x="2123728" y="3191111"/>
            <a:ext cx="2304256" cy="57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ru-RU" sz="1400" dirty="0" smtClean="0">
                <a:latin typeface="Rockwell Nova Cond Light" panose="02060306020205020403" pitchFamily="18" charset="0"/>
              </a:rPr>
              <a:t>Для проведения международных тендерных торгов привлечены финансовые консультационные услуги:</a:t>
            </a:r>
            <a:endParaRPr lang="ru-RU" sz="1400" dirty="0">
              <a:latin typeface="Rockwell Nova Cond Light" panose="02060306020205020403" pitchFamily="18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78" y="2932349"/>
            <a:ext cx="173322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 descr="IFC World Bank Group | Sponsor | Energy Council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2" b="32479"/>
          <a:stretch/>
        </p:blipFill>
        <p:spPr bwMode="auto">
          <a:xfrm>
            <a:off x="1332022" y="4011910"/>
            <a:ext cx="221682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DB logo - Sustainable Transport Awar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4" b="11436"/>
          <a:stretch/>
        </p:blipFill>
        <p:spPr bwMode="auto">
          <a:xfrm>
            <a:off x="3332818" y="4083918"/>
            <a:ext cx="109024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EBRD Logo Download Vect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10" y="379608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9D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ctrTitle" idx="4294967295"/>
          </p:nvPr>
        </p:nvSpPr>
        <p:spPr>
          <a:xfrm>
            <a:off x="1279474" y="3118765"/>
            <a:ext cx="1435406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 smtClean="0">
                <a:solidFill>
                  <a:srgbClr val="ABE33F"/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101</a:t>
            </a:r>
            <a:endParaRPr sz="9600" dirty="0">
              <a:solidFill>
                <a:srgbClr val="ABE33F"/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294967295"/>
          </p:nvPr>
        </p:nvSpPr>
        <p:spPr>
          <a:xfrm>
            <a:off x="-108520" y="4155926"/>
            <a:ext cx="436890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Rockwell Nova Cond Light" panose="02060306020205020403" pitchFamily="18" charset="0"/>
              </a:rPr>
              <a:t>всего реализовано </a:t>
            </a:r>
            <a:r>
              <a:rPr lang="ru-RU" sz="2200" dirty="0" err="1" smtClean="0">
                <a:latin typeface="Rockwell Nova Cond Light" panose="02060306020205020403" pitchFamily="18" charset="0"/>
              </a:rPr>
              <a:t>суб</a:t>
            </a:r>
            <a:r>
              <a:rPr lang="ru-RU" sz="2200" dirty="0" smtClean="0">
                <a:latin typeface="Rockwell Nova Cond Light" panose="02060306020205020403" pitchFamily="18" charset="0"/>
              </a:rPr>
              <a:t>-проектов</a:t>
            </a:r>
            <a:br>
              <a:rPr lang="ru-RU" sz="2200" dirty="0" smtClean="0">
                <a:latin typeface="Rockwell Nova Cond Light" panose="02060306020205020403" pitchFamily="18" charset="0"/>
              </a:rPr>
            </a:br>
            <a:r>
              <a:rPr lang="ru-RU" sz="2200" dirty="0" smtClean="0">
                <a:latin typeface="Rockwell Nova Cond Light" panose="02060306020205020403" pitchFamily="18" charset="0"/>
              </a:rPr>
              <a:t>на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Rockwell Nova Cond Light" panose="02060306020205020403" pitchFamily="18" charset="0"/>
              </a:rPr>
              <a:t>46 </a:t>
            </a:r>
            <a:r>
              <a:rPr lang="ru-RU" sz="2200" dirty="0">
                <a:latin typeface="Rockwell Nova Cond Light" panose="02060306020205020403" pitchFamily="18" charset="0"/>
              </a:rPr>
              <a:t>промышленных предприятиях </a:t>
            </a:r>
            <a:endParaRPr sz="2200" dirty="0">
              <a:latin typeface="Rockwell Nova Cond Light" panose="02060306020205020403" pitchFamily="18" charset="0"/>
            </a:endParaRPr>
          </a:p>
        </p:txBody>
      </p:sp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BE33F"/>
                </a:solidFill>
              </a:rPr>
              <a:t>9</a:t>
            </a:fld>
            <a:endParaRPr>
              <a:solidFill>
                <a:srgbClr val="ABE33F"/>
              </a:solidFill>
            </a:endParaRPr>
          </a:p>
        </p:txBody>
      </p:sp>
      <p:sp>
        <p:nvSpPr>
          <p:cNvPr id="5" name="Google Shape;166;p18"/>
          <p:cNvSpPr txBox="1">
            <a:spLocks/>
          </p:cNvSpPr>
          <p:nvPr/>
        </p:nvSpPr>
        <p:spPr>
          <a:xfrm>
            <a:off x="755576" y="130174"/>
            <a:ext cx="6264696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ГКП </a:t>
            </a:r>
            <a:r>
              <a:rPr lang="ru-RU" sz="1800" dirty="0">
                <a:solidFill>
                  <a:schemeClr val="bg1"/>
                </a:solidFill>
                <a:latin typeface="Rockwell Nova Cond Light" panose="02060306020205020403" pitchFamily="18" charset="0"/>
              </a:rPr>
              <a:t>Всемирного </a:t>
            </a:r>
            <a:r>
              <a:rPr lang="ru-RU" sz="18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банка</a:t>
            </a:r>
            <a:br>
              <a:rPr lang="ru-RU" sz="18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</a:br>
            <a:r>
              <a:rPr lang="ru-RU" sz="1800" b="1" dirty="0" smtClean="0">
                <a:solidFill>
                  <a:schemeClr val="tx2">
                    <a:lumMod val="25000"/>
                  </a:schemeClr>
                </a:solidFill>
                <a:latin typeface="Rockwell Nova Cond Light" panose="02060306020205020403" pitchFamily="18" charset="0"/>
              </a:rPr>
              <a:t>«Повышение </a:t>
            </a:r>
            <a:r>
              <a:rPr lang="ru-RU" sz="1800" b="1" dirty="0" err="1" smtClean="0">
                <a:solidFill>
                  <a:schemeClr val="tx2">
                    <a:lumMod val="25000"/>
                  </a:schemeClr>
                </a:solidFill>
                <a:latin typeface="Rockwell Nova Cond Light" panose="02060306020205020403" pitchFamily="18" charset="0"/>
              </a:rPr>
              <a:t>энергоэффективности</a:t>
            </a:r>
            <a:r>
              <a:rPr lang="ru-RU" sz="1800" b="1" dirty="0" smtClean="0">
                <a:solidFill>
                  <a:schemeClr val="tx2">
                    <a:lumMod val="25000"/>
                  </a:schemeClr>
                </a:solidFill>
                <a:latin typeface="Rockwell Nova Cond Light" panose="02060306020205020403" pitchFamily="18" charset="0"/>
              </a:rPr>
              <a:t> промышленных предприятий»</a:t>
            </a:r>
            <a:r>
              <a:rPr lang="ru-RU" sz="1800" b="1" dirty="0">
                <a:solidFill>
                  <a:schemeClr val="bg1"/>
                </a:solidFill>
                <a:latin typeface="Rockwell Nova Cond Light" panose="02060306020205020403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Rockwell Nova Cond Light" panose="02060306020205020403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при Министерстве экономического развития и сокращения бедности</a:t>
            </a:r>
            <a:endParaRPr lang="ru-RU" sz="18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516216" y="149887"/>
            <a:ext cx="2385029" cy="548511"/>
            <a:chOff x="6516216" y="149887"/>
            <a:chExt cx="2385029" cy="548511"/>
          </a:xfrm>
        </p:grpSpPr>
        <p:pic>
          <p:nvPicPr>
            <p:cNvPr id="7" name="Picture 2" descr="E:\WRK\sh\foreign projects\UN\Форум 3-4 март 2021\Б.Абдиназарову презентация\2000px-Emblem_of_Uzbekistan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149887"/>
              <a:ext cx="512821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Google Shape;124;p14"/>
            <p:cNvSpPr txBox="1">
              <a:spLocks/>
            </p:cNvSpPr>
            <p:nvPr/>
          </p:nvSpPr>
          <p:spPr>
            <a:xfrm>
              <a:off x="6516216" y="230377"/>
              <a:ext cx="1847813" cy="468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800"/>
                <a:buFont typeface="Raleway"/>
                <a:buNone/>
                <a:defRPr sz="48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defRPr>
              </a:lvl9pPr>
            </a:lstStyle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Ministry of Economic Development</a:t>
              </a:r>
            </a:p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and Poverty Reduction</a:t>
              </a:r>
            </a:p>
            <a:p>
              <a:pPr algn="r"/>
              <a:r>
                <a:rPr lang="en-US" sz="700" dirty="0" smtClean="0">
                  <a:solidFill>
                    <a:schemeClr val="bg1"/>
                  </a:solidFill>
                </a:rPr>
                <a:t>Republic of Uzbekistan</a:t>
              </a:r>
              <a:endParaRPr lang="en-US" sz="700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4102" name="Picture 6" descr="Всемирный банк инвестирует 100 млрд. долларов борьбу с изменением климата в  ЦА - ЛИВЕ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712" y="684762"/>
            <a:ext cx="158896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27;p25"/>
          <p:cNvSpPr txBox="1">
            <a:spLocks/>
          </p:cNvSpPr>
          <p:nvPr/>
        </p:nvSpPr>
        <p:spPr>
          <a:xfrm>
            <a:off x="251520" y="915566"/>
            <a:ext cx="6984776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Rockwell Nova Cond Light" panose="02060306020205020403" pitchFamily="18" charset="0"/>
              </a:rPr>
              <a:t>Цель проекта: </a:t>
            </a:r>
            <a:r>
              <a:rPr lang="ru-RU" sz="2000" dirty="0">
                <a:latin typeface="Rockwell Nova Cond Light" panose="02060306020205020403" pitchFamily="18" charset="0"/>
              </a:rPr>
              <a:t>Повышение </a:t>
            </a:r>
            <a:r>
              <a:rPr lang="ru-RU" sz="2000" dirty="0" err="1">
                <a:latin typeface="Rockwell Nova Cond Light" panose="02060306020205020403" pitchFamily="18" charset="0"/>
              </a:rPr>
              <a:t>энергоэффективности</a:t>
            </a:r>
            <a:r>
              <a:rPr lang="ru-RU" sz="2000" dirty="0">
                <a:latin typeface="Rockwell Nova Cond Light" panose="02060306020205020403" pitchFamily="18" charset="0"/>
              </a:rPr>
              <a:t> промышленных предприятий путем разработки и внедрения механизма финансирования инвестиций на энергосбережение</a:t>
            </a:r>
            <a:endParaRPr lang="en-US" sz="2000" dirty="0">
              <a:latin typeface="Rockwell Nova Cond Light" panose="02060306020205020403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6744" y="1939527"/>
            <a:ext cx="2925456" cy="2720455"/>
            <a:chOff x="2802791" y="1944961"/>
            <a:chExt cx="2781440" cy="2520000"/>
          </a:xfrm>
        </p:grpSpPr>
        <p:grpSp>
          <p:nvGrpSpPr>
            <p:cNvPr id="20" name="Google Shape;926;p38"/>
            <p:cNvGrpSpPr/>
            <p:nvPr/>
          </p:nvGrpSpPr>
          <p:grpSpPr>
            <a:xfrm>
              <a:off x="2936163" y="1944961"/>
              <a:ext cx="2520000" cy="2520000"/>
              <a:chOff x="5770007" y="5489899"/>
              <a:chExt cx="712976" cy="720067"/>
            </a:xfrm>
          </p:grpSpPr>
          <p:sp>
            <p:nvSpPr>
              <p:cNvPr id="21" name="Google Shape;927;p38"/>
              <p:cNvSpPr/>
              <p:nvPr/>
            </p:nvSpPr>
            <p:spPr>
              <a:xfrm>
                <a:off x="6229483" y="5489899"/>
                <a:ext cx="253500" cy="2553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928;p38"/>
              <p:cNvSpPr/>
              <p:nvPr/>
            </p:nvSpPr>
            <p:spPr>
              <a:xfrm>
                <a:off x="5770007" y="5489899"/>
                <a:ext cx="252900" cy="255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929;p38"/>
              <p:cNvSpPr/>
              <p:nvPr/>
            </p:nvSpPr>
            <p:spPr>
              <a:xfrm>
                <a:off x="6229483" y="5954666"/>
                <a:ext cx="253500" cy="255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930;p38"/>
              <p:cNvSpPr/>
              <p:nvPr/>
            </p:nvSpPr>
            <p:spPr>
              <a:xfrm>
                <a:off x="5770007" y="5954666"/>
                <a:ext cx="252900" cy="255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31;p38"/>
              <p:cNvSpPr/>
              <p:nvPr/>
            </p:nvSpPr>
            <p:spPr>
              <a:xfrm>
                <a:off x="6011100" y="5535496"/>
                <a:ext cx="228017" cy="163872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58" extrusionOk="0">
                    <a:moveTo>
                      <a:pt x="362" y="0"/>
                    </a:moveTo>
                    <a:cubicBezTo>
                      <a:pt x="220" y="71"/>
                      <a:pt x="142" y="71"/>
                      <a:pt x="0" y="0"/>
                    </a:cubicBezTo>
                    <a:cubicBezTo>
                      <a:pt x="26" y="37"/>
                      <a:pt x="41" y="81"/>
                      <a:pt x="41" y="129"/>
                    </a:cubicBezTo>
                    <a:cubicBezTo>
                      <a:pt x="41" y="177"/>
                      <a:pt x="26" y="222"/>
                      <a:pt x="0" y="258"/>
                    </a:cubicBezTo>
                    <a:cubicBezTo>
                      <a:pt x="142" y="188"/>
                      <a:pt x="220" y="188"/>
                      <a:pt x="362" y="258"/>
                    </a:cubicBezTo>
                    <a:cubicBezTo>
                      <a:pt x="336" y="222"/>
                      <a:pt x="321" y="177"/>
                      <a:pt x="321" y="129"/>
                    </a:cubicBezTo>
                    <a:cubicBezTo>
                      <a:pt x="321" y="81"/>
                      <a:pt x="336" y="37"/>
                      <a:pt x="3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932;p38"/>
              <p:cNvSpPr/>
              <p:nvPr/>
            </p:nvSpPr>
            <p:spPr>
              <a:xfrm>
                <a:off x="6011100" y="6000263"/>
                <a:ext cx="228017" cy="16410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58" extrusionOk="0">
                    <a:moveTo>
                      <a:pt x="321" y="129"/>
                    </a:moveTo>
                    <a:cubicBezTo>
                      <a:pt x="321" y="81"/>
                      <a:pt x="336" y="36"/>
                      <a:pt x="362" y="0"/>
                    </a:cubicBezTo>
                    <a:cubicBezTo>
                      <a:pt x="220" y="70"/>
                      <a:pt x="142" y="70"/>
                      <a:pt x="0" y="0"/>
                    </a:cubicBezTo>
                    <a:cubicBezTo>
                      <a:pt x="26" y="36"/>
                      <a:pt x="41" y="81"/>
                      <a:pt x="41" y="129"/>
                    </a:cubicBezTo>
                    <a:cubicBezTo>
                      <a:pt x="41" y="177"/>
                      <a:pt x="26" y="221"/>
                      <a:pt x="0" y="258"/>
                    </a:cubicBezTo>
                    <a:cubicBezTo>
                      <a:pt x="142" y="188"/>
                      <a:pt x="220" y="188"/>
                      <a:pt x="362" y="258"/>
                    </a:cubicBezTo>
                    <a:cubicBezTo>
                      <a:pt x="336" y="221"/>
                      <a:pt x="321" y="177"/>
                      <a:pt x="321" y="1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933;p38"/>
              <p:cNvSpPr/>
              <p:nvPr/>
            </p:nvSpPr>
            <p:spPr>
              <a:xfrm>
                <a:off x="5814051" y="5734318"/>
                <a:ext cx="162411" cy="23099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363" extrusionOk="0">
                    <a:moveTo>
                      <a:pt x="0" y="363"/>
                    </a:moveTo>
                    <a:cubicBezTo>
                      <a:pt x="36" y="337"/>
                      <a:pt x="81" y="322"/>
                      <a:pt x="129" y="322"/>
                    </a:cubicBezTo>
                    <a:cubicBezTo>
                      <a:pt x="177" y="322"/>
                      <a:pt x="221" y="337"/>
                      <a:pt x="258" y="363"/>
                    </a:cubicBezTo>
                    <a:cubicBezTo>
                      <a:pt x="188" y="221"/>
                      <a:pt x="188" y="142"/>
                      <a:pt x="258" y="0"/>
                    </a:cubicBezTo>
                    <a:cubicBezTo>
                      <a:pt x="221" y="26"/>
                      <a:pt x="177" y="41"/>
                      <a:pt x="129" y="41"/>
                    </a:cubicBezTo>
                    <a:cubicBezTo>
                      <a:pt x="81" y="41"/>
                      <a:pt x="36" y="26"/>
                      <a:pt x="0" y="0"/>
                    </a:cubicBezTo>
                    <a:cubicBezTo>
                      <a:pt x="70" y="142"/>
                      <a:pt x="70" y="221"/>
                      <a:pt x="0" y="3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934;p38"/>
              <p:cNvSpPr/>
              <p:nvPr/>
            </p:nvSpPr>
            <p:spPr>
              <a:xfrm>
                <a:off x="6273756" y="5735013"/>
                <a:ext cx="162411" cy="23030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362" extrusionOk="0">
                    <a:moveTo>
                      <a:pt x="258" y="0"/>
                    </a:moveTo>
                    <a:cubicBezTo>
                      <a:pt x="222" y="25"/>
                      <a:pt x="177" y="40"/>
                      <a:pt x="129" y="40"/>
                    </a:cubicBezTo>
                    <a:cubicBezTo>
                      <a:pt x="81" y="40"/>
                      <a:pt x="37" y="25"/>
                      <a:pt x="0" y="0"/>
                    </a:cubicBezTo>
                    <a:cubicBezTo>
                      <a:pt x="70" y="142"/>
                      <a:pt x="70" y="220"/>
                      <a:pt x="0" y="362"/>
                    </a:cubicBezTo>
                    <a:cubicBezTo>
                      <a:pt x="37" y="336"/>
                      <a:pt x="81" y="321"/>
                      <a:pt x="129" y="321"/>
                    </a:cubicBezTo>
                    <a:cubicBezTo>
                      <a:pt x="177" y="321"/>
                      <a:pt x="222" y="336"/>
                      <a:pt x="258" y="362"/>
                    </a:cubicBezTo>
                    <a:cubicBezTo>
                      <a:pt x="188" y="220"/>
                      <a:pt x="188" y="142"/>
                      <a:pt x="2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227;p25"/>
            <p:cNvSpPr txBox="1">
              <a:spLocks/>
            </p:cNvSpPr>
            <p:nvPr/>
          </p:nvSpPr>
          <p:spPr>
            <a:xfrm>
              <a:off x="2802791" y="1998885"/>
              <a:ext cx="1152128" cy="7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◇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I</a:t>
              </a:r>
              <a:r>
                <a:rPr lang="en-US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фаза</a:t>
              </a:r>
              <a:br>
                <a:rPr lang="ru-RU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25,0</a:t>
              </a:r>
              <a:r>
                <a:rPr lang="ru-RU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 </a:t>
              </a:r>
              <a:r>
                <a:rPr lang="ru-RU" sz="1400" dirty="0" err="1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млн.долл</a:t>
              </a:r>
              <a:endParaRPr lang="en-US" sz="1400" dirty="0">
                <a:solidFill>
                  <a:schemeClr val="bg1"/>
                </a:solidFill>
                <a:latin typeface="Rockwell Nova Cond Light" panose="02060306020205020403" pitchFamily="18" charset="0"/>
              </a:endParaRPr>
            </a:p>
          </p:txBody>
        </p:sp>
        <p:sp>
          <p:nvSpPr>
            <p:cNvPr id="29" name="Google Shape;227;p25"/>
            <p:cNvSpPr txBox="1">
              <a:spLocks/>
            </p:cNvSpPr>
            <p:nvPr/>
          </p:nvSpPr>
          <p:spPr>
            <a:xfrm>
              <a:off x="4432103" y="1998885"/>
              <a:ext cx="1152128" cy="7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◇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II</a:t>
              </a:r>
              <a:r>
                <a:rPr lang="en-US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фаза</a:t>
              </a:r>
              <a:br>
                <a:rPr lang="ru-RU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100,0</a:t>
              </a:r>
              <a:r>
                <a:rPr lang="ru-RU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 </a:t>
              </a:r>
              <a:r>
                <a:rPr lang="ru-RU" sz="1400" dirty="0" err="1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млн.долл</a:t>
              </a:r>
              <a:endParaRPr lang="en-US" sz="1400" dirty="0">
                <a:solidFill>
                  <a:schemeClr val="bg1"/>
                </a:solidFill>
                <a:latin typeface="Rockwell Nova Cond Light" panose="02060306020205020403" pitchFamily="18" charset="0"/>
              </a:endParaRPr>
            </a:p>
          </p:txBody>
        </p:sp>
        <p:sp>
          <p:nvSpPr>
            <p:cNvPr id="30" name="Google Shape;227;p25"/>
            <p:cNvSpPr txBox="1">
              <a:spLocks/>
            </p:cNvSpPr>
            <p:nvPr/>
          </p:nvSpPr>
          <p:spPr>
            <a:xfrm>
              <a:off x="2807034" y="3625827"/>
              <a:ext cx="1152128" cy="7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◇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III</a:t>
              </a:r>
              <a:r>
                <a:rPr lang="en-US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фаза</a:t>
              </a:r>
              <a:br>
                <a:rPr lang="ru-RU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200,0</a:t>
              </a:r>
              <a:r>
                <a:rPr lang="ru-RU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 </a:t>
              </a:r>
              <a:r>
                <a:rPr lang="ru-RU" sz="1400" dirty="0" err="1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млн.долл</a:t>
              </a:r>
              <a:endParaRPr lang="en-US" sz="1400" dirty="0">
                <a:solidFill>
                  <a:schemeClr val="bg1"/>
                </a:solidFill>
                <a:latin typeface="Rockwell Nova Cond Light" panose="02060306020205020403" pitchFamily="18" charset="0"/>
              </a:endParaRPr>
            </a:p>
          </p:txBody>
        </p:sp>
        <p:sp>
          <p:nvSpPr>
            <p:cNvPr id="31" name="Google Shape;227;p25"/>
            <p:cNvSpPr txBox="1">
              <a:spLocks/>
            </p:cNvSpPr>
            <p:nvPr/>
          </p:nvSpPr>
          <p:spPr>
            <a:xfrm>
              <a:off x="4427609" y="3625827"/>
              <a:ext cx="1152128" cy="7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◇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marL="0" indent="0" algn="ctr">
                <a:buNone/>
              </a:pPr>
              <a:r>
                <a:rPr lang="ru-RU" sz="14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ЕИБ</a:t>
              </a:r>
              <a:r>
                <a:rPr lang="ru-RU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100,0</a:t>
              </a:r>
              <a:r>
                <a:rPr lang="ru-RU" sz="14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 </a:t>
              </a:r>
              <a:r>
                <a:rPr lang="ru-RU" sz="1400" dirty="0" err="1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млн.евро</a:t>
              </a:r>
              <a:endParaRPr lang="en-US" sz="1400" dirty="0">
                <a:solidFill>
                  <a:schemeClr val="bg1"/>
                </a:solidFill>
                <a:latin typeface="Rockwell Nova Cond Light" panose="02060306020205020403" pitchFamily="18" charset="0"/>
              </a:endParaRPr>
            </a:p>
          </p:txBody>
        </p:sp>
        <p:sp>
          <p:nvSpPr>
            <p:cNvPr id="32" name="Google Shape;227;p25"/>
            <p:cNvSpPr txBox="1">
              <a:spLocks/>
            </p:cNvSpPr>
            <p:nvPr/>
          </p:nvSpPr>
          <p:spPr>
            <a:xfrm>
              <a:off x="3615199" y="2643758"/>
              <a:ext cx="1152128" cy="7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◇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marL="0" indent="0" algn="ctr">
                <a:buNone/>
              </a:pPr>
              <a:r>
                <a:rPr lang="ru-RU" sz="5400" b="1" dirty="0" smtClean="0">
                  <a:solidFill>
                    <a:schemeClr val="tx1"/>
                  </a:solidFill>
                  <a:latin typeface="Rockwell Nova Cond Light" panose="02060306020205020403" pitchFamily="18" charset="0"/>
                </a:rPr>
                <a:t>438</a:t>
              </a:r>
              <a:r>
                <a:rPr lang="ru-RU" sz="12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/>
              </a:r>
              <a:br>
                <a:rPr lang="ru-RU" sz="1200" dirty="0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</a:br>
              <a:r>
                <a:rPr lang="ru-RU" sz="1200" dirty="0" err="1" smtClean="0">
                  <a:solidFill>
                    <a:schemeClr val="bg1"/>
                  </a:solidFill>
                  <a:latin typeface="Rockwell Nova Cond Light" panose="02060306020205020403" pitchFamily="18" charset="0"/>
                </a:rPr>
                <a:t>млн.долл-экв</a:t>
              </a:r>
              <a:endParaRPr lang="en-US" sz="1200" dirty="0">
                <a:solidFill>
                  <a:schemeClr val="bg1"/>
                </a:solidFill>
                <a:latin typeface="Rockwell Nova Cond Light" panose="02060306020205020403" pitchFamily="18" charset="0"/>
              </a:endParaRPr>
            </a:p>
          </p:txBody>
        </p:sp>
      </p:grpSp>
      <p:pic>
        <p:nvPicPr>
          <p:cNvPr id="4104" name="Picture 8" descr="AB.Digital - разработка сайтов и мобильных приложений в Узбекистан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4" b="32157"/>
          <a:stretch/>
        </p:blipFill>
        <p:spPr bwMode="auto">
          <a:xfrm>
            <a:off x="480746" y="3017403"/>
            <a:ext cx="2095500" cy="41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Асака банк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47" y="1983598"/>
            <a:ext cx="64465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Акционерно коммерческий банк “Hamkorbank” с участием иностранного капитала  - Центральный банк Республики Узбекиста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3" y="2504338"/>
            <a:ext cx="189704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Логотип компании NBU Национальный банк Узбекистана в формате PNG, EPS, CDR  | Logoban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9" y="196319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Вклад Коммунал от Азия Альянс Банк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8" descr="Вклад Коммунал от Азия Альянс Банк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7" name="Picture 21" descr="Asia Alliance Bank - O'zbekiston tijorat bank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21" y="2504338"/>
            <a:ext cx="99226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Логотип компании InfinBank в формате PNG, EPS, CDR | Logobank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7" b="35643"/>
          <a:stretch/>
        </p:blipFill>
        <p:spPr bwMode="auto">
          <a:xfrm>
            <a:off x="1994880" y="2069947"/>
            <a:ext cx="1440000" cy="36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Google Shape;227;p25"/>
          <p:cNvSpPr txBox="1">
            <a:spLocks/>
          </p:cNvSpPr>
          <p:nvPr/>
        </p:nvSpPr>
        <p:spPr>
          <a:xfrm>
            <a:off x="971600" y="1550183"/>
            <a:ext cx="1971501" cy="609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Участвующие банки:</a:t>
            </a:r>
            <a:endParaRPr lang="en-US" sz="20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46" name="Google Shape;226;p25"/>
          <p:cNvSpPr txBox="1">
            <a:spLocks/>
          </p:cNvSpPr>
          <p:nvPr/>
        </p:nvSpPr>
        <p:spPr>
          <a:xfrm>
            <a:off x="6545601" y="1707654"/>
            <a:ext cx="143540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ru-RU" sz="9600" dirty="0" smtClean="0">
                <a:solidFill>
                  <a:schemeClr val="accent4">
                    <a:lumMod val="75000"/>
                  </a:schemeClr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546</a:t>
            </a:r>
            <a:endParaRPr lang="ru-RU" sz="9600" dirty="0">
              <a:solidFill>
                <a:schemeClr val="accent4">
                  <a:lumMod val="75000"/>
                </a:schemeClr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47" name="Google Shape;227;p25"/>
          <p:cNvSpPr txBox="1">
            <a:spLocks/>
          </p:cNvSpPr>
          <p:nvPr/>
        </p:nvSpPr>
        <p:spPr>
          <a:xfrm>
            <a:off x="7860001" y="2291390"/>
            <a:ext cx="1608543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млн.кВтч</a:t>
            </a:r>
            <a:r>
              <a:rPr lang="ru-RU" sz="16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 электроэнергии</a:t>
            </a:r>
            <a:endParaRPr lang="ru-RU" sz="16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48" name="Google Shape;226;p25"/>
          <p:cNvSpPr txBox="1">
            <a:spLocks/>
          </p:cNvSpPr>
          <p:nvPr/>
        </p:nvSpPr>
        <p:spPr>
          <a:xfrm>
            <a:off x="7197859" y="2643758"/>
            <a:ext cx="143540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ru-RU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229</a:t>
            </a:r>
            <a:endParaRPr lang="ru-RU" sz="9600" dirty="0">
              <a:solidFill>
                <a:schemeClr val="accent2">
                  <a:lumMod val="60000"/>
                  <a:lumOff val="40000"/>
                </a:schemeClr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49" name="Google Shape;227;p25"/>
          <p:cNvSpPr txBox="1">
            <a:spLocks/>
          </p:cNvSpPr>
          <p:nvPr/>
        </p:nvSpPr>
        <p:spPr>
          <a:xfrm>
            <a:off x="8508073" y="3371126"/>
            <a:ext cx="1608543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млн.м</a:t>
            </a:r>
            <a:r>
              <a:rPr lang="ru-RU" sz="16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газа</a:t>
            </a:r>
            <a:endParaRPr lang="ru-RU" sz="16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50" name="Google Shape;227;p25"/>
          <p:cNvSpPr txBox="1">
            <a:spLocks/>
          </p:cNvSpPr>
          <p:nvPr/>
        </p:nvSpPr>
        <p:spPr>
          <a:xfrm>
            <a:off x="8878428" y="3323553"/>
            <a:ext cx="257229" cy="43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ru-RU" sz="12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3</a:t>
            </a:r>
            <a:endParaRPr lang="ru-RU" sz="12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902785" y="1512027"/>
            <a:ext cx="3277727" cy="987715"/>
            <a:chOff x="6012160" y="1720763"/>
            <a:chExt cx="3277727" cy="987715"/>
          </a:xfrm>
        </p:grpSpPr>
        <p:sp>
          <p:nvSpPr>
            <p:cNvPr id="45" name="Google Shape;227;p25"/>
            <p:cNvSpPr txBox="1">
              <a:spLocks/>
            </p:cNvSpPr>
            <p:nvPr/>
          </p:nvSpPr>
          <p:spPr>
            <a:xfrm>
              <a:off x="6022528" y="1720763"/>
              <a:ext cx="3267359" cy="7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◇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marL="0" indent="0" algn="ctr">
                <a:buFont typeface="Karla"/>
                <a:buNone/>
              </a:pPr>
              <a:r>
                <a:rPr lang="ru-RU" sz="1800" dirty="0" smtClean="0">
                  <a:latin typeface="Rockwell Nova Cond Light" panose="02060306020205020403" pitchFamily="18" charset="0"/>
                </a:rPr>
                <a:t>Расчетная экономия в год составила</a:t>
              </a:r>
              <a:endParaRPr lang="ru-RU" sz="1800" dirty="0">
                <a:latin typeface="Rockwell Nova Cond Light" panose="02060306020205020403" pitchFamily="18" charset="0"/>
              </a:endParaRPr>
            </a:p>
          </p:txBody>
        </p:sp>
        <p:sp>
          <p:nvSpPr>
            <p:cNvPr id="52" name="Google Shape;227;p25"/>
            <p:cNvSpPr txBox="1">
              <a:spLocks/>
            </p:cNvSpPr>
            <p:nvPr/>
          </p:nvSpPr>
          <p:spPr>
            <a:xfrm>
              <a:off x="6012160" y="1923678"/>
              <a:ext cx="1150142" cy="7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◆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BE33F"/>
                </a:buClr>
                <a:buSzPts val="2400"/>
                <a:buFont typeface="Karla"/>
                <a:buChar char="◇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●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○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C52"/>
                </a:buClr>
                <a:buSzPts val="2400"/>
                <a:buFont typeface="Karla"/>
                <a:buChar char="■"/>
                <a:defRPr sz="2400" b="0" i="0" u="none" strike="noStrike" cap="none">
                  <a:solidFill>
                    <a:srgbClr val="004C52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marL="0" indent="0" algn="ctr">
                <a:buFont typeface="Karla"/>
                <a:buNone/>
              </a:pPr>
              <a:r>
                <a:rPr lang="ru-RU" sz="1800" dirty="0" smtClean="0">
                  <a:latin typeface="Rockwell Nova Cond Light" panose="02060306020205020403" pitchFamily="18" charset="0"/>
                </a:rPr>
                <a:t>более</a:t>
              </a:r>
              <a:endParaRPr lang="ru-RU" sz="1800" dirty="0">
                <a:latin typeface="Rockwell Nova Cond Light" panose="02060306020205020403" pitchFamily="18" charset="0"/>
              </a:endParaRPr>
            </a:p>
          </p:txBody>
        </p:sp>
      </p:grpSp>
      <p:sp>
        <p:nvSpPr>
          <p:cNvPr id="54" name="Google Shape;226;p25"/>
          <p:cNvSpPr txBox="1">
            <a:spLocks/>
          </p:cNvSpPr>
          <p:nvPr/>
        </p:nvSpPr>
        <p:spPr>
          <a:xfrm>
            <a:off x="6372200" y="3579862"/>
            <a:ext cx="143540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ru-RU" sz="9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Rockwell Nova Cond Light" panose="02060306020205020403" pitchFamily="18" charset="0"/>
                <a:ea typeface="Karla"/>
                <a:cs typeface="Karla"/>
                <a:sym typeface="Karla"/>
              </a:rPr>
              <a:t>580</a:t>
            </a:r>
            <a:endParaRPr lang="ru-RU" sz="9600" dirty="0">
              <a:solidFill>
                <a:schemeClr val="accent5">
                  <a:lumMod val="40000"/>
                  <a:lumOff val="60000"/>
                </a:schemeClr>
              </a:solidFill>
              <a:latin typeface="Rockwell Nova Cond Light" panose="020603060202050204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56" name="Google Shape;227;p25"/>
          <p:cNvSpPr txBox="1">
            <a:spLocks/>
          </p:cNvSpPr>
          <p:nvPr/>
        </p:nvSpPr>
        <p:spPr>
          <a:xfrm>
            <a:off x="7704123" y="4119089"/>
            <a:ext cx="1608543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ru-RU" sz="1600" dirty="0" err="1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тыс.тонн</a:t>
            </a:r>
            <a:r>
              <a:rPr lang="ru-RU" sz="16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СО  -</a:t>
            </a:r>
            <a:r>
              <a:rPr lang="ru-RU" sz="1600" dirty="0" err="1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экв</a:t>
            </a:r>
            <a:r>
              <a:rPr lang="ru-RU" sz="1600" dirty="0" smtClean="0">
                <a:solidFill>
                  <a:schemeClr val="bg1"/>
                </a:solidFill>
                <a:latin typeface="Rockwell Nova Cond Light" panose="02060306020205020403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  <p:sp>
        <p:nvSpPr>
          <p:cNvPr id="59" name="Google Shape;227;p25"/>
          <p:cNvSpPr txBox="1">
            <a:spLocks/>
          </p:cNvSpPr>
          <p:nvPr/>
        </p:nvSpPr>
        <p:spPr>
          <a:xfrm>
            <a:off x="7862940" y="4443958"/>
            <a:ext cx="257229" cy="43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ru-RU" sz="1200" dirty="0">
                <a:solidFill>
                  <a:schemeClr val="bg1"/>
                </a:solidFill>
                <a:latin typeface="Rockwell Nova Cond Light" panose="02060306020205020403" pitchFamily="18" charset="0"/>
              </a:rPr>
              <a:t>2</a:t>
            </a:r>
            <a:endParaRPr lang="ru-RU" sz="1200" dirty="0">
              <a:solidFill>
                <a:schemeClr val="bg1"/>
              </a:solidFill>
              <a:latin typeface="Rockwell Nova Cond Light" panose="02060306020205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D7EEEC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586</Words>
  <Application>Microsoft Office PowerPoint</Application>
  <PresentationFormat>Экран (16:9)</PresentationFormat>
  <Paragraphs>144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Rockwell Nova Cond Light</vt:lpstr>
      <vt:lpstr>Calibri</vt:lpstr>
      <vt:lpstr>Raleway</vt:lpstr>
      <vt:lpstr>Karla</vt:lpstr>
      <vt:lpstr>Escalus template</vt:lpstr>
      <vt:lpstr>ПОСЛЕДСТВИЯ COVID-19 В УЗБЕКИСТАНЕ.  ПРЕДПРИНИМАЕМЫЕ МЕРЫ  В СФЕРЕ «ЗЕЛЕНОЙ ЭКОНОМИКИ»</vt:lpstr>
      <vt:lpstr>Презентация PowerPoint</vt:lpstr>
      <vt:lpstr>Последствия эпидемиологической ситуации COVID-19</vt:lpstr>
      <vt:lpstr>Некоторые предпринятые меры в период эпидемиологической ситуации COVID-19</vt:lpstr>
      <vt:lpstr>Деятельность в сфере «Зеленой экономики»</vt:lpstr>
      <vt:lpstr>Презентация PowerPoint</vt:lpstr>
      <vt:lpstr>Презентация PowerPoint</vt:lpstr>
      <vt:lpstr>Презентация PowerPoint</vt:lpstr>
      <vt:lpstr>101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admin</cp:lastModifiedBy>
  <cp:revision>61</cp:revision>
  <dcterms:modified xsi:type="dcterms:W3CDTF">2021-03-01T16:18:16Z</dcterms:modified>
</cp:coreProperties>
</file>