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76" r:id="rId5"/>
    <p:sldId id="402" r:id="rId6"/>
    <p:sldId id="388" r:id="rId7"/>
    <p:sldId id="384" r:id="rId8"/>
    <p:sldId id="392" r:id="rId9"/>
    <p:sldId id="393" r:id="rId10"/>
    <p:sldId id="401"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RA Federico (ENV)" initials="PF(" lastIdx="0" clrIdx="0">
    <p:extLst>
      <p:ext uri="{19B8F6BF-5375-455C-9EA6-DF929625EA0E}">
        <p15:presenceInfo xmlns:p15="http://schemas.microsoft.com/office/powerpoint/2012/main" userId="PORRA Federico (EN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5B8"/>
    <a:srgbClr val="445D43"/>
    <a:srgbClr val="A6D278"/>
    <a:srgbClr val="F16A7D"/>
    <a:srgbClr val="C7E1A7"/>
    <a:srgbClr val="3C60AD"/>
    <a:srgbClr val="4866B0"/>
    <a:srgbClr val="ADCF8E"/>
    <a:srgbClr val="4D6AB1"/>
    <a:srgbClr val="526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7558" autoAdjust="0"/>
  </p:normalViewPr>
  <p:slideViewPr>
    <p:cSldViewPr snapToGrid="0">
      <p:cViewPr varScale="1">
        <p:scale>
          <a:sx n="53" d="100"/>
          <a:sy n="53" d="100"/>
        </p:scale>
        <p:origin x="1164" y="24"/>
      </p:cViewPr>
      <p:guideLst>
        <p:guide orient="horz" pos="2092"/>
        <p:guide pos="3840"/>
      </p:guideLst>
    </p:cSldViewPr>
  </p:slideViewPr>
  <p:outlineViewPr>
    <p:cViewPr>
      <p:scale>
        <a:sx n="33" d="100"/>
        <a:sy n="33" d="100"/>
      </p:scale>
      <p:origin x="0" y="-860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02/03/2021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Key messages:</a:t>
            </a:r>
          </a:p>
          <a:p>
            <a:r>
              <a:rPr lang="en-US" sz="1200" b="1" kern="1200" dirty="0" smtClean="0">
                <a:solidFill>
                  <a:schemeClr val="tx1"/>
                </a:solidFill>
                <a:effectLst/>
                <a:latin typeface="+mn-lt"/>
                <a:ea typeface="+mn-ea"/>
                <a:cs typeface="+mn-cs"/>
              </a:rPr>
              <a:t>The European Green Deal</a:t>
            </a:r>
            <a:r>
              <a:rPr lang="en-US" sz="1200" kern="1200" dirty="0" smtClean="0">
                <a:solidFill>
                  <a:schemeClr val="tx1"/>
                </a:solidFill>
                <a:effectLst/>
                <a:latin typeface="+mn-lt"/>
                <a:ea typeface="+mn-ea"/>
                <a:cs typeface="+mn-cs"/>
              </a:rPr>
              <a:t> is a set of policy initiatives by the European Commission with the overarching aim of making Europe climate neutral in 2050.  A Communication on the European Green Deal was adopted on 11 December 2019. The EGD is the European Union’s roadmap for making the EU's economy sustainable.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will happen by turning climate and environmental challenges into opportunities across all policy areas and making the transition just and inclusive for all.</a:t>
            </a:r>
            <a:endParaRPr lang="en-GB" sz="1200" kern="1200" dirty="0" smtClean="0">
              <a:solidFill>
                <a:schemeClr val="tx1"/>
              </a:solidFill>
              <a:effectLst/>
              <a:latin typeface="+mn-lt"/>
              <a:ea typeface="+mn-ea"/>
              <a:cs typeface="+mn-cs"/>
            </a:endParaRPr>
          </a:p>
          <a:p>
            <a:r>
              <a:rPr lang="fr-BE" dirty="0" smtClean="0"/>
              <a:t>CEAP </a:t>
            </a:r>
            <a:r>
              <a:rPr lang="fr-BE" dirty="0" err="1" smtClean="0"/>
              <a:t>is</a:t>
            </a:r>
            <a:r>
              <a:rPr lang="fr-BE" dirty="0" smtClean="0"/>
              <a:t> a key component of the </a:t>
            </a:r>
            <a:r>
              <a:rPr lang="fr-BE" dirty="0" err="1" smtClean="0"/>
              <a:t>European</a:t>
            </a:r>
            <a:r>
              <a:rPr lang="fr-BE" dirty="0" smtClean="0"/>
              <a:t> Green Deal.</a:t>
            </a:r>
          </a:p>
          <a:p>
            <a:r>
              <a:rPr lang="fr-BE" dirty="0" err="1" smtClean="0"/>
              <a:t>I</a:t>
            </a:r>
            <a:r>
              <a:rPr lang="fr-BE" baseline="0" dirty="0" err="1" smtClean="0"/>
              <a:t>t’s</a:t>
            </a:r>
            <a:r>
              <a:rPr lang="fr-BE" baseline="0" dirty="0" smtClean="0"/>
              <a:t> main </a:t>
            </a:r>
            <a:r>
              <a:rPr lang="fr-BE" baseline="0" dirty="0" err="1" smtClean="0"/>
              <a:t>principles</a:t>
            </a:r>
            <a:r>
              <a:rPr lang="fr-BE" baseline="0" dirty="0" smtClean="0"/>
              <a: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taken</a:t>
            </a:r>
            <a:r>
              <a:rPr lang="fr-BE" baseline="0" dirty="0" smtClean="0"/>
              <a:t> on </a:t>
            </a:r>
            <a:r>
              <a:rPr lang="fr-BE" baseline="0" dirty="0" err="1" smtClean="0"/>
              <a:t>board</a:t>
            </a:r>
            <a:r>
              <a:rPr lang="fr-BE" baseline="0" dirty="0" smtClean="0"/>
              <a:t> by </a:t>
            </a:r>
            <a:r>
              <a:rPr lang="fr-BE" baseline="0" dirty="0" err="1" smtClean="0"/>
              <a:t>any</a:t>
            </a:r>
            <a:r>
              <a:rPr lang="fr-BE" baseline="0" dirty="0" smtClean="0"/>
              <a:t> </a:t>
            </a:r>
            <a:r>
              <a:rPr lang="fr-BE" baseline="0" dirty="0" err="1" smtClean="0"/>
              <a:t>economy</a:t>
            </a:r>
            <a:r>
              <a:rPr lang="fr-BE" baseline="0" dirty="0" smtClean="0"/>
              <a:t>. For a country </a:t>
            </a:r>
            <a:r>
              <a:rPr lang="fr-BE" baseline="0" dirty="0" err="1" smtClean="0"/>
              <a:t>like</a:t>
            </a:r>
            <a:r>
              <a:rPr lang="fr-BE" baseline="0" dirty="0" smtClean="0"/>
              <a:t> </a:t>
            </a:r>
            <a:r>
              <a:rPr lang="fr-BE" baseline="0" dirty="0" err="1" smtClean="0"/>
              <a:t>Uzbekistan</a:t>
            </a:r>
            <a:r>
              <a:rPr lang="fr-BE" baseline="0" dirty="0" smtClean="0"/>
              <a:t>, </a:t>
            </a:r>
            <a:r>
              <a:rPr lang="fr-BE" baseline="0" dirty="0" err="1" smtClean="0"/>
              <a:t>which</a:t>
            </a:r>
            <a:r>
              <a:rPr lang="fr-BE" baseline="0" dirty="0" smtClean="0"/>
              <a:t> </a:t>
            </a:r>
            <a:r>
              <a:rPr lang="fr-BE" baseline="0" dirty="0" err="1" smtClean="0"/>
              <a:t>is</a:t>
            </a:r>
            <a:r>
              <a:rPr lang="fr-BE" baseline="0" dirty="0" smtClean="0"/>
              <a:t> </a:t>
            </a:r>
            <a:r>
              <a:rPr lang="fr-BE" baseline="0" dirty="0" err="1" smtClean="0"/>
              <a:t>rapidly</a:t>
            </a:r>
            <a:r>
              <a:rPr lang="fr-BE" baseline="0" dirty="0" smtClean="0"/>
              <a:t> </a:t>
            </a:r>
            <a:r>
              <a:rPr lang="fr-BE" baseline="0" dirty="0" err="1" smtClean="0"/>
              <a:t>developing</a:t>
            </a:r>
            <a:r>
              <a:rPr lang="fr-BE" baseline="0" dirty="0" smtClean="0"/>
              <a:t> and </a:t>
            </a:r>
            <a:r>
              <a:rPr lang="fr-BE" baseline="0" dirty="0" err="1" smtClean="0"/>
              <a:t>is</a:t>
            </a:r>
            <a:r>
              <a:rPr lang="fr-BE" baseline="0" dirty="0" smtClean="0"/>
              <a:t> </a:t>
            </a:r>
            <a:r>
              <a:rPr lang="fr-BE" baseline="0" dirty="0" err="1" smtClean="0"/>
              <a:t>incresing</a:t>
            </a:r>
            <a:r>
              <a:rPr lang="fr-BE" baseline="0" dirty="0" smtClean="0"/>
              <a:t> </a:t>
            </a:r>
            <a:r>
              <a:rPr lang="fr-BE" baseline="0" dirty="0" err="1" smtClean="0"/>
              <a:t>consumption</a:t>
            </a:r>
            <a:r>
              <a:rPr lang="fr-BE" baseline="0" dirty="0" smtClean="0"/>
              <a:t> and production, </a:t>
            </a:r>
            <a:r>
              <a:rPr lang="fr-BE" baseline="0" dirty="0" err="1" smtClean="0"/>
              <a:t>moving</a:t>
            </a:r>
            <a:r>
              <a:rPr lang="fr-BE" baseline="0" dirty="0" smtClean="0"/>
              <a:t> to </a:t>
            </a:r>
            <a:r>
              <a:rPr lang="fr-BE" baseline="0" dirty="0" err="1" smtClean="0"/>
              <a:t>circular</a:t>
            </a:r>
            <a:r>
              <a:rPr lang="fr-BE" baseline="0" dirty="0" smtClean="0"/>
              <a:t> </a:t>
            </a:r>
            <a:r>
              <a:rPr lang="fr-BE" baseline="0" dirty="0" err="1" smtClean="0"/>
              <a:t>economy</a:t>
            </a:r>
            <a:r>
              <a:rPr lang="fr-BE" baseline="0" dirty="0" smtClean="0"/>
              <a:t> </a:t>
            </a:r>
            <a:r>
              <a:rPr lang="fr-BE" baseline="0" dirty="0" err="1" smtClean="0"/>
              <a:t>is</a:t>
            </a:r>
            <a:r>
              <a:rPr lang="fr-BE" baseline="0" dirty="0" smtClean="0"/>
              <a:t> a </a:t>
            </a:r>
            <a:r>
              <a:rPr lang="fr-BE" baseline="0" dirty="0" err="1" smtClean="0"/>
              <a:t>necessary</a:t>
            </a:r>
            <a:r>
              <a:rPr lang="fr-BE" baseline="0" dirty="0" smtClean="0"/>
              <a:t> </a:t>
            </a:r>
            <a:r>
              <a:rPr lang="fr-BE" baseline="0" dirty="0" err="1" smtClean="0"/>
              <a:t>step</a:t>
            </a:r>
            <a:r>
              <a:rPr lang="fr-BE" baseline="0" dirty="0" smtClean="0"/>
              <a:t> to </a:t>
            </a:r>
            <a:r>
              <a:rPr lang="fr-BE" baseline="0" dirty="0" err="1" smtClean="0"/>
              <a:t>provide</a:t>
            </a:r>
            <a:r>
              <a:rPr lang="fr-BE" baseline="0" dirty="0" smtClean="0"/>
              <a:t> for </a:t>
            </a:r>
            <a:r>
              <a:rPr lang="fr-BE" baseline="0" dirty="0" err="1" smtClean="0"/>
              <a:t>resource</a:t>
            </a:r>
            <a:r>
              <a:rPr lang="fr-BE" baseline="0" dirty="0" smtClean="0"/>
              <a:t> </a:t>
            </a:r>
            <a:r>
              <a:rPr lang="fr-BE" baseline="0" dirty="0" err="1" smtClean="0"/>
              <a:t>efficiency</a:t>
            </a:r>
            <a:r>
              <a:rPr lang="fr-BE" baseline="0" dirty="0" smtClean="0"/>
              <a:t>, and  for </a:t>
            </a:r>
            <a:r>
              <a:rPr lang="fr-BE" baseline="0" dirty="0" err="1" smtClean="0"/>
              <a:t>competitive</a:t>
            </a:r>
            <a:r>
              <a:rPr lang="fr-BE" baseline="0" dirty="0" smtClean="0"/>
              <a:t> </a:t>
            </a:r>
            <a:r>
              <a:rPr lang="fr-BE" baseline="0" dirty="0" err="1" smtClean="0"/>
              <a:t>economy</a:t>
            </a:r>
            <a:r>
              <a:rPr lang="fr-BE" baseline="0" dirty="0" smtClean="0"/>
              <a:t>.</a:t>
            </a:r>
          </a:p>
          <a:p>
            <a:r>
              <a:rPr lang="fr-BE" baseline="0" dirty="0" smtClean="0"/>
              <a:t>It </a:t>
            </a:r>
            <a:r>
              <a:rPr lang="fr-BE" baseline="0" dirty="0" err="1" smtClean="0"/>
              <a:t>is</a:t>
            </a:r>
            <a:r>
              <a:rPr lang="fr-BE" baseline="0" dirty="0" smtClean="0"/>
              <a:t> </a:t>
            </a:r>
            <a:r>
              <a:rPr lang="fr-BE" baseline="0" dirty="0" err="1" smtClean="0"/>
              <a:t>worth</a:t>
            </a:r>
            <a:r>
              <a:rPr lang="fr-BE" baseline="0" dirty="0" smtClean="0"/>
              <a:t> </a:t>
            </a:r>
            <a:r>
              <a:rPr lang="fr-BE" baseline="0" dirty="0" err="1" smtClean="0"/>
              <a:t>pointing</a:t>
            </a:r>
            <a:r>
              <a:rPr lang="fr-BE" baseline="0" dirty="0" smtClean="0"/>
              <a:t> out </a:t>
            </a:r>
            <a:r>
              <a:rPr lang="fr-BE" baseline="0" dirty="0" err="1" smtClean="0"/>
              <a:t>that</a:t>
            </a:r>
            <a:r>
              <a:rPr lang="fr-BE" baseline="0" dirty="0" smtClean="0"/>
              <a:t> water </a:t>
            </a:r>
            <a:r>
              <a:rPr lang="fr-BE" baseline="0" dirty="0" err="1" smtClean="0"/>
              <a:t>efficiency</a:t>
            </a:r>
            <a:r>
              <a:rPr lang="fr-BE" baseline="0" dirty="0" smtClean="0"/>
              <a:t>, one of components of </a:t>
            </a:r>
            <a:r>
              <a:rPr lang="fr-BE" baseline="0" dirty="0" err="1" smtClean="0"/>
              <a:t>circularity</a:t>
            </a:r>
            <a:r>
              <a:rPr lang="fr-BE" baseline="0" dirty="0" smtClean="0"/>
              <a:t>, </a:t>
            </a:r>
            <a:r>
              <a:rPr lang="fr-BE" baseline="0" dirty="0" err="1" smtClean="0"/>
              <a:t>is</a:t>
            </a:r>
            <a:r>
              <a:rPr lang="fr-BE" baseline="0" dirty="0" smtClean="0"/>
              <a:t> crucial for </a:t>
            </a:r>
            <a:r>
              <a:rPr lang="fr-BE" baseline="0" dirty="0" err="1" smtClean="0"/>
              <a:t>Uzbekistan</a:t>
            </a:r>
            <a:r>
              <a:rPr lang="fr-BE" baseline="0" dirty="0" smtClean="0"/>
              <a:t>. The country </a:t>
            </a:r>
            <a:r>
              <a:rPr lang="fr-BE" baseline="0" dirty="0" err="1" smtClean="0"/>
              <a:t>needs</a:t>
            </a:r>
            <a:r>
              <a:rPr lang="fr-BE" baseline="0" dirty="0" smtClean="0"/>
              <a:t> to </a:t>
            </a:r>
            <a:r>
              <a:rPr lang="fr-BE" baseline="0" dirty="0" err="1" smtClean="0"/>
              <a:t>substantially</a:t>
            </a:r>
            <a:r>
              <a:rPr lang="fr-BE" baseline="0" dirty="0" smtClean="0"/>
              <a:t> </a:t>
            </a:r>
            <a:r>
              <a:rPr lang="en-GB" sz="1200" b="0" kern="1200" baseline="0" dirty="0" smtClean="0">
                <a:solidFill>
                  <a:schemeClr val="tx1"/>
                </a:solidFill>
                <a:effectLst/>
                <a:latin typeface="+mn-lt"/>
                <a:ea typeface="+mn-ea"/>
                <a:cs typeface="+mn-cs"/>
              </a:rPr>
              <a:t>improve water efficiency, in particular with a view of </a:t>
            </a:r>
            <a:r>
              <a:rPr lang="en-GB" sz="1200" b="0" kern="1200" baseline="0" dirty="0" err="1" smtClean="0">
                <a:solidFill>
                  <a:schemeClr val="tx1"/>
                </a:solidFill>
                <a:effectLst/>
                <a:latin typeface="+mn-lt"/>
                <a:ea typeface="+mn-ea"/>
                <a:cs typeface="+mn-cs"/>
              </a:rPr>
              <a:t>warter</a:t>
            </a:r>
            <a:r>
              <a:rPr lang="en-GB" sz="1200" b="0" kern="1200" baseline="0" dirty="0" smtClean="0">
                <a:solidFill>
                  <a:schemeClr val="tx1"/>
                </a:solidFill>
                <a:effectLst/>
                <a:latin typeface="+mn-lt"/>
                <a:ea typeface="+mn-ea"/>
                <a:cs typeface="+mn-cs"/>
              </a:rPr>
              <a:t> scarcity due to climate change, and because Uzbekistan is a world leader in growing water-intensive cotton.</a:t>
            </a:r>
          </a:p>
          <a:p>
            <a:r>
              <a:rPr lang="fr-BE" baseline="0" dirty="0" smtClean="0"/>
              <a:t>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worth</a:t>
            </a:r>
            <a:r>
              <a:rPr lang="fr-BE" baseline="0" dirty="0" smtClean="0"/>
              <a:t> </a:t>
            </a:r>
            <a:r>
              <a:rPr lang="fr-BE" baseline="0" dirty="0" err="1" smtClean="0"/>
              <a:t>mentioning</a:t>
            </a:r>
            <a:r>
              <a:rPr lang="fr-BE" baseline="0" dirty="0" smtClean="0"/>
              <a:t> </a:t>
            </a:r>
            <a:r>
              <a:rPr lang="fr-BE" baseline="0" dirty="0" err="1" smtClean="0"/>
              <a:t>that</a:t>
            </a:r>
            <a:r>
              <a:rPr lang="fr-BE" baseline="0" dirty="0" smtClean="0"/>
              <a:t> </a:t>
            </a:r>
            <a:r>
              <a:rPr lang="fr-BE" baseline="0" dirty="0" err="1" smtClean="0"/>
              <a:t>energy</a:t>
            </a:r>
            <a:r>
              <a:rPr lang="fr-BE" baseline="0" dirty="0" smtClean="0"/>
              <a:t> </a:t>
            </a:r>
            <a:r>
              <a:rPr lang="fr-BE" baseline="0" dirty="0" err="1" smtClean="0"/>
              <a:t>efficiency</a:t>
            </a:r>
            <a:r>
              <a:rPr lang="fr-BE" baseline="0" dirty="0" smtClean="0"/>
              <a:t>, </a:t>
            </a:r>
            <a:r>
              <a:rPr lang="fr-BE" baseline="0" dirty="0" err="1" smtClean="0"/>
              <a:t>another</a:t>
            </a:r>
            <a:r>
              <a:rPr lang="fr-BE" baseline="0" dirty="0" smtClean="0"/>
              <a:t> EGD important topic, </a:t>
            </a:r>
            <a:r>
              <a:rPr lang="fr-BE" baseline="0" dirty="0" err="1" smtClean="0"/>
              <a:t>needs</a:t>
            </a:r>
            <a:r>
              <a:rPr lang="fr-BE" baseline="0" dirty="0" smtClean="0"/>
              <a:t> to </a:t>
            </a:r>
            <a:r>
              <a:rPr lang="fr-BE" baseline="0" dirty="0" err="1" smtClean="0"/>
              <a:t>be</a:t>
            </a:r>
            <a:r>
              <a:rPr lang="fr-BE" baseline="0" dirty="0" smtClean="0"/>
              <a:t> </a:t>
            </a:r>
            <a:r>
              <a:rPr lang="fr-BE" baseline="0" dirty="0" err="1" smtClean="0"/>
              <a:t>improved</a:t>
            </a:r>
            <a:r>
              <a:rPr lang="fr-BE" baseline="0" dirty="0" smtClean="0"/>
              <a:t> as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still</a:t>
            </a:r>
            <a:r>
              <a:rPr lang="fr-BE" baseline="0" dirty="0" smtClean="0"/>
              <a:t> </a:t>
            </a:r>
            <a:r>
              <a:rPr lang="en-GB" sz="1200" b="0" kern="1200" dirty="0" smtClean="0">
                <a:solidFill>
                  <a:schemeClr val="tx1"/>
                </a:solidFill>
                <a:effectLst/>
                <a:latin typeface="+mn-lt"/>
                <a:ea typeface="+mn-ea"/>
                <a:cs typeface="+mn-cs"/>
              </a:rPr>
              <a:t>high energy intensity in many countries, including Uzbekistan.</a:t>
            </a:r>
            <a:endParaRPr lang="fr-BE" b="0"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82556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BE" dirty="0" smtClean="0"/>
              <a:t>Building blocks of the European Green Deal</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CE is at the heart of the new regenerative growth strategy for Europe triggered by the Green Deal;</a:t>
            </a:r>
          </a:p>
          <a:p>
            <a:pPr marL="171450" indent="-171450">
              <a:buFont typeface="Arial" panose="020B0604020202020204" pitchFamily="34" charset="0"/>
              <a:buChar char="•"/>
            </a:pPr>
            <a:r>
              <a:rPr lang="en-IE" sz="1200" kern="1200" dirty="0" smtClean="0">
                <a:solidFill>
                  <a:schemeClr val="tx1"/>
                </a:solidFill>
                <a:effectLst/>
                <a:latin typeface="Arial" charset="0"/>
                <a:ea typeface="+mn-ea"/>
                <a:cs typeface="+mn-cs"/>
              </a:rPr>
              <a:t>Therefore,</a:t>
            </a:r>
            <a:r>
              <a:rPr lang="en-IE" sz="1200" kern="1200" baseline="0" dirty="0" smtClean="0">
                <a:solidFill>
                  <a:schemeClr val="tx1"/>
                </a:solidFill>
                <a:effectLst/>
                <a:latin typeface="Arial" charset="0"/>
                <a:ea typeface="+mn-ea"/>
                <a:cs typeface="+mn-cs"/>
              </a:rPr>
              <a:t> the circular economy is supported via the Green Deal in two ways: 1) with the new CEAP; 2) by mainstreaming circularity across all others initiatives of the EGD</a:t>
            </a:r>
            <a:endParaRPr lang="en-GB"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To achieve climate neutrality, the EU needs to reduce its material footprint and increase significantly its circular material use rate;</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Thanks to CE, it will be possible to achieve the Green Deal targets</a:t>
            </a:r>
            <a:r>
              <a:rPr lang="en-GB" sz="1200" kern="1200" baseline="0" dirty="0" smtClean="0">
                <a:solidFill>
                  <a:schemeClr val="tx1"/>
                </a:solidFill>
                <a:effectLst/>
                <a:latin typeface="Arial" charset="0"/>
                <a:ea typeface="+mn-ea"/>
                <a:cs typeface="+mn-cs"/>
              </a:rPr>
              <a:t> by scaling up </a:t>
            </a:r>
            <a:r>
              <a:rPr lang="en-GB" sz="1200" kern="1200" dirty="0" smtClean="0">
                <a:solidFill>
                  <a:schemeClr val="tx1"/>
                </a:solidFill>
                <a:effectLst/>
                <a:latin typeface="Arial" charset="0"/>
                <a:ea typeface="+mn-ea"/>
                <a:cs typeface="+mn-cs"/>
              </a:rPr>
              <a:t>the circular economy from front-runners to the mainstream economic players;</a:t>
            </a:r>
          </a:p>
          <a:p>
            <a:pPr marL="171450" indent="-171450">
              <a:buFont typeface="Arial" panose="020B0604020202020204" pitchFamily="34" charset="0"/>
              <a:buChar char="•"/>
            </a:pPr>
            <a:r>
              <a:rPr lang="en-GB" sz="1200" kern="1200" dirty="0" smtClean="0">
                <a:solidFill>
                  <a:schemeClr val="tx1"/>
                </a:solidFill>
                <a:effectLst/>
                <a:latin typeface="Arial" charset="0"/>
                <a:ea typeface="+mn-ea"/>
                <a:cs typeface="+mn-cs"/>
              </a:rPr>
              <a:t>CE provides a future-oriented agenda for achieving a cleaner and more competitive Europe in line with the transformational change promoted</a:t>
            </a:r>
            <a:r>
              <a:rPr lang="en-GB" sz="1200" kern="1200" baseline="0" dirty="0" smtClean="0">
                <a:solidFill>
                  <a:schemeClr val="tx1"/>
                </a:solidFill>
                <a:effectLst/>
                <a:latin typeface="Arial" charset="0"/>
                <a:ea typeface="+mn-ea"/>
                <a:cs typeface="+mn-cs"/>
              </a:rPr>
              <a:t> by the Green Deal;</a:t>
            </a:r>
          </a:p>
          <a:p>
            <a:pPr marL="171450" indent="-171450">
              <a:buFont typeface="Arial" panose="020B0604020202020204" pitchFamily="34" charset="0"/>
              <a:buChar char="•"/>
            </a:pPr>
            <a:r>
              <a:rPr lang="en-GB" dirty="0" smtClean="0"/>
              <a:t>CE </a:t>
            </a:r>
            <a:r>
              <a:rPr lang="en-GB" sz="1200" kern="1200" dirty="0" smtClean="0">
                <a:solidFill>
                  <a:schemeClr val="tx1"/>
                </a:solidFill>
                <a:effectLst/>
                <a:latin typeface="Arial" charset="0"/>
                <a:ea typeface="+mn-ea"/>
                <a:cs typeface="+mn-cs"/>
              </a:rPr>
              <a:t>addresses the conditions to achieve a circular economy where natural systems are protected and regenerated, harnessing the contribution of the circular economy to climate neutrality and the achievement of the 2030 Sustainable Development Goals.</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31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Key message: comprehensive action plan along the entire life cycle of products.</a:t>
            </a:r>
          </a:p>
          <a:p>
            <a:r>
              <a:rPr lang="en-IE" sz="1200" dirty="0" smtClean="0">
                <a:latin typeface="Times New Roman" panose="02020603050405020304" pitchFamily="18" charset="0"/>
                <a:cs typeface="Times New Roman" panose="02020603050405020304" pitchFamily="18" charset="0"/>
              </a:rPr>
              <a:t>3 focus areas: products</a:t>
            </a:r>
            <a:r>
              <a:rPr lang="en-IE" sz="1200" baseline="0" dirty="0" smtClean="0">
                <a:latin typeface="Times New Roman" panose="02020603050405020304" pitchFamily="18" charset="0"/>
                <a:cs typeface="Times New Roman" panose="02020603050405020304" pitchFamily="18" charset="0"/>
              </a:rPr>
              <a:t>, key value chains, less waste more value</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10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51568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key components of EGD, like eco-design or empowering consumers,</a:t>
            </a:r>
            <a:r>
              <a:rPr lang="en-US" baseline="0" dirty="0" smtClean="0"/>
              <a:t> an extremely important part and perhaps also the most relevant for Uzbekistan is addressing waste management. This is done in the EU following the waste hierarchy, in which waste prevention is the most desirable action.</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71341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Times New Roman" panose="02020603050405020304" pitchFamily="18" charset="0"/>
                <a:cs typeface="Times New Roman" panose="02020603050405020304" pitchFamily="18" charset="0"/>
              </a:rPr>
              <a:t>On international front, in</a:t>
            </a:r>
            <a:r>
              <a:rPr lang="en-IE" baseline="0" dirty="0" smtClean="0">
                <a:latin typeface="Times New Roman" panose="02020603050405020304" pitchFamily="18" charset="0"/>
                <a:cs typeface="Times New Roman" panose="02020603050405020304" pitchFamily="18" charset="0"/>
              </a:rPr>
              <a:t> the coming period</a:t>
            </a:r>
            <a:r>
              <a:rPr lang="en-IE" dirty="0" smtClean="0">
                <a:latin typeface="Times New Roman" panose="02020603050405020304" pitchFamily="18" charset="0"/>
                <a:cs typeface="Times New Roman" panose="02020603050405020304" pitchFamily="18" charset="0"/>
              </a:rPr>
              <a:t>:</a:t>
            </a:r>
          </a:p>
          <a:p>
            <a:pPr lvl="0"/>
            <a:r>
              <a:rPr lang="en-IE" sz="1200" kern="1200" dirty="0" smtClean="0">
                <a:solidFill>
                  <a:schemeClr val="tx1"/>
                </a:solidFill>
                <a:effectLst/>
                <a:latin typeface="+mn-lt"/>
                <a:ea typeface="+mn-ea"/>
                <a:cs typeface="+mn-cs"/>
              </a:rPr>
              <a:t>1. We will lead efforts to reach a </a:t>
            </a:r>
            <a:r>
              <a:rPr lang="en-IE" sz="1200" b="1" kern="1200" dirty="0" smtClean="0">
                <a:solidFill>
                  <a:schemeClr val="tx1"/>
                </a:solidFill>
                <a:effectLst/>
                <a:latin typeface="+mn-lt"/>
                <a:ea typeface="+mn-ea"/>
                <a:cs typeface="+mn-cs"/>
              </a:rPr>
              <a:t>global agreement on plastics</a:t>
            </a:r>
            <a:r>
              <a:rPr lang="en-IE" sz="1200" kern="1200" dirty="0" smtClean="0">
                <a:solidFill>
                  <a:schemeClr val="tx1"/>
                </a:solidFill>
                <a:effectLst/>
                <a:latin typeface="+mn-lt"/>
                <a:ea typeface="+mn-ea"/>
                <a:cs typeface="+mn-cs"/>
              </a:rPr>
              <a:t>, and promote the uptake of the EU’s circular economy approach on plastics; </a:t>
            </a:r>
            <a:endParaRPr lang="en-US"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2. We have launched a </a:t>
            </a:r>
            <a:r>
              <a:rPr lang="en-IE" sz="1200" b="1" kern="1200" dirty="0" smtClean="0">
                <a:solidFill>
                  <a:schemeClr val="tx1"/>
                </a:solidFill>
                <a:effectLst/>
                <a:latin typeface="+mn-lt"/>
                <a:ea typeface="+mn-ea"/>
                <a:cs typeface="+mn-cs"/>
              </a:rPr>
              <a:t>Global Circular Economy Alliance</a:t>
            </a:r>
            <a:r>
              <a:rPr lang="en-IE" sz="1200" kern="1200" dirty="0" smtClean="0">
                <a:solidFill>
                  <a:schemeClr val="tx1"/>
                </a:solidFill>
                <a:effectLst/>
                <a:latin typeface="+mn-lt"/>
                <a:ea typeface="+mn-ea"/>
                <a:cs typeface="+mn-cs"/>
              </a:rPr>
              <a:t> to identify knowledge and governance gaps and take forward partnership initiatives;</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Commission</a:t>
            </a:r>
            <a:r>
              <a:rPr lang="en-IE" sz="1200" kern="1200" baseline="0" dirty="0" smtClean="0">
                <a:solidFill>
                  <a:schemeClr val="tx1"/>
                </a:solidFill>
                <a:effectLst/>
                <a:latin typeface="+mn-lt"/>
                <a:ea typeface="+mn-ea"/>
                <a:cs typeface="+mn-cs"/>
              </a:rPr>
              <a:t> is already working to:</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Ensure that </a:t>
            </a:r>
            <a:r>
              <a:rPr lang="en-IE" sz="1200" b="1" kern="1200" dirty="0" smtClean="0">
                <a:solidFill>
                  <a:schemeClr val="tx1"/>
                </a:solidFill>
                <a:effectLst/>
                <a:latin typeface="+mn-lt"/>
                <a:ea typeface="+mn-ea"/>
                <a:cs typeface="+mn-cs"/>
              </a:rPr>
              <a:t>Free Trade Agreements</a:t>
            </a:r>
            <a:r>
              <a:rPr lang="en-IE" sz="1200" kern="1200" dirty="0" smtClean="0">
                <a:solidFill>
                  <a:schemeClr val="tx1"/>
                </a:solidFill>
                <a:effectLst/>
                <a:latin typeface="+mn-lt"/>
                <a:ea typeface="+mn-ea"/>
                <a:cs typeface="+mn-cs"/>
              </a:rPr>
              <a:t> reflect the enhanced objectives of the circular economy;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i="0" kern="1200" dirty="0" smtClean="0">
                <a:solidFill>
                  <a:schemeClr val="tx1"/>
                </a:solidFill>
                <a:effectLst/>
                <a:latin typeface="+mn-lt"/>
                <a:ea typeface="+mn-ea"/>
                <a:cs typeface="+mn-cs"/>
              </a:rPr>
              <a:t>O</a:t>
            </a:r>
            <a:r>
              <a:rPr lang="en-IE" sz="1200" b="1" kern="1200" dirty="0" smtClean="0">
                <a:solidFill>
                  <a:schemeClr val="tx1"/>
                </a:solidFill>
                <a:effectLst/>
                <a:latin typeface="+mn-lt"/>
                <a:ea typeface="+mn-ea"/>
                <a:cs typeface="+mn-cs"/>
              </a:rPr>
              <a:t>utreach activities are stepped-up</a:t>
            </a:r>
            <a:r>
              <a:rPr lang="en-IE" sz="1200" kern="1200" dirty="0" smtClean="0">
                <a:solidFill>
                  <a:schemeClr val="tx1"/>
                </a:solidFill>
                <a:effectLst/>
                <a:latin typeface="+mn-lt"/>
                <a:ea typeface="+mn-ea"/>
                <a:cs typeface="+mn-cs"/>
              </a:rPr>
              <a:t>, including through the European Green Deal diplomacy and – when the </a:t>
            </a:r>
            <a:r>
              <a:rPr lang="en-IE" sz="1200" kern="1200" dirty="0" err="1" smtClean="0">
                <a:solidFill>
                  <a:schemeClr val="tx1"/>
                </a:solidFill>
                <a:effectLst/>
                <a:latin typeface="+mn-lt"/>
                <a:ea typeface="+mn-ea"/>
                <a:cs typeface="+mn-cs"/>
              </a:rPr>
              <a:t>covid</a:t>
            </a:r>
            <a:r>
              <a:rPr lang="en-IE" sz="1200" kern="1200" baseline="0" dirty="0" smtClean="0">
                <a:solidFill>
                  <a:schemeClr val="tx1"/>
                </a:solidFill>
                <a:effectLst/>
                <a:latin typeface="+mn-lt"/>
                <a:ea typeface="+mn-ea"/>
                <a:cs typeface="+mn-cs"/>
              </a:rPr>
              <a:t> emergency will make it logistically possible-</a:t>
            </a:r>
            <a:r>
              <a:rPr lang="en-IE" sz="1200" kern="1200" dirty="0" smtClean="0">
                <a:solidFill>
                  <a:schemeClr val="tx1"/>
                </a:solidFill>
                <a:effectLst/>
                <a:latin typeface="+mn-lt"/>
                <a:ea typeface="+mn-ea"/>
                <a:cs typeface="+mn-cs"/>
              </a:rPr>
              <a:t> the Circular Economy missions.</a:t>
            </a:r>
            <a:r>
              <a:rPr lang="en-IE" sz="1200" kern="1200" baseline="0" dirty="0" smtClean="0">
                <a:solidFill>
                  <a:schemeClr val="tx1"/>
                </a:solidFill>
                <a:effectLst/>
                <a:latin typeface="+mn-lt"/>
                <a:ea typeface="+mn-ea"/>
                <a:cs typeface="+mn-cs"/>
              </a:rPr>
              <a:t> The EU will</a:t>
            </a:r>
            <a:r>
              <a:rPr lang="en-IE" sz="1200" kern="1200" dirty="0" smtClean="0">
                <a:solidFill>
                  <a:schemeClr val="tx1"/>
                </a:solidFill>
                <a:effectLst/>
                <a:latin typeface="+mn-lt"/>
                <a:ea typeface="+mn-ea"/>
                <a:cs typeface="+mn-cs"/>
              </a:rPr>
              <a:t> work with EU Member States to enhance coordination and joint efforts for a global circular economy. </a:t>
            </a:r>
          </a:p>
          <a:p>
            <a:pPr marL="0" indent="0">
              <a:buFont typeface="Arial" panose="020B0604020202020204" pitchFamily="34" charset="0"/>
              <a:buNone/>
            </a:pPr>
            <a:endParaRPr lang="en-I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Safe operating space &amp; discussions</a:t>
            </a:r>
            <a:r>
              <a:rPr lang="en-IE" sz="1200" kern="1200" baseline="0" dirty="0" smtClean="0">
                <a:solidFill>
                  <a:schemeClr val="tx1"/>
                </a:solidFill>
                <a:effectLst/>
                <a:latin typeface="+mn-lt"/>
                <a:ea typeface="+mn-ea"/>
                <a:cs typeface="+mn-cs"/>
              </a:rPr>
              <a:t> on </a:t>
            </a:r>
            <a:r>
              <a:rPr lang="en-IE" sz="1200" kern="1200" dirty="0" smtClean="0">
                <a:solidFill>
                  <a:schemeClr val="tx1"/>
                </a:solidFill>
                <a:effectLst/>
                <a:latin typeface="+mn-lt"/>
                <a:ea typeface="+mn-ea"/>
                <a:cs typeface="+mn-cs"/>
              </a:rPr>
              <a:t>global</a:t>
            </a:r>
            <a:r>
              <a:rPr lang="en-IE" sz="1200" kern="1200" baseline="0" dirty="0" smtClean="0">
                <a:solidFill>
                  <a:schemeClr val="tx1"/>
                </a:solidFill>
                <a:effectLst/>
                <a:latin typeface="+mn-lt"/>
                <a:ea typeface="+mn-ea"/>
                <a:cs typeface="+mn-cs"/>
              </a:rPr>
              <a:t> agreement on natural resource use management are scheduled for post-2021.</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54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However,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we cannot see CE and the Circular Economy Action Plan in isolation; in</a:t>
            </a:r>
            <a:r>
              <a:rPr lang="en-US" baseline="0" dirty="0" smtClean="0">
                <a:latin typeface="Times New Roman" panose="02020603050405020304" pitchFamily="18" charset="0"/>
                <a:cs typeface="Times New Roman" panose="02020603050405020304" pitchFamily="18" charset="0"/>
              </a:rPr>
              <a:t> fact, the c</a:t>
            </a:r>
            <a:r>
              <a:rPr lang="en-US" dirty="0" smtClean="0">
                <a:latin typeface="Times New Roman" panose="02020603050405020304" pitchFamily="18" charset="0"/>
                <a:cs typeface="Times New Roman" panose="02020603050405020304" pitchFamily="18" charset="0"/>
              </a:rPr>
              <a:t>ircular economy remains a priority in the latest deliverables of the European Green Deal:</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Biodiversity Strategy for 2030</a:t>
            </a:r>
            <a:r>
              <a:rPr lang="en-US" b="1"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acknowledge the role circularity can play to help reduce the economic system’s negative effect on biodiversity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a:t>
            </a:r>
            <a:r>
              <a:rPr lang="en-US" b="1" baseline="0" dirty="0" smtClean="0">
                <a:latin typeface="Times New Roman" panose="02020603050405020304" pitchFamily="18" charset="0"/>
                <a:cs typeface="Times New Roman" panose="02020603050405020304" pitchFamily="18" charset="0"/>
              </a:rPr>
              <a:t>Farm to Fork Strategy </a:t>
            </a:r>
            <a:r>
              <a:rPr lang="en-US" baseline="0" dirty="0" smtClean="0">
                <a:latin typeface="Times New Roman" panose="02020603050405020304" pitchFamily="18" charset="0"/>
                <a:cs typeface="Times New Roman" panose="02020603050405020304" pitchFamily="18" charset="0"/>
              </a:rPr>
              <a:t>combats food waste and integrate circularity thinking in the food system</a:t>
            </a: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recently adopted </a:t>
            </a:r>
            <a:r>
              <a:rPr lang="en-US" b="1" dirty="0" smtClean="0">
                <a:latin typeface="Times New Roman" panose="02020603050405020304" pitchFamily="18" charset="0"/>
                <a:cs typeface="Times New Roman" panose="02020603050405020304" pitchFamily="18" charset="0"/>
              </a:rPr>
              <a:t>Renovation Wave </a:t>
            </a:r>
            <a:r>
              <a:rPr lang="en-US" dirty="0" smtClean="0">
                <a:latin typeface="Times New Roman" panose="02020603050405020304" pitchFamily="18" charset="0"/>
                <a:cs typeface="Times New Roman" panose="02020603050405020304" pitchFamily="18" charset="0"/>
              </a:rPr>
              <a:t>integrates circular economy principles, to make the renovation of buildings in Europe circular and sustainable on top of energy efficient</a:t>
            </a:r>
            <a:r>
              <a:rPr lang="en-US" baseline="0" dirty="0" smtClean="0">
                <a:latin typeface="Times New Roman" panose="02020603050405020304" pitchFamily="18" charset="0"/>
                <a:cs typeface="Times New Roman" panose="02020603050405020304" pitchFamily="18" charset="0"/>
              </a:rPr>
              <a:t> – for example by supporting the use of Level(s) and life cycle thinking when carrying out renovation efforts. </a:t>
            </a: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Chemical Strategy for Sustainability </a:t>
            </a:r>
            <a:r>
              <a:rPr lang="en-US" dirty="0" smtClean="0">
                <a:latin typeface="Times New Roman" panose="02020603050405020304" pitchFamily="18" charset="0"/>
                <a:cs typeface="Times New Roman" panose="02020603050405020304" pitchFamily="18" charset="0"/>
              </a:rPr>
              <a:t>proposes a series of actions to ensure that products are safe and sustainable-by-design, and downstream, to increase safety of and trust in recycled materials and products, making ‘Recycled in the EU” a benchmark worldwide. </a:t>
            </a:r>
          </a:p>
          <a:p>
            <a:pPr marL="171450"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The COVID-19 crisis has reinforced our resolve towards a green transition. While containing the virus and saving lives are the focus of our immediate efforts, climate change, terrestrial and marine biodiversity loss, excessive use of resources and pollution on land and at sea are also existential and global emergencies. They are as relevant as ever. </a:t>
            </a:r>
          </a:p>
          <a:p>
            <a:r>
              <a:rPr lang="en-GB" dirty="0" smtClean="0">
                <a:effectLst/>
              </a:rPr>
              <a:t> </a:t>
            </a:r>
          </a:p>
          <a:p>
            <a:r>
              <a:rPr lang="en-GB" sz="1200" kern="1200" dirty="0" smtClean="0">
                <a:solidFill>
                  <a:schemeClr val="tx1"/>
                </a:solidFill>
                <a:effectLst/>
                <a:latin typeface="+mn-lt"/>
                <a:ea typeface="+mn-ea"/>
                <a:cs typeface="+mn-cs"/>
              </a:rPr>
              <a:t>The COVID19 recovery is also the chance for Governments to show that they are capable of addressing these challenges by building more inclusive and more resilient societies for the health and well-being of their citizens. </a:t>
            </a:r>
            <a:r>
              <a:rPr lang="en-GB" sz="1200" b="1" kern="1200" dirty="0" smtClean="0">
                <a:solidFill>
                  <a:schemeClr val="tx1"/>
                </a:solidFill>
                <a:effectLst/>
                <a:latin typeface="+mn-lt"/>
                <a:ea typeface="+mn-ea"/>
                <a:cs typeface="+mn-cs"/>
              </a:rPr>
              <a:t>Economic recovery from the COVID-19 crisis should not compromise on environmental targets.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EU is putting the European Green Deal at the heart of our recovery efforts. To build resilience, create growth and jobs, we need investments in key green sectors. These include “smart circular economy”, the “renovation wave”, clean transport, sustainable food, clean energy, tackling pollution, and protecting and restoring biodiversity and natural ecosystems</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ec.europa.eu/environment/circular-economy/pdf/leading_way_global_circular_econom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environment/circular-economy/index_en.ht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8051005" y="1067397"/>
            <a:ext cx="4141392" cy="369753"/>
          </a:xfrm>
          <a:prstGeom prst="rect">
            <a:avLst/>
          </a:prstGeom>
        </p:spPr>
      </p:pic>
      <p:sp>
        <p:nvSpPr>
          <p:cNvPr id="2" name="Title 1"/>
          <p:cNvSpPr>
            <a:spLocks noGrp="1"/>
          </p:cNvSpPr>
          <p:nvPr>
            <p:ph type="ctrTitle"/>
          </p:nvPr>
        </p:nvSpPr>
        <p:spPr/>
        <p:txBody>
          <a:bodyPr/>
          <a:lstStyle/>
          <a:p>
            <a:endParaRPr lang="fr-BE"/>
          </a:p>
        </p:txBody>
      </p:sp>
      <p:sp>
        <p:nvSpPr>
          <p:cNvPr id="3" name="Subtitle 2"/>
          <p:cNvSpPr>
            <a:spLocks noGrp="1"/>
          </p:cNvSpPr>
          <p:nvPr>
            <p:ph type="subTitle" idx="1"/>
          </p:nvPr>
        </p:nvSpPr>
        <p:spPr/>
        <p:txBody>
          <a:bodyPr/>
          <a:lstStyle/>
          <a:p>
            <a:endParaRPr lang="fr-BE" dirty="0"/>
          </a:p>
        </p:txBody>
      </p:sp>
      <p:sp>
        <p:nvSpPr>
          <p:cNvPr id="4" name="Text Placeholder 3"/>
          <p:cNvSpPr>
            <a:spLocks noGrp="1"/>
          </p:cNvSpPr>
          <p:nvPr>
            <p:ph type="body" sz="quarter" idx="13"/>
          </p:nvPr>
        </p:nvSpPr>
        <p:spPr/>
        <p:txBody>
          <a:bodyPr/>
          <a:lstStyle/>
          <a:p>
            <a:endParaRPr lang="fr-BE"/>
          </a:p>
        </p:txBody>
      </p:sp>
      <p:pic>
        <p:nvPicPr>
          <p:cNvPr id="7" name="Picture 6"/>
          <p:cNvPicPr>
            <a:picLocks noChangeAspect="1"/>
          </p:cNvPicPr>
          <p:nvPr/>
        </p:nvPicPr>
        <p:blipFill>
          <a:blip r:embed="rId4"/>
          <a:stretch>
            <a:fillRect/>
          </a:stretch>
        </p:blipFill>
        <p:spPr>
          <a:xfrm rot="10800000">
            <a:off x="0" y="1358806"/>
            <a:ext cx="12192000" cy="5777986"/>
          </a:xfrm>
          <a:prstGeom prst="rect">
            <a:avLst/>
          </a:prstGeom>
        </p:spPr>
      </p:pic>
      <p:pic>
        <p:nvPicPr>
          <p:cNvPr id="20" name="Picture 19"/>
          <p:cNvPicPr>
            <a:picLocks noChangeAspect="1"/>
          </p:cNvPicPr>
          <p:nvPr/>
        </p:nvPicPr>
        <p:blipFill>
          <a:blip r:embed="rId3"/>
          <a:stretch>
            <a:fillRect/>
          </a:stretch>
        </p:blipFill>
        <p:spPr>
          <a:xfrm>
            <a:off x="874" y="1066206"/>
            <a:ext cx="5336670" cy="308642"/>
          </a:xfrm>
          <a:prstGeom prst="rect">
            <a:avLst/>
          </a:prstGeom>
        </p:spPr>
      </p:pic>
      <p:pic>
        <p:nvPicPr>
          <p:cNvPr id="21" name="Picture 20"/>
          <p:cNvPicPr>
            <a:picLocks noChangeAspect="1"/>
          </p:cNvPicPr>
          <p:nvPr/>
        </p:nvPicPr>
        <p:blipFill>
          <a:blip r:embed="rId3"/>
          <a:stretch>
            <a:fillRect/>
          </a:stretch>
        </p:blipFill>
        <p:spPr>
          <a:xfrm>
            <a:off x="5038066" y="1080013"/>
            <a:ext cx="712762" cy="303800"/>
          </a:xfrm>
          <a:prstGeom prst="rect">
            <a:avLst/>
          </a:prstGeom>
        </p:spPr>
      </p:pic>
      <p:pic>
        <p:nvPicPr>
          <p:cNvPr id="22" name="Picture 21"/>
          <p:cNvPicPr>
            <a:picLocks noChangeAspect="1"/>
          </p:cNvPicPr>
          <p:nvPr/>
        </p:nvPicPr>
        <p:blipFill>
          <a:blip r:embed="rId3"/>
          <a:stretch>
            <a:fillRect/>
          </a:stretch>
        </p:blipFill>
        <p:spPr>
          <a:xfrm>
            <a:off x="6393855" y="1078771"/>
            <a:ext cx="1659824" cy="569644"/>
          </a:xfrm>
          <a:prstGeom prst="rect">
            <a:avLst/>
          </a:prstGeom>
        </p:spPr>
      </p:pic>
      <p:pic>
        <p:nvPicPr>
          <p:cNvPr id="68" name="Picture 67"/>
          <p:cNvPicPr>
            <a:picLocks noChangeAspect="1"/>
          </p:cNvPicPr>
          <p:nvPr/>
        </p:nvPicPr>
        <p:blipFill rotWithShape="1">
          <a:blip r:embed="rId5">
            <a:clrChange>
              <a:clrFrom>
                <a:srgbClr val="FFFFFF"/>
              </a:clrFrom>
              <a:clrTo>
                <a:srgbClr val="FFFFFF">
                  <a:alpha val="0"/>
                </a:srgbClr>
              </a:clrTo>
            </a:clrChange>
          </a:blip>
          <a:srcRect l="6317" t="22783"/>
          <a:stretch/>
        </p:blipFill>
        <p:spPr>
          <a:xfrm>
            <a:off x="2421876" y="5926184"/>
            <a:ext cx="5115412" cy="1233793"/>
          </a:xfrm>
          <a:prstGeom prst="rect">
            <a:avLst/>
          </a:prstGeom>
        </p:spPr>
      </p:pic>
      <p:sp>
        <p:nvSpPr>
          <p:cNvPr id="72" name="TextBox 71"/>
          <p:cNvSpPr txBox="1"/>
          <p:nvPr/>
        </p:nvSpPr>
        <p:spPr>
          <a:xfrm>
            <a:off x="1833053" y="5055062"/>
            <a:ext cx="4596063" cy="1815882"/>
          </a:xfrm>
          <a:prstGeom prst="rect">
            <a:avLst/>
          </a:prstGeom>
          <a:noFill/>
        </p:spPr>
        <p:txBody>
          <a:bodyPr wrap="square" rtlCol="0">
            <a:spAutoFit/>
          </a:bodyPr>
          <a:lstStyle/>
          <a:p>
            <a:r>
              <a:rPr lang="en-IE" sz="2800" b="1" spc="300" dirty="0" smtClean="0">
                <a:solidFill>
                  <a:srgbClr val="3C60AD"/>
                </a:solidFill>
                <a:latin typeface="EC Square Sans Cond Pro" panose="020B0506040000020004" pitchFamily="34" charset="0"/>
              </a:rPr>
              <a:t>Astrid </a:t>
            </a:r>
            <a:r>
              <a:rPr lang="en-IE" sz="2800" b="1" spc="300" dirty="0" err="1" smtClean="0">
                <a:solidFill>
                  <a:srgbClr val="3C60AD"/>
                </a:solidFill>
                <a:latin typeface="EC Square Sans Cond Pro" panose="020B0506040000020004" pitchFamily="34" charset="0"/>
              </a:rPr>
              <a:t>Schomaker</a:t>
            </a:r>
            <a:endParaRPr lang="en-IE" sz="2800" b="1" spc="300" dirty="0" smtClean="0">
              <a:solidFill>
                <a:srgbClr val="3C60AD"/>
              </a:solidFill>
              <a:latin typeface="EC Square Sans Cond Pro" panose="020B0506040000020004" pitchFamily="34" charset="0"/>
            </a:endParaRPr>
          </a:p>
          <a:p>
            <a:r>
              <a:rPr lang="en-IE" sz="2800" b="1" spc="300" dirty="0" smtClean="0">
                <a:solidFill>
                  <a:srgbClr val="3C60AD"/>
                </a:solidFill>
                <a:latin typeface="EC Square Sans Cond Pro" panose="020B0506040000020004" pitchFamily="34" charset="0"/>
              </a:rPr>
              <a:t>Director</a:t>
            </a:r>
            <a:endParaRPr lang="fr-BE" sz="2800" b="1" spc="300" dirty="0" smtClean="0">
              <a:solidFill>
                <a:srgbClr val="3C60AD"/>
              </a:solidFill>
              <a:latin typeface="EC Square Sans Cond Pro" panose="020B0506040000020004" pitchFamily="34" charset="0"/>
            </a:endParaRPr>
          </a:p>
          <a:p>
            <a:r>
              <a:rPr lang="fr-BE" sz="2800" b="1" spc="300" dirty="0" smtClean="0">
                <a:solidFill>
                  <a:srgbClr val="3C60AD"/>
                </a:solidFill>
                <a:latin typeface="EC Square Sans Cond Pro" panose="020B0506040000020004" pitchFamily="34" charset="0"/>
              </a:rPr>
              <a:t>DG Environment</a:t>
            </a:r>
          </a:p>
          <a:p>
            <a:r>
              <a:rPr lang="fr-BE" sz="2800" b="1" spc="300" dirty="0" smtClean="0">
                <a:solidFill>
                  <a:srgbClr val="3C60AD"/>
                </a:solidFill>
                <a:latin typeface="EC Square Sans Cond Pro" panose="020B0506040000020004" pitchFamily="34" charset="0"/>
              </a:rPr>
              <a:t>European Commission</a:t>
            </a:r>
          </a:p>
        </p:txBody>
      </p:sp>
      <p:pic>
        <p:nvPicPr>
          <p:cNvPr id="67" name="Picture 66"/>
          <p:cNvPicPr>
            <a:picLocks noChangeAspect="1"/>
          </p:cNvPicPr>
          <p:nvPr/>
        </p:nvPicPr>
        <p:blipFill rotWithShape="1">
          <a:blip r:embed="rId5">
            <a:clrChange>
              <a:clrFrom>
                <a:srgbClr val="FFFFFF"/>
              </a:clrFrom>
              <a:clrTo>
                <a:srgbClr val="FFFFFF">
                  <a:alpha val="0"/>
                </a:srgbClr>
              </a:clrTo>
            </a:clrChange>
          </a:blip>
          <a:srcRect t="27662" r="3284" b="20510"/>
          <a:stretch/>
        </p:blipFill>
        <p:spPr>
          <a:xfrm rot="10800000">
            <a:off x="8562405" y="1066206"/>
            <a:ext cx="4137750" cy="419200"/>
          </a:xfrm>
          <a:prstGeom prst="rect">
            <a:avLst/>
          </a:prstGeom>
        </p:spPr>
      </p:pic>
      <p:pic>
        <p:nvPicPr>
          <p:cNvPr id="86" name="Picture 85"/>
          <p:cNvPicPr/>
          <p:nvPr/>
        </p:nvPicPr>
        <p:blipFill>
          <a:blip r:embed="rId6">
            <a:extLst>
              <a:ext uri="{28A0092B-C50C-407E-A947-70E740481C1C}">
                <a14:useLocalDpi xmlns:a14="http://schemas.microsoft.com/office/drawing/2010/main" val="0"/>
              </a:ext>
            </a:extLst>
          </a:blip>
          <a:srcRect/>
          <a:stretch>
            <a:fillRect/>
          </a:stretch>
        </p:blipFill>
        <p:spPr bwMode="auto">
          <a:xfrm>
            <a:off x="5524535" y="1358806"/>
            <a:ext cx="5274412" cy="5370727"/>
          </a:xfrm>
          <a:prstGeom prst="ellipse">
            <a:avLst/>
          </a:prstGeom>
          <a:noFill/>
        </p:spPr>
      </p:pic>
    </p:spTree>
    <p:extLst>
      <p:ext uri="{BB962C8B-B14F-4D97-AF65-F5344CB8AC3E}">
        <p14:creationId xmlns:p14="http://schemas.microsoft.com/office/powerpoint/2010/main" val="837836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698" y="819990"/>
            <a:ext cx="1158926" cy="1158926"/>
          </a:xfrm>
          <a:prstGeom prst="rect">
            <a:avLst/>
          </a:prstGeom>
        </p:spPr>
      </p:pic>
      <p:sp>
        <p:nvSpPr>
          <p:cNvPr id="5" name="TextBox 4"/>
          <p:cNvSpPr txBox="1"/>
          <p:nvPr/>
        </p:nvSpPr>
        <p:spPr>
          <a:xfrm>
            <a:off x="5310713" y="219812"/>
            <a:ext cx="151246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CLIMATE</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PACT AND CLIMATE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LAW</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6" name="TextBox 5"/>
          <p:cNvSpPr txBox="1"/>
          <p:nvPr/>
        </p:nvSpPr>
        <p:spPr>
          <a:xfrm>
            <a:off x="7567589" y="754069"/>
            <a:ext cx="158088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INVESTING </a:t>
            </a: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IN </a:t>
            </a: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MORE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SUSTAINABLE,</a:t>
            </a:r>
            <a:endPar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SMARTER MOBILITY</a:t>
            </a:r>
            <a:endPar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endParaRPr>
          </a:p>
        </p:txBody>
      </p:sp>
      <p:sp>
        <p:nvSpPr>
          <p:cNvPr id="7" name="TextBox 6"/>
          <p:cNvSpPr txBox="1"/>
          <p:nvPr/>
        </p:nvSpPr>
        <p:spPr>
          <a:xfrm>
            <a:off x="8458630" y="2142800"/>
            <a:ext cx="181504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MOBILISING 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FOR A CLEAN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034EA2"/>
                </a:solidFill>
                <a:latin typeface="EC Square Sans Pro" panose="020B0506040000020004" pitchFamily="34" charset="0"/>
              </a:rPr>
              <a:t>CIRCULAR ECONOMY</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ndParaRPr>
          </a:p>
        </p:txBody>
      </p:sp>
      <p:sp>
        <p:nvSpPr>
          <p:cNvPr id="8" name="TextBox 7"/>
          <p:cNvSpPr txBox="1"/>
          <p:nvPr/>
        </p:nvSpPr>
        <p:spPr>
          <a:xfrm>
            <a:off x="8716753" y="3660493"/>
            <a:ext cx="112909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ELIMINATING </a:t>
            </a:r>
            <a:endParaRPr kumimoji="0" lang="en-US" sz="1200" b="1" i="0" u="none" strike="noStrike" kern="1200" cap="none" spc="0" normalizeH="0" baseline="0" noProof="0" smtClean="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rgbClr val="034EA2"/>
                </a:solidFill>
                <a:effectLst/>
                <a:uLnTx/>
                <a:uFillTx/>
                <a:latin typeface="EC Square Sans Pro" panose="020B0506040000020004" pitchFamily="34" charset="0"/>
                <a:ea typeface="+mn-ea"/>
                <a:cs typeface="+mn-cs"/>
              </a:rPr>
              <a:t>POLLUTION</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9" name="TextBox 8"/>
          <p:cNvSpPr txBox="1"/>
          <p:nvPr/>
        </p:nvSpPr>
        <p:spPr>
          <a:xfrm>
            <a:off x="7902610" y="5174376"/>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ENSURING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A </a:t>
            </a:r>
            <a:r>
              <a:rPr kumimoji="0" lang="en-US" sz="12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JUST TRANSITION</a:t>
            </a:r>
            <a:endPar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FOR ALL</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0" name="TextBox 9"/>
          <p:cNvSpPr txBox="1"/>
          <p:nvPr/>
        </p:nvSpPr>
        <p:spPr>
          <a:xfrm>
            <a:off x="6126628" y="6098578"/>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FINANCING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PROJECTS</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1" name="TextBox 10"/>
          <p:cNvSpPr txBox="1"/>
          <p:nvPr/>
        </p:nvSpPr>
        <p:spPr>
          <a:xfrm>
            <a:off x="4478681" y="6122759"/>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HOMES ENERGY EFFICIENT</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2" name="TextBox 11"/>
          <p:cNvSpPr txBox="1"/>
          <p:nvPr/>
        </p:nvSpPr>
        <p:spPr>
          <a:xfrm>
            <a:off x="2607401" y="5089379"/>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LEADING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GREEN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GLOBALLY</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3" name="TextBox 12"/>
          <p:cNvSpPr txBox="1"/>
          <p:nvPr/>
        </p:nvSpPr>
        <p:spPr>
          <a:xfrm>
            <a:off x="2105614" y="3741809"/>
            <a:ext cx="16173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FROM FARM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TO FORK</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4" name="TextBox 13"/>
          <p:cNvSpPr txBox="1"/>
          <p:nvPr/>
        </p:nvSpPr>
        <p:spPr>
          <a:xfrm>
            <a:off x="2014253" y="2170664"/>
            <a:ext cx="16173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PROTECTING NATURE</a:t>
            </a:r>
            <a:endParaRPr kumimoji="0" lang="fr-BE" sz="12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5" name="TextBox 14"/>
          <p:cNvSpPr txBox="1"/>
          <p:nvPr/>
        </p:nvSpPr>
        <p:spPr>
          <a:xfrm>
            <a:off x="3428963" y="849053"/>
            <a:ext cx="16173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PROMOTING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CLEAN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rPr>
              <a:t>ENERGY</a:t>
            </a:r>
            <a:endParaRPr kumimoji="0" lang="fr-BE" sz="1200" b="0" i="0" u="none" strike="noStrike" kern="1200" cap="none" spc="0" normalizeH="0" baseline="0" noProof="0">
              <a:ln>
                <a:noFill/>
              </a:ln>
              <a:solidFill>
                <a:srgbClr val="034EA2"/>
              </a:solidFill>
              <a:effectLst/>
              <a:uLnTx/>
              <a:uFillTx/>
              <a:latin typeface="EC Square Sans Pro" panose="020B0506040000020004" pitchFamily="34" charset="0"/>
              <a:ea typeface="+mn-ea"/>
              <a:cs typeface="+mn-cs"/>
            </a:endParaRPr>
          </a:p>
        </p:txBody>
      </p:sp>
      <p:sp>
        <p:nvSpPr>
          <p:cNvPr id="16" name="TextBox 15"/>
          <p:cNvSpPr txBox="1"/>
          <p:nvPr/>
        </p:nvSpPr>
        <p:spPr>
          <a:xfrm>
            <a:off x="4668211" y="3047282"/>
            <a:ext cx="2845651"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The European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Green Deal </a:t>
            </a:r>
            <a:endParaRPr kumimoji="0" lang="fr-BE" sz="3200" b="1" i="0" u="none" strike="noStrike" kern="1200" cap="none" spc="0" normalizeH="0" baseline="0" noProof="0" dirty="0">
              <a:ln>
                <a:noFill/>
              </a:ln>
              <a:solidFill>
                <a:srgbClr val="90C852"/>
              </a:solidFill>
              <a:effectLst/>
              <a:uLnTx/>
              <a:uFillTx/>
              <a:latin typeface="EC Square Sans Pro" panose="020B0506040000020004" pitchFamily="34" charset="0"/>
              <a:ea typeface="+mn-ea"/>
              <a:cs typeface="+mn-cs"/>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631">
            <a:off x="6644869" y="1123771"/>
            <a:ext cx="1149880" cy="114988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9771" y="2037639"/>
            <a:ext cx="1189718" cy="118971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3354" y="3184458"/>
            <a:ext cx="1118278" cy="111827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569" y="4249243"/>
            <a:ext cx="1140498" cy="114049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86484">
            <a:off x="6110001" y="4894042"/>
            <a:ext cx="1141937" cy="114193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8444" y="4938646"/>
            <a:ext cx="1159932" cy="1159932"/>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99195">
            <a:off x="3929090" y="4277776"/>
            <a:ext cx="1190048" cy="1190048"/>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9648">
            <a:off x="3416061" y="3253830"/>
            <a:ext cx="1119772" cy="1119772"/>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31572" y="2079588"/>
            <a:ext cx="1139635" cy="1139635"/>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840710">
            <a:off x="4441556" y="1153549"/>
            <a:ext cx="1090324" cy="1090324"/>
          </a:xfrm>
          <a:prstGeom prst="rect">
            <a:avLst/>
          </a:prstGeom>
        </p:spPr>
      </p:pic>
      <p:sp>
        <p:nvSpPr>
          <p:cNvPr id="27" name="Oval 26"/>
          <p:cNvSpPr/>
          <p:nvPr/>
        </p:nvSpPr>
        <p:spPr>
          <a:xfrm>
            <a:off x="7097569" y="1954221"/>
            <a:ext cx="3467600" cy="13302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015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8900" y="1968902"/>
            <a:ext cx="3660598" cy="3553262"/>
            <a:chOff x="1143000" y="1755612"/>
            <a:chExt cx="4102100" cy="3933988"/>
          </a:xfrm>
        </p:grpSpPr>
        <p:sp>
          <p:nvSpPr>
            <p:cNvPr id="10" name="Freeform 12"/>
            <p:cNvSpPr>
              <a:spLocks/>
            </p:cNvSpPr>
            <p:nvPr/>
          </p:nvSpPr>
          <p:spPr bwMode="blackWhite">
            <a:xfrm>
              <a:off x="1449904" y="1755612"/>
              <a:ext cx="3411566" cy="1667088"/>
            </a:xfrm>
            <a:custGeom>
              <a:avLst/>
              <a:gdLst>
                <a:gd name="T0" fmla="*/ 2147483647 w 1553"/>
                <a:gd name="T1" fmla="*/ 2147483647 h 753"/>
                <a:gd name="T2" fmla="*/ 2147483647 w 1553"/>
                <a:gd name="T3" fmla="*/ 2147483647 h 753"/>
                <a:gd name="T4" fmla="*/ 2147483647 w 1553"/>
                <a:gd name="T5" fmla="*/ 2147483647 h 753"/>
                <a:gd name="T6" fmla="*/ 2147483647 w 1553"/>
                <a:gd name="T7" fmla="*/ 2147483647 h 753"/>
                <a:gd name="T8" fmla="*/ 2147483647 w 1553"/>
                <a:gd name="T9" fmla="*/ 2147483647 h 753"/>
                <a:gd name="T10" fmla="*/ 2147483647 w 1553"/>
                <a:gd name="T11" fmla="*/ 2147483647 h 753"/>
                <a:gd name="T12" fmla="*/ 2147483647 w 1553"/>
                <a:gd name="T13" fmla="*/ 2147483647 h 753"/>
                <a:gd name="T14" fmla="*/ 2147483647 w 1553"/>
                <a:gd name="T15" fmla="*/ 2147483647 h 753"/>
                <a:gd name="T16" fmla="*/ 2147483647 w 1553"/>
                <a:gd name="T17" fmla="*/ 2147483647 h 753"/>
                <a:gd name="T18" fmla="*/ 2147483647 w 1553"/>
                <a:gd name="T19" fmla="*/ 2147483647 h 753"/>
                <a:gd name="T20" fmla="*/ 2147483647 w 1553"/>
                <a:gd name="T21" fmla="*/ 2147483647 h 753"/>
                <a:gd name="T22" fmla="*/ 2147483647 w 1553"/>
                <a:gd name="T23" fmla="*/ 2147483647 h 753"/>
                <a:gd name="T24" fmla="*/ 2147483647 w 1553"/>
                <a:gd name="T25" fmla="*/ 2147483647 h 753"/>
                <a:gd name="T26" fmla="*/ 2147483647 w 1553"/>
                <a:gd name="T27" fmla="*/ 0 h 753"/>
                <a:gd name="T28" fmla="*/ 2147483647 w 1553"/>
                <a:gd name="T29" fmla="*/ 2147483647 h 753"/>
                <a:gd name="T30" fmla="*/ 2147483647 w 1553"/>
                <a:gd name="T31" fmla="*/ 2147483647 h 753"/>
                <a:gd name="T32" fmla="*/ 2147483647 w 1553"/>
                <a:gd name="T33" fmla="*/ 2147483647 h 753"/>
                <a:gd name="T34" fmla="*/ 2147483647 w 1553"/>
                <a:gd name="T35" fmla="*/ 2147483647 h 753"/>
                <a:gd name="T36" fmla="*/ 2147483647 w 1553"/>
                <a:gd name="T37" fmla="*/ 2147483647 h 753"/>
                <a:gd name="T38" fmla="*/ 2147483647 w 1553"/>
                <a:gd name="T39" fmla="*/ 2147483647 h 753"/>
                <a:gd name="T40" fmla="*/ 2147483647 w 1553"/>
                <a:gd name="T41" fmla="*/ 2147483647 h 753"/>
                <a:gd name="T42" fmla="*/ 2147483647 w 1553"/>
                <a:gd name="T43" fmla="*/ 2147483647 h 753"/>
                <a:gd name="T44" fmla="*/ 2147483647 w 1553"/>
                <a:gd name="T45" fmla="*/ 2147483647 h 753"/>
                <a:gd name="T46" fmla="*/ 2147483647 w 1553"/>
                <a:gd name="T47" fmla="*/ 2147483647 h 753"/>
                <a:gd name="T48" fmla="*/ 2147483647 w 1553"/>
                <a:gd name="T49" fmla="*/ 2147483647 h 753"/>
                <a:gd name="T50" fmla="*/ 2147483647 w 1553"/>
                <a:gd name="T51" fmla="*/ 2147483647 h 753"/>
                <a:gd name="T52" fmla="*/ 2147483647 w 1553"/>
                <a:gd name="T53" fmla="*/ 2147483647 h 753"/>
                <a:gd name="T54" fmla="*/ 2147483647 w 1553"/>
                <a:gd name="T55" fmla="*/ 2147483647 h 753"/>
                <a:gd name="T56" fmla="*/ 2147483647 w 1553"/>
                <a:gd name="T57" fmla="*/ 2147483647 h 753"/>
                <a:gd name="T58" fmla="*/ 2147483647 w 1553"/>
                <a:gd name="T59" fmla="*/ 2147483647 h 753"/>
                <a:gd name="T60" fmla="*/ 2147483647 w 1553"/>
                <a:gd name="T61" fmla="*/ 2147483647 h 753"/>
                <a:gd name="T62" fmla="*/ 2147483647 w 1553"/>
                <a:gd name="T63" fmla="*/ 2147483647 h 753"/>
                <a:gd name="T64" fmla="*/ 2147483647 w 1553"/>
                <a:gd name="T65" fmla="*/ 2147483647 h 753"/>
                <a:gd name="T66" fmla="*/ 0 w 1553"/>
                <a:gd name="T67" fmla="*/ 2147483647 h 753"/>
                <a:gd name="T68" fmla="*/ 2147483647 w 1553"/>
                <a:gd name="T69" fmla="*/ 2147483647 h 753"/>
                <a:gd name="T70" fmla="*/ 2147483647 w 1553"/>
                <a:gd name="T71" fmla="*/ 2147483647 h 753"/>
                <a:gd name="T72" fmla="*/ 2147483647 w 1553"/>
                <a:gd name="T73" fmla="*/ 2147483647 h 753"/>
                <a:gd name="T74" fmla="*/ 2147483647 w 1553"/>
                <a:gd name="T75" fmla="*/ 2147483647 h 753"/>
                <a:gd name="T76" fmla="*/ 2147483647 w 1553"/>
                <a:gd name="T77" fmla="*/ 2147483647 h 753"/>
                <a:gd name="T78" fmla="*/ 2147483647 w 1553"/>
                <a:gd name="T79" fmla="*/ 2147483647 h 753"/>
                <a:gd name="T80" fmla="*/ 2147483647 w 1553"/>
                <a:gd name="T81" fmla="*/ 2147483647 h 753"/>
                <a:gd name="T82" fmla="*/ 2147483647 w 1553"/>
                <a:gd name="T83" fmla="*/ 2147483647 h 753"/>
                <a:gd name="T84" fmla="*/ 2147483647 w 1553"/>
                <a:gd name="T85" fmla="*/ 2147483647 h 753"/>
                <a:gd name="T86" fmla="*/ 2147483647 w 1553"/>
                <a:gd name="T87" fmla="*/ 2147483647 h 753"/>
                <a:gd name="T88" fmla="*/ 2147483647 w 1553"/>
                <a:gd name="T89" fmla="*/ 2147483647 h 753"/>
                <a:gd name="T90" fmla="*/ 2147483647 w 1553"/>
                <a:gd name="T91" fmla="*/ 2147483647 h 753"/>
                <a:gd name="T92" fmla="*/ 2147483647 w 1553"/>
                <a:gd name="T93" fmla="*/ 2147483647 h 753"/>
                <a:gd name="T94" fmla="*/ 2147483647 w 1553"/>
                <a:gd name="T95" fmla="*/ 2147483647 h 753"/>
                <a:gd name="T96" fmla="*/ 2147483647 w 1553"/>
                <a:gd name="T97" fmla="*/ 2147483647 h 753"/>
                <a:gd name="T98" fmla="*/ 2147483647 w 1553"/>
                <a:gd name="T99" fmla="*/ 2147483647 h 753"/>
                <a:gd name="T100" fmla="*/ 2147483647 w 1553"/>
                <a:gd name="T101" fmla="*/ 2147483647 h 753"/>
                <a:gd name="T102" fmla="*/ 2147483647 w 1553"/>
                <a:gd name="T103" fmla="*/ 2147483647 h 753"/>
                <a:gd name="T104" fmla="*/ 2147483647 w 1553"/>
                <a:gd name="T105" fmla="*/ 2147483647 h 753"/>
                <a:gd name="T106" fmla="*/ 2147483647 w 1553"/>
                <a:gd name="T107" fmla="*/ 2147483647 h 753"/>
                <a:gd name="T108" fmla="*/ 2147483647 w 1553"/>
                <a:gd name="T109" fmla="*/ 2147483647 h 7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3"/>
                <a:gd name="T166" fmla="*/ 0 h 753"/>
                <a:gd name="T167" fmla="*/ 1553 w 1553"/>
                <a:gd name="T168" fmla="*/ 753 h 7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solidFill>
              <a:srgbClr val="A6D278"/>
            </a:solidFill>
            <a:ln w="12700"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mn-cs"/>
              </a:endParaRPr>
            </a:p>
          </p:txBody>
        </p:sp>
        <p:sp>
          <p:nvSpPr>
            <p:cNvPr id="11" name="Freeform 13"/>
            <p:cNvSpPr>
              <a:spLocks/>
            </p:cNvSpPr>
            <p:nvPr/>
          </p:nvSpPr>
          <p:spPr bwMode="blackWhite">
            <a:xfrm>
              <a:off x="1143000" y="3225578"/>
              <a:ext cx="2682670" cy="2371094"/>
            </a:xfrm>
            <a:custGeom>
              <a:avLst/>
              <a:gdLst>
                <a:gd name="T0" fmla="*/ 1552890 w 1221"/>
                <a:gd name="T1" fmla="*/ 1300481 h 1071"/>
                <a:gd name="T2" fmla="*/ 1275406 w 1221"/>
                <a:gd name="T3" fmla="*/ 1057109 h 1071"/>
                <a:gd name="T4" fmla="*/ 1375963 w 1221"/>
                <a:gd name="T5" fmla="*/ 786279 h 1071"/>
                <a:gd name="T6" fmla="*/ 1321230 w 1221"/>
                <a:gd name="T7" fmla="*/ 792520 h 1071"/>
                <a:gd name="T8" fmla="*/ 1265223 w 1221"/>
                <a:gd name="T9" fmla="*/ 793768 h 1071"/>
                <a:gd name="T10" fmla="*/ 1209218 w 1221"/>
                <a:gd name="T11" fmla="*/ 791272 h 1071"/>
                <a:gd name="T12" fmla="*/ 1153212 w 1221"/>
                <a:gd name="T13" fmla="*/ 781287 h 1071"/>
                <a:gd name="T14" fmla="*/ 1101024 w 1221"/>
                <a:gd name="T15" fmla="*/ 766310 h 1071"/>
                <a:gd name="T16" fmla="*/ 1047564 w 1221"/>
                <a:gd name="T17" fmla="*/ 747589 h 1071"/>
                <a:gd name="T18" fmla="*/ 997923 w 1221"/>
                <a:gd name="T19" fmla="*/ 722628 h 1071"/>
                <a:gd name="T20" fmla="*/ 950827 w 1221"/>
                <a:gd name="T21" fmla="*/ 693923 h 1071"/>
                <a:gd name="T22" fmla="*/ 907550 w 1221"/>
                <a:gd name="T23" fmla="*/ 658977 h 1071"/>
                <a:gd name="T24" fmla="*/ 868091 w 1221"/>
                <a:gd name="T25" fmla="*/ 619039 h 1071"/>
                <a:gd name="T26" fmla="*/ 831178 w 1221"/>
                <a:gd name="T27" fmla="*/ 577853 h 1071"/>
                <a:gd name="T28" fmla="*/ 800629 w 1221"/>
                <a:gd name="T29" fmla="*/ 532923 h 1071"/>
                <a:gd name="T30" fmla="*/ 775172 w 1221"/>
                <a:gd name="T31" fmla="*/ 486744 h 1071"/>
                <a:gd name="T32" fmla="*/ 756079 w 1221"/>
                <a:gd name="T33" fmla="*/ 439318 h 1071"/>
                <a:gd name="T34" fmla="*/ 739532 w 1221"/>
                <a:gd name="T35" fmla="*/ 391892 h 1071"/>
                <a:gd name="T36" fmla="*/ 729349 w 1221"/>
                <a:gd name="T37" fmla="*/ 340721 h 1071"/>
                <a:gd name="T38" fmla="*/ 722985 w 1221"/>
                <a:gd name="T39" fmla="*/ 289550 h 1071"/>
                <a:gd name="T40" fmla="*/ 906277 w 1221"/>
                <a:gd name="T41" fmla="*/ 289550 h 1071"/>
                <a:gd name="T42" fmla="*/ 468413 w 1221"/>
                <a:gd name="T43" fmla="*/ 0 h 1071"/>
                <a:gd name="T44" fmla="*/ 0 w 1221"/>
                <a:gd name="T45" fmla="*/ 293295 h 1071"/>
                <a:gd name="T46" fmla="*/ 170563 w 1221"/>
                <a:gd name="T47" fmla="*/ 292047 h 1071"/>
                <a:gd name="T48" fmla="*/ 176928 w 1221"/>
                <a:gd name="T49" fmla="*/ 369427 h 1071"/>
                <a:gd name="T50" fmla="*/ 188383 w 1221"/>
                <a:gd name="T51" fmla="*/ 446806 h 1071"/>
                <a:gd name="T52" fmla="*/ 204931 w 1221"/>
                <a:gd name="T53" fmla="*/ 522938 h 1071"/>
                <a:gd name="T54" fmla="*/ 226569 w 1221"/>
                <a:gd name="T55" fmla="*/ 597822 h 1071"/>
                <a:gd name="T56" fmla="*/ 254572 w 1221"/>
                <a:gd name="T57" fmla="*/ 671458 h 1071"/>
                <a:gd name="T58" fmla="*/ 288939 w 1221"/>
                <a:gd name="T59" fmla="*/ 742597 h 1071"/>
                <a:gd name="T60" fmla="*/ 327125 w 1221"/>
                <a:gd name="T61" fmla="*/ 811241 h 1071"/>
                <a:gd name="T62" fmla="*/ 370402 w 1221"/>
                <a:gd name="T63" fmla="*/ 876140 h 1071"/>
                <a:gd name="T64" fmla="*/ 417498 w 1221"/>
                <a:gd name="T65" fmla="*/ 937295 h 1071"/>
                <a:gd name="T66" fmla="*/ 469686 w 1221"/>
                <a:gd name="T67" fmla="*/ 994706 h 1071"/>
                <a:gd name="T68" fmla="*/ 525691 w 1221"/>
                <a:gd name="T69" fmla="*/ 1049620 h 1071"/>
                <a:gd name="T70" fmla="*/ 584243 w 1221"/>
                <a:gd name="T71" fmla="*/ 1100791 h 1071"/>
                <a:gd name="T72" fmla="*/ 647886 w 1221"/>
                <a:gd name="T73" fmla="*/ 1146969 h 1071"/>
                <a:gd name="T74" fmla="*/ 715348 w 1221"/>
                <a:gd name="T75" fmla="*/ 1186907 h 1071"/>
                <a:gd name="T76" fmla="*/ 785355 w 1221"/>
                <a:gd name="T77" fmla="*/ 1224349 h 1071"/>
                <a:gd name="T78" fmla="*/ 856635 w 1221"/>
                <a:gd name="T79" fmla="*/ 1256799 h 1071"/>
                <a:gd name="T80" fmla="*/ 931734 w 1221"/>
                <a:gd name="T81" fmla="*/ 1281760 h 1071"/>
                <a:gd name="T82" fmla="*/ 1006833 w 1221"/>
                <a:gd name="T83" fmla="*/ 1304225 h 1071"/>
                <a:gd name="T84" fmla="*/ 1084477 w 1221"/>
                <a:gd name="T85" fmla="*/ 1319202 h 1071"/>
                <a:gd name="T86" fmla="*/ 1162122 w 1221"/>
                <a:gd name="T87" fmla="*/ 1331683 h 1071"/>
                <a:gd name="T88" fmla="*/ 1241039 w 1221"/>
                <a:gd name="T89" fmla="*/ 1335427 h 1071"/>
                <a:gd name="T90" fmla="*/ 1319957 w 1221"/>
                <a:gd name="T91" fmla="*/ 1335427 h 1071"/>
                <a:gd name="T92" fmla="*/ 1397601 w 1221"/>
                <a:gd name="T93" fmla="*/ 1330435 h 1071"/>
                <a:gd name="T94" fmla="*/ 1476519 w 1221"/>
                <a:gd name="T95" fmla="*/ 1317954 h 1071"/>
                <a:gd name="T96" fmla="*/ 1552890 w 1221"/>
                <a:gd name="T97" fmla="*/ 1300481 h 10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1"/>
                <a:gd name="T148" fmla="*/ 0 h 1071"/>
                <a:gd name="T149" fmla="*/ 1221 w 1221"/>
                <a:gd name="T150" fmla="*/ 1071 h 10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solidFill>
              <a:srgbClr val="5F75B8"/>
            </a:solidFill>
            <a:ln w="9525"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 name="Freeform 14"/>
            <p:cNvSpPr>
              <a:spLocks/>
            </p:cNvSpPr>
            <p:nvPr/>
          </p:nvSpPr>
          <p:spPr bwMode="blackWhite">
            <a:xfrm>
              <a:off x="3502324" y="2501858"/>
              <a:ext cx="1742776" cy="3187742"/>
            </a:xfrm>
            <a:custGeom>
              <a:avLst/>
              <a:gdLst>
                <a:gd name="T0" fmla="*/ 2147483647 w 793"/>
                <a:gd name="T1" fmla="*/ 2147483647 h 1440"/>
                <a:gd name="T2" fmla="*/ 2147483647 w 793"/>
                <a:gd name="T3" fmla="*/ 2147483647 h 1440"/>
                <a:gd name="T4" fmla="*/ 2147483647 w 793"/>
                <a:gd name="T5" fmla="*/ 2147483647 h 1440"/>
                <a:gd name="T6" fmla="*/ 2147483647 w 793"/>
                <a:gd name="T7" fmla="*/ 2147483647 h 1440"/>
                <a:gd name="T8" fmla="*/ 2147483647 w 793"/>
                <a:gd name="T9" fmla="*/ 2147483647 h 1440"/>
                <a:gd name="T10" fmla="*/ 2147483647 w 793"/>
                <a:gd name="T11" fmla="*/ 2147483647 h 1440"/>
                <a:gd name="T12" fmla="*/ 2147483647 w 793"/>
                <a:gd name="T13" fmla="*/ 2147483647 h 1440"/>
                <a:gd name="T14" fmla="*/ 2147483647 w 793"/>
                <a:gd name="T15" fmla="*/ 2147483647 h 1440"/>
                <a:gd name="T16" fmla="*/ 2147483647 w 793"/>
                <a:gd name="T17" fmla="*/ 2147483647 h 1440"/>
                <a:gd name="T18" fmla="*/ 2147483647 w 793"/>
                <a:gd name="T19" fmla="*/ 2147483647 h 1440"/>
                <a:gd name="T20" fmla="*/ 2147483647 w 793"/>
                <a:gd name="T21" fmla="*/ 2147483647 h 1440"/>
                <a:gd name="T22" fmla="*/ 2147483647 w 793"/>
                <a:gd name="T23" fmla="*/ 2147483647 h 1440"/>
                <a:gd name="T24" fmla="*/ 2147483647 w 793"/>
                <a:gd name="T25" fmla="*/ 2147483647 h 1440"/>
                <a:gd name="T26" fmla="*/ 2147483647 w 793"/>
                <a:gd name="T27" fmla="*/ 2147483647 h 1440"/>
                <a:gd name="T28" fmla="*/ 2147483647 w 793"/>
                <a:gd name="T29" fmla="*/ 2147483647 h 1440"/>
                <a:gd name="T30" fmla="*/ 2147483647 w 793"/>
                <a:gd name="T31" fmla="*/ 2147483647 h 1440"/>
                <a:gd name="T32" fmla="*/ 2147483647 w 793"/>
                <a:gd name="T33" fmla="*/ 2147483647 h 1440"/>
                <a:gd name="T34" fmla="*/ 2147483647 w 793"/>
                <a:gd name="T35" fmla="*/ 2147483647 h 1440"/>
                <a:gd name="T36" fmla="*/ 2147483647 w 793"/>
                <a:gd name="T37" fmla="*/ 2147483647 h 1440"/>
                <a:gd name="T38" fmla="*/ 2147483647 w 793"/>
                <a:gd name="T39" fmla="*/ 2147483647 h 1440"/>
                <a:gd name="T40" fmla="*/ 2147483647 w 793"/>
                <a:gd name="T41" fmla="*/ 2147483647 h 1440"/>
                <a:gd name="T42" fmla="*/ 2147483647 w 793"/>
                <a:gd name="T43" fmla="*/ 2147483647 h 1440"/>
                <a:gd name="T44" fmla="*/ 2147483647 w 793"/>
                <a:gd name="T45" fmla="*/ 2147483647 h 1440"/>
                <a:gd name="T46" fmla="*/ 2147483647 w 793"/>
                <a:gd name="T47" fmla="*/ 2147483647 h 1440"/>
                <a:gd name="T48" fmla="*/ 2147483647 w 793"/>
                <a:gd name="T49" fmla="*/ 2147483647 h 1440"/>
                <a:gd name="T50" fmla="*/ 2147483647 w 793"/>
                <a:gd name="T51" fmla="*/ 2147483647 h 1440"/>
                <a:gd name="T52" fmla="*/ 2147483647 w 793"/>
                <a:gd name="T53" fmla="*/ 0 h 1440"/>
                <a:gd name="T54" fmla="*/ 2147483647 w 793"/>
                <a:gd name="T55" fmla="*/ 2147483647 h 1440"/>
                <a:gd name="T56" fmla="*/ 2147483647 w 793"/>
                <a:gd name="T57" fmla="*/ 2147483647 h 1440"/>
                <a:gd name="T58" fmla="*/ 2147483647 w 793"/>
                <a:gd name="T59" fmla="*/ 2147483647 h 1440"/>
                <a:gd name="T60" fmla="*/ 2147483647 w 793"/>
                <a:gd name="T61" fmla="*/ 2147483647 h 1440"/>
                <a:gd name="T62" fmla="*/ 2147483647 w 793"/>
                <a:gd name="T63" fmla="*/ 2147483647 h 1440"/>
                <a:gd name="T64" fmla="*/ 2147483647 w 793"/>
                <a:gd name="T65" fmla="*/ 2147483647 h 1440"/>
                <a:gd name="T66" fmla="*/ 2147483647 w 793"/>
                <a:gd name="T67" fmla="*/ 2147483647 h 1440"/>
                <a:gd name="T68" fmla="*/ 2147483647 w 793"/>
                <a:gd name="T69" fmla="*/ 2147483647 h 1440"/>
                <a:gd name="T70" fmla="*/ 2147483647 w 793"/>
                <a:gd name="T71" fmla="*/ 2147483647 h 1440"/>
                <a:gd name="T72" fmla="*/ 2147483647 w 793"/>
                <a:gd name="T73" fmla="*/ 2147483647 h 1440"/>
                <a:gd name="T74" fmla="*/ 2147483647 w 793"/>
                <a:gd name="T75" fmla="*/ 2147483647 h 1440"/>
                <a:gd name="T76" fmla="*/ 2147483647 w 793"/>
                <a:gd name="T77" fmla="*/ 2147483647 h 1440"/>
                <a:gd name="T78" fmla="*/ 2147483647 w 793"/>
                <a:gd name="T79" fmla="*/ 2147483647 h 1440"/>
                <a:gd name="T80" fmla="*/ 2147483647 w 793"/>
                <a:gd name="T81" fmla="*/ 2147483647 h 1440"/>
                <a:gd name="T82" fmla="*/ 2147483647 w 793"/>
                <a:gd name="T83" fmla="*/ 2147483647 h 1440"/>
                <a:gd name="T84" fmla="*/ 2147483647 w 793"/>
                <a:gd name="T85" fmla="*/ 2147483647 h 1440"/>
                <a:gd name="T86" fmla="*/ 2147483647 w 793"/>
                <a:gd name="T87" fmla="*/ 2147483647 h 1440"/>
                <a:gd name="T88" fmla="*/ 2147483647 w 793"/>
                <a:gd name="T89" fmla="*/ 2147483647 h 1440"/>
                <a:gd name="T90" fmla="*/ 2147483647 w 793"/>
                <a:gd name="T91" fmla="*/ 2147483647 h 1440"/>
                <a:gd name="T92" fmla="*/ 0 w 793"/>
                <a:gd name="T93" fmla="*/ 2147483647 h 1440"/>
                <a:gd name="T94" fmla="*/ 2147483647 w 793"/>
                <a:gd name="T95" fmla="*/ 2147483647 h 1440"/>
                <a:gd name="T96" fmla="*/ 2147483647 w 793"/>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3"/>
                <a:gd name="T148" fmla="*/ 0 h 1440"/>
                <a:gd name="T149" fmla="*/ 793 w 793"/>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solidFill>
              <a:srgbClr val="F16A7D"/>
            </a:solidFill>
            <a:ln w="12700" cap="rnd">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mn-cs"/>
              </a:endParaRPr>
            </a:p>
          </p:txBody>
        </p:sp>
        <p:sp>
          <p:nvSpPr>
            <p:cNvPr id="13" name="Rectangle 37"/>
            <p:cNvSpPr>
              <a:spLocks noChangeArrowheads="1"/>
            </p:cNvSpPr>
            <p:nvPr/>
          </p:nvSpPr>
          <p:spPr bwMode="blackWhite">
            <a:xfrm>
              <a:off x="4024484" y="3742234"/>
              <a:ext cx="1081465" cy="792909"/>
            </a:xfrm>
            <a:prstGeom prst="rect">
              <a:avLst/>
            </a:prstGeom>
            <a:noFill/>
            <a:ln w="12700">
              <a:noFill/>
              <a:miter lim="800000"/>
              <a:headEnd/>
              <a:tailEnd/>
            </a:ln>
          </p:spPr>
          <p:txBody>
            <a:bodyPr wrap="square" lIns="0" tIns="0" rIns="0" bIns="0" anchor="ctr" anchorCtr="1">
              <a:spAutoFit/>
            </a:bodyPr>
            <a:lstStyle/>
            <a:p>
              <a:pPr marL="0" marR="0" lvl="0" indent="0" algn="ctr"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Key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Value</a:t>
              </a:r>
              <a: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r>
              <a:b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Chains</a:t>
              </a:r>
            </a:p>
          </p:txBody>
        </p:sp>
        <p:sp>
          <p:nvSpPr>
            <p:cNvPr id="14" name="Rectangle 38"/>
            <p:cNvSpPr>
              <a:spLocks noChangeArrowheads="1"/>
            </p:cNvSpPr>
            <p:nvPr/>
          </p:nvSpPr>
          <p:spPr bwMode="blackWhite">
            <a:xfrm>
              <a:off x="1682609" y="3993639"/>
              <a:ext cx="1136017" cy="1056058"/>
            </a:xfrm>
            <a:prstGeom prst="rect">
              <a:avLst/>
            </a:prstGeom>
            <a:noFill/>
            <a:ln w="12700">
              <a:noFill/>
              <a:miter lim="800000"/>
              <a:headEnd/>
              <a:tailEnd/>
            </a:ln>
          </p:spPr>
          <p:txBody>
            <a:bodyPr wrap="none" lIns="0" tIns="0" rIns="0" bIns="0" anchor="ctr" anchorCtr="1">
              <a:spAutoFit/>
            </a:bodyPr>
            <a:lstStyle/>
            <a:p>
              <a:pPr marL="0" marR="0" lvl="0" indent="0" algn="l"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Less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Waste</a:t>
              </a:r>
              <a: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
              </a:r>
              <a:br>
                <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More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           Value</a:t>
              </a:r>
            </a:p>
          </p:txBody>
        </p:sp>
        <p:sp>
          <p:nvSpPr>
            <p:cNvPr id="15" name="Rectangle 14"/>
            <p:cNvSpPr>
              <a:spLocks noChangeArrowheads="1"/>
            </p:cNvSpPr>
            <p:nvPr/>
          </p:nvSpPr>
          <p:spPr bwMode="blackWhite">
            <a:xfrm>
              <a:off x="2109824" y="1880367"/>
              <a:ext cx="2252177" cy="861061"/>
            </a:xfrm>
            <a:prstGeom prst="rect">
              <a:avLst/>
            </a:prstGeom>
            <a:noFill/>
            <a:ln w="12700">
              <a:noFill/>
              <a:miter lim="800000"/>
              <a:headEnd/>
              <a:tailEnd/>
            </a:ln>
          </p:spPr>
          <p:txBody>
            <a:bodyPr wrap="square" lIns="0" tIns="0" rIns="0" bIns="0" anchor="ctr" anchorCtr="1">
              <a:spAutoFit/>
            </a:bodyPr>
            <a:lstStyle/>
            <a:p>
              <a:pPr marL="0" marR="0" lvl="0" indent="0" algn="ctr" defTabSz="787400" rtl="0" eaLnBrk="1" fontAlgn="auto" latinLnBrk="0" hangingPunct="1">
                <a:lnSpc>
                  <a:spcPct val="95000"/>
                </a:lnSpc>
                <a:spcBef>
                  <a:spcPct val="80000"/>
                </a:spcBef>
                <a:spcAft>
                  <a:spcPts val="0"/>
                </a:spcAft>
                <a:buClr>
                  <a:srgbClr val="4D4D4D"/>
                </a:buClr>
                <a:buSzTx/>
                <a:buFont typeface="Wingdings 2" pitchFamily="18" charset="2"/>
                <a:buNone/>
                <a:tabLst/>
                <a:defRPr/>
              </a:pP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Sustainable </a:t>
              </a:r>
              <a:b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br>
              <a:r>
                <a:rPr kumimoji="0" lang="en-US" sz="1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Product Policy Framework</a:t>
              </a:r>
              <a:endParaRPr kumimoji="0" lang="en-US" sz="1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p:txBody>
        </p:sp>
      </p:grpSp>
      <p:sp>
        <p:nvSpPr>
          <p:cNvPr id="24" name="Rounded Rectangle 23"/>
          <p:cNvSpPr/>
          <p:nvPr/>
        </p:nvSpPr>
        <p:spPr>
          <a:xfrm>
            <a:off x="3745952" y="2880479"/>
            <a:ext cx="3861348" cy="2047513"/>
          </a:xfrm>
          <a:prstGeom prst="roundRect">
            <a:avLst/>
          </a:prstGeom>
          <a:solidFill>
            <a:srgbClr val="F16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Electronics and </a:t>
            </a:r>
            <a:r>
              <a:rPr kumimoji="0" lang="en-US" sz="1800" b="0" i="0" u="none" strike="noStrike" kern="1200" cap="none" spc="0" normalizeH="0" baseline="0" noProof="0" dirty="0" smtClean="0">
                <a:ln>
                  <a:noFill/>
                </a:ln>
                <a:solidFill>
                  <a:srgbClr val="FFFFFF"/>
                </a:solidFill>
                <a:effectLst/>
                <a:uLnTx/>
                <a:uFillTx/>
                <a:ea typeface="+mn-ea"/>
                <a:cs typeface="+mn-cs"/>
              </a:rPr>
              <a:t>ICT</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Batteries and </a:t>
            </a:r>
            <a:r>
              <a:rPr kumimoji="0" lang="en-US" sz="1800" b="0" i="0" u="none" strike="noStrike" kern="1200" cap="none" spc="0" normalizeH="0" baseline="0" noProof="0" dirty="0" smtClean="0">
                <a:ln>
                  <a:noFill/>
                </a:ln>
                <a:solidFill>
                  <a:srgbClr val="FFFFFF"/>
                </a:solidFill>
                <a:effectLst/>
                <a:uLnTx/>
                <a:uFillTx/>
                <a:ea typeface="+mn-ea"/>
                <a:cs typeface="+mn-cs"/>
              </a:rPr>
              <a:t>vehicles</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Packaging</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Plastics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Textiles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Construction </a:t>
            </a:r>
            <a:r>
              <a:rPr kumimoji="0" lang="en-US" sz="1800" b="0" i="0" u="none" strike="noStrike" kern="1200" cap="none" spc="0" normalizeH="0" baseline="0" noProof="0" dirty="0">
                <a:ln>
                  <a:noFill/>
                </a:ln>
                <a:solidFill>
                  <a:srgbClr val="FFFFFF"/>
                </a:solidFill>
                <a:effectLst/>
                <a:uLnTx/>
                <a:uFillTx/>
                <a:ea typeface="+mn-ea"/>
                <a:cs typeface="+mn-cs"/>
              </a:rPr>
              <a:t>and </a:t>
            </a:r>
            <a:r>
              <a:rPr kumimoji="0" lang="en-US" sz="1800" b="0" i="0" u="none" strike="noStrike" kern="1200" cap="none" spc="0" normalizeH="0" baseline="0" noProof="0" dirty="0" smtClean="0">
                <a:ln>
                  <a:noFill/>
                </a:ln>
                <a:solidFill>
                  <a:srgbClr val="FFFFFF"/>
                </a:solidFill>
                <a:effectLst/>
                <a:uLnTx/>
                <a:uFillTx/>
                <a:ea typeface="+mn-ea"/>
                <a:cs typeface="+mn-cs"/>
              </a:rPr>
              <a:t>buildings</a:t>
            </a:r>
            <a:endParaRPr kumimoji="0" lang="en-US"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ea typeface="+mn-ea"/>
                <a:cs typeface="+mn-cs"/>
              </a:rPr>
              <a:t>Food, </a:t>
            </a:r>
            <a:r>
              <a:rPr kumimoji="0" lang="en-US" sz="1800" b="0" i="0" u="none" strike="noStrike" kern="1200" cap="none" spc="0" normalizeH="0" baseline="0" noProof="0" dirty="0">
                <a:ln>
                  <a:noFill/>
                </a:ln>
                <a:solidFill>
                  <a:srgbClr val="FFFFFF"/>
                </a:solidFill>
                <a:effectLst/>
                <a:uLnTx/>
                <a:uFillTx/>
                <a:ea typeface="+mn-ea"/>
                <a:cs typeface="+mn-cs"/>
              </a:rPr>
              <a:t>water and nutrients</a:t>
            </a:r>
          </a:p>
        </p:txBody>
      </p:sp>
      <p:sp>
        <p:nvSpPr>
          <p:cNvPr id="26" name="Rounded Rectangle 25"/>
          <p:cNvSpPr/>
          <p:nvPr/>
        </p:nvSpPr>
        <p:spPr>
          <a:xfrm>
            <a:off x="3791028" y="5106296"/>
            <a:ext cx="3801557" cy="1662848"/>
          </a:xfrm>
          <a:prstGeom prst="roundRect">
            <a:avLst/>
          </a:prstGeom>
          <a:solidFill>
            <a:srgbClr val="5F7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Reduce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Waste</a:t>
            </a:r>
            <a:endParaRPr kumimoji="0" lang="fr-BE" sz="18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Reduce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Waste</a:t>
            </a:r>
            <a:r>
              <a:rPr kumimoji="0" lang="fr-BE" sz="1800" b="0" i="0" u="none" strike="noStrike" kern="1200" cap="none" spc="0" normalizeH="0" baseline="0" noProof="0" dirty="0">
                <a:ln>
                  <a:noFill/>
                </a:ln>
                <a:solidFill>
                  <a:srgbClr val="FFFFFF"/>
                </a:solidFill>
                <a:effectLst/>
                <a:uLnTx/>
                <a:uFillTx/>
                <a:ea typeface="+mn-ea"/>
                <a:cs typeface="+mn-cs"/>
              </a:rPr>
              <a:t> Exports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FFFFFF"/>
                </a:solidFill>
                <a:effectLst/>
                <a:uLnTx/>
                <a:uFillTx/>
                <a:ea typeface="+mn-ea"/>
                <a:cs typeface="+mn-cs"/>
              </a:rPr>
              <a:t>Boost</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market</a:t>
            </a:r>
            <a:r>
              <a:rPr kumimoji="0" lang="fr-BE" sz="1800" b="0" i="0" u="none" strike="noStrike" kern="1200" cap="none" spc="0" normalizeH="0" baseline="0" noProof="0" dirty="0">
                <a:ln>
                  <a:noFill/>
                </a:ln>
                <a:solidFill>
                  <a:srgbClr val="FFFFFF"/>
                </a:solidFill>
                <a:effectLst/>
                <a:uLnTx/>
                <a:uFillTx/>
                <a:ea typeface="+mn-ea"/>
                <a:cs typeface="+mn-cs"/>
              </a:rPr>
              <a:t> for high </a:t>
            </a:r>
            <a:r>
              <a:rPr kumimoji="0" lang="fr-BE" sz="1800" b="0" i="0" u="none" strike="noStrike" kern="1200" cap="none" spc="0" normalizeH="0" baseline="0" noProof="0" dirty="0" err="1">
                <a:ln>
                  <a:noFill/>
                </a:ln>
                <a:solidFill>
                  <a:srgbClr val="FFFFFF"/>
                </a:solidFill>
                <a:effectLst/>
                <a:uLnTx/>
                <a:uFillTx/>
                <a:ea typeface="+mn-ea"/>
                <a:cs typeface="+mn-cs"/>
              </a:rPr>
              <a:t>quality</a:t>
            </a:r>
            <a:r>
              <a:rPr kumimoji="0" lang="fr-BE" sz="1800" b="0" i="0" u="none" strike="noStrike" kern="1200" cap="none" spc="0" normalizeH="0" baseline="0" noProof="0" dirty="0">
                <a:ln>
                  <a:noFill/>
                </a:ln>
                <a:solidFill>
                  <a:srgbClr val="FFFFFF"/>
                </a:solidFill>
                <a:effectLst/>
                <a:uLnTx/>
                <a:uFillTx/>
                <a:ea typeface="+mn-ea"/>
                <a:cs typeface="+mn-cs"/>
              </a:rPr>
              <a:t> and </a:t>
            </a:r>
            <a:r>
              <a:rPr kumimoji="0" lang="fr-BE" sz="1800" b="0" i="0" u="none" strike="noStrike" kern="1200" cap="none" spc="0" normalizeH="0" baseline="0" noProof="0" dirty="0" err="1">
                <a:ln>
                  <a:noFill/>
                </a:ln>
                <a:solidFill>
                  <a:srgbClr val="FFFFFF"/>
                </a:solidFill>
                <a:effectLst/>
                <a:uLnTx/>
                <a:uFillTx/>
                <a:ea typeface="+mn-ea"/>
                <a:cs typeface="+mn-cs"/>
              </a:rPr>
              <a:t>safe</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secondary</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raw</a:t>
            </a:r>
            <a:r>
              <a:rPr kumimoji="0" lang="fr-BE" sz="1800" b="0" i="0" u="none" strike="noStrike" kern="1200" cap="none" spc="0" normalizeH="0" baseline="0" noProof="0" dirty="0">
                <a:ln>
                  <a:noFill/>
                </a:ln>
                <a:solidFill>
                  <a:srgbClr val="FFFFFF"/>
                </a:solidFill>
                <a:effectLst/>
                <a:uLnTx/>
                <a:uFillTx/>
                <a:ea typeface="+mn-ea"/>
                <a:cs typeface="+mn-cs"/>
              </a:rPr>
              <a:t> </a:t>
            </a:r>
            <a:r>
              <a:rPr kumimoji="0" lang="fr-BE" sz="1800" b="0" i="0" u="none" strike="noStrike" kern="1200" cap="none" spc="0" normalizeH="0" baseline="0" noProof="0" dirty="0" err="1">
                <a:ln>
                  <a:noFill/>
                </a:ln>
                <a:solidFill>
                  <a:srgbClr val="FFFFFF"/>
                </a:solidFill>
                <a:effectLst/>
                <a:uLnTx/>
                <a:uFillTx/>
                <a:ea typeface="+mn-ea"/>
                <a:cs typeface="+mn-cs"/>
              </a:rPr>
              <a:t>materials</a:t>
            </a:r>
            <a:r>
              <a:rPr kumimoji="0" lang="fr-BE" sz="1800" b="0" i="0" u="none" strike="noStrike" kern="1200" cap="none" spc="0" normalizeH="0" baseline="0" noProof="0" dirty="0">
                <a:ln>
                  <a:noFill/>
                </a:ln>
                <a:solidFill>
                  <a:srgbClr val="FFFFFF"/>
                </a:solidFill>
                <a:effectLst/>
                <a:uLnTx/>
                <a:uFillTx/>
                <a:ea typeface="+mn-ea"/>
                <a:cs typeface="+mn-cs"/>
              </a:rPr>
              <a:t> </a:t>
            </a:r>
            <a:endParaRPr kumimoji="0" lang="es-ES" sz="1800" b="0" i="0" u="none" strike="noStrike" kern="1200" cap="none" spc="0" normalizeH="0" baseline="0" noProof="0" dirty="0">
              <a:ln>
                <a:noFill/>
              </a:ln>
              <a:solidFill>
                <a:srgbClr val="FFFFFF"/>
              </a:solidFill>
              <a:effectLst/>
              <a:uLnTx/>
              <a:uFillTx/>
              <a:ea typeface="+mn-ea"/>
              <a:cs typeface="+mn-cs"/>
            </a:endParaRPr>
          </a:p>
        </p:txBody>
      </p:sp>
      <p:sp>
        <p:nvSpPr>
          <p:cNvPr id="29" name="Freeform 28"/>
          <p:cNvSpPr/>
          <p:nvPr/>
        </p:nvSpPr>
        <p:spPr>
          <a:xfrm>
            <a:off x="8033579" y="2789000"/>
            <a:ext cx="3828215" cy="60424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E" sz="1600" b="1" i="0" u="none" strike="noStrike" kern="1200" cap="none" spc="0" normalizeH="0" baseline="0" noProof="0" dirty="0" smtClean="0">
                <a:ln>
                  <a:noFill/>
                </a:ln>
                <a:solidFill>
                  <a:srgbClr val="1D407B"/>
                </a:solidFill>
                <a:effectLst/>
                <a:uLnTx/>
                <a:uFillTx/>
                <a:ea typeface="+mn-ea"/>
                <a:cs typeface="+mn-cs"/>
              </a:rPr>
              <a:t>Getting the Economics Right</a:t>
            </a:r>
            <a:endParaRPr kumimoji="0" lang="en-IE" sz="1600" b="1" i="0" u="none" strike="noStrike" kern="1200" cap="none" spc="0" normalizeH="0" baseline="0" noProof="0" dirty="0">
              <a:ln>
                <a:noFill/>
              </a:ln>
              <a:solidFill>
                <a:srgbClr val="1D407B"/>
              </a:solidFill>
              <a:effectLst/>
              <a:uLnTx/>
              <a:uFillTx/>
              <a:ea typeface="+mn-ea"/>
              <a:cs typeface="+mn-cs"/>
            </a:endParaRPr>
          </a:p>
        </p:txBody>
      </p:sp>
      <p:sp>
        <p:nvSpPr>
          <p:cNvPr id="32" name="Freeform 31"/>
          <p:cNvSpPr/>
          <p:nvPr/>
        </p:nvSpPr>
        <p:spPr>
          <a:xfrm>
            <a:off x="8033579" y="3484912"/>
            <a:ext cx="3828215" cy="64618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Financial Markets</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35" name="Freeform 34"/>
          <p:cNvSpPr/>
          <p:nvPr/>
        </p:nvSpPr>
        <p:spPr>
          <a:xfrm>
            <a:off x="8033579" y="4811994"/>
            <a:ext cx="3828215" cy="626236"/>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Global Level Playing Field</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38" name="Freeform 37"/>
          <p:cNvSpPr/>
          <p:nvPr/>
        </p:nvSpPr>
        <p:spPr>
          <a:xfrm>
            <a:off x="8033579" y="4159841"/>
            <a:ext cx="3828216" cy="528064"/>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Investments and R&amp;I</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1" name="Freeform 40"/>
          <p:cNvSpPr/>
          <p:nvPr/>
        </p:nvSpPr>
        <p:spPr>
          <a:xfrm>
            <a:off x="8033579" y="5522164"/>
            <a:ext cx="3828215" cy="552226"/>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Monitoring</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4" name="Freeform 43"/>
          <p:cNvSpPr/>
          <p:nvPr/>
        </p:nvSpPr>
        <p:spPr>
          <a:xfrm>
            <a:off x="8033581" y="1120767"/>
            <a:ext cx="3828215" cy="763955"/>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1D407B"/>
                </a:solidFill>
                <a:effectLst/>
                <a:uLnTx/>
                <a:uFillTx/>
                <a:ea typeface="+mn-ea"/>
                <a:cs typeface="+mn-cs"/>
              </a:rPr>
              <a:t>Making circular economy work for people, regions and cities </a:t>
            </a:r>
            <a:endParaRPr kumimoji="0" lang="en-US" sz="1600" b="1" i="0" u="none" strike="noStrike" kern="1200" cap="none" spc="0" normalizeH="0" baseline="0" noProof="0" dirty="0">
              <a:ln>
                <a:noFill/>
              </a:ln>
              <a:solidFill>
                <a:srgbClr val="1D407B"/>
              </a:solidFill>
              <a:effectLst/>
              <a:uLnTx/>
              <a:uFillTx/>
              <a:ea typeface="+mn-ea"/>
              <a:cs typeface="+mn-cs"/>
            </a:endParaRPr>
          </a:p>
        </p:txBody>
      </p:sp>
      <p:sp>
        <p:nvSpPr>
          <p:cNvPr id="45" name="Freeform 44"/>
          <p:cNvSpPr/>
          <p:nvPr/>
        </p:nvSpPr>
        <p:spPr>
          <a:xfrm>
            <a:off x="8033581" y="1955172"/>
            <a:ext cx="3828214" cy="742160"/>
          </a:xfrm>
          <a:custGeom>
            <a:avLst/>
            <a:gdLst>
              <a:gd name="connsiteX0" fmla="*/ 0 w 2019125"/>
              <a:gd name="connsiteY0" fmla="*/ 59041 h 354240"/>
              <a:gd name="connsiteX1" fmla="*/ 59041 w 2019125"/>
              <a:gd name="connsiteY1" fmla="*/ 0 h 354240"/>
              <a:gd name="connsiteX2" fmla="*/ 1960084 w 2019125"/>
              <a:gd name="connsiteY2" fmla="*/ 0 h 354240"/>
              <a:gd name="connsiteX3" fmla="*/ 2019125 w 2019125"/>
              <a:gd name="connsiteY3" fmla="*/ 59041 h 354240"/>
              <a:gd name="connsiteX4" fmla="*/ 2019125 w 2019125"/>
              <a:gd name="connsiteY4" fmla="*/ 295199 h 354240"/>
              <a:gd name="connsiteX5" fmla="*/ 1960084 w 2019125"/>
              <a:gd name="connsiteY5" fmla="*/ 354240 h 354240"/>
              <a:gd name="connsiteX6" fmla="*/ 59041 w 2019125"/>
              <a:gd name="connsiteY6" fmla="*/ 354240 h 354240"/>
              <a:gd name="connsiteX7" fmla="*/ 0 w 2019125"/>
              <a:gd name="connsiteY7" fmla="*/ 295199 h 354240"/>
              <a:gd name="connsiteX8" fmla="*/ 0 w 201912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125" h="354240">
                <a:moveTo>
                  <a:pt x="0" y="59041"/>
                </a:moveTo>
                <a:cubicBezTo>
                  <a:pt x="0" y="26434"/>
                  <a:pt x="26434" y="0"/>
                  <a:pt x="59041" y="0"/>
                </a:cubicBezTo>
                <a:lnTo>
                  <a:pt x="1960084" y="0"/>
                </a:lnTo>
                <a:cubicBezTo>
                  <a:pt x="1992691" y="0"/>
                  <a:pt x="2019125" y="26434"/>
                  <a:pt x="2019125" y="59041"/>
                </a:cubicBezTo>
                <a:lnTo>
                  <a:pt x="2019125" y="295199"/>
                </a:lnTo>
                <a:cubicBezTo>
                  <a:pt x="2019125" y="327806"/>
                  <a:pt x="1992691" y="354240"/>
                  <a:pt x="1960084" y="354240"/>
                </a:cubicBezTo>
                <a:lnTo>
                  <a:pt x="59041" y="354240"/>
                </a:lnTo>
                <a:cubicBezTo>
                  <a:pt x="26434" y="354240"/>
                  <a:pt x="0" y="327806"/>
                  <a:pt x="0" y="295199"/>
                </a:cubicBezTo>
                <a:lnTo>
                  <a:pt x="0" y="59041"/>
                </a:lnTo>
                <a:close/>
              </a:path>
            </a:pathLst>
          </a:custGeom>
          <a:solidFill>
            <a:srgbClr val="EBF0F3"/>
          </a:solidFill>
          <a:ln>
            <a:solidFill>
              <a:schemeClr val="bg2">
                <a:lumMod val="50000"/>
              </a:schemeClr>
            </a:solidFill>
          </a:ln>
          <a:effectLst/>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3611" tIns="17293" rIns="93611" bIns="17293"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IE" sz="1600" b="1" i="0" u="none" strike="noStrike" kern="1200" cap="none" spc="0" normalizeH="0" baseline="0" noProof="0" dirty="0" smtClean="0">
                <a:ln>
                  <a:noFill/>
                </a:ln>
                <a:solidFill>
                  <a:srgbClr val="1D407B"/>
                </a:solidFill>
                <a:effectLst/>
                <a:uLnTx/>
                <a:uFillTx/>
                <a:ea typeface="+mn-ea"/>
                <a:cs typeface="+mn-cs"/>
              </a:rPr>
              <a:t>Circular economy as a requisite for climate neutrality </a:t>
            </a:r>
            <a:endParaRPr kumimoji="0" lang="en-IE" sz="1600" b="1" i="0" u="none" strike="noStrike" kern="1200" cap="none" spc="0" normalizeH="0" baseline="0" noProof="0" dirty="0">
              <a:ln>
                <a:noFill/>
              </a:ln>
              <a:solidFill>
                <a:srgbClr val="1D407B"/>
              </a:solidFill>
              <a:effectLst/>
              <a:uLnTx/>
              <a:uFillTx/>
              <a:ea typeface="+mn-ea"/>
              <a:cs typeface="+mn-cs"/>
            </a:endParaRPr>
          </a:p>
        </p:txBody>
      </p:sp>
      <p:sp>
        <p:nvSpPr>
          <p:cNvPr id="2" name="TextBox 1"/>
          <p:cNvSpPr txBox="1"/>
          <p:nvPr/>
        </p:nvSpPr>
        <p:spPr>
          <a:xfrm>
            <a:off x="256562" y="5941522"/>
            <a:ext cx="30443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strike="noStrike" kern="1200" cap="none" spc="0" normalizeH="0" baseline="0" noProof="0" dirty="0" smtClean="0">
                <a:ln>
                  <a:noFill/>
                </a:ln>
                <a:solidFill>
                  <a:srgbClr val="445D43"/>
                </a:solidFill>
                <a:effectLst/>
                <a:uLnTx/>
                <a:uFillTx/>
                <a:ea typeface="+mn-ea"/>
                <a:cs typeface="+mn-cs"/>
              </a:rPr>
              <a:t>35 actions</a:t>
            </a:r>
            <a:endParaRPr kumimoji="0" lang="es-ES" sz="3200" strike="noStrike" kern="1200" cap="none" spc="0" normalizeH="0" baseline="0" noProof="0" dirty="0">
              <a:ln>
                <a:noFill/>
              </a:ln>
              <a:solidFill>
                <a:srgbClr val="445D43"/>
              </a:solidFill>
              <a:effectLst/>
              <a:uLnTx/>
              <a:uFillTx/>
              <a:ea typeface="+mn-ea"/>
              <a:cs typeface="+mn-cs"/>
            </a:endParaRPr>
          </a:p>
        </p:txBody>
      </p:sp>
      <p:sp>
        <p:nvSpPr>
          <p:cNvPr id="8" name="Title 7"/>
          <p:cNvSpPr>
            <a:spLocks noGrp="1"/>
          </p:cNvSpPr>
          <p:nvPr>
            <p:ph type="title"/>
          </p:nvPr>
        </p:nvSpPr>
        <p:spPr>
          <a:xfrm>
            <a:off x="1108069" y="80567"/>
            <a:ext cx="10515600" cy="782357"/>
          </a:xfrm>
        </p:spPr>
        <p:txBody>
          <a:bodyPr/>
          <a:lstStyle/>
          <a:p>
            <a:pPr algn="ctr"/>
            <a:r>
              <a:rPr lang="en-IE" sz="3200" dirty="0" smtClean="0"/>
              <a:t>Changing the way Europe consumes and produces</a:t>
            </a:r>
            <a:endParaRPr lang="en-US" sz="3200" dirty="0"/>
          </a:p>
        </p:txBody>
      </p:sp>
      <p:sp>
        <p:nvSpPr>
          <p:cNvPr id="30" name="Rounded Rectangle 29"/>
          <p:cNvSpPr/>
          <p:nvPr/>
        </p:nvSpPr>
        <p:spPr>
          <a:xfrm>
            <a:off x="3761598" y="1058237"/>
            <a:ext cx="3830987" cy="1635081"/>
          </a:xfrm>
          <a:prstGeom prst="roundRect">
            <a:avLst/>
          </a:prstGeom>
          <a:solidFill>
            <a:srgbClr val="A6D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Make sustainable products the norm in the EU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Empower consumers and public buyers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Sustainable production processes </a:t>
            </a:r>
          </a:p>
        </p:txBody>
      </p:sp>
    </p:spTree>
    <p:extLst>
      <p:ext uri="{BB962C8B-B14F-4D97-AF65-F5344CB8AC3E}">
        <p14:creationId xmlns:p14="http://schemas.microsoft.com/office/powerpoint/2010/main" val="3397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42" y="150313"/>
            <a:ext cx="11441506" cy="65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52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561" y="357065"/>
            <a:ext cx="10515600" cy="782357"/>
          </a:xfrm>
        </p:spPr>
        <p:txBody>
          <a:bodyPr/>
          <a:lstStyle/>
          <a:p>
            <a:pPr algn="ctr"/>
            <a:r>
              <a:rPr lang="en-IE" dirty="0" smtClean="0"/>
              <a:t>Less waste, more value</a:t>
            </a:r>
            <a:endParaRPr lang="en-US" dirty="0"/>
          </a:p>
        </p:txBody>
      </p:sp>
      <p:pic>
        <p:nvPicPr>
          <p:cNvPr id="5" name="Picture 4"/>
          <p:cNvPicPr>
            <a:picLocks noChangeAspect="1"/>
          </p:cNvPicPr>
          <p:nvPr/>
        </p:nvPicPr>
        <p:blipFill rotWithShape="1">
          <a:blip r:embed="rId3"/>
          <a:srcRect l="12187" t="18175" r="13338" b="10887"/>
          <a:stretch/>
        </p:blipFill>
        <p:spPr>
          <a:xfrm>
            <a:off x="1025561" y="3786655"/>
            <a:ext cx="1272747" cy="1112108"/>
          </a:xfrm>
          <a:prstGeom prst="rect">
            <a:avLst/>
          </a:prstGeom>
        </p:spPr>
      </p:pic>
      <p:pic>
        <p:nvPicPr>
          <p:cNvPr id="6" name="Picture 5"/>
          <p:cNvPicPr>
            <a:picLocks noChangeAspect="1"/>
          </p:cNvPicPr>
          <p:nvPr/>
        </p:nvPicPr>
        <p:blipFill rotWithShape="1">
          <a:blip r:embed="rId4"/>
          <a:srcRect l="21682" t="12491" r="14893" b="17541"/>
          <a:stretch/>
        </p:blipFill>
        <p:spPr>
          <a:xfrm>
            <a:off x="9646872" y="1582750"/>
            <a:ext cx="1297461" cy="1164798"/>
          </a:xfrm>
          <a:prstGeom prst="rect">
            <a:avLst/>
          </a:prstGeom>
        </p:spPr>
      </p:pic>
      <p:sp>
        <p:nvSpPr>
          <p:cNvPr id="7" name="Rectangle 6"/>
          <p:cNvSpPr/>
          <p:nvPr/>
        </p:nvSpPr>
        <p:spPr>
          <a:xfrm>
            <a:off x="518733" y="1233262"/>
            <a:ext cx="8374544" cy="1846659"/>
          </a:xfrm>
          <a:prstGeom prst="rect">
            <a:avLst/>
          </a:prstGeom>
          <a:ln w="38100">
            <a:noFill/>
          </a:ln>
        </p:spPr>
        <p:txBody>
          <a:bodyPr wrap="square">
            <a:spAutoFit/>
          </a:bodyPr>
          <a:lstStyle/>
          <a:p>
            <a:pPr algn="ctr"/>
            <a:r>
              <a:rPr lang="en-US" sz="1700" b="1" i="1" dirty="0" smtClean="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Prevent</a:t>
            </a:r>
            <a:r>
              <a:rPr lang="es-ES" b="1" i="1" dirty="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waste</a:t>
            </a:r>
            <a:r>
              <a:rPr lang="es-ES" b="1" i="1" dirty="0">
                <a:solidFill>
                  <a:srgbClr val="004494"/>
                </a:solidFill>
                <a:ea typeface="Verdana" panose="020B0604030504040204" pitchFamily="34" charset="0"/>
                <a:cs typeface="Verdana" panose="020B0604030504040204" pitchFamily="34" charset="0"/>
              </a:rPr>
              <a:t> in </a:t>
            </a:r>
            <a:r>
              <a:rPr lang="es-ES" b="1" i="1" dirty="0" err="1">
                <a:solidFill>
                  <a:srgbClr val="004494"/>
                </a:solidFill>
                <a:ea typeface="Verdana" panose="020B0604030504040204" pitchFamily="34" charset="0"/>
                <a:cs typeface="Verdana" panose="020B0604030504040204" pitchFamily="34" charset="0"/>
              </a:rPr>
              <a:t>the</a:t>
            </a:r>
            <a:r>
              <a:rPr lang="es-ES" b="1" i="1" dirty="0">
                <a:solidFill>
                  <a:srgbClr val="004494"/>
                </a:solidFill>
                <a:ea typeface="Verdana" panose="020B0604030504040204" pitchFamily="34" charset="0"/>
                <a:cs typeface="Verdana" panose="020B0604030504040204" pitchFamily="34" charset="0"/>
              </a:rPr>
              <a:t> </a:t>
            </a:r>
            <a:r>
              <a:rPr lang="es-ES" b="1" i="1" dirty="0" err="1">
                <a:solidFill>
                  <a:srgbClr val="004494"/>
                </a:solidFill>
                <a:ea typeface="Verdana" panose="020B0604030504040204" pitchFamily="34" charset="0"/>
                <a:cs typeface="Verdana" panose="020B0604030504040204" pitchFamily="34" charset="0"/>
              </a:rPr>
              <a:t>first</a:t>
            </a:r>
            <a:r>
              <a:rPr lang="es-ES" b="1" i="1" dirty="0">
                <a:solidFill>
                  <a:srgbClr val="004494"/>
                </a:solidFill>
                <a:ea typeface="Verdana" panose="020B0604030504040204" pitchFamily="34" charset="0"/>
                <a:cs typeface="Verdana" panose="020B0604030504040204" pitchFamily="34" charset="0"/>
              </a:rPr>
              <a:t> place</a:t>
            </a:r>
          </a:p>
          <a:p>
            <a:endParaRPr lang="es-ES" sz="1700" b="1" i="1"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a:solidFill>
                  <a:srgbClr val="004494"/>
                </a:solidFill>
                <a:ea typeface="Verdana" panose="020B0604030504040204" pitchFamily="34" charset="0"/>
                <a:cs typeface="Verdana" panose="020B0604030504040204" pitchFamily="34" charset="0"/>
              </a:rPr>
              <a:t>Specific waste reduction targets for more complex </a:t>
            </a:r>
            <a:r>
              <a:rPr lang="en-US" sz="1600" dirty="0" smtClean="0">
                <a:solidFill>
                  <a:srgbClr val="004494"/>
                </a:solidFill>
                <a:ea typeface="Verdana" panose="020B0604030504040204" pitchFamily="34" charset="0"/>
                <a:cs typeface="Verdana" panose="020B0604030504040204" pitchFamily="34" charset="0"/>
              </a:rPr>
              <a:t>streams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Enhance </a:t>
            </a:r>
            <a:r>
              <a:rPr lang="en-US" sz="1600" dirty="0">
                <a:solidFill>
                  <a:srgbClr val="004494"/>
                </a:solidFill>
                <a:ea typeface="Verdana" panose="020B0604030504040204" pitchFamily="34" charset="0"/>
                <a:cs typeface="Verdana" panose="020B0604030504040204" pitchFamily="34" charset="0"/>
              </a:rPr>
              <a:t>the implementation of the requirements for EPR schemes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Continue </a:t>
            </a:r>
            <a:r>
              <a:rPr lang="en-US" sz="1600" dirty="0" err="1">
                <a:solidFill>
                  <a:srgbClr val="004494"/>
                </a:solidFill>
                <a:ea typeface="Verdana" panose="020B0604030504040204" pitchFamily="34" charset="0"/>
                <a:cs typeface="Verdana" panose="020B0604030504040204" pitchFamily="34" charset="0"/>
              </a:rPr>
              <a:t>modernising</a:t>
            </a:r>
            <a:r>
              <a:rPr lang="en-US" sz="1600" dirty="0">
                <a:solidFill>
                  <a:srgbClr val="004494"/>
                </a:solidFill>
                <a:ea typeface="Verdana" panose="020B0604030504040204" pitchFamily="34" charset="0"/>
                <a:cs typeface="Verdana" panose="020B0604030504040204" pitchFamily="34" charset="0"/>
              </a:rPr>
              <a:t> EU waste laws (packaging, end-of-life vehicles, hazardous substances in electronic equipment; batteries adopted Q4 2020)</a:t>
            </a:r>
          </a:p>
          <a:p>
            <a:pPr marL="285750" indent="-285750" algn="just">
              <a:buFont typeface="Arial" panose="020B0604020202020204" pitchFamily="34" charset="0"/>
              <a:buChar char="•"/>
            </a:pPr>
            <a:r>
              <a:rPr lang="en-US" sz="1600" dirty="0">
                <a:solidFill>
                  <a:srgbClr val="004494"/>
                </a:solidFill>
                <a:ea typeface="Verdana" panose="020B0604030504040204" pitchFamily="34" charset="0"/>
                <a:cs typeface="Verdana" panose="020B0604030504040204" pitchFamily="34" charset="0"/>
              </a:rPr>
              <a:t>Propose to </a:t>
            </a:r>
            <a:r>
              <a:rPr lang="en-US" sz="1600" dirty="0" err="1">
                <a:solidFill>
                  <a:srgbClr val="004494"/>
                </a:solidFill>
                <a:ea typeface="Verdana" panose="020B0604030504040204" pitchFamily="34" charset="0"/>
                <a:cs typeface="Verdana" panose="020B0604030504040204" pitchFamily="34" charset="0"/>
              </a:rPr>
              <a:t>harmonise</a:t>
            </a:r>
            <a:r>
              <a:rPr lang="en-US" sz="1600" dirty="0">
                <a:solidFill>
                  <a:srgbClr val="004494"/>
                </a:solidFill>
                <a:ea typeface="Verdana" panose="020B0604030504040204" pitchFamily="34" charset="0"/>
                <a:cs typeface="Verdana" panose="020B0604030504040204" pitchFamily="34" charset="0"/>
              </a:rPr>
              <a:t> separate waste collection </a:t>
            </a:r>
            <a:r>
              <a:rPr lang="en-US" sz="1600" dirty="0" smtClean="0">
                <a:solidFill>
                  <a:srgbClr val="004494"/>
                </a:solidFill>
                <a:ea typeface="Verdana" panose="020B0604030504040204" pitchFamily="34" charset="0"/>
                <a:cs typeface="Verdana" panose="020B0604030504040204" pitchFamily="34" charset="0"/>
              </a:rPr>
              <a:t>systems</a:t>
            </a:r>
            <a:endParaRPr lang="en-US" sz="1600" dirty="0">
              <a:solidFill>
                <a:srgbClr val="004494"/>
              </a:solidFill>
              <a:ea typeface="Verdana" panose="020B0604030504040204" pitchFamily="34" charset="0"/>
              <a:cs typeface="Verdana" panose="020B0604030504040204" pitchFamily="34" charset="0"/>
            </a:endParaRPr>
          </a:p>
        </p:txBody>
      </p:sp>
      <p:sp>
        <p:nvSpPr>
          <p:cNvPr id="8" name="Rectangle 7"/>
          <p:cNvSpPr/>
          <p:nvPr/>
        </p:nvSpPr>
        <p:spPr>
          <a:xfrm>
            <a:off x="3390490" y="3295137"/>
            <a:ext cx="8697352" cy="1661993"/>
          </a:xfrm>
          <a:prstGeom prst="rect">
            <a:avLst/>
          </a:prstGeom>
          <a:ln w="38100">
            <a:noFill/>
          </a:ln>
        </p:spPr>
        <p:txBody>
          <a:bodyPr wrap="square">
            <a:spAutoFit/>
          </a:bodyPr>
          <a:lstStyle/>
          <a:p>
            <a:pPr algn="ctr"/>
            <a:r>
              <a:rPr lang="en-US" b="1" i="1" dirty="0">
                <a:solidFill>
                  <a:srgbClr val="004494"/>
                </a:solidFill>
                <a:ea typeface="Verdana" panose="020B0604030504040204" pitchFamily="34" charset="0"/>
                <a:cs typeface="Verdana" panose="020B0604030504040204" pitchFamily="34" charset="0"/>
              </a:rPr>
              <a:t>Transform </a:t>
            </a:r>
            <a:r>
              <a:rPr lang="en-US" b="1" i="1" dirty="0" smtClean="0">
                <a:solidFill>
                  <a:srgbClr val="004494"/>
                </a:solidFill>
                <a:ea typeface="Verdana" panose="020B0604030504040204" pitchFamily="34" charset="0"/>
                <a:cs typeface="Verdana" panose="020B0604030504040204" pitchFamily="34" charset="0"/>
              </a:rPr>
              <a:t>waste </a:t>
            </a:r>
            <a:r>
              <a:rPr lang="en-US" b="1" i="1" dirty="0">
                <a:solidFill>
                  <a:srgbClr val="004494"/>
                </a:solidFill>
                <a:ea typeface="Verdana" panose="020B0604030504040204" pitchFamily="34" charset="0"/>
                <a:cs typeface="Verdana" panose="020B0604030504040204" pitchFamily="34" charset="0"/>
              </a:rPr>
              <a:t>into high-quality and safe resources in markets for recycled materials</a:t>
            </a:r>
            <a:endParaRPr lang="es-ES" b="1" i="1"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ES" sz="1600" dirty="0" err="1" smtClean="0">
                <a:solidFill>
                  <a:srgbClr val="004494"/>
                </a:solidFill>
                <a:ea typeface="Verdana" panose="020B0604030504040204" pitchFamily="34" charset="0"/>
                <a:cs typeface="Verdana" panose="020B0604030504040204" pitchFamily="34" charset="0"/>
              </a:rPr>
              <a:t>Develop</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chemicals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that</a:t>
            </a:r>
            <a:r>
              <a:rPr lang="es-ES" sz="1600" dirty="0" smtClean="0">
                <a:solidFill>
                  <a:srgbClr val="004494"/>
                </a:solidFill>
                <a:ea typeface="Verdana" panose="020B0604030504040204" pitchFamily="34" charset="0"/>
                <a:cs typeface="Verdana" panose="020B0604030504040204" pitchFamily="34" charset="0"/>
              </a:rPr>
              <a:t> are </a:t>
            </a:r>
            <a:r>
              <a:rPr lang="es-ES" sz="1600" dirty="0" err="1" smtClean="0">
                <a:solidFill>
                  <a:srgbClr val="004494"/>
                </a:solidFill>
                <a:ea typeface="Verdana" panose="020B0604030504040204" pitchFamily="34" charset="0"/>
                <a:cs typeface="Verdana" panose="020B0604030504040204" pitchFamily="34" charset="0"/>
              </a:rPr>
              <a:t>sustainable</a:t>
            </a:r>
            <a:r>
              <a:rPr lang="es-ES" sz="1600" dirty="0" smtClean="0">
                <a:solidFill>
                  <a:srgbClr val="004494"/>
                </a:solidFill>
                <a:ea typeface="Verdana" panose="020B0604030504040204" pitchFamily="34" charset="0"/>
                <a:cs typeface="Verdana" panose="020B0604030504040204" pitchFamily="34" charset="0"/>
              </a:rPr>
              <a:t> and </a:t>
            </a:r>
            <a:r>
              <a:rPr lang="es-ES" sz="1600" dirty="0" err="1" smtClean="0">
                <a:solidFill>
                  <a:srgbClr val="004494"/>
                </a:solidFill>
                <a:ea typeface="Verdana" panose="020B0604030504040204" pitchFamily="34" charset="0"/>
                <a:cs typeface="Verdana" panose="020B0604030504040204" pitchFamily="34" charset="0"/>
              </a:rPr>
              <a:t>safe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by</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design</a:t>
            </a:r>
            <a:endParaRPr lang="es-ES" sz="1600"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ES" sz="1600" dirty="0" smtClean="0">
                <a:solidFill>
                  <a:srgbClr val="004494"/>
                </a:solidFill>
                <a:ea typeface="Verdana" panose="020B0604030504040204" pitchFamily="34" charset="0"/>
                <a:cs typeface="Verdana" panose="020B0604030504040204" pitchFamily="34" charset="0"/>
              </a:rPr>
              <a:t>Reduce </a:t>
            </a:r>
            <a:r>
              <a:rPr lang="es-ES" sz="1600" dirty="0" err="1" smtClean="0">
                <a:solidFill>
                  <a:srgbClr val="004494"/>
                </a:solidFill>
                <a:ea typeface="Verdana" panose="020B0604030504040204" pitchFamily="34" charset="0"/>
                <a:cs typeface="Verdana" panose="020B0604030504040204" pitchFamily="34" charset="0"/>
              </a:rPr>
              <a:t>the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presence</a:t>
            </a:r>
            <a:r>
              <a:rPr lang="es-ES" sz="1600" dirty="0" smtClean="0">
                <a:solidFill>
                  <a:srgbClr val="004494"/>
                </a:solidFill>
                <a:ea typeface="Verdana" panose="020B0604030504040204" pitchFamily="34" charset="0"/>
                <a:cs typeface="Verdana" panose="020B0604030504040204" pitchFamily="34" charset="0"/>
              </a:rPr>
              <a:t> of </a:t>
            </a:r>
            <a:r>
              <a:rPr lang="es-ES" sz="1600" dirty="0" err="1" smtClean="0">
                <a:solidFill>
                  <a:srgbClr val="004494"/>
                </a:solidFill>
                <a:ea typeface="Verdana" panose="020B0604030504040204" pitchFamily="34" charset="0"/>
                <a:cs typeface="Verdana" panose="020B0604030504040204" pitchFamily="34" charset="0"/>
              </a:rPr>
              <a:t>hazardous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substances</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detrimental</a:t>
            </a:r>
            <a:r>
              <a:rPr lang="es-ES" sz="1600" dirty="0" smtClean="0">
                <a:solidFill>
                  <a:srgbClr val="004494"/>
                </a:solidFill>
                <a:ea typeface="Verdana" panose="020B0604030504040204" pitchFamily="34" charset="0"/>
                <a:cs typeface="Verdana" panose="020B0604030504040204" pitchFamily="34" charset="0"/>
              </a:rPr>
              <a:t> to </a:t>
            </a:r>
            <a:r>
              <a:rPr lang="es-ES" sz="1600" dirty="0" err="1" smtClean="0">
                <a:solidFill>
                  <a:srgbClr val="004494"/>
                </a:solidFill>
                <a:ea typeface="Verdana" panose="020B0604030504040204" pitchFamily="34" charset="0"/>
                <a:cs typeface="Verdana" panose="020B0604030504040204" pitchFamily="34" charset="0"/>
              </a:rPr>
              <a:t>health</a:t>
            </a:r>
            <a:r>
              <a:rPr lang="es-ES" sz="1600" dirty="0" smtClean="0">
                <a:solidFill>
                  <a:srgbClr val="004494"/>
                </a:solidFill>
                <a:ea typeface="Verdana" panose="020B0604030504040204" pitchFamily="34" charset="0"/>
                <a:cs typeface="Verdana" panose="020B0604030504040204" pitchFamily="34" charset="0"/>
              </a:rPr>
              <a:t> and </a:t>
            </a:r>
            <a:r>
              <a:rPr lang="es-ES" sz="1600" dirty="0" err="1" smtClean="0">
                <a:solidFill>
                  <a:srgbClr val="004494"/>
                </a:solidFill>
                <a:ea typeface="Verdana" panose="020B0604030504040204" pitchFamily="34" charset="0"/>
                <a:cs typeface="Verdana" panose="020B0604030504040204" pitchFamily="34" charset="0"/>
              </a:rPr>
              <a:t>the</a:t>
            </a:r>
            <a:r>
              <a:rPr lang="es-ES" sz="1600" dirty="0" smtClean="0">
                <a:solidFill>
                  <a:srgbClr val="004494"/>
                </a:solidFill>
                <a:ea typeface="Verdana" panose="020B0604030504040204" pitchFamily="34" charset="0"/>
                <a:cs typeface="Verdana" panose="020B0604030504040204" pitchFamily="34" charset="0"/>
              </a:rPr>
              <a:t> </a:t>
            </a:r>
            <a:r>
              <a:rPr lang="es-ES" sz="1600" dirty="0" err="1" smtClean="0">
                <a:solidFill>
                  <a:srgbClr val="004494"/>
                </a:solidFill>
                <a:ea typeface="Verdana" panose="020B0604030504040204" pitchFamily="34" charset="0"/>
                <a:cs typeface="Verdana" panose="020B0604030504040204" pitchFamily="34" charset="0"/>
              </a:rPr>
              <a:t>environment</a:t>
            </a:r>
            <a:endParaRPr lang="es-ES" sz="1600"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Assess </a:t>
            </a:r>
            <a:r>
              <a:rPr lang="en-US" sz="1600" dirty="0">
                <a:solidFill>
                  <a:srgbClr val="004494"/>
                </a:solidFill>
                <a:ea typeface="Verdana" panose="020B0604030504040204" pitchFamily="34" charset="0"/>
                <a:cs typeface="Verdana" panose="020B0604030504040204" pitchFamily="34" charset="0"/>
              </a:rPr>
              <a:t>the scope to develop further EU-wide end-of-waste criteria for certain waste streams </a:t>
            </a:r>
          </a:p>
          <a:p>
            <a:pPr marL="285750" indent="-285750" algn="just">
              <a:buFont typeface="Arial" panose="020B0604020202020204" pitchFamily="34" charset="0"/>
              <a:buChar char="•"/>
            </a:pPr>
            <a:endParaRPr lang="es-ES" dirty="0"/>
          </a:p>
        </p:txBody>
      </p:sp>
      <p:sp>
        <p:nvSpPr>
          <p:cNvPr id="9" name="TextBox 8"/>
          <p:cNvSpPr txBox="1"/>
          <p:nvPr/>
        </p:nvSpPr>
        <p:spPr>
          <a:xfrm>
            <a:off x="179520" y="5105095"/>
            <a:ext cx="9688380" cy="1384995"/>
          </a:xfrm>
          <a:prstGeom prst="rect">
            <a:avLst/>
          </a:prstGeom>
          <a:noFill/>
          <a:ln w="38100">
            <a:noFill/>
          </a:ln>
        </p:spPr>
        <p:txBody>
          <a:bodyPr wrap="square" rtlCol="0">
            <a:spAutoFit/>
          </a:bodyPr>
          <a:lstStyle/>
          <a:p>
            <a:pPr algn="ctr"/>
            <a:r>
              <a:rPr lang="en-US" b="1" i="1" dirty="0" smtClean="0">
                <a:solidFill>
                  <a:srgbClr val="004494"/>
                </a:solidFill>
                <a:ea typeface="Verdana" panose="020B0604030504040204" pitchFamily="34" charset="0"/>
                <a:cs typeface="Verdana" panose="020B0604030504040204" pitchFamily="34" charset="0"/>
              </a:rPr>
              <a:t>Address waste exports</a:t>
            </a:r>
          </a:p>
          <a:p>
            <a:endParaRPr lang="en-US" dirty="0" smtClean="0">
              <a:solidFill>
                <a:srgbClr val="004494"/>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Establish ‘recycled </a:t>
            </a:r>
            <a:r>
              <a:rPr lang="en-US" sz="1600" dirty="0">
                <a:solidFill>
                  <a:srgbClr val="004494"/>
                </a:solidFill>
                <a:ea typeface="Verdana" panose="020B0604030504040204" pitchFamily="34" charset="0"/>
                <a:cs typeface="Verdana" panose="020B0604030504040204" pitchFamily="34" charset="0"/>
              </a:rPr>
              <a:t>in the EU' as a </a:t>
            </a:r>
            <a:r>
              <a:rPr lang="en-US" sz="1600" dirty="0" smtClean="0">
                <a:solidFill>
                  <a:srgbClr val="004494"/>
                </a:solidFill>
                <a:ea typeface="Verdana" panose="020B0604030504040204" pitchFamily="34" charset="0"/>
                <a:cs typeface="Verdana" panose="020B0604030504040204" pitchFamily="34" charset="0"/>
              </a:rPr>
              <a:t>benchmark </a:t>
            </a:r>
            <a:r>
              <a:rPr lang="en-US" sz="1600" dirty="0">
                <a:solidFill>
                  <a:srgbClr val="004494"/>
                </a:solidFill>
                <a:ea typeface="Verdana" panose="020B0604030504040204" pitchFamily="34" charset="0"/>
                <a:cs typeface="Verdana" panose="020B0604030504040204" pitchFamily="34" charset="0"/>
              </a:rPr>
              <a:t>for quality secondary </a:t>
            </a:r>
            <a:r>
              <a:rPr lang="en-US" sz="1600" dirty="0" smtClean="0">
                <a:solidFill>
                  <a:srgbClr val="004494"/>
                </a:solidFill>
                <a:ea typeface="Verdana" panose="020B0604030504040204" pitchFamily="34" charset="0"/>
                <a:cs typeface="Verdana" panose="020B0604030504040204" pitchFamily="34" charset="0"/>
              </a:rPr>
              <a:t>materials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Thoroughly review </a:t>
            </a:r>
            <a:r>
              <a:rPr lang="en-US" sz="1600" dirty="0">
                <a:solidFill>
                  <a:srgbClr val="004494"/>
                </a:solidFill>
                <a:ea typeface="Verdana" panose="020B0604030504040204" pitchFamily="34" charset="0"/>
                <a:cs typeface="Verdana" panose="020B0604030504040204" pitchFamily="34" charset="0"/>
              </a:rPr>
              <a:t>EU rules on waste shipments, increasing the </a:t>
            </a:r>
            <a:r>
              <a:rPr lang="en-US" sz="1600" dirty="0" smtClean="0">
                <a:solidFill>
                  <a:srgbClr val="004494"/>
                </a:solidFill>
                <a:ea typeface="Verdana" panose="020B0604030504040204" pitchFamily="34" charset="0"/>
                <a:cs typeface="Verdana" panose="020B0604030504040204" pitchFamily="34" charset="0"/>
              </a:rPr>
              <a:t>processing </a:t>
            </a:r>
            <a:r>
              <a:rPr lang="en-US" sz="1600" dirty="0">
                <a:solidFill>
                  <a:srgbClr val="004494"/>
                </a:solidFill>
                <a:ea typeface="Verdana" panose="020B0604030504040204" pitchFamily="34" charset="0"/>
                <a:cs typeface="Verdana" panose="020B0604030504040204" pitchFamily="34" charset="0"/>
              </a:rPr>
              <a:t>of materials</a:t>
            </a:r>
          </a:p>
          <a:p>
            <a:pPr marL="285750" indent="-285750" algn="just">
              <a:buFont typeface="Arial" panose="020B0604020202020204" pitchFamily="34" charset="0"/>
              <a:buChar char="•"/>
            </a:pPr>
            <a:r>
              <a:rPr lang="en-US" sz="1600" dirty="0" smtClean="0">
                <a:solidFill>
                  <a:srgbClr val="004494"/>
                </a:solidFill>
                <a:ea typeface="Verdana" panose="020B0604030504040204" pitchFamily="34" charset="0"/>
                <a:cs typeface="Verdana" panose="020B0604030504040204" pitchFamily="34" charset="0"/>
              </a:rPr>
              <a:t>Adopt multilateral</a:t>
            </a:r>
            <a:r>
              <a:rPr lang="en-US" sz="1600" dirty="0">
                <a:solidFill>
                  <a:srgbClr val="004494"/>
                </a:solidFill>
                <a:ea typeface="Verdana" panose="020B0604030504040204" pitchFamily="34" charset="0"/>
                <a:cs typeface="Verdana" panose="020B0604030504040204" pitchFamily="34" charset="0"/>
              </a:rPr>
              <a:t>, regional and bilateral measures to combat environmental crime</a:t>
            </a:r>
            <a:endParaRPr lang="es-ES" sz="1600" dirty="0">
              <a:solidFill>
                <a:srgbClr val="004494"/>
              </a:solidFill>
              <a:ea typeface="Verdana" panose="020B0604030504040204" pitchFamily="34" charset="0"/>
              <a:cs typeface="Verdana" panose="020B0604030504040204" pitchFamily="34" charset="0"/>
            </a:endParaRPr>
          </a:p>
        </p:txBody>
      </p:sp>
      <p:cxnSp>
        <p:nvCxnSpPr>
          <p:cNvPr id="10" name="Straight Connector 9"/>
          <p:cNvCxnSpPr/>
          <p:nvPr/>
        </p:nvCxnSpPr>
        <p:spPr>
          <a:xfrm>
            <a:off x="3390490" y="4898763"/>
            <a:ext cx="7207624" cy="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733" y="3173761"/>
            <a:ext cx="7207624" cy="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9520" y="6622930"/>
            <a:ext cx="7207624" cy="42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3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0813521" y="1647935"/>
            <a:ext cx="1378479" cy="1248289"/>
          </a:xfrm>
          <a:prstGeom prst="rect">
            <a:avLst/>
          </a:prstGeom>
        </p:spPr>
      </p:pic>
      <p:sp>
        <p:nvSpPr>
          <p:cNvPr id="2" name="Rectangle 1"/>
          <p:cNvSpPr/>
          <p:nvPr/>
        </p:nvSpPr>
        <p:spPr>
          <a:xfrm>
            <a:off x="272374" y="6538238"/>
            <a:ext cx="1139342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srgbClr val="003366"/>
                </a:solidFill>
                <a:effectLst/>
                <a:uLnTx/>
                <a:uFillTx/>
                <a:ea typeface="+mn-ea"/>
                <a:cs typeface="+mn-cs"/>
                <a:hlinkClick r:id="rId4"/>
              </a:rPr>
              <a:t>‘</a:t>
            </a:r>
            <a:r>
              <a:rPr kumimoji="0" lang="en-US" sz="1400" b="0" i="0" u="sng" strike="noStrike" kern="1200" cap="none" spc="0" normalizeH="0" baseline="0" noProof="0" dirty="0">
                <a:ln>
                  <a:noFill/>
                </a:ln>
                <a:solidFill>
                  <a:srgbClr val="003366"/>
                </a:solidFill>
                <a:effectLst/>
                <a:uLnTx/>
                <a:uFillTx/>
                <a:ea typeface="+mn-ea"/>
                <a:cs typeface="+mn-cs"/>
                <a:hlinkClick r:id="rId4"/>
              </a:rPr>
              <a:t>Leading the way to a global circular economy: state of play and outlook’</a:t>
            </a:r>
            <a:endParaRPr kumimoji="0" lang="en-GB" sz="1400" b="0" i="0" u="none" strike="noStrike" kern="1200" cap="none" spc="0" normalizeH="0" baseline="0" noProof="0" dirty="0">
              <a:ln>
                <a:noFill/>
              </a:ln>
              <a:solidFill>
                <a:srgbClr val="4D4D4D"/>
              </a:solidFill>
              <a:effectLst/>
              <a:uLnTx/>
              <a:uFillTx/>
              <a:ea typeface="+mn-ea"/>
              <a:cs typeface="+mn-cs"/>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7064"/>
          <a:stretch/>
        </p:blipFill>
        <p:spPr>
          <a:xfrm>
            <a:off x="3024006" y="6482904"/>
            <a:ext cx="361220" cy="336888"/>
          </a:xfrm>
          <a:prstGeom prst="rect">
            <a:avLst/>
          </a:prstGeom>
        </p:spPr>
      </p:pic>
      <p:sp>
        <p:nvSpPr>
          <p:cNvPr id="12" name="Title 11"/>
          <p:cNvSpPr>
            <a:spLocks noGrp="1"/>
          </p:cNvSpPr>
          <p:nvPr>
            <p:ph type="title"/>
          </p:nvPr>
        </p:nvSpPr>
        <p:spPr>
          <a:xfrm>
            <a:off x="664532" y="56350"/>
            <a:ext cx="10515600" cy="782357"/>
          </a:xfrm>
        </p:spPr>
        <p:txBody>
          <a:bodyPr/>
          <a:lstStyle/>
          <a:p>
            <a:pPr algn="ctr"/>
            <a:r>
              <a:rPr lang="en-IE" dirty="0" smtClean="0"/>
              <a:t>Towards a global circular economy</a:t>
            </a:r>
            <a:endParaRPr lang="en-US" dirty="0"/>
          </a:p>
        </p:txBody>
      </p:sp>
      <p:pic>
        <p:nvPicPr>
          <p:cNvPr id="11" name="Picture 10"/>
          <p:cNvPicPr>
            <a:picLocks noChangeAspect="1"/>
          </p:cNvPicPr>
          <p:nvPr/>
        </p:nvPicPr>
        <p:blipFill rotWithShape="1">
          <a:blip r:embed="rId6"/>
          <a:srcRect l="10244" t="303"/>
          <a:stretch/>
        </p:blipFill>
        <p:spPr>
          <a:xfrm>
            <a:off x="10704564" y="178727"/>
            <a:ext cx="1222543" cy="1319959"/>
          </a:xfrm>
          <a:prstGeom prst="rect">
            <a:avLst/>
          </a:prstGeom>
        </p:spPr>
      </p:pic>
      <p:grpSp>
        <p:nvGrpSpPr>
          <p:cNvPr id="3" name="Group 2"/>
          <p:cNvGrpSpPr/>
          <p:nvPr/>
        </p:nvGrpSpPr>
        <p:grpSpPr>
          <a:xfrm>
            <a:off x="279038" y="1657570"/>
            <a:ext cx="11648069" cy="3828828"/>
            <a:chOff x="272374" y="1236103"/>
            <a:chExt cx="11501110" cy="3489186"/>
          </a:xfrm>
        </p:grpSpPr>
        <p:sp>
          <p:nvSpPr>
            <p:cNvPr id="5" name="Rectangle 4"/>
            <p:cNvSpPr/>
            <p:nvPr/>
          </p:nvSpPr>
          <p:spPr>
            <a:xfrm>
              <a:off x="820736" y="1236103"/>
              <a:ext cx="9091748" cy="1107996"/>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1200"/>
                </a:spcAft>
                <a:buClrTx/>
                <a:buSzTx/>
                <a:buFontTx/>
                <a:buNone/>
                <a:tabLst/>
                <a:defRPr/>
              </a:pP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An agenda to promote </a:t>
              </a:r>
              <a:r>
                <a:rPr lang="en-US" i="1" dirty="0" smtClean="0">
                  <a:solidFill>
                    <a:srgbClr val="004494"/>
                  </a:solidFill>
                  <a:ea typeface="Verdana" panose="020B0604030504040204" pitchFamily="34" charset="0"/>
                  <a:cs typeface="Verdana" panose="020B0604030504040204" pitchFamily="34" charset="0"/>
                </a:rPr>
                <a:t>CE</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 at bilateral, regional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and </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multilateral level, including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through development &amp;</a:t>
              </a:r>
              <a:r>
                <a:rPr kumimoji="0" lang="en-US" b="0" i="1" u="none" strike="noStrike" kern="1200" cap="none" spc="0" normalizeH="0" baseline="0" noProof="0" dirty="0" smtClean="0">
                  <a:ln>
                    <a:noFill/>
                  </a:ln>
                  <a:solidFill>
                    <a:srgbClr val="004494"/>
                  </a:solidFill>
                  <a:effectLst/>
                  <a:uLnTx/>
                  <a:uFillTx/>
                  <a:ea typeface="Verdana" panose="020B0604030504040204" pitchFamily="34" charset="0"/>
                  <a:cs typeface="Verdana" panose="020B0604030504040204" pitchFamily="34" charset="0"/>
                </a:rPr>
                <a:t> </a:t>
              </a:r>
              <a:r>
                <a:rPr kumimoji="0" lang="en-US" b="0" i="1" u="none" strike="noStrike" kern="1200" cap="none" spc="0" normalizeH="0" baseline="0" noProof="0" dirty="0">
                  <a:ln>
                    <a:noFill/>
                  </a:ln>
                  <a:solidFill>
                    <a:srgbClr val="004494"/>
                  </a:solidFill>
                  <a:effectLst/>
                  <a:uLnTx/>
                  <a:uFillTx/>
                  <a:ea typeface="Verdana" panose="020B0604030504040204" pitchFamily="34" charset="0"/>
                  <a:cs typeface="Verdana" panose="020B0604030504040204" pitchFamily="34" charset="0"/>
                </a:rPr>
                <a:t>international cooperation </a:t>
              </a:r>
              <a:r>
                <a:rPr kumimoji="0" lang="en-US" b="0" i="1" u="none" strike="noStrike" kern="1200" cap="none" spc="0" normalizeH="0" baseline="0" noProof="0" dirty="0" err="1" smtClean="0">
                  <a:ln>
                    <a:noFill/>
                  </a:ln>
                  <a:solidFill>
                    <a:srgbClr val="004494"/>
                  </a:solidFill>
                  <a:effectLst/>
                  <a:uLnTx/>
                  <a:uFillTx/>
                  <a:ea typeface="Verdana" panose="020B0604030504040204" pitchFamily="34" charset="0"/>
                  <a:cs typeface="Verdana" panose="020B0604030504040204" pitchFamily="34" charset="0"/>
                </a:rPr>
                <a:t>programmes</a:t>
              </a:r>
              <a:endParaRPr lang="en-US" b="1" i="1" noProof="0" dirty="0" smtClean="0">
                <a:solidFill>
                  <a:srgbClr val="004494"/>
                </a:solidFill>
                <a:ea typeface="Verdana" panose="020B0604030504040204" pitchFamily="34" charset="0"/>
                <a:cs typeface="Verdana" panose="020B0604030504040204" pitchFamily="34" charset="0"/>
              </a:endParaRPr>
            </a:p>
            <a:p>
              <a:pPr marL="457200" marR="0" lvl="1" indent="0" algn="ctr" defTabSz="914400" rtl="0" eaLnBrk="1" fontAlgn="auto" latinLnBrk="0" hangingPunct="1">
                <a:lnSpc>
                  <a:spcPct val="100000"/>
                </a:lnSpc>
                <a:spcBef>
                  <a:spcPts val="0"/>
                </a:spcBef>
                <a:spcAft>
                  <a:spcPts val="1200"/>
                </a:spcAft>
                <a:buClrTx/>
                <a:buSzTx/>
                <a:buFontTx/>
                <a:buNone/>
                <a:tabLst/>
                <a:defRPr/>
              </a:pPr>
              <a:endParaRPr lang="en-US" sz="2000" b="1" i="1" noProof="0" dirty="0" smtClean="0">
                <a:solidFill>
                  <a:srgbClr val="004494"/>
                </a:solidFill>
                <a:ea typeface="Verdana" panose="020B0604030504040204" pitchFamily="34" charset="0"/>
                <a:cs typeface="Verdana" panose="020B0604030504040204" pitchFamily="34" charset="0"/>
              </a:endParaRPr>
            </a:p>
          </p:txBody>
        </p:sp>
        <p:sp>
          <p:nvSpPr>
            <p:cNvPr id="24" name="Rounded Rectangle 23"/>
            <p:cNvSpPr/>
            <p:nvPr/>
          </p:nvSpPr>
          <p:spPr>
            <a:xfrm>
              <a:off x="272374" y="2890280"/>
              <a:ext cx="1749167"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Kick-start negotiations for a Global agreement on plastics</a:t>
              </a:r>
              <a:endParaRPr lang="en-IE" sz="1400" dirty="0">
                <a:solidFill>
                  <a:srgbClr val="034EA2"/>
                </a:solidFill>
              </a:endParaRPr>
            </a:p>
          </p:txBody>
        </p:sp>
        <p:sp>
          <p:nvSpPr>
            <p:cNvPr id="25" name="Rounded Rectangle 24"/>
            <p:cNvSpPr/>
            <p:nvPr/>
          </p:nvSpPr>
          <p:spPr>
            <a:xfrm>
              <a:off x="2230685" y="2890280"/>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Global Circular Economy and Resource Efficiency Alliance </a:t>
              </a:r>
              <a:endParaRPr lang="en-GB" sz="1400" dirty="0">
                <a:solidFill>
                  <a:srgbClr val="034EA2"/>
                </a:solidFill>
              </a:endParaRPr>
            </a:p>
          </p:txBody>
        </p:sp>
        <p:sp>
          <p:nvSpPr>
            <p:cNvPr id="26" name="Rounded Rectangle 25"/>
            <p:cNvSpPr/>
            <p:nvPr/>
          </p:nvSpPr>
          <p:spPr>
            <a:xfrm>
              <a:off x="4181080" y="2881988"/>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rgbClr val="034EA2"/>
                  </a:solidFill>
                </a:rPr>
                <a:t>CE in free trade agreements </a:t>
              </a:r>
              <a:endParaRPr lang="en-GB" sz="1400" dirty="0">
                <a:solidFill>
                  <a:srgbClr val="034EA2"/>
                </a:solidFill>
              </a:endParaRPr>
            </a:p>
          </p:txBody>
        </p:sp>
        <p:sp>
          <p:nvSpPr>
            <p:cNvPr id="27" name="Rounded Rectangle 26"/>
            <p:cNvSpPr/>
            <p:nvPr/>
          </p:nvSpPr>
          <p:spPr>
            <a:xfrm>
              <a:off x="10032233" y="2878799"/>
              <a:ext cx="1741251"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34EA2"/>
                  </a:solidFill>
                </a:rPr>
                <a:t>‘Safe operating space’ for natural resource use</a:t>
              </a:r>
            </a:p>
          </p:txBody>
        </p:sp>
        <p:sp>
          <p:nvSpPr>
            <p:cNvPr id="28" name="Rounded Rectangle 27"/>
            <p:cNvSpPr/>
            <p:nvPr/>
          </p:nvSpPr>
          <p:spPr>
            <a:xfrm>
              <a:off x="8081870" y="2881988"/>
              <a:ext cx="1830615" cy="10394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smtClean="0">
                  <a:solidFill>
                    <a:srgbClr val="034EA2"/>
                  </a:solidFill>
                </a:rPr>
                <a:t>Initiate </a:t>
              </a:r>
              <a:r>
                <a:rPr lang="en-IE" sz="1200" smtClean="0">
                  <a:solidFill>
                    <a:srgbClr val="034EA2"/>
                  </a:solidFill>
                </a:rPr>
                <a:t>discussions for a </a:t>
              </a:r>
              <a:r>
                <a:rPr lang="en-IE" sz="1200" dirty="0" smtClean="0">
                  <a:solidFill>
                    <a:srgbClr val="034EA2"/>
                  </a:solidFill>
                </a:rPr>
                <a:t>global agreement on natural resource management </a:t>
              </a:r>
              <a:endParaRPr lang="en-GB" sz="1200" dirty="0">
                <a:solidFill>
                  <a:srgbClr val="034EA2"/>
                </a:solidFill>
              </a:endParaRPr>
            </a:p>
          </p:txBody>
        </p:sp>
        <p:sp>
          <p:nvSpPr>
            <p:cNvPr id="29" name="Rounded Rectangle 28"/>
            <p:cNvSpPr/>
            <p:nvPr/>
          </p:nvSpPr>
          <p:spPr>
            <a:xfrm>
              <a:off x="6149115" y="2890280"/>
              <a:ext cx="1741251" cy="102794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34EA2"/>
                  </a:solidFill>
                </a:rPr>
                <a:t>Outreach activities – </a:t>
              </a:r>
              <a:r>
                <a:rPr lang="en-US" sz="1400" dirty="0" err="1" smtClean="0">
                  <a:solidFill>
                    <a:srgbClr val="034EA2"/>
                  </a:solidFill>
                </a:rPr>
                <a:t>i.a</a:t>
              </a:r>
              <a:r>
                <a:rPr lang="en-US" sz="1400" dirty="0" smtClean="0">
                  <a:solidFill>
                    <a:srgbClr val="034EA2"/>
                  </a:solidFill>
                </a:rPr>
                <a:t>. Circular Economy Missions</a:t>
              </a:r>
              <a:endParaRPr lang="en-US" sz="1400" dirty="0">
                <a:solidFill>
                  <a:srgbClr val="034EA2"/>
                </a:solidFill>
              </a:endParaRPr>
            </a:p>
          </p:txBody>
        </p:sp>
        <p:sp>
          <p:nvSpPr>
            <p:cNvPr id="31" name="Left Brace 30"/>
            <p:cNvSpPr/>
            <p:nvPr/>
          </p:nvSpPr>
          <p:spPr>
            <a:xfrm rot="16200000">
              <a:off x="2041131" y="2894192"/>
              <a:ext cx="178456" cy="2509734"/>
            </a:xfrm>
            <a:prstGeom prst="leftBrace">
              <a:avLst>
                <a:gd name="adj1" fmla="val 8333"/>
                <a:gd name="adj2" fmla="val 4870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Left Brace 31"/>
            <p:cNvSpPr/>
            <p:nvPr/>
          </p:nvSpPr>
          <p:spPr>
            <a:xfrm rot="16200000">
              <a:off x="5973461" y="2894192"/>
              <a:ext cx="178456" cy="2509734"/>
            </a:xfrm>
            <a:prstGeom prst="leftBrace">
              <a:avLst>
                <a:gd name="adj1" fmla="val 8333"/>
                <a:gd name="adj2" fmla="val 4870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ounded Rectangle 33"/>
            <p:cNvSpPr/>
            <p:nvPr/>
          </p:nvSpPr>
          <p:spPr>
            <a:xfrm>
              <a:off x="1255557" y="4389416"/>
              <a:ext cx="1622756" cy="33399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i="1" dirty="0" smtClean="0">
                  <a:solidFill>
                    <a:srgbClr val="034EA2"/>
                  </a:solidFill>
                </a:rPr>
                <a:t>Q1 2021 (UNEA 5)</a:t>
              </a:r>
              <a:endParaRPr lang="en-GB" sz="1200" i="1" dirty="0">
                <a:solidFill>
                  <a:srgbClr val="034EA2"/>
                </a:solidFill>
              </a:endParaRPr>
            </a:p>
          </p:txBody>
        </p:sp>
        <p:sp>
          <p:nvSpPr>
            <p:cNvPr id="35" name="Rounded Rectangle 34"/>
            <p:cNvSpPr/>
            <p:nvPr/>
          </p:nvSpPr>
          <p:spPr>
            <a:xfrm>
              <a:off x="5251311" y="4391297"/>
              <a:ext cx="1622756" cy="33399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i="1" dirty="0" smtClean="0">
                  <a:solidFill>
                    <a:srgbClr val="034EA2"/>
                  </a:solidFill>
                </a:rPr>
                <a:t>Ongoing </a:t>
              </a:r>
              <a:endParaRPr lang="en-GB" sz="1200" i="1" dirty="0">
                <a:solidFill>
                  <a:srgbClr val="034EA2"/>
                </a:solidFill>
              </a:endParaRPr>
            </a:p>
          </p:txBody>
        </p:sp>
      </p:grpSp>
    </p:spTree>
    <p:extLst>
      <p:ext uri="{BB962C8B-B14F-4D97-AF65-F5344CB8AC3E}">
        <p14:creationId xmlns:p14="http://schemas.microsoft.com/office/powerpoint/2010/main" val="346738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11576" y="5825067"/>
            <a:ext cx="2173710" cy="8579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0722" y="364683"/>
            <a:ext cx="12303719" cy="5262979"/>
          </a:xfrm>
          <a:prstGeom prst="rect">
            <a:avLst/>
          </a:prstGeom>
        </p:spPr>
        <p:txBody>
          <a:bodyPr wrap="square">
            <a:spAutoFit/>
          </a:bodyPr>
          <a:lstStyle/>
          <a:p>
            <a:pPr marL="717550" lvl="1">
              <a:lnSpc>
                <a:spcPct val="150000"/>
              </a:lnSpc>
              <a:spcAft>
                <a:spcPts val="1200"/>
              </a:spcAft>
              <a:defRPr/>
            </a:pPr>
            <a:endParaRPr lang="en-IE" sz="2000" dirty="0">
              <a:solidFill>
                <a:srgbClr val="004494"/>
              </a:solidFill>
              <a:ea typeface="Verdana" panose="020B0604030504040204" pitchFamily="34" charset="0"/>
              <a:cs typeface="Verdana" panose="020B0604030504040204" pitchFamily="34" charset="0"/>
            </a:endParaRPr>
          </a:p>
          <a:p>
            <a:pPr marL="717550" lvl="1">
              <a:lnSpc>
                <a:spcPct val="150000"/>
              </a:lnSpc>
              <a:spcAft>
                <a:spcPts val="1200"/>
              </a:spcAft>
              <a:defRPr/>
            </a:pPr>
            <a:endParaRPr lang="en-IE" sz="2000" b="1" dirty="0" smtClean="0">
              <a:solidFill>
                <a:srgbClr val="004494"/>
              </a:solidFill>
              <a:ea typeface="Verdana" panose="020B0604030504040204" pitchFamily="34" charset="0"/>
              <a:cs typeface="Verdana" panose="020B0604030504040204" pitchFamily="34" charset="0"/>
            </a:endParaRPr>
          </a:p>
          <a:p>
            <a:pPr marL="717550" lvl="1">
              <a:lnSpc>
                <a:spcPct val="150000"/>
              </a:lnSpc>
              <a:spcAft>
                <a:spcPts val="1200"/>
              </a:spcAft>
              <a:defRPr/>
            </a:pPr>
            <a:r>
              <a:rPr lang="en-IE" sz="2400" b="1" dirty="0" smtClean="0">
                <a:solidFill>
                  <a:srgbClr val="004494"/>
                </a:solidFill>
                <a:ea typeface="Verdana" panose="020B0604030504040204" pitchFamily="34" charset="0"/>
                <a:cs typeface="Verdana" panose="020B0604030504040204" pitchFamily="34" charset="0"/>
              </a:rPr>
              <a:t>Biodiversity Strategy</a:t>
            </a:r>
            <a:r>
              <a:rPr lang="en-IE" sz="2400" b="1" dirty="0">
                <a:solidFill>
                  <a:srgbClr val="004494"/>
                </a:solidFill>
                <a:ea typeface="Verdana" panose="020B0604030504040204" pitchFamily="34" charset="0"/>
                <a:cs typeface="Verdana" panose="020B0604030504040204" pitchFamily="34" charset="0"/>
              </a:rPr>
              <a:t> </a:t>
            </a:r>
            <a:r>
              <a:rPr lang="en-US" sz="2400" b="1" dirty="0">
                <a:solidFill>
                  <a:srgbClr val="004494"/>
                </a:solidFill>
                <a:ea typeface="Verdana" panose="020B0604030504040204" pitchFamily="34" charset="0"/>
                <a:cs typeface="Verdana" panose="020B0604030504040204" pitchFamily="34" charset="0"/>
              </a:rPr>
              <a:t>for </a:t>
            </a:r>
            <a:r>
              <a:rPr lang="en-US" sz="2400" b="1" dirty="0" smtClean="0">
                <a:solidFill>
                  <a:srgbClr val="004494"/>
                </a:solidFill>
                <a:ea typeface="Verdana" panose="020B0604030504040204" pitchFamily="34" charset="0"/>
                <a:cs typeface="Verdana" panose="020B0604030504040204" pitchFamily="34" charset="0"/>
              </a:rPr>
              <a:t>2030 </a:t>
            </a:r>
            <a:r>
              <a:rPr lang="en-US" sz="2400" dirty="0">
                <a:solidFill>
                  <a:srgbClr val="004494"/>
                </a:solidFill>
                <a:ea typeface="Verdana" panose="020B0604030504040204" pitchFamily="34" charset="0"/>
                <a:cs typeface="Verdana" panose="020B0604030504040204" pitchFamily="34" charset="0"/>
              </a:rPr>
              <a:t>to protect </a:t>
            </a:r>
            <a:r>
              <a:rPr lang="en-US" sz="2400" dirty="0" smtClean="0">
                <a:solidFill>
                  <a:srgbClr val="004494"/>
                </a:solidFill>
                <a:ea typeface="Verdana" panose="020B0604030504040204" pitchFamily="34" charset="0"/>
                <a:cs typeface="Verdana" panose="020B0604030504040204" pitchFamily="34" charset="0"/>
              </a:rPr>
              <a:t>our </a:t>
            </a:r>
            <a:r>
              <a:rPr lang="en-US" sz="2400" dirty="0" smtClean="0">
                <a:solidFill>
                  <a:srgbClr val="004494"/>
                </a:solidFill>
                <a:ea typeface="Verdana" panose="020B0604030504040204" pitchFamily="34" charset="0"/>
                <a:cs typeface="Verdana" panose="020B0604030504040204" pitchFamily="34" charset="0"/>
              </a:rPr>
              <a:t>fragile</a:t>
            </a:r>
          </a:p>
          <a:p>
            <a:pPr marL="717550" lvl="1">
              <a:lnSpc>
                <a:spcPct val="150000"/>
              </a:lnSpc>
              <a:spcAft>
                <a:spcPts val="1200"/>
              </a:spcAft>
              <a:defRPr/>
            </a:pPr>
            <a:r>
              <a:rPr lang="en-US" sz="2400" dirty="0" smtClean="0">
                <a:solidFill>
                  <a:srgbClr val="004494"/>
                </a:solidFill>
                <a:ea typeface="Verdana" panose="020B0604030504040204" pitchFamily="34" charset="0"/>
                <a:cs typeface="Verdana" panose="020B0604030504040204" pitchFamily="34" charset="0"/>
              </a:rPr>
              <a:t>natural </a:t>
            </a:r>
            <a:r>
              <a:rPr lang="en-US" sz="2400" dirty="0" smtClean="0">
                <a:solidFill>
                  <a:srgbClr val="004494"/>
                </a:solidFill>
                <a:ea typeface="Verdana" panose="020B0604030504040204" pitchFamily="34" charset="0"/>
                <a:cs typeface="Verdana" panose="020B0604030504040204" pitchFamily="34" charset="0"/>
              </a:rPr>
              <a:t>resources</a:t>
            </a:r>
          </a:p>
          <a:p>
            <a:pPr marL="717550" lvl="1">
              <a:lnSpc>
                <a:spcPct val="150000"/>
              </a:lnSpc>
              <a:spcAft>
                <a:spcPts val="1200"/>
              </a:spcAft>
              <a:defRPr/>
            </a:pPr>
            <a:r>
              <a:rPr lang="en-IE" sz="2400" b="1" dirty="0" smtClean="0">
                <a:solidFill>
                  <a:srgbClr val="004494"/>
                </a:solidFill>
                <a:ea typeface="Verdana" panose="020B0604030504040204" pitchFamily="34" charset="0"/>
                <a:cs typeface="Verdana" panose="020B0604030504040204" pitchFamily="34" charset="0"/>
              </a:rPr>
              <a:t>Farm to Fork Strategy </a:t>
            </a:r>
            <a:r>
              <a:rPr lang="en-US" sz="2400" dirty="0">
                <a:solidFill>
                  <a:srgbClr val="004494"/>
                </a:solidFill>
                <a:ea typeface="Verdana" panose="020B0604030504040204" pitchFamily="34" charset="0"/>
                <a:cs typeface="Verdana" panose="020B0604030504040204" pitchFamily="34" charset="0"/>
              </a:rPr>
              <a:t>to make food systems more sustainable</a:t>
            </a:r>
          </a:p>
          <a:p>
            <a:pPr marL="717550" lvl="1">
              <a:lnSpc>
                <a:spcPct val="150000"/>
              </a:lnSpc>
              <a:spcAft>
                <a:spcPts val="1200"/>
              </a:spcAft>
              <a:defRPr/>
            </a:pPr>
            <a:r>
              <a:rPr lang="en-IE" sz="2400" b="1" dirty="0" smtClean="0">
                <a:solidFill>
                  <a:srgbClr val="004494"/>
                </a:solidFill>
                <a:ea typeface="Verdana" panose="020B0604030504040204" pitchFamily="34" charset="0"/>
                <a:cs typeface="Verdana" panose="020B0604030504040204" pitchFamily="34" charset="0"/>
              </a:rPr>
              <a:t>Renovation </a:t>
            </a:r>
            <a:r>
              <a:rPr lang="en-IE" sz="2400" b="1" dirty="0">
                <a:solidFill>
                  <a:srgbClr val="004494"/>
                </a:solidFill>
                <a:ea typeface="Verdana" panose="020B0604030504040204" pitchFamily="34" charset="0"/>
                <a:cs typeface="Verdana" panose="020B0604030504040204" pitchFamily="34" charset="0"/>
              </a:rPr>
              <a:t>Wave</a:t>
            </a:r>
            <a:r>
              <a:rPr lang="en-IE" sz="2400" dirty="0">
                <a:solidFill>
                  <a:srgbClr val="004494"/>
                </a:solidFill>
                <a:ea typeface="Verdana" panose="020B0604030504040204" pitchFamily="34" charset="0"/>
                <a:cs typeface="Verdana" panose="020B0604030504040204" pitchFamily="34" charset="0"/>
              </a:rPr>
              <a:t> </a:t>
            </a:r>
            <a:r>
              <a:rPr lang="en-IE" sz="2400" dirty="0" smtClean="0">
                <a:solidFill>
                  <a:srgbClr val="004494"/>
                </a:solidFill>
                <a:ea typeface="Verdana" panose="020B0604030504040204" pitchFamily="34" charset="0"/>
                <a:cs typeface="Verdana" panose="020B0604030504040204" pitchFamily="34" charset="0"/>
              </a:rPr>
              <a:t>to boost renovation in </a:t>
            </a:r>
            <a:r>
              <a:rPr lang="en-IE" sz="2400" dirty="0">
                <a:solidFill>
                  <a:srgbClr val="004494"/>
                </a:solidFill>
                <a:ea typeface="Verdana" panose="020B0604030504040204" pitchFamily="34" charset="0"/>
                <a:cs typeface="Verdana" panose="020B0604030504040204" pitchFamily="34" charset="0"/>
              </a:rPr>
              <a:t>line with </a:t>
            </a:r>
            <a:r>
              <a:rPr lang="en-IE" sz="2400" dirty="0" smtClean="0">
                <a:solidFill>
                  <a:srgbClr val="004494"/>
                </a:solidFill>
                <a:ea typeface="Verdana" panose="020B0604030504040204" pitchFamily="34" charset="0"/>
                <a:cs typeface="Verdana" panose="020B0604030504040204" pitchFamily="34" charset="0"/>
              </a:rPr>
              <a:t>circular </a:t>
            </a:r>
            <a:r>
              <a:rPr lang="en-IE" sz="2400" dirty="0" smtClean="0">
                <a:solidFill>
                  <a:srgbClr val="004494"/>
                </a:solidFill>
                <a:ea typeface="Verdana" panose="020B0604030504040204" pitchFamily="34" charset="0"/>
                <a:cs typeface="Verdana" panose="020B0604030504040204" pitchFamily="34" charset="0"/>
              </a:rPr>
              <a:t>principles</a:t>
            </a:r>
          </a:p>
          <a:p>
            <a:pPr marL="717550" lvl="1">
              <a:lnSpc>
                <a:spcPct val="150000"/>
              </a:lnSpc>
              <a:spcAft>
                <a:spcPts val="1200"/>
              </a:spcAft>
              <a:defRPr/>
            </a:pPr>
            <a:r>
              <a:rPr lang="en-IE" sz="2400" b="1" dirty="0" smtClean="0">
                <a:solidFill>
                  <a:srgbClr val="004494"/>
                </a:solidFill>
                <a:ea typeface="Verdana" panose="020B0604030504040204" pitchFamily="34" charset="0"/>
                <a:cs typeface="Verdana" panose="020B0604030504040204" pitchFamily="34" charset="0"/>
              </a:rPr>
              <a:t>Chemical </a:t>
            </a:r>
            <a:r>
              <a:rPr lang="en-IE" sz="2400" b="1" dirty="0">
                <a:solidFill>
                  <a:srgbClr val="004494"/>
                </a:solidFill>
                <a:ea typeface="Verdana" panose="020B0604030504040204" pitchFamily="34" charset="0"/>
                <a:cs typeface="Verdana" panose="020B0604030504040204" pitchFamily="34" charset="0"/>
              </a:rPr>
              <a:t>Strategy for </a:t>
            </a:r>
            <a:r>
              <a:rPr lang="en-IE" sz="2400" b="1" dirty="0" smtClean="0">
                <a:solidFill>
                  <a:srgbClr val="004494"/>
                </a:solidFill>
                <a:ea typeface="Verdana" panose="020B0604030504040204" pitchFamily="34" charset="0"/>
                <a:cs typeface="Verdana" panose="020B0604030504040204" pitchFamily="34" charset="0"/>
              </a:rPr>
              <a:t>Sustainability</a:t>
            </a:r>
            <a:r>
              <a:rPr lang="en-IE" sz="2400" dirty="0" smtClean="0">
                <a:solidFill>
                  <a:srgbClr val="004494"/>
                </a:solidFill>
                <a:ea typeface="Verdana" panose="020B0604030504040204" pitchFamily="34" charset="0"/>
                <a:cs typeface="Verdana" panose="020B0604030504040204" pitchFamily="34" charset="0"/>
              </a:rPr>
              <a:t> to ensure chemicals are safe and sustainable</a:t>
            </a:r>
            <a:endParaRPr lang="en-IE" sz="2400" b="1" dirty="0">
              <a:solidFill>
                <a:srgbClr val="004494"/>
              </a:solidFill>
              <a:ea typeface="Verdana" panose="020B0604030504040204" pitchFamily="34" charset="0"/>
              <a:cs typeface="Verdana" panose="020B0604030504040204" pitchFamily="34" charset="0"/>
            </a:endParaRPr>
          </a:p>
        </p:txBody>
      </p:sp>
      <p:sp>
        <p:nvSpPr>
          <p:cNvPr id="9" name="Title 8"/>
          <p:cNvSpPr>
            <a:spLocks noGrp="1"/>
          </p:cNvSpPr>
          <p:nvPr>
            <p:ph type="title"/>
          </p:nvPr>
        </p:nvSpPr>
        <p:spPr>
          <a:xfrm>
            <a:off x="970722" y="257683"/>
            <a:ext cx="10515600" cy="782357"/>
          </a:xfrm>
        </p:spPr>
        <p:txBody>
          <a:bodyPr/>
          <a:lstStyle/>
          <a:p>
            <a:pPr algn="ctr"/>
            <a:r>
              <a:rPr lang="en-IE" dirty="0" smtClean="0"/>
              <a:t/>
            </a:r>
            <a:br>
              <a:rPr lang="en-IE" dirty="0" smtClean="0"/>
            </a:br>
            <a:r>
              <a:rPr lang="en-IE" dirty="0"/>
              <a:t/>
            </a:r>
            <a:br>
              <a:rPr lang="en-IE" dirty="0"/>
            </a:br>
            <a:r>
              <a:rPr lang="en-IE" dirty="0" smtClean="0"/>
              <a:t>Mainstreaming </a:t>
            </a:r>
            <a:r>
              <a:rPr lang="en-IE" dirty="0" smtClean="0"/>
              <a:t>circularity </a:t>
            </a:r>
            <a:endParaRPr lang="en-US" dirty="0"/>
          </a:p>
        </p:txBody>
      </p:sp>
      <p:pic>
        <p:nvPicPr>
          <p:cNvPr id="11" name="Picture 10"/>
          <p:cNvPicPr>
            <a:picLocks noChangeAspect="1"/>
          </p:cNvPicPr>
          <p:nvPr/>
        </p:nvPicPr>
        <p:blipFill>
          <a:blip r:embed="rId3"/>
          <a:stretch>
            <a:fillRect/>
          </a:stretch>
        </p:blipFill>
        <p:spPr>
          <a:xfrm>
            <a:off x="1835335" y="1094547"/>
            <a:ext cx="408467" cy="445047"/>
          </a:xfrm>
          <a:prstGeom prst="rect">
            <a:avLst/>
          </a:prstGeom>
        </p:spPr>
      </p:pic>
      <p:pic>
        <p:nvPicPr>
          <p:cNvPr id="12" name="Picture 11"/>
          <p:cNvPicPr>
            <a:picLocks noChangeAspect="1"/>
          </p:cNvPicPr>
          <p:nvPr/>
        </p:nvPicPr>
        <p:blipFill>
          <a:blip r:embed="rId4"/>
          <a:stretch>
            <a:fillRect/>
          </a:stretch>
        </p:blipFill>
        <p:spPr>
          <a:xfrm>
            <a:off x="745040" y="3804524"/>
            <a:ext cx="766820" cy="690143"/>
          </a:xfrm>
          <a:prstGeom prst="rect">
            <a:avLst/>
          </a:prstGeom>
        </p:spPr>
      </p:pic>
      <p:pic>
        <p:nvPicPr>
          <p:cNvPr id="13" name="Picture 12"/>
          <p:cNvPicPr>
            <a:picLocks noChangeAspect="1"/>
          </p:cNvPicPr>
          <p:nvPr/>
        </p:nvPicPr>
        <p:blipFill>
          <a:blip r:embed="rId5"/>
          <a:stretch>
            <a:fillRect/>
          </a:stretch>
        </p:blipFill>
        <p:spPr>
          <a:xfrm>
            <a:off x="970722" y="4893238"/>
            <a:ext cx="637391" cy="630953"/>
          </a:xfrm>
          <a:prstGeom prst="rect">
            <a:avLst/>
          </a:prstGeom>
        </p:spPr>
      </p:pic>
      <p:sp>
        <p:nvSpPr>
          <p:cNvPr id="18" name="TextBox 17"/>
          <p:cNvSpPr txBox="1"/>
          <p:nvPr/>
        </p:nvSpPr>
        <p:spPr>
          <a:xfrm>
            <a:off x="2243802" y="1130247"/>
            <a:ext cx="1071127" cy="646331"/>
          </a:xfrm>
          <a:prstGeom prst="rect">
            <a:avLst/>
          </a:prstGeom>
          <a:noFill/>
        </p:spPr>
        <p:txBody>
          <a:bodyPr wrap="none" rtlCol="0">
            <a:spAutoFit/>
          </a:bodyPr>
          <a:lstStyle/>
          <a:p>
            <a:r>
              <a:rPr lang="en-IE" dirty="0">
                <a:solidFill>
                  <a:srgbClr val="004494"/>
                </a:solidFill>
                <a:ea typeface="Verdana" panose="020B0604030504040204" pitchFamily="34" charset="0"/>
                <a:cs typeface="Verdana" panose="020B0604030504040204" pitchFamily="34" charset="0"/>
              </a:rPr>
              <a:t>Adopted: </a:t>
            </a:r>
          </a:p>
          <a:p>
            <a:endParaRPr lang="en-US" dirty="0"/>
          </a:p>
        </p:txBody>
      </p:sp>
      <p:sp>
        <p:nvSpPr>
          <p:cNvPr id="2" name="Oval 1"/>
          <p:cNvSpPr/>
          <p:nvPr/>
        </p:nvSpPr>
        <p:spPr>
          <a:xfrm>
            <a:off x="9660002" y="1267329"/>
            <a:ext cx="2347427" cy="2188634"/>
          </a:xfrm>
          <a:prstGeom prst="ellipse">
            <a:avLst/>
          </a:prstGeom>
          <a:solidFill>
            <a:srgbClr val="8DC85B">
              <a:alpha val="67000"/>
            </a:srgbClr>
          </a:solidFill>
          <a:ln>
            <a:solidFill>
              <a:srgbClr val="8DC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9811576" y="1546038"/>
            <a:ext cx="2044281" cy="1631216"/>
          </a:xfrm>
          <a:prstGeom prst="rect">
            <a:avLst/>
          </a:prstGeom>
          <a:noFill/>
        </p:spPr>
        <p:txBody>
          <a:bodyPr wrap="square" rtlCol="0">
            <a:spAutoFit/>
          </a:bodyPr>
          <a:lstStyle/>
          <a:p>
            <a:pPr algn="ctr"/>
            <a:r>
              <a:rPr lang="fr-BE" sz="2000" b="1" dirty="0" smtClean="0">
                <a:solidFill>
                  <a:schemeClr val="bg1"/>
                </a:solidFill>
              </a:rPr>
              <a:t>Circular Economy in the </a:t>
            </a:r>
            <a:r>
              <a:rPr lang="en-US" sz="2000" b="1" dirty="0" smtClean="0">
                <a:solidFill>
                  <a:schemeClr val="bg1"/>
                </a:solidFill>
              </a:rPr>
              <a:t>context</a:t>
            </a:r>
            <a:r>
              <a:rPr lang="fr-BE" sz="2000" b="1" dirty="0" smtClean="0">
                <a:solidFill>
                  <a:schemeClr val="bg1"/>
                </a:solidFill>
              </a:rPr>
              <a:t> of the </a:t>
            </a:r>
            <a:r>
              <a:rPr lang="fr-BE" sz="2000" b="1" dirty="0" err="1" smtClean="0">
                <a:solidFill>
                  <a:schemeClr val="bg1"/>
                </a:solidFill>
              </a:rPr>
              <a:t>European</a:t>
            </a:r>
            <a:r>
              <a:rPr lang="fr-BE" sz="2000" b="1" dirty="0" smtClean="0">
                <a:solidFill>
                  <a:schemeClr val="bg1"/>
                </a:solidFill>
              </a:rPr>
              <a:t> Green </a:t>
            </a:r>
            <a:r>
              <a:rPr lang="fr-BE" sz="2000" b="1" dirty="0" smtClean="0">
                <a:solidFill>
                  <a:schemeClr val="bg1"/>
                </a:solidFill>
              </a:rPr>
              <a:t>Deal </a:t>
            </a:r>
            <a:endParaRPr lang="es-ES" sz="2000" b="1" dirty="0">
              <a:solidFill>
                <a:schemeClr val="bg1"/>
              </a:solidFill>
            </a:endParaRPr>
          </a:p>
        </p:txBody>
      </p:sp>
      <p:pic>
        <p:nvPicPr>
          <p:cNvPr id="10" name="Picture 9"/>
          <p:cNvPicPr>
            <a:picLocks noChangeAspect="1"/>
          </p:cNvPicPr>
          <p:nvPr/>
        </p:nvPicPr>
        <p:blipFill>
          <a:blip r:embed="rId6"/>
          <a:stretch>
            <a:fillRect/>
          </a:stretch>
        </p:blipFill>
        <p:spPr>
          <a:xfrm>
            <a:off x="905614" y="1631991"/>
            <a:ext cx="755970" cy="627942"/>
          </a:xfrm>
          <a:prstGeom prst="rect">
            <a:avLst/>
          </a:prstGeom>
        </p:spPr>
      </p:pic>
      <p:pic>
        <p:nvPicPr>
          <p:cNvPr id="16" name="Picture 15"/>
          <p:cNvPicPr>
            <a:picLocks noChangeAspect="1"/>
          </p:cNvPicPr>
          <p:nvPr/>
        </p:nvPicPr>
        <p:blipFill>
          <a:blip r:embed="rId7"/>
          <a:stretch>
            <a:fillRect/>
          </a:stretch>
        </p:blipFill>
        <p:spPr>
          <a:xfrm>
            <a:off x="981012" y="2996172"/>
            <a:ext cx="637391" cy="563679"/>
          </a:xfrm>
          <a:prstGeom prst="rect">
            <a:avLst/>
          </a:prstGeom>
        </p:spPr>
      </p:pic>
      <p:sp>
        <p:nvSpPr>
          <p:cNvPr id="15" name="Rectangle 14"/>
          <p:cNvSpPr/>
          <p:nvPr/>
        </p:nvSpPr>
        <p:spPr>
          <a:xfrm flipV="1">
            <a:off x="1661584" y="5825067"/>
            <a:ext cx="8505100" cy="1738938"/>
          </a:xfrm>
          <a:prstGeom prst="rect">
            <a:avLst/>
          </a:prstGeom>
        </p:spPr>
        <p:txBody>
          <a:bodyPr wrap="square">
            <a:spAutoFit/>
          </a:bodyPr>
          <a:lstStyle/>
          <a:p>
            <a:pPr marL="717550" lvl="1">
              <a:lnSpc>
                <a:spcPct val="150000"/>
              </a:lnSpc>
              <a:spcAft>
                <a:spcPts val="1200"/>
              </a:spcAft>
              <a:defRPr/>
            </a:pPr>
            <a:endParaRPr lang="en-IE" sz="2000" dirty="0">
              <a:solidFill>
                <a:srgbClr val="004494"/>
              </a:solidFill>
              <a:ea typeface="Verdana" panose="020B0604030504040204" pitchFamily="34" charset="0"/>
              <a:cs typeface="Verdana" panose="020B0604030504040204" pitchFamily="34" charset="0"/>
            </a:endParaRPr>
          </a:p>
          <a:p>
            <a:pPr marL="717550" lvl="1" algn="ctr">
              <a:lnSpc>
                <a:spcPct val="150000"/>
              </a:lnSpc>
              <a:spcAft>
                <a:spcPts val="1200"/>
              </a:spcAft>
              <a:defRPr/>
            </a:pPr>
            <a:endParaRPr lang="en-IE" sz="2000" b="1" dirty="0">
              <a:solidFill>
                <a:srgbClr val="004494"/>
              </a:solidFill>
              <a:ea typeface="Verdana" panose="020B0604030504040204" pitchFamily="34" charset="0"/>
              <a:cs typeface="Verdana" panose="020B0604030504040204" pitchFamily="34" charset="0"/>
            </a:endParaRPr>
          </a:p>
          <a:p>
            <a:pPr marL="1071563" lvl="1" indent="-354013">
              <a:lnSpc>
                <a:spcPct val="150000"/>
              </a:lnSpc>
              <a:spcAft>
                <a:spcPts val="1200"/>
              </a:spcAft>
              <a:buFont typeface="Arial" panose="020B0604020202020204" pitchFamily="34" charset="0"/>
              <a:buChar char="•"/>
              <a:defRPr/>
            </a:pPr>
            <a:r>
              <a:rPr lang="en-IE" b="1" i="1" dirty="0" smtClean="0">
                <a:solidFill>
                  <a:srgbClr val="004494"/>
                </a:solidFill>
                <a:ea typeface="Verdana" panose="020B0604030504040204" pitchFamily="34" charset="0"/>
                <a:cs typeface="Verdana" panose="020B0604030504040204" pitchFamily="34" charset="0"/>
              </a:rPr>
              <a:t>                                                                        </a:t>
            </a:r>
            <a:endParaRPr lang="en-IE" b="1" i="1" dirty="0">
              <a:solidFill>
                <a:srgbClr val="004494"/>
              </a:solidFill>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346048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2" y="1122363"/>
            <a:ext cx="11959365" cy="1240348"/>
          </a:xfrm>
        </p:spPr>
        <p:txBody>
          <a:bodyPr/>
          <a:lstStyle/>
          <a:p>
            <a:r>
              <a:rPr lang="en-IE" dirty="0" smtClean="0"/>
              <a:t>Thank you</a:t>
            </a:r>
            <a:br>
              <a:rPr lang="en-IE" dirty="0" smtClean="0"/>
            </a:br>
            <a:r>
              <a:rPr lang="en-IE" sz="3000" dirty="0" smtClean="0"/>
              <a:t>Learn more here</a:t>
            </a:r>
            <a:r>
              <a:rPr lang="en-IE" sz="3000" dirty="0"/>
              <a:t>: </a:t>
            </a:r>
            <a:r>
              <a:rPr lang="en-IE" sz="3000" dirty="0" smtClean="0"/>
              <a:t/>
            </a:r>
            <a:br>
              <a:rPr lang="en-IE" sz="3000" dirty="0" smtClean="0"/>
            </a:br>
            <a:r>
              <a:rPr lang="en-IE" sz="2000" dirty="0" smtClean="0">
                <a:hlinkClick r:id="rId3"/>
              </a:rPr>
              <a:t>https</a:t>
            </a:r>
            <a:r>
              <a:rPr lang="en-IE" sz="2000" dirty="0">
                <a:hlinkClick r:id="rId3"/>
              </a:rPr>
              <a:t>://</a:t>
            </a:r>
            <a:r>
              <a:rPr lang="en-IE" sz="2000" dirty="0" smtClean="0">
                <a:hlinkClick r:id="rId3"/>
              </a:rPr>
              <a:t>ec.europa.eu/environment/circular-economy/index_en.htm</a:t>
            </a:r>
            <a:r>
              <a:rPr lang="en-IE" sz="2000" dirty="0" smtClean="0"/>
              <a:t> </a:t>
            </a:r>
            <a:endParaRPr lang="en-GB" sz="20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a:t>
            </a:r>
            <a:r>
              <a:rPr lang="en-US" sz="1050" b="1" dirty="0" smtClean="0"/>
              <a:t>European </a:t>
            </a:r>
            <a:r>
              <a:rPr lang="en-US" sz="1050" b="1" dirty="0"/>
              <a:t>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4"/>
              </a:rPr>
              <a:t>CC BY 4.0 </a:t>
            </a:r>
            <a:r>
              <a:rPr lang="en-US" sz="1050" dirty="0"/>
              <a:t>license. For any use or reproduction of elements that are not owned by the EU, permission may need to be sought directly from the respective </a:t>
            </a:r>
            <a:r>
              <a:rPr lang="en-US" sz="1050" dirty="0" smtClean="0"/>
              <a:t>right holders.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18A555C8FC1A489BD61031D7AA299C" ma:contentTypeVersion="7" ma:contentTypeDescription="Create a new document." ma:contentTypeScope="" ma:versionID="f399e34898fe79a3740cb345faf31ccb">
  <xsd:schema xmlns:xsd="http://www.w3.org/2001/XMLSchema" xmlns:xs="http://www.w3.org/2001/XMLSchema" xmlns:p="http://schemas.microsoft.com/office/2006/metadata/properties" xmlns:ns2="fe562314-7d65-4ece-b833-5b94824e1c30" targetNamespace="http://schemas.microsoft.com/office/2006/metadata/properties" ma:root="true" ma:fieldsID="d34bf149b262a73b249a6f8f486258c8" ns2:_="">
    <xsd:import namespace="fe562314-7d65-4ece-b833-5b94824e1c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62314-7d65-4ece-b833-5b94824e1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483076-3EA2-47ED-B11B-093BC34FD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62314-7d65-4ece-b833-5b94824e1c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297870-831D-4F80-8D89-4A45F7BDE0EE}">
  <ds:schemaRefs>
    <ds:schemaRef ds:uri="http://schemas.microsoft.com/sharepoint/v3/contenttype/forms"/>
  </ds:schemaRefs>
</ds:datastoreItem>
</file>

<file path=customXml/itemProps3.xml><?xml version="1.0" encoding="utf-8"?>
<ds:datastoreItem xmlns:ds="http://schemas.openxmlformats.org/officeDocument/2006/customXml" ds:itemID="{93C4AD24-13FD-45BA-B643-B5CA397254B5}">
  <ds:schemaRefs>
    <ds:schemaRef ds:uri="http://schemas.microsoft.com/office/infopath/2007/PartnerControls"/>
    <ds:schemaRef ds:uri="fe562314-7d65-4ece-b833-5b94824e1c30"/>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6097</TotalTime>
  <Words>1498</Words>
  <Application>Microsoft Office PowerPoint</Application>
  <PresentationFormat>Widescreen</PresentationFormat>
  <Paragraphs>148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EC Square Sans Cond Pro</vt:lpstr>
      <vt:lpstr>EC Square Sans Pro</vt:lpstr>
      <vt:lpstr>Times New Roman</vt:lpstr>
      <vt:lpstr>Verdana</vt:lpstr>
      <vt:lpstr>Wingdings</vt:lpstr>
      <vt:lpstr>Wingdings 2</vt:lpstr>
      <vt:lpstr>Office Theme</vt:lpstr>
      <vt:lpstr>PowerPoint Presentation</vt:lpstr>
      <vt:lpstr>PowerPoint Presentation</vt:lpstr>
      <vt:lpstr>Changing the way Europe consumes and produces</vt:lpstr>
      <vt:lpstr>PowerPoint Presentation</vt:lpstr>
      <vt:lpstr>Less waste, more value</vt:lpstr>
      <vt:lpstr>Towards a global circular economy</vt:lpstr>
      <vt:lpstr>  Mainstreaming circularity </vt:lpstr>
      <vt:lpstr>Thank you Learn more here:  https://ec.europa.eu/environment/circular-economy/index_en.htm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HEDSTROM Cristian (ENV)</dc:creator>
  <cp:lastModifiedBy>JANUSZEWSKI Andrzej (ENV)</cp:lastModifiedBy>
  <cp:revision>209</cp:revision>
  <dcterms:created xsi:type="dcterms:W3CDTF">2020-03-13T14:56:59Z</dcterms:created>
  <dcterms:modified xsi:type="dcterms:W3CDTF">2021-03-02T07:59:54Z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0x010100F318A555C8FC1A489BD61031D7AA299C</vt:lpwstr>
  </property>
</Properties>
</file>