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2"/>
  </p:notesMasterIdLst>
  <p:handoutMasterIdLst>
    <p:handoutMasterId r:id="rId13"/>
  </p:handoutMasterIdLst>
  <p:sldIdLst>
    <p:sldId id="268" r:id="rId5"/>
    <p:sldId id="311" r:id="rId6"/>
    <p:sldId id="310" r:id="rId7"/>
    <p:sldId id="312" r:id="rId8"/>
    <p:sldId id="313" r:id="rId9"/>
    <p:sldId id="314" r:id="rId10"/>
    <p:sldId id="282" r:id="rId11"/>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EBA47"/>
    <a:srgbClr val="03699C"/>
    <a:srgbClr val="3E8EDE"/>
    <a:srgbClr val="318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16303A-D931-42A3-A8AA-DAE63EBB04C3}" v="36" dt="2020-11-26T10:31:36.890"/>
    <p1510:client id="{C2EBA542-7E10-4595-8402-3076E6333A28}" v="55" dt="2020-11-26T10:01:59.8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87544" autoAdjust="0"/>
  </p:normalViewPr>
  <p:slideViewPr>
    <p:cSldViewPr snapToGrid="0">
      <p:cViewPr varScale="1">
        <p:scale>
          <a:sx n="86" d="100"/>
          <a:sy n="86" d="100"/>
        </p:scale>
        <p:origin x="595" y="67"/>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D83DC24B-0BC1-4CB4-83B3-C9C626E700CF}" type="datetimeFigureOut">
              <a:rPr lang="en-GB" smtClean="0"/>
              <a:t>25/02/2021</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63562B5-07E6-4EC3-AA71-2838C59F1A89}" type="slidenum">
              <a:rPr lang="en-GB" smtClean="0"/>
              <a:t>‹nr.›</a:t>
            </a:fld>
            <a:endParaRPr lang="en-GB" dirty="0"/>
          </a:p>
        </p:txBody>
      </p:sp>
    </p:spTree>
    <p:extLst>
      <p:ext uri="{BB962C8B-B14F-4D97-AF65-F5344CB8AC3E}">
        <p14:creationId xmlns:p14="http://schemas.microsoft.com/office/powerpoint/2010/main" val="482316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2"/>
            <a:ext cx="2945659" cy="498056"/>
          </a:xfrm>
          <a:prstGeom prst="rect">
            <a:avLst/>
          </a:prstGeom>
        </p:spPr>
        <p:txBody>
          <a:bodyPr vert="horz" lIns="91440" tIns="45720" rIns="91440" bIns="45720" rtlCol="0"/>
          <a:lstStyle>
            <a:lvl1pPr algn="r">
              <a:defRPr sz="1200"/>
            </a:lvl1pPr>
          </a:lstStyle>
          <a:p>
            <a:fld id="{147FDE8E-C9EA-4A43-8789-DFF19C510078}" type="datetimeFigureOut">
              <a:rPr lang="en-US" smtClean="0"/>
              <a:t>2/25/2021</a:t>
            </a:fld>
            <a:endParaRPr lang="en-US" dirty="0"/>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5"/>
            <a:ext cx="5438140" cy="39086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5"/>
            <a:ext cx="2945659" cy="498055"/>
          </a:xfrm>
          <a:prstGeom prst="rect">
            <a:avLst/>
          </a:prstGeom>
        </p:spPr>
        <p:txBody>
          <a:bodyPr vert="horz" lIns="91440" tIns="45720" rIns="91440" bIns="45720" rtlCol="0" anchor="b"/>
          <a:lstStyle>
            <a:lvl1pPr algn="r">
              <a:defRPr sz="1200"/>
            </a:lvl1pPr>
          </a:lstStyle>
          <a:p>
            <a:fld id="{8F856F99-1514-4F4B-89CD-D1870C008194}" type="slidenum">
              <a:rPr lang="en-US" smtClean="0"/>
              <a:t>‹nr.›</a:t>
            </a:fld>
            <a:endParaRPr lang="en-US" dirty="0"/>
          </a:p>
        </p:txBody>
      </p:sp>
    </p:spTree>
    <p:extLst>
      <p:ext uri="{BB962C8B-B14F-4D97-AF65-F5344CB8AC3E}">
        <p14:creationId xmlns:p14="http://schemas.microsoft.com/office/powerpoint/2010/main" val="5713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name is Cornelis Braams, I am from the Netherlands and I was a member of the expert team in the review mission for the third EPR of Uzbekistan that started in 2018 and was published last year. The EPR deals with the period from 2010-2018 ; it covers the legal and policy frameworks , greening the economy, environmental monitoring, public participation and education and it addresses issues related to air protection, biodiversity and protected areas, water, waste and chemicals management. Climate change adaptation and mitigation and the participation in international agreements are key chapters in the EPR. Finally it also examines the integration of environmental policy in the energy, the industrial, the transport, the agricultural, the housing  and the health sectors. </a:t>
            </a:r>
          </a:p>
          <a:p>
            <a:endParaRPr lang="en-GB" dirty="0"/>
          </a:p>
        </p:txBody>
      </p:sp>
      <p:sp>
        <p:nvSpPr>
          <p:cNvPr id="4" name="Slide Number Placeholder 3"/>
          <p:cNvSpPr>
            <a:spLocks noGrp="1"/>
          </p:cNvSpPr>
          <p:nvPr>
            <p:ph type="sldNum" sz="quarter" idx="10"/>
          </p:nvPr>
        </p:nvSpPr>
        <p:spPr/>
        <p:txBody>
          <a:bodyPr/>
          <a:lstStyle/>
          <a:p>
            <a:fld id="{8F856F99-1514-4F4B-89CD-D1870C008194}" type="slidenum">
              <a:rPr lang="en-US" smtClean="0"/>
              <a:t>1</a:t>
            </a:fld>
            <a:endParaRPr lang="en-US" dirty="0"/>
          </a:p>
        </p:txBody>
      </p:sp>
    </p:spTree>
    <p:extLst>
      <p:ext uri="{BB962C8B-B14F-4D97-AF65-F5344CB8AC3E}">
        <p14:creationId xmlns:p14="http://schemas.microsoft.com/office/powerpoint/2010/main" val="145822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sheet you see the link to the 3th EPR of Uzbekistan. In the EPR there are more than 25 recommendations in different chapters that relate to climate change mitigation and/or adaptation measures, so I shall not mention them all but limit myself to the key aspects and prioritize those that are priority steps. In the chapter Greening the economy the most important measures are the first two. Planned phasing out of fossil fuel subsidies is a world wide issue. The abundance of fossil energy sources in </a:t>
            </a:r>
            <a:r>
              <a:rPr lang="en-GB" dirty="0" err="1"/>
              <a:t>Uzb</a:t>
            </a:r>
            <a:r>
              <a:rPr lang="en-GB" dirty="0"/>
              <a:t> could hamper the rationalization of fossil fuels subsidies as mentioned in target 12c of the SDG. The second recommendation covers the need to further limit the water stress that exists and will grow  by raising temperatures. Both technical measures and economic incentives are necessary. </a:t>
            </a:r>
          </a:p>
        </p:txBody>
      </p:sp>
      <p:sp>
        <p:nvSpPr>
          <p:cNvPr id="4" name="Slide Number Placeholder 3"/>
          <p:cNvSpPr>
            <a:spLocks noGrp="1"/>
          </p:cNvSpPr>
          <p:nvPr>
            <p:ph type="sldNum" sz="quarter" idx="10"/>
          </p:nvPr>
        </p:nvSpPr>
        <p:spPr/>
        <p:txBody>
          <a:bodyPr/>
          <a:lstStyle/>
          <a:p>
            <a:fld id="{8F856F99-1514-4F4B-89CD-D1870C008194}" type="slidenum">
              <a:rPr lang="en-US" smtClean="0"/>
              <a:t>2</a:t>
            </a:fld>
            <a:endParaRPr lang="en-US" dirty="0"/>
          </a:p>
        </p:txBody>
      </p:sp>
    </p:spTree>
    <p:extLst>
      <p:ext uri="{BB962C8B-B14F-4D97-AF65-F5344CB8AC3E}">
        <p14:creationId xmlns:p14="http://schemas.microsoft.com/office/powerpoint/2010/main" val="1001847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Although climate change concerns have been established in sectoral legislation and strategic documents </a:t>
            </a:r>
            <a:r>
              <a:rPr lang="en-GB" dirty="0" err="1"/>
              <a:t>Uzb</a:t>
            </a:r>
            <a:r>
              <a:rPr lang="en-GB" dirty="0"/>
              <a:t> lacks  a comprehensive law on cc and an overall long-time strategy on climate actions. In 2019 </a:t>
            </a:r>
            <a:r>
              <a:rPr lang="en-GB" dirty="0" err="1"/>
              <a:t>Uzb</a:t>
            </a:r>
            <a:r>
              <a:rPr lang="en-GB" dirty="0"/>
              <a:t> established a national strategy for implementation of the Sendai framework for disaster risk reduction 2015-2030 but local risk reduction strategies are lacking. The process of preparing a GHG inventory is not a regular continuous process in </a:t>
            </a:r>
            <a:r>
              <a:rPr lang="en-GB" dirty="0" err="1"/>
              <a:t>Uzb</a:t>
            </a:r>
            <a:r>
              <a:rPr lang="en-GB" dirty="0"/>
              <a:t> which is an obstruction for an effective development of cc policies and implementation of mitigation an adaptation measures . Additional finance is needed to ensure this process. Sectoral authorities are active in implementing  mitigation and adaptation measures but there is no institution with a clear mandate to steer cc action at national level. The lack of coordination is a hindering factor for climate action.  The most important measures relevant to cc currently implemented in the forestry sector are the massive afforestation campaigns in the dried bed of the Aral Sea. Forest plantations are essential  in mitigating dust storms and provide economic opportunities. </a:t>
            </a:r>
          </a:p>
        </p:txBody>
      </p:sp>
      <p:sp>
        <p:nvSpPr>
          <p:cNvPr id="4" name="Slide Number Placeholder 3"/>
          <p:cNvSpPr>
            <a:spLocks noGrp="1"/>
          </p:cNvSpPr>
          <p:nvPr>
            <p:ph type="sldNum" sz="quarter" idx="10"/>
          </p:nvPr>
        </p:nvSpPr>
        <p:spPr/>
        <p:txBody>
          <a:bodyPr/>
          <a:lstStyle/>
          <a:p>
            <a:fld id="{8F856F99-1514-4F4B-89CD-D1870C008194}" type="slidenum">
              <a:rPr lang="en-US" smtClean="0"/>
              <a:t>3</a:t>
            </a:fld>
            <a:endParaRPr lang="en-US" dirty="0"/>
          </a:p>
        </p:txBody>
      </p:sp>
    </p:spTree>
    <p:extLst>
      <p:ext uri="{BB962C8B-B14F-4D97-AF65-F5344CB8AC3E}">
        <p14:creationId xmlns:p14="http://schemas.microsoft.com/office/powerpoint/2010/main" val="821854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Proposed measures in the EPR regarding EE and RES have already been mentioned by </a:t>
            </a:r>
            <a:r>
              <a:rPr lang="en-GB" dirty="0" err="1"/>
              <a:t>mr</a:t>
            </a:r>
            <a:r>
              <a:rPr lang="en-GB" dirty="0"/>
              <a:t>. Foster. There is a high potential for solar energy in </a:t>
            </a:r>
            <a:r>
              <a:rPr lang="en-GB" dirty="0" err="1"/>
              <a:t>Uzb</a:t>
            </a:r>
            <a:r>
              <a:rPr lang="en-GB" dirty="0"/>
              <a:t> and it is important to develop this, also because of the expected fall in cost. Use of Coal fired PP should be reduced in the future and for the part they are still needed be modernized and technically </a:t>
            </a:r>
            <a:r>
              <a:rPr lang="en-GB" dirty="0" err="1"/>
              <a:t>upgradet</a:t>
            </a:r>
            <a:r>
              <a:rPr lang="en-GB" dirty="0"/>
              <a:t>. EE of houses in </a:t>
            </a:r>
            <a:r>
              <a:rPr lang="en-GB" dirty="0" err="1"/>
              <a:t>Uzb</a:t>
            </a:r>
            <a:r>
              <a:rPr lang="en-GB" dirty="0"/>
              <a:t> is 3 times lower than in most EU countries which means that with insulation and better maintenance of district heating there is much to win. When a NPP will be built </a:t>
            </a:r>
            <a:r>
              <a:rPr lang="en-GB" dirty="0" err="1"/>
              <a:t>Uzb</a:t>
            </a:r>
            <a:r>
              <a:rPr lang="en-GB" dirty="0"/>
              <a:t> should follow  the recommendations of the IAEA to provide the necessary safeguards to reduce env and health risks and an EIA including a well organised dialogue with neighbouring countries </a:t>
            </a:r>
          </a:p>
        </p:txBody>
      </p:sp>
      <p:sp>
        <p:nvSpPr>
          <p:cNvPr id="4" name="Slide Number Placeholder 3"/>
          <p:cNvSpPr>
            <a:spLocks noGrp="1"/>
          </p:cNvSpPr>
          <p:nvPr>
            <p:ph type="sldNum" sz="quarter" idx="10"/>
          </p:nvPr>
        </p:nvSpPr>
        <p:spPr/>
        <p:txBody>
          <a:bodyPr/>
          <a:lstStyle/>
          <a:p>
            <a:fld id="{8F856F99-1514-4F4B-89CD-D1870C008194}" type="slidenum">
              <a:rPr lang="en-US" smtClean="0"/>
              <a:t>4</a:t>
            </a:fld>
            <a:endParaRPr lang="en-US" dirty="0"/>
          </a:p>
        </p:txBody>
      </p:sp>
    </p:spTree>
    <p:extLst>
      <p:ext uri="{BB962C8B-B14F-4D97-AF65-F5344CB8AC3E}">
        <p14:creationId xmlns:p14="http://schemas.microsoft.com/office/powerpoint/2010/main" val="2238284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achieve target 9.4 of the 2030 Agenda for sustainable technology to upgrade the industrial sector to a sustainable level, financial and technical incentives must be applied. Creation of small and medium sized enterprises focused on green technology has proven to accelerate this upgrade. Road vehicles remain the main source of transport related CO2 emission. Low octane fuels pollute more and are less efficient when burned, so it is necessary to stop the subsidies for low er quality fuels and make the shift to cleaner fuels, more efficient engines and increase in electromobility. Many people in the urban environment prefer to use their own private cars instead of using public traffic , due to lack of accessibility and coverage of residential areas.  To achieve target 11.2 of the SDG, recently investments have been made but more policy- and action plans are needed to reverse the increase in traffic congestion and air pollution.  Also, alternative modes of transport like (electric) bicycles should be promoted by the construction of safe bike lanes.   </a:t>
            </a:r>
          </a:p>
        </p:txBody>
      </p:sp>
      <p:sp>
        <p:nvSpPr>
          <p:cNvPr id="4" name="Slide Number Placeholder 3"/>
          <p:cNvSpPr>
            <a:spLocks noGrp="1"/>
          </p:cNvSpPr>
          <p:nvPr>
            <p:ph type="sldNum" sz="quarter" idx="10"/>
          </p:nvPr>
        </p:nvSpPr>
        <p:spPr/>
        <p:txBody>
          <a:bodyPr/>
          <a:lstStyle/>
          <a:p>
            <a:fld id="{8F856F99-1514-4F4B-89CD-D1870C008194}" type="slidenum">
              <a:rPr lang="en-US" smtClean="0"/>
              <a:t>5</a:t>
            </a:fld>
            <a:endParaRPr lang="en-US" dirty="0"/>
          </a:p>
        </p:txBody>
      </p:sp>
    </p:spTree>
    <p:extLst>
      <p:ext uri="{BB962C8B-B14F-4D97-AF65-F5344CB8AC3E}">
        <p14:creationId xmlns:p14="http://schemas.microsoft.com/office/powerpoint/2010/main" val="2041220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Uzbekistan has not yet developed specific policies for adaptation to climate change and is in in the start up phase regarding this approach, At the moment  limited information is available on the expected measures to reduce GHG emissions from the housing sector. Such measures are indispensable for the country to deliver on global target 11b of the SDGs  (integrated policies and plans towards inclusion, resource efficiency, mitigation and adaptation to cc, resilience to disasters and developing disaster management on all levels in line with the Sendai framework).</a:t>
            </a:r>
          </a:p>
          <a:p>
            <a:r>
              <a:rPr lang="en-GB" dirty="0"/>
              <a:t>Climate change in Uzbekistan is bringing excessive cardiovascular and respiratory morbidity and mortality and its impacts are growing. The capacity of the health sector to assess cc related health status and trends as a basis for planning preventive measures and monitoring of effects is insufficient. </a:t>
            </a:r>
          </a:p>
          <a:p>
            <a:r>
              <a:rPr lang="en-GB" dirty="0" err="1"/>
              <a:t>Uzb</a:t>
            </a:r>
            <a:r>
              <a:rPr lang="en-GB" dirty="0"/>
              <a:t> is advancing in emergency preparedness and response systems but lacks practical experience in disaster risk reduction and prevention, building disaster resilience and instituting effective early warning systems at community and other levels </a:t>
            </a:r>
          </a:p>
          <a:p>
            <a:r>
              <a:rPr lang="en-GB" dirty="0"/>
              <a:t>   </a:t>
            </a:r>
          </a:p>
        </p:txBody>
      </p:sp>
      <p:sp>
        <p:nvSpPr>
          <p:cNvPr id="4" name="Slide Number Placeholder 3"/>
          <p:cNvSpPr>
            <a:spLocks noGrp="1"/>
          </p:cNvSpPr>
          <p:nvPr>
            <p:ph type="sldNum" sz="quarter" idx="10"/>
          </p:nvPr>
        </p:nvSpPr>
        <p:spPr/>
        <p:txBody>
          <a:bodyPr/>
          <a:lstStyle/>
          <a:p>
            <a:fld id="{8F856F99-1514-4F4B-89CD-D1870C008194}" type="slidenum">
              <a:rPr lang="en-US" smtClean="0"/>
              <a:t>6</a:t>
            </a:fld>
            <a:endParaRPr lang="en-US" dirty="0"/>
          </a:p>
        </p:txBody>
      </p:sp>
    </p:spTree>
    <p:extLst>
      <p:ext uri="{BB962C8B-B14F-4D97-AF65-F5344CB8AC3E}">
        <p14:creationId xmlns:p14="http://schemas.microsoft.com/office/powerpoint/2010/main" val="1617785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F856F99-1514-4F4B-89CD-D1870C008194}" type="slidenum">
              <a:rPr lang="en-US" smtClean="0"/>
              <a:t>7</a:t>
            </a:fld>
            <a:endParaRPr lang="en-US" dirty="0"/>
          </a:p>
        </p:txBody>
      </p:sp>
    </p:spTree>
    <p:extLst>
      <p:ext uri="{BB962C8B-B14F-4D97-AF65-F5344CB8AC3E}">
        <p14:creationId xmlns:p14="http://schemas.microsoft.com/office/powerpoint/2010/main" val="1566180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26F6A4-BAC4-4ECD-991F-2306ACCA8A84}" type="datetime1">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2440567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4C5C14-3EEA-4A70-8808-FE1DD4D95447}" type="datetime1">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149416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7452DC-260A-4A8B-BB47-72401239C8AB}" type="datetime1">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17340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ED599F-CCFF-43E1-88F1-876DA88CBE83}" type="datetime1">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409005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F13CC1-C520-4073-B9A7-F11EE251BF4B}" type="datetime1">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2274617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C9A4B3-9B75-4CEC-9773-C8E9A3FE3B28}" type="datetime1">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200465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97374-4DDC-4264-ABA6-AB5FA10A7684}" type="datetime1">
              <a:rPr lang="en-US" smtClean="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179467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3F0848-2834-459E-B495-50399CB7D55E}" type="datetime1">
              <a:rPr lang="en-US" smtClean="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124919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F1143-F2AB-45B3-9B1F-B6F2F8B1F5AF}" type="datetime1">
              <a:rPr lang="en-US" smtClean="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287953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EA144F-46DD-4DFA-B292-C8B89BD89767}" type="datetime1">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218902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77FFE7-0CCA-4637-976A-65EA3509BE7C}" type="datetime1">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B09506-28EA-4C19-A061-02E7C9DE017B}" type="slidenum">
              <a:rPr lang="en-US" smtClean="0"/>
              <a:t>‹nr.›</a:t>
            </a:fld>
            <a:endParaRPr lang="en-US" dirty="0"/>
          </a:p>
        </p:txBody>
      </p:sp>
    </p:spTree>
    <p:extLst>
      <p:ext uri="{BB962C8B-B14F-4D97-AF65-F5344CB8AC3E}">
        <p14:creationId xmlns:p14="http://schemas.microsoft.com/office/powerpoint/2010/main" val="39442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12439-5F79-4A57-A954-8669F7CA3FA1}" type="datetime1">
              <a:rPr lang="en-US" smtClean="0"/>
              <a:t>2/25/2021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09506-28EA-4C19-A061-02E7C9DE017B}" type="slidenum">
              <a:rPr lang="en-US" smtClean="0"/>
              <a:t>‹nr.›</a:t>
            </a:fld>
            <a:endParaRPr lang="en-US" dirty="0"/>
          </a:p>
        </p:txBody>
      </p:sp>
    </p:spTree>
    <p:extLst>
      <p:ext uri="{BB962C8B-B14F-4D97-AF65-F5344CB8AC3E}">
        <p14:creationId xmlns:p14="http://schemas.microsoft.com/office/powerpoint/2010/main" val="37074991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6.png"/><Relationship Id="rId18" Type="http://schemas.microsoft.com/office/2007/relationships/hdphoto" Target="../media/hdphoto8.wdp"/><Relationship Id="rId3" Type="http://schemas.openxmlformats.org/officeDocument/2006/relationships/image" Target="../media/image1.png"/><Relationship Id="rId21" Type="http://schemas.openxmlformats.org/officeDocument/2006/relationships/image" Target="../media/image10.gif"/><Relationship Id="rId7" Type="http://schemas.openxmlformats.org/officeDocument/2006/relationships/image" Target="../media/image3.png"/><Relationship Id="rId12" Type="http://schemas.microsoft.com/office/2007/relationships/hdphoto" Target="../media/hdphoto5.wdp"/><Relationship Id="rId17" Type="http://schemas.openxmlformats.org/officeDocument/2006/relationships/image" Target="../media/image8.png"/><Relationship Id="rId2" Type="http://schemas.openxmlformats.org/officeDocument/2006/relationships/notesSlide" Target="../notesSlides/notesSlide1.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microsoft.com/office/2007/relationships/hdphoto" Target="../media/hdphoto4.wdp"/><Relationship Id="rId19"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4.png"/><Relationship Id="rId14" Type="http://schemas.microsoft.com/office/2007/relationships/hdphoto" Target="../media/hdphoto6.wdp"/></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6.png"/><Relationship Id="rId18" Type="http://schemas.microsoft.com/office/2007/relationships/hdphoto" Target="../media/hdphoto8.wdp"/><Relationship Id="rId3" Type="http://schemas.openxmlformats.org/officeDocument/2006/relationships/image" Target="../media/image1.png"/><Relationship Id="rId21" Type="http://schemas.openxmlformats.org/officeDocument/2006/relationships/image" Target="../media/image10.gif"/><Relationship Id="rId7" Type="http://schemas.openxmlformats.org/officeDocument/2006/relationships/image" Target="../media/image3.png"/><Relationship Id="rId12" Type="http://schemas.microsoft.com/office/2007/relationships/hdphoto" Target="../media/hdphoto5.wdp"/><Relationship Id="rId17" Type="http://schemas.openxmlformats.org/officeDocument/2006/relationships/image" Target="../media/image8.png"/><Relationship Id="rId2" Type="http://schemas.openxmlformats.org/officeDocument/2006/relationships/notesSlide" Target="../notesSlides/notesSlide7.xml"/><Relationship Id="rId16" Type="http://schemas.microsoft.com/office/2007/relationships/hdphoto" Target="../media/hdphoto7.wdp"/><Relationship Id="rId20" Type="http://schemas.microsoft.com/office/2007/relationships/hdphoto" Target="../media/hdphoto9.wdp"/><Relationship Id="rId1" Type="http://schemas.openxmlformats.org/officeDocument/2006/relationships/slideLayout" Target="../slideLayouts/slideLayout7.xml"/><Relationship Id="rId6" Type="http://schemas.microsoft.com/office/2007/relationships/hdphoto" Target="../media/hdphoto2.wdp"/><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microsoft.com/office/2007/relationships/hdphoto" Target="../media/hdphoto4.wdp"/><Relationship Id="rId19" Type="http://schemas.openxmlformats.org/officeDocument/2006/relationships/image" Target="../media/image9.png"/><Relationship Id="rId4" Type="http://schemas.microsoft.com/office/2007/relationships/hdphoto" Target="../media/hdphoto1.wdp"/><Relationship Id="rId9" Type="http://schemas.openxmlformats.org/officeDocument/2006/relationships/image" Target="../media/image4.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488752" y="2693662"/>
            <a:ext cx="8295773" cy="2406726"/>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US" sz="2800" spc="50" dirty="0">
                <a:solidFill>
                  <a:srgbClr val="00B050"/>
                </a:solidFill>
                <a:latin typeface="Arial Black" panose="020B0A04020102020204" pitchFamily="34" charset="0"/>
              </a:rPr>
              <a:t>Adaptation and mitigation measures recommended in the 3rd Environmental Performance Review (EPR) of Uzbekistan</a:t>
            </a:r>
          </a:p>
          <a:p>
            <a:pPr algn="l">
              <a:lnSpc>
                <a:spcPct val="120000"/>
              </a:lnSpc>
            </a:pPr>
            <a:r>
              <a:rPr lang="fr-CH" sz="2400" spc="50" dirty="0">
                <a:solidFill>
                  <a:schemeClr val="accent5">
                    <a:lumMod val="75000"/>
                  </a:schemeClr>
                </a:solidFill>
                <a:latin typeface="Arial" panose="020B0604020202020204" pitchFamily="34" charset="0"/>
                <a:cs typeface="Arial" panose="020B0604020202020204" pitchFamily="34" charset="0"/>
              </a:rPr>
              <a:t>3 March 2021</a:t>
            </a:r>
          </a:p>
        </p:txBody>
      </p:sp>
      <p:grpSp>
        <p:nvGrpSpPr>
          <p:cNvPr id="34" name="Group 33"/>
          <p:cNvGrpSpPr/>
          <p:nvPr/>
        </p:nvGrpSpPr>
        <p:grpSpPr>
          <a:xfrm>
            <a:off x="419100" y="31253"/>
            <a:ext cx="9153542" cy="6740276"/>
            <a:chOff x="419100" y="31253"/>
            <a:chExt cx="9153542" cy="6740276"/>
          </a:xfrm>
        </p:grpSpPr>
        <p:grpSp>
          <p:nvGrpSpPr>
            <p:cNvPr id="35" name="Group 34"/>
            <p:cNvGrpSpPr/>
            <p:nvPr/>
          </p:nvGrpSpPr>
          <p:grpSpPr>
            <a:xfrm>
              <a:off x="8802195" y="2137377"/>
              <a:ext cx="695939" cy="616803"/>
              <a:chOff x="8340556" y="2149731"/>
              <a:chExt cx="695939" cy="616803"/>
            </a:xfrm>
          </p:grpSpPr>
          <p:sp>
            <p:nvSpPr>
              <p:cNvPr id="82" name="Rectangle 81"/>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3" name="Picture 82"/>
              <p:cNvPicPr>
                <a:picLocks noChangeAspect="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37" name="Group 36"/>
            <p:cNvGrpSpPr/>
            <p:nvPr/>
          </p:nvGrpSpPr>
          <p:grpSpPr>
            <a:xfrm>
              <a:off x="419100" y="31253"/>
              <a:ext cx="9077296" cy="1497885"/>
              <a:chOff x="419100" y="-11877"/>
              <a:chExt cx="9077296" cy="1497885"/>
            </a:xfrm>
          </p:grpSpPr>
          <p:sp>
            <p:nvSpPr>
              <p:cNvPr id="79" name="Rectangle 78"/>
              <p:cNvSpPr/>
              <p:nvPr/>
            </p:nvSpPr>
            <p:spPr>
              <a:xfrm flipV="1">
                <a:off x="419100" y="783643"/>
                <a:ext cx="9077296"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0" name="Picture 7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69692" y="-11877"/>
                <a:ext cx="1557655" cy="1412335"/>
              </a:xfrm>
              <a:prstGeom prst="rect">
                <a:avLst/>
              </a:prstGeom>
            </p:spPr>
          </p:pic>
          <p:sp>
            <p:nvSpPr>
              <p:cNvPr id="81" name="Subtitle 5"/>
              <p:cNvSpPr txBox="1">
                <a:spLocks/>
              </p:cNvSpPr>
              <p:nvPr/>
            </p:nvSpPr>
            <p:spPr>
              <a:xfrm>
                <a:off x="5322442" y="1111105"/>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a:solidFill>
                      <a:schemeClr val="bg1"/>
                    </a:solidFill>
                    <a:latin typeface="Arial Narrow" panose="020B0606020202030204" pitchFamily="34" charset="0"/>
                    <a:cs typeface="Arial" panose="020B0604020202020204" pitchFamily="34" charset="0"/>
                  </a:rPr>
                  <a:t>ENVIRONMENT</a:t>
                </a:r>
              </a:p>
            </p:txBody>
          </p:sp>
        </p:grpSp>
        <p:grpSp>
          <p:nvGrpSpPr>
            <p:cNvPr id="38" name="Group 37"/>
            <p:cNvGrpSpPr/>
            <p:nvPr/>
          </p:nvGrpSpPr>
          <p:grpSpPr>
            <a:xfrm>
              <a:off x="8801387" y="1495117"/>
              <a:ext cx="696748" cy="603621"/>
              <a:chOff x="8259614" y="1445817"/>
              <a:chExt cx="700405" cy="603621"/>
            </a:xfrm>
          </p:grpSpPr>
          <p:sp>
            <p:nvSpPr>
              <p:cNvPr id="77" name="Rectangle 76"/>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8" name="Picture 77"/>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45" name="Group 44"/>
            <p:cNvGrpSpPr/>
            <p:nvPr/>
          </p:nvGrpSpPr>
          <p:grpSpPr>
            <a:xfrm>
              <a:off x="8805756" y="2794606"/>
              <a:ext cx="692379" cy="601597"/>
              <a:chOff x="8341618" y="2827400"/>
              <a:chExt cx="692378" cy="601597"/>
            </a:xfrm>
          </p:grpSpPr>
          <p:sp>
            <p:nvSpPr>
              <p:cNvPr id="75" name="Rectangle 74"/>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46" name="Group 45"/>
            <p:cNvGrpSpPr/>
            <p:nvPr/>
          </p:nvGrpSpPr>
          <p:grpSpPr>
            <a:xfrm>
              <a:off x="8804695" y="5412430"/>
              <a:ext cx="693597" cy="591914"/>
              <a:chOff x="8242285" y="5445224"/>
              <a:chExt cx="693597" cy="591914"/>
            </a:xfrm>
          </p:grpSpPr>
          <p:sp>
            <p:nvSpPr>
              <p:cNvPr id="73" name="Rectangle 72"/>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4" name="Picture 73"/>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47" name="Group 46"/>
            <p:cNvGrpSpPr/>
            <p:nvPr/>
          </p:nvGrpSpPr>
          <p:grpSpPr>
            <a:xfrm>
              <a:off x="8809318" y="6073814"/>
              <a:ext cx="691316" cy="697715"/>
              <a:chOff x="8251076" y="6115661"/>
              <a:chExt cx="691316" cy="697715"/>
            </a:xfrm>
          </p:grpSpPr>
          <p:sp>
            <p:nvSpPr>
              <p:cNvPr id="71" name="Rectangle 70"/>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Picture 71"/>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grpSp>
          <p:nvGrpSpPr>
            <p:cNvPr id="48" name="Group 47"/>
            <p:cNvGrpSpPr/>
            <p:nvPr/>
          </p:nvGrpSpPr>
          <p:grpSpPr>
            <a:xfrm>
              <a:off x="8806818" y="4088175"/>
              <a:ext cx="765824" cy="676183"/>
              <a:chOff x="8225057" y="3616913"/>
              <a:chExt cx="765824" cy="676183"/>
            </a:xfrm>
          </p:grpSpPr>
          <p:sp>
            <p:nvSpPr>
              <p:cNvPr id="69" name="Rectangle 68"/>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Picture 69"/>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grpSp>
          <p:nvGrpSpPr>
            <p:cNvPr id="63" name="Group 62"/>
            <p:cNvGrpSpPr/>
            <p:nvPr/>
          </p:nvGrpSpPr>
          <p:grpSpPr>
            <a:xfrm>
              <a:off x="8804694" y="4758654"/>
              <a:ext cx="694156" cy="653776"/>
              <a:chOff x="8242284" y="4791448"/>
              <a:chExt cx="694156" cy="653776"/>
            </a:xfrm>
          </p:grpSpPr>
          <p:sp>
            <p:nvSpPr>
              <p:cNvPr id="67" name="Rectangle 66"/>
              <p:cNvSpPr/>
              <p:nvPr/>
            </p:nvSpPr>
            <p:spPr>
              <a:xfrm flipV="1">
                <a:off x="8245124" y="4791448"/>
                <a:ext cx="691316"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Picture 67"/>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2284" y="4832574"/>
                <a:ext cx="675689" cy="612650"/>
              </a:xfrm>
              <a:prstGeom prst="rect">
                <a:avLst/>
              </a:prstGeom>
            </p:spPr>
          </p:pic>
        </p:grpSp>
        <p:grpSp>
          <p:nvGrpSpPr>
            <p:cNvPr id="64" name="Group 63"/>
            <p:cNvGrpSpPr/>
            <p:nvPr/>
          </p:nvGrpSpPr>
          <p:grpSpPr>
            <a:xfrm>
              <a:off x="8806818" y="3442680"/>
              <a:ext cx="691316" cy="745614"/>
              <a:chOff x="8342680" y="3475474"/>
              <a:chExt cx="691316" cy="745614"/>
            </a:xfrm>
          </p:grpSpPr>
          <p:sp>
            <p:nvSpPr>
              <p:cNvPr id="65" name="Rectangle 64"/>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6" name="Picture 65"/>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pic>
        <p:nvPicPr>
          <p:cNvPr id="4" name="Picture 3"/>
          <p:cNvPicPr>
            <a:picLocks noChangeAspect="1"/>
          </p:cNvPicPr>
          <p:nvPr/>
        </p:nvPicPr>
        <p:blipFill>
          <a:blip r:embed="rId21"/>
          <a:stretch>
            <a:fillRect/>
          </a:stretch>
        </p:blipFill>
        <p:spPr>
          <a:xfrm>
            <a:off x="497896" y="172030"/>
            <a:ext cx="1813041" cy="555999"/>
          </a:xfrm>
          <a:prstGeom prst="rect">
            <a:avLst/>
          </a:prstGeom>
        </p:spPr>
      </p:pic>
    </p:spTree>
    <p:extLst>
      <p:ext uri="{BB962C8B-B14F-4D97-AF65-F5344CB8AC3E}">
        <p14:creationId xmlns:p14="http://schemas.microsoft.com/office/powerpoint/2010/main" val="387048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473605" y="1660613"/>
            <a:ext cx="9432395" cy="4590706"/>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The 3rd EPR of the Republic of Uzbekistan was published in 2020. (17 chapters)</a:t>
            </a:r>
          </a:p>
          <a:p>
            <a:pPr marL="168275" indent="0">
              <a:lnSpc>
                <a:spcPct val="100000"/>
              </a:lnSpc>
              <a:buNone/>
            </a:pPr>
            <a:r>
              <a:rPr lang="en-US" sz="2200" dirty="0">
                <a:solidFill>
                  <a:srgbClr val="0070C0"/>
                </a:solidFill>
                <a:latin typeface="Arial" panose="020B0604020202020204" pitchFamily="34" charset="0"/>
                <a:cs typeface="Arial" panose="020B0604020202020204" pitchFamily="34" charset="0"/>
              </a:rPr>
              <a:t>https://unece.org/environment-policy/publications/3rd-environmental-performance-review-uzbekistan</a:t>
            </a:r>
          </a:p>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Measures recommended in the chapter on Greening the economy</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Proceed with the planned phasing out of fossil fuel subsidies</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Review the costs and benefits of introducing water abstraction charges for irrigation water</a:t>
            </a:r>
          </a:p>
          <a:p>
            <a:pPr marL="914400" marR="0" lvl="1" indent="-231775" algn="l" defTabSz="457200" rtl="0" eaLnBrk="1" fontAlgn="auto" latinLnBrk="0" hangingPunct="1">
              <a:lnSpc>
                <a:spcPct val="120000"/>
              </a:lnSpc>
              <a:spcBef>
                <a:spcPts val="0"/>
              </a:spcBef>
              <a:spcAft>
                <a:spcPts val="0"/>
              </a:spcAft>
              <a:buClr>
                <a:srgbClr val="00B050"/>
              </a:buClr>
              <a:buSzTx/>
              <a:buFont typeface="Wingdings" panose="05000000000000000000" pitchFamily="2" charset="2"/>
              <a:buChar char="§"/>
              <a:tabLst/>
              <a:defRPr/>
            </a:pPr>
            <a:r>
              <a:rPr kumimoji="0" lang="en-US" sz="2000" b="0"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rPr>
              <a:t>Allocate sufficient human resources by capacity building of skilled officials working on green public procurement</a:t>
            </a:r>
          </a:p>
          <a:p>
            <a:pPr marL="914400" lvl="1" indent="-231775">
              <a:lnSpc>
                <a:spcPct val="120000"/>
              </a:lnSpc>
              <a:buClr>
                <a:srgbClr val="00B050"/>
              </a:buClr>
              <a:buFont typeface="Wingdings" panose="05000000000000000000" pitchFamily="2" charset="2"/>
              <a:buChar char="§"/>
            </a:pPr>
            <a:endParaRPr lang="en-US" sz="2200" dirty="0">
              <a:solidFill>
                <a:srgbClr val="00B050"/>
              </a:solidFill>
              <a:latin typeface="Arial" panose="020B0604020202020204" pitchFamily="34" charset="0"/>
              <a:cs typeface="Arial" panose="020B0604020202020204" pitchFamily="34" charset="0"/>
            </a:endParaRP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2</a:t>
            </a:fld>
            <a:endParaRPr lang="en-US" dirty="0"/>
          </a:p>
        </p:txBody>
      </p:sp>
      <p:sp>
        <p:nvSpPr>
          <p:cNvPr id="14" name="Title 4"/>
          <p:cNvSpPr txBox="1">
            <a:spLocks/>
          </p:cNvSpPr>
          <p:nvPr/>
        </p:nvSpPr>
        <p:spPr>
          <a:xfrm>
            <a:off x="461542" y="208072"/>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70C0"/>
                </a:solidFill>
                <a:latin typeface="Arial" panose="020B0604020202020204" pitchFamily="34" charset="0"/>
                <a:cs typeface="Arial" panose="020B0604020202020204" pitchFamily="34" charset="0"/>
              </a:rPr>
              <a:t>Adaptation and mitigation measures recommended in the 3rd EPR of Uzbekistan</a:t>
            </a:r>
            <a:endParaRPr lang="fr-FR" sz="3200" spc="50" dirty="0">
              <a:solidFill>
                <a:srgbClr val="0070C0"/>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473605" y="6358853"/>
            <a:ext cx="1423668" cy="436591"/>
          </a:xfrm>
          <a:prstGeom prst="rect">
            <a:avLst/>
          </a:prstGeom>
        </p:spPr>
      </p:pic>
    </p:spTree>
    <p:extLst>
      <p:ext uri="{BB962C8B-B14F-4D97-AF65-F5344CB8AC3E}">
        <p14:creationId xmlns:p14="http://schemas.microsoft.com/office/powerpoint/2010/main" val="336030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473605" y="1660613"/>
            <a:ext cx="9432395" cy="4590706"/>
          </a:xfrm>
          <a:prstGeom prst="rect">
            <a:avLst/>
          </a:prstGeom>
          <a:solidFill>
            <a:schemeClr val="bg1">
              <a:lumMod val="85000"/>
              <a:alpha val="15000"/>
            </a:schemeClr>
          </a:solidFill>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Measures recommended in the chapter on Climate Change</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Develop and adopt a Law on climate action and an overall long-term strategy on climate change adaptation and mitigation </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Ensure the development of local disaster risk reduction strategies in line with the Sendai framework</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Ensure a continuous process of preparation of the GHG inventory, including its additional financing</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Strengthen human capacities by establishing climate change units in sectoral authorities and a mechanism for coordination of climate change related measures at the national level </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Promote the diversification of the planted species in the Aral Sea region </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3</a:t>
            </a:fld>
            <a:endParaRPr lang="en-US" dirty="0"/>
          </a:p>
        </p:txBody>
      </p:sp>
      <p:sp>
        <p:nvSpPr>
          <p:cNvPr id="14" name="Title 4"/>
          <p:cNvSpPr txBox="1">
            <a:spLocks/>
          </p:cNvSpPr>
          <p:nvPr/>
        </p:nvSpPr>
        <p:spPr>
          <a:xfrm>
            <a:off x="461542" y="208072"/>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70C0"/>
                </a:solidFill>
                <a:latin typeface="Arial" panose="020B0604020202020204" pitchFamily="34" charset="0"/>
                <a:cs typeface="Arial" panose="020B0604020202020204" pitchFamily="34" charset="0"/>
              </a:rPr>
              <a:t>Adaptation and mitigation measures recommended in the 3rd EPR of Uzbekistan</a:t>
            </a:r>
            <a:endParaRPr lang="fr-FR" sz="3200" spc="50" dirty="0">
              <a:solidFill>
                <a:srgbClr val="0070C0"/>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473605" y="6358853"/>
            <a:ext cx="1423668" cy="436591"/>
          </a:xfrm>
          <a:prstGeom prst="rect">
            <a:avLst/>
          </a:prstGeom>
        </p:spPr>
      </p:pic>
    </p:spTree>
    <p:extLst>
      <p:ext uri="{BB962C8B-B14F-4D97-AF65-F5344CB8AC3E}">
        <p14:creationId xmlns:p14="http://schemas.microsoft.com/office/powerpoint/2010/main" val="2197790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473605" y="1660613"/>
            <a:ext cx="9432395" cy="4590706"/>
          </a:xfrm>
          <a:prstGeom prst="rect">
            <a:avLst/>
          </a:prstGeom>
          <a:solidFill>
            <a:schemeClr val="bg1">
              <a:lumMod val="85000"/>
              <a:alpha val="15000"/>
            </a:schemeClr>
          </a:solid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Measures recommended in the chapters on Air protection and on Energy and the environment</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Ensure use of solar energy potential and modernization and technology upgrades at existing coal fired power plants</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Stimulate measures to improve energy efficiency in residential buildings</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Promote the use of low-carbon technology and cleaner fuels for individual households and promote individual heat-use monitoring devices in apartment buildings</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Carry out an EIA for a proposed NPP in line with international standards and ensure transboundary consultations </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4</a:t>
            </a:fld>
            <a:endParaRPr lang="en-US" dirty="0"/>
          </a:p>
        </p:txBody>
      </p:sp>
      <p:sp>
        <p:nvSpPr>
          <p:cNvPr id="14" name="Title 4"/>
          <p:cNvSpPr txBox="1">
            <a:spLocks/>
          </p:cNvSpPr>
          <p:nvPr/>
        </p:nvSpPr>
        <p:spPr>
          <a:xfrm>
            <a:off x="461542" y="208072"/>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70C0"/>
                </a:solidFill>
                <a:latin typeface="Arial" panose="020B0604020202020204" pitchFamily="34" charset="0"/>
                <a:cs typeface="Arial" panose="020B0604020202020204" pitchFamily="34" charset="0"/>
              </a:rPr>
              <a:t>Adaptation and mitigation measures recommended in the 3rd EPR of Uzbekistan</a:t>
            </a:r>
            <a:endParaRPr lang="fr-FR" sz="3200" spc="50" dirty="0">
              <a:solidFill>
                <a:srgbClr val="0070C0"/>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473605" y="6358853"/>
            <a:ext cx="1423668" cy="436591"/>
          </a:xfrm>
          <a:prstGeom prst="rect">
            <a:avLst/>
          </a:prstGeom>
        </p:spPr>
      </p:pic>
    </p:spTree>
    <p:extLst>
      <p:ext uri="{BB962C8B-B14F-4D97-AF65-F5344CB8AC3E}">
        <p14:creationId xmlns:p14="http://schemas.microsoft.com/office/powerpoint/2010/main" val="1816521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473605" y="1660613"/>
            <a:ext cx="9432395" cy="4590706"/>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Measures recommended in the chapters on Industry and the environment and on Transport and the environment</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Create incentives for industrial enterprises to move towards green technology and foster the creation of small and medium- sized enterprises and start-ups focused on green technology</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Encourage the move away from lower quality fuels and the take-up of alternative low carbon fueled vehicles and electromobility along with renewable electricity production</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Improve access to and use of public transport and alternative modes like cycling in the urban environment </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5</a:t>
            </a:fld>
            <a:endParaRPr lang="en-US" dirty="0"/>
          </a:p>
        </p:txBody>
      </p:sp>
      <p:sp>
        <p:nvSpPr>
          <p:cNvPr id="14" name="Title 4"/>
          <p:cNvSpPr txBox="1">
            <a:spLocks/>
          </p:cNvSpPr>
          <p:nvPr/>
        </p:nvSpPr>
        <p:spPr>
          <a:xfrm>
            <a:off x="461542" y="208072"/>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70C0"/>
                </a:solidFill>
                <a:latin typeface="Arial" panose="020B0604020202020204" pitchFamily="34" charset="0"/>
                <a:cs typeface="Arial" panose="020B0604020202020204" pitchFamily="34" charset="0"/>
              </a:rPr>
              <a:t>Adaptation and mitigation measures recommended in the 3rd EPR of Uzbekistan</a:t>
            </a:r>
            <a:endParaRPr lang="fr-FR" sz="3200" spc="50" dirty="0">
              <a:solidFill>
                <a:srgbClr val="0070C0"/>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473605" y="6358853"/>
            <a:ext cx="1423668" cy="436591"/>
          </a:xfrm>
          <a:prstGeom prst="rect">
            <a:avLst/>
          </a:prstGeom>
        </p:spPr>
      </p:pic>
    </p:spTree>
    <p:extLst>
      <p:ext uri="{BB962C8B-B14F-4D97-AF65-F5344CB8AC3E}">
        <p14:creationId xmlns:p14="http://schemas.microsoft.com/office/powerpoint/2010/main" val="4214214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9" y="543648"/>
            <a:ext cx="9913189" cy="2233922"/>
            <a:chOff x="-7189" y="543648"/>
            <a:chExt cx="9913189" cy="2233922"/>
          </a:xfrm>
        </p:grpSpPr>
        <p:sp>
          <p:nvSpPr>
            <p:cNvPr id="10" name="Rectangle 9"/>
            <p:cNvSpPr/>
            <p:nvPr/>
          </p:nvSpPr>
          <p:spPr>
            <a:xfrm flipV="1">
              <a:off x="2295744" y="1393492"/>
              <a:ext cx="7610256" cy="110726"/>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ubtitle 5"/>
            <p:cNvSpPr txBox="1">
              <a:spLocks/>
            </p:cNvSpPr>
            <p:nvPr/>
          </p:nvSpPr>
          <p:spPr>
            <a:xfrm>
              <a:off x="348210" y="1310596"/>
              <a:ext cx="2076301"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spc="150" dirty="0">
                  <a:solidFill>
                    <a:srgbClr val="5EBA47"/>
                  </a:solidFill>
                  <a:latin typeface="Arial Black" panose="020B0A04020102020204" pitchFamily="34" charset="0"/>
                  <a:cs typeface="Arial" panose="020B0604020202020204" pitchFamily="34" charset="0"/>
                </a:rPr>
                <a:t>ENVIRONMENT</a:t>
              </a:r>
            </a:p>
          </p:txBody>
        </p:sp>
        <p:sp>
          <p:nvSpPr>
            <p:cNvPr id="20" name="Rectangle 19"/>
            <p:cNvSpPr/>
            <p:nvPr/>
          </p:nvSpPr>
          <p:spPr>
            <a:xfrm flipV="1">
              <a:off x="-7189" y="1393491"/>
              <a:ext cx="467543" cy="110727"/>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flipV="1">
              <a:off x="414636" y="1393490"/>
              <a:ext cx="45719" cy="1384080"/>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4437" y="543648"/>
              <a:ext cx="955424" cy="866288"/>
            </a:xfrm>
            <a:prstGeom prst="rect">
              <a:avLst/>
            </a:prstGeom>
          </p:spPr>
        </p:pic>
      </p:grpSp>
      <p:sp>
        <p:nvSpPr>
          <p:cNvPr id="8" name="Content Placeholder 9"/>
          <p:cNvSpPr txBox="1">
            <a:spLocks/>
          </p:cNvSpPr>
          <p:nvPr/>
        </p:nvSpPr>
        <p:spPr>
          <a:xfrm>
            <a:off x="473605" y="1660613"/>
            <a:ext cx="9432395" cy="4590706"/>
          </a:xfrm>
          <a:prstGeom prst="rect">
            <a:avLst/>
          </a:prstGeom>
          <a:solidFill>
            <a:schemeClr val="bg1">
              <a:lumMod val="85000"/>
              <a:alpha val="15000"/>
            </a:schemeClr>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68275" indent="0">
              <a:lnSpc>
                <a:spcPct val="100000"/>
              </a:lnSpc>
              <a:buNone/>
            </a:pPr>
            <a:r>
              <a:rPr lang="en-US" sz="2200" dirty="0">
                <a:solidFill>
                  <a:schemeClr val="accent5">
                    <a:lumMod val="75000"/>
                  </a:schemeClr>
                </a:solidFill>
                <a:latin typeface="Arial" panose="020B0604020202020204" pitchFamily="34" charset="0"/>
                <a:cs typeface="Arial" panose="020B0604020202020204" pitchFamily="34" charset="0"/>
              </a:rPr>
              <a:t>Measures recommended in the chapters on Human settlements and the environment and on Health and the environment</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Introduce climate adaptation planning and enhance climate resilience in urban areas and rural settlements</a:t>
            </a:r>
          </a:p>
          <a:p>
            <a:pPr marL="914400" lvl="1" indent="-231775">
              <a:lnSpc>
                <a:spcPct val="120000"/>
              </a:lnSpc>
              <a:buClr>
                <a:srgbClr val="00B050"/>
              </a:buClr>
              <a:buFont typeface="Wingdings" panose="05000000000000000000" pitchFamily="2" charset="2"/>
              <a:buChar char="§"/>
            </a:pPr>
            <a:r>
              <a:rPr lang="en-US" sz="2200" dirty="0">
                <a:solidFill>
                  <a:srgbClr val="00B050"/>
                </a:solidFill>
                <a:latin typeface="Arial" panose="020B0604020202020204" pitchFamily="34" charset="0"/>
                <a:cs typeface="Arial" panose="020B0604020202020204" pitchFamily="34" charset="0"/>
              </a:rPr>
              <a:t>Ensure actions on protecting the population’s health from climate change along with mechanisms for monitoring their effects and effectiveness in future national strategic documents on climate change adaptation and mitigation and on disaster risk reduction </a:t>
            </a:r>
          </a:p>
        </p:txBody>
      </p:sp>
      <p:sp>
        <p:nvSpPr>
          <p:cNvPr id="11" name="Slide Number Placeholder 10"/>
          <p:cNvSpPr>
            <a:spLocks noGrp="1"/>
          </p:cNvSpPr>
          <p:nvPr>
            <p:ph type="sldNum" sz="quarter" idx="12"/>
          </p:nvPr>
        </p:nvSpPr>
        <p:spPr>
          <a:xfrm>
            <a:off x="6827519" y="6345601"/>
            <a:ext cx="2057400" cy="365125"/>
          </a:xfrm>
        </p:spPr>
        <p:txBody>
          <a:bodyPr/>
          <a:lstStyle/>
          <a:p>
            <a:fld id="{FEB09506-28EA-4C19-A061-02E7C9DE017B}" type="slidenum">
              <a:rPr lang="en-US" smtClean="0"/>
              <a:t>6</a:t>
            </a:fld>
            <a:endParaRPr lang="en-US" dirty="0"/>
          </a:p>
        </p:txBody>
      </p:sp>
      <p:sp>
        <p:nvSpPr>
          <p:cNvPr id="14" name="Title 4"/>
          <p:cNvSpPr txBox="1">
            <a:spLocks/>
          </p:cNvSpPr>
          <p:nvPr/>
        </p:nvSpPr>
        <p:spPr>
          <a:xfrm>
            <a:off x="461542" y="208072"/>
            <a:ext cx="9014056" cy="992195"/>
          </a:xfrm>
          <a:prstGeom prst="rect">
            <a:avLst/>
          </a:prstGeom>
        </p:spPr>
        <p:txBody>
          <a:bodyPr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200" spc="50" dirty="0">
                <a:solidFill>
                  <a:srgbClr val="0070C0"/>
                </a:solidFill>
                <a:latin typeface="Arial" panose="020B0604020202020204" pitchFamily="34" charset="0"/>
                <a:cs typeface="Arial" panose="020B0604020202020204" pitchFamily="34" charset="0"/>
              </a:rPr>
              <a:t>Adaptation and mitigation measures recommended in the 3rd EPR of Uzbekistan</a:t>
            </a:r>
            <a:endParaRPr lang="fr-FR" sz="3200" spc="50" dirty="0">
              <a:solidFill>
                <a:srgbClr val="0070C0"/>
              </a:solidFill>
              <a:latin typeface="Arial" panose="020B0604020202020204" pitchFamily="34" charset="0"/>
              <a:cs typeface="Arial" panose="020B0604020202020204" pitchFamily="34" charset="0"/>
            </a:endParaRPr>
          </a:p>
        </p:txBody>
      </p:sp>
      <p:pic>
        <p:nvPicPr>
          <p:cNvPr id="16" name="Picture 15"/>
          <p:cNvPicPr>
            <a:picLocks noChangeAspect="1"/>
          </p:cNvPicPr>
          <p:nvPr/>
        </p:nvPicPr>
        <p:blipFill>
          <a:blip r:embed="rId4"/>
          <a:stretch>
            <a:fillRect/>
          </a:stretch>
        </p:blipFill>
        <p:spPr>
          <a:xfrm>
            <a:off x="473605" y="6358853"/>
            <a:ext cx="1423668" cy="436591"/>
          </a:xfrm>
          <a:prstGeom prst="rect">
            <a:avLst/>
          </a:prstGeom>
        </p:spPr>
      </p:pic>
    </p:spTree>
    <p:extLst>
      <p:ext uri="{BB962C8B-B14F-4D97-AF65-F5344CB8AC3E}">
        <p14:creationId xmlns:p14="http://schemas.microsoft.com/office/powerpoint/2010/main" val="3426056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419100" y="31253"/>
            <a:ext cx="9153542" cy="6740276"/>
            <a:chOff x="419100" y="31253"/>
            <a:chExt cx="9153542" cy="6740276"/>
          </a:xfrm>
        </p:grpSpPr>
        <p:grpSp>
          <p:nvGrpSpPr>
            <p:cNvPr id="35" name="Group 34"/>
            <p:cNvGrpSpPr/>
            <p:nvPr/>
          </p:nvGrpSpPr>
          <p:grpSpPr>
            <a:xfrm>
              <a:off x="8802195" y="2137377"/>
              <a:ext cx="695939" cy="616803"/>
              <a:chOff x="8340556" y="2149731"/>
              <a:chExt cx="695939" cy="616803"/>
            </a:xfrm>
          </p:grpSpPr>
          <p:sp>
            <p:nvSpPr>
              <p:cNvPr id="82" name="Rectangle 81"/>
              <p:cNvSpPr/>
              <p:nvPr/>
            </p:nvSpPr>
            <p:spPr>
              <a:xfrm flipV="1">
                <a:off x="8340556" y="2149731"/>
                <a:ext cx="695939" cy="601597"/>
              </a:xfrm>
              <a:prstGeom prst="rect">
                <a:avLst/>
              </a:prstGeom>
              <a:solidFill>
                <a:srgbClr val="174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3" name="Picture 82"/>
              <p:cNvPicPr>
                <a:picLocks noChangeAspect="1"/>
              </p:cNvPicPr>
              <p:nvPr/>
            </p:nvPicPr>
            <p:blipFill>
              <a:blip r:embed="rId3" cstate="print">
                <a:extLst>
                  <a:ext uri="{BEBA8EAE-BF5A-486C-A8C5-ECC9F3942E4B}">
                    <a14:imgProps xmlns:a14="http://schemas.microsoft.com/office/drawing/2010/main">
                      <a14:imgLayer r:embed="rId4">
                        <a14:imgEffect>
                          <a14:sharpenSoften amount="100000"/>
                        </a14:imgEffect>
                        <a14:imgEffect>
                          <a14:colorTemperature colorTemp="11500"/>
                        </a14:imgEffect>
                        <a14:imgEffect>
                          <a14:saturation sat="0"/>
                        </a14:imgEffect>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57310" y="2161712"/>
                <a:ext cx="667056" cy="604822"/>
              </a:xfrm>
              <a:prstGeom prst="rect">
                <a:avLst/>
              </a:prstGeom>
            </p:spPr>
          </p:pic>
        </p:grpSp>
        <p:grpSp>
          <p:nvGrpSpPr>
            <p:cNvPr id="37" name="Group 36"/>
            <p:cNvGrpSpPr/>
            <p:nvPr/>
          </p:nvGrpSpPr>
          <p:grpSpPr>
            <a:xfrm>
              <a:off x="419100" y="31253"/>
              <a:ext cx="9077296" cy="1497885"/>
              <a:chOff x="419100" y="-11877"/>
              <a:chExt cx="9077296" cy="1497885"/>
            </a:xfrm>
          </p:grpSpPr>
          <p:sp>
            <p:nvSpPr>
              <p:cNvPr id="79" name="Rectangle 78"/>
              <p:cNvSpPr/>
              <p:nvPr/>
            </p:nvSpPr>
            <p:spPr>
              <a:xfrm flipV="1">
                <a:off x="419100" y="783643"/>
                <a:ext cx="9077296" cy="603621"/>
              </a:xfrm>
              <a:prstGeom prst="rect">
                <a:avLst/>
              </a:prstGeom>
              <a:solidFill>
                <a:srgbClr val="5EB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0" name="Picture 7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7069692" y="-11877"/>
                <a:ext cx="1557655" cy="1412335"/>
              </a:xfrm>
              <a:prstGeom prst="rect">
                <a:avLst/>
              </a:prstGeom>
            </p:spPr>
          </p:pic>
          <p:sp>
            <p:nvSpPr>
              <p:cNvPr id="81" name="Subtitle 5"/>
              <p:cNvSpPr txBox="1">
                <a:spLocks/>
              </p:cNvSpPr>
              <p:nvPr/>
            </p:nvSpPr>
            <p:spPr>
              <a:xfrm>
                <a:off x="5322442" y="1111105"/>
                <a:ext cx="2088232" cy="374903"/>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600" spc="200" dirty="0">
                    <a:solidFill>
                      <a:schemeClr val="bg1"/>
                    </a:solidFill>
                    <a:latin typeface="Arial Narrow" panose="020B0606020202030204" pitchFamily="34" charset="0"/>
                    <a:cs typeface="Arial" panose="020B0604020202020204" pitchFamily="34" charset="0"/>
                  </a:rPr>
                  <a:t>ENVIRONMENT</a:t>
                </a:r>
              </a:p>
            </p:txBody>
          </p:sp>
        </p:grpSp>
        <p:grpSp>
          <p:nvGrpSpPr>
            <p:cNvPr id="38" name="Group 37"/>
            <p:cNvGrpSpPr/>
            <p:nvPr/>
          </p:nvGrpSpPr>
          <p:grpSpPr>
            <a:xfrm>
              <a:off x="8801387" y="1495117"/>
              <a:ext cx="696748" cy="603621"/>
              <a:chOff x="8259614" y="1445817"/>
              <a:chExt cx="700405" cy="603621"/>
            </a:xfrm>
          </p:grpSpPr>
          <p:sp>
            <p:nvSpPr>
              <p:cNvPr id="77" name="Rectangle 76"/>
              <p:cNvSpPr/>
              <p:nvPr/>
            </p:nvSpPr>
            <p:spPr>
              <a:xfrm flipV="1">
                <a:off x="8259614" y="1445817"/>
                <a:ext cx="700405" cy="603621"/>
              </a:xfrm>
              <a:prstGeom prst="rect">
                <a:avLst/>
              </a:prstGeom>
              <a:solidFill>
                <a:srgbClr val="036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8" name="Picture 77"/>
              <p:cNvPicPr>
                <a:picLocks noChangeAspect="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59614" y="1810135"/>
                <a:ext cx="698657" cy="233207"/>
              </a:xfrm>
              <a:prstGeom prst="rect">
                <a:avLst/>
              </a:prstGeom>
            </p:spPr>
          </p:pic>
        </p:grpSp>
        <p:grpSp>
          <p:nvGrpSpPr>
            <p:cNvPr id="45" name="Group 44"/>
            <p:cNvGrpSpPr/>
            <p:nvPr/>
          </p:nvGrpSpPr>
          <p:grpSpPr>
            <a:xfrm>
              <a:off x="8805756" y="2794606"/>
              <a:ext cx="692379" cy="601597"/>
              <a:chOff x="8341618" y="2827400"/>
              <a:chExt cx="692378" cy="601597"/>
            </a:xfrm>
          </p:grpSpPr>
          <p:sp>
            <p:nvSpPr>
              <p:cNvPr id="75" name="Rectangle 74"/>
              <p:cNvSpPr/>
              <p:nvPr/>
            </p:nvSpPr>
            <p:spPr>
              <a:xfrm flipV="1">
                <a:off x="8341618" y="2827400"/>
                <a:ext cx="692378" cy="601597"/>
              </a:xfrm>
              <a:prstGeom prst="rect">
                <a:avLst/>
              </a:prstGeom>
              <a:solidFill>
                <a:srgbClr val="27BC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p:cNvPicPr>
                <a:picLocks noChangeAspect="1"/>
              </p:cNvPicPr>
              <p:nvPr/>
            </p:nvPicPr>
            <p:blipFill>
              <a:blip r:embed="rId9" cstate="print">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410466" y="2873983"/>
                <a:ext cx="560744" cy="508429"/>
              </a:xfrm>
              <a:prstGeom prst="rect">
                <a:avLst/>
              </a:prstGeom>
            </p:spPr>
          </p:pic>
        </p:grpSp>
        <p:grpSp>
          <p:nvGrpSpPr>
            <p:cNvPr id="46" name="Group 45"/>
            <p:cNvGrpSpPr/>
            <p:nvPr/>
          </p:nvGrpSpPr>
          <p:grpSpPr>
            <a:xfrm>
              <a:off x="8804695" y="5412430"/>
              <a:ext cx="693597" cy="591914"/>
              <a:chOff x="8242285" y="5445224"/>
              <a:chExt cx="693597" cy="591914"/>
            </a:xfrm>
          </p:grpSpPr>
          <p:sp>
            <p:nvSpPr>
              <p:cNvPr id="73" name="Rectangle 72"/>
              <p:cNvSpPr/>
              <p:nvPr/>
            </p:nvSpPr>
            <p:spPr>
              <a:xfrm flipV="1">
                <a:off x="8242285" y="5445224"/>
                <a:ext cx="693597" cy="591914"/>
              </a:xfrm>
              <a:prstGeom prst="rect">
                <a:avLst/>
              </a:prstGeom>
              <a:solidFill>
                <a:srgbClr val="F16A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4" name="Picture 73"/>
              <p:cNvPicPr>
                <a:picLocks noChangeAspect="1"/>
              </p:cNvPicPr>
              <p:nvPr/>
            </p:nvPicPr>
            <p:blipFill>
              <a:blip r:embed="rId11" cstate="print">
                <a:extLst>
                  <a:ext uri="{BEBA8EAE-BF5A-486C-A8C5-ECC9F3942E4B}">
                    <a14:imgProps xmlns:a14="http://schemas.microsoft.com/office/drawing/2010/main">
                      <a14:imgLayer r:embed="rId12">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05472" y="5504894"/>
                <a:ext cx="587008" cy="532243"/>
              </a:xfrm>
              <a:prstGeom prst="rect">
                <a:avLst/>
              </a:prstGeom>
            </p:spPr>
          </p:pic>
        </p:grpSp>
        <p:grpSp>
          <p:nvGrpSpPr>
            <p:cNvPr id="47" name="Group 46"/>
            <p:cNvGrpSpPr/>
            <p:nvPr/>
          </p:nvGrpSpPr>
          <p:grpSpPr>
            <a:xfrm>
              <a:off x="8809318" y="6073814"/>
              <a:ext cx="691316" cy="697715"/>
              <a:chOff x="8251076" y="6115661"/>
              <a:chExt cx="691316" cy="697715"/>
            </a:xfrm>
          </p:grpSpPr>
          <p:sp>
            <p:nvSpPr>
              <p:cNvPr id="71" name="Rectangle 70"/>
              <p:cNvSpPr/>
              <p:nvPr/>
            </p:nvSpPr>
            <p:spPr>
              <a:xfrm flipV="1">
                <a:off x="8251076" y="6115661"/>
                <a:ext cx="691316" cy="616611"/>
              </a:xfrm>
              <a:prstGeom prst="rect">
                <a:avLst/>
              </a:prstGeom>
              <a:solidFill>
                <a:srgbClr val="A118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Picture 71"/>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45345" y="6332681"/>
                <a:ext cx="530157" cy="480695"/>
              </a:xfrm>
              <a:prstGeom prst="rect">
                <a:avLst/>
              </a:prstGeom>
            </p:spPr>
          </p:pic>
        </p:grpSp>
        <p:grpSp>
          <p:nvGrpSpPr>
            <p:cNvPr id="48" name="Group 47"/>
            <p:cNvGrpSpPr/>
            <p:nvPr/>
          </p:nvGrpSpPr>
          <p:grpSpPr>
            <a:xfrm>
              <a:off x="8806818" y="4088175"/>
              <a:ext cx="765824" cy="676183"/>
              <a:chOff x="8225057" y="3616913"/>
              <a:chExt cx="765824" cy="676183"/>
            </a:xfrm>
          </p:grpSpPr>
          <p:sp>
            <p:nvSpPr>
              <p:cNvPr id="69" name="Rectangle 68"/>
              <p:cNvSpPr/>
              <p:nvPr/>
            </p:nvSpPr>
            <p:spPr>
              <a:xfrm flipV="1">
                <a:off x="8225057" y="3628206"/>
                <a:ext cx="691316" cy="592882"/>
              </a:xfrm>
              <a:prstGeom prst="rect">
                <a:avLst/>
              </a:prstGeom>
              <a:solidFill>
                <a:srgbClr val="C420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Picture 69"/>
              <p:cNvPicPr>
                <a:picLocks noChangeAspect="1"/>
              </p:cNvPicPr>
              <p:nvPr/>
            </p:nvPicPr>
            <p:blipFill>
              <a:blip r:embed="rId15" cstate="print">
                <a:extLst>
                  <a:ext uri="{BEBA8EAE-BF5A-486C-A8C5-ECC9F3942E4B}">
                    <a14:imgProps xmlns:a14="http://schemas.microsoft.com/office/drawing/2010/main">
                      <a14:imgLayer r:embed="rId16">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5124" y="3616913"/>
                <a:ext cx="745757" cy="676183"/>
              </a:xfrm>
              <a:prstGeom prst="rect">
                <a:avLst/>
              </a:prstGeom>
            </p:spPr>
          </p:pic>
        </p:grpSp>
        <p:grpSp>
          <p:nvGrpSpPr>
            <p:cNvPr id="63" name="Group 62"/>
            <p:cNvGrpSpPr/>
            <p:nvPr/>
          </p:nvGrpSpPr>
          <p:grpSpPr>
            <a:xfrm>
              <a:off x="8804694" y="4758654"/>
              <a:ext cx="694156" cy="653776"/>
              <a:chOff x="8242284" y="4791448"/>
              <a:chExt cx="694156" cy="653776"/>
            </a:xfrm>
          </p:grpSpPr>
          <p:sp>
            <p:nvSpPr>
              <p:cNvPr id="67" name="Rectangle 66"/>
              <p:cNvSpPr/>
              <p:nvPr/>
            </p:nvSpPr>
            <p:spPr>
              <a:xfrm flipV="1">
                <a:off x="8245124" y="4791448"/>
                <a:ext cx="691316" cy="591914"/>
              </a:xfrm>
              <a:prstGeom prst="rect">
                <a:avLst/>
              </a:prstGeom>
              <a:solidFill>
                <a:srgbClr val="C697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Picture 67"/>
              <p:cNvPicPr>
                <a:picLocks noChangeAspect="1"/>
              </p:cNvPicPr>
              <p:nvPr/>
            </p:nvPicPr>
            <p:blipFill>
              <a:blip r:embed="rId17" cstate="print">
                <a:extLst>
                  <a:ext uri="{BEBA8EAE-BF5A-486C-A8C5-ECC9F3942E4B}">
                    <a14:imgProps xmlns:a14="http://schemas.microsoft.com/office/drawing/2010/main">
                      <a14:imgLayer r:embed="rId18">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242284" y="4832574"/>
                <a:ext cx="675689" cy="612650"/>
              </a:xfrm>
              <a:prstGeom prst="rect">
                <a:avLst/>
              </a:prstGeom>
            </p:spPr>
          </p:pic>
        </p:grpSp>
        <p:grpSp>
          <p:nvGrpSpPr>
            <p:cNvPr id="64" name="Group 63"/>
            <p:cNvGrpSpPr/>
            <p:nvPr/>
          </p:nvGrpSpPr>
          <p:grpSpPr>
            <a:xfrm>
              <a:off x="8806818" y="3442680"/>
              <a:ext cx="691316" cy="745614"/>
              <a:chOff x="8342680" y="3475474"/>
              <a:chExt cx="691316" cy="745614"/>
            </a:xfrm>
          </p:grpSpPr>
          <p:sp>
            <p:nvSpPr>
              <p:cNvPr id="65" name="Rectangle 64"/>
              <p:cNvSpPr/>
              <p:nvPr/>
            </p:nvSpPr>
            <p:spPr>
              <a:xfrm flipV="1">
                <a:off x="8342680" y="3475474"/>
                <a:ext cx="691316" cy="601597"/>
              </a:xfrm>
              <a:prstGeom prst="rect">
                <a:avLst/>
              </a:prstGeom>
              <a:solidFill>
                <a:srgbClr val="407F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6" name="Picture 65"/>
              <p:cNvPicPr>
                <a:picLocks noChangeAspect="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tretch>
                <a:fillRect/>
              </a:stretch>
            </p:blipFill>
            <p:spPr>
              <a:xfrm>
                <a:off x="8373768" y="3638550"/>
                <a:ext cx="642477" cy="582538"/>
              </a:xfrm>
              <a:prstGeom prst="rect">
                <a:avLst/>
              </a:prstGeom>
            </p:spPr>
          </p:pic>
        </p:grpSp>
      </p:grpSp>
      <p:pic>
        <p:nvPicPr>
          <p:cNvPr id="36" name="Picture 35"/>
          <p:cNvPicPr>
            <a:picLocks noChangeAspect="1"/>
          </p:cNvPicPr>
          <p:nvPr/>
        </p:nvPicPr>
        <p:blipFill>
          <a:blip r:embed="rId21"/>
          <a:stretch>
            <a:fillRect/>
          </a:stretch>
        </p:blipFill>
        <p:spPr>
          <a:xfrm>
            <a:off x="497896" y="172030"/>
            <a:ext cx="1813041" cy="555999"/>
          </a:xfrm>
          <a:prstGeom prst="rect">
            <a:avLst/>
          </a:prstGeom>
        </p:spPr>
      </p:pic>
      <p:sp>
        <p:nvSpPr>
          <p:cNvPr id="33" name="Title 4">
            <a:extLst>
              <a:ext uri="{FF2B5EF4-FFF2-40B4-BE49-F238E27FC236}">
                <a16:creationId xmlns:a16="http://schemas.microsoft.com/office/drawing/2014/main" id="{94FBE781-34EB-46A5-B5B9-2953D0CC33D5}"/>
              </a:ext>
            </a:extLst>
          </p:cNvPr>
          <p:cNvSpPr txBox="1">
            <a:spLocks/>
          </p:cNvSpPr>
          <p:nvPr/>
        </p:nvSpPr>
        <p:spPr>
          <a:xfrm>
            <a:off x="337191" y="1807722"/>
            <a:ext cx="8469627" cy="3861814"/>
          </a:xfrm>
          <a:prstGeom prst="rect">
            <a:avLst/>
          </a:prstGeom>
        </p:spPr>
        <p:txBody>
          <a:bodyP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30000"/>
              </a:lnSpc>
            </a:pPr>
            <a:r>
              <a:rPr lang="fr-FR" sz="4600" b="1" spc="50" dirty="0" err="1">
                <a:solidFill>
                  <a:srgbClr val="0070C0"/>
                </a:solidFill>
                <a:latin typeface="Arial" panose="020B0604020202020204" pitchFamily="34" charset="0"/>
                <a:cs typeface="Arial" panose="020B0604020202020204" pitchFamily="34" charset="0"/>
              </a:rPr>
              <a:t>Environmental</a:t>
            </a:r>
            <a:r>
              <a:rPr lang="fr-FR" sz="4600" b="1" spc="50" dirty="0">
                <a:solidFill>
                  <a:srgbClr val="0070C0"/>
                </a:solidFill>
                <a:latin typeface="Arial" panose="020B0604020202020204" pitchFamily="34" charset="0"/>
                <a:cs typeface="Arial" panose="020B0604020202020204" pitchFamily="34" charset="0"/>
              </a:rPr>
              <a:t> Performance </a:t>
            </a:r>
            <a:r>
              <a:rPr lang="fr-FR" sz="4600" b="1" spc="50" dirty="0" err="1">
                <a:solidFill>
                  <a:srgbClr val="0070C0"/>
                </a:solidFill>
                <a:latin typeface="Arial" panose="020B0604020202020204" pitchFamily="34" charset="0"/>
                <a:cs typeface="Arial" panose="020B0604020202020204" pitchFamily="34" charset="0"/>
              </a:rPr>
              <a:t>Reviews</a:t>
            </a:r>
            <a:r>
              <a:rPr lang="fr-FR" sz="4600" b="1" spc="50" dirty="0">
                <a:solidFill>
                  <a:srgbClr val="0070C0"/>
                </a:solidFill>
                <a:latin typeface="Arial" panose="020B0604020202020204" pitchFamily="34" charset="0"/>
                <a:cs typeface="Arial" panose="020B0604020202020204" pitchFamily="34" charset="0"/>
              </a:rPr>
              <a:t> Programme</a:t>
            </a:r>
          </a:p>
          <a:p>
            <a:pPr algn="l">
              <a:lnSpc>
                <a:spcPct val="130000"/>
              </a:lnSpc>
            </a:pPr>
            <a:r>
              <a:rPr lang="fr-FR" sz="4500" spc="50" dirty="0" err="1">
                <a:solidFill>
                  <a:srgbClr val="0070C0"/>
                </a:solidFill>
                <a:latin typeface="Arial" panose="020B0604020202020204" pitchFamily="34" charset="0"/>
                <a:cs typeface="Arial" panose="020B0604020202020204" pitchFamily="34" charset="0"/>
              </a:rPr>
              <a:t>Environment</a:t>
            </a:r>
            <a:r>
              <a:rPr lang="fr-FR" sz="4500" spc="50" dirty="0">
                <a:solidFill>
                  <a:srgbClr val="0070C0"/>
                </a:solidFill>
                <a:latin typeface="Arial" panose="020B0604020202020204" pitchFamily="34" charset="0"/>
                <a:cs typeface="Arial" panose="020B0604020202020204" pitchFamily="34" charset="0"/>
              </a:rPr>
              <a:t> Division</a:t>
            </a:r>
          </a:p>
          <a:p>
            <a:pPr algn="l">
              <a:lnSpc>
                <a:spcPct val="130000"/>
              </a:lnSpc>
            </a:pPr>
            <a:r>
              <a:rPr lang="fr-FR" sz="4500" spc="50" dirty="0">
                <a:solidFill>
                  <a:srgbClr val="0070C0"/>
                </a:solidFill>
                <a:latin typeface="Arial" panose="020B0604020202020204" pitchFamily="34" charset="0"/>
                <a:cs typeface="Arial" panose="020B0604020202020204" pitchFamily="34" charset="0"/>
              </a:rPr>
              <a:t>UNECE</a:t>
            </a:r>
          </a:p>
          <a:p>
            <a:pPr algn="l">
              <a:lnSpc>
                <a:spcPct val="130000"/>
              </a:lnSpc>
            </a:pPr>
            <a:r>
              <a:rPr lang="fr-FR" sz="4500" spc="50" dirty="0">
                <a:solidFill>
                  <a:srgbClr val="0070C0"/>
                </a:solidFill>
                <a:latin typeface="Arial" panose="020B0604020202020204" pitchFamily="34" charset="0"/>
                <a:cs typeface="Arial" panose="020B0604020202020204" pitchFamily="34" charset="0"/>
              </a:rPr>
              <a:t>CH-1211 Geneva 10, </a:t>
            </a:r>
            <a:r>
              <a:rPr lang="fr-FR" sz="4500" spc="50" dirty="0" err="1">
                <a:solidFill>
                  <a:srgbClr val="0070C0"/>
                </a:solidFill>
                <a:latin typeface="Arial" panose="020B0604020202020204" pitchFamily="34" charset="0"/>
                <a:cs typeface="Arial" panose="020B0604020202020204" pitchFamily="34" charset="0"/>
              </a:rPr>
              <a:t>Switzerland</a:t>
            </a:r>
            <a:endParaRPr lang="fr-FR" sz="4500" spc="50" dirty="0">
              <a:solidFill>
                <a:srgbClr val="0070C0"/>
              </a:solidFill>
              <a:latin typeface="Arial" panose="020B0604020202020204" pitchFamily="34" charset="0"/>
              <a:cs typeface="Arial" panose="020B0604020202020204" pitchFamily="34" charset="0"/>
            </a:endParaRPr>
          </a:p>
          <a:p>
            <a:pPr algn="l">
              <a:lnSpc>
                <a:spcPct val="130000"/>
              </a:lnSpc>
            </a:pPr>
            <a:endParaRPr lang="fr-FR" sz="4600" spc="50" dirty="0">
              <a:solidFill>
                <a:srgbClr val="0070C0"/>
              </a:solidFill>
              <a:latin typeface="Arial" panose="020B0604020202020204" pitchFamily="34" charset="0"/>
              <a:cs typeface="Arial" panose="020B0604020202020204" pitchFamily="34" charset="0"/>
            </a:endParaRPr>
          </a:p>
          <a:p>
            <a:pPr algn="l">
              <a:lnSpc>
                <a:spcPct val="130000"/>
              </a:lnSpc>
            </a:pPr>
            <a:r>
              <a:rPr lang="en-US" sz="4800" spc="50" dirty="0">
                <a:solidFill>
                  <a:schemeClr val="accent5">
                    <a:lumMod val="75000"/>
                  </a:schemeClr>
                </a:solidFill>
                <a:latin typeface="Arial" panose="020B0604020202020204" pitchFamily="34" charset="0"/>
                <a:cs typeface="Arial" panose="020B0604020202020204" pitchFamily="34" charset="0"/>
              </a:rPr>
              <a:t>Cornelis </a:t>
            </a:r>
            <a:r>
              <a:rPr lang="en-US" sz="4800" spc="50" dirty="0" err="1">
                <a:solidFill>
                  <a:schemeClr val="accent5">
                    <a:lumMod val="75000"/>
                  </a:schemeClr>
                </a:solidFill>
                <a:latin typeface="Arial" panose="020B0604020202020204" pitchFamily="34" charset="0"/>
                <a:cs typeface="Arial" panose="020B0604020202020204" pitchFamily="34" charset="0"/>
              </a:rPr>
              <a:t>Braams</a:t>
            </a:r>
            <a:r>
              <a:rPr lang="en-US" sz="4800" spc="50" dirty="0">
                <a:solidFill>
                  <a:schemeClr val="accent5">
                    <a:lumMod val="75000"/>
                  </a:schemeClr>
                </a:solidFill>
                <a:latin typeface="Arial" panose="020B0604020202020204" pitchFamily="34" charset="0"/>
                <a:cs typeface="Arial" panose="020B0604020202020204" pitchFamily="34" charset="0"/>
              </a:rPr>
              <a:t>, UNECE Consultant</a:t>
            </a:r>
          </a:p>
          <a:p>
            <a:pPr algn="l">
              <a:lnSpc>
                <a:spcPct val="130000"/>
              </a:lnSpc>
            </a:pPr>
            <a:endParaRPr lang="en-US" sz="4600" spc="50" dirty="0">
              <a:solidFill>
                <a:srgbClr val="0070C0"/>
              </a:solidFill>
              <a:latin typeface="Arial" panose="020B0604020202020204" pitchFamily="34" charset="0"/>
              <a:cs typeface="Arial" panose="020B0604020202020204" pitchFamily="34" charset="0"/>
            </a:endParaRPr>
          </a:p>
          <a:p>
            <a:pPr algn="l">
              <a:lnSpc>
                <a:spcPct val="130000"/>
              </a:lnSpc>
            </a:pPr>
            <a:r>
              <a:rPr lang="en-US" sz="4600" spc="50" dirty="0">
                <a:solidFill>
                  <a:srgbClr val="0070C0"/>
                </a:solidFill>
                <a:latin typeface="Arial" panose="020B0604020202020204" pitchFamily="34" charset="0"/>
                <a:cs typeface="Arial" panose="020B0604020202020204" pitchFamily="34" charset="0"/>
              </a:rPr>
              <a:t>Email: </a:t>
            </a:r>
            <a:r>
              <a:rPr lang="en-US" sz="4600" spc="50" dirty="0">
                <a:solidFill>
                  <a:srgbClr val="0000FF"/>
                </a:solidFill>
                <a:latin typeface="Arial" panose="020B0604020202020204" pitchFamily="34" charset="0"/>
                <a:cs typeface="Arial" panose="020B0604020202020204" pitchFamily="34" charset="0"/>
              </a:rPr>
              <a:t>	</a:t>
            </a:r>
            <a:r>
              <a:rPr lang="nl-NL" sz="4600" spc="50" dirty="0">
                <a:solidFill>
                  <a:srgbClr val="0000FF"/>
                </a:solidFill>
                <a:latin typeface="Arial" panose="020B0604020202020204" pitchFamily="34" charset="0"/>
                <a:cs typeface="Arial" panose="020B0604020202020204" pitchFamily="34" charset="0"/>
              </a:rPr>
              <a:t>ctbraams@chello.nl</a:t>
            </a:r>
            <a:endParaRPr lang="en-US" sz="4600" spc="50" dirty="0">
              <a:solidFill>
                <a:srgbClr val="0000FF"/>
              </a:solidFill>
              <a:latin typeface="Arial" panose="020B0604020202020204" pitchFamily="34" charset="0"/>
              <a:cs typeface="Arial" panose="020B0604020202020204" pitchFamily="34" charset="0"/>
            </a:endParaRPr>
          </a:p>
          <a:p>
            <a:pPr algn="l">
              <a:lnSpc>
                <a:spcPct val="130000"/>
              </a:lnSpc>
            </a:pPr>
            <a:r>
              <a:rPr lang="en-US" sz="4600" spc="50" dirty="0">
                <a:solidFill>
                  <a:srgbClr val="0070C0"/>
                </a:solidFill>
                <a:latin typeface="Arial" panose="020B0604020202020204" pitchFamily="34" charset="0"/>
                <a:cs typeface="Arial" panose="020B0604020202020204" pitchFamily="34" charset="0"/>
              </a:rPr>
              <a:t>Web: 	</a:t>
            </a:r>
            <a:r>
              <a:rPr lang="en-US" sz="4600" spc="50" dirty="0">
                <a:solidFill>
                  <a:srgbClr val="0000FF"/>
                </a:solidFill>
                <a:latin typeface="Arial" panose="020B0604020202020204" pitchFamily="34" charset="0"/>
                <a:cs typeface="Arial" panose="020B0604020202020204" pitchFamily="34" charset="0"/>
              </a:rPr>
              <a:t>http://www.unece.org/env/epr</a:t>
            </a:r>
            <a:r>
              <a:rPr lang="en-US" sz="4600" spc="50" dirty="0">
                <a:solidFill>
                  <a:srgbClr val="0070C0"/>
                </a:solidFill>
                <a:latin typeface="Arial" panose="020B0604020202020204" pitchFamily="34" charset="0"/>
                <a:cs typeface="Arial" panose="020B0604020202020204" pitchFamily="34" charset="0"/>
              </a:rPr>
              <a:t>   </a:t>
            </a:r>
          </a:p>
          <a:p>
            <a:pPr algn="l"/>
            <a:endParaRPr lang="en-US" sz="2400" spc="50" dirty="0">
              <a:solidFill>
                <a:srgbClr val="5EBA4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619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andtime xmlns="99a2c2c3-fdcf-4e63-9c12-39b3de610a7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302F79B5BE87D40B73359BB004DC9B5" ma:contentTypeVersion="13" ma:contentTypeDescription="Create a new document." ma:contentTypeScope="" ma:versionID="93d411ef5aa4a56da25ac9ca9222c32d">
  <xsd:schema xmlns:xsd="http://www.w3.org/2001/XMLSchema" xmlns:xs="http://www.w3.org/2001/XMLSchema" xmlns:p="http://schemas.microsoft.com/office/2006/metadata/properties" xmlns:ns2="99a2c2c3-fdcf-4e63-9c12-39b3de610a76" xmlns:ns3="a20aa909-956d-4941-9e8e-d4bf2c5fe97e" targetNamespace="http://schemas.microsoft.com/office/2006/metadata/properties" ma:root="true" ma:fieldsID="b963b049bc38fe8f0139999319136785" ns2:_="" ns3:_="">
    <xsd:import namespace="99a2c2c3-fdcf-4e63-9c12-39b3de610a76"/>
    <xsd:import namespace="a20aa909-956d-4941-9e8e-d4bf2c5fe97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Dateand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2c2c3-fdcf-4e63-9c12-39b3de610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andtime" ma:index="20" nillable="true" ma:displayName="Date and time" ma:format="DateOnly" ma:internalName="Dateand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20aa909-956d-4941-9e8e-d4bf2c5fe97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F67090-57CC-4495-A46F-8E0DC29C059B}">
  <ds:schemaRefs>
    <ds:schemaRef ds:uri="http://schemas.microsoft.com/office/2006/metadata/properties"/>
    <ds:schemaRef ds:uri="http://schemas.microsoft.com/office/infopath/2007/PartnerControls"/>
    <ds:schemaRef ds:uri="99a2c2c3-fdcf-4e63-9c12-39b3de610a76"/>
  </ds:schemaRefs>
</ds:datastoreItem>
</file>

<file path=customXml/itemProps2.xml><?xml version="1.0" encoding="utf-8"?>
<ds:datastoreItem xmlns:ds="http://schemas.openxmlformats.org/officeDocument/2006/customXml" ds:itemID="{15113355-4770-45A1-A1FB-5DDB2BE592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a2c2c3-fdcf-4e63-9c12-39b3de610a76"/>
    <ds:schemaRef ds:uri="a20aa909-956d-4941-9e8e-d4bf2c5fe9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5376DE-2BC6-47A8-9831-74D9A45B0B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3172</TotalTime>
  <Words>1481</Words>
  <Application>Microsoft Office PowerPoint</Application>
  <PresentationFormat>A4 (210 x 297 mm)</PresentationFormat>
  <Paragraphs>68</Paragraphs>
  <Slides>7</Slides>
  <Notes>7</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vt:i4>
      </vt:variant>
    </vt:vector>
  </HeadingPairs>
  <TitlesOfParts>
    <vt:vector size="14" baseType="lpstr">
      <vt:lpstr>Arial</vt:lpstr>
      <vt:lpstr>Arial Black</vt:lpstr>
      <vt:lpstr>Arial Narrow</vt:lpstr>
      <vt:lpstr>Calibri</vt:lpstr>
      <vt:lpstr>Calibri Light</vt:lpstr>
      <vt:lpstr>Wingdings</vt:lpstr>
      <vt:lpstr>Office Theme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UNECE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Lucica Matei</dc:creator>
  <cp:lastModifiedBy>Cornelis Braams</cp:lastModifiedBy>
  <cp:revision>218</cp:revision>
  <cp:lastPrinted>2019-12-01T16:48:14Z</cp:lastPrinted>
  <dcterms:created xsi:type="dcterms:W3CDTF">2016-07-29T13:01:46Z</dcterms:created>
  <dcterms:modified xsi:type="dcterms:W3CDTF">2021-02-25T15:58:20Z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0x010100B302F79B5BE87D40B73359BB004DC9B5</vt:lpwstr>
  </property>
</Properties>
</file>