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753" r:id="rId2"/>
    <p:sldId id="769" r:id="rId3"/>
    <p:sldId id="775" r:id="rId4"/>
    <p:sldId id="767" r:id="rId5"/>
    <p:sldId id="770" r:id="rId6"/>
    <p:sldId id="776" r:id="rId7"/>
    <p:sldId id="777" r:id="rId8"/>
    <p:sldId id="778" r:id="rId9"/>
    <p:sldId id="771" r:id="rId10"/>
    <p:sldId id="779" r:id="rId11"/>
    <p:sldId id="7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21"/>
    <a:srgbClr val="066A0B"/>
    <a:srgbClr val="2A3442"/>
    <a:srgbClr val="222A36"/>
    <a:srgbClr val="D2E7C4"/>
    <a:srgbClr val="A2D668"/>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750" autoAdjust="0"/>
  </p:normalViewPr>
  <p:slideViewPr>
    <p:cSldViewPr snapToGrid="0">
      <p:cViewPr varScale="1">
        <p:scale>
          <a:sx n="71" d="100"/>
          <a:sy n="71" d="100"/>
        </p:scale>
        <p:origin x="101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ACTED\2021\SWITCH%20II\Presentation%20and%20factsheets\17.1%20Share%20of%20small%20business%20and%20private%20entrepreneurship_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337256984098362"/>
          <c:y val="7.1157076759922291E-2"/>
          <c:w val="0.64659343631664368"/>
          <c:h val="0.85176303547232146"/>
        </c:manualLayout>
      </c:layout>
      <c:barChart>
        <c:barDir val="bar"/>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2"/>
            <c:invertIfNegative val="0"/>
            <c:bubble3D val="0"/>
            <c:extLst>
              <c:ext xmlns:c16="http://schemas.microsoft.com/office/drawing/2014/chart" uri="{C3380CC4-5D6E-409C-BE32-E72D297353CC}">
                <c16:uniqueId val="{00000000-79FA-496C-94F6-3A417C5ADBDD}"/>
              </c:ext>
            </c:extLst>
          </c:dPt>
          <c:dPt>
            <c:idx val="4"/>
            <c:invertIfNegative val="0"/>
            <c:bubble3D val="0"/>
            <c:extLst>
              <c:ext xmlns:c16="http://schemas.microsoft.com/office/drawing/2014/chart" uri="{C3380CC4-5D6E-409C-BE32-E72D297353CC}">
                <c16:uniqueId val="{00000001-79FA-496C-94F6-3A417C5ADBDD}"/>
              </c:ext>
            </c:extLst>
          </c:dPt>
          <c:dPt>
            <c:idx val="6"/>
            <c:invertIfNegative val="0"/>
            <c:bubble3D val="0"/>
            <c:explosion val="10"/>
            <c:extLst>
              <c:ext xmlns:c16="http://schemas.microsoft.com/office/drawing/2014/chart" uri="{C3380CC4-5D6E-409C-BE32-E72D297353CC}">
                <c16:uniqueId val="{00000002-79FA-496C-94F6-3A417C5ADBDD}"/>
              </c:ext>
            </c:extLst>
          </c:dPt>
          <c:dPt>
            <c:idx val="7"/>
            <c:invertIfNegative val="0"/>
            <c:bubble3D val="0"/>
            <c:explosion val="38"/>
            <c:extLst>
              <c:ext xmlns:c16="http://schemas.microsoft.com/office/drawing/2014/chart" uri="{C3380CC4-5D6E-409C-BE32-E72D297353CC}">
                <c16:uniqueId val="{00000003-79FA-496C-94F6-3A417C5ADBDD}"/>
              </c:ext>
            </c:extLst>
          </c:dPt>
          <c:dPt>
            <c:idx val="8"/>
            <c:invertIfNegative val="0"/>
            <c:bubble3D val="0"/>
            <c:explosion val="2"/>
            <c:extLst>
              <c:ext xmlns:c16="http://schemas.microsoft.com/office/drawing/2014/chart" uri="{C3380CC4-5D6E-409C-BE32-E72D297353CC}">
                <c16:uniqueId val="{00000004-79FA-496C-94F6-3A417C5ADBD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Лист1!$D$4:$D$12</c:f>
              <c:strCache>
                <c:ptCount val="9"/>
                <c:pt idx="0">
                  <c:v>Trade </c:v>
                </c:pt>
                <c:pt idx="1">
                  <c:v>Industry </c:v>
                </c:pt>
                <c:pt idx="2">
                  <c:v>Agriculture, forestry and fisheries</c:v>
                </c:pt>
                <c:pt idx="3">
                  <c:v>Construction</c:v>
                </c:pt>
                <c:pt idx="4">
                  <c:v>Accommodation and food</c:v>
                </c:pt>
                <c:pt idx="5">
                  <c:v>Transportation and storage</c:v>
                </c:pt>
                <c:pt idx="6">
                  <c:v>Information &amp; communication</c:v>
                </c:pt>
                <c:pt idx="7">
                  <c:v>Health care and social</c:v>
                </c:pt>
                <c:pt idx="8">
                  <c:v>Other</c:v>
                </c:pt>
              </c:strCache>
            </c:strRef>
          </c:cat>
          <c:val>
            <c:numRef>
              <c:f>Лист1!$E$4:$E$12</c:f>
              <c:numCache>
                <c:formatCode>0%</c:formatCode>
                <c:ptCount val="9"/>
                <c:pt idx="0">
                  <c:v>0.32</c:v>
                </c:pt>
                <c:pt idx="1">
                  <c:v>0.21</c:v>
                </c:pt>
                <c:pt idx="2">
                  <c:v>9.9000000000000005E-2</c:v>
                </c:pt>
                <c:pt idx="3">
                  <c:v>9.9000000000000005E-2</c:v>
                </c:pt>
                <c:pt idx="4">
                  <c:v>7.2999999999999995E-2</c:v>
                </c:pt>
                <c:pt idx="5">
                  <c:v>4.2000000000000003E-2</c:v>
                </c:pt>
                <c:pt idx="6">
                  <c:v>2.1999999999999999E-2</c:v>
                </c:pt>
                <c:pt idx="7">
                  <c:v>1.7999999999999999E-2</c:v>
                </c:pt>
                <c:pt idx="8">
                  <c:v>0.126</c:v>
                </c:pt>
              </c:numCache>
            </c:numRef>
          </c:val>
          <c:extLst>
            <c:ext xmlns:c16="http://schemas.microsoft.com/office/drawing/2014/chart" uri="{C3380CC4-5D6E-409C-BE32-E72D297353CC}">
              <c16:uniqueId val="{00000005-79FA-496C-94F6-3A417C5ADBDD}"/>
            </c:ext>
          </c:extLst>
        </c:ser>
        <c:dLbls>
          <c:dLblPos val="outEnd"/>
          <c:showLegendKey val="0"/>
          <c:showVal val="1"/>
          <c:showCatName val="0"/>
          <c:showSerName val="0"/>
          <c:showPercent val="0"/>
          <c:showBubbleSize val="0"/>
        </c:dLbls>
        <c:gapWidth val="182"/>
        <c:axId val="1192224672"/>
        <c:axId val="1408031136"/>
      </c:barChart>
      <c:valAx>
        <c:axId val="1408031136"/>
        <c:scaling>
          <c:orientation val="minMax"/>
        </c:scaling>
        <c:delete val="1"/>
        <c:axPos val="b"/>
        <c:numFmt formatCode="0%" sourceLinked="1"/>
        <c:majorTickMark val="none"/>
        <c:minorTickMark val="none"/>
        <c:tickLblPos val="nextTo"/>
        <c:crossAx val="1192224672"/>
        <c:crosses val="autoZero"/>
        <c:crossBetween val="between"/>
      </c:valAx>
      <c:catAx>
        <c:axId val="1192224672"/>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40803113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innerShdw blurRad="114300">
        <a:prstClr val="black"/>
      </a:innerShdw>
    </a:effectLst>
  </c:spPr>
  <c:txPr>
    <a:bodyPr/>
    <a:lstStyle/>
    <a:p>
      <a:pPr>
        <a:defRPr sz="1000">
          <a:latin typeface="Arial" panose="020B0604020202020204" pitchFamily="34" charset="0"/>
          <a:cs typeface="Arial" panose="020B0604020202020204" pitchFamily="34"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effectLst/>
              </a:rPr>
              <a:t>Share of small business and private entrepreneurship in UZB</a:t>
            </a:r>
            <a:endParaRPr lang="ru-RU" sz="1600" b="1" dirty="0">
              <a:solidFill>
                <a:schemeClr val="tx1"/>
              </a:solidFill>
              <a:effectLst/>
            </a:endParaRPr>
          </a:p>
        </c:rich>
      </c:tx>
      <c:layout>
        <c:manualLayout>
          <c:xMode val="edge"/>
          <c:yMode val="edge"/>
          <c:x val="0.1224947732652327"/>
          <c:y val="1.226666769693796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eng!$B$4</c:f>
              <c:strCache>
                <c:ptCount val="1"/>
                <c:pt idx="0">
                  <c:v>Small business, % of GDP</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Pt>
            <c:idx val="11"/>
            <c:marker>
              <c:symbol val="circle"/>
              <c:size val="5"/>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1-88A1-4A67-9049-4E977A46C8FA}"/>
              </c:ext>
            </c:extLst>
          </c:dPt>
          <c:cat>
            <c:strRef>
              <c:f>eng!$A$5:$A$25</c:f>
              <c:strCache>
                <c:ptCount val="12"/>
                <c:pt idx="0">
                  <c:v>2000</c:v>
                </c:pt>
                <c:pt idx="1">
                  <c:v>2002</c:v>
                </c:pt>
                <c:pt idx="2">
                  <c:v>2004</c:v>
                </c:pt>
                <c:pt idx="3">
                  <c:v>2006</c:v>
                </c:pt>
                <c:pt idx="4">
                  <c:v>2008</c:v>
                </c:pt>
                <c:pt idx="5">
                  <c:v>2010</c:v>
                </c:pt>
                <c:pt idx="6">
                  <c:v>2012</c:v>
                </c:pt>
                <c:pt idx="7">
                  <c:v>2014</c:v>
                </c:pt>
                <c:pt idx="8">
                  <c:v>2016</c:v>
                </c:pt>
                <c:pt idx="9">
                  <c:v>2018</c:v>
                </c:pt>
                <c:pt idx="10">
                  <c:v>2019</c:v>
                </c:pt>
                <c:pt idx="11">
                  <c:v>2020 
</c:v>
                </c:pt>
              </c:strCache>
            </c:strRef>
          </c:cat>
          <c:val>
            <c:numRef>
              <c:f>eng!$B$5:$B$25</c:f>
              <c:numCache>
                <c:formatCode>0.0</c:formatCode>
                <c:ptCount val="12"/>
                <c:pt idx="0">
                  <c:v>31</c:v>
                </c:pt>
                <c:pt idx="1">
                  <c:v>34.6</c:v>
                </c:pt>
                <c:pt idx="2">
                  <c:v>35.6</c:v>
                </c:pt>
                <c:pt idx="3">
                  <c:v>42.1</c:v>
                </c:pt>
                <c:pt idx="4">
                  <c:v>48.2</c:v>
                </c:pt>
                <c:pt idx="5">
                  <c:v>52.5</c:v>
                </c:pt>
                <c:pt idx="6">
                  <c:v>54.6</c:v>
                </c:pt>
                <c:pt idx="7">
                  <c:v>56.1</c:v>
                </c:pt>
                <c:pt idx="8">
                  <c:v>64.900000000000006</c:v>
                </c:pt>
                <c:pt idx="9">
                  <c:v>60.4</c:v>
                </c:pt>
                <c:pt idx="10">
                  <c:v>54.2</c:v>
                </c:pt>
                <c:pt idx="11">
                  <c:v>53.9</c:v>
                </c:pt>
              </c:numCache>
            </c:numRef>
          </c:val>
          <c:smooth val="0"/>
          <c:extLst>
            <c:ext xmlns:c16="http://schemas.microsoft.com/office/drawing/2014/chart" uri="{C3380CC4-5D6E-409C-BE32-E72D297353CC}">
              <c16:uniqueId val="{00000002-88A1-4A67-9049-4E977A46C8FA}"/>
            </c:ext>
          </c:extLst>
        </c:ser>
        <c:ser>
          <c:idx val="1"/>
          <c:order val="1"/>
          <c:tx>
            <c:strRef>
              <c:f>eng!$C$4</c:f>
              <c:strCache>
                <c:ptCount val="1"/>
                <c:pt idx="0">
                  <c:v>Industry</c:v>
                </c:pt>
              </c:strCache>
            </c:strRef>
          </c:tx>
          <c:spPr>
            <a:ln w="28575" cap="rnd">
              <a:solidFill>
                <a:schemeClr val="bg2">
                  <a:lumMod val="50000"/>
                </a:schemeClr>
              </a:solidFill>
              <a:round/>
            </a:ln>
            <a:effectLst/>
          </c:spPr>
          <c:marker>
            <c:symbol val="circle"/>
            <c:size val="5"/>
            <c:spPr>
              <a:solidFill>
                <a:schemeClr val="bg2">
                  <a:lumMod val="50000"/>
                </a:schemeClr>
              </a:solidFill>
              <a:ln w="9525">
                <a:solidFill>
                  <a:schemeClr val="bg2">
                    <a:lumMod val="50000"/>
                  </a:schemeClr>
                </a:solidFill>
              </a:ln>
              <a:effectLst/>
            </c:spPr>
          </c:marker>
          <c:dPt>
            <c:idx val="11"/>
            <c:marker>
              <c:symbol val="circle"/>
              <c:size val="5"/>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4-88A1-4A67-9049-4E977A46C8FA}"/>
              </c:ext>
            </c:extLst>
          </c:dPt>
          <c:cat>
            <c:strRef>
              <c:f>eng!$A$5:$A$25</c:f>
              <c:strCache>
                <c:ptCount val="12"/>
                <c:pt idx="0">
                  <c:v>2000</c:v>
                </c:pt>
                <c:pt idx="1">
                  <c:v>2002</c:v>
                </c:pt>
                <c:pt idx="2">
                  <c:v>2004</c:v>
                </c:pt>
                <c:pt idx="3">
                  <c:v>2006</c:v>
                </c:pt>
                <c:pt idx="4">
                  <c:v>2008</c:v>
                </c:pt>
                <c:pt idx="5">
                  <c:v>2010</c:v>
                </c:pt>
                <c:pt idx="6">
                  <c:v>2012</c:v>
                </c:pt>
                <c:pt idx="7">
                  <c:v>2014</c:v>
                </c:pt>
                <c:pt idx="8">
                  <c:v>2016</c:v>
                </c:pt>
                <c:pt idx="9">
                  <c:v>2018</c:v>
                </c:pt>
                <c:pt idx="10">
                  <c:v>2019</c:v>
                </c:pt>
                <c:pt idx="11">
                  <c:v>2020 
</c:v>
                </c:pt>
              </c:strCache>
            </c:strRef>
          </c:cat>
          <c:val>
            <c:numRef>
              <c:f>eng!$C$5:$C$25</c:f>
              <c:numCache>
                <c:formatCode>0.0</c:formatCode>
                <c:ptCount val="12"/>
                <c:pt idx="0">
                  <c:v>12.9</c:v>
                </c:pt>
                <c:pt idx="1">
                  <c:v>15.4</c:v>
                </c:pt>
                <c:pt idx="2">
                  <c:v>11</c:v>
                </c:pt>
                <c:pt idx="3">
                  <c:v>10.9</c:v>
                </c:pt>
                <c:pt idx="4">
                  <c:v>14.6</c:v>
                </c:pt>
                <c:pt idx="5">
                  <c:v>26.6</c:v>
                </c:pt>
                <c:pt idx="6">
                  <c:v>29.7</c:v>
                </c:pt>
                <c:pt idx="7">
                  <c:v>36.799999999999997</c:v>
                </c:pt>
                <c:pt idx="8">
                  <c:v>45.3</c:v>
                </c:pt>
                <c:pt idx="9">
                  <c:v>37.4</c:v>
                </c:pt>
                <c:pt idx="10" formatCode="General">
                  <c:v>25.8</c:v>
                </c:pt>
                <c:pt idx="11">
                  <c:v>27.5</c:v>
                </c:pt>
              </c:numCache>
            </c:numRef>
          </c:val>
          <c:smooth val="0"/>
          <c:extLst>
            <c:ext xmlns:c16="http://schemas.microsoft.com/office/drawing/2014/chart" uri="{C3380CC4-5D6E-409C-BE32-E72D297353CC}">
              <c16:uniqueId val="{00000005-88A1-4A67-9049-4E977A46C8FA}"/>
            </c:ext>
          </c:extLst>
        </c:ser>
        <c:ser>
          <c:idx val="3"/>
          <c:order val="3"/>
          <c:tx>
            <c:strRef>
              <c:f>eng!$E$4</c:f>
              <c:strCache>
                <c:ptCount val="1"/>
                <c:pt idx="0">
                  <c:v>Employment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Pt>
            <c:idx val="11"/>
            <c:marker>
              <c:symbol val="circle"/>
              <c:size val="5"/>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7-88A1-4A67-9049-4E977A46C8FA}"/>
              </c:ext>
            </c:extLst>
          </c:dPt>
          <c:cat>
            <c:strRef>
              <c:f>eng!$A$5:$A$25</c:f>
              <c:strCache>
                <c:ptCount val="12"/>
                <c:pt idx="0">
                  <c:v>2000</c:v>
                </c:pt>
                <c:pt idx="1">
                  <c:v>2002</c:v>
                </c:pt>
                <c:pt idx="2">
                  <c:v>2004</c:v>
                </c:pt>
                <c:pt idx="3">
                  <c:v>2006</c:v>
                </c:pt>
                <c:pt idx="4">
                  <c:v>2008</c:v>
                </c:pt>
                <c:pt idx="5">
                  <c:v>2010</c:v>
                </c:pt>
                <c:pt idx="6">
                  <c:v>2012</c:v>
                </c:pt>
                <c:pt idx="7">
                  <c:v>2014</c:v>
                </c:pt>
                <c:pt idx="8">
                  <c:v>2016</c:v>
                </c:pt>
                <c:pt idx="9">
                  <c:v>2018</c:v>
                </c:pt>
                <c:pt idx="10">
                  <c:v>2019</c:v>
                </c:pt>
                <c:pt idx="11">
                  <c:v>2020 
</c:v>
                </c:pt>
              </c:strCache>
            </c:strRef>
          </c:cat>
          <c:val>
            <c:numRef>
              <c:f>eng!$E$5:$E$25</c:f>
              <c:numCache>
                <c:formatCode>0.0</c:formatCode>
                <c:ptCount val="12"/>
                <c:pt idx="0">
                  <c:v>49.7</c:v>
                </c:pt>
                <c:pt idx="1">
                  <c:v>53.5</c:v>
                </c:pt>
                <c:pt idx="2">
                  <c:v>60.3</c:v>
                </c:pt>
                <c:pt idx="3">
                  <c:v>69.099999999999994</c:v>
                </c:pt>
                <c:pt idx="4">
                  <c:v>73.099999999999994</c:v>
                </c:pt>
                <c:pt idx="5">
                  <c:v>74.3</c:v>
                </c:pt>
                <c:pt idx="6">
                  <c:v>75.599999999999994</c:v>
                </c:pt>
                <c:pt idx="7">
                  <c:v>77.599999999999994</c:v>
                </c:pt>
                <c:pt idx="8">
                  <c:v>78.2</c:v>
                </c:pt>
                <c:pt idx="9">
                  <c:v>76.3</c:v>
                </c:pt>
                <c:pt idx="10" formatCode="General">
                  <c:v>76.2</c:v>
                </c:pt>
                <c:pt idx="11">
                  <c:v>73.8</c:v>
                </c:pt>
              </c:numCache>
            </c:numRef>
          </c:val>
          <c:smooth val="0"/>
          <c:extLst>
            <c:ext xmlns:c16="http://schemas.microsoft.com/office/drawing/2014/chart" uri="{C3380CC4-5D6E-409C-BE32-E72D297353CC}">
              <c16:uniqueId val="{00000008-88A1-4A67-9049-4E977A46C8FA}"/>
            </c:ext>
          </c:extLst>
        </c:ser>
        <c:ser>
          <c:idx val="4"/>
          <c:order val="4"/>
          <c:tx>
            <c:strRef>
              <c:f>eng!$F$4</c:f>
              <c:strCache>
                <c:ptCount val="1"/>
                <c:pt idx="0">
                  <c:v>Export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Pt>
            <c:idx val="11"/>
            <c:marker>
              <c:symbol val="circle"/>
              <c:size val="5"/>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A-88A1-4A67-9049-4E977A46C8FA}"/>
              </c:ext>
            </c:extLst>
          </c:dPt>
          <c:cat>
            <c:strRef>
              <c:f>eng!$A$5:$A$25</c:f>
              <c:strCache>
                <c:ptCount val="12"/>
                <c:pt idx="0">
                  <c:v>2000</c:v>
                </c:pt>
                <c:pt idx="1">
                  <c:v>2002</c:v>
                </c:pt>
                <c:pt idx="2">
                  <c:v>2004</c:v>
                </c:pt>
                <c:pt idx="3">
                  <c:v>2006</c:v>
                </c:pt>
                <c:pt idx="4">
                  <c:v>2008</c:v>
                </c:pt>
                <c:pt idx="5">
                  <c:v>2010</c:v>
                </c:pt>
                <c:pt idx="6">
                  <c:v>2012</c:v>
                </c:pt>
                <c:pt idx="7">
                  <c:v>2014</c:v>
                </c:pt>
                <c:pt idx="8">
                  <c:v>2016</c:v>
                </c:pt>
                <c:pt idx="9">
                  <c:v>2018</c:v>
                </c:pt>
                <c:pt idx="10">
                  <c:v>2019</c:v>
                </c:pt>
                <c:pt idx="11">
                  <c:v>2020 
</c:v>
                </c:pt>
              </c:strCache>
            </c:strRef>
          </c:cat>
          <c:val>
            <c:numRef>
              <c:f>eng!$F$5:$F$25</c:f>
              <c:numCache>
                <c:formatCode>0.0</c:formatCode>
                <c:ptCount val="12"/>
                <c:pt idx="0">
                  <c:v>10.199999999999999</c:v>
                </c:pt>
                <c:pt idx="1">
                  <c:v>7.5</c:v>
                </c:pt>
                <c:pt idx="2">
                  <c:v>7.3</c:v>
                </c:pt>
                <c:pt idx="3">
                  <c:v>11.2</c:v>
                </c:pt>
                <c:pt idx="4">
                  <c:v>12.4</c:v>
                </c:pt>
                <c:pt idx="5">
                  <c:v>13.7</c:v>
                </c:pt>
                <c:pt idx="6">
                  <c:v>14</c:v>
                </c:pt>
                <c:pt idx="7">
                  <c:v>27</c:v>
                </c:pt>
                <c:pt idx="8">
                  <c:v>26</c:v>
                </c:pt>
                <c:pt idx="9">
                  <c:v>27.2</c:v>
                </c:pt>
                <c:pt idx="10">
                  <c:v>27</c:v>
                </c:pt>
                <c:pt idx="11">
                  <c:v>20.5</c:v>
                </c:pt>
              </c:numCache>
            </c:numRef>
          </c:val>
          <c:smooth val="0"/>
          <c:extLst>
            <c:ext xmlns:c16="http://schemas.microsoft.com/office/drawing/2014/chart" uri="{C3380CC4-5D6E-409C-BE32-E72D297353CC}">
              <c16:uniqueId val="{0000000B-88A1-4A67-9049-4E977A46C8FA}"/>
            </c:ext>
          </c:extLst>
        </c:ser>
        <c:dLbls>
          <c:showLegendKey val="0"/>
          <c:showVal val="0"/>
          <c:showCatName val="0"/>
          <c:showSerName val="0"/>
          <c:showPercent val="0"/>
          <c:showBubbleSize val="0"/>
        </c:dLbls>
        <c:marker val="1"/>
        <c:smooth val="0"/>
        <c:axId val="1996301920"/>
        <c:axId val="2065121808"/>
        <c:extLst>
          <c:ext xmlns:c15="http://schemas.microsoft.com/office/drawing/2012/chart" uri="{02D57815-91ED-43cb-92C2-25804820EDAC}">
            <c15:filteredLineSeries>
              <c15:ser>
                <c:idx val="2"/>
                <c:order val="2"/>
                <c:tx>
                  <c:strRef>
                    <c:extLst>
                      <c:ext uri="{02D57815-91ED-43cb-92C2-25804820EDAC}">
                        <c15:formulaRef>
                          <c15:sqref>eng!$D$4</c15:sqref>
                        </c15:formulaRef>
                      </c:ext>
                    </c:extLst>
                    <c:strCache>
                      <c:ptCount val="1"/>
                      <c:pt idx="0">
                        <c:v>Construction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eng!$A$5:$A$25</c15:sqref>
                        </c15:formulaRef>
                      </c:ext>
                    </c:extLst>
                    <c:strCache>
                      <c:ptCount val="12"/>
                      <c:pt idx="0">
                        <c:v>2000</c:v>
                      </c:pt>
                      <c:pt idx="1">
                        <c:v>2002</c:v>
                      </c:pt>
                      <c:pt idx="2">
                        <c:v>2004</c:v>
                      </c:pt>
                      <c:pt idx="3">
                        <c:v>2006</c:v>
                      </c:pt>
                      <c:pt idx="4">
                        <c:v>2008</c:v>
                      </c:pt>
                      <c:pt idx="5">
                        <c:v>2010</c:v>
                      </c:pt>
                      <c:pt idx="6">
                        <c:v>2012</c:v>
                      </c:pt>
                      <c:pt idx="7">
                        <c:v>2014</c:v>
                      </c:pt>
                      <c:pt idx="8">
                        <c:v>2016</c:v>
                      </c:pt>
                      <c:pt idx="9">
                        <c:v>2018</c:v>
                      </c:pt>
                      <c:pt idx="10">
                        <c:v>2019</c:v>
                      </c:pt>
                      <c:pt idx="11">
                        <c:v>2020 
</c:v>
                      </c:pt>
                    </c:strCache>
                  </c:strRef>
                </c:cat>
                <c:val>
                  <c:numRef>
                    <c:extLst>
                      <c:ext uri="{02D57815-91ED-43cb-92C2-25804820EDAC}">
                        <c15:formulaRef>
                          <c15:sqref>eng!$D$5:$D$25</c15:sqref>
                        </c15:formulaRef>
                      </c:ext>
                    </c:extLst>
                    <c:numCache>
                      <c:formatCode>0.0</c:formatCode>
                      <c:ptCount val="12"/>
                      <c:pt idx="0">
                        <c:v>38.4</c:v>
                      </c:pt>
                      <c:pt idx="1">
                        <c:v>42</c:v>
                      </c:pt>
                      <c:pt idx="2">
                        <c:v>49.6</c:v>
                      </c:pt>
                      <c:pt idx="3">
                        <c:v>52.1</c:v>
                      </c:pt>
                      <c:pt idx="4">
                        <c:v>58.4</c:v>
                      </c:pt>
                      <c:pt idx="5">
                        <c:v>52.5</c:v>
                      </c:pt>
                      <c:pt idx="6">
                        <c:v>70</c:v>
                      </c:pt>
                      <c:pt idx="7">
                        <c:v>69.5</c:v>
                      </c:pt>
                      <c:pt idx="8">
                        <c:v>66.900000000000006</c:v>
                      </c:pt>
                      <c:pt idx="9">
                        <c:v>73.2</c:v>
                      </c:pt>
                      <c:pt idx="10" formatCode="General">
                        <c:v>75.8</c:v>
                      </c:pt>
                      <c:pt idx="11">
                        <c:v>72.400000000000006</c:v>
                      </c:pt>
                    </c:numCache>
                  </c:numRef>
                </c:val>
                <c:smooth val="0"/>
                <c:extLst>
                  <c:ext xmlns:c16="http://schemas.microsoft.com/office/drawing/2014/chart" uri="{C3380CC4-5D6E-409C-BE32-E72D297353CC}">
                    <c16:uniqueId val="{0000000C-88A1-4A67-9049-4E977A46C8F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eng!$G$4</c15:sqref>
                        </c15:formulaRef>
                      </c:ext>
                    </c:extLst>
                    <c:strCache>
                      <c:ptCount val="1"/>
                      <c:pt idx="0">
                        <c:v>Import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Pt>
                  <c:idx val="11"/>
                  <c:marker>
                    <c:symbol val="circle"/>
                    <c:size val="5"/>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E-88A1-4A67-9049-4E977A46C8FA}"/>
                    </c:ext>
                  </c:extLst>
                </c:dPt>
                <c:cat>
                  <c:strRef>
                    <c:extLst>
                      <c:ext xmlns:c15="http://schemas.microsoft.com/office/drawing/2012/chart" uri="{02D57815-91ED-43cb-92C2-25804820EDAC}">
                        <c15:formulaRef>
                          <c15:sqref>eng!$A$5:$A$25</c15:sqref>
                        </c15:formulaRef>
                      </c:ext>
                    </c:extLst>
                    <c:strCache>
                      <c:ptCount val="12"/>
                      <c:pt idx="0">
                        <c:v>2000</c:v>
                      </c:pt>
                      <c:pt idx="1">
                        <c:v>2002</c:v>
                      </c:pt>
                      <c:pt idx="2">
                        <c:v>2004</c:v>
                      </c:pt>
                      <c:pt idx="3">
                        <c:v>2006</c:v>
                      </c:pt>
                      <c:pt idx="4">
                        <c:v>2008</c:v>
                      </c:pt>
                      <c:pt idx="5">
                        <c:v>2010</c:v>
                      </c:pt>
                      <c:pt idx="6">
                        <c:v>2012</c:v>
                      </c:pt>
                      <c:pt idx="7">
                        <c:v>2014</c:v>
                      </c:pt>
                      <c:pt idx="8">
                        <c:v>2016</c:v>
                      </c:pt>
                      <c:pt idx="9">
                        <c:v>2018</c:v>
                      </c:pt>
                      <c:pt idx="10">
                        <c:v>2019</c:v>
                      </c:pt>
                      <c:pt idx="11">
                        <c:v>2020 
</c:v>
                      </c:pt>
                    </c:strCache>
                  </c:strRef>
                </c:cat>
                <c:val>
                  <c:numRef>
                    <c:extLst>
                      <c:ext xmlns:c15="http://schemas.microsoft.com/office/drawing/2012/chart" uri="{02D57815-91ED-43cb-92C2-25804820EDAC}">
                        <c15:formulaRef>
                          <c15:sqref>eng!$G$5:$G$25</c15:sqref>
                        </c15:formulaRef>
                      </c:ext>
                    </c:extLst>
                    <c:numCache>
                      <c:formatCode>0.0</c:formatCode>
                      <c:ptCount val="12"/>
                      <c:pt idx="0">
                        <c:v>22.8</c:v>
                      </c:pt>
                      <c:pt idx="1">
                        <c:v>24.9</c:v>
                      </c:pt>
                      <c:pt idx="2">
                        <c:v>32.700000000000003</c:v>
                      </c:pt>
                      <c:pt idx="3">
                        <c:v>34.200000000000003</c:v>
                      </c:pt>
                      <c:pt idx="4">
                        <c:v>35.700000000000003</c:v>
                      </c:pt>
                      <c:pt idx="5">
                        <c:v>35.799999999999997</c:v>
                      </c:pt>
                      <c:pt idx="6">
                        <c:v>38.6</c:v>
                      </c:pt>
                      <c:pt idx="7">
                        <c:v>45.4</c:v>
                      </c:pt>
                      <c:pt idx="8">
                        <c:v>46.8</c:v>
                      </c:pt>
                      <c:pt idx="9">
                        <c:v>56.2</c:v>
                      </c:pt>
                      <c:pt idx="10" formatCode="General">
                        <c:v>61.6</c:v>
                      </c:pt>
                      <c:pt idx="11">
                        <c:v>51.8</c:v>
                      </c:pt>
                    </c:numCache>
                  </c:numRef>
                </c:val>
                <c:smooth val="0"/>
                <c:extLst xmlns:c15="http://schemas.microsoft.com/office/drawing/2012/chart">
                  <c:ext xmlns:c16="http://schemas.microsoft.com/office/drawing/2014/chart" uri="{C3380CC4-5D6E-409C-BE32-E72D297353CC}">
                    <c16:uniqueId val="{0000000F-88A1-4A67-9049-4E977A46C8FA}"/>
                  </c:ext>
                </c:extLst>
              </c15:ser>
            </c15:filteredLineSeries>
          </c:ext>
        </c:extLst>
      </c:lineChart>
      <c:catAx>
        <c:axId val="199630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065121808"/>
        <c:crosses val="autoZero"/>
        <c:auto val="1"/>
        <c:lblAlgn val="ctr"/>
        <c:lblOffset val="100"/>
        <c:noMultiLvlLbl val="0"/>
      </c:catAx>
      <c:valAx>
        <c:axId val="20651218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Percent</a:t>
                </a:r>
                <a:endParaRPr lang="ru-RU"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996301920"/>
        <c:crosses val="autoZero"/>
        <c:crossBetween val="between"/>
        <c:majorUnit val="20"/>
        <c:minorUnit val="4"/>
      </c:valAx>
      <c:spPr>
        <a:noFill/>
        <a:ln>
          <a:noFill/>
        </a:ln>
        <a:effectLst/>
      </c:spPr>
    </c:plotArea>
    <c:legend>
      <c:legendPos val="b"/>
      <c:layout>
        <c:manualLayout>
          <c:xMode val="edge"/>
          <c:yMode val="edge"/>
          <c:x val="0.16874526481363672"/>
          <c:y val="0.9482496334487881"/>
          <c:w val="0.66636579096401183"/>
          <c:h val="5.1750366551211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79AE-BFAA-474E-9E14-5CED44D9D935}"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E9F09-68E5-3445-8FC6-DCC03E9745B2}" type="slidenum">
              <a:rPr lang="en-US" smtClean="0"/>
              <a:t>‹#›</a:t>
            </a:fld>
            <a:endParaRPr lang="en-US"/>
          </a:p>
        </p:txBody>
      </p:sp>
    </p:spTree>
    <p:extLst>
      <p:ext uri="{BB962C8B-B14F-4D97-AF65-F5344CB8AC3E}">
        <p14:creationId xmlns:p14="http://schemas.microsoft.com/office/powerpoint/2010/main" val="69542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F8E9F09-68E5-3445-8FC6-DCC03E9745B2}" type="slidenum">
              <a:rPr lang="en-US" smtClean="0"/>
              <a:t>1</a:t>
            </a:fld>
            <a:endParaRPr lang="en-US"/>
          </a:p>
        </p:txBody>
      </p:sp>
    </p:spTree>
    <p:extLst>
      <p:ext uri="{BB962C8B-B14F-4D97-AF65-F5344CB8AC3E}">
        <p14:creationId xmlns:p14="http://schemas.microsoft.com/office/powerpoint/2010/main" val="265235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limited choice for SMEs in terms of variety of sources of finance. Sources of SMEs’ finance in Uzbekistan are classified as informal and formal. Informal sources of financing include personal savings, friends, relatives, business partners and unregistered moneylenders. Primary sources of finance are self-financing, such as the profit of the enterprise, reserve financing and capital increase by the founders’ contributions. </a:t>
            </a:r>
          </a:p>
          <a:p>
            <a:r>
              <a:rPr lang="en-US" sz="1200" b="0" i="0" u="none" strike="noStrike" kern="1200" baseline="0" dirty="0">
                <a:solidFill>
                  <a:schemeClr val="tx1"/>
                </a:solidFill>
                <a:latin typeface="+mn-lt"/>
                <a:ea typeface="+mn-ea"/>
                <a:cs typeface="+mn-cs"/>
              </a:rPr>
              <a:t>Evidence from enterprise-level surveys suggests there is more room for growth to extend financial services to smaller enterprises. According to a World Bank/International Finance Corporation Survey conducted in Uzbekistan in 2018,13 64% of surveyed firms in Uzbekistan reported using bank financing and 8% – having family and friends’ support. Nevertheless, a large proportion of Uzbek SMEs finance their growth internally – 64% report self-financing. See Figure 6. </a:t>
            </a:r>
          </a:p>
          <a:p>
            <a:r>
              <a:rPr lang="en-US" sz="1200" b="0" i="0" u="none" strike="noStrike" kern="1200" baseline="0" dirty="0">
                <a:solidFill>
                  <a:schemeClr val="tx1"/>
                </a:solidFill>
                <a:latin typeface="+mn-lt"/>
                <a:ea typeface="+mn-ea"/>
                <a:cs typeface="+mn-cs"/>
              </a:rPr>
              <a:t>Among micro and small businesses there are low levels of financial leveraging: Almost two thirds of businesses do not attract financing. Banks constitute almost exclusively the only formal source of financing in Uzbekistan. The majority of respondents who participated in the in-depth interview claimed that they would register their informal business in order to take a bank loan, which provides the opportunity to develop this segment.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Twenty-one percent of the respondents stated that the biggest reason for choosing family and friends was that no collateral was needed and the money was available in cash (19% of total respondents), 37% of the respondents noted, that they had no other choice than to go to the banks. Respondents noted that only banks can provide the requested amounts. Sixty-seven percent of the respondents used microfinance institutions (MFIs) services because they are fast and easy to deal with, and 33% of the respondents noted there is no choice except an MFI loan. For trade and services, the most important item that was quoted was availability in cash. For agriculture producers, no collateral required and low interest rates are the most important (government-supported programs available). </a:t>
            </a:r>
            <a:endParaRPr lang="ru-RU" dirty="0"/>
          </a:p>
        </p:txBody>
      </p:sp>
      <p:sp>
        <p:nvSpPr>
          <p:cNvPr id="4" name="Номер слайда 3"/>
          <p:cNvSpPr>
            <a:spLocks noGrp="1"/>
          </p:cNvSpPr>
          <p:nvPr>
            <p:ph type="sldNum" sz="quarter" idx="5"/>
          </p:nvPr>
        </p:nvSpPr>
        <p:spPr/>
        <p:txBody>
          <a:bodyPr/>
          <a:lstStyle/>
          <a:p>
            <a:fld id="{0F8E9F09-68E5-3445-8FC6-DCC03E9745B2}" type="slidenum">
              <a:rPr lang="en-US" smtClean="0"/>
              <a:t>6</a:t>
            </a:fld>
            <a:endParaRPr lang="en-US"/>
          </a:p>
        </p:txBody>
      </p:sp>
    </p:spTree>
    <p:extLst>
      <p:ext uri="{BB962C8B-B14F-4D97-AF65-F5344CB8AC3E}">
        <p14:creationId xmlns:p14="http://schemas.microsoft.com/office/powerpoint/2010/main" val="424059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Green finance is a core part of low carbon green growth because it connects the financial industry, environmental</a:t>
            </a:r>
          </a:p>
          <a:p>
            <a:r>
              <a:rPr lang="en-US" sz="1200" b="0" i="0" u="none" strike="noStrike" kern="1200" baseline="0" dirty="0">
                <a:solidFill>
                  <a:schemeClr val="tx1"/>
                </a:solidFill>
                <a:latin typeface="+mn-lt"/>
                <a:ea typeface="+mn-ea"/>
                <a:cs typeface="+mn-cs"/>
              </a:rPr>
              <a:t>improvement and economic growth (figure 1): “One missing link between ‘knowing’ and ‘doing’ in the</a:t>
            </a:r>
          </a:p>
          <a:p>
            <a:r>
              <a:rPr lang="en-US" sz="1200" b="0" i="0" u="none" strike="noStrike" kern="1200" baseline="0" dirty="0">
                <a:solidFill>
                  <a:schemeClr val="tx1"/>
                </a:solidFill>
                <a:latin typeface="+mn-lt"/>
                <a:ea typeface="+mn-ea"/>
                <a:cs typeface="+mn-cs"/>
              </a:rPr>
              <a:t>transition to green industry is ‘green finance’. All green industrial propositions cost money, and many green industry</a:t>
            </a:r>
          </a:p>
          <a:p>
            <a:r>
              <a:rPr lang="en-US" sz="1200" b="0" i="0" u="none" strike="noStrike" kern="1200" baseline="0" dirty="0">
                <a:solidFill>
                  <a:schemeClr val="tx1"/>
                </a:solidFill>
                <a:latin typeface="+mn-lt"/>
                <a:ea typeface="+mn-ea"/>
                <a:cs typeface="+mn-cs"/>
              </a:rPr>
              <a:t>business models are more often than not untested or unconventional. Therefore, traditional finance may find</a:t>
            </a:r>
          </a:p>
          <a:p>
            <a:r>
              <a:rPr lang="en-US" sz="1200" b="0" i="0" u="none" strike="noStrike" kern="1200" baseline="0" dirty="0">
                <a:solidFill>
                  <a:schemeClr val="tx1"/>
                </a:solidFill>
                <a:latin typeface="+mn-lt"/>
                <a:ea typeface="+mn-ea"/>
                <a:cs typeface="+mn-cs"/>
              </a:rPr>
              <a:t>it difficult or commercially unattractive to finance these green industrial propositions.”</a:t>
            </a:r>
          </a:p>
        </p:txBody>
      </p:sp>
      <p:sp>
        <p:nvSpPr>
          <p:cNvPr id="4" name="Номер слайда 3"/>
          <p:cNvSpPr>
            <a:spLocks noGrp="1"/>
          </p:cNvSpPr>
          <p:nvPr>
            <p:ph type="sldNum" sz="quarter" idx="5"/>
          </p:nvPr>
        </p:nvSpPr>
        <p:spPr/>
        <p:txBody>
          <a:bodyPr/>
          <a:lstStyle/>
          <a:p>
            <a:fld id="{0F8E9F09-68E5-3445-8FC6-DCC03E9745B2}" type="slidenum">
              <a:rPr lang="en-US" smtClean="0"/>
              <a:t>8</a:t>
            </a:fld>
            <a:endParaRPr lang="en-US"/>
          </a:p>
        </p:txBody>
      </p:sp>
    </p:spTree>
    <p:extLst>
      <p:ext uri="{BB962C8B-B14F-4D97-AF65-F5344CB8AC3E}">
        <p14:creationId xmlns:p14="http://schemas.microsoft.com/office/powerpoint/2010/main" val="126320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3C66A76-57F0-4F44-9586-1B92449166BB}"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340468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C66A76-57F0-4F44-9586-1B92449166BB}"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250710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C66A76-57F0-4F44-9586-1B92449166BB}"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152565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C66A76-57F0-4F44-9586-1B92449166BB}"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295240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3C66A76-57F0-4F44-9586-1B92449166BB}"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137052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3C66A76-57F0-4F44-9586-1B92449166BB}"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16712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3C66A76-57F0-4F44-9586-1B92449166BB}"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418310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3C66A76-57F0-4F44-9586-1B92449166BB}"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90481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66A76-57F0-4F44-9586-1B92449166BB}"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31540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3C66A76-57F0-4F44-9586-1B92449166BB}"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79759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3C66A76-57F0-4F44-9586-1B92449166BB}"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A54FC-0785-4BE4-A79C-81C92551BCAE}" type="slidenum">
              <a:rPr lang="en-US" smtClean="0"/>
              <a:t>‹#›</a:t>
            </a:fld>
            <a:endParaRPr lang="en-US"/>
          </a:p>
        </p:txBody>
      </p:sp>
    </p:spTree>
    <p:extLst>
      <p:ext uri="{BB962C8B-B14F-4D97-AF65-F5344CB8AC3E}">
        <p14:creationId xmlns:p14="http://schemas.microsoft.com/office/powerpoint/2010/main" val="325052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66A76-57F0-4F44-9586-1B92449166BB}" type="datetimeFigureOut">
              <a:rPr lang="en-US" smtClean="0"/>
              <a:t>3/3/2021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A54FC-0785-4BE4-A79C-81C92551BCAE}" type="slidenum">
              <a:rPr lang="en-US" smtClean="0"/>
              <a:t>‹#›</a:t>
            </a:fld>
            <a:endParaRPr lang="en-US"/>
          </a:p>
        </p:txBody>
      </p:sp>
    </p:spTree>
    <p:extLst>
      <p:ext uri="{BB962C8B-B14F-4D97-AF65-F5344CB8AC3E}">
        <p14:creationId xmlns:p14="http://schemas.microsoft.com/office/powerpoint/2010/main" val="538825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hyperlink" Target="mailto:tashkent.switch2pm@acted.org" TargetMode="External"/><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acted.org/"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9.png"/><Relationship Id="rId9" Type="http://schemas.openxmlformats.org/officeDocument/2006/relationships/hyperlink" Target="https://adjpow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048000" y="6588516"/>
            <a:ext cx="9144000" cy="50328"/>
          </a:xfrm>
          <a:prstGeom prst="rect">
            <a:avLst/>
          </a:prstGeom>
          <a:solidFill>
            <a:srgbClr val="1E4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Рисунок 2">
            <a:extLst>
              <a:ext uri="{FF2B5EF4-FFF2-40B4-BE49-F238E27FC236}">
                <a16:creationId xmlns:a16="http://schemas.microsoft.com/office/drawing/2014/main" id="{4391368F-8CC6-43FF-9F91-166F793E4927}"/>
              </a:ext>
            </a:extLst>
          </p:cNvPr>
          <p:cNvPicPr>
            <a:picLocks noChangeAspect="1"/>
          </p:cNvPicPr>
          <p:nvPr/>
        </p:nvPicPr>
        <p:blipFill rotWithShape="1">
          <a:blip r:embed="rId3">
            <a:extLst>
              <a:ext uri="{28A0092B-C50C-407E-A947-70E740481C1C}">
                <a14:useLocalDpi xmlns:a14="http://schemas.microsoft.com/office/drawing/2010/main" val="0"/>
              </a:ext>
            </a:extLst>
          </a:blip>
          <a:srcRect l="55781" b="21832"/>
          <a:stretch/>
        </p:blipFill>
        <p:spPr>
          <a:xfrm>
            <a:off x="0" y="423579"/>
            <a:ext cx="3818375" cy="6856075"/>
          </a:xfrm>
          <a:prstGeom prst="rect">
            <a:avLst/>
          </a:prstGeom>
        </p:spPr>
      </p:pic>
      <p:sp>
        <p:nvSpPr>
          <p:cNvPr id="5" name="Прямоугольник 4">
            <a:extLst>
              <a:ext uri="{FF2B5EF4-FFF2-40B4-BE49-F238E27FC236}">
                <a16:creationId xmlns:a16="http://schemas.microsoft.com/office/drawing/2014/main" id="{5F378841-D32D-46F8-BBB9-D6B260D7144A}"/>
              </a:ext>
            </a:extLst>
          </p:cNvPr>
          <p:cNvSpPr/>
          <p:nvPr/>
        </p:nvSpPr>
        <p:spPr>
          <a:xfrm>
            <a:off x="5970675" y="5757519"/>
            <a:ext cx="6096000" cy="830997"/>
          </a:xfrm>
          <a:prstGeom prst="rect">
            <a:avLst/>
          </a:prstGeom>
          <a:ln>
            <a:noFill/>
          </a:ln>
        </p:spPr>
        <p:txBody>
          <a:bodyPr>
            <a:spAutoFit/>
          </a:bodyPr>
          <a:lstStyle/>
          <a:p>
            <a:pPr algn="r"/>
            <a:endParaRPr lang="en-US" sz="1600" b="1" dirty="0">
              <a:solidFill>
                <a:schemeClr val="accent1">
                  <a:lumMod val="75000"/>
                </a:schemeClr>
              </a:solidFill>
              <a:latin typeface="Gadugi" panose="020B0502040204020203" pitchFamily="34" charset="0"/>
              <a:ea typeface="Gadugi" panose="020B0502040204020203" pitchFamily="34" charset="0"/>
              <a:cs typeface="Arial" panose="020B0604020202020204" pitchFamily="34" charset="0"/>
            </a:endParaRPr>
          </a:p>
          <a:p>
            <a:pPr algn="r"/>
            <a:r>
              <a:rPr lang="en-US" sz="1600" b="1" dirty="0">
                <a:solidFill>
                  <a:srgbClr val="002060"/>
                </a:solidFill>
                <a:latin typeface="Gadugi" panose="020B0502040204020203" pitchFamily="34" charset="0"/>
                <a:ea typeface="Gadugi" panose="020B0502040204020203" pitchFamily="34" charset="0"/>
                <a:cs typeface="Arial" panose="020B0604020202020204" pitchFamily="34" charset="0"/>
              </a:rPr>
              <a:t>Isomiddin Akramov</a:t>
            </a:r>
          </a:p>
          <a:p>
            <a:pPr algn="r"/>
            <a:r>
              <a:rPr lang="en-US" sz="1600" b="1" dirty="0">
                <a:solidFill>
                  <a:srgbClr val="002060"/>
                </a:solidFill>
                <a:latin typeface="Gadugi" panose="020B0502040204020203" pitchFamily="34" charset="0"/>
                <a:ea typeface="Gadugi" panose="020B0502040204020203" pitchFamily="34" charset="0"/>
                <a:cs typeface="Arial" panose="020B0604020202020204" pitchFamily="34" charset="0"/>
              </a:rPr>
              <a:t>Project Manager, ACTED Uzbekistan</a:t>
            </a:r>
          </a:p>
        </p:txBody>
      </p:sp>
      <p:pic>
        <p:nvPicPr>
          <p:cNvPr id="1028" name="Picture 4">
            <a:extLst>
              <a:ext uri="{FF2B5EF4-FFF2-40B4-BE49-F238E27FC236}">
                <a16:creationId xmlns:a16="http://schemas.microsoft.com/office/drawing/2014/main" id="{A2A13BC8-AEC3-44D4-A48D-E1F174844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18450"/>
            <a:ext cx="9323475" cy="42110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C725F8DE-19D2-43FF-B358-6D7163E895FA}"/>
              </a:ext>
            </a:extLst>
          </p:cNvPr>
          <p:cNvSpPr/>
          <p:nvPr/>
        </p:nvSpPr>
        <p:spPr>
          <a:xfrm>
            <a:off x="2465894" y="5091080"/>
            <a:ext cx="9566588" cy="461665"/>
          </a:xfrm>
          <a:prstGeom prst="rect">
            <a:avLst/>
          </a:prstGeom>
          <a:ln>
            <a:noFill/>
          </a:ln>
        </p:spPr>
        <p:txBody>
          <a:bodyPr wrap="square">
            <a:spAutoFit/>
          </a:bodyPr>
          <a:lstStyle/>
          <a:p>
            <a:pPr algn="ctr"/>
            <a:r>
              <a:rPr lang="en-US" sz="24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SME DEVELOPMENT AND GREEN FINANCING IN UZBEKISTAN</a:t>
            </a:r>
          </a:p>
        </p:txBody>
      </p:sp>
      <p:pic>
        <p:nvPicPr>
          <p:cNvPr id="21" name="Image 16">
            <a:extLst>
              <a:ext uri="{FF2B5EF4-FFF2-40B4-BE49-F238E27FC236}">
                <a16:creationId xmlns:a16="http://schemas.microsoft.com/office/drawing/2014/main" id="{C20C47D0-626C-4084-AB98-EF6BBFB2A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5859855"/>
            <a:ext cx="4065624" cy="626326"/>
          </a:xfrm>
          <a:prstGeom prst="rect">
            <a:avLst/>
          </a:prstGeom>
        </p:spPr>
      </p:pic>
    </p:spTree>
    <p:extLst>
      <p:ext uri="{BB962C8B-B14F-4D97-AF65-F5344CB8AC3E}">
        <p14:creationId xmlns:p14="http://schemas.microsoft.com/office/powerpoint/2010/main" val="70480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Background information about ACTED</a:t>
            </a: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21587"/>
          <a:stretch/>
        </p:blipFill>
        <p:spPr>
          <a:xfrm>
            <a:off x="-3408250" y="822008"/>
            <a:ext cx="6092629" cy="6035992"/>
          </a:xfrm>
          <a:prstGeom prst="rect">
            <a:avLst/>
          </a:prstGeom>
        </p:spPr>
      </p:pic>
      <p:sp>
        <p:nvSpPr>
          <p:cNvPr id="8" name="Прямоугольник 7">
            <a:extLst>
              <a:ext uri="{FF2B5EF4-FFF2-40B4-BE49-F238E27FC236}">
                <a16:creationId xmlns:a16="http://schemas.microsoft.com/office/drawing/2014/main" id="{A7037DCD-1640-437F-9300-838054A06ED2}"/>
              </a:ext>
            </a:extLst>
          </p:cNvPr>
          <p:cNvSpPr/>
          <p:nvPr/>
        </p:nvSpPr>
        <p:spPr>
          <a:xfrm>
            <a:off x="0" y="981355"/>
            <a:ext cx="8240358" cy="923330"/>
          </a:xfrm>
          <a:prstGeom prst="rect">
            <a:avLst/>
          </a:prstGeom>
        </p:spPr>
        <p:txBody>
          <a:bodyPr wrap="square">
            <a:spAutoFit/>
          </a:bodyPr>
          <a:lstStyle/>
          <a:p>
            <a:r>
              <a:rPr lang="en-US" dirty="0">
                <a:solidFill>
                  <a:srgbClr val="000000"/>
                </a:solidFill>
                <a:latin typeface="Arial" panose="020B0604020202020204" pitchFamily="34" charset="0"/>
                <a:cs typeface="Arial" panose="020B0604020202020204" pitchFamily="34" charset="0"/>
              </a:rPr>
              <a:t>ACTED aims to </a:t>
            </a:r>
            <a:r>
              <a:rPr lang="en-US" b="1" dirty="0">
                <a:solidFill>
                  <a:srgbClr val="1FA438"/>
                </a:solidFill>
                <a:latin typeface="Arial" panose="020B0604020202020204" pitchFamily="34" charset="0"/>
                <a:cs typeface="Arial" panose="020B0604020202020204" pitchFamily="34" charset="0"/>
              </a:rPr>
              <a:t>green the </a:t>
            </a:r>
            <a:r>
              <a:rPr lang="en-US" b="1" dirty="0" err="1">
                <a:solidFill>
                  <a:srgbClr val="1FA438"/>
                </a:solidFill>
                <a:latin typeface="Arial" panose="020B0604020202020204" pitchFamily="34" charset="0"/>
                <a:cs typeface="Arial" panose="020B0604020202020204" pitchFamily="34" charset="0"/>
              </a:rPr>
              <a:t>organisation</a:t>
            </a:r>
            <a:r>
              <a:rPr lang="en-US" b="1" dirty="0">
                <a:solidFill>
                  <a:srgbClr val="1FA438"/>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by reducing our carbon footprint and </a:t>
            </a:r>
            <a:r>
              <a:rPr lang="en-US" b="1" dirty="0">
                <a:solidFill>
                  <a:srgbClr val="1FA438"/>
                </a:solidFill>
                <a:latin typeface="Arial" panose="020B0604020202020204" pitchFamily="34" charset="0"/>
                <a:cs typeface="Arial" panose="020B0604020202020204" pitchFamily="34" charset="0"/>
              </a:rPr>
              <a:t>upscaling our work on climate change and environmental protection </a:t>
            </a:r>
            <a:r>
              <a:rPr lang="en-US" dirty="0">
                <a:solidFill>
                  <a:srgbClr val="000000"/>
                </a:solidFill>
                <a:latin typeface="Arial" panose="020B0604020202020204" pitchFamily="34" charset="0"/>
                <a:cs typeface="Arial" panose="020B0604020202020204" pitchFamily="34" charset="0"/>
              </a:rPr>
              <a:t>to account for a minimum of 25% of our programming by 2022.</a:t>
            </a:r>
            <a:endParaRPr lang="ru-RU" dirty="0">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4599BE7B-B33F-4F9C-84DB-473A55C25CBB}"/>
              </a:ext>
            </a:extLst>
          </p:cNvPr>
          <p:cNvPicPr>
            <a:picLocks noChangeAspect="1"/>
          </p:cNvPicPr>
          <p:nvPr/>
        </p:nvPicPr>
        <p:blipFill rotWithShape="1">
          <a:blip r:embed="rId4"/>
          <a:srcRect t="245"/>
          <a:stretch/>
        </p:blipFill>
        <p:spPr>
          <a:xfrm>
            <a:off x="4651735" y="2850776"/>
            <a:ext cx="7540265" cy="4007224"/>
          </a:xfrm>
          <a:prstGeom prst="rect">
            <a:avLst/>
          </a:prstGeom>
        </p:spPr>
      </p:pic>
      <p:sp>
        <p:nvSpPr>
          <p:cNvPr id="12" name="Прямоугольник 11">
            <a:extLst>
              <a:ext uri="{FF2B5EF4-FFF2-40B4-BE49-F238E27FC236}">
                <a16:creationId xmlns:a16="http://schemas.microsoft.com/office/drawing/2014/main" id="{B0C7B0B1-D7B4-47EA-B3B1-33C47FA2D234}"/>
              </a:ext>
            </a:extLst>
          </p:cNvPr>
          <p:cNvSpPr/>
          <p:nvPr/>
        </p:nvSpPr>
        <p:spPr>
          <a:xfrm>
            <a:off x="9864762" y="2555511"/>
            <a:ext cx="2440412" cy="138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4E759546-96C9-4162-A0EB-A29AFCF782CE}"/>
              </a:ext>
            </a:extLst>
          </p:cNvPr>
          <p:cNvSpPr/>
          <p:nvPr/>
        </p:nvSpPr>
        <p:spPr>
          <a:xfrm>
            <a:off x="4651735" y="2764020"/>
            <a:ext cx="2125583" cy="1173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5DA42135-4A4C-4C3A-9C15-3762C9C33195}"/>
              </a:ext>
            </a:extLst>
          </p:cNvPr>
          <p:cNvSpPr/>
          <p:nvPr/>
        </p:nvSpPr>
        <p:spPr>
          <a:xfrm>
            <a:off x="8240358" y="976599"/>
            <a:ext cx="3836413" cy="923330"/>
          </a:xfrm>
          <a:prstGeom prst="rect">
            <a:avLst/>
          </a:prstGeom>
        </p:spPr>
        <p:txBody>
          <a:bodyPr wrap="square">
            <a:spAutoFit/>
          </a:bodyPr>
          <a:lstStyle/>
          <a:p>
            <a:r>
              <a:rPr lang="en-US" b="1" dirty="0">
                <a:solidFill>
                  <a:srgbClr val="009A21"/>
                </a:solidFill>
                <a:latin typeface="Arial" panose="020B0604020202020204" pitchFamily="34" charset="0"/>
                <a:cs typeface="Arial" panose="020B0604020202020204" pitchFamily="34" charset="0"/>
              </a:rPr>
              <a:t>24 COUNTRIES - </a:t>
            </a:r>
            <a:r>
              <a:rPr lang="en-US" dirty="0">
                <a:latin typeface="Arial" panose="020B0604020202020204" pitchFamily="34" charset="0"/>
                <a:cs typeface="Arial" panose="020B0604020202020204" pitchFamily="34" charset="0"/>
              </a:rPr>
              <a:t>implementing projects with environmental components</a:t>
            </a:r>
            <a:endParaRPr lang="ru-RU" dirty="0">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B0CFECDB-7DB8-4E3B-A1EC-063DD554317B}"/>
              </a:ext>
            </a:extLst>
          </p:cNvPr>
          <p:cNvSpPr/>
          <p:nvPr/>
        </p:nvSpPr>
        <p:spPr>
          <a:xfrm>
            <a:off x="-71503" y="3246405"/>
            <a:ext cx="7979250" cy="1477328"/>
          </a:xfrm>
          <a:prstGeom prst="rect">
            <a:avLst/>
          </a:prstGeom>
        </p:spPr>
        <p:txBody>
          <a:bodyPr wrap="square">
            <a:spAutoFit/>
          </a:bodyPr>
          <a:lstStyle/>
          <a:p>
            <a:r>
              <a:rPr lang="en-US" dirty="0"/>
              <a:t>The EU funded Sustainable Energy for Tourism project </a:t>
            </a:r>
          </a:p>
          <a:p>
            <a:r>
              <a:rPr lang="en-US" dirty="0"/>
              <a:t>strives to improve the competitiveness of SMEs and support long-term</a:t>
            </a:r>
          </a:p>
          <a:p>
            <a:r>
              <a:rPr lang="en-US" dirty="0"/>
              <a:t>reduction of the carbon footprint in the tourism sector</a:t>
            </a:r>
          </a:p>
          <a:p>
            <a:r>
              <a:rPr lang="en-US" dirty="0"/>
              <a:t>through innovative, inclusive and sustainable approaches </a:t>
            </a:r>
          </a:p>
          <a:p>
            <a:r>
              <a:rPr lang="en-US" dirty="0"/>
              <a:t>like promoting SCP practices</a:t>
            </a:r>
            <a:endParaRPr lang="ru-RU" dirty="0"/>
          </a:p>
        </p:txBody>
      </p:sp>
      <p:pic>
        <p:nvPicPr>
          <p:cNvPr id="5122" name="Picture 2" descr="ENVForum_ASEF - SWITCH-Asia SCP Facility">
            <a:extLst>
              <a:ext uri="{FF2B5EF4-FFF2-40B4-BE49-F238E27FC236}">
                <a16:creationId xmlns:a16="http://schemas.microsoft.com/office/drawing/2014/main" id="{3574D05D-9967-455F-910A-21EACC2F9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03" y="2038881"/>
            <a:ext cx="43910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B56C6F54-9BC3-422F-9C36-CD01754282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9525" y="2132938"/>
            <a:ext cx="4065624" cy="626326"/>
          </a:xfrm>
          <a:prstGeom prst="rect">
            <a:avLst/>
          </a:prstGeom>
        </p:spPr>
      </p:pic>
      <p:sp>
        <p:nvSpPr>
          <p:cNvPr id="16" name="TextBox 15">
            <a:extLst>
              <a:ext uri="{FF2B5EF4-FFF2-40B4-BE49-F238E27FC236}">
                <a16:creationId xmlns:a16="http://schemas.microsoft.com/office/drawing/2014/main" id="{1F0E0F53-D522-414D-85BE-F03C0DDB2499}"/>
              </a:ext>
            </a:extLst>
          </p:cNvPr>
          <p:cNvSpPr txBox="1"/>
          <p:nvPr/>
        </p:nvSpPr>
        <p:spPr>
          <a:xfrm>
            <a:off x="69298" y="5137981"/>
            <a:ext cx="4420227"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Eco certification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Green Hostels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Match making platform for SMEs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Catalogue of RE/EE products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 6 Green Finance products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57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lgn="ctr"/>
            <a:r>
              <a:rPr lang="fr-FR"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21587"/>
          <a:stretch/>
        </p:blipFill>
        <p:spPr>
          <a:xfrm>
            <a:off x="-3456998" y="847159"/>
            <a:ext cx="6092629" cy="6035992"/>
          </a:xfrm>
          <a:prstGeom prst="rect">
            <a:avLst/>
          </a:prstGeom>
        </p:spPr>
      </p:pic>
      <p:grpSp>
        <p:nvGrpSpPr>
          <p:cNvPr id="5" name="Группа 4">
            <a:extLst>
              <a:ext uri="{FF2B5EF4-FFF2-40B4-BE49-F238E27FC236}">
                <a16:creationId xmlns:a16="http://schemas.microsoft.com/office/drawing/2014/main" id="{C5A2C759-E866-4B48-BCEC-4C65A08C1DCD}"/>
              </a:ext>
            </a:extLst>
          </p:cNvPr>
          <p:cNvGrpSpPr/>
          <p:nvPr/>
        </p:nvGrpSpPr>
        <p:grpSpPr>
          <a:xfrm>
            <a:off x="6458566" y="961910"/>
            <a:ext cx="5530234" cy="5730990"/>
            <a:chOff x="4450107" y="1186589"/>
            <a:chExt cx="4733069" cy="5193513"/>
          </a:xfrm>
        </p:grpSpPr>
        <p:pic>
          <p:nvPicPr>
            <p:cNvPr id="6" name="Picture 2">
              <a:extLst>
                <a:ext uri="{FF2B5EF4-FFF2-40B4-BE49-F238E27FC236}">
                  <a16:creationId xmlns:a16="http://schemas.microsoft.com/office/drawing/2014/main" id="{8FFE737B-FEF0-4691-A84D-D7C0DBFE7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107" y="1186589"/>
              <a:ext cx="4733069" cy="51935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928C18-F259-4012-9FEC-78D4F4154578}"/>
                </a:ext>
              </a:extLst>
            </p:cNvPr>
            <p:cNvSpPr txBox="1"/>
            <p:nvPr/>
          </p:nvSpPr>
          <p:spPr>
            <a:xfrm>
              <a:off x="6320264" y="4940331"/>
              <a:ext cx="914400" cy="261610"/>
            </a:xfrm>
            <a:prstGeom prst="rect">
              <a:avLst/>
            </a:prstGeom>
            <a:solidFill>
              <a:srgbClr val="2A3442"/>
            </a:solidFill>
          </p:spPr>
          <p:txBody>
            <a:bodyPr wrap="square" rtlCol="0">
              <a:spAutoFit/>
            </a:bodyPr>
            <a:lstStyle>
              <a:defPPr>
                <a:defRPr lang="en-US"/>
              </a:defPPr>
              <a:lvl1pPr algn="ctr">
                <a:defRPr sz="11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ru-RU" dirty="0"/>
                <a:t>2021</a:t>
              </a:r>
            </a:p>
          </p:txBody>
        </p:sp>
        <p:sp>
          <p:nvSpPr>
            <p:cNvPr id="8" name="TextBox 7">
              <a:extLst>
                <a:ext uri="{FF2B5EF4-FFF2-40B4-BE49-F238E27FC236}">
                  <a16:creationId xmlns:a16="http://schemas.microsoft.com/office/drawing/2014/main" id="{D6F75BBF-08BD-4967-9955-EA4DD5FEEB1A}"/>
                </a:ext>
              </a:extLst>
            </p:cNvPr>
            <p:cNvSpPr txBox="1"/>
            <p:nvPr/>
          </p:nvSpPr>
          <p:spPr>
            <a:xfrm>
              <a:off x="6320264" y="2045058"/>
              <a:ext cx="914400" cy="161583"/>
            </a:xfrm>
            <a:prstGeom prst="rect">
              <a:avLst/>
            </a:prstGeom>
            <a:solidFill>
              <a:srgbClr val="2A3442"/>
            </a:solidFill>
          </p:spPr>
          <p:txBody>
            <a:bodyPr wrap="square" lIns="36000" tIns="0" rIns="36000" bIns="0" rtlCol="0">
              <a:spAutoFit/>
            </a:bodyPr>
            <a:lstStyle/>
            <a:p>
              <a:pPr algn="ctr"/>
              <a:r>
                <a:rPr lang="en-US" sz="1050" dirty="0">
                  <a:solidFill>
                    <a:schemeClr val="bg1"/>
                  </a:solidFill>
                  <a:effectLst>
                    <a:outerShdw blurRad="38100" dist="38100" dir="2700000" algn="tl">
                      <a:srgbClr val="000000">
                        <a:alpha val="43137"/>
                      </a:srgbClr>
                    </a:outerShdw>
                  </a:effectLst>
                  <a:latin typeface="+mj-lt"/>
                  <a:ea typeface="Gadugi" panose="020B0502040204020203" pitchFamily="34" charset="0"/>
                  <a:cs typeface="Arial" panose="020B0604020202020204" pitchFamily="34" charset="0"/>
                </a:rPr>
                <a:t>IN </a:t>
              </a:r>
              <a:r>
                <a:rPr lang="ru-RU" sz="1050" dirty="0">
                  <a:solidFill>
                    <a:schemeClr val="bg1"/>
                  </a:solidFill>
                  <a:effectLst>
                    <a:outerShdw blurRad="38100" dist="38100" dir="2700000" algn="tl">
                      <a:srgbClr val="000000">
                        <a:alpha val="43137"/>
                      </a:srgbClr>
                    </a:outerShdw>
                  </a:effectLst>
                  <a:latin typeface="+mj-lt"/>
                  <a:ea typeface="Gadugi" panose="020B0502040204020203" pitchFamily="34" charset="0"/>
                  <a:cs typeface="Arial" panose="020B0604020202020204" pitchFamily="34" charset="0"/>
                </a:rPr>
                <a:t>2021</a:t>
              </a:r>
              <a:endParaRPr lang="ru-RU" sz="1200" dirty="0">
                <a:solidFill>
                  <a:schemeClr val="bg1"/>
                </a:solidFill>
                <a:effectLst>
                  <a:outerShdw blurRad="38100" dist="38100" dir="2700000" algn="tl">
                    <a:srgbClr val="000000">
                      <a:alpha val="43137"/>
                    </a:srgbClr>
                  </a:outerShdw>
                </a:effectLst>
                <a:latin typeface="+mj-lt"/>
                <a:ea typeface="Gadugi" panose="020B0502040204020203" pitchFamily="34" charset="0"/>
                <a:cs typeface="Arial" panose="020B0604020202020204" pitchFamily="34" charset="0"/>
              </a:endParaRPr>
            </a:p>
          </p:txBody>
        </p:sp>
      </p:grpSp>
      <p:sp>
        <p:nvSpPr>
          <p:cNvPr id="9" name="Rectangle 6">
            <a:extLst>
              <a:ext uri="{FF2B5EF4-FFF2-40B4-BE49-F238E27FC236}">
                <a16:creationId xmlns:a16="http://schemas.microsoft.com/office/drawing/2014/main" id="{03E04666-D349-4160-83D9-4043FC3EEC31}"/>
              </a:ext>
            </a:extLst>
          </p:cNvPr>
          <p:cNvSpPr>
            <a:spLocks noChangeArrowheads="1"/>
          </p:cNvSpPr>
          <p:nvPr/>
        </p:nvSpPr>
        <p:spPr bwMode="auto">
          <a:xfrm>
            <a:off x="2678350" y="352400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 name="Группа 1">
            <a:extLst>
              <a:ext uri="{FF2B5EF4-FFF2-40B4-BE49-F238E27FC236}">
                <a16:creationId xmlns:a16="http://schemas.microsoft.com/office/drawing/2014/main" id="{217C88E1-8213-4EFE-ADE8-AA4D9B08EA7F}"/>
              </a:ext>
            </a:extLst>
          </p:cNvPr>
          <p:cNvGrpSpPr/>
          <p:nvPr/>
        </p:nvGrpSpPr>
        <p:grpSpPr>
          <a:xfrm>
            <a:off x="1198806" y="2714502"/>
            <a:ext cx="7863182" cy="1428996"/>
            <a:chOff x="1567106" y="2713398"/>
            <a:chExt cx="7863182" cy="1428996"/>
          </a:xfrm>
        </p:grpSpPr>
        <p:sp>
          <p:nvSpPr>
            <p:cNvPr id="12" name="TextBox 11">
              <a:extLst>
                <a:ext uri="{FF2B5EF4-FFF2-40B4-BE49-F238E27FC236}">
                  <a16:creationId xmlns:a16="http://schemas.microsoft.com/office/drawing/2014/main" id="{C2376AB2-19C3-4090-9781-0F816B91EBC7}"/>
                </a:ext>
              </a:extLst>
            </p:cNvPr>
            <p:cNvSpPr txBox="1"/>
            <p:nvPr/>
          </p:nvSpPr>
          <p:spPr>
            <a:xfrm>
              <a:off x="1567106" y="2713398"/>
              <a:ext cx="4517806" cy="369332"/>
            </a:xfrm>
            <a:prstGeom prst="rect">
              <a:avLst/>
            </a:prstGeom>
            <a:noFill/>
          </p:spPr>
          <p:txBody>
            <a:bodyPr wrap="square" rtlCol="0">
              <a:spAutoFit/>
            </a:bodyPr>
            <a:lstStyle/>
            <a:p>
              <a:r>
                <a:rPr lang="en-GB" b="1" dirty="0">
                  <a:solidFill>
                    <a:srgbClr val="7D7E7E"/>
                  </a:solidFill>
                  <a:latin typeface="Gadugi" panose="020B0502040204020203" pitchFamily="34" charset="0"/>
                  <a:ea typeface="Gadugi" panose="020B0502040204020203" pitchFamily="34" charset="0"/>
                </a:rPr>
                <a:t>Contact us</a:t>
              </a:r>
            </a:p>
          </p:txBody>
        </p:sp>
        <p:sp>
          <p:nvSpPr>
            <p:cNvPr id="13" name="Rectangle 15">
              <a:extLst>
                <a:ext uri="{FF2B5EF4-FFF2-40B4-BE49-F238E27FC236}">
                  <a16:creationId xmlns:a16="http://schemas.microsoft.com/office/drawing/2014/main" id="{4891A544-EBA9-4D50-A74D-B37D70140B77}"/>
                </a:ext>
              </a:extLst>
            </p:cNvPr>
            <p:cNvSpPr/>
            <p:nvPr/>
          </p:nvSpPr>
          <p:spPr>
            <a:xfrm>
              <a:off x="2021984" y="3746695"/>
              <a:ext cx="2093191" cy="369332"/>
            </a:xfrm>
            <a:prstGeom prst="rect">
              <a:avLst/>
            </a:prstGeom>
          </p:spPr>
          <p:txBody>
            <a:bodyPr wrap="square">
              <a:spAutoFit/>
            </a:bodyPr>
            <a:lstStyle/>
            <a:p>
              <a:r>
                <a:rPr lang="en-US" b="1" dirty="0">
                  <a:solidFill>
                    <a:prstClr val="black">
                      <a:lumMod val="75000"/>
                      <a:lumOff val="25000"/>
                    </a:prstClr>
                  </a:solidFill>
                  <a:latin typeface="Gadugi" panose="020B0502040204020203" pitchFamily="34" charset="0"/>
                  <a:ea typeface="Gadugi" panose="020B0502040204020203" pitchFamily="34" charset="0"/>
                  <a:cs typeface="Arial" panose="020B0604020202020204" pitchFamily="34" charset="0"/>
                  <a:hlinkClick r:id="rId5"/>
                </a:rPr>
                <a:t>www.acted.org</a:t>
              </a:r>
              <a:r>
                <a:rPr lang="en-US" b="1" dirty="0">
                  <a:solidFill>
                    <a:prstClr val="black">
                      <a:lumMod val="75000"/>
                      <a:lumOff val="25000"/>
                    </a:prstClr>
                  </a:solidFill>
                  <a:latin typeface="Gadugi" panose="020B0502040204020203" pitchFamily="34" charset="0"/>
                  <a:ea typeface="Gadugi" panose="020B0502040204020203" pitchFamily="34" charset="0"/>
                  <a:cs typeface="Arial" panose="020B0604020202020204" pitchFamily="34" charset="0"/>
                </a:rPr>
                <a:t>  </a:t>
              </a:r>
              <a:endParaRPr lang="en-US" sz="2000" b="1" dirty="0">
                <a:solidFill>
                  <a:prstClr val="black">
                    <a:lumMod val="75000"/>
                    <a:lumOff val="25000"/>
                  </a:prstClr>
                </a:solidFill>
                <a:latin typeface="Gadugi" panose="020B0502040204020203" pitchFamily="34" charset="0"/>
                <a:ea typeface="Gadugi" panose="020B0502040204020203" pitchFamily="34" charset="0"/>
                <a:cs typeface="Arial" panose="020B0604020202020204" pitchFamily="34" charset="0"/>
              </a:endParaRPr>
            </a:p>
          </p:txBody>
        </p:sp>
        <p:pic>
          <p:nvPicPr>
            <p:cNvPr id="14" name="Рисунок 8">
              <a:extLst>
                <a:ext uri="{FF2B5EF4-FFF2-40B4-BE49-F238E27FC236}">
                  <a16:creationId xmlns:a16="http://schemas.microsoft.com/office/drawing/2014/main" id="{752EDE09-459B-408F-A4A9-D4D32DEAA3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183" y="3775270"/>
              <a:ext cx="366036" cy="36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3">
              <a:extLst>
                <a:ext uri="{FF2B5EF4-FFF2-40B4-BE49-F238E27FC236}">
                  <a16:creationId xmlns:a16="http://schemas.microsoft.com/office/drawing/2014/main" id="{4B0AFCE1-6B4A-4A8D-8FCA-0F24EC496A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67108" y="3259723"/>
              <a:ext cx="433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a:extLst>
                <a:ext uri="{FF2B5EF4-FFF2-40B4-BE49-F238E27FC236}">
                  <a16:creationId xmlns:a16="http://schemas.microsoft.com/office/drawing/2014/main" id="{989B23B1-794D-4A4F-BB15-C89174D012FD}"/>
                </a:ext>
              </a:extLst>
            </p:cNvPr>
            <p:cNvSpPr/>
            <p:nvPr/>
          </p:nvSpPr>
          <p:spPr>
            <a:xfrm>
              <a:off x="2000451" y="3220236"/>
              <a:ext cx="7429837" cy="461665"/>
            </a:xfrm>
            <a:prstGeom prst="rect">
              <a:avLst/>
            </a:prstGeom>
          </p:spPr>
          <p:txBody>
            <a:bodyPr wrap="square">
              <a:spAutoFit/>
            </a:bodyPr>
            <a:lstStyle/>
            <a:p>
              <a:r>
                <a:rPr lang="en-GB" sz="1200" b="1" dirty="0">
                  <a:solidFill>
                    <a:srgbClr val="7D7E7E"/>
                  </a:solidFill>
                  <a:latin typeface="Gadugi" panose="020B0502040204020203" pitchFamily="34" charset="0"/>
                  <a:ea typeface="Gadugi" panose="020B0502040204020203" pitchFamily="34" charset="0"/>
                </a:rPr>
                <a:t>Isomiddin Akramov</a:t>
              </a:r>
              <a:r>
                <a:rPr lang="en-GB" sz="1200" dirty="0">
                  <a:solidFill>
                    <a:srgbClr val="7D7E7E"/>
                  </a:solidFill>
                  <a:latin typeface="Gadugi" panose="020B0502040204020203" pitchFamily="34" charset="0"/>
                  <a:ea typeface="Gadugi" panose="020B0502040204020203" pitchFamily="34" charset="0"/>
                </a:rPr>
                <a:t>, </a:t>
              </a:r>
              <a:endParaRPr lang="ru-RU" sz="1200" dirty="0">
                <a:solidFill>
                  <a:srgbClr val="7D7E7E"/>
                </a:solidFill>
                <a:latin typeface="Gadugi" panose="020B0502040204020203" pitchFamily="34" charset="0"/>
                <a:ea typeface="Gadugi" panose="020B0502040204020203" pitchFamily="34" charset="0"/>
              </a:endParaRPr>
            </a:p>
            <a:p>
              <a:r>
                <a:rPr lang="en-GB" sz="1200" dirty="0">
                  <a:solidFill>
                    <a:srgbClr val="7D7E7E"/>
                  </a:solidFill>
                  <a:latin typeface="Gadugi" panose="020B0502040204020203" pitchFamily="34" charset="0"/>
                  <a:ea typeface="Gadugi" panose="020B0502040204020203" pitchFamily="34" charset="0"/>
                </a:rPr>
                <a:t>Project Manager - </a:t>
              </a:r>
              <a:r>
                <a:rPr lang="en-US" sz="1200" dirty="0">
                  <a:solidFill>
                    <a:srgbClr val="7D7E7E"/>
                  </a:solidFill>
                  <a:latin typeface="Gadugi" panose="020B0502040204020203" pitchFamily="34" charset="0"/>
                  <a:ea typeface="Gadugi" panose="020B0502040204020203" pitchFamily="34" charset="0"/>
                </a:rPr>
                <a:t> </a:t>
              </a:r>
              <a:r>
                <a:rPr lang="uz-Latn-UZ" sz="1200" dirty="0">
                  <a:solidFill>
                    <a:srgbClr val="7D7E7E"/>
                  </a:solidFill>
                  <a:latin typeface="Gadugi" panose="020B0502040204020203" pitchFamily="34" charset="0"/>
                  <a:ea typeface="Gadugi" panose="020B0502040204020203" pitchFamily="34" charset="0"/>
                  <a:hlinkClick r:id="rId8"/>
                </a:rPr>
                <a:t>ta</a:t>
              </a:r>
              <a:r>
                <a:rPr lang="en-US" sz="1200" dirty="0">
                  <a:solidFill>
                    <a:srgbClr val="7D7E7E"/>
                  </a:solidFill>
                  <a:latin typeface="Gadugi" panose="020B0502040204020203" pitchFamily="34" charset="0"/>
                  <a:ea typeface="Gadugi" panose="020B0502040204020203" pitchFamily="34" charset="0"/>
                  <a:hlinkClick r:id="rId8"/>
                </a:rPr>
                <a:t>shkent.switch2pm@acted.org</a:t>
              </a:r>
              <a:endParaRPr lang="ru-RU" sz="1200" dirty="0"/>
            </a:p>
          </p:txBody>
        </p:sp>
      </p:grpSp>
    </p:spTree>
    <p:extLst>
      <p:ext uri="{BB962C8B-B14F-4D97-AF65-F5344CB8AC3E}">
        <p14:creationId xmlns:p14="http://schemas.microsoft.com/office/powerpoint/2010/main" val="211205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Background information about ACTED</a:t>
            </a: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21587"/>
          <a:stretch/>
        </p:blipFill>
        <p:spPr>
          <a:xfrm>
            <a:off x="-3408250" y="822008"/>
            <a:ext cx="6092629" cy="6035992"/>
          </a:xfrm>
          <a:prstGeom prst="rect">
            <a:avLst/>
          </a:prstGeom>
        </p:spPr>
      </p:pic>
      <p:pic>
        <p:nvPicPr>
          <p:cNvPr id="6" name="Picture 6">
            <a:extLst>
              <a:ext uri="{FF2B5EF4-FFF2-40B4-BE49-F238E27FC236}">
                <a16:creationId xmlns:a16="http://schemas.microsoft.com/office/drawing/2014/main" id="{B1789246-4CA9-427E-9367-8398AE334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51" b="8122"/>
          <a:stretch>
            <a:fillRect/>
          </a:stretch>
        </p:blipFill>
        <p:spPr bwMode="auto">
          <a:xfrm>
            <a:off x="4797258" y="2920540"/>
            <a:ext cx="7394742" cy="39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F2B44700-77B3-48EF-B112-5876AA39D04F}"/>
              </a:ext>
            </a:extLst>
          </p:cNvPr>
          <p:cNvSpPr>
            <a:spLocks noGrp="1"/>
          </p:cNvSpPr>
          <p:nvPr>
            <p:ph idx="1"/>
          </p:nvPr>
        </p:nvSpPr>
        <p:spPr>
          <a:xfrm>
            <a:off x="571500" y="1206040"/>
            <a:ext cx="11328399" cy="2590800"/>
          </a:xfrm>
        </p:spPr>
        <p:txBody>
          <a:bodyPr rtlCol="0">
            <a:noAutofit/>
          </a:bodyPr>
          <a:lstStyle/>
          <a:p>
            <a:pPr marL="0" indent="0" algn="ctr">
              <a:buNone/>
              <a:defRPr/>
            </a:pPr>
            <a:r>
              <a:rPr lang="en-US" sz="2000" b="1" dirty="0">
                <a:solidFill>
                  <a:schemeClr val="tx2">
                    <a:lumMod val="75000"/>
                  </a:schemeClr>
                </a:solidFill>
                <a:latin typeface="Arial" panose="020B0604020202020204" pitchFamily="34" charset="0"/>
                <a:cs typeface="Arial" panose="020B0604020202020204" pitchFamily="34" charset="0"/>
              </a:rPr>
              <a:t>An NGO founded in 1993 and based in Paris. Independent, private and Non-Governmental Organization, ACTED respects a strict political and religious impartiality and operates according to principles of non-discrimination and transparency</a:t>
            </a:r>
            <a:endParaRPr lang="en-US" sz="2000" b="1" i="1" dirty="0">
              <a:solidFill>
                <a:schemeClr val="tx2">
                  <a:lumMod val="75000"/>
                </a:schemeClr>
              </a:solidFill>
              <a:latin typeface="Arial" panose="020B0604020202020204" pitchFamily="34" charset="0"/>
              <a:cs typeface="Arial" panose="020B0604020202020204" pitchFamily="34" charset="0"/>
            </a:endParaRPr>
          </a:p>
          <a:p>
            <a:pPr marL="0" indent="0" algn="ctr">
              <a:buNone/>
              <a:defRPr/>
            </a:pPr>
            <a:endParaRPr lang="en-US" sz="1800" b="1" i="1" dirty="0">
              <a:solidFill>
                <a:schemeClr val="tx2">
                  <a:lumMod val="75000"/>
                </a:schemeClr>
              </a:solidFill>
              <a:latin typeface="Arial" panose="020B0604020202020204" pitchFamily="34" charset="0"/>
              <a:cs typeface="Arial" panose="020B0604020202020204" pitchFamily="34" charset="0"/>
            </a:endParaRPr>
          </a:p>
          <a:p>
            <a:pPr marL="0" indent="0">
              <a:buNone/>
              <a:defRPr/>
            </a:pPr>
            <a:r>
              <a:rPr lang="en-US" sz="1800" dirty="0">
                <a:solidFill>
                  <a:schemeClr val="tx2">
                    <a:lumMod val="75000"/>
                  </a:schemeClr>
                </a:solidFill>
                <a:latin typeface="Arial" panose="020B0604020202020204" pitchFamily="34" charset="0"/>
                <a:cs typeface="Arial" panose="020B0604020202020204" pitchFamily="34" charset="0"/>
              </a:rPr>
              <a:t>ACTED supports vulnerable populations affected by wars, natural disasters or economic and social crises, and accompanies them in building a better future, by…</a:t>
            </a:r>
          </a:p>
        </p:txBody>
      </p:sp>
      <p:sp>
        <p:nvSpPr>
          <p:cNvPr id="7" name="Rectangle 8">
            <a:extLst>
              <a:ext uri="{FF2B5EF4-FFF2-40B4-BE49-F238E27FC236}">
                <a16:creationId xmlns:a16="http://schemas.microsoft.com/office/drawing/2014/main" id="{B14ECA7D-571D-4820-AC29-DDEB5DCB7C5F}"/>
              </a:ext>
            </a:extLst>
          </p:cNvPr>
          <p:cNvSpPr/>
          <p:nvPr/>
        </p:nvSpPr>
        <p:spPr>
          <a:xfrm>
            <a:off x="1231900" y="3429000"/>
            <a:ext cx="3962400" cy="2308324"/>
          </a:xfrm>
          <a:prstGeom prst="rect">
            <a:avLst/>
          </a:prstGeom>
        </p:spPr>
        <p:txBody>
          <a:bodyPr>
            <a:spAutoFit/>
          </a:bodyPr>
          <a:lstStyle/>
          <a:p>
            <a:pPr marL="168275" indent="-168275">
              <a:buFont typeface="Arial" pitchFamily="34" charset="0"/>
              <a:buChar char="•"/>
              <a:defRPr/>
            </a:pPr>
            <a:endParaRPr lang="en-US" dirty="0">
              <a:solidFill>
                <a:schemeClr val="tx2">
                  <a:lumMod val="75000"/>
                </a:schemeClr>
              </a:solidFill>
              <a:latin typeface="Laca" panose="020B0004030400060002" pitchFamily="34" charset="0"/>
            </a:endParaRPr>
          </a:p>
          <a:p>
            <a:pPr marL="168275" indent="-168275">
              <a:buFont typeface="Arial" pitchFamily="34" charset="0"/>
              <a:buChar char="•"/>
              <a:defRPr/>
            </a:pPr>
            <a:r>
              <a:rPr lang="en-US" dirty="0">
                <a:solidFill>
                  <a:schemeClr val="tx2">
                    <a:lumMod val="75000"/>
                  </a:schemeClr>
                </a:solidFill>
                <a:latin typeface="Arial" panose="020B0604020202020204" pitchFamily="34" charset="0"/>
                <a:cs typeface="Arial" panose="020B0604020202020204" pitchFamily="34" charset="0"/>
              </a:rPr>
              <a:t>Implementing </a:t>
            </a:r>
            <a:r>
              <a:rPr lang="en-US" b="1" dirty="0">
                <a:solidFill>
                  <a:schemeClr val="tx2">
                    <a:lumMod val="75000"/>
                  </a:schemeClr>
                </a:solidFill>
                <a:latin typeface="Arial" panose="020B0604020202020204" pitchFamily="34" charset="0"/>
                <a:cs typeface="Arial" panose="020B0604020202020204" pitchFamily="34" charset="0"/>
              </a:rPr>
              <a:t>300 projects per year</a:t>
            </a:r>
            <a:r>
              <a:rPr lang="en-US" dirty="0">
                <a:solidFill>
                  <a:schemeClr val="tx2">
                    <a:lumMod val="75000"/>
                  </a:schemeClr>
                </a:solidFill>
                <a:latin typeface="Arial" panose="020B0604020202020204" pitchFamily="34" charset="0"/>
                <a:cs typeface="Arial" panose="020B0604020202020204" pitchFamily="34" charset="0"/>
              </a:rPr>
              <a:t> in </a:t>
            </a:r>
            <a:r>
              <a:rPr lang="en-US" b="1" dirty="0">
                <a:solidFill>
                  <a:schemeClr val="tx2">
                    <a:lumMod val="75000"/>
                  </a:schemeClr>
                </a:solidFill>
                <a:latin typeface="Arial" panose="020B0604020202020204" pitchFamily="34" charset="0"/>
                <a:cs typeface="Arial" panose="020B0604020202020204" pitchFamily="34" charset="0"/>
              </a:rPr>
              <a:t>35 countries </a:t>
            </a:r>
            <a:r>
              <a:rPr lang="en-US" dirty="0">
                <a:solidFill>
                  <a:schemeClr val="tx2">
                    <a:lumMod val="75000"/>
                  </a:schemeClr>
                </a:solidFill>
                <a:latin typeface="Arial" panose="020B0604020202020204" pitchFamily="34" charset="0"/>
                <a:cs typeface="Arial" panose="020B0604020202020204" pitchFamily="34" charset="0"/>
              </a:rPr>
              <a:t>across the world</a:t>
            </a:r>
          </a:p>
          <a:p>
            <a:pPr marL="168275" indent="-168275">
              <a:buFont typeface="Arial" pitchFamily="34" charset="0"/>
              <a:buChar char="•"/>
              <a:defRPr/>
            </a:pPr>
            <a:endParaRPr lang="en-US" dirty="0">
              <a:solidFill>
                <a:schemeClr val="tx2">
                  <a:lumMod val="75000"/>
                </a:schemeClr>
              </a:solidFill>
              <a:latin typeface="Arial" panose="020B0604020202020204" pitchFamily="34" charset="0"/>
              <a:cs typeface="Arial" panose="020B0604020202020204" pitchFamily="34" charset="0"/>
            </a:endParaRPr>
          </a:p>
          <a:p>
            <a:pPr marL="168275" indent="-168275">
              <a:buFont typeface="Arial" pitchFamily="34" charset="0"/>
              <a:buChar char="•"/>
              <a:defRPr/>
            </a:pPr>
            <a:r>
              <a:rPr lang="en-US" dirty="0">
                <a:solidFill>
                  <a:schemeClr val="tx2">
                    <a:lumMod val="75000"/>
                  </a:schemeClr>
                </a:solidFill>
                <a:latin typeface="Arial" panose="020B0604020202020204" pitchFamily="34" charset="0"/>
                <a:cs typeface="Arial" panose="020B0604020202020204" pitchFamily="34" charset="0"/>
              </a:rPr>
              <a:t>Adapting a context specific, multidisciplinary approach which is both global and local</a:t>
            </a:r>
          </a:p>
        </p:txBody>
      </p:sp>
    </p:spTree>
    <p:extLst>
      <p:ext uri="{BB962C8B-B14F-4D97-AF65-F5344CB8AC3E}">
        <p14:creationId xmlns:p14="http://schemas.microsoft.com/office/powerpoint/2010/main" val="361612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94"/>
            <a:ext cx="12192000" cy="8758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SME Development in Uzbekistan </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89BD1F7A-8D88-432A-8140-863025DA4C2C}"/>
              </a:ext>
            </a:extLst>
          </p:cNvPr>
          <p:cNvSpPr/>
          <p:nvPr/>
        </p:nvSpPr>
        <p:spPr>
          <a:xfrm>
            <a:off x="432619" y="6340290"/>
            <a:ext cx="6096000" cy="230832"/>
          </a:xfrm>
          <a:prstGeom prst="rect">
            <a:avLst/>
          </a:prstGeom>
        </p:spPr>
        <p:txBody>
          <a:bodyPr>
            <a:spAutoFit/>
          </a:bodyPr>
          <a:lstStyle/>
          <a:p>
            <a:r>
              <a:rPr lang="en-US" sz="900" dirty="0">
                <a:solidFill>
                  <a:srgbClr val="000000"/>
                </a:solidFill>
                <a:latin typeface="Arial" panose="020B0604020202020204" pitchFamily="34" charset="0"/>
              </a:rPr>
              <a:t>Source: State Statistics Committee of the Republic of Uzbekistan (2020)</a:t>
            </a:r>
            <a:endParaRPr lang="ru-RU" sz="900" dirty="0"/>
          </a:p>
        </p:txBody>
      </p:sp>
      <p:graphicFrame>
        <p:nvGraphicFramePr>
          <p:cNvPr id="23" name="Диаграмма 22">
            <a:extLst>
              <a:ext uri="{FF2B5EF4-FFF2-40B4-BE49-F238E27FC236}">
                <a16:creationId xmlns:a16="http://schemas.microsoft.com/office/drawing/2014/main" id="{97CC2C33-8DAB-4641-AB1E-A9EDDAAC05D7}"/>
              </a:ext>
            </a:extLst>
          </p:cNvPr>
          <p:cNvGraphicFramePr>
            <a:graphicFrameLocks/>
          </p:cNvGraphicFramePr>
          <p:nvPr>
            <p:extLst>
              <p:ext uri="{D42A27DB-BD31-4B8C-83A1-F6EECF244321}">
                <p14:modId xmlns:p14="http://schemas.microsoft.com/office/powerpoint/2010/main" val="154167834"/>
              </p:ext>
            </p:extLst>
          </p:nvPr>
        </p:nvGraphicFramePr>
        <p:xfrm>
          <a:off x="61822" y="1390265"/>
          <a:ext cx="6449060" cy="3748088"/>
        </p:xfrm>
        <a:graphic>
          <a:graphicData uri="http://schemas.openxmlformats.org/drawingml/2006/chart">
            <c:chart xmlns:c="http://schemas.openxmlformats.org/drawingml/2006/chart" xmlns:r="http://schemas.openxmlformats.org/officeDocument/2006/relationships" r:id="rId2"/>
          </a:graphicData>
        </a:graphic>
      </p:graphicFrame>
      <p:grpSp>
        <p:nvGrpSpPr>
          <p:cNvPr id="45" name="Группа 44">
            <a:extLst>
              <a:ext uri="{FF2B5EF4-FFF2-40B4-BE49-F238E27FC236}">
                <a16:creationId xmlns:a16="http://schemas.microsoft.com/office/drawing/2014/main" id="{D0DC9BEC-D81B-49AB-B668-F4E169471FA7}"/>
              </a:ext>
            </a:extLst>
          </p:cNvPr>
          <p:cNvGrpSpPr/>
          <p:nvPr/>
        </p:nvGrpSpPr>
        <p:grpSpPr>
          <a:xfrm>
            <a:off x="5975557" y="1403130"/>
            <a:ext cx="6056466" cy="4457700"/>
            <a:chOff x="5946059" y="1010851"/>
            <a:chExt cx="6056466" cy="4457700"/>
          </a:xfrm>
        </p:grpSpPr>
        <p:pic>
          <p:nvPicPr>
            <p:cNvPr id="7" name="Picture 2" descr="Multicolor Map of Uzbekistan with Regions | Free Vector Maps">
              <a:extLst>
                <a:ext uri="{FF2B5EF4-FFF2-40B4-BE49-F238E27FC236}">
                  <a16:creationId xmlns:a16="http://schemas.microsoft.com/office/drawing/2014/main" id="{A24CAA21-2010-495D-A69A-47568F1BE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059" y="1010851"/>
              <a:ext cx="5943600" cy="445770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Прямая соединительная линия 29">
              <a:extLst>
                <a:ext uri="{FF2B5EF4-FFF2-40B4-BE49-F238E27FC236}">
                  <a16:creationId xmlns:a16="http://schemas.microsoft.com/office/drawing/2014/main" id="{CC3BAC71-819F-43AC-8074-CBF94946A43E}"/>
                </a:ext>
              </a:extLst>
            </p:cNvPr>
            <p:cNvCxnSpPr/>
            <p:nvPr/>
          </p:nvCxnSpPr>
          <p:spPr>
            <a:xfrm flipV="1">
              <a:off x="10481187" y="2556387"/>
              <a:ext cx="186813" cy="786581"/>
            </a:xfrm>
            <a:prstGeom prst="line">
              <a:avLst/>
            </a:prstGeom>
          </p:spPr>
          <p:style>
            <a:lnRef idx="1">
              <a:schemeClr val="accent1"/>
            </a:lnRef>
            <a:fillRef idx="0">
              <a:schemeClr val="accent1"/>
            </a:fillRef>
            <a:effectRef idx="0">
              <a:schemeClr val="accent1"/>
            </a:effectRef>
            <a:fontRef idx="minor">
              <a:schemeClr val="tx1"/>
            </a:fontRef>
          </p:style>
        </p:cxnSp>
        <p:sp>
          <p:nvSpPr>
            <p:cNvPr id="32" name="Прямоугольник 31">
              <a:extLst>
                <a:ext uri="{FF2B5EF4-FFF2-40B4-BE49-F238E27FC236}">
                  <a16:creationId xmlns:a16="http://schemas.microsoft.com/office/drawing/2014/main" id="{61D38773-0260-4656-A908-86E371A25CC2}"/>
                </a:ext>
              </a:extLst>
            </p:cNvPr>
            <p:cNvSpPr/>
            <p:nvPr/>
          </p:nvSpPr>
          <p:spPr>
            <a:xfrm>
              <a:off x="10599380" y="2302995"/>
              <a:ext cx="1358900" cy="38345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Tashkent 85,687</a:t>
              </a:r>
              <a:endParaRPr lang="ru-RU" sz="1400" dirty="0"/>
            </a:p>
          </p:txBody>
        </p:sp>
        <p:cxnSp>
          <p:nvCxnSpPr>
            <p:cNvPr id="34" name="Прямая соединительная линия 33">
              <a:extLst>
                <a:ext uri="{FF2B5EF4-FFF2-40B4-BE49-F238E27FC236}">
                  <a16:creationId xmlns:a16="http://schemas.microsoft.com/office/drawing/2014/main" id="{110FFB2F-A6B5-4750-AB53-14644BDA808C}"/>
                </a:ext>
              </a:extLst>
            </p:cNvPr>
            <p:cNvCxnSpPr>
              <a:cxnSpLocks/>
            </p:cNvCxnSpPr>
            <p:nvPr/>
          </p:nvCxnSpPr>
          <p:spPr>
            <a:xfrm flipH="1" flipV="1">
              <a:off x="9940413" y="2686453"/>
              <a:ext cx="285340" cy="10498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a16="http://schemas.microsoft.com/office/drawing/2014/main" id="{CD1CE00E-0D83-43FF-877A-EEAC63858ADF}"/>
                </a:ext>
              </a:extLst>
            </p:cNvPr>
            <p:cNvSpPr/>
            <p:nvPr/>
          </p:nvSpPr>
          <p:spPr>
            <a:xfrm>
              <a:off x="8917859" y="2433061"/>
              <a:ext cx="1358900" cy="38345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t>Syrdarya</a:t>
              </a:r>
              <a:r>
                <a:rPr lang="en-US" sz="1400" dirty="0"/>
                <a:t> </a:t>
              </a:r>
            </a:p>
            <a:p>
              <a:pPr algn="ctr"/>
              <a:r>
                <a:rPr lang="en-US" sz="1400" dirty="0"/>
                <a:t>13,360</a:t>
              </a:r>
              <a:endParaRPr lang="ru-RU" sz="1400" dirty="0"/>
            </a:p>
          </p:txBody>
        </p:sp>
        <p:sp>
          <p:nvSpPr>
            <p:cNvPr id="38" name="Прямоугольник 37">
              <a:extLst>
                <a:ext uri="{FF2B5EF4-FFF2-40B4-BE49-F238E27FC236}">
                  <a16:creationId xmlns:a16="http://schemas.microsoft.com/office/drawing/2014/main" id="{2CCA8377-047E-4A1E-A50C-26EB27885BA2}"/>
                </a:ext>
              </a:extLst>
            </p:cNvPr>
            <p:cNvSpPr/>
            <p:nvPr/>
          </p:nvSpPr>
          <p:spPr>
            <a:xfrm>
              <a:off x="10643625" y="3978597"/>
              <a:ext cx="1358900" cy="3834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Fergana 36,117</a:t>
              </a:r>
              <a:endParaRPr lang="ru-RU" sz="1400" dirty="0"/>
            </a:p>
          </p:txBody>
        </p:sp>
        <p:sp>
          <p:nvSpPr>
            <p:cNvPr id="39" name="Прямоугольник 38">
              <a:extLst>
                <a:ext uri="{FF2B5EF4-FFF2-40B4-BE49-F238E27FC236}">
                  <a16:creationId xmlns:a16="http://schemas.microsoft.com/office/drawing/2014/main" id="{532F8459-D2CE-4643-850F-191A4DDE01F2}"/>
                </a:ext>
              </a:extLst>
            </p:cNvPr>
            <p:cNvSpPr/>
            <p:nvPr/>
          </p:nvSpPr>
          <p:spPr>
            <a:xfrm>
              <a:off x="7558959" y="1146769"/>
              <a:ext cx="1358900" cy="3834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t>Karakalpakstan</a:t>
              </a:r>
              <a:r>
                <a:rPr lang="en-US" sz="1400" dirty="0"/>
                <a:t> 18,288</a:t>
              </a:r>
              <a:endParaRPr lang="ru-RU" sz="1400" dirty="0"/>
            </a:p>
          </p:txBody>
        </p:sp>
        <p:cxnSp>
          <p:nvCxnSpPr>
            <p:cNvPr id="40" name="Прямая соединительная линия 39">
              <a:extLst>
                <a:ext uri="{FF2B5EF4-FFF2-40B4-BE49-F238E27FC236}">
                  <a16:creationId xmlns:a16="http://schemas.microsoft.com/office/drawing/2014/main" id="{9E653395-5A4F-4519-B920-C5EAB34A47D3}"/>
                </a:ext>
              </a:extLst>
            </p:cNvPr>
            <p:cNvCxnSpPr>
              <a:cxnSpLocks/>
            </p:cNvCxnSpPr>
            <p:nvPr/>
          </p:nvCxnSpPr>
          <p:spPr>
            <a:xfrm flipH="1" flipV="1">
              <a:off x="10950883" y="3667432"/>
              <a:ext cx="444704" cy="311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66E0C541-0BED-467F-8DA5-37AD08900B1E}"/>
                </a:ext>
              </a:extLst>
            </p:cNvPr>
            <p:cNvCxnSpPr>
              <a:cxnSpLocks/>
            </p:cNvCxnSpPr>
            <p:nvPr/>
          </p:nvCxnSpPr>
          <p:spPr>
            <a:xfrm flipV="1">
              <a:off x="7579196" y="1554956"/>
              <a:ext cx="217785" cy="72345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381D3E49-8546-4048-B370-5F463CA612DF}"/>
              </a:ext>
            </a:extLst>
          </p:cNvPr>
          <p:cNvSpPr txBox="1"/>
          <p:nvPr/>
        </p:nvSpPr>
        <p:spPr>
          <a:xfrm>
            <a:off x="6472085" y="1062808"/>
            <a:ext cx="5240594"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411,2 thousand </a:t>
            </a:r>
            <a:r>
              <a:rPr lang="en-US" dirty="0">
                <a:latin typeface="Arial" panose="020B0604020202020204" pitchFamily="34" charset="0"/>
                <a:cs typeface="Arial" panose="020B0604020202020204" pitchFamily="34" charset="0"/>
              </a:rPr>
              <a:t>SMEs operating in Uzbekistan </a:t>
            </a:r>
            <a:endParaRPr lang="ru-RU"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D51F13A-2245-4CFF-9264-A82996C9E8FB}"/>
              </a:ext>
            </a:extLst>
          </p:cNvPr>
          <p:cNvSpPr txBox="1"/>
          <p:nvPr/>
        </p:nvSpPr>
        <p:spPr>
          <a:xfrm>
            <a:off x="973393" y="1118483"/>
            <a:ext cx="3961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SME distribution by sector (2020)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89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94"/>
            <a:ext cx="12192000" cy="87583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SME Development in Uzbekistan </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4">
            <a:extLst>
              <a:ext uri="{FF2B5EF4-FFF2-40B4-BE49-F238E27FC236}">
                <a16:creationId xmlns:a16="http://schemas.microsoft.com/office/drawing/2014/main" id="{5E5DBFD5-3248-4FD6-B641-E9122E104CBB}"/>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21587"/>
          <a:stretch/>
        </p:blipFill>
        <p:spPr>
          <a:xfrm>
            <a:off x="-3537565" y="887525"/>
            <a:ext cx="6009893" cy="5954025"/>
          </a:xfrm>
          <a:prstGeom prst="rect">
            <a:avLst/>
          </a:prstGeom>
        </p:spPr>
      </p:pic>
      <p:sp>
        <p:nvSpPr>
          <p:cNvPr id="11" name="Прямоугольник 10">
            <a:extLst>
              <a:ext uri="{FF2B5EF4-FFF2-40B4-BE49-F238E27FC236}">
                <a16:creationId xmlns:a16="http://schemas.microsoft.com/office/drawing/2014/main" id="{7091BADC-5542-4553-914E-A4C2C8C345F7}"/>
              </a:ext>
            </a:extLst>
          </p:cNvPr>
          <p:cNvSpPr/>
          <p:nvPr/>
        </p:nvSpPr>
        <p:spPr>
          <a:xfrm>
            <a:off x="5204982" y="1050891"/>
            <a:ext cx="6987018" cy="1200329"/>
          </a:xfrm>
          <a:prstGeom prst="rect">
            <a:avLst/>
          </a:prstGeom>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UZB ranked </a:t>
            </a:r>
            <a:r>
              <a:rPr lang="en-US" b="1" dirty="0">
                <a:latin typeface="Arial" panose="020B0604020202020204" pitchFamily="34" charset="0"/>
                <a:cs typeface="Arial" panose="020B0604020202020204" pitchFamily="34" charset="0"/>
              </a:rPr>
              <a:t>69th among 190 countries </a:t>
            </a:r>
            <a:r>
              <a:rPr lang="en-US" dirty="0">
                <a:latin typeface="Arial" panose="020B0604020202020204" pitchFamily="34" charset="0"/>
                <a:cs typeface="Arial" panose="020B0604020202020204" pitchFamily="34" charset="0"/>
              </a:rPr>
              <a:t>in the Doing Business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SME share in </a:t>
            </a:r>
            <a:r>
              <a:rPr lang="en-US" b="1" dirty="0">
                <a:latin typeface="Arial" panose="020B0604020202020204" pitchFamily="34" charset="0"/>
                <a:cs typeface="Arial" panose="020B0604020202020204" pitchFamily="34" charset="0"/>
              </a:rPr>
              <a:t>GDP of UZB 54% </a:t>
            </a:r>
            <a:r>
              <a:rPr lang="en-US" dirty="0">
                <a:latin typeface="Arial" panose="020B0604020202020204" pitchFamily="34" charset="0"/>
                <a:cs typeface="Arial" panose="020B0604020202020204" pitchFamily="34" charset="0"/>
              </a:rPr>
              <a:t>(2020)</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SMEs provide </a:t>
            </a:r>
            <a:r>
              <a:rPr lang="en-US" b="1" dirty="0">
                <a:latin typeface="Arial" panose="020B0604020202020204" pitchFamily="34" charset="0"/>
                <a:cs typeface="Arial" panose="020B0604020202020204" pitchFamily="34" charset="0"/>
              </a:rPr>
              <a:t>78%</a:t>
            </a:r>
            <a:r>
              <a:rPr lang="ru-RU"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of jobs</a:t>
            </a:r>
            <a:r>
              <a:rPr lang="ru-RU"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or 9938 thousand people</a:t>
            </a:r>
            <a:endParaRPr lang="ru-RU"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ru-RU" dirty="0">
              <a:latin typeface="Arial" panose="020B0604020202020204" pitchFamily="34" charset="0"/>
              <a:cs typeface="Arial" panose="020B0604020202020204" pitchFamily="34" charset="0"/>
            </a:endParaRPr>
          </a:p>
        </p:txBody>
      </p:sp>
      <p:sp>
        <p:nvSpPr>
          <p:cNvPr id="13" name="Google Shape;4094;p88">
            <a:extLst>
              <a:ext uri="{FF2B5EF4-FFF2-40B4-BE49-F238E27FC236}">
                <a16:creationId xmlns:a16="http://schemas.microsoft.com/office/drawing/2014/main" id="{A0411386-3133-42AE-88CE-47915170011E}"/>
              </a:ext>
            </a:extLst>
          </p:cNvPr>
          <p:cNvSpPr txBox="1">
            <a:spLocks noChangeArrowheads="1"/>
          </p:cNvSpPr>
          <p:nvPr/>
        </p:nvSpPr>
        <p:spPr bwMode="auto">
          <a:xfrm>
            <a:off x="900263" y="2928826"/>
            <a:ext cx="1386147" cy="25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600" dirty="0"/>
              <a:t>GDP MAKING</a:t>
            </a:r>
          </a:p>
        </p:txBody>
      </p:sp>
      <p:sp>
        <p:nvSpPr>
          <p:cNvPr id="2" name="Прямоугольник 1">
            <a:extLst>
              <a:ext uri="{FF2B5EF4-FFF2-40B4-BE49-F238E27FC236}">
                <a16:creationId xmlns:a16="http://schemas.microsoft.com/office/drawing/2014/main" id="{6BE1EB79-6786-4CDF-A57C-403D751A2F5A}"/>
              </a:ext>
            </a:extLst>
          </p:cNvPr>
          <p:cNvSpPr/>
          <p:nvPr/>
        </p:nvSpPr>
        <p:spPr>
          <a:xfrm>
            <a:off x="2884957" y="2918307"/>
            <a:ext cx="180049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EMPLOYMENT</a:t>
            </a:r>
          </a:p>
        </p:txBody>
      </p:sp>
      <p:grpSp>
        <p:nvGrpSpPr>
          <p:cNvPr id="18" name="Группа 17">
            <a:extLst>
              <a:ext uri="{FF2B5EF4-FFF2-40B4-BE49-F238E27FC236}">
                <a16:creationId xmlns:a16="http://schemas.microsoft.com/office/drawing/2014/main" id="{F15F22DC-9A13-4BEC-B645-3D6BF7CD636E}"/>
              </a:ext>
            </a:extLst>
          </p:cNvPr>
          <p:cNvGrpSpPr/>
          <p:nvPr/>
        </p:nvGrpSpPr>
        <p:grpSpPr>
          <a:xfrm>
            <a:off x="900562" y="3703501"/>
            <a:ext cx="1224000" cy="1224000"/>
            <a:chOff x="7011195" y="3814763"/>
            <a:chExt cx="1042987" cy="1047750"/>
          </a:xfrm>
          <a:solidFill>
            <a:schemeClr val="accent4">
              <a:lumMod val="50000"/>
              <a:alpha val="66000"/>
            </a:schemeClr>
          </a:solidFill>
        </p:grpSpPr>
        <p:sp>
          <p:nvSpPr>
            <p:cNvPr id="19" name="Google Shape;4107;p88">
              <a:extLst>
                <a:ext uri="{FF2B5EF4-FFF2-40B4-BE49-F238E27FC236}">
                  <a16:creationId xmlns:a16="http://schemas.microsoft.com/office/drawing/2014/main" id="{3F6DEE4F-1043-4DF2-91B1-7DF1E01F0614}"/>
                </a:ext>
              </a:extLst>
            </p:cNvPr>
            <p:cNvSpPr>
              <a:spLocks noChangeArrowheads="1"/>
            </p:cNvSpPr>
            <p:nvPr/>
          </p:nvSpPr>
          <p:spPr bwMode="auto">
            <a:xfrm>
              <a:off x="7011195" y="3814763"/>
              <a:ext cx="1042987" cy="1047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4120;p88">
              <a:extLst>
                <a:ext uri="{FF2B5EF4-FFF2-40B4-BE49-F238E27FC236}">
                  <a16:creationId xmlns:a16="http://schemas.microsoft.com/office/drawing/2014/main" id="{8AA15DD7-9A39-4B2A-B2D3-DDA2E6A1302F}"/>
                </a:ext>
              </a:extLst>
            </p:cNvPr>
            <p:cNvSpPr>
              <a:spLocks/>
            </p:cNvSpPr>
            <p:nvPr/>
          </p:nvSpPr>
          <p:spPr bwMode="auto">
            <a:xfrm>
              <a:off x="7232691" y="4016375"/>
              <a:ext cx="661987" cy="627063"/>
            </a:xfrm>
            <a:custGeom>
              <a:avLst/>
              <a:gdLst>
                <a:gd name="T0" fmla="*/ 2147483646 w 154"/>
                <a:gd name="T1" fmla="*/ 2147483646 h 146"/>
                <a:gd name="T2" fmla="*/ 2147483646 w 154"/>
                <a:gd name="T3" fmla="*/ 2147483646 h 146"/>
                <a:gd name="T4" fmla="*/ 2147483646 w 154"/>
                <a:gd name="T5" fmla="*/ 2147483646 h 146"/>
                <a:gd name="T6" fmla="*/ 2147483646 w 154"/>
                <a:gd name="T7" fmla="*/ 2147483646 h 146"/>
                <a:gd name="T8" fmla="*/ 2147483646 w 154"/>
                <a:gd name="T9" fmla="*/ 2147483646 h 146"/>
                <a:gd name="T10" fmla="*/ 2147483646 w 154"/>
                <a:gd name="T11" fmla="*/ 2147483646 h 146"/>
                <a:gd name="T12" fmla="*/ 2147483646 w 154"/>
                <a:gd name="T13" fmla="*/ 2147483646 h 146"/>
                <a:gd name="T14" fmla="*/ 2147483646 w 154"/>
                <a:gd name="T15" fmla="*/ 2147483646 h 146"/>
                <a:gd name="T16" fmla="*/ 2147483646 w 154"/>
                <a:gd name="T17" fmla="*/ 2147483646 h 146"/>
                <a:gd name="T18" fmla="*/ 2147483646 w 154"/>
                <a:gd name="T19" fmla="*/ 2147483646 h 146"/>
                <a:gd name="T20" fmla="*/ 2147483646 w 154"/>
                <a:gd name="T21" fmla="*/ 2147483646 h 146"/>
                <a:gd name="T22" fmla="*/ 2147483646 w 154"/>
                <a:gd name="T23" fmla="*/ 2147483646 h 146"/>
                <a:gd name="T24" fmla="*/ 2147483646 w 154"/>
                <a:gd name="T25" fmla="*/ 2147483646 h 146"/>
                <a:gd name="T26" fmla="*/ 2147483646 w 154"/>
                <a:gd name="T27" fmla="*/ 2147483646 h 146"/>
                <a:gd name="T28" fmla="*/ 2147483646 w 154"/>
                <a:gd name="T29" fmla="*/ 2147483646 h 146"/>
                <a:gd name="T30" fmla="*/ 2147483646 w 154"/>
                <a:gd name="T31" fmla="*/ 2147483646 h 146"/>
                <a:gd name="T32" fmla="*/ 2147483646 w 154"/>
                <a:gd name="T33" fmla="*/ 2147483646 h 146"/>
                <a:gd name="T34" fmla="*/ 2147483646 w 154"/>
                <a:gd name="T35" fmla="*/ 2147483646 h 146"/>
                <a:gd name="T36" fmla="*/ 2147483646 w 154"/>
                <a:gd name="T37" fmla="*/ 2147483646 h 146"/>
                <a:gd name="T38" fmla="*/ 2147483646 w 154"/>
                <a:gd name="T39" fmla="*/ 2147483646 h 146"/>
                <a:gd name="T40" fmla="*/ 2147483646 w 154"/>
                <a:gd name="T41" fmla="*/ 2147483646 h 146"/>
                <a:gd name="T42" fmla="*/ 2147483646 w 154"/>
                <a:gd name="T43" fmla="*/ 2147483646 h 146"/>
                <a:gd name="T44" fmla="*/ 2147483646 w 154"/>
                <a:gd name="T45" fmla="*/ 2147483646 h 146"/>
                <a:gd name="T46" fmla="*/ 2147483646 w 154"/>
                <a:gd name="T47" fmla="*/ 2147483646 h 146"/>
                <a:gd name="T48" fmla="*/ 2147483646 w 154"/>
                <a:gd name="T49" fmla="*/ 2147483646 h 146"/>
                <a:gd name="T50" fmla="*/ 2147483646 w 154"/>
                <a:gd name="T51" fmla="*/ 2147483646 h 146"/>
                <a:gd name="T52" fmla="*/ 2147483646 w 154"/>
                <a:gd name="T53" fmla="*/ 2147483646 h 146"/>
                <a:gd name="T54" fmla="*/ 2147483646 w 154"/>
                <a:gd name="T55" fmla="*/ 2147483646 h 146"/>
                <a:gd name="T56" fmla="*/ 2147483646 w 154"/>
                <a:gd name="T57" fmla="*/ 2147483646 h 146"/>
                <a:gd name="T58" fmla="*/ 2147483646 w 154"/>
                <a:gd name="T59" fmla="*/ 2147483646 h 146"/>
                <a:gd name="T60" fmla="*/ 2147483646 w 154"/>
                <a:gd name="T61" fmla="*/ 2147483646 h 146"/>
                <a:gd name="T62" fmla="*/ 2147483646 w 154"/>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4" h="146" extrusionOk="0">
                  <a:moveTo>
                    <a:pt x="19" y="47"/>
                  </a:moveTo>
                  <a:cubicBezTo>
                    <a:pt x="11" y="61"/>
                    <a:pt x="9" y="77"/>
                    <a:pt x="13" y="93"/>
                  </a:cubicBezTo>
                  <a:cubicBezTo>
                    <a:pt x="14" y="95"/>
                    <a:pt x="12" y="97"/>
                    <a:pt x="10" y="98"/>
                  </a:cubicBezTo>
                  <a:cubicBezTo>
                    <a:pt x="10" y="98"/>
                    <a:pt x="9" y="98"/>
                    <a:pt x="9" y="98"/>
                  </a:cubicBezTo>
                  <a:cubicBezTo>
                    <a:pt x="7" y="98"/>
                    <a:pt x="6" y="97"/>
                    <a:pt x="5" y="95"/>
                  </a:cubicBezTo>
                  <a:cubicBezTo>
                    <a:pt x="0" y="77"/>
                    <a:pt x="3" y="59"/>
                    <a:pt x="12" y="43"/>
                  </a:cubicBezTo>
                  <a:cubicBezTo>
                    <a:pt x="19" y="29"/>
                    <a:pt x="31" y="19"/>
                    <a:pt x="46" y="13"/>
                  </a:cubicBezTo>
                  <a:cubicBezTo>
                    <a:pt x="38" y="8"/>
                    <a:pt x="38" y="8"/>
                    <a:pt x="38" y="8"/>
                  </a:cubicBezTo>
                  <a:cubicBezTo>
                    <a:pt x="36" y="6"/>
                    <a:pt x="36" y="4"/>
                    <a:pt x="37" y="2"/>
                  </a:cubicBezTo>
                  <a:cubicBezTo>
                    <a:pt x="39" y="0"/>
                    <a:pt x="41" y="0"/>
                    <a:pt x="43" y="1"/>
                  </a:cubicBezTo>
                  <a:cubicBezTo>
                    <a:pt x="57" y="12"/>
                    <a:pt x="57" y="12"/>
                    <a:pt x="57" y="12"/>
                  </a:cubicBezTo>
                  <a:cubicBezTo>
                    <a:pt x="57" y="12"/>
                    <a:pt x="58" y="12"/>
                    <a:pt x="58" y="13"/>
                  </a:cubicBezTo>
                  <a:cubicBezTo>
                    <a:pt x="58" y="13"/>
                    <a:pt x="58" y="13"/>
                    <a:pt x="58" y="13"/>
                  </a:cubicBezTo>
                  <a:cubicBezTo>
                    <a:pt x="58" y="14"/>
                    <a:pt x="58" y="15"/>
                    <a:pt x="58" y="15"/>
                  </a:cubicBezTo>
                  <a:cubicBezTo>
                    <a:pt x="56" y="31"/>
                    <a:pt x="56" y="31"/>
                    <a:pt x="56" y="31"/>
                  </a:cubicBezTo>
                  <a:cubicBezTo>
                    <a:pt x="56" y="33"/>
                    <a:pt x="54" y="35"/>
                    <a:pt x="52" y="35"/>
                  </a:cubicBezTo>
                  <a:cubicBezTo>
                    <a:pt x="51" y="35"/>
                    <a:pt x="51" y="35"/>
                    <a:pt x="51" y="35"/>
                  </a:cubicBezTo>
                  <a:cubicBezTo>
                    <a:pt x="50" y="35"/>
                    <a:pt x="49" y="34"/>
                    <a:pt x="49" y="33"/>
                  </a:cubicBezTo>
                  <a:cubicBezTo>
                    <a:pt x="48" y="32"/>
                    <a:pt x="48" y="31"/>
                    <a:pt x="48" y="30"/>
                  </a:cubicBezTo>
                  <a:cubicBezTo>
                    <a:pt x="49" y="21"/>
                    <a:pt x="49" y="21"/>
                    <a:pt x="49" y="21"/>
                  </a:cubicBezTo>
                  <a:cubicBezTo>
                    <a:pt x="36" y="26"/>
                    <a:pt x="26" y="35"/>
                    <a:pt x="19" y="47"/>
                  </a:cubicBezTo>
                  <a:close/>
                  <a:moveTo>
                    <a:pt x="154" y="88"/>
                  </a:moveTo>
                  <a:cubicBezTo>
                    <a:pt x="153" y="89"/>
                    <a:pt x="152" y="90"/>
                    <a:pt x="151" y="90"/>
                  </a:cubicBezTo>
                  <a:cubicBezTo>
                    <a:pt x="136" y="97"/>
                    <a:pt x="136" y="97"/>
                    <a:pt x="136" y="97"/>
                  </a:cubicBezTo>
                  <a:cubicBezTo>
                    <a:pt x="135" y="97"/>
                    <a:pt x="135" y="97"/>
                    <a:pt x="134" y="97"/>
                  </a:cubicBezTo>
                  <a:cubicBezTo>
                    <a:pt x="133" y="97"/>
                    <a:pt x="132" y="97"/>
                    <a:pt x="131" y="96"/>
                  </a:cubicBezTo>
                  <a:cubicBezTo>
                    <a:pt x="118" y="86"/>
                    <a:pt x="118" y="86"/>
                    <a:pt x="118" y="86"/>
                  </a:cubicBezTo>
                  <a:cubicBezTo>
                    <a:pt x="117" y="85"/>
                    <a:pt x="116" y="82"/>
                    <a:pt x="118" y="81"/>
                  </a:cubicBezTo>
                  <a:cubicBezTo>
                    <a:pt x="118" y="80"/>
                    <a:pt x="119" y="79"/>
                    <a:pt x="120" y="79"/>
                  </a:cubicBezTo>
                  <a:cubicBezTo>
                    <a:pt x="122" y="79"/>
                    <a:pt x="123" y="79"/>
                    <a:pt x="123" y="80"/>
                  </a:cubicBezTo>
                  <a:cubicBezTo>
                    <a:pt x="131" y="86"/>
                    <a:pt x="131" y="86"/>
                    <a:pt x="131" y="86"/>
                  </a:cubicBezTo>
                  <a:cubicBezTo>
                    <a:pt x="133" y="72"/>
                    <a:pt x="131" y="58"/>
                    <a:pt x="124" y="46"/>
                  </a:cubicBezTo>
                  <a:cubicBezTo>
                    <a:pt x="115" y="32"/>
                    <a:pt x="102" y="22"/>
                    <a:pt x="87" y="18"/>
                  </a:cubicBezTo>
                  <a:cubicBezTo>
                    <a:pt x="86" y="18"/>
                    <a:pt x="85" y="17"/>
                    <a:pt x="84" y="16"/>
                  </a:cubicBezTo>
                  <a:cubicBezTo>
                    <a:pt x="84" y="15"/>
                    <a:pt x="83" y="14"/>
                    <a:pt x="84" y="13"/>
                  </a:cubicBezTo>
                  <a:cubicBezTo>
                    <a:pt x="84" y="11"/>
                    <a:pt x="87" y="10"/>
                    <a:pt x="89" y="10"/>
                  </a:cubicBezTo>
                  <a:cubicBezTo>
                    <a:pt x="106" y="15"/>
                    <a:pt x="121" y="26"/>
                    <a:pt x="131" y="42"/>
                  </a:cubicBezTo>
                  <a:cubicBezTo>
                    <a:pt x="139" y="56"/>
                    <a:pt x="142" y="71"/>
                    <a:pt x="139" y="86"/>
                  </a:cubicBezTo>
                  <a:cubicBezTo>
                    <a:pt x="148" y="83"/>
                    <a:pt x="148" y="83"/>
                    <a:pt x="148" y="83"/>
                  </a:cubicBezTo>
                  <a:cubicBezTo>
                    <a:pt x="149" y="82"/>
                    <a:pt x="150" y="82"/>
                    <a:pt x="151" y="83"/>
                  </a:cubicBezTo>
                  <a:cubicBezTo>
                    <a:pt x="152" y="83"/>
                    <a:pt x="153" y="84"/>
                    <a:pt x="153" y="85"/>
                  </a:cubicBezTo>
                  <a:cubicBezTo>
                    <a:pt x="154" y="86"/>
                    <a:pt x="154" y="87"/>
                    <a:pt x="154" y="88"/>
                  </a:cubicBezTo>
                  <a:close/>
                  <a:moveTo>
                    <a:pt x="120" y="85"/>
                  </a:moveTo>
                  <a:cubicBezTo>
                    <a:pt x="120" y="85"/>
                    <a:pt x="120" y="85"/>
                    <a:pt x="120" y="85"/>
                  </a:cubicBezTo>
                  <a:cubicBezTo>
                    <a:pt x="120" y="85"/>
                    <a:pt x="120" y="85"/>
                    <a:pt x="120" y="85"/>
                  </a:cubicBezTo>
                  <a:close/>
                  <a:moveTo>
                    <a:pt x="115" y="119"/>
                  </a:moveTo>
                  <a:cubicBezTo>
                    <a:pt x="115" y="119"/>
                    <a:pt x="115" y="119"/>
                    <a:pt x="115" y="119"/>
                  </a:cubicBezTo>
                  <a:cubicBezTo>
                    <a:pt x="103" y="131"/>
                    <a:pt x="88" y="137"/>
                    <a:pt x="72" y="137"/>
                  </a:cubicBezTo>
                  <a:cubicBezTo>
                    <a:pt x="72" y="137"/>
                    <a:pt x="72" y="137"/>
                    <a:pt x="71" y="137"/>
                  </a:cubicBezTo>
                  <a:cubicBezTo>
                    <a:pt x="58" y="137"/>
                    <a:pt x="44" y="133"/>
                    <a:pt x="34" y="124"/>
                  </a:cubicBezTo>
                  <a:cubicBezTo>
                    <a:pt x="43" y="120"/>
                    <a:pt x="43" y="120"/>
                    <a:pt x="43" y="120"/>
                  </a:cubicBezTo>
                  <a:cubicBezTo>
                    <a:pt x="45" y="120"/>
                    <a:pt x="46" y="117"/>
                    <a:pt x="45" y="115"/>
                  </a:cubicBezTo>
                  <a:cubicBezTo>
                    <a:pt x="44" y="113"/>
                    <a:pt x="42" y="112"/>
                    <a:pt x="40" y="113"/>
                  </a:cubicBezTo>
                  <a:cubicBezTo>
                    <a:pt x="24" y="119"/>
                    <a:pt x="24" y="119"/>
                    <a:pt x="24" y="119"/>
                  </a:cubicBezTo>
                  <a:cubicBezTo>
                    <a:pt x="24" y="119"/>
                    <a:pt x="23" y="120"/>
                    <a:pt x="23" y="121"/>
                  </a:cubicBezTo>
                  <a:cubicBezTo>
                    <a:pt x="22" y="121"/>
                    <a:pt x="22" y="121"/>
                    <a:pt x="22" y="122"/>
                  </a:cubicBezTo>
                  <a:cubicBezTo>
                    <a:pt x="20" y="140"/>
                    <a:pt x="20" y="140"/>
                    <a:pt x="20" y="140"/>
                  </a:cubicBezTo>
                  <a:cubicBezTo>
                    <a:pt x="20" y="142"/>
                    <a:pt x="21" y="144"/>
                    <a:pt x="24" y="144"/>
                  </a:cubicBezTo>
                  <a:cubicBezTo>
                    <a:pt x="26" y="144"/>
                    <a:pt x="28" y="143"/>
                    <a:pt x="28" y="140"/>
                  </a:cubicBezTo>
                  <a:cubicBezTo>
                    <a:pt x="29" y="131"/>
                    <a:pt x="29" y="131"/>
                    <a:pt x="29" y="131"/>
                  </a:cubicBezTo>
                  <a:cubicBezTo>
                    <a:pt x="41" y="140"/>
                    <a:pt x="56" y="146"/>
                    <a:pt x="71" y="146"/>
                  </a:cubicBezTo>
                  <a:cubicBezTo>
                    <a:pt x="72" y="146"/>
                    <a:pt x="72" y="146"/>
                    <a:pt x="72" y="146"/>
                  </a:cubicBezTo>
                  <a:cubicBezTo>
                    <a:pt x="90" y="145"/>
                    <a:pt x="107" y="138"/>
                    <a:pt x="120" y="125"/>
                  </a:cubicBezTo>
                  <a:cubicBezTo>
                    <a:pt x="122" y="124"/>
                    <a:pt x="122" y="121"/>
                    <a:pt x="120" y="119"/>
                  </a:cubicBezTo>
                  <a:cubicBezTo>
                    <a:pt x="119" y="118"/>
                    <a:pt x="116" y="118"/>
                    <a:pt x="11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3" name="Прямоугольник 2">
            <a:extLst>
              <a:ext uri="{FF2B5EF4-FFF2-40B4-BE49-F238E27FC236}">
                <a16:creationId xmlns:a16="http://schemas.microsoft.com/office/drawing/2014/main" id="{C812E7D5-3172-4B3F-8EF0-371FB79584F3}"/>
              </a:ext>
            </a:extLst>
          </p:cNvPr>
          <p:cNvSpPr/>
          <p:nvPr/>
        </p:nvSpPr>
        <p:spPr>
          <a:xfrm>
            <a:off x="362186" y="5193956"/>
            <a:ext cx="2475999" cy="646331"/>
          </a:xfrm>
          <a:prstGeom prst="rect">
            <a:avLst/>
          </a:prstGeom>
        </p:spPr>
        <p:txBody>
          <a:bodyPr wrap="none">
            <a:spAutoFit/>
          </a:bodyPr>
          <a:lstStyle/>
          <a:p>
            <a:pPr algn="ctr"/>
            <a:r>
              <a:rPr lang="en-US" dirty="0">
                <a:latin typeface="Arial" panose="020B0604020202020204" pitchFamily="34" charset="0"/>
                <a:cs typeface="Arial" panose="020B0604020202020204" pitchFamily="34" charset="0"/>
              </a:rPr>
              <a:t>DOMESTIC OUTPUT </a:t>
            </a:r>
          </a:p>
          <a:p>
            <a:pPr algn="ctr"/>
            <a:r>
              <a:rPr lang="en-US" dirty="0">
                <a:latin typeface="Arial" panose="020B0604020202020204" pitchFamily="34" charset="0"/>
                <a:cs typeface="Arial" panose="020B0604020202020204" pitchFamily="34" charset="0"/>
              </a:rPr>
              <a:t>(industry)</a:t>
            </a:r>
          </a:p>
        </p:txBody>
      </p:sp>
      <p:sp>
        <p:nvSpPr>
          <p:cNvPr id="5" name="Прямоугольник 4">
            <a:extLst>
              <a:ext uri="{FF2B5EF4-FFF2-40B4-BE49-F238E27FC236}">
                <a16:creationId xmlns:a16="http://schemas.microsoft.com/office/drawing/2014/main" id="{F502B5CE-EDC4-417B-8725-97B20035A194}"/>
              </a:ext>
            </a:extLst>
          </p:cNvPr>
          <p:cNvSpPr/>
          <p:nvPr/>
        </p:nvSpPr>
        <p:spPr>
          <a:xfrm>
            <a:off x="3259717" y="5193956"/>
            <a:ext cx="112947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EXPORT</a:t>
            </a:r>
            <a:endParaRPr lang="ru-RU" dirty="0">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2C86265D-644E-44CB-BD0D-5A33A3E35767}"/>
              </a:ext>
            </a:extLst>
          </p:cNvPr>
          <p:cNvSpPr/>
          <p:nvPr/>
        </p:nvSpPr>
        <p:spPr>
          <a:xfrm>
            <a:off x="331915" y="1028997"/>
            <a:ext cx="4599336"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Importance of SMEs in the economy</a:t>
            </a:r>
            <a:endParaRPr lang="ru-RU" sz="2000" dirty="0"/>
          </a:p>
        </p:txBody>
      </p:sp>
      <p:grpSp>
        <p:nvGrpSpPr>
          <p:cNvPr id="15" name="Группа 14">
            <a:extLst>
              <a:ext uri="{FF2B5EF4-FFF2-40B4-BE49-F238E27FC236}">
                <a16:creationId xmlns:a16="http://schemas.microsoft.com/office/drawing/2014/main" id="{DB8E67EA-EA0C-49B8-B56A-82B675DE02F9}"/>
              </a:ext>
            </a:extLst>
          </p:cNvPr>
          <p:cNvGrpSpPr/>
          <p:nvPr/>
        </p:nvGrpSpPr>
        <p:grpSpPr>
          <a:xfrm>
            <a:off x="3039228" y="1591782"/>
            <a:ext cx="1224000" cy="1224000"/>
            <a:chOff x="4325938" y="3814763"/>
            <a:chExt cx="1047750" cy="1047750"/>
          </a:xfrm>
          <a:solidFill>
            <a:srgbClr val="FFC000">
              <a:alpha val="44000"/>
            </a:srgbClr>
          </a:solidFill>
        </p:grpSpPr>
        <p:sp>
          <p:nvSpPr>
            <p:cNvPr id="16" name="Google Shape;4106;p88">
              <a:extLst>
                <a:ext uri="{FF2B5EF4-FFF2-40B4-BE49-F238E27FC236}">
                  <a16:creationId xmlns:a16="http://schemas.microsoft.com/office/drawing/2014/main" id="{C6731A1E-3C56-4F70-8A45-23A27FAAC151}"/>
                </a:ext>
              </a:extLst>
            </p:cNvPr>
            <p:cNvSpPr>
              <a:spLocks noChangeArrowheads="1"/>
            </p:cNvSpPr>
            <p:nvPr/>
          </p:nvSpPr>
          <p:spPr bwMode="auto">
            <a:xfrm>
              <a:off x="4325938" y="3814763"/>
              <a:ext cx="1047750" cy="1047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7" name="Google Shape;4113;p88">
              <a:extLst>
                <a:ext uri="{FF2B5EF4-FFF2-40B4-BE49-F238E27FC236}">
                  <a16:creationId xmlns:a16="http://schemas.microsoft.com/office/drawing/2014/main" id="{A82D5BB7-4BA7-46EC-BB84-9CE71CE69833}"/>
                </a:ext>
              </a:extLst>
            </p:cNvPr>
            <p:cNvSpPr>
              <a:spLocks/>
            </p:cNvSpPr>
            <p:nvPr/>
          </p:nvSpPr>
          <p:spPr bwMode="auto">
            <a:xfrm>
              <a:off x="4416426" y="4067175"/>
              <a:ext cx="866775" cy="438150"/>
            </a:xfrm>
            <a:custGeom>
              <a:avLst/>
              <a:gdLst>
                <a:gd name="T0" fmla="*/ 2147483646 w 202"/>
                <a:gd name="T1" fmla="*/ 2147483646 h 102"/>
                <a:gd name="T2" fmla="*/ 2147483646 w 202"/>
                <a:gd name="T3" fmla="*/ 2147483646 h 102"/>
                <a:gd name="T4" fmla="*/ 2147483646 w 202"/>
                <a:gd name="T5" fmla="*/ 2147483646 h 102"/>
                <a:gd name="T6" fmla="*/ 2147483646 w 202"/>
                <a:gd name="T7" fmla="*/ 2147483646 h 102"/>
                <a:gd name="T8" fmla="*/ 2147483646 w 202"/>
                <a:gd name="T9" fmla="*/ 2147483646 h 102"/>
                <a:gd name="T10" fmla="*/ 2147483646 w 202"/>
                <a:gd name="T11" fmla="*/ 2147483646 h 102"/>
                <a:gd name="T12" fmla="*/ 2147483646 w 202"/>
                <a:gd name="T13" fmla="*/ 2147483646 h 102"/>
                <a:gd name="T14" fmla="*/ 2147483646 w 202"/>
                <a:gd name="T15" fmla="*/ 2147483646 h 102"/>
                <a:gd name="T16" fmla="*/ 2147483646 w 202"/>
                <a:gd name="T17" fmla="*/ 2147483646 h 102"/>
                <a:gd name="T18" fmla="*/ 2147483646 w 202"/>
                <a:gd name="T19" fmla="*/ 2147483646 h 102"/>
                <a:gd name="T20" fmla="*/ 2147483646 w 202"/>
                <a:gd name="T21" fmla="*/ 2147483646 h 102"/>
                <a:gd name="T22" fmla="*/ 2147483646 w 202"/>
                <a:gd name="T23" fmla="*/ 2147483646 h 102"/>
                <a:gd name="T24" fmla="*/ 2147483646 w 202"/>
                <a:gd name="T25" fmla="*/ 2147483646 h 102"/>
                <a:gd name="T26" fmla="*/ 2147483646 w 202"/>
                <a:gd name="T27" fmla="*/ 2147483646 h 102"/>
                <a:gd name="T28" fmla="*/ 2147483646 w 202"/>
                <a:gd name="T29" fmla="*/ 2147483646 h 102"/>
                <a:gd name="T30" fmla="*/ 2147483646 w 202"/>
                <a:gd name="T31" fmla="*/ 2147483646 h 102"/>
                <a:gd name="T32" fmla="*/ 2147483646 w 202"/>
                <a:gd name="T33" fmla="*/ 2147483646 h 102"/>
                <a:gd name="T34" fmla="*/ 2147483646 w 202"/>
                <a:gd name="T35" fmla="*/ 2147483646 h 102"/>
                <a:gd name="T36" fmla="*/ 2147483646 w 202"/>
                <a:gd name="T37" fmla="*/ 2147483646 h 102"/>
                <a:gd name="T38" fmla="*/ 2147483646 w 202"/>
                <a:gd name="T39" fmla="*/ 2147483646 h 102"/>
                <a:gd name="T40" fmla="*/ 2147483646 w 202"/>
                <a:gd name="T41" fmla="*/ 2147483646 h 102"/>
                <a:gd name="T42" fmla="*/ 2147483646 w 202"/>
                <a:gd name="T43" fmla="*/ 2147483646 h 102"/>
                <a:gd name="T44" fmla="*/ 2147483646 w 202"/>
                <a:gd name="T45" fmla="*/ 2147483646 h 102"/>
                <a:gd name="T46" fmla="*/ 2147483646 w 202"/>
                <a:gd name="T47" fmla="*/ 2147483646 h 102"/>
                <a:gd name="T48" fmla="*/ 2147483646 w 202"/>
                <a:gd name="T49" fmla="*/ 2147483646 h 102"/>
                <a:gd name="T50" fmla="*/ 2147483646 w 202"/>
                <a:gd name="T51" fmla="*/ 2147483646 h 102"/>
                <a:gd name="T52" fmla="*/ 2147483646 w 202"/>
                <a:gd name="T53" fmla="*/ 2147483646 h 102"/>
                <a:gd name="T54" fmla="*/ 2147483646 w 202"/>
                <a:gd name="T55" fmla="*/ 2147483646 h 102"/>
                <a:gd name="T56" fmla="*/ 2147483646 w 202"/>
                <a:gd name="T57" fmla="*/ 2147483646 h 102"/>
                <a:gd name="T58" fmla="*/ 2147483646 w 202"/>
                <a:gd name="T59" fmla="*/ 2147483646 h 102"/>
                <a:gd name="T60" fmla="*/ 2147483646 w 202"/>
                <a:gd name="T61" fmla="*/ 2147483646 h 102"/>
                <a:gd name="T62" fmla="*/ 2147483646 w 202"/>
                <a:gd name="T63" fmla="*/ 2147483646 h 102"/>
                <a:gd name="T64" fmla="*/ 2147483646 w 202"/>
                <a:gd name="T65" fmla="*/ 2147483646 h 102"/>
                <a:gd name="T66" fmla="*/ 0 w 202"/>
                <a:gd name="T67" fmla="*/ 2147483646 h 102"/>
                <a:gd name="T68" fmla="*/ 2147483646 w 202"/>
                <a:gd name="T69" fmla="*/ 2147483646 h 102"/>
                <a:gd name="T70" fmla="*/ 2147483646 w 202"/>
                <a:gd name="T71" fmla="*/ 2147483646 h 102"/>
                <a:gd name="T72" fmla="*/ 2147483646 w 202"/>
                <a:gd name="T73" fmla="*/ 2147483646 h 102"/>
                <a:gd name="T74" fmla="*/ 2147483646 w 202"/>
                <a:gd name="T75" fmla="*/ 2147483646 h 102"/>
                <a:gd name="T76" fmla="*/ 2147483646 w 202"/>
                <a:gd name="T77" fmla="*/ 2147483646 h 102"/>
                <a:gd name="T78" fmla="*/ 2147483646 w 202"/>
                <a:gd name="T79" fmla="*/ 2147483646 h 102"/>
                <a:gd name="T80" fmla="*/ 2147483646 w 202"/>
                <a:gd name="T81" fmla="*/ 2147483646 h 102"/>
                <a:gd name="T82" fmla="*/ 2147483646 w 202"/>
                <a:gd name="T83" fmla="*/ 2147483646 h 102"/>
                <a:gd name="T84" fmla="*/ 2147483646 w 202"/>
                <a:gd name="T85" fmla="*/ 2147483646 h 102"/>
                <a:gd name="T86" fmla="*/ 2147483646 w 202"/>
                <a:gd name="T87" fmla="*/ 2147483646 h 102"/>
                <a:gd name="T88" fmla="*/ 2147483646 w 202"/>
                <a:gd name="T89" fmla="*/ 2147483646 h 102"/>
                <a:gd name="T90" fmla="*/ 2147483646 w 202"/>
                <a:gd name="T91" fmla="*/ 2147483646 h 102"/>
                <a:gd name="T92" fmla="*/ 2147483646 w 202"/>
                <a:gd name="T93" fmla="*/ 21474836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2" h="102" extrusionOk="0">
                  <a:moveTo>
                    <a:pt x="103" y="102"/>
                  </a:moveTo>
                  <a:cubicBezTo>
                    <a:pt x="91" y="102"/>
                    <a:pt x="81" y="102"/>
                    <a:pt x="72" y="99"/>
                  </a:cubicBezTo>
                  <a:cubicBezTo>
                    <a:pt x="68" y="99"/>
                    <a:pt x="65" y="98"/>
                    <a:pt x="63" y="96"/>
                  </a:cubicBezTo>
                  <a:cubicBezTo>
                    <a:pt x="57" y="94"/>
                    <a:pt x="55" y="90"/>
                    <a:pt x="55" y="87"/>
                  </a:cubicBezTo>
                  <a:cubicBezTo>
                    <a:pt x="54" y="84"/>
                    <a:pt x="56" y="80"/>
                    <a:pt x="58" y="77"/>
                  </a:cubicBezTo>
                  <a:cubicBezTo>
                    <a:pt x="63" y="73"/>
                    <a:pt x="69" y="69"/>
                    <a:pt x="76" y="65"/>
                  </a:cubicBezTo>
                  <a:cubicBezTo>
                    <a:pt x="79" y="64"/>
                    <a:pt x="81" y="63"/>
                    <a:pt x="83" y="62"/>
                  </a:cubicBezTo>
                  <a:cubicBezTo>
                    <a:pt x="85" y="62"/>
                    <a:pt x="85" y="62"/>
                    <a:pt x="85" y="62"/>
                  </a:cubicBezTo>
                  <a:cubicBezTo>
                    <a:pt x="87" y="61"/>
                    <a:pt x="88" y="60"/>
                    <a:pt x="89" y="58"/>
                  </a:cubicBezTo>
                  <a:cubicBezTo>
                    <a:pt x="89" y="57"/>
                    <a:pt x="88" y="56"/>
                    <a:pt x="87" y="55"/>
                  </a:cubicBezTo>
                  <a:cubicBezTo>
                    <a:pt x="79" y="46"/>
                    <a:pt x="75" y="36"/>
                    <a:pt x="76" y="24"/>
                  </a:cubicBezTo>
                  <a:cubicBezTo>
                    <a:pt x="76" y="12"/>
                    <a:pt x="83" y="4"/>
                    <a:pt x="96" y="1"/>
                  </a:cubicBezTo>
                  <a:cubicBezTo>
                    <a:pt x="98" y="0"/>
                    <a:pt x="100" y="0"/>
                    <a:pt x="103" y="0"/>
                  </a:cubicBezTo>
                  <a:cubicBezTo>
                    <a:pt x="105" y="0"/>
                    <a:pt x="108" y="0"/>
                    <a:pt x="110" y="1"/>
                  </a:cubicBezTo>
                  <a:cubicBezTo>
                    <a:pt x="123" y="4"/>
                    <a:pt x="130" y="12"/>
                    <a:pt x="130" y="24"/>
                  </a:cubicBezTo>
                  <a:cubicBezTo>
                    <a:pt x="131" y="36"/>
                    <a:pt x="127" y="47"/>
                    <a:pt x="119" y="55"/>
                  </a:cubicBezTo>
                  <a:cubicBezTo>
                    <a:pt x="117" y="56"/>
                    <a:pt x="117" y="57"/>
                    <a:pt x="117" y="58"/>
                  </a:cubicBezTo>
                  <a:cubicBezTo>
                    <a:pt x="118" y="60"/>
                    <a:pt x="119" y="61"/>
                    <a:pt x="121" y="62"/>
                  </a:cubicBezTo>
                  <a:cubicBezTo>
                    <a:pt x="122" y="62"/>
                    <a:pt x="122" y="62"/>
                    <a:pt x="122" y="62"/>
                  </a:cubicBezTo>
                  <a:cubicBezTo>
                    <a:pt x="125" y="63"/>
                    <a:pt x="127" y="64"/>
                    <a:pt x="129" y="65"/>
                  </a:cubicBezTo>
                  <a:cubicBezTo>
                    <a:pt x="137" y="69"/>
                    <a:pt x="143" y="73"/>
                    <a:pt x="147" y="77"/>
                  </a:cubicBezTo>
                  <a:cubicBezTo>
                    <a:pt x="150" y="80"/>
                    <a:pt x="151" y="84"/>
                    <a:pt x="150" y="87"/>
                  </a:cubicBezTo>
                  <a:cubicBezTo>
                    <a:pt x="150" y="91"/>
                    <a:pt x="147" y="94"/>
                    <a:pt x="143" y="96"/>
                  </a:cubicBezTo>
                  <a:cubicBezTo>
                    <a:pt x="143" y="96"/>
                    <a:pt x="143" y="96"/>
                    <a:pt x="143" y="96"/>
                  </a:cubicBezTo>
                  <a:cubicBezTo>
                    <a:pt x="140" y="98"/>
                    <a:pt x="137" y="99"/>
                    <a:pt x="134" y="99"/>
                  </a:cubicBezTo>
                  <a:cubicBezTo>
                    <a:pt x="124" y="102"/>
                    <a:pt x="115" y="102"/>
                    <a:pt x="103" y="102"/>
                  </a:cubicBezTo>
                  <a:close/>
                  <a:moveTo>
                    <a:pt x="103" y="6"/>
                  </a:moveTo>
                  <a:cubicBezTo>
                    <a:pt x="101" y="6"/>
                    <a:pt x="99" y="6"/>
                    <a:pt x="97" y="6"/>
                  </a:cubicBezTo>
                  <a:cubicBezTo>
                    <a:pt x="87" y="9"/>
                    <a:pt x="82" y="14"/>
                    <a:pt x="81" y="24"/>
                  </a:cubicBezTo>
                  <a:cubicBezTo>
                    <a:pt x="81" y="35"/>
                    <a:pt x="84" y="44"/>
                    <a:pt x="91" y="51"/>
                  </a:cubicBezTo>
                  <a:cubicBezTo>
                    <a:pt x="94" y="53"/>
                    <a:pt x="95" y="56"/>
                    <a:pt x="94" y="60"/>
                  </a:cubicBezTo>
                  <a:cubicBezTo>
                    <a:pt x="93" y="63"/>
                    <a:pt x="91" y="65"/>
                    <a:pt x="87" y="67"/>
                  </a:cubicBezTo>
                  <a:cubicBezTo>
                    <a:pt x="86" y="68"/>
                    <a:pt x="86" y="68"/>
                    <a:pt x="86" y="68"/>
                  </a:cubicBezTo>
                  <a:cubicBezTo>
                    <a:pt x="83" y="68"/>
                    <a:pt x="81" y="69"/>
                    <a:pt x="79" y="70"/>
                  </a:cubicBezTo>
                  <a:cubicBezTo>
                    <a:pt x="72" y="74"/>
                    <a:pt x="66" y="77"/>
                    <a:pt x="62" y="81"/>
                  </a:cubicBezTo>
                  <a:cubicBezTo>
                    <a:pt x="61" y="83"/>
                    <a:pt x="60" y="85"/>
                    <a:pt x="60" y="86"/>
                  </a:cubicBezTo>
                  <a:cubicBezTo>
                    <a:pt x="61" y="88"/>
                    <a:pt x="62" y="90"/>
                    <a:pt x="65" y="91"/>
                  </a:cubicBezTo>
                  <a:cubicBezTo>
                    <a:pt x="67" y="92"/>
                    <a:pt x="70" y="93"/>
                    <a:pt x="73" y="94"/>
                  </a:cubicBezTo>
                  <a:cubicBezTo>
                    <a:pt x="82" y="96"/>
                    <a:pt x="92" y="97"/>
                    <a:pt x="103" y="97"/>
                  </a:cubicBezTo>
                  <a:cubicBezTo>
                    <a:pt x="114" y="97"/>
                    <a:pt x="124" y="96"/>
                    <a:pt x="133" y="94"/>
                  </a:cubicBezTo>
                  <a:cubicBezTo>
                    <a:pt x="136" y="93"/>
                    <a:pt x="138" y="92"/>
                    <a:pt x="141" y="91"/>
                  </a:cubicBezTo>
                  <a:cubicBezTo>
                    <a:pt x="143" y="90"/>
                    <a:pt x="145" y="89"/>
                    <a:pt x="145" y="86"/>
                  </a:cubicBezTo>
                  <a:cubicBezTo>
                    <a:pt x="145" y="84"/>
                    <a:pt x="144" y="82"/>
                    <a:pt x="143" y="81"/>
                  </a:cubicBezTo>
                  <a:cubicBezTo>
                    <a:pt x="139" y="77"/>
                    <a:pt x="134" y="74"/>
                    <a:pt x="127" y="70"/>
                  </a:cubicBezTo>
                  <a:cubicBezTo>
                    <a:pt x="125" y="69"/>
                    <a:pt x="123" y="68"/>
                    <a:pt x="120" y="68"/>
                  </a:cubicBezTo>
                  <a:cubicBezTo>
                    <a:pt x="119" y="67"/>
                    <a:pt x="119" y="67"/>
                    <a:pt x="119" y="67"/>
                  </a:cubicBezTo>
                  <a:cubicBezTo>
                    <a:pt x="115" y="65"/>
                    <a:pt x="112" y="63"/>
                    <a:pt x="112" y="59"/>
                  </a:cubicBezTo>
                  <a:cubicBezTo>
                    <a:pt x="111" y="56"/>
                    <a:pt x="112" y="53"/>
                    <a:pt x="115" y="51"/>
                  </a:cubicBezTo>
                  <a:cubicBezTo>
                    <a:pt x="122" y="44"/>
                    <a:pt x="125" y="35"/>
                    <a:pt x="125" y="24"/>
                  </a:cubicBezTo>
                  <a:cubicBezTo>
                    <a:pt x="124" y="14"/>
                    <a:pt x="119" y="9"/>
                    <a:pt x="109" y="6"/>
                  </a:cubicBezTo>
                  <a:cubicBezTo>
                    <a:pt x="107" y="6"/>
                    <a:pt x="105" y="6"/>
                    <a:pt x="103" y="6"/>
                  </a:cubicBezTo>
                  <a:close/>
                  <a:moveTo>
                    <a:pt x="142" y="94"/>
                  </a:moveTo>
                  <a:cubicBezTo>
                    <a:pt x="142" y="94"/>
                    <a:pt x="142" y="94"/>
                    <a:pt x="142" y="94"/>
                  </a:cubicBezTo>
                  <a:close/>
                  <a:moveTo>
                    <a:pt x="168" y="102"/>
                  </a:moveTo>
                  <a:cubicBezTo>
                    <a:pt x="166" y="102"/>
                    <a:pt x="166" y="102"/>
                    <a:pt x="166" y="102"/>
                  </a:cubicBezTo>
                  <a:cubicBezTo>
                    <a:pt x="160" y="102"/>
                    <a:pt x="159" y="102"/>
                    <a:pt x="153" y="102"/>
                  </a:cubicBezTo>
                  <a:cubicBezTo>
                    <a:pt x="151" y="101"/>
                    <a:pt x="150" y="100"/>
                    <a:pt x="150" y="98"/>
                  </a:cubicBezTo>
                  <a:cubicBezTo>
                    <a:pt x="151" y="97"/>
                    <a:pt x="152" y="96"/>
                    <a:pt x="153" y="96"/>
                  </a:cubicBezTo>
                  <a:cubicBezTo>
                    <a:pt x="159" y="97"/>
                    <a:pt x="161" y="97"/>
                    <a:pt x="166" y="97"/>
                  </a:cubicBezTo>
                  <a:cubicBezTo>
                    <a:pt x="168" y="97"/>
                    <a:pt x="168" y="97"/>
                    <a:pt x="168" y="97"/>
                  </a:cubicBezTo>
                  <a:cubicBezTo>
                    <a:pt x="176" y="97"/>
                    <a:pt x="182" y="96"/>
                    <a:pt x="188" y="95"/>
                  </a:cubicBezTo>
                  <a:cubicBezTo>
                    <a:pt x="190" y="94"/>
                    <a:pt x="192" y="94"/>
                    <a:pt x="194" y="93"/>
                  </a:cubicBezTo>
                  <a:cubicBezTo>
                    <a:pt x="195" y="92"/>
                    <a:pt x="196" y="91"/>
                    <a:pt x="196" y="90"/>
                  </a:cubicBezTo>
                  <a:cubicBezTo>
                    <a:pt x="196" y="89"/>
                    <a:pt x="196" y="88"/>
                    <a:pt x="195" y="87"/>
                  </a:cubicBezTo>
                  <a:cubicBezTo>
                    <a:pt x="193" y="85"/>
                    <a:pt x="189" y="82"/>
                    <a:pt x="184" y="80"/>
                  </a:cubicBezTo>
                  <a:cubicBezTo>
                    <a:pt x="183" y="79"/>
                    <a:pt x="181" y="79"/>
                    <a:pt x="179" y="78"/>
                  </a:cubicBezTo>
                  <a:cubicBezTo>
                    <a:pt x="178" y="78"/>
                    <a:pt x="178" y="78"/>
                    <a:pt x="178" y="78"/>
                  </a:cubicBezTo>
                  <a:cubicBezTo>
                    <a:pt x="175" y="77"/>
                    <a:pt x="174" y="74"/>
                    <a:pt x="173" y="72"/>
                  </a:cubicBezTo>
                  <a:cubicBezTo>
                    <a:pt x="173" y="69"/>
                    <a:pt x="173" y="67"/>
                    <a:pt x="175" y="65"/>
                  </a:cubicBezTo>
                  <a:cubicBezTo>
                    <a:pt x="180" y="60"/>
                    <a:pt x="182" y="54"/>
                    <a:pt x="182" y="47"/>
                  </a:cubicBezTo>
                  <a:cubicBezTo>
                    <a:pt x="182" y="41"/>
                    <a:pt x="178" y="37"/>
                    <a:pt x="172" y="36"/>
                  </a:cubicBezTo>
                  <a:cubicBezTo>
                    <a:pt x="170" y="35"/>
                    <a:pt x="169" y="35"/>
                    <a:pt x="168" y="35"/>
                  </a:cubicBezTo>
                  <a:cubicBezTo>
                    <a:pt x="166" y="35"/>
                    <a:pt x="165" y="35"/>
                    <a:pt x="164" y="36"/>
                  </a:cubicBezTo>
                  <a:cubicBezTo>
                    <a:pt x="157" y="37"/>
                    <a:pt x="154" y="41"/>
                    <a:pt x="153" y="47"/>
                  </a:cubicBezTo>
                  <a:cubicBezTo>
                    <a:pt x="153" y="54"/>
                    <a:pt x="155" y="60"/>
                    <a:pt x="160" y="65"/>
                  </a:cubicBezTo>
                  <a:cubicBezTo>
                    <a:pt x="162" y="67"/>
                    <a:pt x="163" y="70"/>
                    <a:pt x="163" y="72"/>
                  </a:cubicBezTo>
                  <a:cubicBezTo>
                    <a:pt x="162" y="74"/>
                    <a:pt x="161" y="76"/>
                    <a:pt x="158" y="77"/>
                  </a:cubicBezTo>
                  <a:cubicBezTo>
                    <a:pt x="158" y="77"/>
                    <a:pt x="158" y="77"/>
                    <a:pt x="158" y="77"/>
                  </a:cubicBezTo>
                  <a:cubicBezTo>
                    <a:pt x="156" y="78"/>
                    <a:pt x="155" y="77"/>
                    <a:pt x="154" y="76"/>
                  </a:cubicBezTo>
                  <a:cubicBezTo>
                    <a:pt x="153" y="74"/>
                    <a:pt x="154" y="73"/>
                    <a:pt x="156" y="72"/>
                  </a:cubicBezTo>
                  <a:cubicBezTo>
                    <a:pt x="156" y="72"/>
                    <a:pt x="156" y="72"/>
                    <a:pt x="156" y="72"/>
                  </a:cubicBezTo>
                  <a:cubicBezTo>
                    <a:pt x="157" y="72"/>
                    <a:pt x="157" y="71"/>
                    <a:pt x="157" y="71"/>
                  </a:cubicBezTo>
                  <a:cubicBezTo>
                    <a:pt x="157" y="71"/>
                    <a:pt x="157" y="70"/>
                    <a:pt x="156" y="69"/>
                  </a:cubicBezTo>
                  <a:cubicBezTo>
                    <a:pt x="150" y="63"/>
                    <a:pt x="148" y="56"/>
                    <a:pt x="148" y="47"/>
                  </a:cubicBezTo>
                  <a:cubicBezTo>
                    <a:pt x="148" y="41"/>
                    <a:pt x="151" y="33"/>
                    <a:pt x="162" y="30"/>
                  </a:cubicBezTo>
                  <a:cubicBezTo>
                    <a:pt x="164" y="30"/>
                    <a:pt x="166" y="29"/>
                    <a:pt x="168" y="29"/>
                  </a:cubicBezTo>
                  <a:cubicBezTo>
                    <a:pt x="169" y="29"/>
                    <a:pt x="171" y="30"/>
                    <a:pt x="173" y="30"/>
                  </a:cubicBezTo>
                  <a:cubicBezTo>
                    <a:pt x="185" y="33"/>
                    <a:pt x="187" y="41"/>
                    <a:pt x="187" y="47"/>
                  </a:cubicBezTo>
                  <a:cubicBezTo>
                    <a:pt x="188" y="56"/>
                    <a:pt x="185" y="63"/>
                    <a:pt x="179" y="69"/>
                  </a:cubicBezTo>
                  <a:cubicBezTo>
                    <a:pt x="179" y="69"/>
                    <a:pt x="178" y="70"/>
                    <a:pt x="178" y="71"/>
                  </a:cubicBezTo>
                  <a:cubicBezTo>
                    <a:pt x="179" y="71"/>
                    <a:pt x="179" y="72"/>
                    <a:pt x="180" y="72"/>
                  </a:cubicBezTo>
                  <a:cubicBezTo>
                    <a:pt x="181" y="73"/>
                    <a:pt x="181" y="73"/>
                    <a:pt x="181" y="73"/>
                  </a:cubicBezTo>
                  <a:cubicBezTo>
                    <a:pt x="183" y="74"/>
                    <a:pt x="185" y="74"/>
                    <a:pt x="186" y="75"/>
                  </a:cubicBezTo>
                  <a:cubicBezTo>
                    <a:pt x="192" y="78"/>
                    <a:pt x="196" y="80"/>
                    <a:pt x="199" y="83"/>
                  </a:cubicBezTo>
                  <a:cubicBezTo>
                    <a:pt x="201" y="85"/>
                    <a:pt x="202" y="88"/>
                    <a:pt x="202" y="91"/>
                  </a:cubicBezTo>
                  <a:cubicBezTo>
                    <a:pt x="201" y="94"/>
                    <a:pt x="199" y="97"/>
                    <a:pt x="196" y="98"/>
                  </a:cubicBezTo>
                  <a:cubicBezTo>
                    <a:pt x="194" y="99"/>
                    <a:pt x="192" y="100"/>
                    <a:pt x="190" y="100"/>
                  </a:cubicBezTo>
                  <a:cubicBezTo>
                    <a:pt x="183" y="102"/>
                    <a:pt x="176" y="102"/>
                    <a:pt x="168" y="102"/>
                  </a:cubicBezTo>
                  <a:close/>
                  <a:moveTo>
                    <a:pt x="38" y="102"/>
                  </a:moveTo>
                  <a:cubicBezTo>
                    <a:pt x="29" y="102"/>
                    <a:pt x="21" y="102"/>
                    <a:pt x="14" y="100"/>
                  </a:cubicBezTo>
                  <a:cubicBezTo>
                    <a:pt x="11" y="99"/>
                    <a:pt x="9" y="99"/>
                    <a:pt x="7" y="98"/>
                  </a:cubicBezTo>
                  <a:cubicBezTo>
                    <a:pt x="3" y="96"/>
                    <a:pt x="1" y="93"/>
                    <a:pt x="0" y="90"/>
                  </a:cubicBezTo>
                  <a:cubicBezTo>
                    <a:pt x="0" y="87"/>
                    <a:pt x="1" y="84"/>
                    <a:pt x="3" y="82"/>
                  </a:cubicBezTo>
                  <a:cubicBezTo>
                    <a:pt x="7" y="78"/>
                    <a:pt x="11" y="75"/>
                    <a:pt x="17" y="73"/>
                  </a:cubicBezTo>
                  <a:cubicBezTo>
                    <a:pt x="19" y="72"/>
                    <a:pt x="21" y="71"/>
                    <a:pt x="23" y="70"/>
                  </a:cubicBezTo>
                  <a:cubicBezTo>
                    <a:pt x="24" y="70"/>
                    <a:pt x="24" y="70"/>
                    <a:pt x="24" y="70"/>
                  </a:cubicBezTo>
                  <a:cubicBezTo>
                    <a:pt x="25" y="69"/>
                    <a:pt x="26" y="69"/>
                    <a:pt x="26" y="68"/>
                  </a:cubicBezTo>
                  <a:cubicBezTo>
                    <a:pt x="26" y="67"/>
                    <a:pt x="26" y="66"/>
                    <a:pt x="25" y="65"/>
                  </a:cubicBezTo>
                  <a:cubicBezTo>
                    <a:pt x="19" y="59"/>
                    <a:pt x="16" y="51"/>
                    <a:pt x="16" y="41"/>
                  </a:cubicBezTo>
                  <a:cubicBezTo>
                    <a:pt x="16" y="35"/>
                    <a:pt x="19" y="26"/>
                    <a:pt x="32" y="23"/>
                  </a:cubicBezTo>
                  <a:cubicBezTo>
                    <a:pt x="34" y="23"/>
                    <a:pt x="36" y="22"/>
                    <a:pt x="38" y="22"/>
                  </a:cubicBezTo>
                  <a:cubicBezTo>
                    <a:pt x="40" y="22"/>
                    <a:pt x="42" y="23"/>
                    <a:pt x="44" y="23"/>
                  </a:cubicBezTo>
                  <a:cubicBezTo>
                    <a:pt x="56" y="26"/>
                    <a:pt x="59" y="35"/>
                    <a:pt x="59" y="41"/>
                  </a:cubicBezTo>
                  <a:cubicBezTo>
                    <a:pt x="60" y="51"/>
                    <a:pt x="57" y="59"/>
                    <a:pt x="50" y="65"/>
                  </a:cubicBezTo>
                  <a:cubicBezTo>
                    <a:pt x="50" y="66"/>
                    <a:pt x="49" y="67"/>
                    <a:pt x="49" y="68"/>
                  </a:cubicBezTo>
                  <a:cubicBezTo>
                    <a:pt x="50" y="69"/>
                    <a:pt x="50" y="69"/>
                    <a:pt x="52" y="70"/>
                  </a:cubicBezTo>
                  <a:cubicBezTo>
                    <a:pt x="53" y="70"/>
                    <a:pt x="53" y="70"/>
                    <a:pt x="53" y="70"/>
                  </a:cubicBezTo>
                  <a:cubicBezTo>
                    <a:pt x="54" y="71"/>
                    <a:pt x="55" y="73"/>
                    <a:pt x="55" y="74"/>
                  </a:cubicBezTo>
                  <a:cubicBezTo>
                    <a:pt x="54" y="75"/>
                    <a:pt x="52" y="76"/>
                    <a:pt x="51" y="76"/>
                  </a:cubicBezTo>
                  <a:cubicBezTo>
                    <a:pt x="50" y="75"/>
                    <a:pt x="50" y="75"/>
                    <a:pt x="50" y="75"/>
                  </a:cubicBezTo>
                  <a:cubicBezTo>
                    <a:pt x="47" y="74"/>
                    <a:pt x="45" y="72"/>
                    <a:pt x="44" y="69"/>
                  </a:cubicBezTo>
                  <a:cubicBezTo>
                    <a:pt x="43" y="66"/>
                    <a:pt x="44" y="64"/>
                    <a:pt x="46" y="62"/>
                  </a:cubicBezTo>
                  <a:cubicBezTo>
                    <a:pt x="52" y="56"/>
                    <a:pt x="54" y="50"/>
                    <a:pt x="54" y="41"/>
                  </a:cubicBezTo>
                  <a:cubicBezTo>
                    <a:pt x="54" y="34"/>
                    <a:pt x="50" y="30"/>
                    <a:pt x="42" y="28"/>
                  </a:cubicBezTo>
                  <a:cubicBezTo>
                    <a:pt x="41" y="28"/>
                    <a:pt x="39" y="28"/>
                    <a:pt x="38" y="28"/>
                  </a:cubicBezTo>
                  <a:cubicBezTo>
                    <a:pt x="36" y="28"/>
                    <a:pt x="35" y="28"/>
                    <a:pt x="33" y="28"/>
                  </a:cubicBezTo>
                  <a:cubicBezTo>
                    <a:pt x="26" y="30"/>
                    <a:pt x="22" y="34"/>
                    <a:pt x="22" y="41"/>
                  </a:cubicBezTo>
                  <a:cubicBezTo>
                    <a:pt x="21" y="50"/>
                    <a:pt x="24" y="56"/>
                    <a:pt x="29" y="62"/>
                  </a:cubicBezTo>
                  <a:cubicBezTo>
                    <a:pt x="31" y="64"/>
                    <a:pt x="32" y="66"/>
                    <a:pt x="32" y="69"/>
                  </a:cubicBezTo>
                  <a:cubicBezTo>
                    <a:pt x="31" y="72"/>
                    <a:pt x="29" y="74"/>
                    <a:pt x="26" y="75"/>
                  </a:cubicBezTo>
                  <a:cubicBezTo>
                    <a:pt x="25" y="76"/>
                    <a:pt x="25" y="76"/>
                    <a:pt x="25" y="76"/>
                  </a:cubicBezTo>
                  <a:cubicBezTo>
                    <a:pt x="23" y="76"/>
                    <a:pt x="21" y="77"/>
                    <a:pt x="19" y="78"/>
                  </a:cubicBezTo>
                  <a:cubicBezTo>
                    <a:pt x="14" y="80"/>
                    <a:pt x="10" y="83"/>
                    <a:pt x="7" y="86"/>
                  </a:cubicBezTo>
                  <a:cubicBezTo>
                    <a:pt x="6" y="87"/>
                    <a:pt x="5" y="88"/>
                    <a:pt x="6" y="89"/>
                  </a:cubicBezTo>
                  <a:cubicBezTo>
                    <a:pt x="6" y="91"/>
                    <a:pt x="7" y="92"/>
                    <a:pt x="9" y="93"/>
                  </a:cubicBezTo>
                  <a:cubicBezTo>
                    <a:pt x="11" y="93"/>
                    <a:pt x="13" y="94"/>
                    <a:pt x="15" y="95"/>
                  </a:cubicBezTo>
                  <a:cubicBezTo>
                    <a:pt x="22" y="96"/>
                    <a:pt x="29" y="97"/>
                    <a:pt x="38" y="97"/>
                  </a:cubicBezTo>
                  <a:cubicBezTo>
                    <a:pt x="43" y="97"/>
                    <a:pt x="47" y="97"/>
                    <a:pt x="51" y="96"/>
                  </a:cubicBezTo>
                  <a:cubicBezTo>
                    <a:pt x="53" y="96"/>
                    <a:pt x="54" y="97"/>
                    <a:pt x="54" y="99"/>
                  </a:cubicBezTo>
                  <a:cubicBezTo>
                    <a:pt x="55" y="100"/>
                    <a:pt x="53" y="102"/>
                    <a:pt x="52" y="102"/>
                  </a:cubicBezTo>
                  <a:cubicBezTo>
                    <a:pt x="48" y="102"/>
                    <a:pt x="43" y="102"/>
                    <a:pt x="3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aphicFrame>
        <p:nvGraphicFramePr>
          <p:cNvPr id="28" name="Диаграмма 27">
            <a:extLst>
              <a:ext uri="{FF2B5EF4-FFF2-40B4-BE49-F238E27FC236}">
                <a16:creationId xmlns:a16="http://schemas.microsoft.com/office/drawing/2014/main" id="{3A0D3268-8F2E-4500-A87E-C9BDD10B1A56}"/>
              </a:ext>
            </a:extLst>
          </p:cNvPr>
          <p:cNvGraphicFramePr>
            <a:graphicFrameLocks/>
          </p:cNvGraphicFramePr>
          <p:nvPr>
            <p:extLst>
              <p:ext uri="{D42A27DB-BD31-4B8C-83A1-F6EECF244321}">
                <p14:modId xmlns:p14="http://schemas.microsoft.com/office/powerpoint/2010/main" val="2701002461"/>
              </p:ext>
            </p:extLst>
          </p:nvPr>
        </p:nvGraphicFramePr>
        <p:xfrm>
          <a:off x="5283997" y="2203782"/>
          <a:ext cx="6586330" cy="4141304"/>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Data Topics | New River Valley Data Dashboard">
            <a:extLst>
              <a:ext uri="{FF2B5EF4-FFF2-40B4-BE49-F238E27FC236}">
                <a16:creationId xmlns:a16="http://schemas.microsoft.com/office/drawing/2014/main" id="{370ACF7C-7191-42F0-83F5-C7D8ECBC85E7}"/>
              </a:ext>
            </a:extLst>
          </p:cNvPr>
          <p:cNvPicPr>
            <a:picLocks noChangeAspect="1" noChangeArrowheads="1"/>
          </p:cNvPicPr>
          <p:nvPr/>
        </p:nvPicPr>
        <p:blipFill>
          <a:blip r:embed="rId5">
            <a:clrChange>
              <a:clrFrom>
                <a:srgbClr val="FAFFFF"/>
              </a:clrFrom>
              <a:clrTo>
                <a:srgbClr val="FAFFFF">
                  <a:alpha val="0"/>
                </a:srgbClr>
              </a:clrTo>
            </a:clrChange>
            <a:duotone>
              <a:prstClr val="black"/>
              <a:srgbClr val="009A21">
                <a:tint val="45000"/>
                <a:satMod val="400000"/>
              </a:srgbClr>
            </a:duotone>
            <a:extLst>
              <a:ext uri="{BEBA8EAE-BF5A-486C-A8C5-ECC9F3942E4B}">
                <a14:imgProps xmlns:a14="http://schemas.microsoft.com/office/drawing/2010/main">
                  <a14:imgLayer r:embed="rId6">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873475" y="1591782"/>
            <a:ext cx="1224000" cy="1224000"/>
          </a:xfrm>
          <a:prstGeom prst="ellipse">
            <a:avLst/>
          </a:prstGeom>
          <a:solidFill>
            <a:schemeClr val="bg1"/>
          </a:solidFill>
        </p:spPr>
      </p:pic>
      <p:pic>
        <p:nvPicPr>
          <p:cNvPr id="31" name="Picture 6" descr="IconsETC » Flat circle white on blue foundation 3 page export icon">
            <a:extLst>
              <a:ext uri="{FF2B5EF4-FFF2-40B4-BE49-F238E27FC236}">
                <a16:creationId xmlns:a16="http://schemas.microsoft.com/office/drawing/2014/main" id="{8FE3B6DD-134C-4B4B-8F70-1D00DA28C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228" y="3589350"/>
            <a:ext cx="1281961" cy="128196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a:extLst>
              <a:ext uri="{FF2B5EF4-FFF2-40B4-BE49-F238E27FC236}">
                <a16:creationId xmlns:a16="http://schemas.microsoft.com/office/drawing/2014/main" id="{89BD1F7A-8D88-432A-8140-863025DA4C2C}"/>
              </a:ext>
            </a:extLst>
          </p:cNvPr>
          <p:cNvSpPr/>
          <p:nvPr/>
        </p:nvSpPr>
        <p:spPr>
          <a:xfrm>
            <a:off x="6096000" y="6345086"/>
            <a:ext cx="6096000" cy="276999"/>
          </a:xfrm>
          <a:prstGeom prst="rect">
            <a:avLst/>
          </a:prstGeom>
        </p:spPr>
        <p:txBody>
          <a:bodyPr>
            <a:spAutoFit/>
          </a:bodyPr>
          <a:lstStyle/>
          <a:p>
            <a:r>
              <a:rPr lang="en-US" sz="1200" dirty="0">
                <a:solidFill>
                  <a:srgbClr val="000000"/>
                </a:solidFill>
                <a:latin typeface="Arial" panose="020B0604020202020204" pitchFamily="34" charset="0"/>
              </a:rPr>
              <a:t>Source: State Statistics Committee of the Republic of Uzbekistan </a:t>
            </a:r>
            <a:endParaRPr lang="ru-RU" sz="1200" dirty="0"/>
          </a:p>
        </p:txBody>
      </p:sp>
    </p:spTree>
    <p:extLst>
      <p:ext uri="{BB962C8B-B14F-4D97-AF65-F5344CB8AC3E}">
        <p14:creationId xmlns:p14="http://schemas.microsoft.com/office/powerpoint/2010/main" val="354402719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75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14:presetBounceEnd="5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50000">
                                          <p:cBhvr additive="base">
                                            <p:cTn id="12" dur="75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3" dur="75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750" fill="hold"/>
                                            <p:tgtEl>
                                              <p:spTgt spid="1026"/>
                                            </p:tgtEl>
                                            <p:attrNameLst>
                                              <p:attrName>ppt_x</p:attrName>
                                            </p:attrNameLst>
                                          </p:cBhvr>
                                          <p:tavLst>
                                            <p:tav tm="0">
                                              <p:val>
                                                <p:strVal val="#ppt_x"/>
                                              </p:val>
                                            </p:tav>
                                            <p:tav tm="100000">
                                              <p:val>
                                                <p:strVal val="#ppt_x"/>
                                              </p:val>
                                            </p:tav>
                                          </p:tavLst>
                                        </p:anim>
                                        <p:anim calcmode="lin" valueType="num">
                                          <p:cBhvr additive="base">
                                            <p:cTn id="18" dur="75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14:presetBounceEnd="50000">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14:bounceEnd="50000">
                                          <p:cBhvr additive="base">
                                            <p:cTn id="22" dur="75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3" dur="75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750" fill="hold"/>
                                            <p:tgtEl>
                                              <p:spTgt spid="3"/>
                                            </p:tgtEl>
                                            <p:attrNameLst>
                                              <p:attrName>ppt_x</p:attrName>
                                            </p:attrNameLst>
                                          </p:cBhvr>
                                          <p:tavLst>
                                            <p:tav tm="0">
                                              <p:val>
                                                <p:strVal val="#ppt_x"/>
                                              </p:val>
                                            </p:tav>
                                            <p:tav tm="100000">
                                              <p:val>
                                                <p:strVal val="#ppt_x"/>
                                              </p:val>
                                            </p:tav>
                                          </p:tavLst>
                                        </p:anim>
                                        <p:anim calcmode="lin" valueType="num">
                                          <p:cBhvr additive="base">
                                            <p:cTn id="36" dur="75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ppt_x"/>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ppt_x"/>
                                              </p:val>
                                            </p:tav>
                                            <p:tav tm="100000">
                                              <p:val>
                                                <p:strVal val="#ppt_x"/>
                                              </p:val>
                                            </p:tav>
                                          </p:tavLst>
                                        </p:anim>
                                        <p:anim calcmode="lin" valueType="num">
                                          <p:cBhvr additive="base">
                                            <p:cTn id="13" dur="75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750" fill="hold"/>
                                            <p:tgtEl>
                                              <p:spTgt spid="1026"/>
                                            </p:tgtEl>
                                            <p:attrNameLst>
                                              <p:attrName>ppt_x</p:attrName>
                                            </p:attrNameLst>
                                          </p:cBhvr>
                                          <p:tavLst>
                                            <p:tav tm="0">
                                              <p:val>
                                                <p:strVal val="#ppt_x"/>
                                              </p:val>
                                            </p:tav>
                                            <p:tav tm="100000">
                                              <p:val>
                                                <p:strVal val="#ppt_x"/>
                                              </p:val>
                                            </p:tav>
                                          </p:tavLst>
                                        </p:anim>
                                        <p:anim calcmode="lin" valueType="num">
                                          <p:cBhvr additive="base">
                                            <p:cTn id="18" dur="75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750" fill="hold"/>
                                            <p:tgtEl>
                                              <p:spTgt spid="18"/>
                                            </p:tgtEl>
                                            <p:attrNameLst>
                                              <p:attrName>ppt_x</p:attrName>
                                            </p:attrNameLst>
                                          </p:cBhvr>
                                          <p:tavLst>
                                            <p:tav tm="0">
                                              <p:val>
                                                <p:strVal val="#ppt_x"/>
                                              </p:val>
                                            </p:tav>
                                            <p:tav tm="100000">
                                              <p:val>
                                                <p:strVal val="#ppt_x"/>
                                              </p:val>
                                            </p:tav>
                                          </p:tavLst>
                                        </p:anim>
                                        <p:anim calcmode="lin" valueType="num">
                                          <p:cBhvr additive="base">
                                            <p:cTn id="23" dur="75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750" fill="hold"/>
                                            <p:tgtEl>
                                              <p:spTgt spid="3"/>
                                            </p:tgtEl>
                                            <p:attrNameLst>
                                              <p:attrName>ppt_x</p:attrName>
                                            </p:attrNameLst>
                                          </p:cBhvr>
                                          <p:tavLst>
                                            <p:tav tm="0">
                                              <p:val>
                                                <p:strVal val="#ppt_x"/>
                                              </p:val>
                                            </p:tav>
                                            <p:tav tm="100000">
                                              <p:val>
                                                <p:strVal val="#ppt_x"/>
                                              </p:val>
                                            </p:tav>
                                          </p:tavLst>
                                        </p:anim>
                                        <p:anim calcmode="lin" valueType="num">
                                          <p:cBhvr additive="base">
                                            <p:cTn id="36" dur="75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ppt_x"/>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n-US" sz="2800" b="1" dirty="0">
                <a:effectLst>
                  <a:outerShdw blurRad="38100" dist="38100" dir="2700000" algn="tl">
                    <a:srgbClr val="000000">
                      <a:alpha val="43137"/>
                    </a:srgbClr>
                  </a:outerShdw>
                </a:effectLst>
              </a:rPr>
              <a:t>Challenges with green financing in Uzbekistan</a:t>
            </a: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21587"/>
          <a:stretch/>
        </p:blipFill>
        <p:spPr>
          <a:xfrm>
            <a:off x="-3456998" y="847159"/>
            <a:ext cx="6092629" cy="6035992"/>
          </a:xfrm>
          <a:prstGeom prst="rect">
            <a:avLst/>
          </a:prstGeom>
        </p:spPr>
      </p:pic>
      <p:sp>
        <p:nvSpPr>
          <p:cNvPr id="5" name="Google Shape;3771;p79">
            <a:extLst>
              <a:ext uri="{FF2B5EF4-FFF2-40B4-BE49-F238E27FC236}">
                <a16:creationId xmlns:a16="http://schemas.microsoft.com/office/drawing/2014/main" id="{DE5B5705-3879-4172-95A1-14320E518606}"/>
              </a:ext>
            </a:extLst>
          </p:cNvPr>
          <p:cNvSpPr txBox="1">
            <a:spLocks noChangeArrowheads="1"/>
          </p:cNvSpPr>
          <p:nvPr/>
        </p:nvSpPr>
        <p:spPr bwMode="auto">
          <a:xfrm>
            <a:off x="9246980" y="2258098"/>
            <a:ext cx="2059231"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buSzPts val="1400"/>
              <a:defRPr/>
            </a:pPr>
            <a:r>
              <a:rPr lang="en-US" sz="1600" b="1" kern="0" dirty="0">
                <a:solidFill>
                  <a:prstClr val="black"/>
                </a:solidFill>
              </a:rPr>
              <a:t>Lack of capacity and skills</a:t>
            </a:r>
            <a:endParaRPr lang="en-US" altLang="en-US" sz="1600" b="1" kern="0" dirty="0">
              <a:solidFill>
                <a:prstClr val="black"/>
              </a:solidFill>
              <a:cs typeface="Open Sans" panose="020B0606030504020204" pitchFamily="34" charset="0"/>
            </a:endParaRPr>
          </a:p>
        </p:txBody>
      </p:sp>
      <p:grpSp>
        <p:nvGrpSpPr>
          <p:cNvPr id="6" name="Группа 5">
            <a:extLst>
              <a:ext uri="{FF2B5EF4-FFF2-40B4-BE49-F238E27FC236}">
                <a16:creationId xmlns:a16="http://schemas.microsoft.com/office/drawing/2014/main" id="{A8FB6B2F-62B2-4775-9217-202F05A49861}"/>
              </a:ext>
            </a:extLst>
          </p:cNvPr>
          <p:cNvGrpSpPr/>
          <p:nvPr/>
        </p:nvGrpSpPr>
        <p:grpSpPr>
          <a:xfrm>
            <a:off x="4035732" y="1216958"/>
            <a:ext cx="2703511" cy="1506537"/>
            <a:chOff x="3494995" y="696913"/>
            <a:chExt cx="2915330" cy="1717675"/>
          </a:xfrm>
        </p:grpSpPr>
        <p:sp>
          <p:nvSpPr>
            <p:cNvPr id="7" name="Google Shape;3776;p79">
              <a:extLst>
                <a:ext uri="{FF2B5EF4-FFF2-40B4-BE49-F238E27FC236}">
                  <a16:creationId xmlns:a16="http://schemas.microsoft.com/office/drawing/2014/main" id="{0B5FD8DB-A6E8-43F9-B62B-0BB518F37D63}"/>
                </a:ext>
              </a:extLst>
            </p:cNvPr>
            <p:cNvSpPr>
              <a:spLocks/>
            </p:cNvSpPr>
            <p:nvPr/>
          </p:nvSpPr>
          <p:spPr bwMode="auto">
            <a:xfrm>
              <a:off x="3494995" y="1062038"/>
              <a:ext cx="2066925" cy="995362"/>
            </a:xfrm>
            <a:custGeom>
              <a:avLst/>
              <a:gdLst>
                <a:gd name="T0" fmla="*/ 2147483646 w 1302"/>
                <a:gd name="T1" fmla="*/ 2147483646 h 627"/>
                <a:gd name="T2" fmla="*/ 2147483646 w 1302"/>
                <a:gd name="T3" fmla="*/ 2147483646 h 627"/>
                <a:gd name="T4" fmla="*/ 2147483646 w 1302"/>
                <a:gd name="T5" fmla="*/ 0 h 627"/>
                <a:gd name="T6" fmla="*/ 0 w 1302"/>
                <a:gd name="T7" fmla="*/ 0 h 627"/>
                <a:gd name="T8" fmla="*/ 2147483646 w 1302"/>
                <a:gd name="T9" fmla="*/ 2147483646 h 627"/>
                <a:gd name="T10" fmla="*/ 2147483646 w 1302"/>
                <a:gd name="T11" fmla="*/ 2147483646 h 627"/>
                <a:gd name="T12" fmla="*/ 2147483646 w 1302"/>
                <a:gd name="T13" fmla="*/ 2147483646 h 6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2" h="627" extrusionOk="0">
                  <a:moveTo>
                    <a:pt x="1048" y="623"/>
                  </a:moveTo>
                  <a:lnTo>
                    <a:pt x="1302" y="312"/>
                  </a:lnTo>
                  <a:lnTo>
                    <a:pt x="1048" y="0"/>
                  </a:lnTo>
                  <a:lnTo>
                    <a:pt x="0" y="0"/>
                  </a:lnTo>
                  <a:lnTo>
                    <a:pt x="216" y="315"/>
                  </a:lnTo>
                  <a:lnTo>
                    <a:pt x="5" y="627"/>
                  </a:lnTo>
                  <a:lnTo>
                    <a:pt x="1048" y="623"/>
                  </a:lnTo>
                  <a:close/>
                </a:path>
              </a:pathLst>
            </a:custGeom>
            <a:solidFill>
              <a:srgbClr val="CBC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dirty="0">
                <a:solidFill>
                  <a:prstClr val="black"/>
                </a:solidFill>
              </a:endParaRPr>
            </a:p>
          </p:txBody>
        </p:sp>
        <p:sp>
          <p:nvSpPr>
            <p:cNvPr id="8" name="Google Shape;3781;p79">
              <a:extLst>
                <a:ext uri="{FF2B5EF4-FFF2-40B4-BE49-F238E27FC236}">
                  <a16:creationId xmlns:a16="http://schemas.microsoft.com/office/drawing/2014/main" id="{46FAC69F-BBE1-4581-8308-AC3F494B25D0}"/>
                </a:ext>
              </a:extLst>
            </p:cNvPr>
            <p:cNvSpPr>
              <a:spLocks/>
            </p:cNvSpPr>
            <p:nvPr/>
          </p:nvSpPr>
          <p:spPr bwMode="auto">
            <a:xfrm>
              <a:off x="4859338" y="696913"/>
              <a:ext cx="1550987" cy="860425"/>
            </a:xfrm>
            <a:custGeom>
              <a:avLst/>
              <a:gdLst>
                <a:gd name="T0" fmla="*/ 2147483646 w 977"/>
                <a:gd name="T1" fmla="*/ 2147483646 h 542"/>
                <a:gd name="T2" fmla="*/ 2147483646 w 977"/>
                <a:gd name="T3" fmla="*/ 0 h 542"/>
                <a:gd name="T4" fmla="*/ 0 w 977"/>
                <a:gd name="T5" fmla="*/ 0 h 542"/>
                <a:gd name="T6" fmla="*/ 2147483646 w 977"/>
                <a:gd name="T7" fmla="*/ 2147483646 h 542"/>
                <a:gd name="T8" fmla="*/ 2147483646 w 977"/>
                <a:gd name="T9" fmla="*/ 2147483646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2" extrusionOk="0">
                  <a:moveTo>
                    <a:pt x="977" y="542"/>
                  </a:moveTo>
                  <a:lnTo>
                    <a:pt x="539" y="0"/>
                  </a:lnTo>
                  <a:lnTo>
                    <a:pt x="0" y="0"/>
                  </a:lnTo>
                  <a:lnTo>
                    <a:pt x="438" y="542"/>
                  </a:lnTo>
                  <a:lnTo>
                    <a:pt x="977" y="542"/>
                  </a:lnTo>
                  <a:close/>
                </a:path>
              </a:pathLst>
            </a:custGeom>
            <a:solidFill>
              <a:srgbClr val="8C73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9" name="Google Shape;3782;p79">
              <a:extLst>
                <a:ext uri="{FF2B5EF4-FFF2-40B4-BE49-F238E27FC236}">
                  <a16:creationId xmlns:a16="http://schemas.microsoft.com/office/drawing/2014/main" id="{35C99950-DBD7-4FA3-9177-2FB86F279AA8}"/>
                </a:ext>
              </a:extLst>
            </p:cNvPr>
            <p:cNvSpPr>
              <a:spLocks/>
            </p:cNvSpPr>
            <p:nvPr/>
          </p:nvSpPr>
          <p:spPr bwMode="auto">
            <a:xfrm>
              <a:off x="4859338" y="1557338"/>
              <a:ext cx="1550987" cy="857250"/>
            </a:xfrm>
            <a:custGeom>
              <a:avLst/>
              <a:gdLst>
                <a:gd name="T0" fmla="*/ 2147483646 w 977"/>
                <a:gd name="T1" fmla="*/ 2147483646 h 540"/>
                <a:gd name="T2" fmla="*/ 2147483646 w 977"/>
                <a:gd name="T3" fmla="*/ 0 h 540"/>
                <a:gd name="T4" fmla="*/ 2147483646 w 977"/>
                <a:gd name="T5" fmla="*/ 0 h 540"/>
                <a:gd name="T6" fmla="*/ 0 w 977"/>
                <a:gd name="T7" fmla="*/ 2147483646 h 540"/>
                <a:gd name="T8" fmla="*/ 2147483646 w 977"/>
                <a:gd name="T9" fmla="*/ 2147483646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0" extrusionOk="0">
                  <a:moveTo>
                    <a:pt x="539" y="540"/>
                  </a:moveTo>
                  <a:lnTo>
                    <a:pt x="977" y="0"/>
                  </a:lnTo>
                  <a:lnTo>
                    <a:pt x="438" y="0"/>
                  </a:lnTo>
                  <a:lnTo>
                    <a:pt x="0" y="540"/>
                  </a:lnTo>
                  <a:lnTo>
                    <a:pt x="539" y="540"/>
                  </a:lnTo>
                  <a:close/>
                </a:path>
              </a:pathLst>
            </a:custGeom>
            <a:solidFill>
              <a:srgbClr val="78625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12" name="Google Shape;3787;p79">
              <a:extLst>
                <a:ext uri="{FF2B5EF4-FFF2-40B4-BE49-F238E27FC236}">
                  <a16:creationId xmlns:a16="http://schemas.microsoft.com/office/drawing/2014/main" id="{56955A40-45A6-4E3F-9D4E-E560C548018A}"/>
                </a:ext>
              </a:extLst>
            </p:cNvPr>
            <p:cNvSpPr txBox="1">
              <a:spLocks noChangeArrowheads="1"/>
            </p:cNvSpPr>
            <p:nvPr/>
          </p:nvSpPr>
          <p:spPr bwMode="auto">
            <a:xfrm>
              <a:off x="4103688" y="1109663"/>
              <a:ext cx="86518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buClr>
                  <a:srgbClr val="746F6D"/>
                </a:buClr>
                <a:buSzPts val="5600"/>
                <a:defRPr/>
              </a:pPr>
              <a:r>
                <a:rPr lang="en-US" altLang="en-US" sz="5600" b="1" kern="0" dirty="0">
                  <a:solidFill>
                    <a:srgbClr val="746F6D"/>
                  </a:solidFill>
                  <a:latin typeface="Montserrat" panose="02000505000000020004" pitchFamily="2" charset="0"/>
                  <a:sym typeface="Montserrat" panose="02000505000000020004" pitchFamily="2" charset="0"/>
                </a:rPr>
                <a:t>01</a:t>
              </a:r>
              <a:endParaRPr lang="en-US" altLang="en-US" kern="0" dirty="0"/>
            </a:p>
          </p:txBody>
        </p:sp>
      </p:grpSp>
      <p:grpSp>
        <p:nvGrpSpPr>
          <p:cNvPr id="13" name="Группа 12">
            <a:extLst>
              <a:ext uri="{FF2B5EF4-FFF2-40B4-BE49-F238E27FC236}">
                <a16:creationId xmlns:a16="http://schemas.microsoft.com/office/drawing/2014/main" id="{758F3894-40EB-497A-9F12-DA3B59CADEDC}"/>
              </a:ext>
            </a:extLst>
          </p:cNvPr>
          <p:cNvGrpSpPr/>
          <p:nvPr/>
        </p:nvGrpSpPr>
        <p:grpSpPr>
          <a:xfrm>
            <a:off x="4123018" y="2801412"/>
            <a:ext cx="2664721" cy="1498552"/>
            <a:chOff x="3494995" y="2568575"/>
            <a:chExt cx="2915330" cy="1717675"/>
          </a:xfrm>
        </p:grpSpPr>
        <p:sp>
          <p:nvSpPr>
            <p:cNvPr id="14" name="Google Shape;3775;p79">
              <a:extLst>
                <a:ext uri="{FF2B5EF4-FFF2-40B4-BE49-F238E27FC236}">
                  <a16:creationId xmlns:a16="http://schemas.microsoft.com/office/drawing/2014/main" id="{70227D43-334F-40C2-ACE2-026F9B77C009}"/>
                </a:ext>
              </a:extLst>
            </p:cNvPr>
            <p:cNvSpPr>
              <a:spLocks/>
            </p:cNvSpPr>
            <p:nvPr/>
          </p:nvSpPr>
          <p:spPr bwMode="auto">
            <a:xfrm>
              <a:off x="3494995" y="2933700"/>
              <a:ext cx="2066925" cy="995363"/>
            </a:xfrm>
            <a:custGeom>
              <a:avLst/>
              <a:gdLst>
                <a:gd name="T0" fmla="*/ 2147483646 w 1302"/>
                <a:gd name="T1" fmla="*/ 2147483646 h 627"/>
                <a:gd name="T2" fmla="*/ 2147483646 w 1302"/>
                <a:gd name="T3" fmla="*/ 2147483646 h 627"/>
                <a:gd name="T4" fmla="*/ 2147483646 w 1302"/>
                <a:gd name="T5" fmla="*/ 0 h 627"/>
                <a:gd name="T6" fmla="*/ 0 w 1302"/>
                <a:gd name="T7" fmla="*/ 0 h 627"/>
                <a:gd name="T8" fmla="*/ 2147483646 w 1302"/>
                <a:gd name="T9" fmla="*/ 2147483646 h 627"/>
                <a:gd name="T10" fmla="*/ 2147483646 w 1302"/>
                <a:gd name="T11" fmla="*/ 2147483646 h 627"/>
                <a:gd name="T12" fmla="*/ 2147483646 w 1302"/>
                <a:gd name="T13" fmla="*/ 2147483646 h 6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2" h="627" extrusionOk="0">
                  <a:moveTo>
                    <a:pt x="1048" y="623"/>
                  </a:moveTo>
                  <a:lnTo>
                    <a:pt x="1302" y="310"/>
                  </a:lnTo>
                  <a:lnTo>
                    <a:pt x="1048" y="0"/>
                  </a:lnTo>
                  <a:lnTo>
                    <a:pt x="0" y="0"/>
                  </a:lnTo>
                  <a:lnTo>
                    <a:pt x="216" y="315"/>
                  </a:lnTo>
                  <a:lnTo>
                    <a:pt x="5" y="627"/>
                  </a:lnTo>
                  <a:lnTo>
                    <a:pt x="1048" y="623"/>
                  </a:lnTo>
                  <a:close/>
                </a:path>
              </a:pathLst>
            </a:custGeom>
            <a:solidFill>
              <a:srgbClr val="EEF0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15" name="Google Shape;3779;p79">
              <a:extLst>
                <a:ext uri="{FF2B5EF4-FFF2-40B4-BE49-F238E27FC236}">
                  <a16:creationId xmlns:a16="http://schemas.microsoft.com/office/drawing/2014/main" id="{94A27223-F4F5-4F30-9294-70A6BD86DBA7}"/>
                </a:ext>
              </a:extLst>
            </p:cNvPr>
            <p:cNvSpPr>
              <a:spLocks/>
            </p:cNvSpPr>
            <p:nvPr/>
          </p:nvSpPr>
          <p:spPr bwMode="auto">
            <a:xfrm>
              <a:off x="4859338" y="3425825"/>
              <a:ext cx="1550987" cy="860425"/>
            </a:xfrm>
            <a:custGeom>
              <a:avLst/>
              <a:gdLst>
                <a:gd name="T0" fmla="*/ 0 w 977"/>
                <a:gd name="T1" fmla="*/ 2147483646 h 542"/>
                <a:gd name="T2" fmla="*/ 2147483646 w 977"/>
                <a:gd name="T3" fmla="*/ 2147483646 h 542"/>
                <a:gd name="T4" fmla="*/ 2147483646 w 977"/>
                <a:gd name="T5" fmla="*/ 0 h 542"/>
                <a:gd name="T6" fmla="*/ 2147483646 w 977"/>
                <a:gd name="T7" fmla="*/ 0 h 542"/>
                <a:gd name="T8" fmla="*/ 0 w 977"/>
                <a:gd name="T9" fmla="*/ 2147483646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2" extrusionOk="0">
                  <a:moveTo>
                    <a:pt x="0" y="542"/>
                  </a:moveTo>
                  <a:lnTo>
                    <a:pt x="539" y="542"/>
                  </a:lnTo>
                  <a:lnTo>
                    <a:pt x="977" y="0"/>
                  </a:lnTo>
                  <a:lnTo>
                    <a:pt x="438" y="0"/>
                  </a:lnTo>
                  <a:lnTo>
                    <a:pt x="0" y="542"/>
                  </a:lnTo>
                  <a:close/>
                </a:path>
              </a:pathLst>
            </a:custGeom>
            <a:solidFill>
              <a:srgbClr val="CFD3C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16" name="Google Shape;3780;p79">
              <a:extLst>
                <a:ext uri="{FF2B5EF4-FFF2-40B4-BE49-F238E27FC236}">
                  <a16:creationId xmlns:a16="http://schemas.microsoft.com/office/drawing/2014/main" id="{72582142-536D-4819-B7AC-6AEDDFD17C89}"/>
                </a:ext>
              </a:extLst>
            </p:cNvPr>
            <p:cNvSpPr>
              <a:spLocks/>
            </p:cNvSpPr>
            <p:nvPr/>
          </p:nvSpPr>
          <p:spPr bwMode="auto">
            <a:xfrm>
              <a:off x="4859338" y="2568575"/>
              <a:ext cx="1550987" cy="857250"/>
            </a:xfrm>
            <a:custGeom>
              <a:avLst/>
              <a:gdLst>
                <a:gd name="T0" fmla="*/ 2147483646 w 977"/>
                <a:gd name="T1" fmla="*/ 0 h 540"/>
                <a:gd name="T2" fmla="*/ 0 w 977"/>
                <a:gd name="T3" fmla="*/ 0 h 540"/>
                <a:gd name="T4" fmla="*/ 2147483646 w 977"/>
                <a:gd name="T5" fmla="*/ 2147483646 h 540"/>
                <a:gd name="T6" fmla="*/ 2147483646 w 977"/>
                <a:gd name="T7" fmla="*/ 2147483646 h 540"/>
                <a:gd name="T8" fmla="*/ 2147483646 w 977"/>
                <a:gd name="T9" fmla="*/ 0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0" extrusionOk="0">
                  <a:moveTo>
                    <a:pt x="539" y="0"/>
                  </a:moveTo>
                  <a:lnTo>
                    <a:pt x="0" y="0"/>
                  </a:lnTo>
                  <a:lnTo>
                    <a:pt x="438" y="540"/>
                  </a:lnTo>
                  <a:lnTo>
                    <a:pt x="977" y="540"/>
                  </a:lnTo>
                  <a:lnTo>
                    <a:pt x="539" y="0"/>
                  </a:lnTo>
                  <a:close/>
                </a:path>
              </a:pathLst>
            </a:custGeom>
            <a:solidFill>
              <a:srgbClr val="E2E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17" name="Google Shape;3788;p79">
              <a:extLst>
                <a:ext uri="{FF2B5EF4-FFF2-40B4-BE49-F238E27FC236}">
                  <a16:creationId xmlns:a16="http://schemas.microsoft.com/office/drawing/2014/main" id="{8C1AA967-9C83-47B1-855C-61B69A2FB271}"/>
                </a:ext>
              </a:extLst>
            </p:cNvPr>
            <p:cNvSpPr txBox="1">
              <a:spLocks noChangeArrowheads="1"/>
            </p:cNvSpPr>
            <p:nvPr/>
          </p:nvSpPr>
          <p:spPr bwMode="auto">
            <a:xfrm>
              <a:off x="4056063" y="2971800"/>
              <a:ext cx="960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buClr>
                  <a:srgbClr val="888987"/>
                </a:buClr>
                <a:buSzPts val="5600"/>
                <a:defRPr/>
              </a:pPr>
              <a:r>
                <a:rPr lang="en-US" altLang="en-US" sz="5600" b="1" kern="0" dirty="0">
                  <a:solidFill>
                    <a:srgbClr val="888987"/>
                  </a:solidFill>
                  <a:latin typeface="Montserrat" panose="02000505000000020004" pitchFamily="2" charset="0"/>
                  <a:sym typeface="Montserrat" panose="02000505000000020004" pitchFamily="2" charset="0"/>
                </a:rPr>
                <a:t>03</a:t>
              </a:r>
              <a:endParaRPr lang="en-US" altLang="en-US" kern="0" dirty="0"/>
            </a:p>
          </p:txBody>
        </p:sp>
      </p:grpSp>
      <p:grpSp>
        <p:nvGrpSpPr>
          <p:cNvPr id="18" name="Группа 17">
            <a:extLst>
              <a:ext uri="{FF2B5EF4-FFF2-40B4-BE49-F238E27FC236}">
                <a16:creationId xmlns:a16="http://schemas.microsoft.com/office/drawing/2014/main" id="{1C0E139D-1BC2-4F6E-985D-9D79F631F8D1}"/>
              </a:ext>
            </a:extLst>
          </p:cNvPr>
          <p:cNvGrpSpPr/>
          <p:nvPr/>
        </p:nvGrpSpPr>
        <p:grpSpPr>
          <a:xfrm>
            <a:off x="6332955" y="3524536"/>
            <a:ext cx="2575071" cy="1559732"/>
            <a:chOff x="5857875" y="3502025"/>
            <a:chExt cx="2915331" cy="1712913"/>
          </a:xfrm>
        </p:grpSpPr>
        <p:sp>
          <p:nvSpPr>
            <p:cNvPr id="19" name="Google Shape;3773;p79">
              <a:extLst>
                <a:ext uri="{FF2B5EF4-FFF2-40B4-BE49-F238E27FC236}">
                  <a16:creationId xmlns:a16="http://schemas.microsoft.com/office/drawing/2014/main" id="{EEB9655B-6C6C-4F62-8150-DFC96BFB0293}"/>
                </a:ext>
              </a:extLst>
            </p:cNvPr>
            <p:cNvSpPr>
              <a:spLocks/>
            </p:cNvSpPr>
            <p:nvPr/>
          </p:nvSpPr>
          <p:spPr bwMode="auto">
            <a:xfrm>
              <a:off x="6707868" y="3854450"/>
              <a:ext cx="2065338" cy="996950"/>
            </a:xfrm>
            <a:custGeom>
              <a:avLst/>
              <a:gdLst>
                <a:gd name="T0" fmla="*/ 2147483646 w 1301"/>
                <a:gd name="T1" fmla="*/ 2147483646 h 628"/>
                <a:gd name="T2" fmla="*/ 0 w 1301"/>
                <a:gd name="T3" fmla="*/ 2147483646 h 628"/>
                <a:gd name="T4" fmla="*/ 2147483646 w 1301"/>
                <a:gd name="T5" fmla="*/ 2147483646 h 628"/>
                <a:gd name="T6" fmla="*/ 2147483646 w 1301"/>
                <a:gd name="T7" fmla="*/ 2147483646 h 628"/>
                <a:gd name="T8" fmla="*/ 2147483646 w 1301"/>
                <a:gd name="T9" fmla="*/ 2147483646 h 628"/>
                <a:gd name="T10" fmla="*/ 2147483646 w 1301"/>
                <a:gd name="T11" fmla="*/ 0 h 628"/>
                <a:gd name="T12" fmla="*/ 2147483646 w 1301"/>
                <a:gd name="T13" fmla="*/ 2147483646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1" h="628" extrusionOk="0">
                  <a:moveTo>
                    <a:pt x="253" y="5"/>
                  </a:moveTo>
                  <a:lnTo>
                    <a:pt x="0" y="317"/>
                  </a:lnTo>
                  <a:lnTo>
                    <a:pt x="253" y="628"/>
                  </a:lnTo>
                  <a:lnTo>
                    <a:pt x="1301" y="628"/>
                  </a:lnTo>
                  <a:lnTo>
                    <a:pt x="1086" y="313"/>
                  </a:lnTo>
                  <a:lnTo>
                    <a:pt x="1296" y="0"/>
                  </a:lnTo>
                  <a:lnTo>
                    <a:pt x="253" y="5"/>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20" name="Google Shape;3783;p79">
              <a:extLst>
                <a:ext uri="{FF2B5EF4-FFF2-40B4-BE49-F238E27FC236}">
                  <a16:creationId xmlns:a16="http://schemas.microsoft.com/office/drawing/2014/main" id="{AB5FC6D5-CE80-42E5-B7AA-C53BEE9E0612}"/>
                </a:ext>
              </a:extLst>
            </p:cNvPr>
            <p:cNvSpPr>
              <a:spLocks/>
            </p:cNvSpPr>
            <p:nvPr/>
          </p:nvSpPr>
          <p:spPr bwMode="auto">
            <a:xfrm>
              <a:off x="5857875" y="3502025"/>
              <a:ext cx="1550988" cy="855663"/>
            </a:xfrm>
            <a:custGeom>
              <a:avLst/>
              <a:gdLst>
                <a:gd name="T0" fmla="*/ 2147483646 w 977"/>
                <a:gd name="T1" fmla="*/ 0 h 539"/>
                <a:gd name="T2" fmla="*/ 2147483646 w 977"/>
                <a:gd name="T3" fmla="*/ 0 h 539"/>
                <a:gd name="T4" fmla="*/ 0 w 977"/>
                <a:gd name="T5" fmla="*/ 2147483646 h 539"/>
                <a:gd name="T6" fmla="*/ 2147483646 w 977"/>
                <a:gd name="T7" fmla="*/ 2147483646 h 539"/>
                <a:gd name="T8" fmla="*/ 2147483646 w 977"/>
                <a:gd name="T9" fmla="*/ 0 h 5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39" extrusionOk="0">
                  <a:moveTo>
                    <a:pt x="977" y="0"/>
                  </a:moveTo>
                  <a:lnTo>
                    <a:pt x="438" y="0"/>
                  </a:lnTo>
                  <a:lnTo>
                    <a:pt x="0" y="539"/>
                  </a:lnTo>
                  <a:lnTo>
                    <a:pt x="540" y="539"/>
                  </a:lnTo>
                  <a:lnTo>
                    <a:pt x="977" y="0"/>
                  </a:lnTo>
                  <a:close/>
                </a:path>
              </a:pathLst>
            </a:custGeom>
            <a:solidFill>
              <a:srgbClr val="7171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21" name="Google Shape;3784;p79">
              <a:extLst>
                <a:ext uri="{FF2B5EF4-FFF2-40B4-BE49-F238E27FC236}">
                  <a16:creationId xmlns:a16="http://schemas.microsoft.com/office/drawing/2014/main" id="{D36E94E4-46C8-4F90-A738-B7D73FA3F87F}"/>
                </a:ext>
              </a:extLst>
            </p:cNvPr>
            <p:cNvSpPr>
              <a:spLocks/>
            </p:cNvSpPr>
            <p:nvPr/>
          </p:nvSpPr>
          <p:spPr bwMode="auto">
            <a:xfrm>
              <a:off x="5857875" y="4357688"/>
              <a:ext cx="1550988" cy="857250"/>
            </a:xfrm>
            <a:custGeom>
              <a:avLst/>
              <a:gdLst>
                <a:gd name="T0" fmla="*/ 0 w 977"/>
                <a:gd name="T1" fmla="*/ 0 h 540"/>
                <a:gd name="T2" fmla="*/ 2147483646 w 977"/>
                <a:gd name="T3" fmla="*/ 2147483646 h 540"/>
                <a:gd name="T4" fmla="*/ 2147483646 w 977"/>
                <a:gd name="T5" fmla="*/ 2147483646 h 540"/>
                <a:gd name="T6" fmla="*/ 2147483646 w 977"/>
                <a:gd name="T7" fmla="*/ 0 h 540"/>
                <a:gd name="T8" fmla="*/ 0 w 977"/>
                <a:gd name="T9" fmla="*/ 0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0" extrusionOk="0">
                  <a:moveTo>
                    <a:pt x="0" y="0"/>
                  </a:moveTo>
                  <a:lnTo>
                    <a:pt x="438" y="540"/>
                  </a:lnTo>
                  <a:lnTo>
                    <a:pt x="977" y="540"/>
                  </a:lnTo>
                  <a:lnTo>
                    <a:pt x="540" y="0"/>
                  </a:lnTo>
                  <a:lnTo>
                    <a:pt x="0" y="0"/>
                  </a:ln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22" name="Google Shape;3790;p79">
              <a:extLst>
                <a:ext uri="{FF2B5EF4-FFF2-40B4-BE49-F238E27FC236}">
                  <a16:creationId xmlns:a16="http://schemas.microsoft.com/office/drawing/2014/main" id="{9D300611-17F5-4E91-B021-66E8D04ECB85}"/>
                </a:ext>
              </a:extLst>
            </p:cNvPr>
            <p:cNvSpPr txBox="1">
              <a:spLocks noChangeArrowheads="1"/>
            </p:cNvSpPr>
            <p:nvPr/>
          </p:nvSpPr>
          <p:spPr bwMode="auto">
            <a:xfrm>
              <a:off x="7304088" y="3917950"/>
              <a:ext cx="960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buClr>
                  <a:srgbClr val="6E6E6E"/>
                </a:buClr>
                <a:buSzPts val="5600"/>
                <a:defRPr/>
              </a:pPr>
              <a:r>
                <a:rPr lang="en-US" altLang="en-US" sz="5600" b="1" kern="0" dirty="0">
                  <a:solidFill>
                    <a:srgbClr val="6E6E6E"/>
                  </a:solidFill>
                  <a:latin typeface="Montserrat" panose="02000505000000020004" pitchFamily="2" charset="0"/>
                  <a:sym typeface="Montserrat" panose="02000505000000020004" pitchFamily="2" charset="0"/>
                </a:rPr>
                <a:t>04</a:t>
              </a:r>
              <a:endParaRPr lang="en-US" altLang="en-US" kern="0" dirty="0"/>
            </a:p>
          </p:txBody>
        </p:sp>
      </p:grpSp>
      <p:grpSp>
        <p:nvGrpSpPr>
          <p:cNvPr id="23" name="Группа 22">
            <a:extLst>
              <a:ext uri="{FF2B5EF4-FFF2-40B4-BE49-F238E27FC236}">
                <a16:creationId xmlns:a16="http://schemas.microsoft.com/office/drawing/2014/main" id="{B3FAA88E-05D5-4709-9A06-150E07420C60}"/>
              </a:ext>
            </a:extLst>
          </p:cNvPr>
          <p:cNvGrpSpPr/>
          <p:nvPr/>
        </p:nvGrpSpPr>
        <p:grpSpPr>
          <a:xfrm>
            <a:off x="6214487" y="1932772"/>
            <a:ext cx="2791774" cy="1561560"/>
            <a:chOff x="5857875" y="1628775"/>
            <a:chExt cx="2915331" cy="1714500"/>
          </a:xfrm>
        </p:grpSpPr>
        <p:sp>
          <p:nvSpPr>
            <p:cNvPr id="24" name="Google Shape;3772;p79">
              <a:extLst>
                <a:ext uri="{FF2B5EF4-FFF2-40B4-BE49-F238E27FC236}">
                  <a16:creationId xmlns:a16="http://schemas.microsoft.com/office/drawing/2014/main" id="{5E03FEFB-A53B-4D88-81A8-7876CD58657C}"/>
                </a:ext>
              </a:extLst>
            </p:cNvPr>
            <p:cNvSpPr>
              <a:spLocks/>
            </p:cNvSpPr>
            <p:nvPr/>
          </p:nvSpPr>
          <p:spPr bwMode="auto">
            <a:xfrm>
              <a:off x="6707868" y="1985963"/>
              <a:ext cx="2065338" cy="996950"/>
            </a:xfrm>
            <a:custGeom>
              <a:avLst/>
              <a:gdLst>
                <a:gd name="T0" fmla="*/ 2147483646 w 1301"/>
                <a:gd name="T1" fmla="*/ 2147483646 h 628"/>
                <a:gd name="T2" fmla="*/ 0 w 1301"/>
                <a:gd name="T3" fmla="*/ 2147483646 h 628"/>
                <a:gd name="T4" fmla="*/ 2147483646 w 1301"/>
                <a:gd name="T5" fmla="*/ 2147483646 h 628"/>
                <a:gd name="T6" fmla="*/ 2147483646 w 1301"/>
                <a:gd name="T7" fmla="*/ 2147483646 h 628"/>
                <a:gd name="T8" fmla="*/ 2147483646 w 1301"/>
                <a:gd name="T9" fmla="*/ 2147483646 h 628"/>
                <a:gd name="T10" fmla="*/ 2147483646 w 1301"/>
                <a:gd name="T11" fmla="*/ 0 h 628"/>
                <a:gd name="T12" fmla="*/ 2147483646 w 1301"/>
                <a:gd name="T13" fmla="*/ 2147483646 h 6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1" h="628" extrusionOk="0">
                  <a:moveTo>
                    <a:pt x="253" y="3"/>
                  </a:moveTo>
                  <a:lnTo>
                    <a:pt x="0" y="315"/>
                  </a:lnTo>
                  <a:lnTo>
                    <a:pt x="253" y="628"/>
                  </a:lnTo>
                  <a:lnTo>
                    <a:pt x="1301" y="628"/>
                  </a:lnTo>
                  <a:lnTo>
                    <a:pt x="1086" y="313"/>
                  </a:lnTo>
                  <a:lnTo>
                    <a:pt x="1296" y="0"/>
                  </a:lnTo>
                  <a:lnTo>
                    <a:pt x="253" y="3"/>
                  </a:lnTo>
                  <a:close/>
                </a:path>
              </a:pathLst>
            </a:custGeom>
            <a:solidFill>
              <a:srgbClr val="B0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25" name="Google Shape;3777;p79">
              <a:extLst>
                <a:ext uri="{FF2B5EF4-FFF2-40B4-BE49-F238E27FC236}">
                  <a16:creationId xmlns:a16="http://schemas.microsoft.com/office/drawing/2014/main" id="{BF9589B4-FA7F-46DD-8483-0F6A6EE752FF}"/>
                </a:ext>
              </a:extLst>
            </p:cNvPr>
            <p:cNvSpPr>
              <a:spLocks/>
            </p:cNvSpPr>
            <p:nvPr/>
          </p:nvSpPr>
          <p:spPr bwMode="auto">
            <a:xfrm>
              <a:off x="5857875" y="2486025"/>
              <a:ext cx="1550988" cy="857250"/>
            </a:xfrm>
            <a:custGeom>
              <a:avLst/>
              <a:gdLst>
                <a:gd name="T0" fmla="*/ 2147483646 w 977"/>
                <a:gd name="T1" fmla="*/ 0 h 540"/>
                <a:gd name="T2" fmla="*/ 0 w 977"/>
                <a:gd name="T3" fmla="*/ 0 h 540"/>
                <a:gd name="T4" fmla="*/ 2147483646 w 977"/>
                <a:gd name="T5" fmla="*/ 2147483646 h 540"/>
                <a:gd name="T6" fmla="*/ 2147483646 w 977"/>
                <a:gd name="T7" fmla="*/ 2147483646 h 540"/>
                <a:gd name="T8" fmla="*/ 2147483646 w 977"/>
                <a:gd name="T9" fmla="*/ 0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0" extrusionOk="0">
                  <a:moveTo>
                    <a:pt x="540" y="0"/>
                  </a:moveTo>
                  <a:lnTo>
                    <a:pt x="0" y="0"/>
                  </a:lnTo>
                  <a:lnTo>
                    <a:pt x="438" y="540"/>
                  </a:lnTo>
                  <a:lnTo>
                    <a:pt x="977" y="540"/>
                  </a:lnTo>
                  <a:lnTo>
                    <a:pt x="540" y="0"/>
                  </a:lnTo>
                  <a:close/>
                </a:path>
              </a:pathLst>
            </a:custGeom>
            <a:solidFill>
              <a:srgbClr val="34C5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26" name="Google Shape;3778;p79">
              <a:extLst>
                <a:ext uri="{FF2B5EF4-FFF2-40B4-BE49-F238E27FC236}">
                  <a16:creationId xmlns:a16="http://schemas.microsoft.com/office/drawing/2014/main" id="{FED42FA9-54D8-493F-ADF0-43172165AFA3}"/>
                </a:ext>
              </a:extLst>
            </p:cNvPr>
            <p:cNvSpPr>
              <a:spLocks/>
            </p:cNvSpPr>
            <p:nvPr/>
          </p:nvSpPr>
          <p:spPr bwMode="auto">
            <a:xfrm>
              <a:off x="5857875" y="1628775"/>
              <a:ext cx="1550988" cy="857250"/>
            </a:xfrm>
            <a:custGeom>
              <a:avLst/>
              <a:gdLst>
                <a:gd name="T0" fmla="*/ 2147483646 w 977"/>
                <a:gd name="T1" fmla="*/ 0 h 540"/>
                <a:gd name="T2" fmla="*/ 2147483646 w 977"/>
                <a:gd name="T3" fmla="*/ 0 h 540"/>
                <a:gd name="T4" fmla="*/ 0 w 977"/>
                <a:gd name="T5" fmla="*/ 2147483646 h 540"/>
                <a:gd name="T6" fmla="*/ 2147483646 w 977"/>
                <a:gd name="T7" fmla="*/ 2147483646 h 540"/>
                <a:gd name="T8" fmla="*/ 2147483646 w 977"/>
                <a:gd name="T9" fmla="*/ 0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40" extrusionOk="0">
                  <a:moveTo>
                    <a:pt x="977" y="0"/>
                  </a:moveTo>
                  <a:lnTo>
                    <a:pt x="438" y="0"/>
                  </a:lnTo>
                  <a:lnTo>
                    <a:pt x="0" y="540"/>
                  </a:lnTo>
                  <a:lnTo>
                    <a:pt x="540" y="540"/>
                  </a:lnTo>
                  <a:lnTo>
                    <a:pt x="977" y="0"/>
                  </a:lnTo>
                  <a:close/>
                </a:path>
              </a:pathLst>
            </a:custGeom>
            <a:solidFill>
              <a:srgbClr val="38D6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defTabSz="914400">
                <a:defRPr/>
              </a:pPr>
              <a:endParaRPr lang="en-US" kern="0">
                <a:solidFill>
                  <a:prstClr val="black"/>
                </a:solidFill>
              </a:endParaRPr>
            </a:p>
          </p:txBody>
        </p:sp>
        <p:sp>
          <p:nvSpPr>
            <p:cNvPr id="27" name="Google Shape;3791;p79">
              <a:extLst>
                <a:ext uri="{FF2B5EF4-FFF2-40B4-BE49-F238E27FC236}">
                  <a16:creationId xmlns:a16="http://schemas.microsoft.com/office/drawing/2014/main" id="{6D728D6D-FE0F-4125-99C8-E4DBB364DCD3}"/>
                </a:ext>
              </a:extLst>
            </p:cNvPr>
            <p:cNvSpPr txBox="1">
              <a:spLocks noChangeArrowheads="1"/>
            </p:cNvSpPr>
            <p:nvPr/>
          </p:nvSpPr>
          <p:spPr bwMode="auto">
            <a:xfrm>
              <a:off x="7304088" y="2035175"/>
              <a:ext cx="9683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buClr>
                  <a:srgbClr val="65858A"/>
                </a:buClr>
                <a:buSzPts val="5600"/>
                <a:defRPr/>
              </a:pPr>
              <a:r>
                <a:rPr lang="en-US" altLang="en-US" sz="5600" b="1" kern="0">
                  <a:solidFill>
                    <a:srgbClr val="65858A"/>
                  </a:solidFill>
                  <a:latin typeface="Montserrat" panose="02000505000000020004" pitchFamily="2" charset="0"/>
                  <a:sym typeface="Montserrat" panose="02000505000000020004" pitchFamily="2" charset="0"/>
                </a:rPr>
                <a:t>02</a:t>
              </a:r>
              <a:endParaRPr lang="en-US" altLang="en-US" kern="0"/>
            </a:p>
          </p:txBody>
        </p:sp>
      </p:grpSp>
      <p:sp>
        <p:nvSpPr>
          <p:cNvPr id="28" name="Google Shape;3792;p79">
            <a:extLst>
              <a:ext uri="{FF2B5EF4-FFF2-40B4-BE49-F238E27FC236}">
                <a16:creationId xmlns:a16="http://schemas.microsoft.com/office/drawing/2014/main" id="{DC185825-4977-438E-AE8A-DE7017E45728}"/>
              </a:ext>
            </a:extLst>
          </p:cNvPr>
          <p:cNvSpPr txBox="1">
            <a:spLocks noChangeArrowheads="1"/>
          </p:cNvSpPr>
          <p:nvPr/>
        </p:nvSpPr>
        <p:spPr bwMode="auto">
          <a:xfrm>
            <a:off x="2041630" y="1797610"/>
            <a:ext cx="1830693" cy="53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defTabSz="914400">
              <a:buClr>
                <a:srgbClr val="231F20"/>
              </a:buClr>
              <a:buSzPts val="2000"/>
              <a:defRPr/>
            </a:pPr>
            <a:r>
              <a:rPr lang="en-US" sz="1600" b="1" kern="0" dirty="0">
                <a:solidFill>
                  <a:prstClr val="black"/>
                </a:solidFill>
              </a:rPr>
              <a:t>Lack of </a:t>
            </a:r>
          </a:p>
          <a:p>
            <a:pPr algn="r" defTabSz="914400">
              <a:buClr>
                <a:srgbClr val="231F20"/>
              </a:buClr>
              <a:buSzPts val="2000"/>
              <a:defRPr/>
            </a:pPr>
            <a:r>
              <a:rPr lang="en-US" sz="1600" b="1" kern="0" dirty="0">
                <a:solidFill>
                  <a:prstClr val="black"/>
                </a:solidFill>
              </a:rPr>
              <a:t>awareness</a:t>
            </a:r>
            <a:endParaRPr lang="en-US" altLang="en-US" sz="1100" b="1" kern="0" dirty="0">
              <a:solidFill>
                <a:prstClr val="black"/>
              </a:solidFill>
              <a:cs typeface="Open Sans Semibold" panose="020B0706030804020204" pitchFamily="34" charset="0"/>
            </a:endParaRPr>
          </a:p>
        </p:txBody>
      </p:sp>
      <p:sp>
        <p:nvSpPr>
          <p:cNvPr id="29" name="Google Shape;3797;p79">
            <a:extLst>
              <a:ext uri="{FF2B5EF4-FFF2-40B4-BE49-F238E27FC236}">
                <a16:creationId xmlns:a16="http://schemas.microsoft.com/office/drawing/2014/main" id="{3B6C6F23-1103-45ED-A491-66D6E07C162F}"/>
              </a:ext>
            </a:extLst>
          </p:cNvPr>
          <p:cNvSpPr txBox="1">
            <a:spLocks noChangeArrowheads="1"/>
          </p:cNvSpPr>
          <p:nvPr/>
        </p:nvSpPr>
        <p:spPr bwMode="auto">
          <a:xfrm>
            <a:off x="9240989" y="3845446"/>
            <a:ext cx="2205899"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914400">
              <a:buSzPts val="1400"/>
              <a:defRPr/>
            </a:pPr>
            <a:r>
              <a:rPr lang="en-US" sz="1600" b="1" kern="0" dirty="0">
                <a:solidFill>
                  <a:prstClr val="black"/>
                </a:solidFill>
              </a:rPr>
              <a:t>Lack of financial education and literacy</a:t>
            </a:r>
            <a:endParaRPr lang="en-US" altLang="en-US" sz="1600" b="1" kern="0" dirty="0">
              <a:solidFill>
                <a:prstClr val="black"/>
              </a:solidFill>
              <a:cs typeface="Open Sans" panose="020B0606030504020204" pitchFamily="34" charset="0"/>
            </a:endParaRPr>
          </a:p>
        </p:txBody>
      </p:sp>
      <p:sp>
        <p:nvSpPr>
          <p:cNvPr id="30" name="Google Shape;3799;p79">
            <a:extLst>
              <a:ext uri="{FF2B5EF4-FFF2-40B4-BE49-F238E27FC236}">
                <a16:creationId xmlns:a16="http://schemas.microsoft.com/office/drawing/2014/main" id="{9F3F12DB-3E2E-4A45-ACD3-B8F7F82754B2}"/>
              </a:ext>
            </a:extLst>
          </p:cNvPr>
          <p:cNvSpPr txBox="1">
            <a:spLocks noChangeArrowheads="1"/>
          </p:cNvSpPr>
          <p:nvPr/>
        </p:nvSpPr>
        <p:spPr bwMode="auto">
          <a:xfrm>
            <a:off x="1629788" y="3198897"/>
            <a:ext cx="2276988" cy="53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defTabSz="914400">
              <a:buSzPts val="1400"/>
              <a:defRPr/>
            </a:pPr>
            <a:r>
              <a:rPr lang="en-US" sz="1600" b="1" kern="0" dirty="0">
                <a:solidFill>
                  <a:prstClr val="black"/>
                </a:solidFill>
              </a:rPr>
              <a:t>Lack of access to green finance</a:t>
            </a:r>
            <a:endParaRPr lang="en-US" altLang="en-US" sz="1600" kern="0" dirty="0">
              <a:solidFill>
                <a:prstClr val="black"/>
              </a:solidFill>
              <a:cs typeface="Open Sans" panose="020B0606030504020204" pitchFamily="34" charset="0"/>
            </a:endParaRPr>
          </a:p>
        </p:txBody>
      </p:sp>
      <p:grpSp>
        <p:nvGrpSpPr>
          <p:cNvPr id="31" name="Группа 30">
            <a:extLst>
              <a:ext uri="{FF2B5EF4-FFF2-40B4-BE49-F238E27FC236}">
                <a16:creationId xmlns:a16="http://schemas.microsoft.com/office/drawing/2014/main" id="{A53A954D-17B7-4DEE-A025-0BDC98909CBD}"/>
              </a:ext>
            </a:extLst>
          </p:cNvPr>
          <p:cNvGrpSpPr/>
          <p:nvPr/>
        </p:nvGrpSpPr>
        <p:grpSpPr>
          <a:xfrm>
            <a:off x="4168219" y="4384448"/>
            <a:ext cx="2751989" cy="1533236"/>
            <a:chOff x="3494995" y="4440238"/>
            <a:chExt cx="2915330" cy="1714500"/>
          </a:xfrm>
        </p:grpSpPr>
        <p:sp>
          <p:nvSpPr>
            <p:cNvPr id="32" name="Google Shape;3774;p79">
              <a:extLst>
                <a:ext uri="{FF2B5EF4-FFF2-40B4-BE49-F238E27FC236}">
                  <a16:creationId xmlns:a16="http://schemas.microsoft.com/office/drawing/2014/main" id="{999F304F-E5E8-4AE7-9E55-11E072C22B72}"/>
                </a:ext>
              </a:extLst>
            </p:cNvPr>
            <p:cNvSpPr>
              <a:spLocks/>
            </p:cNvSpPr>
            <p:nvPr/>
          </p:nvSpPr>
          <p:spPr bwMode="auto">
            <a:xfrm>
              <a:off x="3494995" y="4802188"/>
              <a:ext cx="2066925" cy="995362"/>
            </a:xfrm>
            <a:custGeom>
              <a:avLst/>
              <a:gdLst>
                <a:gd name="T0" fmla="*/ 2147483646 w 1302"/>
                <a:gd name="T1" fmla="*/ 2147483646 h 627"/>
                <a:gd name="T2" fmla="*/ 2147483646 w 1302"/>
                <a:gd name="T3" fmla="*/ 2147483646 h 627"/>
                <a:gd name="T4" fmla="*/ 2147483646 w 1302"/>
                <a:gd name="T5" fmla="*/ 0 h 627"/>
                <a:gd name="T6" fmla="*/ 0 w 1302"/>
                <a:gd name="T7" fmla="*/ 0 h 627"/>
                <a:gd name="T8" fmla="*/ 2147483646 w 1302"/>
                <a:gd name="T9" fmla="*/ 2147483646 h 627"/>
                <a:gd name="T10" fmla="*/ 2147483646 w 1302"/>
                <a:gd name="T11" fmla="*/ 2147483646 h 627"/>
                <a:gd name="T12" fmla="*/ 2147483646 w 1302"/>
                <a:gd name="T13" fmla="*/ 2147483646 h 6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2" h="627" extrusionOk="0">
                  <a:moveTo>
                    <a:pt x="1048" y="625"/>
                  </a:moveTo>
                  <a:lnTo>
                    <a:pt x="1302" y="312"/>
                  </a:lnTo>
                  <a:lnTo>
                    <a:pt x="1048" y="0"/>
                  </a:lnTo>
                  <a:lnTo>
                    <a:pt x="0" y="0"/>
                  </a:lnTo>
                  <a:lnTo>
                    <a:pt x="216" y="317"/>
                  </a:lnTo>
                  <a:lnTo>
                    <a:pt x="5" y="627"/>
                  </a:lnTo>
                  <a:lnTo>
                    <a:pt x="1048" y="625"/>
                  </a:lnTo>
                  <a:close/>
                </a:path>
              </a:pathLst>
            </a:custGeom>
            <a:solidFill>
              <a:srgbClr val="F9BFA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3" name="Google Shape;3785;p79">
              <a:extLst>
                <a:ext uri="{FF2B5EF4-FFF2-40B4-BE49-F238E27FC236}">
                  <a16:creationId xmlns:a16="http://schemas.microsoft.com/office/drawing/2014/main" id="{7E76C44D-E147-4ED9-AC70-DBD55CCED9BC}"/>
                </a:ext>
              </a:extLst>
            </p:cNvPr>
            <p:cNvSpPr>
              <a:spLocks/>
            </p:cNvSpPr>
            <p:nvPr/>
          </p:nvSpPr>
          <p:spPr bwMode="auto">
            <a:xfrm>
              <a:off x="4859338" y="5302250"/>
              <a:ext cx="1550987" cy="852488"/>
            </a:xfrm>
            <a:custGeom>
              <a:avLst/>
              <a:gdLst>
                <a:gd name="T0" fmla="*/ 0 w 977"/>
                <a:gd name="T1" fmla="*/ 2147483646 h 537"/>
                <a:gd name="T2" fmla="*/ 2147483646 w 977"/>
                <a:gd name="T3" fmla="*/ 2147483646 h 537"/>
                <a:gd name="T4" fmla="*/ 2147483646 w 977"/>
                <a:gd name="T5" fmla="*/ 0 h 537"/>
                <a:gd name="T6" fmla="*/ 2147483646 w 977"/>
                <a:gd name="T7" fmla="*/ 0 h 537"/>
                <a:gd name="T8" fmla="*/ 0 w 977"/>
                <a:gd name="T9" fmla="*/ 2147483646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 h="537" extrusionOk="0">
                  <a:moveTo>
                    <a:pt x="0" y="537"/>
                  </a:moveTo>
                  <a:lnTo>
                    <a:pt x="539" y="537"/>
                  </a:lnTo>
                  <a:lnTo>
                    <a:pt x="977" y="0"/>
                  </a:lnTo>
                  <a:lnTo>
                    <a:pt x="435" y="0"/>
                  </a:lnTo>
                  <a:lnTo>
                    <a:pt x="0" y="537"/>
                  </a:lnTo>
                  <a:close/>
                </a:path>
              </a:pathLst>
            </a:custGeom>
            <a:solidFill>
              <a:srgbClr val="EC5D1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4" name="Google Shape;3786;p79">
              <a:extLst>
                <a:ext uri="{FF2B5EF4-FFF2-40B4-BE49-F238E27FC236}">
                  <a16:creationId xmlns:a16="http://schemas.microsoft.com/office/drawing/2014/main" id="{591DF6E3-99C6-4302-8D5F-ACFD73A67E5B}"/>
                </a:ext>
              </a:extLst>
            </p:cNvPr>
            <p:cNvSpPr>
              <a:spLocks/>
            </p:cNvSpPr>
            <p:nvPr/>
          </p:nvSpPr>
          <p:spPr bwMode="auto">
            <a:xfrm>
              <a:off x="4859338" y="4440238"/>
              <a:ext cx="1550987" cy="862012"/>
            </a:xfrm>
            <a:custGeom>
              <a:avLst/>
              <a:gdLst>
                <a:gd name="T0" fmla="*/ 2147483646 w 977"/>
                <a:gd name="T1" fmla="*/ 0 h 543"/>
                <a:gd name="T2" fmla="*/ 0 w 977"/>
                <a:gd name="T3" fmla="*/ 0 h 543"/>
                <a:gd name="T4" fmla="*/ 2147483646 w 977"/>
                <a:gd name="T5" fmla="*/ 2147483646 h 543"/>
                <a:gd name="T6" fmla="*/ 2147483646 w 977"/>
                <a:gd name="T7" fmla="*/ 2147483646 h 543"/>
                <a:gd name="T8" fmla="*/ 2147483646 w 977"/>
                <a:gd name="T9" fmla="*/ 2147483646 h 543"/>
                <a:gd name="T10" fmla="*/ 2147483646 w 977"/>
                <a:gd name="T11" fmla="*/ 2147483646 h 543"/>
                <a:gd name="T12" fmla="*/ 2147483646 w 977"/>
                <a:gd name="T13" fmla="*/ 0 h 5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543" extrusionOk="0">
                  <a:moveTo>
                    <a:pt x="539" y="0"/>
                  </a:moveTo>
                  <a:lnTo>
                    <a:pt x="0" y="0"/>
                  </a:lnTo>
                  <a:lnTo>
                    <a:pt x="438" y="540"/>
                  </a:lnTo>
                  <a:lnTo>
                    <a:pt x="435" y="543"/>
                  </a:lnTo>
                  <a:lnTo>
                    <a:pt x="977" y="543"/>
                  </a:lnTo>
                  <a:lnTo>
                    <a:pt x="977" y="540"/>
                  </a:lnTo>
                  <a:lnTo>
                    <a:pt x="539" y="0"/>
                  </a:lnTo>
                  <a:close/>
                </a:path>
              </a:pathLst>
            </a:custGeom>
            <a:solidFill>
              <a:srgbClr val="FF64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5" name="Google Shape;3789;p79">
              <a:extLst>
                <a:ext uri="{FF2B5EF4-FFF2-40B4-BE49-F238E27FC236}">
                  <a16:creationId xmlns:a16="http://schemas.microsoft.com/office/drawing/2014/main" id="{DAE3C977-2E72-40B5-87B0-F40E02399377}"/>
                </a:ext>
              </a:extLst>
            </p:cNvPr>
            <p:cNvSpPr txBox="1">
              <a:spLocks noChangeArrowheads="1"/>
            </p:cNvSpPr>
            <p:nvPr/>
          </p:nvSpPr>
          <p:spPr bwMode="auto">
            <a:xfrm>
              <a:off x="4056063" y="4865688"/>
              <a:ext cx="9620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8D6D60"/>
                </a:buClr>
                <a:buSzPts val="5600"/>
                <a:buFont typeface="Montserrat" panose="02000505000000020004" pitchFamily="2" charset="0"/>
                <a:buNone/>
              </a:pPr>
              <a:r>
                <a:rPr lang="en-US" altLang="en-US" sz="5600" b="1" dirty="0">
                  <a:solidFill>
                    <a:srgbClr val="8D6D60"/>
                  </a:solidFill>
                  <a:latin typeface="Montserrat" panose="02000505000000020004" pitchFamily="2" charset="0"/>
                  <a:sym typeface="Montserrat" panose="02000505000000020004" pitchFamily="2" charset="0"/>
                </a:rPr>
                <a:t>05</a:t>
              </a:r>
              <a:endParaRPr lang="en-US" altLang="en-US" dirty="0"/>
            </a:p>
          </p:txBody>
        </p:sp>
      </p:grpSp>
      <p:sp>
        <p:nvSpPr>
          <p:cNvPr id="36" name="Google Shape;3800;p79">
            <a:extLst>
              <a:ext uri="{FF2B5EF4-FFF2-40B4-BE49-F238E27FC236}">
                <a16:creationId xmlns:a16="http://schemas.microsoft.com/office/drawing/2014/main" id="{3BC0C158-D09C-463D-826A-91F71653CC46}"/>
              </a:ext>
            </a:extLst>
          </p:cNvPr>
          <p:cNvSpPr txBox="1">
            <a:spLocks noChangeArrowheads="1"/>
          </p:cNvSpPr>
          <p:nvPr/>
        </p:nvSpPr>
        <p:spPr bwMode="auto">
          <a:xfrm>
            <a:off x="697980" y="4737345"/>
            <a:ext cx="334789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defTabSz="914400">
              <a:buSzPts val="1400"/>
              <a:defRPr/>
            </a:pPr>
            <a:r>
              <a:rPr lang="en-US" sz="1600" b="1" kern="0" dirty="0">
                <a:solidFill>
                  <a:prstClr val="black"/>
                </a:solidFill>
              </a:rPr>
              <a:t>Lack of </a:t>
            </a:r>
          </a:p>
          <a:p>
            <a:pPr algn="r" defTabSz="914400">
              <a:buSzPts val="1400"/>
              <a:defRPr/>
            </a:pPr>
            <a:r>
              <a:rPr lang="en-US" sz="1600" b="1" kern="0" dirty="0">
                <a:solidFill>
                  <a:prstClr val="black"/>
                </a:solidFill>
              </a:rPr>
              <a:t>promotional incentives</a:t>
            </a:r>
            <a:endParaRPr lang="en-US" altLang="en-US" sz="1600" b="1" kern="0" dirty="0">
              <a:solidFill>
                <a:prstClr val="black"/>
              </a:solidFill>
              <a:cs typeface="Open Sans" panose="020B0606030504020204" pitchFamily="34" charset="0"/>
            </a:endParaRPr>
          </a:p>
        </p:txBody>
      </p:sp>
    </p:spTree>
    <p:extLst>
      <p:ext uri="{BB962C8B-B14F-4D97-AF65-F5344CB8AC3E}">
        <p14:creationId xmlns:p14="http://schemas.microsoft.com/office/powerpoint/2010/main" val="234346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5000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750" fill="hold"/>
                                        <p:tgtEl>
                                          <p:spTgt spid="28"/>
                                        </p:tgtEl>
                                        <p:attrNameLst>
                                          <p:attrName>ppt_x</p:attrName>
                                        </p:attrNameLst>
                                      </p:cBhvr>
                                      <p:tavLst>
                                        <p:tav tm="0">
                                          <p:val>
                                            <p:strVal val="0-#ppt_w/2"/>
                                          </p:val>
                                        </p:tav>
                                        <p:tav tm="100000">
                                          <p:val>
                                            <p:strVal val="#ppt_x"/>
                                          </p:val>
                                        </p:tav>
                                      </p:tavLst>
                                    </p:anim>
                                    <p:anim calcmode="lin" valueType="num">
                                      <p:cBhvr additive="base">
                                        <p:cTn id="14" dur="7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5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1+#ppt_w/2"/>
                                          </p:val>
                                        </p:tav>
                                        <p:tav tm="100000">
                                          <p:val>
                                            <p:strVal val="#ppt_x"/>
                                          </p:val>
                                        </p:tav>
                                      </p:tavLst>
                                    </p:anim>
                                    <p:anim calcmode="lin" valueType="num">
                                      <p:cBhvr additive="base">
                                        <p:cTn id="26"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decel="5000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0-#ppt_w/2"/>
                                          </p:val>
                                        </p:tav>
                                        <p:tav tm="100000">
                                          <p:val>
                                            <p:strVal val="#ppt_x"/>
                                          </p:val>
                                        </p:tav>
                                      </p:tavLst>
                                    </p:anim>
                                    <p:anim calcmode="lin" valueType="num">
                                      <p:cBhvr additive="base">
                                        <p:cTn id="32"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decel="5000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750" fill="hold"/>
                                        <p:tgtEl>
                                          <p:spTgt spid="30"/>
                                        </p:tgtEl>
                                        <p:attrNameLst>
                                          <p:attrName>ppt_x</p:attrName>
                                        </p:attrNameLst>
                                      </p:cBhvr>
                                      <p:tavLst>
                                        <p:tav tm="0">
                                          <p:val>
                                            <p:strVal val="0-#ppt_w/2"/>
                                          </p:val>
                                        </p:tav>
                                        <p:tav tm="100000">
                                          <p:val>
                                            <p:strVal val="#ppt_x"/>
                                          </p:val>
                                        </p:tav>
                                      </p:tavLst>
                                    </p:anim>
                                    <p:anim calcmode="lin" valueType="num">
                                      <p:cBhvr additive="base">
                                        <p:cTn id="38" dur="75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decel="5000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1+#ppt_w/2"/>
                                          </p:val>
                                        </p:tav>
                                        <p:tav tm="100000">
                                          <p:val>
                                            <p:strVal val="#ppt_x"/>
                                          </p:val>
                                        </p:tav>
                                      </p:tavLst>
                                    </p:anim>
                                    <p:anim calcmode="lin" valueType="num">
                                      <p:cBhvr additive="base">
                                        <p:cTn id="44"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decel="5000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750" fill="hold"/>
                                        <p:tgtEl>
                                          <p:spTgt spid="29"/>
                                        </p:tgtEl>
                                        <p:attrNameLst>
                                          <p:attrName>ppt_x</p:attrName>
                                        </p:attrNameLst>
                                      </p:cBhvr>
                                      <p:tavLst>
                                        <p:tav tm="0">
                                          <p:val>
                                            <p:strVal val="1+#ppt_w/2"/>
                                          </p:val>
                                        </p:tav>
                                        <p:tav tm="100000">
                                          <p:val>
                                            <p:strVal val="#ppt_x"/>
                                          </p:val>
                                        </p:tav>
                                      </p:tavLst>
                                    </p:anim>
                                    <p:anim calcmode="lin" valueType="num">
                                      <p:cBhvr additive="base">
                                        <p:cTn id="50" dur="75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decel="5000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750" fill="hold"/>
                                        <p:tgtEl>
                                          <p:spTgt spid="31"/>
                                        </p:tgtEl>
                                        <p:attrNameLst>
                                          <p:attrName>ppt_x</p:attrName>
                                        </p:attrNameLst>
                                      </p:cBhvr>
                                      <p:tavLst>
                                        <p:tav tm="0">
                                          <p:val>
                                            <p:strVal val="0-#ppt_w/2"/>
                                          </p:val>
                                        </p:tav>
                                        <p:tav tm="100000">
                                          <p:val>
                                            <p:strVal val="#ppt_x"/>
                                          </p:val>
                                        </p:tav>
                                      </p:tavLst>
                                    </p:anim>
                                    <p:anim calcmode="lin" valueType="num">
                                      <p:cBhvr additive="base">
                                        <p:cTn id="56" dur="75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decel="5000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750" fill="hold"/>
                                        <p:tgtEl>
                                          <p:spTgt spid="36"/>
                                        </p:tgtEl>
                                        <p:attrNameLst>
                                          <p:attrName>ppt_x</p:attrName>
                                        </p:attrNameLst>
                                      </p:cBhvr>
                                      <p:tavLst>
                                        <p:tav tm="0">
                                          <p:val>
                                            <p:strVal val="0-#ppt_w/2"/>
                                          </p:val>
                                        </p:tav>
                                        <p:tav tm="100000">
                                          <p:val>
                                            <p:strVal val="#ppt_x"/>
                                          </p:val>
                                        </p:tav>
                                      </p:tavLst>
                                    </p:anim>
                                    <p:anim calcmode="lin" valueType="num">
                                      <p:cBhvr additive="base">
                                        <p:cTn id="62"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P spid="30"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Barriers to SME finance</a:t>
            </a: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21587"/>
          <a:stretch/>
        </p:blipFill>
        <p:spPr>
          <a:xfrm>
            <a:off x="-3456998" y="847159"/>
            <a:ext cx="6092629" cy="6035992"/>
          </a:xfrm>
          <a:prstGeom prst="rect">
            <a:avLst/>
          </a:prstGeom>
        </p:spPr>
      </p:pic>
      <p:pic>
        <p:nvPicPr>
          <p:cNvPr id="5" name="Рисунок 4">
            <a:extLst>
              <a:ext uri="{FF2B5EF4-FFF2-40B4-BE49-F238E27FC236}">
                <a16:creationId xmlns:a16="http://schemas.microsoft.com/office/drawing/2014/main" id="{AFFE50B6-BAC7-40AC-9A54-3208789EC6A2}"/>
              </a:ext>
            </a:extLst>
          </p:cNvPr>
          <p:cNvPicPr>
            <a:picLocks noChangeAspect="1"/>
          </p:cNvPicPr>
          <p:nvPr/>
        </p:nvPicPr>
        <p:blipFill rotWithShape="1">
          <a:blip r:embed="rId5">
            <a:extLst>
              <a:ext uri="{28A0092B-C50C-407E-A947-70E740481C1C}">
                <a14:useLocalDpi xmlns:a14="http://schemas.microsoft.com/office/drawing/2010/main" val="0"/>
              </a:ext>
            </a:extLst>
          </a:blip>
          <a:srcRect l="4836" t="2791" r="4568" b="3715"/>
          <a:stretch/>
        </p:blipFill>
        <p:spPr>
          <a:xfrm>
            <a:off x="0" y="2864369"/>
            <a:ext cx="5443137" cy="3851844"/>
          </a:xfrm>
          <a:prstGeom prst="rect">
            <a:avLst/>
          </a:prstGeom>
        </p:spPr>
      </p:pic>
      <p:pic>
        <p:nvPicPr>
          <p:cNvPr id="14" name="Рисунок 13">
            <a:extLst>
              <a:ext uri="{FF2B5EF4-FFF2-40B4-BE49-F238E27FC236}">
                <a16:creationId xmlns:a16="http://schemas.microsoft.com/office/drawing/2014/main" id="{657EC3A8-899C-43FB-8A52-72D1D6A7371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5726566" y="2608642"/>
            <a:ext cx="6347137" cy="3671199"/>
          </a:xfrm>
          <a:prstGeom prst="rect">
            <a:avLst/>
          </a:prstGeom>
          <a:ln>
            <a:solidFill>
              <a:schemeClr val="tx1"/>
            </a:solidFill>
          </a:ln>
        </p:spPr>
      </p:pic>
      <p:sp>
        <p:nvSpPr>
          <p:cNvPr id="15" name="Прямоугольник 14">
            <a:extLst>
              <a:ext uri="{FF2B5EF4-FFF2-40B4-BE49-F238E27FC236}">
                <a16:creationId xmlns:a16="http://schemas.microsoft.com/office/drawing/2014/main" id="{CC0BD8B0-35E3-4F75-B5A9-5E85A1189275}"/>
              </a:ext>
            </a:extLst>
          </p:cNvPr>
          <p:cNvSpPr/>
          <p:nvPr/>
        </p:nvSpPr>
        <p:spPr>
          <a:xfrm>
            <a:off x="5733980" y="6454603"/>
            <a:ext cx="6514073" cy="261610"/>
          </a:xfrm>
          <a:prstGeom prst="rect">
            <a:avLst/>
          </a:prstGeom>
        </p:spPr>
        <p:txBody>
          <a:bodyPr wrap="square">
            <a:spAutoFit/>
          </a:bodyPr>
          <a:lstStyle/>
          <a:p>
            <a:r>
              <a:rPr lang="en-US" sz="1100" dirty="0"/>
              <a:t>Source: 2018 IFC Demand study Micro and Small Business Finance &amp; Digital Financial services in Uzbekistan</a:t>
            </a:r>
            <a:endParaRPr lang="ru-RU" sz="1100" dirty="0"/>
          </a:p>
        </p:txBody>
      </p:sp>
      <p:sp>
        <p:nvSpPr>
          <p:cNvPr id="16" name="Прямоугольник 15">
            <a:extLst>
              <a:ext uri="{FF2B5EF4-FFF2-40B4-BE49-F238E27FC236}">
                <a16:creationId xmlns:a16="http://schemas.microsoft.com/office/drawing/2014/main" id="{9D4EF627-443E-4AC3-9DBE-A5C2B329D505}"/>
              </a:ext>
            </a:extLst>
          </p:cNvPr>
          <p:cNvSpPr/>
          <p:nvPr/>
        </p:nvSpPr>
        <p:spPr>
          <a:xfrm>
            <a:off x="5852134" y="1186482"/>
            <a:ext cx="6096000" cy="830997"/>
          </a:xfrm>
          <a:prstGeom prst="rect">
            <a:avLst/>
          </a:prstGeom>
        </p:spPr>
        <p:txBody>
          <a:bodyPr>
            <a:spAutoFit/>
          </a:bodyPr>
          <a:lstStyle/>
          <a:p>
            <a:r>
              <a:rPr lang="en-US" sz="1600" dirty="0">
                <a:latin typeface="Arial" panose="020B0604020202020204" pitchFamily="34" charset="0"/>
                <a:cs typeface="Arial" panose="020B0604020202020204" pitchFamily="34" charset="0"/>
              </a:rPr>
              <a:t>21% - choosing family and friends (no collateral)</a:t>
            </a:r>
          </a:p>
          <a:p>
            <a:r>
              <a:rPr lang="en-US" sz="1600" dirty="0">
                <a:latin typeface="Arial" panose="020B0604020202020204" pitchFamily="34" charset="0"/>
                <a:cs typeface="Arial" panose="020B0604020202020204" pitchFamily="34" charset="0"/>
              </a:rPr>
              <a:t>37% - they had no other choice than to go to the banks </a:t>
            </a:r>
          </a:p>
          <a:p>
            <a:r>
              <a:rPr lang="en-US" sz="1600" dirty="0">
                <a:latin typeface="Arial" panose="020B0604020202020204" pitchFamily="34" charset="0"/>
                <a:cs typeface="Arial" panose="020B0604020202020204" pitchFamily="34" charset="0"/>
              </a:rPr>
              <a:t>67 % - used MFIs services because they are fast and easy</a:t>
            </a:r>
            <a:endParaRPr lang="ru-RU" dirty="0">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BFF75639-8AA9-4C92-BF02-FBEC8785D14C}"/>
              </a:ext>
            </a:extLst>
          </p:cNvPr>
          <p:cNvSpPr/>
          <p:nvPr/>
        </p:nvSpPr>
        <p:spPr>
          <a:xfrm>
            <a:off x="799870" y="2438135"/>
            <a:ext cx="3480449"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SME Sources of Finance</a:t>
            </a:r>
            <a:endParaRPr lang="ru-RU" b="1" dirty="0">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1C406D8E-02CB-4ACA-85ED-F61099A93C02}"/>
              </a:ext>
            </a:extLst>
          </p:cNvPr>
          <p:cNvSpPr/>
          <p:nvPr/>
        </p:nvSpPr>
        <p:spPr>
          <a:xfrm>
            <a:off x="492264" y="1021921"/>
            <a:ext cx="6347137" cy="1477328"/>
          </a:xfrm>
          <a:prstGeom prst="rect">
            <a:avLst/>
          </a:prstGeom>
        </p:spPr>
        <p:txBody>
          <a:bodyPr wrap="square">
            <a:spAutoFit/>
          </a:bodyPr>
          <a:lstStyle/>
          <a:p>
            <a:pPr marL="400050" indent="-400050">
              <a:buAutoNum type="romanLcParenBoth"/>
            </a:pPr>
            <a:r>
              <a:rPr lang="en-US" dirty="0">
                <a:latin typeface="Arial" panose="020B0604020202020204" pitchFamily="34" charset="0"/>
                <a:cs typeface="Arial" panose="020B0604020202020204" pitchFamily="34" charset="0"/>
              </a:rPr>
              <a:t>High cost of bank credit</a:t>
            </a:r>
          </a:p>
          <a:p>
            <a:pPr marL="400050" indent="-400050">
              <a:buAutoNum type="romanLcParenBoth"/>
            </a:pPr>
            <a:r>
              <a:rPr lang="en-US" dirty="0">
                <a:latin typeface="Arial" panose="020B0604020202020204" pitchFamily="34" charset="0"/>
                <a:cs typeface="Arial" panose="020B0604020202020204" pitchFamily="34" charset="0"/>
              </a:rPr>
              <a:t>Delivery Mechanism</a:t>
            </a:r>
          </a:p>
          <a:p>
            <a:pPr marL="400050" indent="-400050">
              <a:buAutoNum type="romanLcParenBoth"/>
            </a:pPr>
            <a:r>
              <a:rPr lang="en-US" dirty="0">
                <a:latin typeface="Arial" panose="020B0604020202020204" pitchFamily="34" charset="0"/>
                <a:cs typeface="Arial" panose="020B0604020202020204" pitchFamily="34" charset="0"/>
              </a:rPr>
              <a:t>Collateral requirements</a:t>
            </a:r>
          </a:p>
          <a:p>
            <a:pPr marL="400050" indent="-400050">
              <a:buAutoNum type="romanLcParenBoth"/>
            </a:pPr>
            <a:r>
              <a:rPr lang="en-US" dirty="0">
                <a:latin typeface="Arial" panose="020B0604020202020204" pitchFamily="34" charset="0"/>
                <a:cs typeface="Arial" panose="020B0604020202020204" pitchFamily="34" charset="0"/>
              </a:rPr>
              <a:t>Lack of alternative sources of SME financing</a:t>
            </a:r>
          </a:p>
          <a:p>
            <a:pPr marL="400050" indent="-400050">
              <a:buAutoNum type="romanLcParenBoth"/>
            </a:pPr>
            <a:endParaRPr lang="ru-RU" dirty="0"/>
          </a:p>
        </p:txBody>
      </p:sp>
    </p:spTree>
    <p:extLst>
      <p:ext uri="{BB962C8B-B14F-4D97-AF65-F5344CB8AC3E}">
        <p14:creationId xmlns:p14="http://schemas.microsoft.com/office/powerpoint/2010/main" val="17236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n-US" sz="2800" b="1" dirty="0">
                <a:effectLst>
                  <a:outerShdw blurRad="38100" dist="38100" dir="2700000" algn="tl">
                    <a:srgbClr val="000000">
                      <a:alpha val="43137"/>
                    </a:srgbClr>
                  </a:outerShdw>
                </a:effectLst>
              </a:rPr>
              <a:t>Green financing opportunities in Uzbekistan</a:t>
            </a:r>
          </a:p>
        </p:txBody>
      </p:sp>
      <p:graphicFrame>
        <p:nvGraphicFramePr>
          <p:cNvPr id="2" name="Таблица 1">
            <a:extLst>
              <a:ext uri="{FF2B5EF4-FFF2-40B4-BE49-F238E27FC236}">
                <a16:creationId xmlns:a16="http://schemas.microsoft.com/office/drawing/2014/main" id="{5BE5BFB0-94C9-4678-8A3E-0A0FCEAE9079}"/>
              </a:ext>
            </a:extLst>
          </p:cNvPr>
          <p:cNvGraphicFramePr>
            <a:graphicFrameLocks noGrp="1"/>
          </p:cNvGraphicFramePr>
          <p:nvPr>
            <p:extLst>
              <p:ext uri="{D42A27DB-BD31-4B8C-83A1-F6EECF244321}">
                <p14:modId xmlns:p14="http://schemas.microsoft.com/office/powerpoint/2010/main" val="493944599"/>
              </p:ext>
            </p:extLst>
          </p:nvPr>
        </p:nvGraphicFramePr>
        <p:xfrm>
          <a:off x="1940255" y="1051944"/>
          <a:ext cx="9379374" cy="4823230"/>
        </p:xfrm>
        <a:graphic>
          <a:graphicData uri="http://schemas.openxmlformats.org/drawingml/2006/table">
            <a:tbl>
              <a:tblPr firstRow="1" firstCol="1" bandRow="1">
                <a:tableStyleId>{72833802-FEF1-4C79-8D5D-14CF1EAF98D9}</a:tableStyleId>
              </a:tblPr>
              <a:tblGrid>
                <a:gridCol w="1892789">
                  <a:extLst>
                    <a:ext uri="{9D8B030D-6E8A-4147-A177-3AD203B41FA5}">
                      <a16:colId xmlns:a16="http://schemas.microsoft.com/office/drawing/2014/main" val="3627207186"/>
                    </a:ext>
                  </a:extLst>
                </a:gridCol>
                <a:gridCol w="2347645">
                  <a:extLst>
                    <a:ext uri="{9D8B030D-6E8A-4147-A177-3AD203B41FA5}">
                      <a16:colId xmlns:a16="http://schemas.microsoft.com/office/drawing/2014/main" val="3918415102"/>
                    </a:ext>
                  </a:extLst>
                </a:gridCol>
                <a:gridCol w="1967230">
                  <a:extLst>
                    <a:ext uri="{9D8B030D-6E8A-4147-A177-3AD203B41FA5}">
                      <a16:colId xmlns:a16="http://schemas.microsoft.com/office/drawing/2014/main" val="727807188"/>
                    </a:ext>
                  </a:extLst>
                </a:gridCol>
                <a:gridCol w="3171710">
                  <a:extLst>
                    <a:ext uri="{9D8B030D-6E8A-4147-A177-3AD203B41FA5}">
                      <a16:colId xmlns:a16="http://schemas.microsoft.com/office/drawing/2014/main" val="1820156249"/>
                    </a:ext>
                  </a:extLst>
                </a:gridCol>
              </a:tblGrid>
              <a:tr h="625483">
                <a:tc>
                  <a:txBody>
                    <a:bodyPr/>
                    <a:lstStyle/>
                    <a:p>
                      <a:pPr algn="ctr">
                        <a:lnSpc>
                          <a:spcPct val="107000"/>
                        </a:lnSpc>
                        <a:spcAft>
                          <a:spcPts val="0"/>
                        </a:spcAft>
                      </a:pPr>
                      <a:r>
                        <a:rPr lang="en-US" sz="1600" dirty="0">
                          <a:effectLst/>
                        </a:rPr>
                        <a:t>Bank</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rPr>
                        <a:t>Source of origin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rPr>
                        <a:t>Interest rate (annual)</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rPr>
                        <a:t>Benefits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5253927"/>
                  </a:ext>
                </a:extLst>
              </a:tr>
              <a:tr h="945325">
                <a:tc>
                  <a:txBody>
                    <a:body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cs typeface="Arial" panose="020B0604020202020204" pitchFamily="34" charset="0"/>
                        </a:rPr>
                        <a:t>EBRD, GEFF</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600" dirty="0">
                          <a:effectLst/>
                          <a:latin typeface="Arial" panose="020B0604020202020204" pitchFamily="34" charset="0"/>
                          <a:cs typeface="Arial" panose="020B0604020202020204" pitchFamily="34" charset="0"/>
                        </a:rPr>
                        <a:t>21%</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en-US" sz="1600" dirty="0">
                          <a:effectLst/>
                          <a:latin typeface="Arial" panose="020B0604020202020204" pitchFamily="34" charset="0"/>
                          <a:cs typeface="Arial" panose="020B0604020202020204" pitchFamily="34" charset="0"/>
                        </a:rPr>
                        <a:t>Opportunity to receive grants – 10% for EE and 20%% for RE upon successful implementation</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7745698"/>
                  </a:ext>
                </a:extLst>
              </a:tr>
              <a:tr h="625483">
                <a:tc>
                  <a:txBody>
                    <a:body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cs typeface="Arial" panose="020B0604020202020204" pitchFamily="34" charset="0"/>
                        </a:rPr>
                        <a:t>FMO Entrepreneurial development bank</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600" dirty="0">
                          <a:effectLst/>
                          <a:latin typeface="Arial" panose="020B0604020202020204" pitchFamily="34" charset="0"/>
                          <a:cs typeface="Arial" panose="020B0604020202020204" pitchFamily="34" charset="0"/>
                        </a:rPr>
                        <a:t>24%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en-US" sz="1600">
                          <a:effectLst/>
                          <a:latin typeface="Arial" panose="020B0604020202020204" pitchFamily="34" charset="0"/>
                          <a:cs typeface="Arial" panose="020B0604020202020204" pitchFamily="34" charset="0"/>
                        </a:rPr>
                        <a:t>N/A</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9867659"/>
                  </a:ext>
                </a:extLst>
              </a:tr>
              <a:tr h="625483">
                <a:tc>
                  <a:txBody>
                    <a:body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cs typeface="Arial" panose="020B0604020202020204" pitchFamily="34" charset="0"/>
                        </a:rPr>
                        <a:t>IFC</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600">
                          <a:effectLst/>
                          <a:latin typeface="Arial" panose="020B0604020202020204" pitchFamily="34" charset="0"/>
                          <a:cs typeface="Arial" panose="020B0604020202020204" pitchFamily="34" charset="0"/>
                        </a:rPr>
                        <a:t>20%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en-US" sz="1600" dirty="0">
                          <a:effectLst/>
                          <a:latin typeface="Arial" panose="020B0604020202020204" pitchFamily="34" charset="0"/>
                          <a:cs typeface="Arial" panose="020B0604020202020204" pitchFamily="34" charset="0"/>
                        </a:rPr>
                        <a:t>Assistance by IFC to support MSMEs during pandemic</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5187273"/>
                  </a:ext>
                </a:extLst>
              </a:tr>
              <a:tr h="969390">
                <a:tc>
                  <a:txBody>
                    <a:bodyPr/>
                    <a:lstStyle/>
                    <a:p>
                      <a:pPr algn="l">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WB</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N/A</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Under </a:t>
                      </a:r>
                      <a:r>
                        <a:rPr lang="en-US" sz="1600" b="0" i="0" kern="1200" dirty="0">
                          <a:solidFill>
                            <a:schemeClr val="tx1"/>
                          </a:solidFill>
                          <a:effectLst/>
                          <a:latin typeface="Arial" panose="020B0604020202020204" pitchFamily="34" charset="0"/>
                          <a:ea typeface="+mn-ea"/>
                          <a:cs typeface="Arial" panose="020B0604020202020204" pitchFamily="34" charset="0"/>
                        </a:rPr>
                        <a:t>Energy Efficiency Facility for Industrial Enterprises Project</a:t>
                      </a:r>
                    </a:p>
                    <a:p>
                      <a:pPr algn="l">
                        <a:lnSpc>
                          <a:spcPct val="107000"/>
                        </a:lnSpc>
                        <a:spcAft>
                          <a:spcPts val="0"/>
                        </a:spcAft>
                      </a:pP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8181378"/>
                  </a:ext>
                </a:extLst>
              </a:tr>
              <a:tr h="969390">
                <a:tc>
                  <a:txBody>
                    <a:body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WB</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N/A</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Under </a:t>
                      </a:r>
                      <a:r>
                        <a:rPr lang="en-US" sz="1600" b="0" i="0" kern="1200" dirty="0">
                          <a:solidFill>
                            <a:schemeClr val="tx1"/>
                          </a:solidFill>
                          <a:effectLst/>
                          <a:latin typeface="Arial" panose="020B0604020202020204" pitchFamily="34" charset="0"/>
                          <a:ea typeface="+mn-ea"/>
                          <a:cs typeface="Arial" panose="020B0604020202020204" pitchFamily="34" charset="0"/>
                        </a:rPr>
                        <a:t>Energy Efficiency Facility for Industrial Enterprises Project</a:t>
                      </a:r>
                    </a:p>
                    <a:p>
                      <a:pPr algn="l">
                        <a:lnSpc>
                          <a:spcPct val="107000"/>
                        </a:lnSpc>
                        <a:spcAft>
                          <a:spcPts val="0"/>
                        </a:spcAft>
                      </a:pP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38726238"/>
                  </a:ext>
                </a:extLst>
              </a:tr>
            </a:tbl>
          </a:graphicData>
        </a:graphic>
      </p:graphicFrame>
      <p:pic>
        <p:nvPicPr>
          <p:cNvPr id="2050" name="Picture 2" descr="Joint-Stock Innovation Commercial Bank “Ipak Yuli” - The Central Bank of  the Republic of Uzbekistan">
            <a:extLst>
              <a:ext uri="{FF2B5EF4-FFF2-40B4-BE49-F238E27FC236}">
                <a16:creationId xmlns:a16="http://schemas.microsoft.com/office/drawing/2014/main" id="{B1DEED39-E71F-4288-BAD2-7DA914814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920" y="1785359"/>
            <a:ext cx="2024763" cy="7684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mkorbank - контактная информация, адреса головного офиса и филиалов,  телефон доверия, отзывы, новости | Bank.uz">
            <a:extLst>
              <a:ext uri="{FF2B5EF4-FFF2-40B4-BE49-F238E27FC236}">
                <a16:creationId xmlns:a16="http://schemas.microsoft.com/office/drawing/2014/main" id="{596C7022-2204-452B-89D7-5D0BDA60E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784" y="2374381"/>
            <a:ext cx="1207824" cy="12078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ivate Joint-Stock Commercial Bank “Davr Bank” - The Central Bank of the  Republic of Uzbekistan">
            <a:extLst>
              <a:ext uri="{FF2B5EF4-FFF2-40B4-BE49-F238E27FC236}">
                <a16:creationId xmlns:a16="http://schemas.microsoft.com/office/drawing/2014/main" id="{ADE0A1FB-C0C3-4877-A24B-4269FCA7B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249" y="3245811"/>
            <a:ext cx="1526359" cy="57931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F44A7C13-3134-4A64-A363-0C3B4F149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646" y="4000816"/>
            <a:ext cx="668738" cy="7468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anoat Qurilish Bank - YouTube">
            <a:extLst>
              <a:ext uri="{FF2B5EF4-FFF2-40B4-BE49-F238E27FC236}">
                <a16:creationId xmlns:a16="http://schemas.microsoft.com/office/drawing/2014/main" id="{4B198B4F-772B-484F-9E0D-36EAE2701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525" y="5042390"/>
            <a:ext cx="792953" cy="79295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sia Alliance Bank - O'zbekiston tijorat banki">
            <a:extLst>
              <a:ext uri="{FF2B5EF4-FFF2-40B4-BE49-F238E27FC236}">
                <a16:creationId xmlns:a16="http://schemas.microsoft.com/office/drawing/2014/main" id="{8251BA9F-E308-4E9C-B855-92C04B3C5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3332" y="5078223"/>
            <a:ext cx="994040" cy="72128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НБУ - контактная информация, адреса головного офиса и филиалов, телефон  доверия, отзывы, новости | Bank.uz">
            <a:extLst>
              <a:ext uri="{FF2B5EF4-FFF2-40B4-BE49-F238E27FC236}">
                <a16:creationId xmlns:a16="http://schemas.microsoft.com/office/drawing/2014/main" id="{A950C879-11C2-4794-A83D-02D85F71AB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8204" y="3693148"/>
            <a:ext cx="1410097" cy="141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green finance interface</a:t>
            </a: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21587"/>
          <a:stretch/>
        </p:blipFill>
        <p:spPr>
          <a:xfrm>
            <a:off x="-3456998" y="847159"/>
            <a:ext cx="6092629" cy="6035992"/>
          </a:xfrm>
          <a:prstGeom prst="rect">
            <a:avLst/>
          </a:prstGeom>
        </p:spPr>
      </p:pic>
      <p:pic>
        <p:nvPicPr>
          <p:cNvPr id="3" name="Рисунок 2">
            <a:extLst>
              <a:ext uri="{FF2B5EF4-FFF2-40B4-BE49-F238E27FC236}">
                <a16:creationId xmlns:a16="http://schemas.microsoft.com/office/drawing/2014/main" id="{A6B21177-D9AE-4799-B720-B4B0AE73F27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454381" y="1196800"/>
            <a:ext cx="11023932" cy="4160509"/>
          </a:xfrm>
          <a:prstGeom prst="rect">
            <a:avLst/>
          </a:prstGeom>
        </p:spPr>
      </p:pic>
      <p:sp>
        <p:nvSpPr>
          <p:cNvPr id="6" name="Прямоугольник 5">
            <a:extLst>
              <a:ext uri="{FF2B5EF4-FFF2-40B4-BE49-F238E27FC236}">
                <a16:creationId xmlns:a16="http://schemas.microsoft.com/office/drawing/2014/main" id="{E6AF2DBB-B00D-44E9-A303-1BAD2BF598F8}"/>
              </a:ext>
            </a:extLst>
          </p:cNvPr>
          <p:cNvSpPr/>
          <p:nvPr/>
        </p:nvSpPr>
        <p:spPr>
          <a:xfrm>
            <a:off x="5377025" y="6359471"/>
            <a:ext cx="6660781"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a:t>
            </a:r>
            <a:r>
              <a:rPr lang="en-US" sz="1200" dirty="0" err="1">
                <a:latin typeface="Arial" panose="020B0604020202020204" pitchFamily="34" charset="0"/>
                <a:cs typeface="Arial" panose="020B0604020202020204" pitchFamily="34" charset="0"/>
              </a:rPr>
              <a:t>Jin</a:t>
            </a:r>
            <a:r>
              <a:rPr lang="en-US" sz="1200" dirty="0">
                <a:latin typeface="Arial" panose="020B0604020202020204" pitchFamily="34" charset="0"/>
                <a:cs typeface="Arial" panose="020B0604020202020204" pitchFamily="34" charset="0"/>
              </a:rPr>
              <a:t> Noh </a:t>
            </a:r>
            <a:r>
              <a:rPr lang="en-US" sz="1200" dirty="0" err="1">
                <a:latin typeface="Arial" panose="020B0604020202020204" pitchFamily="34" charset="0"/>
                <a:cs typeface="Arial" panose="020B0604020202020204" pitchFamily="34" charset="0"/>
              </a:rPr>
              <a:t>Hee</a:t>
            </a:r>
            <a:r>
              <a:rPr lang="en-US" sz="1200" dirty="0">
                <a:latin typeface="Arial" panose="020B0604020202020204" pitchFamily="34" charset="0"/>
                <a:cs typeface="Arial" panose="020B0604020202020204" pitchFamily="34" charset="0"/>
              </a:rPr>
              <a:t>, Financial Strategy to Accelerate Innovation for Green Growth (2010).</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53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471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Alternative solution</a:t>
            </a:r>
            <a:r>
              <a:rPr lang="uz-Cyrl-UZ"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PAYGO model</a:t>
            </a:r>
            <a:endParaRPr lang="ru-RU"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B92E09E8-8ED9-4CE3-AC2C-425F767F3D3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21587"/>
          <a:stretch/>
        </p:blipFill>
        <p:spPr>
          <a:xfrm>
            <a:off x="-3456998" y="847159"/>
            <a:ext cx="6092629" cy="6035992"/>
          </a:xfrm>
          <a:prstGeom prst="rect">
            <a:avLst/>
          </a:prstGeom>
        </p:spPr>
      </p:pic>
      <p:pic>
        <p:nvPicPr>
          <p:cNvPr id="37" name="Рисунок 36">
            <a:extLst>
              <a:ext uri="{FF2B5EF4-FFF2-40B4-BE49-F238E27FC236}">
                <a16:creationId xmlns:a16="http://schemas.microsoft.com/office/drawing/2014/main" id="{5AF370A8-4927-48CC-B1F3-0494E480EF3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575012" y="998064"/>
            <a:ext cx="7221545" cy="3989618"/>
          </a:xfrm>
          <a:prstGeom prst="rect">
            <a:avLst/>
          </a:prstGeom>
        </p:spPr>
      </p:pic>
      <p:sp>
        <p:nvSpPr>
          <p:cNvPr id="38" name="Прямоугольник 37">
            <a:extLst>
              <a:ext uri="{FF2B5EF4-FFF2-40B4-BE49-F238E27FC236}">
                <a16:creationId xmlns:a16="http://schemas.microsoft.com/office/drawing/2014/main" id="{0872B950-D235-4400-B2A7-1F1DC562F246}"/>
              </a:ext>
            </a:extLst>
          </p:cNvPr>
          <p:cNvSpPr/>
          <p:nvPr/>
        </p:nvSpPr>
        <p:spPr>
          <a:xfrm>
            <a:off x="59008" y="1024378"/>
            <a:ext cx="4343881" cy="369332"/>
          </a:xfrm>
          <a:prstGeom prst="rect">
            <a:avLst/>
          </a:prstGeom>
        </p:spPr>
        <p:txBody>
          <a:bodyPr wrap="none">
            <a:spAutoFit/>
          </a:bodyPr>
          <a:lstStyle/>
          <a:p>
            <a:r>
              <a:rPr lang="en-US" dirty="0">
                <a:solidFill>
                  <a:schemeClr val="accent1">
                    <a:lumMod val="75000"/>
                  </a:schemeClr>
                </a:solidFill>
                <a:latin typeface="Arial" panose="020B0604020202020204" pitchFamily="34" charset="0"/>
                <a:cs typeface="Arial" panose="020B0604020202020204" pitchFamily="34" charset="0"/>
              </a:rPr>
              <a:t>What is Pay-as-you-go (</a:t>
            </a:r>
            <a:r>
              <a:rPr lang="en-US" dirty="0">
                <a:solidFill>
                  <a:srgbClr val="FF0000"/>
                </a:solidFill>
                <a:latin typeface="Arial" panose="020B0604020202020204" pitchFamily="34" charset="0"/>
                <a:cs typeface="Arial" panose="020B0604020202020204" pitchFamily="34" charset="0"/>
              </a:rPr>
              <a:t>PAYGO</a:t>
            </a:r>
            <a:r>
              <a:rPr lang="en-US" dirty="0">
                <a:solidFill>
                  <a:schemeClr val="accent1">
                    <a:lumMod val="75000"/>
                  </a:schemeClr>
                </a:solidFill>
                <a:latin typeface="Arial" panose="020B0604020202020204" pitchFamily="34" charset="0"/>
                <a:cs typeface="Arial" panose="020B0604020202020204" pitchFamily="34" charset="0"/>
              </a:rPr>
              <a:t>) model?</a:t>
            </a:r>
            <a:endParaRPr lang="ru-RU" dirty="0">
              <a:solidFill>
                <a:schemeClr val="accent1">
                  <a:lumMod val="75000"/>
                </a:schemeClr>
              </a:solidFill>
              <a:latin typeface="Arial" panose="020B0604020202020204" pitchFamily="34" charset="0"/>
              <a:cs typeface="Arial" panose="020B0604020202020204" pitchFamily="34" charset="0"/>
            </a:endParaRPr>
          </a:p>
        </p:txBody>
      </p:sp>
      <p:sp>
        <p:nvSpPr>
          <p:cNvPr id="39" name="Прямоугольник 38">
            <a:extLst>
              <a:ext uri="{FF2B5EF4-FFF2-40B4-BE49-F238E27FC236}">
                <a16:creationId xmlns:a16="http://schemas.microsoft.com/office/drawing/2014/main" id="{DF63CFB7-AD02-44AB-9DF7-8B3597015D39}"/>
              </a:ext>
            </a:extLst>
          </p:cNvPr>
          <p:cNvSpPr/>
          <p:nvPr/>
        </p:nvSpPr>
        <p:spPr>
          <a:xfrm>
            <a:off x="227433" y="1669434"/>
            <a:ext cx="3068425"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It is a financing technology that allows end-users to pay for solar energy in weekly instalments or whenever they are financially liquid.</a:t>
            </a:r>
            <a:endParaRPr lang="ru-RU" sz="1600" dirty="0">
              <a:latin typeface="Arial" panose="020B0604020202020204" pitchFamily="34" charset="0"/>
              <a:cs typeface="Arial" panose="020B0604020202020204" pitchFamily="34" charset="0"/>
            </a:endParaRPr>
          </a:p>
        </p:txBody>
      </p:sp>
      <p:sp>
        <p:nvSpPr>
          <p:cNvPr id="40" name="Прямоугольник 39">
            <a:extLst>
              <a:ext uri="{FF2B5EF4-FFF2-40B4-BE49-F238E27FC236}">
                <a16:creationId xmlns:a16="http://schemas.microsoft.com/office/drawing/2014/main" id="{A84F852F-B4B7-4E94-BC02-8ED53E04CC59}"/>
              </a:ext>
            </a:extLst>
          </p:cNvPr>
          <p:cNvSpPr/>
          <p:nvPr/>
        </p:nvSpPr>
        <p:spPr>
          <a:xfrm>
            <a:off x="227433" y="4169522"/>
            <a:ext cx="3641182" cy="1569660"/>
          </a:xfrm>
          <a:prstGeom prst="rect">
            <a:avLst/>
          </a:prstGeom>
        </p:spPr>
        <p:txBody>
          <a:bodyPr wrap="square">
            <a:spAutoFit/>
          </a:bodyPr>
          <a:lstStyle/>
          <a:p>
            <a:pPr marL="214313" indent="-214313">
              <a:buFont typeface="Wingdings" panose="05000000000000000000" pitchFamily="2" charset="2"/>
              <a:buChar char="Ø"/>
            </a:pPr>
            <a:r>
              <a:rPr lang="en-US" sz="1600" dirty="0">
                <a:latin typeface="Arial" panose="020B0604020202020204" pitchFamily="34" charset="0"/>
                <a:cs typeface="Arial" panose="020B0604020202020204" pitchFamily="34" charset="0"/>
              </a:rPr>
              <a:t>affordable energy access from renewable sources to off -grid communities</a:t>
            </a:r>
          </a:p>
          <a:p>
            <a:pPr marL="214313" indent="-214313">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US" sz="1600" dirty="0">
                <a:latin typeface="Arial" panose="020B0604020202020204" pitchFamily="34" charset="0"/>
                <a:cs typeface="Arial" panose="020B0604020202020204" pitchFamily="34" charset="0"/>
              </a:rPr>
              <a:t>does not require to purchase significant capital prior to its use</a:t>
            </a:r>
            <a:endParaRPr lang="ru-RU" sz="1600" dirty="0">
              <a:latin typeface="Arial" panose="020B0604020202020204" pitchFamily="34" charset="0"/>
              <a:cs typeface="Arial" panose="020B0604020202020204" pitchFamily="34" charset="0"/>
            </a:endParaRPr>
          </a:p>
        </p:txBody>
      </p:sp>
      <p:sp>
        <p:nvSpPr>
          <p:cNvPr id="41" name="Прямоугольник 40">
            <a:extLst>
              <a:ext uri="{FF2B5EF4-FFF2-40B4-BE49-F238E27FC236}">
                <a16:creationId xmlns:a16="http://schemas.microsoft.com/office/drawing/2014/main" id="{F16A0F35-40F7-4C1D-9A51-EF77191EC759}"/>
              </a:ext>
            </a:extLst>
          </p:cNvPr>
          <p:cNvSpPr/>
          <p:nvPr/>
        </p:nvSpPr>
        <p:spPr>
          <a:xfrm>
            <a:off x="227433" y="3479022"/>
            <a:ext cx="2800128" cy="369332"/>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What are the benefits?</a:t>
            </a:r>
            <a:endParaRPr lang="ru-RU" dirty="0">
              <a:solidFill>
                <a:schemeClr val="accent1">
                  <a:lumMod val="75000"/>
                </a:schemeClr>
              </a:solidFill>
            </a:endParaRPr>
          </a:p>
        </p:txBody>
      </p:sp>
      <p:pic>
        <p:nvPicPr>
          <p:cNvPr id="2" name="Рисунок 1">
            <a:extLst>
              <a:ext uri="{FF2B5EF4-FFF2-40B4-BE49-F238E27FC236}">
                <a16:creationId xmlns:a16="http://schemas.microsoft.com/office/drawing/2014/main" id="{755047ED-4462-454A-9163-D91D615C1EF0}"/>
              </a:ext>
            </a:extLst>
          </p:cNvPr>
          <p:cNvPicPr>
            <a:picLocks noChangeAspect="1"/>
          </p:cNvPicPr>
          <p:nvPr/>
        </p:nvPicPr>
        <p:blipFill>
          <a:blip r:embed="rId6"/>
          <a:stretch>
            <a:fillRect/>
          </a:stretch>
        </p:blipFill>
        <p:spPr>
          <a:xfrm>
            <a:off x="9059919" y="5230580"/>
            <a:ext cx="2975325" cy="1552213"/>
          </a:xfrm>
          <a:prstGeom prst="rect">
            <a:avLst/>
          </a:prstGeom>
        </p:spPr>
      </p:pic>
      <p:pic>
        <p:nvPicPr>
          <p:cNvPr id="3" name="Рисунок 2">
            <a:extLst>
              <a:ext uri="{FF2B5EF4-FFF2-40B4-BE49-F238E27FC236}">
                <a16:creationId xmlns:a16="http://schemas.microsoft.com/office/drawing/2014/main" id="{85771FDE-3E4C-469B-B991-98F954D5B888}"/>
              </a:ext>
            </a:extLst>
          </p:cNvPr>
          <p:cNvPicPr>
            <a:picLocks noChangeAspect="1"/>
          </p:cNvPicPr>
          <p:nvPr/>
        </p:nvPicPr>
        <p:blipFill>
          <a:blip r:embed="rId7"/>
          <a:stretch>
            <a:fillRect/>
          </a:stretch>
        </p:blipFill>
        <p:spPr>
          <a:xfrm>
            <a:off x="3737151" y="5620443"/>
            <a:ext cx="2152075" cy="603556"/>
          </a:xfrm>
          <a:prstGeom prst="rect">
            <a:avLst/>
          </a:prstGeom>
        </p:spPr>
      </p:pic>
      <p:pic>
        <p:nvPicPr>
          <p:cNvPr id="4098" name="Picture 2">
            <a:extLst>
              <a:ext uri="{FF2B5EF4-FFF2-40B4-BE49-F238E27FC236}">
                <a16:creationId xmlns:a16="http://schemas.microsoft.com/office/drawing/2014/main" id="{3386C4B9-2188-4AA4-8CAD-7EC8FFB99C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6173" y="5252170"/>
            <a:ext cx="3013746" cy="15696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3834A668-3981-42B8-BB5B-FF28D26EF049}"/>
              </a:ext>
            </a:extLst>
          </p:cNvPr>
          <p:cNvSpPr/>
          <p:nvPr/>
        </p:nvSpPr>
        <p:spPr>
          <a:xfrm>
            <a:off x="3672651" y="6304940"/>
            <a:ext cx="2281074" cy="369332"/>
          </a:xfrm>
          <a:prstGeom prst="rect">
            <a:avLst/>
          </a:prstGeom>
        </p:spPr>
        <p:txBody>
          <a:bodyPr wrap="none">
            <a:spAutoFit/>
          </a:bodyPr>
          <a:lstStyle/>
          <a:p>
            <a:r>
              <a:rPr lang="en-US" dirty="0">
                <a:hlinkClick r:id="rId9"/>
              </a:rPr>
              <a:t>https://adjpower.com</a:t>
            </a:r>
            <a:r>
              <a:rPr lang="en-US" dirty="0"/>
              <a:t> </a:t>
            </a:r>
            <a:endParaRPr lang="ru-RU" dirty="0"/>
          </a:p>
        </p:txBody>
      </p:sp>
    </p:spTree>
    <p:extLst>
      <p:ext uri="{BB962C8B-B14F-4D97-AF65-F5344CB8AC3E}">
        <p14:creationId xmlns:p14="http://schemas.microsoft.com/office/powerpoint/2010/main" val="2095277321"/>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6223</TotalTime>
  <Words>1092</Words>
  <Application>Microsoft Office PowerPoint</Application>
  <PresentationFormat>Широкоэкранный</PresentationFormat>
  <Paragraphs>123</Paragraphs>
  <Slides>11</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Calibri</vt:lpstr>
      <vt:lpstr>Calibri Light</vt:lpstr>
      <vt:lpstr>Gadugi</vt:lpstr>
      <vt:lpstr>Laca</vt:lpstr>
      <vt:lpstr>Montserrat</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Chandratat</dc:creator>
  <cp:lastModifiedBy>Isomiddin Akramov</cp:lastModifiedBy>
  <cp:revision>236</cp:revision>
  <dcterms:created xsi:type="dcterms:W3CDTF">2019-09-25T06:35:45Z</dcterms:created>
  <dcterms:modified xsi:type="dcterms:W3CDTF">2021-03-03T22:33:17Z</dcterms:modified>
</cp:coreProperties>
</file>