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472" r:id="rId3"/>
    <p:sldId id="256" r:id="rId4"/>
    <p:sldId id="257" r:id="rId5"/>
    <p:sldId id="532" r:id="rId6"/>
    <p:sldId id="533" r:id="rId7"/>
    <p:sldId id="53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50" d="100"/>
          <a:sy n="50" d="100"/>
        </p:scale>
        <p:origin x="137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0DE6C-23CB-4855-8181-F306C8BAA89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66A6E-CA3F-4564-8C1B-FB648E1AB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6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56F99-1514-4F4B-89CD-D1870C008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086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Sustainable Resource Management is crucial for achieving the 2030 Agenda.</a:t>
            </a:r>
          </a:p>
          <a:p>
            <a:r>
              <a:rPr lang="en-US" dirty="0"/>
              <a:t>But countries and companies have challenges to manage natural resources sustainably</a:t>
            </a:r>
          </a:p>
          <a:p>
            <a:r>
              <a:rPr lang="en-US" dirty="0"/>
              <a:t>Minerals and petroleum are often seen as “drain industries” that “extract” wealth and leave behind social and environmental problems.</a:t>
            </a:r>
          </a:p>
          <a:p>
            <a:r>
              <a:rPr lang="en-US" dirty="0"/>
              <a:t>UNECE has developed the United Nations Framework Classification for Resources (UNFC) which is globally applicable for all energy and mineral resources and also now secondary (manmade) resources. </a:t>
            </a:r>
          </a:p>
          <a:p>
            <a:r>
              <a:rPr lang="en-US" dirty="0"/>
              <a:t>Countries are now asking that UNFC be transformed into a tool for governments and industry to manage </a:t>
            </a:r>
            <a:br>
              <a:rPr lang="en-US" dirty="0"/>
            </a:br>
            <a:r>
              <a:rPr lang="en-US" dirty="0"/>
              <a:t>resources more sustainably. The United Nations Resource Management System (UNRMS) is now under development. </a:t>
            </a:r>
          </a:p>
          <a:p>
            <a:r>
              <a:rPr lang="en-US" dirty="0"/>
              <a:t>UNRMS will align with the SDGs, ensure financial resilience through business process innovation and </a:t>
            </a:r>
            <a:br>
              <a:rPr lang="en-US" dirty="0"/>
            </a:br>
            <a:r>
              <a:rPr lang="en-US" dirty="0"/>
              <a:t>derive good social, environmental and economic outcomes.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56F99-1514-4F4B-89CD-D1870C008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271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56F99-1514-4F4B-89CD-D1870C0081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78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5D49C-0192-4A6B-8A30-219470D57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0A21FD-AECF-4B72-AF7F-2AE762207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EF39B-BF0C-4F10-A4D5-A72BCA3C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62B7-EF8C-4A2C-8773-314172F4E7A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6D076-765F-428A-A1BF-80CAED6D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D7757-35EB-4537-95CA-AAD0FFEED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CC81-9B60-4297-AC08-4FF9B02B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2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4758-3B0C-4827-80E9-D97519BC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9A980-BE60-4BC9-A256-46E2F5131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5846B-D550-4EF0-891A-D001E2AB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62B7-EF8C-4A2C-8773-314172F4E7A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37045-E276-475E-A0E3-C325DBC6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38D0F-6DA8-43BD-899A-926E94808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CC81-9B60-4297-AC08-4FF9B02B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0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AAACB3-541D-476F-BC86-3EBA94186F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20FFA3-F7DB-44D9-B289-64B50C87A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C5423-C4D3-4BB4-83F4-F4702478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62B7-EF8C-4A2C-8773-314172F4E7A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6CED3-CA97-449C-A926-24D8E7D2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32A86-48BA-4356-862E-34E2A872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CC81-9B60-4297-AC08-4FF9B02B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505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16E62-7E06-4688-8B60-6A8A4E97DBBC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84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5A32-E42D-41C1-9DFE-CA37D05787C6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95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F621-C23F-499F-9FBA-E77EB6294CC9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2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1A27-9D57-465F-BB0D-651FC5A6221B}" type="datetime1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74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D46A-0AF3-4E74-9D2A-DED00E9972FD}" type="datetime1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69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4B88-99FF-459E-BF19-D536CE26ACB6}" type="datetime1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12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E194-EACA-46B7-89F5-0805C5C8CA9A}" type="datetime1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09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B7A4-A8A9-49AE-A4EA-9B3A8D8D042E}" type="datetime1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5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6F0D8-D4B2-4B0F-9F38-903C33B7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03E7-D639-4FDE-B36C-D29C23322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BB444-E26A-48B1-B165-1AF36128E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62B7-EF8C-4A2C-8773-314172F4E7A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DE382-7D50-4EC3-8B2A-DF493D00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A3692-CD57-4434-9761-41B72E328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CC81-9B60-4297-AC08-4FF9B02B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06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EFF8-90EA-434D-B293-15740AFDC3D4}" type="datetime1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31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DF1A-8BE6-47CD-AFA4-ACB61E4CA1CA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97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90042-0ABE-4637-9B67-3600C9426162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2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7AF9-4D05-40C7-BB74-DCFE35E10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291D9-12A0-421E-B06B-0E57D427E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CD1E6-9B1F-427C-8739-58FABF72D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62B7-EF8C-4A2C-8773-314172F4E7A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A15A2-F12A-41EE-B9D6-08A55151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F057-AFC7-46DF-8E22-D2979079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CC81-9B60-4297-AC08-4FF9B02B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2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8DA5A-62AF-4AD3-A1D2-324C6E2C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7D466-05CB-4E6F-A9C5-D44C36364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0B19B9-0C65-4B68-AC4E-D2E9708FE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A3AE5-2FBB-4D59-9AED-45FA5ED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62B7-EF8C-4A2C-8773-314172F4E7A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7D59C-0B65-48F0-B3B9-0D19F554E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AC548-CF85-4C5D-AF0C-E92176B6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CC81-9B60-4297-AC08-4FF9B02B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96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1973C-F278-452A-B6F2-FF893E58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FBA20-EDA3-4CE9-B780-7F8C20A6C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20A01-2147-47A8-BD60-6A667DA2A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CC56A-8097-4F8F-A416-90439DEE4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8B3164-28F1-443E-83E6-E741924106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B39B99-A2FB-4C5F-BE5A-BCE9504E1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62B7-EF8C-4A2C-8773-314172F4E7A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6A7579-FD16-445E-9370-4B88FB12D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4C3960-3814-42AC-95F7-8FE0D861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CC81-9B60-4297-AC08-4FF9B02B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37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E375A-1815-45FF-AB8B-674C7DA7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290196-1746-424C-9485-2DA42E01F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62B7-EF8C-4A2C-8773-314172F4E7A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551322-9ACA-4D7E-A73F-06F51DFD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0A6209-AF5B-4D71-A5DB-F5CCBC9E6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CC81-9B60-4297-AC08-4FF9B02B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43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E7889-8E6D-4250-8D7D-077BE003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62B7-EF8C-4A2C-8773-314172F4E7A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86D7D5-2C1D-436A-BF76-70830DA85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D8C1B-B924-421D-B9C7-66B03AA9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CC81-9B60-4297-AC08-4FF9B02B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0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2E5D-1AF7-4C5B-B663-B425BD233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2A397-9A54-4B57-8058-E1FC39DB4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29E52-9388-4C06-89BB-5416D67AE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2E101-E71F-4B83-A65B-B77D82319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62B7-EF8C-4A2C-8773-314172F4E7A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B82E0-E9E0-431D-9DA7-FE0CF3DDA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FE27E-2019-411B-9AD7-41C1DDA33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CC81-9B60-4297-AC08-4FF9B02B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63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22190-5F29-416B-8E74-8FCF1017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7A056D-1FA8-40C9-A6DC-2EB96DF05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77E818-823C-4BA3-B3B7-75212D19F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CCF89-F0AA-4D76-AE20-05C56237A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62B7-EF8C-4A2C-8773-314172F4E7A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710C3-BE13-458E-84F8-4633BC4F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FE069-377C-4E32-9E87-57F90F4E7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CC81-9B60-4297-AC08-4FF9B02B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60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F29084-D345-4191-BD15-9DD9BA2E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8E6A1-39E4-4510-AD18-D28A54481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4BB8C-F60E-4101-B1D9-0F7F8C95E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062B7-EF8C-4A2C-8773-314172F4E7A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30E38-B94A-4E86-A780-C0024DE79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E4D49-C2D7-47F1-8D30-950D79F5C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9CC81-9B60-4297-AC08-4FF9B02B0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2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3C647-A4FA-4A07-BAA4-E99A0B575437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9506-28EA-4C19-A061-02E7C9DE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18" Type="http://schemas.microsoft.com/office/2007/relationships/hdphoto" Target="../media/hdphoto8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microsoft.com/office/2007/relationships/hdphoto" Target="../media/hdphoto4.wdp"/><Relationship Id="rId19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18" Type="http://schemas.microsoft.com/office/2007/relationships/hdphoto" Target="../media/hdphoto8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microsoft.com/office/2007/relationships/hdphoto" Target="../media/hdphoto4.wdp"/><Relationship Id="rId19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0144" y="16040"/>
            <a:ext cx="12079705" cy="6858000"/>
            <a:chOff x="413355" y="509501"/>
            <a:chExt cx="9159287" cy="5994610"/>
          </a:xfrm>
        </p:grpSpPr>
        <p:grpSp>
          <p:nvGrpSpPr>
            <p:cNvPr id="78" name="Group 77"/>
            <p:cNvGrpSpPr/>
            <p:nvPr/>
          </p:nvGrpSpPr>
          <p:grpSpPr>
            <a:xfrm>
              <a:off x="8801387" y="1184569"/>
              <a:ext cx="696748" cy="603621"/>
              <a:chOff x="8259614" y="1445817"/>
              <a:chExt cx="700405" cy="603621"/>
            </a:xfrm>
          </p:grpSpPr>
          <p:sp>
            <p:nvSpPr>
              <p:cNvPr id="104" name="Rectangle 103"/>
              <p:cNvSpPr/>
              <p:nvPr/>
            </p:nvSpPr>
            <p:spPr>
              <a:xfrm flipV="1">
                <a:off x="8259614" y="1445817"/>
                <a:ext cx="700405" cy="603621"/>
              </a:xfrm>
              <a:prstGeom prst="rect">
                <a:avLst/>
              </a:prstGeom>
              <a:solidFill>
                <a:srgbClr val="0369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614" y="1810135"/>
                <a:ext cx="698657" cy="233207"/>
              </a:xfrm>
              <a:prstGeom prst="rect">
                <a:avLst/>
              </a:prstGeom>
            </p:spPr>
          </p:pic>
        </p:grpSp>
        <p:grpSp>
          <p:nvGrpSpPr>
            <p:cNvPr id="79" name="Group 78"/>
            <p:cNvGrpSpPr/>
            <p:nvPr/>
          </p:nvGrpSpPr>
          <p:grpSpPr>
            <a:xfrm>
              <a:off x="8804695" y="5145012"/>
              <a:ext cx="693597" cy="591914"/>
              <a:chOff x="8242285" y="5445224"/>
              <a:chExt cx="693597" cy="591914"/>
            </a:xfrm>
          </p:grpSpPr>
          <p:sp>
            <p:nvSpPr>
              <p:cNvPr id="102" name="Rectangle 101"/>
              <p:cNvSpPr/>
              <p:nvPr/>
            </p:nvSpPr>
            <p:spPr>
              <a:xfrm flipV="1">
                <a:off x="8242285" y="5445224"/>
                <a:ext cx="693597" cy="591914"/>
              </a:xfrm>
              <a:prstGeom prst="rect">
                <a:avLst/>
              </a:prstGeom>
              <a:solidFill>
                <a:srgbClr val="F16A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05472" y="5504894"/>
                <a:ext cx="587008" cy="532243"/>
              </a:xfrm>
              <a:prstGeom prst="rect">
                <a:avLst/>
              </a:prstGeom>
            </p:spPr>
          </p:pic>
        </p:grpSp>
        <p:grpSp>
          <p:nvGrpSpPr>
            <p:cNvPr id="80" name="Group 79"/>
            <p:cNvGrpSpPr/>
            <p:nvPr/>
          </p:nvGrpSpPr>
          <p:grpSpPr>
            <a:xfrm>
              <a:off x="8809318" y="5806396"/>
              <a:ext cx="691316" cy="697715"/>
              <a:chOff x="8251076" y="6115661"/>
              <a:chExt cx="691316" cy="697715"/>
            </a:xfrm>
          </p:grpSpPr>
          <p:sp>
            <p:nvSpPr>
              <p:cNvPr id="100" name="Rectangle 99"/>
              <p:cNvSpPr/>
              <p:nvPr/>
            </p:nvSpPr>
            <p:spPr>
              <a:xfrm flipV="1">
                <a:off x="8251076" y="6115661"/>
                <a:ext cx="691316" cy="616611"/>
              </a:xfrm>
              <a:prstGeom prst="rect">
                <a:avLst/>
              </a:prstGeom>
              <a:solidFill>
                <a:srgbClr val="A118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5345" y="6332681"/>
                <a:ext cx="530157" cy="480695"/>
              </a:xfrm>
              <a:prstGeom prst="rect">
                <a:avLst/>
              </a:prstGeom>
            </p:spPr>
          </p:pic>
        </p:grpSp>
        <p:grpSp>
          <p:nvGrpSpPr>
            <p:cNvPr id="81" name="Group 80"/>
            <p:cNvGrpSpPr/>
            <p:nvPr/>
          </p:nvGrpSpPr>
          <p:grpSpPr>
            <a:xfrm>
              <a:off x="8806818" y="3820757"/>
              <a:ext cx="765824" cy="676183"/>
              <a:chOff x="8225057" y="3616913"/>
              <a:chExt cx="765824" cy="676183"/>
            </a:xfrm>
          </p:grpSpPr>
          <p:sp>
            <p:nvSpPr>
              <p:cNvPr id="98" name="Rectangle 97"/>
              <p:cNvSpPr/>
              <p:nvPr/>
            </p:nvSpPr>
            <p:spPr>
              <a:xfrm flipV="1">
                <a:off x="8225057" y="3628206"/>
                <a:ext cx="691316" cy="592882"/>
              </a:xfrm>
              <a:prstGeom prst="rect">
                <a:avLst/>
              </a:prstGeom>
              <a:solidFill>
                <a:srgbClr val="C42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5124" y="3616913"/>
                <a:ext cx="745757" cy="676183"/>
              </a:xfrm>
              <a:prstGeom prst="rect">
                <a:avLst/>
              </a:prstGeom>
            </p:spPr>
          </p:pic>
        </p:grpSp>
        <p:grpSp>
          <p:nvGrpSpPr>
            <p:cNvPr id="82" name="Group 81"/>
            <p:cNvGrpSpPr/>
            <p:nvPr/>
          </p:nvGrpSpPr>
          <p:grpSpPr>
            <a:xfrm>
              <a:off x="8804694" y="4491236"/>
              <a:ext cx="694156" cy="653776"/>
              <a:chOff x="8242284" y="4791448"/>
              <a:chExt cx="694156" cy="653776"/>
            </a:xfrm>
          </p:grpSpPr>
          <p:sp>
            <p:nvSpPr>
              <p:cNvPr id="96" name="Rectangle 95"/>
              <p:cNvSpPr/>
              <p:nvPr/>
            </p:nvSpPr>
            <p:spPr>
              <a:xfrm flipV="1">
                <a:off x="8245124" y="4791448"/>
                <a:ext cx="691316" cy="591914"/>
              </a:xfrm>
              <a:prstGeom prst="rect">
                <a:avLst/>
              </a:prstGeom>
              <a:solidFill>
                <a:srgbClr val="C697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2284" y="4832574"/>
                <a:ext cx="675689" cy="612650"/>
              </a:xfrm>
              <a:prstGeom prst="rect">
                <a:avLst/>
              </a:prstGeom>
            </p:spPr>
          </p:pic>
        </p:grpSp>
        <p:grpSp>
          <p:nvGrpSpPr>
            <p:cNvPr id="84" name="Group 83"/>
            <p:cNvGrpSpPr/>
            <p:nvPr/>
          </p:nvGrpSpPr>
          <p:grpSpPr>
            <a:xfrm>
              <a:off x="8798471" y="509501"/>
              <a:ext cx="699663" cy="617187"/>
              <a:chOff x="8336832" y="796602"/>
              <a:chExt cx="699663" cy="617187"/>
            </a:xfrm>
          </p:grpSpPr>
          <p:sp>
            <p:nvSpPr>
              <p:cNvPr id="92" name="Rectangle 91"/>
              <p:cNvSpPr/>
              <p:nvPr/>
            </p:nvSpPr>
            <p:spPr>
              <a:xfrm flipV="1">
                <a:off x="8336832" y="804865"/>
                <a:ext cx="699663" cy="603621"/>
              </a:xfrm>
              <a:prstGeom prst="rect">
                <a:avLst/>
              </a:prstGeom>
              <a:solidFill>
                <a:srgbClr val="5EBA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8707" y="796602"/>
                <a:ext cx="680693" cy="617187"/>
              </a:xfrm>
              <a:prstGeom prst="rect">
                <a:avLst/>
              </a:prstGeom>
            </p:spPr>
          </p:pic>
        </p:grpSp>
        <p:grpSp>
          <p:nvGrpSpPr>
            <p:cNvPr id="86" name="Group 85"/>
            <p:cNvGrpSpPr/>
            <p:nvPr/>
          </p:nvGrpSpPr>
          <p:grpSpPr>
            <a:xfrm>
              <a:off x="8805756" y="1850715"/>
              <a:ext cx="695939" cy="616803"/>
              <a:chOff x="8340556" y="2149731"/>
              <a:chExt cx="695939" cy="616803"/>
            </a:xfrm>
          </p:grpSpPr>
          <p:sp>
            <p:nvSpPr>
              <p:cNvPr id="87" name="Rectangle 86"/>
              <p:cNvSpPr/>
              <p:nvPr/>
            </p:nvSpPr>
            <p:spPr>
              <a:xfrm flipV="1">
                <a:off x="8340556" y="2149731"/>
                <a:ext cx="695939" cy="601597"/>
              </a:xfrm>
              <a:prstGeom prst="rect">
                <a:avLst/>
              </a:prstGeom>
              <a:solidFill>
                <a:srgbClr val="1748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harpenSoften amount="100000"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7310" y="2161712"/>
                <a:ext cx="667056" cy="604822"/>
              </a:xfrm>
              <a:prstGeom prst="rect">
                <a:avLst/>
              </a:prstGeom>
            </p:spPr>
          </p:pic>
        </p:grpSp>
        <p:grpSp>
          <p:nvGrpSpPr>
            <p:cNvPr id="106" name="Group 105"/>
            <p:cNvGrpSpPr/>
            <p:nvPr/>
          </p:nvGrpSpPr>
          <p:grpSpPr>
            <a:xfrm>
              <a:off x="8805756" y="2515758"/>
              <a:ext cx="692379" cy="601597"/>
              <a:chOff x="8341618" y="2827400"/>
              <a:chExt cx="692378" cy="601597"/>
            </a:xfrm>
          </p:grpSpPr>
          <p:sp>
            <p:nvSpPr>
              <p:cNvPr id="107" name="Rectangle 106"/>
              <p:cNvSpPr/>
              <p:nvPr/>
            </p:nvSpPr>
            <p:spPr>
              <a:xfrm flipV="1">
                <a:off x="8341618" y="2827400"/>
                <a:ext cx="692378" cy="601597"/>
              </a:xfrm>
              <a:prstGeom prst="rect">
                <a:avLst/>
              </a:prstGeom>
              <a:solidFill>
                <a:srgbClr val="27BC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0466" y="2873983"/>
                <a:ext cx="560744" cy="508429"/>
              </a:xfrm>
              <a:prstGeom prst="rect">
                <a:avLst/>
              </a:prstGeom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413355" y="2948940"/>
              <a:ext cx="9084779" cy="1081818"/>
              <a:chOff x="413355" y="2948940"/>
              <a:chExt cx="9084779" cy="1081818"/>
            </a:xfrm>
          </p:grpSpPr>
          <p:sp>
            <p:nvSpPr>
              <p:cNvPr id="94" name="Rectangle 93"/>
              <p:cNvSpPr/>
              <p:nvPr/>
            </p:nvSpPr>
            <p:spPr>
              <a:xfrm flipV="1">
                <a:off x="413355" y="3175261"/>
                <a:ext cx="9084779" cy="601597"/>
              </a:xfrm>
              <a:prstGeom prst="rect">
                <a:avLst/>
              </a:prstGeom>
              <a:solidFill>
                <a:srgbClr val="407F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8953" y="2948940"/>
                <a:ext cx="1193132" cy="1081818"/>
              </a:xfrm>
              <a:prstGeom prst="rect">
                <a:avLst/>
              </a:prstGeom>
            </p:spPr>
          </p:pic>
          <p:sp>
            <p:nvSpPr>
              <p:cNvPr id="109" name="Subtitle 5"/>
              <p:cNvSpPr txBox="1">
                <a:spLocks/>
              </p:cNvSpPr>
              <p:nvPr/>
            </p:nvSpPr>
            <p:spPr>
              <a:xfrm>
                <a:off x="5928291" y="3501279"/>
                <a:ext cx="1108408" cy="37490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spc="200" dirty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ENERGY</a:t>
                </a:r>
              </a:p>
            </p:txBody>
          </p:sp>
        </p:grpSp>
      </p:grpSp>
      <p:sp>
        <p:nvSpPr>
          <p:cNvPr id="7" name="Title 4"/>
          <p:cNvSpPr txBox="1">
            <a:spLocks/>
          </p:cNvSpPr>
          <p:nvPr/>
        </p:nvSpPr>
        <p:spPr>
          <a:xfrm>
            <a:off x="422038" y="546670"/>
            <a:ext cx="10592026" cy="59807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900" i="1" spc="5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Measures to promote sustainable energy and implications for COVID-19 green recovery in Uzbekistan” </a:t>
            </a:r>
          </a:p>
          <a:p>
            <a:pPr algn="l"/>
            <a:endParaRPr lang="en-US" sz="3900" b="1" i="1" spc="5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l"/>
            <a:endParaRPr lang="en-US" sz="3900" b="1" i="1" spc="5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l"/>
            <a:endParaRPr lang="en-US" sz="3900" b="1" i="1" spc="5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l"/>
            <a:endParaRPr lang="en-US" sz="3900" b="1" i="1" spc="5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l"/>
            <a:endParaRPr lang="en-US" sz="3200" b="1" spc="5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l">
              <a:spcBef>
                <a:spcPts val="1200"/>
              </a:spcBef>
            </a:pPr>
            <a:r>
              <a:rPr lang="en-US" sz="2200" b="1" spc="50" dirty="0">
                <a:solidFill>
                  <a:prstClr val="black"/>
                </a:solidFill>
                <a:latin typeface="Arial Black" panose="020B0A04020102020204" pitchFamily="34" charset="0"/>
              </a:rPr>
              <a:t>Scott Foster</a:t>
            </a:r>
          </a:p>
          <a:p>
            <a:pPr algn="l">
              <a:spcBef>
                <a:spcPts val="0"/>
              </a:spcBef>
            </a:pPr>
            <a:r>
              <a:rPr lang="en-US" sz="2200" b="1" spc="50" dirty="0">
                <a:solidFill>
                  <a:prstClr val="black"/>
                </a:solidFill>
                <a:latin typeface="Arial Black" panose="020B0A04020102020204" pitchFamily="34" charset="0"/>
              </a:rPr>
              <a:t>Director</a:t>
            </a:r>
          </a:p>
          <a:p>
            <a:pPr algn="l">
              <a:spcBef>
                <a:spcPts val="0"/>
              </a:spcBef>
            </a:pPr>
            <a:r>
              <a:rPr lang="en-US" sz="2200" b="1" spc="50" dirty="0">
                <a:solidFill>
                  <a:prstClr val="black"/>
                </a:solidFill>
                <a:latin typeface="Arial Black" panose="020B0A04020102020204" pitchFamily="34" charset="0"/>
              </a:rPr>
              <a:t>UNECE Sustainable Energy Division</a:t>
            </a:r>
            <a:endParaRPr lang="en-US" sz="2800" b="1" i="1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228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5CCA3B5-3255-4069-B546-22D4A1D95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272" y="0"/>
            <a:ext cx="339031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19D885-E074-49E4-9864-AC31CD471853}"/>
              </a:ext>
            </a:extLst>
          </p:cNvPr>
          <p:cNvSpPr/>
          <p:nvPr/>
        </p:nvSpPr>
        <p:spPr>
          <a:xfrm>
            <a:off x="243841" y="1733843"/>
            <a:ext cx="2652693" cy="3390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Building Back Better with High Performance Buildings</a:t>
            </a:r>
            <a:endParaRPr lang="en-GB" sz="32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C76F96-DAB0-44F0-A058-F00B609D03AB}"/>
              </a:ext>
            </a:extLst>
          </p:cNvPr>
          <p:cNvGrpSpPr/>
          <p:nvPr/>
        </p:nvGrpSpPr>
        <p:grpSpPr>
          <a:xfrm>
            <a:off x="3579222" y="0"/>
            <a:ext cx="8368937" cy="6858000"/>
            <a:chOff x="2743329" y="220727"/>
            <a:chExt cx="7183214" cy="622627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194D07D-A85D-461E-9A5A-7BE32EB1F5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48467" y="2134402"/>
              <a:ext cx="2278076" cy="2377440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3200" b="1" dirty="0">
                  <a:solidFill>
                    <a:srgbClr val="A50021"/>
                  </a:solidFill>
                  <a:latin typeface="Calibri" panose="020F0502020204030204"/>
                </a:rPr>
                <a:t>Energy</a:t>
              </a:r>
            </a:p>
            <a:p>
              <a:pPr algn="ctr" defTabSz="457200"/>
              <a:r>
                <a:rPr lang="en-US" sz="2000" b="1" dirty="0">
                  <a:solidFill>
                    <a:srgbClr val="A50021"/>
                  </a:solidFill>
                  <a:latin typeface="Calibri" panose="020F0502020204030204"/>
                </a:rPr>
                <a:t>On-site</a:t>
              </a:r>
            </a:p>
            <a:p>
              <a:pPr algn="ctr" defTabSz="457200"/>
              <a:r>
                <a:rPr lang="en-US" sz="2000" b="1" dirty="0">
                  <a:solidFill>
                    <a:srgbClr val="A50021"/>
                  </a:solidFill>
                  <a:latin typeface="Calibri" panose="020F0502020204030204"/>
                </a:rPr>
                <a:t>Off-site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C09296D-5888-484B-AAE0-1F4AAC2770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6686" y="4069564"/>
              <a:ext cx="2278076" cy="237744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3200" b="1" dirty="0">
                  <a:solidFill>
                    <a:srgbClr val="663300"/>
                  </a:solidFill>
                  <a:latin typeface="Calibri" panose="020F0502020204030204"/>
                </a:rPr>
                <a:t>ICT</a:t>
              </a:r>
            </a:p>
            <a:p>
              <a:pPr algn="ctr" defTabSz="457200"/>
              <a:r>
                <a:rPr lang="en-US" sz="2000" b="1" dirty="0">
                  <a:solidFill>
                    <a:srgbClr val="663300"/>
                  </a:solidFill>
                  <a:latin typeface="Calibri" panose="020F0502020204030204"/>
                </a:rPr>
                <a:t>Smart Connect</a:t>
              </a:r>
            </a:p>
            <a:p>
              <a:pPr algn="ctr" defTabSz="457200"/>
              <a:r>
                <a:rPr lang="en-US" sz="2000" b="1" dirty="0">
                  <a:solidFill>
                    <a:srgbClr val="663300"/>
                  </a:solidFill>
                  <a:latin typeface="Calibri" panose="020F0502020204030204"/>
                </a:rPr>
                <a:t> &amp; Monitor</a:t>
              </a:r>
              <a:endParaRPr lang="en-US" sz="2800" b="1" dirty="0">
                <a:solidFill>
                  <a:srgbClr val="663300"/>
                </a:solidFill>
                <a:latin typeface="Calibri" panose="020F0502020204030204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B104FA7-BEE1-4BB7-B965-DE19DAFD7C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35502" y="4069564"/>
              <a:ext cx="2278076" cy="2377440"/>
            </a:xfrm>
            <a:prstGeom prst="ellipse">
              <a:avLst/>
            </a:prstGeom>
            <a:solidFill>
              <a:srgbClr val="CC66F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spcBef>
                  <a:spcPts val="600"/>
                </a:spcBef>
              </a:pPr>
              <a:r>
                <a:rPr lang="en-US" sz="3200" b="1" dirty="0">
                  <a:solidFill>
                    <a:srgbClr val="660066"/>
                  </a:solidFill>
                  <a:latin typeface="Calibri" panose="020F0502020204030204"/>
                </a:rPr>
                <a:t>Mobility</a:t>
              </a:r>
            </a:p>
            <a:p>
              <a:pPr algn="ctr" defTabSz="457200"/>
              <a:r>
                <a:rPr lang="en-US" sz="2000" b="1" dirty="0">
                  <a:solidFill>
                    <a:srgbClr val="660066"/>
                  </a:solidFill>
                  <a:latin typeface="Calibri" panose="020F0502020204030204"/>
                </a:rPr>
                <a:t>City design</a:t>
              </a:r>
            </a:p>
            <a:p>
              <a:pPr algn="ctr" defTabSz="457200"/>
              <a:r>
                <a:rPr lang="en-US" sz="2000" b="1" dirty="0">
                  <a:solidFill>
                    <a:srgbClr val="660066"/>
                  </a:solidFill>
                  <a:latin typeface="Calibri" panose="020F0502020204030204"/>
                </a:rPr>
                <a:t>Low-C mobility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6242FFC-9006-4152-9E8A-2A95AC3878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3329" y="2148470"/>
              <a:ext cx="2278076" cy="2377440"/>
            </a:xfrm>
            <a:prstGeom prst="ellipse">
              <a:avLst/>
            </a:prstGeom>
            <a:solidFill>
              <a:srgbClr val="FF9933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spcBef>
                  <a:spcPts val="600"/>
                </a:spcBef>
              </a:pPr>
              <a:r>
                <a:rPr lang="en-US" sz="3200" b="1" dirty="0">
                  <a:solidFill>
                    <a:srgbClr val="993300"/>
                  </a:solidFill>
                  <a:latin typeface="Calibri" panose="020F0502020204030204"/>
                </a:rPr>
                <a:t>Services</a:t>
              </a:r>
            </a:p>
            <a:p>
              <a:pPr algn="ctr" defTabSz="457200"/>
              <a:r>
                <a:rPr lang="en-US" sz="2000" b="1" dirty="0">
                  <a:solidFill>
                    <a:srgbClr val="993300"/>
                  </a:solidFill>
                  <a:latin typeface="Calibri" panose="020F0502020204030204"/>
                </a:rPr>
                <a:t>Food</a:t>
              </a:r>
            </a:p>
            <a:p>
              <a:pPr algn="ctr" defTabSz="457200"/>
              <a:r>
                <a:rPr lang="en-US" sz="2000" b="1" dirty="0">
                  <a:solidFill>
                    <a:srgbClr val="993300"/>
                  </a:solidFill>
                  <a:latin typeface="Calibri" panose="020F0502020204030204"/>
                </a:rPr>
                <a:t>Water</a:t>
              </a:r>
            </a:p>
            <a:p>
              <a:pPr algn="ctr" defTabSz="457200"/>
              <a:r>
                <a:rPr lang="en-US" sz="2000" b="1" dirty="0">
                  <a:solidFill>
                    <a:srgbClr val="993300"/>
                  </a:solidFill>
                  <a:latin typeface="Calibri" panose="020F0502020204030204"/>
                </a:rPr>
                <a:t>Waste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57543A-B16A-4370-9E86-A254FBB3F5A2}"/>
                </a:ext>
              </a:extLst>
            </p:cNvPr>
            <p:cNvSpPr txBox="1"/>
            <p:nvPr/>
          </p:nvSpPr>
          <p:spPr>
            <a:xfrm>
              <a:off x="4765379" y="2448262"/>
              <a:ext cx="3204115" cy="1760382"/>
            </a:xfrm>
            <a:prstGeom prst="rect">
              <a:avLst/>
            </a:prstGeom>
            <a:gradFill>
              <a:gsLst>
                <a:gs pos="0">
                  <a:srgbClr val="008000"/>
                </a:gs>
                <a:gs pos="74000">
                  <a:srgbClr val="FF0101"/>
                </a:gs>
                <a:gs pos="83000">
                  <a:srgbClr val="F09456"/>
                </a:gs>
                <a:gs pos="100000">
                  <a:srgbClr val="7030A0"/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High Performance Buildings</a:t>
              </a:r>
            </a:p>
            <a:p>
              <a:pPr algn="ctr"/>
              <a:r>
                <a:rPr lang="en-US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Deliver Quality of Life: </a:t>
              </a:r>
            </a:p>
            <a:p>
              <a:pPr algn="ctr"/>
              <a:r>
                <a:rPr lang="en-US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Comfort, Health, Affordability, Efficiency, Sustainability</a:t>
              </a:r>
              <a:endParaRPr lang="en-GB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519278C-2751-43A5-83FD-24B3961885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9292" y="220727"/>
              <a:ext cx="2276856" cy="2337794"/>
            </a:xfrm>
            <a:prstGeom prst="ellipse">
              <a:avLst/>
            </a:prstGeom>
            <a:solidFill>
              <a:srgbClr val="339933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2900" b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Envelope</a:t>
              </a:r>
            </a:p>
            <a:p>
              <a:pPr algn="ctr" defTabSz="457200"/>
              <a:r>
                <a:rPr lang="en-US" sz="2000" b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Materials Design</a:t>
              </a:r>
            </a:p>
            <a:p>
              <a:pPr algn="ctr" defTabSz="457200"/>
              <a:r>
                <a:rPr lang="en-US" sz="2000" b="1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</a:rPr>
                <a:t>Construction</a:t>
              </a:r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F2211AF-55EE-41E4-86E4-2575EC8678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07369" y="220727"/>
              <a:ext cx="2278076" cy="2377440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spcBef>
                  <a:spcPts val="600"/>
                </a:spcBef>
              </a:pPr>
              <a:r>
                <a:rPr lang="en-US" sz="3200" b="1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rPr>
                <a:t>Systems</a:t>
              </a:r>
            </a:p>
            <a:p>
              <a:pPr algn="ctr" defTabSz="457200"/>
              <a:r>
                <a:rPr lang="en-US" sz="2000" b="1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rPr>
                <a:t>HVAC</a:t>
              </a:r>
            </a:p>
            <a:p>
              <a:pPr algn="ctr" defTabSz="457200"/>
              <a:r>
                <a:rPr lang="en-US" sz="2000" b="1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rPr>
                <a:t>Plug-ins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912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5E807FDD-8762-4197-BB0B-8AF34E7F6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629" y="0"/>
            <a:ext cx="339031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39113" y="6356353"/>
            <a:ext cx="2228850" cy="365125"/>
          </a:xfrm>
        </p:spPr>
        <p:txBody>
          <a:bodyPr/>
          <a:lstStyle/>
          <a:p>
            <a:pPr defTabSz="457200"/>
            <a:fld id="{FEB09506-28EA-4C19-A061-02E7C9DE017B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2" name="Content Placeholder 8" descr="Free Stock Photo of Colorful Natural &lt;strong&gt;Tree&lt;/strong&gt; Vector Clipart ...">
            <a:extLst>
              <a:ext uri="{FF2B5EF4-FFF2-40B4-BE49-F238E27FC236}">
                <a16:creationId xmlns:a16="http://schemas.microsoft.com/office/drawing/2014/main" id="{20DBD33A-951C-4706-B220-C0E330452C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786" y="217826"/>
            <a:ext cx="4652244" cy="490123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9690F9E-70A9-485C-9A43-F5F1AB144C21}"/>
              </a:ext>
            </a:extLst>
          </p:cNvPr>
          <p:cNvGrpSpPr/>
          <p:nvPr/>
        </p:nvGrpSpPr>
        <p:grpSpPr>
          <a:xfrm>
            <a:off x="7568668" y="780496"/>
            <a:ext cx="4130281" cy="3826187"/>
            <a:chOff x="5561613" y="1785494"/>
            <a:chExt cx="4337622" cy="38895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85A2440-EB83-4285-9C6E-8ACF1270003A}"/>
                </a:ext>
              </a:extLst>
            </p:cNvPr>
            <p:cNvSpPr txBox="1"/>
            <p:nvPr/>
          </p:nvSpPr>
          <p:spPr>
            <a:xfrm>
              <a:off x="7489830" y="2827494"/>
              <a:ext cx="2409405" cy="375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b="1" dirty="0">
                  <a:solidFill>
                    <a:srgbClr val="70AD47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Geothermal Energy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9907BB-A290-44CA-8370-DB98F55ACB04}"/>
                </a:ext>
              </a:extLst>
            </p:cNvPr>
            <p:cNvSpPr txBox="1"/>
            <p:nvPr/>
          </p:nvSpPr>
          <p:spPr>
            <a:xfrm>
              <a:off x="5791536" y="2094612"/>
              <a:ext cx="2409405" cy="375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b="1" dirty="0">
                  <a:solidFill>
                    <a:srgbClr val="70AD47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Solar Energy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94D8AB-F162-46D2-A477-059141346D5C}"/>
                </a:ext>
              </a:extLst>
            </p:cNvPr>
            <p:cNvSpPr txBox="1"/>
            <p:nvPr/>
          </p:nvSpPr>
          <p:spPr>
            <a:xfrm>
              <a:off x="6743928" y="5299604"/>
              <a:ext cx="1120140" cy="375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  Coal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7927E2-B412-44B5-9E6E-1B328E60F018}"/>
                </a:ext>
              </a:extLst>
            </p:cNvPr>
            <p:cNvSpPr txBox="1"/>
            <p:nvPr/>
          </p:nvSpPr>
          <p:spPr>
            <a:xfrm>
              <a:off x="7175631" y="5047990"/>
              <a:ext cx="1120140" cy="375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Minerals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5F82D2-9B61-4134-B0F1-973ACF07F9E6}"/>
                </a:ext>
              </a:extLst>
            </p:cNvPr>
            <p:cNvSpPr txBox="1"/>
            <p:nvPr/>
          </p:nvSpPr>
          <p:spPr>
            <a:xfrm>
              <a:off x="6615561" y="4646165"/>
              <a:ext cx="1120140" cy="375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Oil &amp; Gas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7D12C9-9708-48D8-8AB9-1F959E2F7593}"/>
                </a:ext>
              </a:extLst>
            </p:cNvPr>
            <p:cNvSpPr txBox="1"/>
            <p:nvPr/>
          </p:nvSpPr>
          <p:spPr>
            <a:xfrm>
              <a:off x="7329954" y="4260587"/>
              <a:ext cx="1120140" cy="375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Uranium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283FC7-D336-4B92-8421-2E3D2F6FD588}"/>
                </a:ext>
              </a:extLst>
            </p:cNvPr>
            <p:cNvSpPr txBox="1"/>
            <p:nvPr/>
          </p:nvSpPr>
          <p:spPr>
            <a:xfrm>
              <a:off x="6742068" y="3739653"/>
              <a:ext cx="1882485" cy="657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Injection Projects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A4EF9B-3B98-4CD1-A4F0-F2600842C8A1}"/>
                </a:ext>
              </a:extLst>
            </p:cNvPr>
            <p:cNvSpPr txBox="1"/>
            <p:nvPr/>
          </p:nvSpPr>
          <p:spPr>
            <a:xfrm>
              <a:off x="5923822" y="2649878"/>
              <a:ext cx="2409405" cy="375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b="1" dirty="0">
                  <a:solidFill>
                    <a:srgbClr val="70AD47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Bioenergy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4A45F-D995-46B6-9270-779432ED9D02}"/>
                </a:ext>
              </a:extLst>
            </p:cNvPr>
            <p:cNvSpPr txBox="1"/>
            <p:nvPr/>
          </p:nvSpPr>
          <p:spPr>
            <a:xfrm>
              <a:off x="6685321" y="1785494"/>
              <a:ext cx="2409405" cy="375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b="1" dirty="0">
                  <a:solidFill>
                    <a:srgbClr val="70AD47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Hydro Energy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4623B0-DAB2-4A92-9A3E-A8B4DE4CB169}"/>
                </a:ext>
              </a:extLst>
            </p:cNvPr>
            <p:cNvSpPr txBox="1"/>
            <p:nvPr/>
          </p:nvSpPr>
          <p:spPr>
            <a:xfrm>
              <a:off x="5561613" y="3127390"/>
              <a:ext cx="2869251" cy="375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b="1" dirty="0">
                  <a:solidFill>
                    <a:srgbClr val="70AD47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Anthropogenic Resources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B1A55D-2391-4870-8129-D1AF1D2BBD7A}"/>
                </a:ext>
              </a:extLst>
            </p:cNvPr>
            <p:cNvSpPr txBox="1"/>
            <p:nvPr/>
          </p:nvSpPr>
          <p:spPr>
            <a:xfrm>
              <a:off x="7388396" y="2430219"/>
              <a:ext cx="2409405" cy="375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b="1" dirty="0">
                  <a:solidFill>
                    <a:srgbClr val="70AD47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Wind Energy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283B1D4-A2E1-4F27-A30B-13DC6BD47CA3}"/>
              </a:ext>
            </a:extLst>
          </p:cNvPr>
          <p:cNvSpPr/>
          <p:nvPr/>
        </p:nvSpPr>
        <p:spPr>
          <a:xfrm>
            <a:off x="6964784" y="5140535"/>
            <a:ext cx="4652245" cy="16774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UN Resource Management System (UNRMS) focuses on progression of resource projects, social acceptability and investment readiness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FC16024-C771-4381-96D3-71BCE511184B}"/>
              </a:ext>
            </a:extLst>
          </p:cNvPr>
          <p:cNvSpPr/>
          <p:nvPr/>
        </p:nvSpPr>
        <p:spPr>
          <a:xfrm>
            <a:off x="323850" y="217826"/>
            <a:ext cx="4319838" cy="6503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Resources for Sustainable Development</a:t>
            </a:r>
          </a:p>
          <a:p>
            <a:pPr algn="ctr">
              <a:spcBef>
                <a:spcPts val="0"/>
              </a:spcBef>
            </a:pPr>
            <a:r>
              <a:rPr lang="en-US" sz="3200" i="1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Rewriting the resource management narrative</a:t>
            </a:r>
          </a:p>
        </p:txBody>
      </p:sp>
    </p:spTree>
    <p:extLst>
      <p:ext uri="{BB962C8B-B14F-4D97-AF65-F5344CB8AC3E}">
        <p14:creationId xmlns:p14="http://schemas.microsoft.com/office/powerpoint/2010/main" val="73052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80D0E6-F951-4EE2-A1AB-F462589DF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79" y="647700"/>
            <a:ext cx="3390314" cy="55054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8DA891-B3FA-4773-9980-F9A47EC9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692679-1A33-4688-87B7-A5AEBAFCC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904757"/>
            <a:ext cx="7200900" cy="50484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578F32-0884-408C-8F29-3F300AA87DB7}"/>
              </a:ext>
            </a:extLst>
          </p:cNvPr>
          <p:cNvSpPr/>
          <p:nvPr/>
        </p:nvSpPr>
        <p:spPr>
          <a:xfrm>
            <a:off x="548641" y="1143292"/>
            <a:ext cx="3280409" cy="4219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 dirty="0">
                <a:solidFill>
                  <a:schemeClr val="bg1"/>
                </a:solidFill>
                <a:cs typeface="Arial" panose="020B0604020202020204" pitchFamily="34" charset="0"/>
              </a:rPr>
              <a:t>Getting Renewables Right</a:t>
            </a:r>
          </a:p>
          <a:p>
            <a:pPr algn="ctr">
              <a:spcBef>
                <a:spcPts val="0"/>
              </a:spcBef>
            </a:pPr>
            <a:r>
              <a:rPr lang="en-US" sz="2800" b="1" spc="50" dirty="0">
                <a:solidFill>
                  <a:schemeClr val="bg1"/>
                </a:solidFill>
                <a:cs typeface="Arial" panose="020B0604020202020204" pitchFamily="34" charset="0"/>
              </a:rPr>
              <a:t>Decarbonization; Green Jobs; Energy Access</a:t>
            </a:r>
          </a:p>
        </p:txBody>
      </p:sp>
    </p:spTree>
    <p:extLst>
      <p:ext uri="{BB962C8B-B14F-4D97-AF65-F5344CB8AC3E}">
        <p14:creationId xmlns:p14="http://schemas.microsoft.com/office/powerpoint/2010/main" val="145014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4AB61B-3B03-4179-A857-EE5CA8BD7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629" y="1581442"/>
            <a:ext cx="3390314" cy="421939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531B16-9EB5-47A5-AC5E-C438DF429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9506-28EA-4C19-A061-02E7C9DE017B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8C19B-4F91-41A6-BB54-29F416B79C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151"/>
          <a:stretch/>
        </p:blipFill>
        <p:spPr>
          <a:xfrm>
            <a:off x="4514850" y="448483"/>
            <a:ext cx="7677150" cy="60904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13F847-7231-4B50-8AF4-F92E9825AE86}"/>
              </a:ext>
            </a:extLst>
          </p:cNvPr>
          <p:cNvSpPr/>
          <p:nvPr/>
        </p:nvSpPr>
        <p:spPr>
          <a:xfrm>
            <a:off x="224791" y="1581442"/>
            <a:ext cx="3280409" cy="4219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 dirty="0">
                <a:solidFill>
                  <a:schemeClr val="bg1"/>
                </a:solidFill>
                <a:cs typeface="Arial" panose="020B0604020202020204" pitchFamily="34" charset="0"/>
              </a:rPr>
              <a:t>Methane Management</a:t>
            </a:r>
            <a:endParaRPr lang="en-US" sz="2800" b="1" spc="5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3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" y="0"/>
            <a:ext cx="12079704" cy="6858000"/>
            <a:chOff x="413355" y="509501"/>
            <a:chExt cx="9159287" cy="5994610"/>
          </a:xfrm>
        </p:grpSpPr>
        <p:grpSp>
          <p:nvGrpSpPr>
            <p:cNvPr id="78" name="Group 77"/>
            <p:cNvGrpSpPr/>
            <p:nvPr/>
          </p:nvGrpSpPr>
          <p:grpSpPr>
            <a:xfrm>
              <a:off x="8801387" y="1184569"/>
              <a:ext cx="696748" cy="603621"/>
              <a:chOff x="8259614" y="1445817"/>
              <a:chExt cx="700405" cy="603621"/>
            </a:xfrm>
          </p:grpSpPr>
          <p:sp>
            <p:nvSpPr>
              <p:cNvPr id="104" name="Rectangle 103"/>
              <p:cNvSpPr/>
              <p:nvPr/>
            </p:nvSpPr>
            <p:spPr>
              <a:xfrm flipV="1">
                <a:off x="8259614" y="1445817"/>
                <a:ext cx="700405" cy="603621"/>
              </a:xfrm>
              <a:prstGeom prst="rect">
                <a:avLst/>
              </a:prstGeom>
              <a:solidFill>
                <a:srgbClr val="0369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614" y="1810135"/>
                <a:ext cx="698657" cy="233207"/>
              </a:xfrm>
              <a:prstGeom prst="rect">
                <a:avLst/>
              </a:prstGeom>
            </p:spPr>
          </p:pic>
        </p:grpSp>
        <p:grpSp>
          <p:nvGrpSpPr>
            <p:cNvPr id="79" name="Group 78"/>
            <p:cNvGrpSpPr/>
            <p:nvPr/>
          </p:nvGrpSpPr>
          <p:grpSpPr>
            <a:xfrm>
              <a:off x="8804695" y="5145012"/>
              <a:ext cx="693597" cy="591914"/>
              <a:chOff x="8242285" y="5445224"/>
              <a:chExt cx="693597" cy="591914"/>
            </a:xfrm>
          </p:grpSpPr>
          <p:sp>
            <p:nvSpPr>
              <p:cNvPr id="102" name="Rectangle 101"/>
              <p:cNvSpPr/>
              <p:nvPr/>
            </p:nvSpPr>
            <p:spPr>
              <a:xfrm flipV="1">
                <a:off x="8242285" y="5445224"/>
                <a:ext cx="693597" cy="591914"/>
              </a:xfrm>
              <a:prstGeom prst="rect">
                <a:avLst/>
              </a:prstGeom>
              <a:solidFill>
                <a:srgbClr val="F16A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05472" y="5504894"/>
                <a:ext cx="587008" cy="532243"/>
              </a:xfrm>
              <a:prstGeom prst="rect">
                <a:avLst/>
              </a:prstGeom>
            </p:spPr>
          </p:pic>
        </p:grpSp>
        <p:grpSp>
          <p:nvGrpSpPr>
            <p:cNvPr id="80" name="Group 79"/>
            <p:cNvGrpSpPr/>
            <p:nvPr/>
          </p:nvGrpSpPr>
          <p:grpSpPr>
            <a:xfrm>
              <a:off x="8809318" y="5806396"/>
              <a:ext cx="691316" cy="697715"/>
              <a:chOff x="8251076" y="6115661"/>
              <a:chExt cx="691316" cy="697715"/>
            </a:xfrm>
          </p:grpSpPr>
          <p:sp>
            <p:nvSpPr>
              <p:cNvPr id="100" name="Rectangle 99"/>
              <p:cNvSpPr/>
              <p:nvPr/>
            </p:nvSpPr>
            <p:spPr>
              <a:xfrm flipV="1">
                <a:off x="8251076" y="6115661"/>
                <a:ext cx="691316" cy="616611"/>
              </a:xfrm>
              <a:prstGeom prst="rect">
                <a:avLst/>
              </a:prstGeom>
              <a:solidFill>
                <a:srgbClr val="A118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5345" y="6332681"/>
                <a:ext cx="530157" cy="480695"/>
              </a:xfrm>
              <a:prstGeom prst="rect">
                <a:avLst/>
              </a:prstGeom>
            </p:spPr>
          </p:pic>
        </p:grpSp>
        <p:grpSp>
          <p:nvGrpSpPr>
            <p:cNvPr id="81" name="Group 80"/>
            <p:cNvGrpSpPr/>
            <p:nvPr/>
          </p:nvGrpSpPr>
          <p:grpSpPr>
            <a:xfrm>
              <a:off x="8806818" y="3820757"/>
              <a:ext cx="765824" cy="676183"/>
              <a:chOff x="8225057" y="3616913"/>
              <a:chExt cx="765824" cy="676183"/>
            </a:xfrm>
          </p:grpSpPr>
          <p:sp>
            <p:nvSpPr>
              <p:cNvPr id="98" name="Rectangle 97"/>
              <p:cNvSpPr/>
              <p:nvPr/>
            </p:nvSpPr>
            <p:spPr>
              <a:xfrm flipV="1">
                <a:off x="8225057" y="3628206"/>
                <a:ext cx="691316" cy="592882"/>
              </a:xfrm>
              <a:prstGeom prst="rect">
                <a:avLst/>
              </a:prstGeom>
              <a:solidFill>
                <a:srgbClr val="C42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5124" y="3616913"/>
                <a:ext cx="745757" cy="676183"/>
              </a:xfrm>
              <a:prstGeom prst="rect">
                <a:avLst/>
              </a:prstGeom>
            </p:spPr>
          </p:pic>
        </p:grpSp>
        <p:grpSp>
          <p:nvGrpSpPr>
            <p:cNvPr id="82" name="Group 81"/>
            <p:cNvGrpSpPr/>
            <p:nvPr/>
          </p:nvGrpSpPr>
          <p:grpSpPr>
            <a:xfrm>
              <a:off x="8804694" y="4491236"/>
              <a:ext cx="694156" cy="653776"/>
              <a:chOff x="8242284" y="4791448"/>
              <a:chExt cx="694156" cy="653776"/>
            </a:xfrm>
          </p:grpSpPr>
          <p:sp>
            <p:nvSpPr>
              <p:cNvPr id="96" name="Rectangle 95"/>
              <p:cNvSpPr/>
              <p:nvPr/>
            </p:nvSpPr>
            <p:spPr>
              <a:xfrm flipV="1">
                <a:off x="8245124" y="4791448"/>
                <a:ext cx="691316" cy="591914"/>
              </a:xfrm>
              <a:prstGeom prst="rect">
                <a:avLst/>
              </a:prstGeom>
              <a:solidFill>
                <a:srgbClr val="C697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2284" y="4832574"/>
                <a:ext cx="675689" cy="612650"/>
              </a:xfrm>
              <a:prstGeom prst="rect">
                <a:avLst/>
              </a:prstGeom>
            </p:spPr>
          </p:pic>
        </p:grpSp>
        <p:grpSp>
          <p:nvGrpSpPr>
            <p:cNvPr id="84" name="Group 83"/>
            <p:cNvGrpSpPr/>
            <p:nvPr/>
          </p:nvGrpSpPr>
          <p:grpSpPr>
            <a:xfrm>
              <a:off x="8798471" y="509501"/>
              <a:ext cx="699663" cy="617187"/>
              <a:chOff x="8336832" y="796602"/>
              <a:chExt cx="699663" cy="617187"/>
            </a:xfrm>
          </p:grpSpPr>
          <p:sp>
            <p:nvSpPr>
              <p:cNvPr id="92" name="Rectangle 91"/>
              <p:cNvSpPr/>
              <p:nvPr/>
            </p:nvSpPr>
            <p:spPr>
              <a:xfrm flipV="1">
                <a:off x="8336832" y="804865"/>
                <a:ext cx="699663" cy="603621"/>
              </a:xfrm>
              <a:prstGeom prst="rect">
                <a:avLst/>
              </a:prstGeom>
              <a:solidFill>
                <a:srgbClr val="5EBA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8707" y="796602"/>
                <a:ext cx="680693" cy="617187"/>
              </a:xfrm>
              <a:prstGeom prst="rect">
                <a:avLst/>
              </a:prstGeom>
            </p:spPr>
          </p:pic>
        </p:grpSp>
        <p:grpSp>
          <p:nvGrpSpPr>
            <p:cNvPr id="86" name="Group 85"/>
            <p:cNvGrpSpPr/>
            <p:nvPr/>
          </p:nvGrpSpPr>
          <p:grpSpPr>
            <a:xfrm>
              <a:off x="8805756" y="1850715"/>
              <a:ext cx="695939" cy="616803"/>
              <a:chOff x="8340556" y="2149731"/>
              <a:chExt cx="695939" cy="616803"/>
            </a:xfrm>
          </p:grpSpPr>
          <p:sp>
            <p:nvSpPr>
              <p:cNvPr id="87" name="Rectangle 86"/>
              <p:cNvSpPr/>
              <p:nvPr/>
            </p:nvSpPr>
            <p:spPr>
              <a:xfrm flipV="1">
                <a:off x="8340556" y="2149731"/>
                <a:ext cx="695939" cy="601597"/>
              </a:xfrm>
              <a:prstGeom prst="rect">
                <a:avLst/>
              </a:prstGeom>
              <a:solidFill>
                <a:srgbClr val="1748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harpenSoften amount="100000"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7310" y="2161712"/>
                <a:ext cx="667056" cy="604822"/>
              </a:xfrm>
              <a:prstGeom prst="rect">
                <a:avLst/>
              </a:prstGeom>
            </p:spPr>
          </p:pic>
        </p:grpSp>
        <p:grpSp>
          <p:nvGrpSpPr>
            <p:cNvPr id="106" name="Group 105"/>
            <p:cNvGrpSpPr/>
            <p:nvPr/>
          </p:nvGrpSpPr>
          <p:grpSpPr>
            <a:xfrm>
              <a:off x="8805756" y="2515758"/>
              <a:ext cx="692379" cy="601597"/>
              <a:chOff x="8341618" y="2827400"/>
              <a:chExt cx="692378" cy="601597"/>
            </a:xfrm>
          </p:grpSpPr>
          <p:sp>
            <p:nvSpPr>
              <p:cNvPr id="107" name="Rectangle 106"/>
              <p:cNvSpPr/>
              <p:nvPr/>
            </p:nvSpPr>
            <p:spPr>
              <a:xfrm flipV="1">
                <a:off x="8341618" y="2827400"/>
                <a:ext cx="692378" cy="601597"/>
              </a:xfrm>
              <a:prstGeom prst="rect">
                <a:avLst/>
              </a:prstGeom>
              <a:solidFill>
                <a:srgbClr val="27BC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0466" y="2873983"/>
                <a:ext cx="560744" cy="508429"/>
              </a:xfrm>
              <a:prstGeom prst="rect">
                <a:avLst/>
              </a:prstGeom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413355" y="2948940"/>
              <a:ext cx="9084779" cy="1081818"/>
              <a:chOff x="413355" y="2948940"/>
              <a:chExt cx="9084779" cy="1081818"/>
            </a:xfrm>
          </p:grpSpPr>
          <p:sp>
            <p:nvSpPr>
              <p:cNvPr id="94" name="Rectangle 93"/>
              <p:cNvSpPr/>
              <p:nvPr/>
            </p:nvSpPr>
            <p:spPr>
              <a:xfrm flipV="1">
                <a:off x="413355" y="3175261"/>
                <a:ext cx="9084779" cy="601597"/>
              </a:xfrm>
              <a:prstGeom prst="rect">
                <a:avLst/>
              </a:prstGeom>
              <a:solidFill>
                <a:srgbClr val="407F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8953" y="2948940"/>
                <a:ext cx="1193132" cy="1081818"/>
              </a:xfrm>
              <a:prstGeom prst="rect">
                <a:avLst/>
              </a:prstGeom>
            </p:spPr>
          </p:pic>
          <p:sp>
            <p:nvSpPr>
              <p:cNvPr id="109" name="Subtitle 5"/>
              <p:cNvSpPr txBox="1">
                <a:spLocks/>
              </p:cNvSpPr>
              <p:nvPr/>
            </p:nvSpPr>
            <p:spPr>
              <a:xfrm>
                <a:off x="5928291" y="3501279"/>
                <a:ext cx="1108408" cy="37490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spc="200" dirty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ENERGY</a:t>
                </a:r>
              </a:p>
            </p:txBody>
          </p:sp>
        </p:grpSp>
      </p:grpSp>
      <p:sp>
        <p:nvSpPr>
          <p:cNvPr id="32" name="Subtitle 5">
            <a:extLst>
              <a:ext uri="{FF2B5EF4-FFF2-40B4-BE49-F238E27FC236}">
                <a16:creationId xmlns:a16="http://schemas.microsoft.com/office/drawing/2014/main" id="{6F29A18D-BDDA-4944-8C5D-3280867E0DA2}"/>
              </a:ext>
            </a:extLst>
          </p:cNvPr>
          <p:cNvSpPr txBox="1">
            <a:spLocks/>
          </p:cNvSpPr>
          <p:nvPr/>
        </p:nvSpPr>
        <p:spPr>
          <a:xfrm>
            <a:off x="1556356" y="4643362"/>
            <a:ext cx="4249343" cy="13398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 FOSTER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UNECE Sustainable Energy Division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+41 22 917 2444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scott.foster@un.org</a:t>
            </a:r>
          </a:p>
        </p:txBody>
      </p:sp>
      <p:sp>
        <p:nvSpPr>
          <p:cNvPr id="33" name="Title 4">
            <a:extLst>
              <a:ext uri="{FF2B5EF4-FFF2-40B4-BE49-F238E27FC236}">
                <a16:creationId xmlns:a16="http://schemas.microsoft.com/office/drawing/2014/main" id="{5C8C865E-44CA-472D-8BDF-E6D4C215F8DB}"/>
              </a:ext>
            </a:extLst>
          </p:cNvPr>
          <p:cNvSpPr txBox="1">
            <a:spLocks/>
          </p:cNvSpPr>
          <p:nvPr/>
        </p:nvSpPr>
        <p:spPr>
          <a:xfrm>
            <a:off x="1488028" y="4003180"/>
            <a:ext cx="4610717" cy="59617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spc="50" dirty="0">
                <a:solidFill>
                  <a:prstClr val="black"/>
                </a:solidFill>
                <a:latin typeface="Arial Black" panose="020B0A040201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57920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7818</TotalTime>
  <Words>299</Words>
  <Application>Microsoft Office PowerPoint</Application>
  <PresentationFormat>Widescreen</PresentationFormat>
  <Paragraphs>69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Arial Narrow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Foster</dc:creator>
  <cp:lastModifiedBy>Scott Foster</cp:lastModifiedBy>
  <cp:revision>23</cp:revision>
  <dcterms:created xsi:type="dcterms:W3CDTF">2019-08-09T13:07:54Z</dcterms:created>
  <dcterms:modified xsi:type="dcterms:W3CDTF">2021-03-01T17:06:26Z</dcterms:modified>
</cp:coreProperties>
</file>