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5.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6.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21.xml" ContentType="application/vnd.openxmlformats-officedocument.presentationml.tags+xml"/>
  <Override PartName="/ppt/tags/tag22.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004" r:id="rId5"/>
    <p:sldId id="2124" r:id="rId6"/>
    <p:sldId id="2125" r:id="rId7"/>
    <p:sldId id="2126" r:id="rId8"/>
    <p:sldId id="2127" r:id="rId9"/>
    <p:sldId id="2128" r:id="rId10"/>
    <p:sldId id="2129" r:id="rId11"/>
    <p:sldId id="2130" r:id="rId12"/>
    <p:sldId id="2131" r:id="rId13"/>
    <p:sldId id="2132" r:id="rId14"/>
    <p:sldId id="2133" r:id="rId15"/>
    <p:sldId id="2134" r:id="rId16"/>
    <p:sldId id="2135" r:id="rId17"/>
    <p:sldId id="2136" r:id="rId18"/>
    <p:sldId id="2137" r:id="rId19"/>
    <p:sldId id="2122" r:id="rId20"/>
  </p:sldIdLst>
  <p:sldSz cx="12192000" cy="6858000"/>
  <p:notesSz cx="6735763" cy="9866313"/>
  <p:custDataLst>
    <p:tags r:id="rId22"/>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Atamanova" initials="VA" lastIdx="3" clrIdx="0"/>
  <p:cmAuthor id="2" name="Kateryna Shapovalenko" initials="KS" lastIdx="1" clrIdx="1"/>
  <p:cmAuthor id="3" name="vadym.fedchyshyn" initials="v" lastIdx="1" clrIdx="2">
    <p:extLst>
      <p:ext uri="{19B8F6BF-5375-455C-9EA6-DF929625EA0E}">
        <p15:presenceInfo xmlns:p15="http://schemas.microsoft.com/office/powerpoint/2012/main" userId="vadym.fedchyshyn" providerId="None"/>
      </p:ext>
    </p:extLst>
  </p:cmAuthor>
  <p:cmAuthor id="4" name="Андрей" initials="А" lastIdx="3" clrIdx="3">
    <p:extLst>
      <p:ext uri="{19B8F6BF-5375-455C-9EA6-DF929625EA0E}">
        <p15:presenceInfo xmlns:p15="http://schemas.microsoft.com/office/powerpoint/2012/main" userId="Андрей"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BCD3A"/>
    <a:srgbClr val="3CA1BC"/>
    <a:srgbClr val="E6E6E6"/>
    <a:srgbClr val="DAF1F7"/>
    <a:srgbClr val="88C8D9"/>
    <a:srgbClr val="CF9491"/>
    <a:srgbClr val="B75E5A"/>
    <a:srgbClr val="CDE189"/>
    <a:srgbClr val="4EA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21" autoAdjust="0"/>
    <p:restoredTop sz="93738" autoAdjust="0"/>
  </p:normalViewPr>
  <p:slideViewPr>
    <p:cSldViewPr snapToGrid="0">
      <p:cViewPr>
        <p:scale>
          <a:sx n="70" d="100"/>
          <a:sy n="70" d="100"/>
        </p:scale>
        <p:origin x="1038" y="24"/>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1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MinFin%20computer\IER\2.Indices_Indicator_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MinFin%20computer\ETF\UNDP\RIA\RIA_1_upd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MinFin%20computer\ETF\UNDP\RIA\RIA_1_upda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MinFin%20computer\ETF\UNDP\RIA\&#1073;&#1102;&#1076;&#1078;&#1077;&#1090;_&#1087;&#1088;&#1086;&#1075;&#1088;_RIA_updat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MinFin%20computer\ETF\UNDP\RIA\&#1073;&#1102;&#1076;&#1078;&#1077;&#1090;_&#1087;&#1088;&#1086;&#1075;&#1088;_RIA_updat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MinFin%20computer\ETF\UNDP\RIA\&#1073;&#1102;&#1076;&#1078;&#1077;&#1090;_&#1087;&#1088;&#1086;&#1075;&#1088;_RIA_update.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numRef>
              <c:f>'2.Indices_Indicator (3)'!$A$113:$A$128</c:f>
              <c:numCache>
                <c:formatCode>General</c:formatCode>
                <c:ptCount val="16"/>
                <c:pt idx="0">
                  <c:v>1</c:v>
                </c:pt>
                <c:pt idx="1">
                  <c:v>2</c:v>
                </c:pt>
                <c:pt idx="2">
                  <c:v>3</c:v>
                </c:pt>
                <c:pt idx="3">
                  <c:v>4</c:v>
                </c:pt>
                <c:pt idx="4">
                  <c:v>5</c:v>
                </c:pt>
                <c:pt idx="5">
                  <c:v>6</c:v>
                </c:pt>
                <c:pt idx="6">
                  <c:v>7</c:v>
                </c:pt>
                <c:pt idx="7">
                  <c:v>8</c:v>
                </c:pt>
                <c:pt idx="8">
                  <c:v>9</c:v>
                </c:pt>
                <c:pt idx="9">
                  <c:v>10</c:v>
                </c:pt>
                <c:pt idx="10">
                  <c:v>11</c:v>
                </c:pt>
                <c:pt idx="11">
                  <c:v>12</c:v>
                </c:pt>
                <c:pt idx="12">
                  <c:v>14</c:v>
                </c:pt>
                <c:pt idx="13">
                  <c:v>15</c:v>
                </c:pt>
                <c:pt idx="14">
                  <c:v>16</c:v>
                </c:pt>
                <c:pt idx="15">
                  <c:v>17</c:v>
                </c:pt>
              </c:numCache>
            </c:numRef>
          </c:cat>
          <c:val>
            <c:numRef>
              <c:f>'2.Indices_Indicator (3)'!$D$113:$D$128</c:f>
              <c:numCache>
                <c:formatCode>General</c:formatCode>
                <c:ptCount val="16"/>
                <c:pt idx="0">
                  <c:v>0.2</c:v>
                </c:pt>
                <c:pt idx="1">
                  <c:v>0.44444444444444442</c:v>
                </c:pt>
                <c:pt idx="2">
                  <c:v>0.33333333333333331</c:v>
                </c:pt>
                <c:pt idx="3">
                  <c:v>0.5</c:v>
                </c:pt>
                <c:pt idx="4">
                  <c:v>0.16666666666666666</c:v>
                </c:pt>
                <c:pt idx="5">
                  <c:v>0.2857142857142857</c:v>
                </c:pt>
                <c:pt idx="6">
                  <c:v>0.83333333333333337</c:v>
                </c:pt>
                <c:pt idx="7">
                  <c:v>0.5</c:v>
                </c:pt>
                <c:pt idx="8">
                  <c:v>0.55555555555555558</c:v>
                </c:pt>
                <c:pt idx="9">
                  <c:v>1</c:v>
                </c:pt>
                <c:pt idx="10">
                  <c:v>0.66666666666666663</c:v>
                </c:pt>
                <c:pt idx="11">
                  <c:v>0.6</c:v>
                </c:pt>
                <c:pt idx="12">
                  <c:v>1</c:v>
                </c:pt>
                <c:pt idx="13">
                  <c:v>1</c:v>
                </c:pt>
                <c:pt idx="14">
                  <c:v>0.25</c:v>
                </c:pt>
                <c:pt idx="15">
                  <c:v>1</c:v>
                </c:pt>
              </c:numCache>
            </c:numRef>
          </c:val>
          <c:extLst>
            <c:ext xmlns:c16="http://schemas.microsoft.com/office/drawing/2014/chart" uri="{C3380CC4-5D6E-409C-BE32-E72D297353CC}">
              <c16:uniqueId val="{00000000-E738-4BD1-81F3-BE86DCB19928}"/>
            </c:ext>
          </c:extLst>
        </c:ser>
        <c:dLbls>
          <c:showLegendKey val="0"/>
          <c:showVal val="0"/>
          <c:showCatName val="0"/>
          <c:showSerName val="0"/>
          <c:showPercent val="0"/>
          <c:showBubbleSize val="0"/>
        </c:dLbls>
        <c:axId val="90338432"/>
        <c:axId val="90339968"/>
      </c:radarChart>
      <c:catAx>
        <c:axId val="9033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90339968"/>
        <c:crosses val="autoZero"/>
        <c:auto val="1"/>
        <c:lblAlgn val="ctr"/>
        <c:lblOffset val="100"/>
        <c:noMultiLvlLbl val="0"/>
      </c:catAx>
      <c:valAx>
        <c:axId val="90339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903384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strRef>
              <c:f>update!$K$64:$AJ$64</c:f>
              <c:strCache>
                <c:ptCount val="26"/>
                <c:pt idx="0">
                  <c:v>6.1</c:v>
                </c:pt>
                <c:pt idx="1">
                  <c:v>6.2</c:v>
                </c:pt>
                <c:pt idx="2">
                  <c:v>6.3</c:v>
                </c:pt>
                <c:pt idx="3">
                  <c:v>6.4</c:v>
                </c:pt>
                <c:pt idx="4">
                  <c:v>6.5</c:v>
                </c:pt>
                <c:pt idx="5">
                  <c:v>7.1</c:v>
                </c:pt>
                <c:pt idx="6">
                  <c:v>7.2</c:v>
                </c:pt>
                <c:pt idx="7">
                  <c:v>7.3</c:v>
                </c:pt>
                <c:pt idx="8">
                  <c:v>7.4</c:v>
                </c:pt>
                <c:pt idx="9">
                  <c:v>11.1</c:v>
                </c:pt>
                <c:pt idx="10">
                  <c:v>11.2</c:v>
                </c:pt>
                <c:pt idx="11">
                  <c:v>11.5</c:v>
                </c:pt>
                <c:pt idx="12">
                  <c:v>11.6</c:v>
                </c:pt>
                <c:pt idx="13">
                  <c:v>12.1</c:v>
                </c:pt>
                <c:pt idx="14">
                  <c:v>12.2</c:v>
                </c:pt>
                <c:pt idx="15">
                  <c:v>12.3</c:v>
                </c:pt>
                <c:pt idx="16">
                  <c:v>12.4</c:v>
                </c:pt>
                <c:pt idx="17">
                  <c:v>13.1</c:v>
                </c:pt>
                <c:pt idx="18">
                  <c:v>14.1</c:v>
                </c:pt>
                <c:pt idx="19">
                  <c:v>14.2</c:v>
                </c:pt>
                <c:pt idx="20">
                  <c:v>14.3</c:v>
                </c:pt>
                <c:pt idx="21">
                  <c:v>15.1</c:v>
                </c:pt>
                <c:pt idx="22">
                  <c:v>15.2</c:v>
                </c:pt>
                <c:pt idx="23">
                  <c:v>15.3</c:v>
                </c:pt>
                <c:pt idx="24">
                  <c:v>15.4</c:v>
                </c:pt>
                <c:pt idx="25">
                  <c:v>16.7</c:v>
                </c:pt>
              </c:strCache>
            </c:strRef>
          </c:cat>
          <c:val>
            <c:numRef>
              <c:f>update!$K$65:$AJ$65</c:f>
              <c:numCache>
                <c:formatCode>General</c:formatCode>
                <c:ptCount val="26"/>
                <c:pt idx="0">
                  <c:v>19</c:v>
                </c:pt>
                <c:pt idx="1">
                  <c:v>16</c:v>
                </c:pt>
                <c:pt idx="2">
                  <c:v>21</c:v>
                </c:pt>
                <c:pt idx="3">
                  <c:v>9</c:v>
                </c:pt>
                <c:pt idx="4">
                  <c:v>12</c:v>
                </c:pt>
                <c:pt idx="5">
                  <c:v>23</c:v>
                </c:pt>
                <c:pt idx="6">
                  <c:v>12</c:v>
                </c:pt>
                <c:pt idx="7">
                  <c:v>19</c:v>
                </c:pt>
                <c:pt idx="8">
                  <c:v>24</c:v>
                </c:pt>
                <c:pt idx="9">
                  <c:v>15</c:v>
                </c:pt>
                <c:pt idx="10">
                  <c:v>13</c:v>
                </c:pt>
                <c:pt idx="11">
                  <c:v>14</c:v>
                </c:pt>
                <c:pt idx="12">
                  <c:v>21</c:v>
                </c:pt>
                <c:pt idx="13">
                  <c:v>16</c:v>
                </c:pt>
                <c:pt idx="14">
                  <c:v>0</c:v>
                </c:pt>
                <c:pt idx="15">
                  <c:v>8</c:v>
                </c:pt>
                <c:pt idx="16">
                  <c:v>32</c:v>
                </c:pt>
                <c:pt idx="17">
                  <c:v>19</c:v>
                </c:pt>
                <c:pt idx="18">
                  <c:v>14</c:v>
                </c:pt>
                <c:pt idx="19">
                  <c:v>16</c:v>
                </c:pt>
                <c:pt idx="20">
                  <c:v>6</c:v>
                </c:pt>
                <c:pt idx="21">
                  <c:v>19</c:v>
                </c:pt>
                <c:pt idx="22">
                  <c:v>12</c:v>
                </c:pt>
                <c:pt idx="23">
                  <c:v>5</c:v>
                </c:pt>
                <c:pt idx="24">
                  <c:v>3</c:v>
                </c:pt>
                <c:pt idx="25">
                  <c:v>21</c:v>
                </c:pt>
              </c:numCache>
            </c:numRef>
          </c:val>
          <c:extLst>
            <c:ext xmlns:c16="http://schemas.microsoft.com/office/drawing/2014/chart" uri="{C3380CC4-5D6E-409C-BE32-E72D297353CC}">
              <c16:uniqueId val="{00000000-17EC-42DF-B2C0-7A6E0DA0FD17}"/>
            </c:ext>
          </c:extLst>
        </c:ser>
        <c:dLbls>
          <c:showLegendKey val="0"/>
          <c:showVal val="0"/>
          <c:showCatName val="0"/>
          <c:showSerName val="0"/>
          <c:showPercent val="0"/>
          <c:showBubbleSize val="0"/>
        </c:dLbls>
        <c:axId val="107709568"/>
        <c:axId val="107711104"/>
      </c:radarChart>
      <c:catAx>
        <c:axId val="107709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07711104"/>
        <c:crosses val="autoZero"/>
        <c:auto val="1"/>
        <c:lblAlgn val="ctr"/>
        <c:lblOffset val="100"/>
        <c:noMultiLvlLbl val="0"/>
      </c:catAx>
      <c:valAx>
        <c:axId val="107711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0770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numRef>
              <c:f>'AA (2)'!$B$4:$R$4</c:f>
              <c:numCache>
                <c:formatCode>@</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'AA (2)'!$B$5:$R$5</c:f>
              <c:numCache>
                <c:formatCode>@</c:formatCode>
                <c:ptCount val="17"/>
                <c:pt idx="0">
                  <c:v>1</c:v>
                </c:pt>
                <c:pt idx="1">
                  <c:v>0.5</c:v>
                </c:pt>
                <c:pt idx="2">
                  <c:v>0.66666666666666663</c:v>
                </c:pt>
                <c:pt idx="3">
                  <c:v>0.5714285714285714</c:v>
                </c:pt>
                <c:pt idx="4">
                  <c:v>0.5</c:v>
                </c:pt>
                <c:pt idx="5">
                  <c:v>0.6</c:v>
                </c:pt>
                <c:pt idx="6">
                  <c:v>1</c:v>
                </c:pt>
                <c:pt idx="7">
                  <c:v>0.83333333333333337</c:v>
                </c:pt>
                <c:pt idx="8">
                  <c:v>0.5714285714285714</c:v>
                </c:pt>
                <c:pt idx="9">
                  <c:v>0.6</c:v>
                </c:pt>
                <c:pt idx="10">
                  <c:v>0.83333333333333337</c:v>
                </c:pt>
                <c:pt idx="11">
                  <c:v>0.75</c:v>
                </c:pt>
                <c:pt idx="12">
                  <c:v>1</c:v>
                </c:pt>
                <c:pt idx="13">
                  <c:v>1</c:v>
                </c:pt>
                <c:pt idx="14">
                  <c:v>0.5</c:v>
                </c:pt>
                <c:pt idx="15">
                  <c:v>0.88888888888888884</c:v>
                </c:pt>
                <c:pt idx="16">
                  <c:v>0.66666666666666663</c:v>
                </c:pt>
              </c:numCache>
            </c:numRef>
          </c:val>
          <c:extLst>
            <c:ext xmlns:c16="http://schemas.microsoft.com/office/drawing/2014/chart" uri="{C3380CC4-5D6E-409C-BE32-E72D297353CC}">
              <c16:uniqueId val="{00000000-0588-4236-B41E-8749437C721E}"/>
            </c:ext>
          </c:extLst>
        </c:ser>
        <c:dLbls>
          <c:showLegendKey val="0"/>
          <c:showVal val="0"/>
          <c:showCatName val="0"/>
          <c:showSerName val="0"/>
          <c:showPercent val="0"/>
          <c:showBubbleSize val="0"/>
        </c:dLbls>
        <c:axId val="87107840"/>
        <c:axId val="87113728"/>
      </c:radarChart>
      <c:catAx>
        <c:axId val="87107840"/>
        <c:scaling>
          <c:orientation val="minMax"/>
        </c:scaling>
        <c:delete val="0"/>
        <c:axPos val="b"/>
        <c:numFmt formatCode="@"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7113728"/>
        <c:crosses val="autoZero"/>
        <c:auto val="1"/>
        <c:lblAlgn val="ctr"/>
        <c:lblOffset val="100"/>
        <c:noMultiLvlLbl val="0"/>
      </c:catAx>
      <c:valAx>
        <c:axId val="8711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710784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numRef>
              <c:f>аналіз_МінРегіон!$Y$47:$AO$47</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аналіз_МінРегіон!$Y$48:$AO$48</c:f>
              <c:numCache>
                <c:formatCode>General</c:formatCode>
                <c:ptCount val="17"/>
                <c:pt idx="0">
                  <c:v>4</c:v>
                </c:pt>
                <c:pt idx="1">
                  <c:v>1</c:v>
                </c:pt>
                <c:pt idx="2">
                  <c:v>13</c:v>
                </c:pt>
                <c:pt idx="3">
                  <c:v>12</c:v>
                </c:pt>
                <c:pt idx="4">
                  <c:v>1</c:v>
                </c:pt>
                <c:pt idx="5">
                  <c:v>7</c:v>
                </c:pt>
                <c:pt idx="6">
                  <c:v>10</c:v>
                </c:pt>
                <c:pt idx="7">
                  <c:v>1</c:v>
                </c:pt>
                <c:pt idx="8">
                  <c:v>4</c:v>
                </c:pt>
                <c:pt idx="9">
                  <c:v>0</c:v>
                </c:pt>
                <c:pt idx="10">
                  <c:v>13</c:v>
                </c:pt>
                <c:pt idx="11">
                  <c:v>5</c:v>
                </c:pt>
                <c:pt idx="12">
                  <c:v>0</c:v>
                </c:pt>
                <c:pt idx="13">
                  <c:v>0</c:v>
                </c:pt>
                <c:pt idx="14">
                  <c:v>0</c:v>
                </c:pt>
                <c:pt idx="15">
                  <c:v>5</c:v>
                </c:pt>
                <c:pt idx="16">
                  <c:v>1</c:v>
                </c:pt>
              </c:numCache>
            </c:numRef>
          </c:val>
          <c:extLst>
            <c:ext xmlns:c16="http://schemas.microsoft.com/office/drawing/2014/chart" uri="{C3380CC4-5D6E-409C-BE32-E72D297353CC}">
              <c16:uniqueId val="{00000000-0114-445E-AEE5-C4106725B071}"/>
            </c:ext>
          </c:extLst>
        </c:ser>
        <c:dLbls>
          <c:showLegendKey val="0"/>
          <c:showVal val="0"/>
          <c:showCatName val="0"/>
          <c:showSerName val="0"/>
          <c:showPercent val="0"/>
          <c:showBubbleSize val="0"/>
        </c:dLbls>
        <c:axId val="86989824"/>
        <c:axId val="87012096"/>
      </c:radarChart>
      <c:catAx>
        <c:axId val="8698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7012096"/>
        <c:crosses val="autoZero"/>
        <c:auto val="1"/>
        <c:lblAlgn val="ctr"/>
        <c:lblOffset val="100"/>
        <c:noMultiLvlLbl val="0"/>
      </c:catAx>
      <c:valAx>
        <c:axId val="87012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69898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28575" cap="rnd">
              <a:solidFill>
                <a:schemeClr val="accent1"/>
              </a:solidFill>
              <a:round/>
            </a:ln>
            <a:effectLst/>
          </c:spPr>
          <c:marker>
            <c:symbol val="none"/>
          </c:marker>
          <c:cat>
            <c:strRef>
              <c:f>аналіз_МінРегіон!$I$52:$W$52</c:f>
              <c:strCache>
                <c:ptCount val="15"/>
                <c:pt idx="0">
                  <c:v>6.1</c:v>
                </c:pt>
                <c:pt idx="1">
                  <c:v>6.2</c:v>
                </c:pt>
                <c:pt idx="2">
                  <c:v>6.3</c:v>
                </c:pt>
                <c:pt idx="3">
                  <c:v>6.4</c:v>
                </c:pt>
                <c:pt idx="4">
                  <c:v>6.5</c:v>
                </c:pt>
                <c:pt idx="5">
                  <c:v>7.1</c:v>
                </c:pt>
                <c:pt idx="6">
                  <c:v>7.4</c:v>
                </c:pt>
                <c:pt idx="7">
                  <c:v>11.1</c:v>
                </c:pt>
                <c:pt idx="8">
                  <c:v>11.2</c:v>
                </c:pt>
                <c:pt idx="9">
                  <c:v>11.6</c:v>
                </c:pt>
                <c:pt idx="10">
                  <c:v>12.1</c:v>
                </c:pt>
                <c:pt idx="11">
                  <c:v>12.4</c:v>
                </c:pt>
                <c:pt idx="12">
                  <c:v>14.1</c:v>
                </c:pt>
                <c:pt idx="13">
                  <c:v>14.2</c:v>
                </c:pt>
                <c:pt idx="14">
                  <c:v>16.7</c:v>
                </c:pt>
              </c:strCache>
            </c:strRef>
          </c:cat>
          <c:val>
            <c:numRef>
              <c:f>аналіз_МінРегіон!$I$53:$W$53</c:f>
              <c:numCache>
                <c:formatCode>0.0</c:formatCode>
                <c:ptCount val="15"/>
                <c:pt idx="0">
                  <c:v>2968.7429024917001</c:v>
                </c:pt>
                <c:pt idx="1">
                  <c:v>2929.5293523584</c:v>
                </c:pt>
                <c:pt idx="2">
                  <c:v>0</c:v>
                </c:pt>
                <c:pt idx="3">
                  <c:v>0</c:v>
                </c:pt>
                <c:pt idx="4">
                  <c:v>0</c:v>
                </c:pt>
                <c:pt idx="5">
                  <c:v>1826.2595583899997</c:v>
                </c:pt>
                <c:pt idx="6">
                  <c:v>2719.3292200000001</c:v>
                </c:pt>
                <c:pt idx="7">
                  <c:v>1049.24973879</c:v>
                </c:pt>
                <c:pt idx="8">
                  <c:v>0</c:v>
                </c:pt>
                <c:pt idx="9">
                  <c:v>809.02265120846994</c:v>
                </c:pt>
                <c:pt idx="10">
                  <c:v>767.23045608849998</c:v>
                </c:pt>
                <c:pt idx="11">
                  <c:v>159.91586544400002</c:v>
                </c:pt>
                <c:pt idx="12">
                  <c:v>0</c:v>
                </c:pt>
                <c:pt idx="13">
                  <c:v>0</c:v>
                </c:pt>
                <c:pt idx="14">
                  <c:v>163.77279495419998</c:v>
                </c:pt>
              </c:numCache>
            </c:numRef>
          </c:val>
          <c:extLst>
            <c:ext xmlns:c16="http://schemas.microsoft.com/office/drawing/2014/chart" uri="{C3380CC4-5D6E-409C-BE32-E72D297353CC}">
              <c16:uniqueId val="{00000000-1DA9-45F4-B280-B1C43A8D705F}"/>
            </c:ext>
          </c:extLst>
        </c:ser>
        <c:dLbls>
          <c:showLegendKey val="0"/>
          <c:showVal val="0"/>
          <c:showCatName val="0"/>
          <c:showSerName val="0"/>
          <c:showPercent val="0"/>
          <c:showBubbleSize val="0"/>
        </c:dLbls>
        <c:axId val="87194624"/>
        <c:axId val="87204608"/>
      </c:radarChart>
      <c:catAx>
        <c:axId val="8719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7204608"/>
        <c:crosses val="autoZero"/>
        <c:auto val="1"/>
        <c:lblAlgn val="ctr"/>
        <c:lblOffset val="100"/>
        <c:noMultiLvlLbl val="0"/>
      </c:catAx>
      <c:valAx>
        <c:axId val="8720460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87194624"/>
        <c:crosses val="autoZero"/>
        <c:crossBetween val="between"/>
        <c:dispUnits>
          <c:builtInUnit val="thousand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51405602530901"/>
          <c:y val="7.5026459812745944E-2"/>
          <c:w val="0.5481155185992258"/>
          <c:h val="0.88290620712530343"/>
        </c:manualLayout>
      </c:layout>
      <c:radarChart>
        <c:radarStyle val="marker"/>
        <c:varyColors val="0"/>
        <c:ser>
          <c:idx val="0"/>
          <c:order val="0"/>
          <c:spPr>
            <a:ln w="28575" cap="rnd">
              <a:solidFill>
                <a:schemeClr val="accent1"/>
              </a:solidFill>
              <a:round/>
            </a:ln>
            <a:effectLst/>
          </c:spPr>
          <c:marker>
            <c:symbol val="none"/>
          </c:marker>
          <c:cat>
            <c:numRef>
              <c:f>Minecoen!$AD$145:$AT$145</c:f>
              <c:numCache>
                <c:formatCode>General</c:formatCode>
                <c:ptCount val="1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numCache>
            </c:numRef>
          </c:cat>
          <c:val>
            <c:numRef>
              <c:f>Minecoen!$AD$146:$AT$146</c:f>
              <c:numCache>
                <c:formatCode>General</c:formatCode>
                <c:ptCount val="17"/>
                <c:pt idx="0">
                  <c:v>5</c:v>
                </c:pt>
                <c:pt idx="1">
                  <c:v>1</c:v>
                </c:pt>
                <c:pt idx="2">
                  <c:v>1</c:v>
                </c:pt>
                <c:pt idx="3">
                  <c:v>1</c:v>
                </c:pt>
                <c:pt idx="4">
                  <c:v>0</c:v>
                </c:pt>
                <c:pt idx="5">
                  <c:v>5</c:v>
                </c:pt>
                <c:pt idx="6">
                  <c:v>12</c:v>
                </c:pt>
                <c:pt idx="7">
                  <c:v>5</c:v>
                </c:pt>
                <c:pt idx="8">
                  <c:v>6</c:v>
                </c:pt>
                <c:pt idx="9">
                  <c:v>1</c:v>
                </c:pt>
                <c:pt idx="10">
                  <c:v>1</c:v>
                </c:pt>
                <c:pt idx="11">
                  <c:v>10</c:v>
                </c:pt>
                <c:pt idx="12">
                  <c:v>3</c:v>
                </c:pt>
                <c:pt idx="13">
                  <c:v>4</c:v>
                </c:pt>
                <c:pt idx="14">
                  <c:v>19</c:v>
                </c:pt>
                <c:pt idx="15">
                  <c:v>19</c:v>
                </c:pt>
                <c:pt idx="16">
                  <c:v>6</c:v>
                </c:pt>
              </c:numCache>
            </c:numRef>
          </c:val>
          <c:extLst>
            <c:ext xmlns:c16="http://schemas.microsoft.com/office/drawing/2014/chart" uri="{C3380CC4-5D6E-409C-BE32-E72D297353CC}">
              <c16:uniqueId val="{00000000-98DB-4F0C-B22E-62979605A8EE}"/>
            </c:ext>
          </c:extLst>
        </c:ser>
        <c:dLbls>
          <c:showLegendKey val="0"/>
          <c:showVal val="0"/>
          <c:showCatName val="0"/>
          <c:showSerName val="0"/>
          <c:showPercent val="0"/>
          <c:showBubbleSize val="0"/>
        </c:dLbls>
        <c:axId val="108300928"/>
        <c:axId val="108306816"/>
      </c:radarChart>
      <c:catAx>
        <c:axId val="10830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08306816"/>
        <c:crosses val="autoZero"/>
        <c:auto val="1"/>
        <c:lblAlgn val="ctr"/>
        <c:lblOffset val="100"/>
        <c:noMultiLvlLbl val="0"/>
      </c:catAx>
      <c:valAx>
        <c:axId val="108306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ru-RU"/>
          </a:p>
        </c:txPr>
        <c:crossAx val="108300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ysClr val="windowText" lastClr="000000"/>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1"/>
            <a:ext cx="2918831" cy="495029"/>
          </a:xfrm>
          <a:prstGeom prst="rect">
            <a:avLst/>
          </a:prstGeom>
        </p:spPr>
        <p:txBody>
          <a:bodyPr vert="horz" lIns="91438" tIns="45719" rIns="91438" bIns="45719" rtlCol="0"/>
          <a:lstStyle>
            <a:lvl1pPr algn="l">
              <a:defRPr sz="1200"/>
            </a:lvl1pPr>
          </a:lstStyle>
          <a:p>
            <a:endParaRPr lang="pt-PT"/>
          </a:p>
        </p:txBody>
      </p:sp>
      <p:sp>
        <p:nvSpPr>
          <p:cNvPr id="3" name="Marcador de Posição da Data 2"/>
          <p:cNvSpPr>
            <a:spLocks noGrp="1"/>
          </p:cNvSpPr>
          <p:nvPr>
            <p:ph type="dt" idx="1"/>
          </p:nvPr>
        </p:nvSpPr>
        <p:spPr>
          <a:xfrm>
            <a:off x="3815373" y="1"/>
            <a:ext cx="2918831" cy="495029"/>
          </a:xfrm>
          <a:prstGeom prst="rect">
            <a:avLst/>
          </a:prstGeom>
        </p:spPr>
        <p:txBody>
          <a:bodyPr vert="horz" lIns="91438" tIns="45719" rIns="91438" bIns="45719" rtlCol="0"/>
          <a:lstStyle>
            <a:lvl1pPr algn="r">
              <a:defRPr sz="1200"/>
            </a:lvl1pPr>
          </a:lstStyle>
          <a:p>
            <a:fld id="{64CED22E-525E-41E1-9B37-D6B6BA3BDE21}" type="datetimeFigureOut">
              <a:rPr lang="pt-PT" smtClean="0"/>
              <a:t>21/01/2022</a:t>
            </a:fld>
            <a:endParaRPr lang="pt-PT"/>
          </a:p>
        </p:txBody>
      </p:sp>
      <p:sp>
        <p:nvSpPr>
          <p:cNvPr id="4" name="Marcador de Posição da Imagem do Diapositivo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8" tIns="45719" rIns="91438" bIns="45719" rtlCol="0" anchor="ctr"/>
          <a:lstStyle/>
          <a:p>
            <a:endParaRPr lang="pt-PT"/>
          </a:p>
        </p:txBody>
      </p:sp>
      <p:sp>
        <p:nvSpPr>
          <p:cNvPr id="5" name="Marcador de Posição de Notas 4"/>
          <p:cNvSpPr>
            <a:spLocks noGrp="1"/>
          </p:cNvSpPr>
          <p:nvPr>
            <p:ph type="body" sz="quarter" idx="3"/>
          </p:nvPr>
        </p:nvSpPr>
        <p:spPr>
          <a:xfrm>
            <a:off x="673577" y="4748163"/>
            <a:ext cx="5388610" cy="3884861"/>
          </a:xfrm>
          <a:prstGeom prst="rect">
            <a:avLst/>
          </a:prstGeom>
        </p:spPr>
        <p:txBody>
          <a:bodyPr vert="horz" lIns="91438" tIns="45719" rIns="91438" bIns="45719"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9371286"/>
            <a:ext cx="2918831" cy="495028"/>
          </a:xfrm>
          <a:prstGeom prst="rect">
            <a:avLst/>
          </a:prstGeom>
        </p:spPr>
        <p:txBody>
          <a:bodyPr vert="horz" lIns="91438" tIns="45719" rIns="91438" bIns="45719"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15373" y="9371286"/>
            <a:ext cx="2918831" cy="495028"/>
          </a:xfrm>
          <a:prstGeom prst="rect">
            <a:avLst/>
          </a:prstGeom>
        </p:spPr>
        <p:txBody>
          <a:bodyPr vert="horz" lIns="91438" tIns="45719" rIns="91438" bIns="45719" rtlCol="0" anchor="b"/>
          <a:lstStyle>
            <a:lvl1pPr algn="r">
              <a:defRPr sz="1200"/>
            </a:lvl1pPr>
          </a:lstStyle>
          <a:p>
            <a:fld id="{5722D361-1D55-4BDA-8D9E-50884CC67B02}" type="slidenum">
              <a:rPr lang="pt-PT" smtClean="0"/>
              <a:t>‹#›</a:t>
            </a:fld>
            <a:endParaRPr lang="pt-PT"/>
          </a:p>
        </p:txBody>
      </p:sp>
    </p:spTree>
    <p:extLst>
      <p:ext uri="{BB962C8B-B14F-4D97-AF65-F5344CB8AC3E}">
        <p14:creationId xmlns:p14="http://schemas.microsoft.com/office/powerpoint/2010/main" val="236383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 name="Google Shape;46;p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a:t>
            </a:fld>
            <a:endParaRPr/>
          </a:p>
        </p:txBody>
      </p:sp>
    </p:spTree>
    <p:extLst>
      <p:ext uri="{BB962C8B-B14F-4D97-AF65-F5344CB8AC3E}">
        <p14:creationId xmlns:p14="http://schemas.microsoft.com/office/powerpoint/2010/main" val="1631100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 name="Google Shape;46;p1:notes"/>
          <p:cNvSpPr txBox="1">
            <a:spLocks noGrp="1"/>
          </p:cNvSpPr>
          <p:nvPr>
            <p:ph type="sldNum" idx="12"/>
          </p:nvPr>
        </p:nvSpPr>
        <p:spPr>
          <a:xfrm>
            <a:off x="3815373" y="9371286"/>
            <a:ext cx="2918831" cy="4950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uk-UA"/>
              <a:t>16</a:t>
            </a:fld>
            <a:endParaRPr/>
          </a:p>
        </p:txBody>
      </p:sp>
    </p:spTree>
    <p:extLst>
      <p:ext uri="{BB962C8B-B14F-4D97-AF65-F5344CB8AC3E}">
        <p14:creationId xmlns:p14="http://schemas.microsoft.com/office/powerpoint/2010/main" val="2953835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6.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 Id="rId9"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8.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8A0E963-B4FD-4739-BCC6-BB4171BD06C1}"/>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 name="think-cell Slide" r:id="rId5" imgW="279" imgH="277" progId="TCLayout.ActiveDocument.1">
                  <p:embed/>
                </p:oleObj>
              </mc:Choice>
              <mc:Fallback>
                <p:oleObj name="think-cell Slide" r:id="rId5" imgW="279" imgH="277" progId="TCLayout.ActiveDocument.1">
                  <p:embed/>
                  <p:pic>
                    <p:nvPicPr>
                      <p:cNvPr id="4" name="Object 3" hidden="1">
                        <a:extLst>
                          <a:ext uri="{FF2B5EF4-FFF2-40B4-BE49-F238E27FC236}">
                            <a16:creationId xmlns:a16="http://schemas.microsoft.com/office/drawing/2014/main" id="{48A0E963-B4FD-4739-BCC6-BB4171BD06C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F842B919-F8B1-4E11-A114-040D7F21A66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pt-PT" sz="2200" b="1" i="0" baseline="0" dirty="0">
              <a:latin typeface="Calibri" panose="020F0502020204030204" pitchFamily="34" charset="0"/>
              <a:ea typeface="+mj-ea"/>
              <a:cs typeface="+mj-cs"/>
              <a:sym typeface="Calibri" panose="020F0502020204030204" pitchFamily="34" charset="0"/>
            </a:endParaRPr>
          </a:p>
        </p:txBody>
      </p:sp>
      <p:sp>
        <p:nvSpPr>
          <p:cNvPr id="2" name="Título 1">
            <a:extLst>
              <a:ext uri="{FF2B5EF4-FFF2-40B4-BE49-F238E27FC236}">
                <a16:creationId xmlns:a16="http://schemas.microsoft.com/office/drawing/2014/main" id="{580F86BD-8C34-406D-B6C6-16162944F6AB}"/>
              </a:ext>
            </a:extLst>
          </p:cNvPr>
          <p:cNvSpPr>
            <a:spLocks noGrp="1"/>
          </p:cNvSpPr>
          <p:nvPr>
            <p:ph type="title" hasCustomPrompt="1"/>
          </p:nvPr>
        </p:nvSpPr>
        <p:spPr>
          <a:xfrm>
            <a:off x="994954" y="257494"/>
            <a:ext cx="10358846" cy="510086"/>
          </a:xfrm>
        </p:spPr>
        <p:txBody>
          <a:bodyPr anchor="t">
            <a:normAutofit/>
          </a:bodyPr>
          <a:lstStyle>
            <a:lvl1pPr>
              <a:defRPr sz="2200"/>
            </a:lvl1pPr>
          </a:lstStyle>
          <a:p>
            <a:r>
              <a:rPr lang="pt-PT" dirty="0"/>
              <a:t>Page title</a:t>
            </a:r>
          </a:p>
        </p:txBody>
      </p:sp>
      <p:sp>
        <p:nvSpPr>
          <p:cNvPr id="3" name="Marcador de Posição de Conteúdo 2">
            <a:extLst>
              <a:ext uri="{FF2B5EF4-FFF2-40B4-BE49-F238E27FC236}">
                <a16:creationId xmlns:a16="http://schemas.microsoft.com/office/drawing/2014/main" id="{59B6D261-4CEF-4BB2-8B7C-AB1D502D009E}"/>
              </a:ext>
            </a:extLst>
          </p:cNvPr>
          <p:cNvSpPr>
            <a:spLocks noGrp="1"/>
          </p:cNvSpPr>
          <p:nvPr>
            <p:ph idx="1" hasCustomPrompt="1"/>
          </p:nvPr>
        </p:nvSpPr>
        <p:spPr>
          <a:xfrm>
            <a:off x="994954" y="1253331"/>
            <a:ext cx="10358846" cy="5003778"/>
          </a:xfrm>
        </p:spPr>
        <p:txBody>
          <a:bodyPr/>
          <a:lstStyle>
            <a:lvl1pPr>
              <a:defRPr/>
            </a:lvl1pPr>
          </a:lstStyle>
          <a:p>
            <a:pPr lvl="0"/>
            <a:r>
              <a:rPr lang="pt-PT" dirty="0"/>
              <a:t>Edit Text</a:t>
            </a:r>
          </a:p>
        </p:txBody>
      </p:sp>
      <p:sp>
        <p:nvSpPr>
          <p:cNvPr id="8" name="Slide Number Placeholder 5">
            <a:extLst>
              <a:ext uri="{FF2B5EF4-FFF2-40B4-BE49-F238E27FC236}">
                <a16:creationId xmlns:a16="http://schemas.microsoft.com/office/drawing/2014/main" id="{A3C17742-4E25-4299-96C6-840A6E05AC27}"/>
              </a:ext>
            </a:extLst>
          </p:cNvPr>
          <p:cNvSpPr txBox="1">
            <a:spLocks/>
          </p:cNvSpPr>
          <p:nvPr/>
        </p:nvSpPr>
        <p:spPr>
          <a:xfrm>
            <a:off x="11225863" y="6432665"/>
            <a:ext cx="57325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8F33DB-420C-4C6B-8ADD-EC1D9E54B115}" type="slidenum">
              <a:rPr lang="pt-PT" sz="1200" b="0" smtClean="0">
                <a:solidFill>
                  <a:schemeClr val="tx1"/>
                </a:solidFill>
                <a:latin typeface="+mj-lt"/>
              </a:rPr>
              <a:pPr algn="l"/>
              <a:t>‹#›</a:t>
            </a:fld>
            <a:endParaRPr lang="pt-PT" sz="1200" b="0" dirty="0">
              <a:solidFill>
                <a:schemeClr val="tx1"/>
              </a:solidFill>
              <a:latin typeface="+mj-lt"/>
            </a:endParaRPr>
          </a:p>
        </p:txBody>
      </p:sp>
      <p:grpSp>
        <p:nvGrpSpPr>
          <p:cNvPr id="11" name="Slide Elements" hidden="1">
            <a:extLst>
              <a:ext uri="{FF2B5EF4-FFF2-40B4-BE49-F238E27FC236}">
                <a16:creationId xmlns:a16="http://schemas.microsoft.com/office/drawing/2014/main" id="{61FB7AE4-1878-46F1-8A45-290C53D43A8F}"/>
              </a:ext>
            </a:extLst>
          </p:cNvPr>
          <p:cNvGrpSpPr/>
          <p:nvPr userDrawn="1"/>
        </p:nvGrpSpPr>
        <p:grpSpPr bwMode="gray">
          <a:xfrm>
            <a:off x="1223554" y="6397041"/>
            <a:ext cx="8618537" cy="325438"/>
            <a:chOff x="119063" y="6305945"/>
            <a:chExt cx="8618537" cy="325438"/>
          </a:xfrm>
        </p:grpSpPr>
        <p:sp>
          <p:nvSpPr>
            <p:cNvPr id="12" name="4. Footnote">
              <a:extLst>
                <a:ext uri="{FF2B5EF4-FFF2-40B4-BE49-F238E27FC236}">
                  <a16:creationId xmlns:a16="http://schemas.microsoft.com/office/drawing/2014/main" id="{5386FCDD-524B-449D-9D8A-84CCED68B133}"/>
                </a:ext>
              </a:extLst>
            </p:cNvPr>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dirty="0">
                  <a:solidFill>
                    <a:schemeClr val="tx1"/>
                  </a:solidFill>
                  <a:latin typeface="+mn-lt"/>
                  <a:ea typeface="+mn-ea"/>
                </a:rPr>
                <a:t>1 Footnote</a:t>
              </a:r>
            </a:p>
          </p:txBody>
        </p:sp>
        <p:sp>
          <p:nvSpPr>
            <p:cNvPr id="13" name="5. Source">
              <a:extLst>
                <a:ext uri="{FF2B5EF4-FFF2-40B4-BE49-F238E27FC236}">
                  <a16:creationId xmlns:a16="http://schemas.microsoft.com/office/drawing/2014/main" id="{8BDAB961-1610-443C-B189-92B8CFF55339}"/>
                </a:ext>
              </a:extLst>
            </p:cNvPr>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baseline="0" dirty="0">
                  <a:solidFill>
                    <a:schemeClr val="tx1"/>
                  </a:solidFill>
                  <a:latin typeface="+mn-lt"/>
                  <a:ea typeface="+mn-ea"/>
                </a:rPr>
                <a:t>SOURCE: Source</a:t>
              </a:r>
            </a:p>
          </p:txBody>
        </p:sp>
      </p:grpSp>
      <p:pic>
        <p:nvPicPr>
          <p:cNvPr id="14" name="Picture 13">
            <a:extLst>
              <a:ext uri="{FF2B5EF4-FFF2-40B4-BE49-F238E27FC236}">
                <a16:creationId xmlns:a16="http://schemas.microsoft.com/office/drawing/2014/main" id="{C7F26780-D513-4CC1-96AD-EEFA3BBB6619}"/>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pic>
        <p:nvPicPr>
          <p:cNvPr id="18" name="Imagem 54">
            <a:extLst>
              <a:ext uri="{FF2B5EF4-FFF2-40B4-BE49-F238E27FC236}">
                <a16:creationId xmlns:a16="http://schemas.microsoft.com/office/drawing/2014/main" id="{30765847-8338-4D9F-8EE9-C7E5F4FB81C2}"/>
              </a:ext>
            </a:extLst>
          </p:cNvPr>
          <p:cNvPicPr>
            <a:picLocks noChangeAspect="1"/>
          </p:cNvPicPr>
          <p:nvPr userDrawn="1"/>
        </p:nvPicPr>
        <p:blipFill>
          <a:blip r:embed="rId8"/>
          <a:stretch>
            <a:fillRect/>
          </a:stretch>
        </p:blipFill>
        <p:spPr>
          <a:xfrm>
            <a:off x="845216" y="330716"/>
            <a:ext cx="137877" cy="227930"/>
          </a:xfrm>
          <a:prstGeom prst="rect">
            <a:avLst/>
          </a:prstGeom>
        </p:spPr>
      </p:pic>
      <p:pic>
        <p:nvPicPr>
          <p:cNvPr id="19" name="Picture 6" descr="civitta_LOGO.ai.ps">
            <a:extLst>
              <a:ext uri="{FF2B5EF4-FFF2-40B4-BE49-F238E27FC236}">
                <a16:creationId xmlns:a16="http://schemas.microsoft.com/office/drawing/2014/main" id="{419FD00F-B1F0-420F-90CA-439C1EBDC379}"/>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23166" t="39481" r="20990" b="29116"/>
          <a:stretch/>
        </p:blipFill>
        <p:spPr>
          <a:xfrm>
            <a:off x="425155" y="6524346"/>
            <a:ext cx="874599" cy="195276"/>
          </a:xfrm>
          <a:prstGeom prst="rect">
            <a:avLst/>
          </a:prstGeom>
        </p:spPr>
      </p:pic>
      <p:sp>
        <p:nvSpPr>
          <p:cNvPr id="17" name="Text Placeholder 14">
            <a:extLst>
              <a:ext uri="{FF2B5EF4-FFF2-40B4-BE49-F238E27FC236}">
                <a16:creationId xmlns:a16="http://schemas.microsoft.com/office/drawing/2014/main" id="{36384C7F-1E18-4BB1-99D4-A3CD7211F279}"/>
              </a:ext>
            </a:extLst>
          </p:cNvPr>
          <p:cNvSpPr>
            <a:spLocks noGrp="1"/>
          </p:cNvSpPr>
          <p:nvPr>
            <p:ph type="body" sz="quarter" idx="10" hasCustomPrompt="1"/>
          </p:nvPr>
        </p:nvSpPr>
        <p:spPr>
          <a:xfrm>
            <a:off x="6708725" y="6484530"/>
            <a:ext cx="4347746" cy="276924"/>
          </a:xfrm>
        </p:spPr>
        <p:txBody>
          <a:bodyPr>
            <a:normAutofit/>
          </a:bodyPr>
          <a:lstStyle>
            <a:lvl1pPr marL="0" indent="0">
              <a:buNone/>
              <a:defRPr sz="1100"/>
            </a:lvl1pPr>
          </a:lstStyle>
          <a:p>
            <a:pPr lvl="0"/>
            <a:r>
              <a:rPr lang="lv-LV" dirty="0"/>
              <a:t>Source:</a:t>
            </a:r>
          </a:p>
        </p:txBody>
      </p:sp>
    </p:spTree>
    <p:extLst>
      <p:ext uri="{BB962C8B-B14F-4D97-AF65-F5344CB8AC3E}">
        <p14:creationId xmlns:p14="http://schemas.microsoft.com/office/powerpoint/2010/main" val="233287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9EE79D8-813D-4B08-A947-8DC226A6D452}"/>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3" name="think-cell Slide" r:id="rId5" imgW="279" imgH="277" progId="TCLayout.ActiveDocument.1">
                  <p:embed/>
                </p:oleObj>
              </mc:Choice>
              <mc:Fallback>
                <p:oleObj name="think-cell Slide" r:id="rId5" imgW="279" imgH="277" progId="TCLayout.ActiveDocument.1">
                  <p:embed/>
                  <p:pic>
                    <p:nvPicPr>
                      <p:cNvPr id="2" name="Object 1" hidden="1">
                        <a:extLst>
                          <a:ext uri="{FF2B5EF4-FFF2-40B4-BE49-F238E27FC236}">
                            <a16:creationId xmlns:a16="http://schemas.microsoft.com/office/drawing/2014/main" id="{F9EE79D8-813D-4B08-A947-8DC226A6D45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FE8526-07F2-4B78-A06B-D0323690609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pt-PT" sz="2200" b="1" i="0" baseline="0" dirty="0">
              <a:latin typeface="Calibri" panose="020F0502020204030204" pitchFamily="34" charset="0"/>
              <a:ea typeface="+mj-ea"/>
              <a:cs typeface="+mj-cs"/>
              <a:sym typeface="Calibri" panose="020F0502020204030204" pitchFamily="34" charset="0"/>
            </a:endParaRPr>
          </a:p>
        </p:txBody>
      </p:sp>
      <p:pic>
        <p:nvPicPr>
          <p:cNvPr id="11" name="Picture 10">
            <a:extLst>
              <a:ext uri="{FF2B5EF4-FFF2-40B4-BE49-F238E27FC236}">
                <a16:creationId xmlns:a16="http://schemas.microsoft.com/office/drawing/2014/main" id="{66A05AD0-E6A0-4609-8AB3-72ED8123FC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sp>
        <p:nvSpPr>
          <p:cNvPr id="16" name="Slide Number Placeholder 5">
            <a:extLst>
              <a:ext uri="{FF2B5EF4-FFF2-40B4-BE49-F238E27FC236}">
                <a16:creationId xmlns:a16="http://schemas.microsoft.com/office/drawing/2014/main" id="{F0EA514A-08C0-4F28-84E3-CB564266330C}"/>
              </a:ext>
            </a:extLst>
          </p:cNvPr>
          <p:cNvSpPr txBox="1">
            <a:spLocks/>
          </p:cNvSpPr>
          <p:nvPr/>
        </p:nvSpPr>
        <p:spPr>
          <a:xfrm>
            <a:off x="11225863" y="643266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8F33DB-420C-4C6B-8ADD-EC1D9E54B115}" type="slidenum">
              <a:rPr lang="pt-PT" sz="1200" b="0" smtClean="0">
                <a:solidFill>
                  <a:schemeClr val="tx1"/>
                </a:solidFill>
                <a:latin typeface="+mj-lt"/>
              </a:rPr>
              <a:pPr algn="l"/>
              <a:t>‹#›</a:t>
            </a:fld>
            <a:endParaRPr lang="pt-PT" sz="1200" b="0" dirty="0">
              <a:solidFill>
                <a:schemeClr val="tx1"/>
              </a:solidFill>
              <a:latin typeface="+mj-lt"/>
            </a:endParaRPr>
          </a:p>
        </p:txBody>
      </p:sp>
      <p:sp>
        <p:nvSpPr>
          <p:cNvPr id="10" name="Título 1">
            <a:extLst>
              <a:ext uri="{FF2B5EF4-FFF2-40B4-BE49-F238E27FC236}">
                <a16:creationId xmlns:a16="http://schemas.microsoft.com/office/drawing/2014/main" id="{0644CEF2-191D-40E4-9A6D-51367EB7BE57}"/>
              </a:ext>
            </a:extLst>
          </p:cNvPr>
          <p:cNvSpPr>
            <a:spLocks noGrp="1"/>
          </p:cNvSpPr>
          <p:nvPr>
            <p:ph type="title" hasCustomPrompt="1"/>
          </p:nvPr>
        </p:nvSpPr>
        <p:spPr>
          <a:xfrm>
            <a:off x="994954" y="257494"/>
            <a:ext cx="10358846" cy="510086"/>
          </a:xfrm>
        </p:spPr>
        <p:txBody>
          <a:bodyPr anchor="t">
            <a:noAutofit/>
          </a:bodyPr>
          <a:lstStyle>
            <a:lvl1pPr>
              <a:defRPr sz="2200"/>
            </a:lvl1pPr>
          </a:lstStyle>
          <a:p>
            <a:r>
              <a:rPr lang="pt-PT" dirty="0"/>
              <a:t>Page title</a:t>
            </a:r>
          </a:p>
        </p:txBody>
      </p:sp>
      <p:pic>
        <p:nvPicPr>
          <p:cNvPr id="13" name="Imagem 54">
            <a:extLst>
              <a:ext uri="{FF2B5EF4-FFF2-40B4-BE49-F238E27FC236}">
                <a16:creationId xmlns:a16="http://schemas.microsoft.com/office/drawing/2014/main" id="{2EDE7AB0-2B84-4550-ACEE-52114271D446}"/>
              </a:ext>
            </a:extLst>
          </p:cNvPr>
          <p:cNvPicPr>
            <a:picLocks noChangeAspect="1"/>
          </p:cNvPicPr>
          <p:nvPr userDrawn="1"/>
        </p:nvPicPr>
        <p:blipFill>
          <a:blip r:embed="rId8"/>
          <a:stretch>
            <a:fillRect/>
          </a:stretch>
        </p:blipFill>
        <p:spPr>
          <a:xfrm>
            <a:off x="845216" y="330716"/>
            <a:ext cx="137877" cy="227930"/>
          </a:xfrm>
          <a:prstGeom prst="rect">
            <a:avLst/>
          </a:prstGeom>
        </p:spPr>
      </p:pic>
    </p:spTree>
    <p:extLst>
      <p:ext uri="{BB962C8B-B14F-4D97-AF65-F5344CB8AC3E}">
        <p14:creationId xmlns:p14="http://schemas.microsoft.com/office/powerpoint/2010/main" val="3317825916"/>
      </p:ext>
    </p:extLst>
  </p:cSld>
  <p:clrMapOvr>
    <a:masterClrMapping/>
  </p:clrMapOvr>
  <p:extLst>
    <p:ext uri="{DCECCB84-F9BA-43D5-87BE-67443E8EF086}">
      <p15:sldGuideLst xmlns:p15="http://schemas.microsoft.com/office/powerpoint/2012/main">
        <p15:guide id="1" pos="665">
          <p15:clr>
            <a:srgbClr val="FBAE40"/>
          </p15:clr>
        </p15:guide>
        <p15:guide id="2" orient="horz" pos="391">
          <p15:clr>
            <a:srgbClr val="FBAE40"/>
          </p15:clr>
        </p15:guide>
        <p15:guide id="3" orient="horz" pos="3952">
          <p15:clr>
            <a:srgbClr val="FBAE40"/>
          </p15:clr>
        </p15:guide>
        <p15:guide id="4" pos="701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 Blank">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6C41E49-322F-40B2-A195-BA4AB241FD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47" name="think-cell Slide" r:id="rId4" imgW="415" imgH="416" progId="TCLayout.ActiveDocument.1">
                  <p:embed/>
                </p:oleObj>
              </mc:Choice>
              <mc:Fallback>
                <p:oleObj name="think-cell Slide" r:id="rId4" imgW="415" imgH="416" progId="TCLayout.ActiveDocument.1">
                  <p:embed/>
                  <p:pic>
                    <p:nvPicPr>
                      <p:cNvPr id="4" name="Object 3" hidden="1">
                        <a:extLst>
                          <a:ext uri="{FF2B5EF4-FFF2-40B4-BE49-F238E27FC236}">
                            <a16:creationId xmlns:a16="http://schemas.microsoft.com/office/drawing/2014/main" id="{66C41E49-322F-40B2-A195-BA4AB241FD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47467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013097-C4EC-4D02-8E8F-BB586807A0F9}"/>
              </a:ext>
            </a:extLst>
          </p:cNvPr>
          <p:cNvSpPr>
            <a:spLocks noGrp="1"/>
          </p:cNvSpPr>
          <p:nvPr>
            <p:ph type="body" sz="half" idx="10" hasCustomPrompt="1"/>
          </p:nvPr>
        </p:nvSpPr>
        <p:spPr>
          <a:xfrm>
            <a:off x="661854" y="6191572"/>
            <a:ext cx="1736060" cy="435652"/>
          </a:xfrm>
          <a:prstGeom prst="rect">
            <a:avLst/>
          </a:prstGeom>
        </p:spPr>
        <p:txBody>
          <a:bodyPr>
            <a:normAutofit/>
          </a:bodyPr>
          <a:lstStyle>
            <a:lvl1pPr marL="0" indent="0">
              <a:lnSpc>
                <a:spcPct val="100000"/>
              </a:lnSpc>
              <a:buNone/>
              <a:defRPr sz="1400" b="1">
                <a:solidFill>
                  <a:schemeClr val="bg1"/>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www.civitta.com</a:t>
            </a:r>
          </a:p>
        </p:txBody>
      </p:sp>
      <p:pic>
        <p:nvPicPr>
          <p:cNvPr id="5" name="Picture 5">
            <a:extLst>
              <a:ext uri="{FF2B5EF4-FFF2-40B4-BE49-F238E27FC236}">
                <a16:creationId xmlns:a16="http://schemas.microsoft.com/office/drawing/2014/main" id="{78CF82A0-17C8-4D06-B124-C0BA6F9C51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730" y="5260869"/>
            <a:ext cx="140323" cy="238929"/>
          </a:xfrm>
          <a:prstGeom prst="rect">
            <a:avLst/>
          </a:prstGeom>
        </p:spPr>
      </p:pic>
      <p:sp>
        <p:nvSpPr>
          <p:cNvPr id="6" name="Title 1">
            <a:extLst>
              <a:ext uri="{FF2B5EF4-FFF2-40B4-BE49-F238E27FC236}">
                <a16:creationId xmlns:a16="http://schemas.microsoft.com/office/drawing/2014/main" id="{C6430D99-6689-46DE-ACB6-4BCD276701F3}"/>
              </a:ext>
            </a:extLst>
          </p:cNvPr>
          <p:cNvSpPr>
            <a:spLocks noGrp="1"/>
          </p:cNvSpPr>
          <p:nvPr>
            <p:ph type="ctrTitle"/>
          </p:nvPr>
        </p:nvSpPr>
        <p:spPr>
          <a:xfrm>
            <a:off x="661854" y="5260869"/>
            <a:ext cx="11526142" cy="634061"/>
          </a:xfrm>
          <a:prstGeom prst="rect">
            <a:avLst/>
          </a:prstGeom>
        </p:spPr>
        <p:txBody>
          <a:bodyPr anchor="t">
            <a:noAutofit/>
          </a:bodyPr>
          <a:lstStyle>
            <a:lvl1pPr algn="l">
              <a:defRPr sz="1600" b="1">
                <a:solidFill>
                  <a:schemeClr val="bg1"/>
                </a:solidFill>
                <a:latin typeface="+mj-lt"/>
              </a:defRPr>
            </a:lvl1pPr>
          </a:lstStyle>
          <a:p>
            <a:endParaRPr lang="it-IT" dirty="0"/>
          </a:p>
        </p:txBody>
      </p:sp>
      <p:pic>
        <p:nvPicPr>
          <p:cNvPr id="7" name="Picture 7">
            <a:extLst>
              <a:ext uri="{FF2B5EF4-FFF2-40B4-BE49-F238E27FC236}">
                <a16:creationId xmlns:a16="http://schemas.microsoft.com/office/drawing/2014/main" id="{5F82255B-8503-4E38-855F-EFAFDC0D81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345" y="564734"/>
            <a:ext cx="2476981" cy="519254"/>
          </a:xfrm>
          <a:prstGeom prst="rect">
            <a:avLst/>
          </a:prstGeom>
        </p:spPr>
      </p:pic>
    </p:spTree>
    <p:extLst>
      <p:ext uri="{BB962C8B-B14F-4D97-AF65-F5344CB8AC3E}">
        <p14:creationId xmlns:p14="http://schemas.microsoft.com/office/powerpoint/2010/main" val="144010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losing slide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C5F373CC-CF2A-40C8-AD1C-5996A7F96B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357" y="5919640"/>
            <a:ext cx="112466" cy="191496"/>
          </a:xfrm>
          <a:prstGeom prst="rect">
            <a:avLst/>
          </a:prstGeom>
        </p:spPr>
      </p:pic>
      <p:sp>
        <p:nvSpPr>
          <p:cNvPr id="5" name="Title 1">
            <a:extLst>
              <a:ext uri="{FF2B5EF4-FFF2-40B4-BE49-F238E27FC236}">
                <a16:creationId xmlns:a16="http://schemas.microsoft.com/office/drawing/2014/main" id="{395EF125-F252-4F42-B849-FE3C2EBC45A0}"/>
              </a:ext>
            </a:extLst>
          </p:cNvPr>
          <p:cNvSpPr>
            <a:spLocks noGrp="1"/>
          </p:cNvSpPr>
          <p:nvPr>
            <p:ph type="ctrTitle" hasCustomPrompt="1"/>
          </p:nvPr>
        </p:nvSpPr>
        <p:spPr>
          <a:xfrm>
            <a:off x="950823" y="5896262"/>
            <a:ext cx="5876967" cy="566227"/>
          </a:xfrm>
          <a:prstGeom prst="rect">
            <a:avLst/>
          </a:prstGeom>
        </p:spPr>
        <p:txBody>
          <a:bodyPr anchor="t">
            <a:noAutofit/>
          </a:bodyPr>
          <a:lstStyle>
            <a:lvl1pPr algn="l">
              <a:defRPr sz="1800" b="1">
                <a:solidFill>
                  <a:schemeClr val="bg1"/>
                </a:solidFill>
                <a:latin typeface="+mj-lt"/>
              </a:defRPr>
            </a:lvl1pPr>
          </a:lstStyle>
          <a:p>
            <a:r>
              <a:rPr lang="en-US" dirty="0"/>
              <a:t>WE LOOK FORWARD TO WORKING WITH YOU!</a:t>
            </a:r>
          </a:p>
        </p:txBody>
      </p:sp>
    </p:spTree>
    <p:extLst>
      <p:ext uri="{BB962C8B-B14F-4D97-AF65-F5344CB8AC3E}">
        <p14:creationId xmlns:p14="http://schemas.microsoft.com/office/powerpoint/2010/main" val="248474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0F86BD-8C34-406D-B6C6-16162944F6AB}"/>
              </a:ext>
            </a:extLst>
          </p:cNvPr>
          <p:cNvSpPr>
            <a:spLocks noGrp="1"/>
          </p:cNvSpPr>
          <p:nvPr>
            <p:ph type="title"/>
          </p:nvPr>
        </p:nvSpPr>
        <p:spPr>
          <a:xfrm>
            <a:off x="994954" y="268907"/>
            <a:ext cx="10358846" cy="510086"/>
          </a:xfrm>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id="{59B6D261-4CEF-4BB2-8B7C-AB1D502D009E}"/>
              </a:ext>
            </a:extLst>
          </p:cNvPr>
          <p:cNvSpPr>
            <a:spLocks noGrp="1"/>
          </p:cNvSpPr>
          <p:nvPr>
            <p:ph idx="1"/>
          </p:nvPr>
        </p:nvSpPr>
        <p:spPr>
          <a:xfrm>
            <a:off x="994954" y="1253331"/>
            <a:ext cx="10358846" cy="500377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pic>
        <p:nvPicPr>
          <p:cNvPr id="9" name="Picture 6" descr="civitta_LOGO.ai.ps">
            <a:extLst>
              <a:ext uri="{FF2B5EF4-FFF2-40B4-BE49-F238E27FC236}">
                <a16:creationId xmlns:a16="http://schemas.microsoft.com/office/drawing/2014/main" id="{3C6904D8-DF8B-4BFB-97D7-BFE4DF5C39F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166" t="39481" r="20990" b="29116"/>
          <a:stretch/>
        </p:blipFill>
        <p:spPr>
          <a:xfrm>
            <a:off x="425155" y="6524346"/>
            <a:ext cx="874599" cy="195276"/>
          </a:xfrm>
          <a:prstGeom prst="rect">
            <a:avLst/>
          </a:prstGeom>
        </p:spPr>
      </p:pic>
      <p:pic>
        <p:nvPicPr>
          <p:cNvPr id="10" name="Picture 9">
            <a:extLst>
              <a:ext uri="{FF2B5EF4-FFF2-40B4-BE49-F238E27FC236}">
                <a16:creationId xmlns:a16="http://schemas.microsoft.com/office/drawing/2014/main" id="{633BFE3E-B2C1-4973-8BC6-54ACD8D864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36313" y="6528268"/>
            <a:ext cx="111805" cy="193795"/>
          </a:xfrm>
          <a:prstGeom prst="rect">
            <a:avLst/>
          </a:prstGeom>
        </p:spPr>
      </p:pic>
      <p:sp>
        <p:nvSpPr>
          <p:cNvPr id="11" name="Slide Number Placeholder 5">
            <a:extLst>
              <a:ext uri="{FF2B5EF4-FFF2-40B4-BE49-F238E27FC236}">
                <a16:creationId xmlns:a16="http://schemas.microsoft.com/office/drawing/2014/main" id="{FE49D347-25B7-45C2-A2CF-7B50678D0D29}"/>
              </a:ext>
            </a:extLst>
          </p:cNvPr>
          <p:cNvSpPr txBox="1">
            <a:spLocks/>
          </p:cNvSpPr>
          <p:nvPr userDrawn="1"/>
        </p:nvSpPr>
        <p:spPr>
          <a:xfrm>
            <a:off x="11225863" y="643266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158F33DB-420C-4C6B-8ADD-EC1D9E54B115}" type="slidenum">
              <a:rPr lang="pt-PT" sz="1200" b="0" smtClean="0">
                <a:solidFill>
                  <a:schemeClr val="tx1"/>
                </a:solidFill>
                <a:latin typeface="+mj-lt"/>
              </a:rPr>
              <a:pPr algn="l"/>
              <a:t>‹#›</a:t>
            </a:fld>
            <a:endParaRPr lang="pt-PT" sz="1200" b="0" dirty="0">
              <a:solidFill>
                <a:schemeClr val="tx1"/>
              </a:solidFill>
              <a:latin typeface="+mj-lt"/>
            </a:endParaRPr>
          </a:p>
        </p:txBody>
      </p:sp>
      <p:pic>
        <p:nvPicPr>
          <p:cNvPr id="7" name="Imagem 54">
            <a:extLst>
              <a:ext uri="{FF2B5EF4-FFF2-40B4-BE49-F238E27FC236}">
                <a16:creationId xmlns:a16="http://schemas.microsoft.com/office/drawing/2014/main" id="{71B5F037-61E7-D640-8E36-743065BE191F}"/>
              </a:ext>
            </a:extLst>
          </p:cNvPr>
          <p:cNvPicPr>
            <a:picLocks noChangeAspect="1"/>
          </p:cNvPicPr>
          <p:nvPr userDrawn="1"/>
        </p:nvPicPr>
        <p:blipFill>
          <a:blip r:embed="rId4"/>
          <a:stretch>
            <a:fillRect/>
          </a:stretch>
        </p:blipFill>
        <p:spPr>
          <a:xfrm>
            <a:off x="845216" y="415469"/>
            <a:ext cx="137877" cy="227930"/>
          </a:xfrm>
          <a:prstGeom prst="rect">
            <a:avLst/>
          </a:prstGeom>
        </p:spPr>
      </p:pic>
    </p:spTree>
    <p:extLst>
      <p:ext uri="{BB962C8B-B14F-4D97-AF65-F5344CB8AC3E}">
        <p14:creationId xmlns:p14="http://schemas.microsoft.com/office/powerpoint/2010/main" val="102860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4C237AA-48CD-4B8D-BB47-066FC51906A9}"/>
              </a:ext>
            </a:extLst>
          </p:cNvPr>
          <p:cNvGraphicFramePr>
            <a:graphicFrameLocks noChangeAspect="1"/>
          </p:cNvGraphicFramePr>
          <p:nvPr userDrawn="1">
            <p:custDataLst>
              <p:tags r:id="rId9"/>
            </p:custDataLst>
            <p:extLst>
              <p:ext uri="{D42A27DB-BD31-4B8C-83A1-F6EECF244321}">
                <p14:modId xmlns:p14="http://schemas.microsoft.com/office/powerpoint/2010/main" val="2398413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 name="think-cell Slide" r:id="rId12" imgW="425" imgH="424" progId="TCLayout.ActiveDocument.1">
                  <p:embed/>
                </p:oleObj>
              </mc:Choice>
              <mc:Fallback>
                <p:oleObj name="think-cell Slide" r:id="rId12" imgW="425" imgH="424" progId="TCLayout.ActiveDocument.1">
                  <p:embed/>
                  <p:pic>
                    <p:nvPicPr>
                      <p:cNvPr id="7" name="Object 6" hidden="1">
                        <a:extLst>
                          <a:ext uri="{FF2B5EF4-FFF2-40B4-BE49-F238E27FC236}">
                            <a16:creationId xmlns:a16="http://schemas.microsoft.com/office/drawing/2014/main" id="{A4C237AA-48CD-4B8D-BB47-066FC51906A9}"/>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BDC4AE79-8838-4169-8DAB-B2DEAAEA035B}"/>
              </a:ext>
            </a:extLst>
          </p:cNvPr>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pt-PT" sz="2100" b="1" i="0" baseline="0" dirty="0">
              <a:latin typeface="Calibri" panose="020F0502020204030204" pitchFamily="34" charset="0"/>
              <a:ea typeface="+mj-ea"/>
              <a:cs typeface="+mj-cs"/>
              <a:sym typeface="Calibri" panose="020F0502020204030204" pitchFamily="34" charset="0"/>
            </a:endParaRPr>
          </a:p>
        </p:txBody>
      </p:sp>
      <p:sp>
        <p:nvSpPr>
          <p:cNvPr id="2" name="Marcador de Posição do Título 1">
            <a:extLst>
              <a:ext uri="{FF2B5EF4-FFF2-40B4-BE49-F238E27FC236}">
                <a16:creationId xmlns:a16="http://schemas.microsoft.com/office/drawing/2014/main" id="{FA25C4B8-EF35-4CC9-86E9-A9341E353FE8}"/>
              </a:ext>
            </a:extLst>
          </p:cNvPr>
          <p:cNvSpPr>
            <a:spLocks noGrp="1"/>
          </p:cNvSpPr>
          <p:nvPr>
            <p:ph type="title"/>
          </p:nvPr>
        </p:nvSpPr>
        <p:spPr>
          <a:xfrm>
            <a:off x="994954" y="185782"/>
            <a:ext cx="10358846" cy="510086"/>
          </a:xfrm>
          <a:prstGeom prst="rect">
            <a:avLst/>
          </a:prstGeom>
        </p:spPr>
        <p:txBody>
          <a:bodyPr vert="horz" lIns="91440" tIns="45720" rIns="91440" bIns="45720" rtlCol="0" anchor="ctr">
            <a:normAutofit/>
          </a:bodyPr>
          <a:lstStyle/>
          <a:p>
            <a:r>
              <a:rPr lang="pt-PT" dirty="0"/>
              <a:t>Clique para editar o estilo de título do Modelo Global</a:t>
            </a:r>
          </a:p>
        </p:txBody>
      </p:sp>
      <p:sp>
        <p:nvSpPr>
          <p:cNvPr id="3" name="Marcador de Posição do Texto 2">
            <a:extLst>
              <a:ext uri="{FF2B5EF4-FFF2-40B4-BE49-F238E27FC236}">
                <a16:creationId xmlns:a16="http://schemas.microsoft.com/office/drawing/2014/main" id="{CBFBD344-6490-403D-867B-709C1D17AE83}"/>
              </a:ext>
            </a:extLst>
          </p:cNvPr>
          <p:cNvSpPr>
            <a:spLocks noGrp="1"/>
          </p:cNvSpPr>
          <p:nvPr>
            <p:ph type="body" idx="1"/>
          </p:nvPr>
        </p:nvSpPr>
        <p:spPr>
          <a:xfrm>
            <a:off x="994954" y="1253331"/>
            <a:ext cx="10358846" cy="5003778"/>
          </a:xfrm>
          <a:prstGeom prst="rect">
            <a:avLst/>
          </a:prstGeom>
        </p:spPr>
        <p:txBody>
          <a:bodyPr vert="horz" lIns="91440" tIns="45720" rIns="91440" bIns="45720" rtlCol="0">
            <a:normAutofit/>
          </a:bodyPr>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p>
        </p:txBody>
      </p:sp>
      <p:sp>
        <p:nvSpPr>
          <p:cNvPr id="6" name="Marcador de Posição do Número do Diapositivo 5">
            <a:extLst>
              <a:ext uri="{FF2B5EF4-FFF2-40B4-BE49-F238E27FC236}">
                <a16:creationId xmlns:a16="http://schemas.microsoft.com/office/drawing/2014/main" id="{B10FC80C-CE4D-4076-80BF-9F38F322F6AE}"/>
              </a:ext>
            </a:extLst>
          </p:cNvPr>
          <p:cNvSpPr>
            <a:spLocks noGrp="1"/>
          </p:cNvSpPr>
          <p:nvPr>
            <p:ph type="sldNum" sz="quarter" idx="4"/>
          </p:nvPr>
        </p:nvSpPr>
        <p:spPr>
          <a:xfrm>
            <a:off x="11168743" y="6394294"/>
            <a:ext cx="69450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D8A740-D915-479B-91B9-2DDC11B59556}" type="slidenum">
              <a:rPr lang="pt-PT" smtClean="0"/>
              <a:t>‹#›</a:t>
            </a:fld>
            <a:endParaRPr lang="pt-PT"/>
          </a:p>
        </p:txBody>
      </p:sp>
      <p:sp>
        <p:nvSpPr>
          <p:cNvPr id="4" name="Прямоугольник 3" hidden="1">
            <a:extLst>
              <a:ext uri="{FF2B5EF4-FFF2-40B4-BE49-F238E27FC236}">
                <a16:creationId xmlns:a16="http://schemas.microsoft.com/office/drawing/2014/main" id="{FA23AEAC-ED14-4104-A2E6-A121B5C22842}"/>
              </a:ext>
            </a:extLst>
          </p:cNvPr>
          <p:cNvSpPr/>
          <p:nvPr userDrawn="1">
            <p:custDataLst>
              <p:tags r:id="rId11"/>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pt-PT" sz="2100" b="1" i="0" baseline="0" dirty="0">
              <a:latin typeface="Calibri" panose="020F0502020204030204" pitchFamily="34" charset="0"/>
              <a:ea typeface="+mj-ea"/>
              <a:cs typeface="+mj-cs"/>
              <a:sym typeface="Calibri" panose="020F0502020204030204" pitchFamily="34" charset="0"/>
            </a:endParaRPr>
          </a:p>
        </p:txBody>
      </p:sp>
    </p:spTree>
    <p:extLst>
      <p:ext uri="{BB962C8B-B14F-4D97-AF65-F5344CB8AC3E}">
        <p14:creationId xmlns:p14="http://schemas.microsoft.com/office/powerpoint/2010/main" val="34159792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50" r:id="rId6"/>
  </p:sldLayoutIdLst>
  <p:txStyles>
    <p:titleStyle>
      <a:lvl1pPr algn="l" defTabSz="914400" rtl="0" eaLnBrk="1" latinLnBrk="0" hangingPunct="1">
        <a:lnSpc>
          <a:spcPct val="90000"/>
        </a:lnSpc>
        <a:spcBef>
          <a:spcPct val="0"/>
        </a:spcBef>
        <a:buNone/>
        <a:defRPr sz="2100" b="1" kern="1200" cap="all" baseline="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5"/>
        </a:buClr>
        <a:buFont typeface="Arial" panose="020B0604020202020204" pitchFamily="34" charset="0"/>
        <a:buChar char="•"/>
        <a:defRPr sz="14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oleObject5.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4.vml"/><Relationship Id="rId6" Type="http://schemas.openxmlformats.org/officeDocument/2006/relationships/chart" Target="../charts/chart4.xml"/><Relationship Id="rId5" Type="http://schemas.openxmlformats.org/officeDocument/2006/relationships/image" Target="../media/image11.emf"/><Relationship Id="rId4"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vmlDrawing" Target="../drawings/vmlDrawing15.vml"/><Relationship Id="rId6" Type="http://schemas.openxmlformats.org/officeDocument/2006/relationships/chart" Target="../charts/chart5.xml"/><Relationship Id="rId5" Type="http://schemas.openxmlformats.org/officeDocument/2006/relationships/image" Target="../media/image11.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vmlDrawing" Target="../drawings/vmlDrawing17.vml"/><Relationship Id="rId6" Type="http://schemas.openxmlformats.org/officeDocument/2006/relationships/chart" Target="../charts/chart6.xml"/><Relationship Id="rId5" Type="http://schemas.openxmlformats.org/officeDocument/2006/relationships/image" Target="../media/image11.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vmlDrawing" Target="../drawings/vmlDrawing18.vml"/><Relationship Id="rId5" Type="http://schemas.openxmlformats.org/officeDocument/2006/relationships/image" Target="../media/image11.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vmlDrawing" Target="../drawings/vmlDrawing19.vml"/><Relationship Id="rId5" Type="http://schemas.openxmlformats.org/officeDocument/2006/relationships/image" Target="../media/image11.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jpeg"/><Relationship Id="rId2" Type="http://schemas.openxmlformats.org/officeDocument/2006/relationships/tags" Target="../tags/tag25.xml"/><Relationship Id="rId1" Type="http://schemas.openxmlformats.org/officeDocument/2006/relationships/vmlDrawing" Target="../drawings/vmlDrawing20.vml"/><Relationship Id="rId6" Type="http://schemas.openxmlformats.org/officeDocument/2006/relationships/image" Target="../media/image11.emf"/><Relationship Id="rId5" Type="http://schemas.openxmlformats.org/officeDocument/2006/relationships/oleObject" Target="../embeddings/oleObject20.bin"/><Relationship Id="rId4" Type="http://schemas.openxmlformats.org/officeDocument/2006/relationships/notesSlide" Target="../notesSlides/notes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8.vml"/><Relationship Id="rId6" Type="http://schemas.openxmlformats.org/officeDocument/2006/relationships/image" Target="../media/image14.jpeg"/><Relationship Id="rId5" Type="http://schemas.openxmlformats.org/officeDocument/2006/relationships/image" Target="../media/image11.emf"/><Relationship Id="rId4"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vmlDrawing" Target="../drawings/vmlDrawing9.vml"/><Relationship Id="rId6" Type="http://schemas.openxmlformats.org/officeDocument/2006/relationships/chart" Target="../charts/chart1.xml"/><Relationship Id="rId5" Type="http://schemas.openxmlformats.org/officeDocument/2006/relationships/image" Target="../media/image11.emf"/><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0.vml"/><Relationship Id="rId6" Type="http://schemas.openxmlformats.org/officeDocument/2006/relationships/chart" Target="../charts/chart2.x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1.vml"/><Relationship Id="rId6" Type="http://schemas.openxmlformats.org/officeDocument/2006/relationships/chart" Target="../charts/chart3.xml"/><Relationship Id="rId5" Type="http://schemas.openxmlformats.org/officeDocument/2006/relationships/image" Target="../media/image11.e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2.vml"/><Relationship Id="rId5" Type="http://schemas.openxmlformats.org/officeDocument/2006/relationships/image" Target="../media/image11.emf"/><Relationship Id="rId4" Type="http://schemas.openxmlformats.org/officeDocument/2006/relationships/oleObject" Target="../embeddings/oleObject12.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3.vml"/><Relationship Id="rId5" Type="http://schemas.openxmlformats.org/officeDocument/2006/relationships/image" Target="../media/image11.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graphicFrame>
        <p:nvGraphicFramePr>
          <p:cNvPr id="4" name="Об'єкт 3" hidden="1">
            <a:extLst>
              <a:ext uri="{FF2B5EF4-FFF2-40B4-BE49-F238E27FC236}">
                <a16:creationId xmlns:a16="http://schemas.microsoft.com/office/drawing/2014/main" id="{4534C8FD-39DD-4C38-ABB6-CD692D8747AF}"/>
              </a:ext>
            </a:extLst>
          </p:cNvPr>
          <p:cNvGraphicFramePr>
            <a:graphicFrameLocks noChangeAspect="1"/>
          </p:cNvGraphicFramePr>
          <p:nvPr>
            <p:custDataLst>
              <p:tags r:id="rId2"/>
            </p:custDataLst>
            <p:extLst>
              <p:ext uri="{D42A27DB-BD31-4B8C-83A1-F6EECF244321}">
                <p14:modId xmlns:p14="http://schemas.microsoft.com/office/powerpoint/2010/main" val="495284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95" name="think-cell Slide" r:id="rId5" imgW="395" imgH="396" progId="TCLayout.ActiveDocument.1">
                  <p:embed/>
                </p:oleObj>
              </mc:Choice>
              <mc:Fallback>
                <p:oleObj name="think-cell Slide" r:id="rId5" imgW="395" imgH="396" progId="TCLayout.ActiveDocument.1">
                  <p:embed/>
                  <p:pic>
                    <p:nvPicPr>
                      <p:cNvPr id="4" name="Об'єкт 3" hidden="1">
                        <a:extLst>
                          <a:ext uri="{FF2B5EF4-FFF2-40B4-BE49-F238E27FC236}">
                            <a16:creationId xmlns:a16="http://schemas.microsoft.com/office/drawing/2014/main" id="{4534C8FD-39DD-4C38-ABB6-CD692D8747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Изображение 20" descr="wpid-wp-1428939760953.jpeg">
            <a:extLst>
              <a:ext uri="{FF2B5EF4-FFF2-40B4-BE49-F238E27FC236}">
                <a16:creationId xmlns:a16="http://schemas.microsoft.com/office/drawing/2014/main" id="{7AEA800D-238C-4A1C-9ACE-DFC5AF92C3ED}"/>
              </a:ext>
            </a:extLst>
          </p:cNvPr>
          <p:cNvPicPr>
            <a:picLocks noChangeAspect="1"/>
          </p:cNvPicPr>
          <p:nvPr/>
        </p:nvPicPr>
        <p:blipFill rotWithShape="1">
          <a:blip r:embed="rId7">
            <a:extLst>
              <a:ext uri="{28A0092B-C50C-407E-A947-70E740481C1C}">
                <a14:useLocalDpi xmlns:a14="http://schemas.microsoft.com/office/drawing/2010/main" val="0"/>
              </a:ext>
            </a:extLst>
          </a:blip>
          <a:srcRect r="18750" b="18750"/>
          <a:stretch/>
        </p:blipFill>
        <p:spPr>
          <a:xfrm>
            <a:off x="0" y="0"/>
            <a:ext cx="12192000" cy="6858000"/>
          </a:xfrm>
          <a:prstGeom prst="rect">
            <a:avLst/>
          </a:prstGeom>
        </p:spPr>
      </p:pic>
      <p:sp>
        <p:nvSpPr>
          <p:cNvPr id="17" name="Google Shape;49;p1">
            <a:extLst>
              <a:ext uri="{FF2B5EF4-FFF2-40B4-BE49-F238E27FC236}">
                <a16:creationId xmlns:a16="http://schemas.microsoft.com/office/drawing/2014/main" id="{1A0F6C6F-AEB6-4EA9-B1A8-2B379EB82D58}"/>
              </a:ext>
            </a:extLst>
          </p:cNvPr>
          <p:cNvSpPr/>
          <p:nvPr/>
        </p:nvSpPr>
        <p:spPr>
          <a:xfrm>
            <a:off x="0" y="0"/>
            <a:ext cx="5897366" cy="6858000"/>
          </a:xfrm>
          <a:prstGeom prst="rect">
            <a:avLst/>
          </a:prstGeom>
          <a:solidFill>
            <a:schemeClr val="accent2">
              <a:lumMod val="20000"/>
              <a:lumOff val="80000"/>
              <a:alpha val="90000"/>
            </a:schemeClr>
          </a:solidFill>
          <a:ln>
            <a:noFill/>
          </a:ln>
        </p:spPr>
        <p:txBody>
          <a:bodyPr spcFirstLastPara="1" wrap="square" lIns="91425" tIns="45700" rIns="91425" bIns="45700" anchor="ctr" anchorCtr="0">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51;p1">
            <a:extLst>
              <a:ext uri="{FF2B5EF4-FFF2-40B4-BE49-F238E27FC236}">
                <a16:creationId xmlns:a16="http://schemas.microsoft.com/office/drawing/2014/main" id="{82DF6C3E-7249-463E-BBF5-E948CF83CCF6}"/>
              </a:ext>
            </a:extLst>
          </p:cNvPr>
          <p:cNvSpPr txBox="1"/>
          <p:nvPr/>
        </p:nvSpPr>
        <p:spPr>
          <a:xfrm>
            <a:off x="1055688" y="5152867"/>
            <a:ext cx="1435100" cy="436563"/>
          </a:xfrm>
          <a:prstGeom prst="rect">
            <a:avLst/>
          </a:prstGeom>
          <a:noFill/>
          <a:ln>
            <a:noFill/>
          </a:ln>
        </p:spPr>
        <p:txBody>
          <a:bodyPr spcFirstLastPara="1" wrap="square" lIns="91425" tIns="45700" rIns="91425" bIns="45700" anchor="t" anchorCtr="0">
            <a:norm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chemeClr val="accent5"/>
              </a:buClr>
              <a:buSzPts val="1400"/>
              <a:buFont typeface="Arial"/>
              <a:buNone/>
            </a:pPr>
            <a:r>
              <a:rPr lang="uk-UA" sz="1400" b="1" i="0" u="none" strike="noStrike" cap="none" dirty="0">
                <a:solidFill>
                  <a:srgbClr val="000000"/>
                </a:solidFill>
                <a:latin typeface="Calibri"/>
                <a:ea typeface="Calibri"/>
                <a:cs typeface="Calibri"/>
                <a:sym typeface="Calibri"/>
              </a:rPr>
              <a:t>2022</a:t>
            </a:r>
            <a:endParaRPr sz="1400" b="1" i="0" u="none" strike="noStrike" cap="none" dirty="0">
              <a:solidFill>
                <a:srgbClr val="000000"/>
              </a:solidFill>
              <a:latin typeface="Calibri"/>
              <a:ea typeface="Calibri"/>
              <a:cs typeface="Calibri"/>
              <a:sym typeface="Calibri"/>
            </a:endParaRPr>
          </a:p>
        </p:txBody>
      </p:sp>
      <p:sp>
        <p:nvSpPr>
          <p:cNvPr id="50" name="Google Shape;50;p1"/>
          <p:cNvSpPr txBox="1"/>
          <p:nvPr/>
        </p:nvSpPr>
        <p:spPr>
          <a:xfrm>
            <a:off x="1055688" y="598680"/>
            <a:ext cx="4470778" cy="1823333"/>
          </a:xfrm>
          <a:prstGeom prst="rect">
            <a:avLst/>
          </a:prstGeom>
          <a:noFill/>
          <a:ln>
            <a:noFill/>
          </a:ln>
        </p:spPr>
        <p:txBody>
          <a:bodyPr spcFirstLastPara="1" wrap="square" lIns="90000" tIns="45700" rIns="91425" bIns="45700" anchor="ctr" anchorCtr="0">
            <a:normAutofit lnSpcReduction="10000"/>
          </a:bodyPr>
          <a:lstStyle/>
          <a:p>
            <a:pPr algn="ctr">
              <a:lnSpc>
                <a:spcPct val="107000"/>
              </a:lnSpc>
              <a:spcAft>
                <a:spcPts val="800"/>
              </a:spcAft>
            </a:pPr>
            <a:r>
              <a:rPr lang="en-US" sz="20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Results of the research</a:t>
            </a:r>
            <a:endParaRPr lang="uk-UA" sz="20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"Rapid integrated assessment: an example of budget programs for regional development and environmental protection of Ukraine"</a:t>
            </a:r>
            <a:endParaRPr lang="ru-RU" sz="2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360">
            <a:extLst>
              <a:ext uri="{FF2B5EF4-FFF2-40B4-BE49-F238E27FC236}">
                <a16:creationId xmlns:a16="http://schemas.microsoft.com/office/drawing/2014/main" id="{B55A8D9B-CC02-4370-8D9F-600CB56B55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7612" y="813560"/>
            <a:ext cx="688076" cy="139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83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54"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Financing regional development</a:t>
            </a:r>
          </a:p>
        </p:txBody>
      </p:sp>
      <p:sp>
        <p:nvSpPr>
          <p:cNvPr id="13" name="Rectangle 5">
            <a:extLst>
              <a:ext uri="{FF2B5EF4-FFF2-40B4-BE49-F238E27FC236}">
                <a16:creationId xmlns:a16="http://schemas.microsoft.com/office/drawing/2014/main" id="{5B764BF3-4F9B-49CA-8A0C-227EDC53046A}"/>
              </a:ext>
            </a:extLst>
          </p:cNvPr>
          <p:cNvSpPr/>
          <p:nvPr/>
        </p:nvSpPr>
        <p:spPr>
          <a:xfrm flipH="1">
            <a:off x="994954" y="1191474"/>
            <a:ext cx="10385869" cy="1133259"/>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rPr>
              <a:t>Analysis of the performance indicators of budget programs, which are defined in their passports, shows that they do not mention the SDGs-30 at the level of tasks and indicators.</a:t>
            </a:r>
          </a:p>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rPr>
              <a:t>However, most often the passports of budget programs of the Ministry of Regional Development do not contain a link between the goals, key performance indicators and tasks of the SDGs, for which the Ministry is responsible, which is a common feature for most budget programs in Ukraine. There is also no information on the financing of various tasks within the single budget program.</a:t>
            </a:r>
            <a:endParaRPr lang="en-US"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5" name="Rectangle 5">
            <a:extLst>
              <a:ext uri="{FF2B5EF4-FFF2-40B4-BE49-F238E27FC236}">
                <a16:creationId xmlns:a16="http://schemas.microsoft.com/office/drawing/2014/main" id="{539276B5-7245-4B66-8E4E-43358BEB1387}"/>
              </a:ext>
            </a:extLst>
          </p:cNvPr>
          <p:cNvSpPr/>
          <p:nvPr/>
        </p:nvSpPr>
        <p:spPr>
          <a:xfrm flipH="1">
            <a:off x="3926847" y="807026"/>
            <a:ext cx="4338306" cy="214033"/>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3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BUDGET PROGRAMS OF THE MINISTRY OF REGION AND SDG</a:t>
            </a:r>
            <a:endParaRPr lang="ru-RU" sz="13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8F4BAB9-20F8-4A46-8FBA-546F4416418F}"/>
              </a:ext>
            </a:extLst>
          </p:cNvPr>
          <p:cNvSpPr/>
          <p:nvPr/>
        </p:nvSpPr>
        <p:spPr>
          <a:xfrm flipH="1">
            <a:off x="6008288" y="3140837"/>
            <a:ext cx="5408088" cy="3118161"/>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According to expert assessment, </a:t>
            </a:r>
            <a:r>
              <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most of the budget programs managed by the Ministry of Regional Development are aimed at achieving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SDG 3 "Strong Health and Well-Being" (13 programs), SDG 4 "Quality Education" (12 programs) and SDG 11 "Sustainable  Development of cities and communities ”(13 programs).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However, the first two of these SDGs are primarily the goals of the national budget programs of the Ministry of Regional Development, funding for which is provided to the regions in the form of subventions, and belong to the SDGs, for which other ministries are responsible.</a:t>
            </a:r>
            <a:endParaRPr lang="en-US"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Also, according to the expert assessment, </a:t>
            </a:r>
            <a:r>
              <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ten budget programs are designed to contribute to the achievement</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of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SDG 7 "Affordable and Clean Energy"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and </a:t>
            </a:r>
            <a:r>
              <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seven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to achieve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SDG 6 "Clean Water and Good Sanitation"</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12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Five budget programs direct funds to achieve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SDG 12 "Responsible Consumption and Production".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procedure for using funds under the program </a:t>
            </a:r>
            <a:r>
              <a:rPr lang="en-US" sz="1200" i="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"Subvention from the state budget to local budgets for the formation of the infrastructure of united territorial communities"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contains a gender perspective.</a:t>
            </a:r>
            <a:endParaRPr lang="en-US"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5">
            <a:extLst>
              <a:ext uri="{FF2B5EF4-FFF2-40B4-BE49-F238E27FC236}">
                <a16:creationId xmlns:a16="http://schemas.microsoft.com/office/drawing/2014/main" id="{BA33A961-2D0B-446A-8BDB-E86841ABF8A3}"/>
              </a:ext>
            </a:extLst>
          </p:cNvPr>
          <p:cNvSpPr/>
          <p:nvPr/>
        </p:nvSpPr>
        <p:spPr>
          <a:xfrm flipH="1">
            <a:off x="567018" y="2484936"/>
            <a:ext cx="5528982" cy="386516"/>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Assessment of distribution of budget programs of the Ministry of Regional Development on the purposes of sustainable development, on quantity of programs</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Диаграмма 7">
            <a:extLst>
              <a:ext uri="{FF2B5EF4-FFF2-40B4-BE49-F238E27FC236}">
                <a16:creationId xmlns:a16="http://schemas.microsoft.com/office/drawing/2014/main" id="{8783A3ED-C529-4843-9328-C68680674BD7}"/>
              </a:ext>
            </a:extLst>
          </p:cNvPr>
          <p:cNvGraphicFramePr/>
          <p:nvPr>
            <p:extLst>
              <p:ext uri="{D42A27DB-BD31-4B8C-83A1-F6EECF244321}">
                <p14:modId xmlns:p14="http://schemas.microsoft.com/office/powerpoint/2010/main" val="1114091456"/>
              </p:ext>
            </p:extLst>
          </p:nvPr>
        </p:nvGraphicFramePr>
        <p:xfrm>
          <a:off x="279981" y="3031655"/>
          <a:ext cx="5528982" cy="353318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42146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financing regional development</a:t>
            </a:r>
          </a:p>
        </p:txBody>
      </p:sp>
      <p:sp>
        <p:nvSpPr>
          <p:cNvPr id="13" name="Rectangle 5">
            <a:extLst>
              <a:ext uri="{FF2B5EF4-FFF2-40B4-BE49-F238E27FC236}">
                <a16:creationId xmlns:a16="http://schemas.microsoft.com/office/drawing/2014/main" id="{5B764BF3-4F9B-49CA-8A0C-227EDC53046A}"/>
              </a:ext>
            </a:extLst>
          </p:cNvPr>
          <p:cNvSpPr/>
          <p:nvPr/>
        </p:nvSpPr>
        <p:spPr>
          <a:xfrm flipH="1">
            <a:off x="994954" y="1191474"/>
            <a:ext cx="10385869" cy="584134"/>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rPr>
              <a:t>As part of the rapid integrated assessment, an attempt was also made to estimate expenditures under budget programs, the main administrator of which is the Ministry of Regional Development, according to the tasks of the SDGs-2030, for which the Ministry is responsible. It is estimated that not all of the above SDGs received funding during 2018-2020.</a:t>
            </a:r>
            <a:endParaRPr lang="en-US"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5" name="Rectangle 5">
            <a:extLst>
              <a:ext uri="{FF2B5EF4-FFF2-40B4-BE49-F238E27FC236}">
                <a16:creationId xmlns:a16="http://schemas.microsoft.com/office/drawing/2014/main" id="{539276B5-7245-4B66-8E4E-43358BEB1387}"/>
              </a:ext>
            </a:extLst>
          </p:cNvPr>
          <p:cNvSpPr/>
          <p:nvPr/>
        </p:nvSpPr>
        <p:spPr>
          <a:xfrm flipH="1">
            <a:off x="4017225" y="844233"/>
            <a:ext cx="4881115" cy="204543"/>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300" b="1" dirty="0">
                <a:solidFill>
                  <a:schemeClr val="accent3">
                    <a:lumMod val="50000"/>
                  </a:schemeClr>
                </a:solidFill>
                <a:latin typeface="Calibri" panose="020F0502020204030204" pitchFamily="34" charset="0"/>
                <a:ea typeface="Calibri" panose="020F0502020204030204" pitchFamily="34" charset="0"/>
              </a:rPr>
              <a:t>Budget programs of the Ministry of Regional Development and SDG</a:t>
            </a:r>
            <a:endParaRPr lang="ru-RU" sz="13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8F4BAB9-20F8-4A46-8FBA-546F4416418F}"/>
              </a:ext>
            </a:extLst>
          </p:cNvPr>
          <p:cNvSpPr/>
          <p:nvPr/>
        </p:nvSpPr>
        <p:spPr>
          <a:xfrm flipH="1">
            <a:off x="6174377" y="2754642"/>
            <a:ext cx="4295031" cy="3427798"/>
          </a:xfrm>
          <a:prstGeom prst="rect">
            <a:avLst/>
          </a:prstGeom>
          <a:solidFill>
            <a:schemeClr val="bg1"/>
          </a:solidFill>
          <a:ln>
            <a:noFill/>
          </a:ln>
        </p:spPr>
        <p:txBody>
          <a:bodyPr wrap="square" lIns="0" tIns="0" rIns="0" bIns="0">
            <a:spAutoFit/>
          </a:bodyPr>
          <a:lstStyle/>
          <a:p>
            <a:pPr algn="ctr">
              <a:lnSpc>
                <a:spcPct val="107000"/>
              </a:lnSpc>
              <a:spcAft>
                <a:spcPts val="800"/>
              </a:spcAft>
            </a:pPr>
            <a:r>
              <a:rPr lang="uk-UA" sz="1200" b="1"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Analysis of reports on budget passports and the results of performance evaluation shows that the largest funding was directed to the following tasks of the SDGs-2030:</a:t>
            </a:r>
          </a:p>
          <a:p>
            <a:pPr marL="171450" lvl="0" indent="-171450" algn="just">
              <a:lnSpc>
                <a:spcPct val="106000"/>
              </a:lnSpc>
              <a:buFont typeface="Wingdings" panose="05000000000000000000" pitchFamily="2" charset="2"/>
              <a:buChar char="v"/>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6.1. Ensure the availability of quality services for the supply of safe drinking water, construction and reconstruction of centralized drinking water supply systems using the latest technologies and equipment;</a:t>
            </a:r>
          </a:p>
          <a:p>
            <a:pPr lvl="0" algn="just">
              <a:lnSpc>
                <a:spcPct val="106000"/>
              </a:lnSpc>
            </a:pPr>
            <a:endPar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v"/>
            </a:pPr>
            <a:r>
              <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6.2. 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Ensure the availability of modern drainage systems, construction and reconstruction of water intake and sewage treatment plants using the latest technologies and equipment;</a:t>
            </a:r>
          </a:p>
          <a:p>
            <a:pPr lvl="0" algn="just">
              <a:lnSpc>
                <a:spcPct val="106000"/>
              </a:lnSpc>
            </a:pPr>
            <a:endPar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06000"/>
              </a:lnSpc>
              <a:buFont typeface="Wingdings" panose="05000000000000000000" pitchFamily="2" charset="2"/>
              <a:buChar char="v"/>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7.1. Expand infrastructure and modernize networks to ensure reliable and sustainable energy supply through the introduction of innovative technologies and 7.4 Improve the energy efficiency of the economy.</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6000"/>
              </a:lnSpc>
            </a:pPr>
            <a:r>
              <a:rPr lang="uk-UA" sz="1200" dirty="0">
                <a:solidFill>
                  <a:schemeClr val="accent3">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5">
            <a:extLst>
              <a:ext uri="{FF2B5EF4-FFF2-40B4-BE49-F238E27FC236}">
                <a16:creationId xmlns:a16="http://schemas.microsoft.com/office/drawing/2014/main" id="{BA33A961-2D0B-446A-8BDB-E86841ABF8A3}"/>
              </a:ext>
            </a:extLst>
          </p:cNvPr>
          <p:cNvSpPr/>
          <p:nvPr/>
        </p:nvSpPr>
        <p:spPr>
          <a:xfrm flipH="1">
            <a:off x="994954" y="1967191"/>
            <a:ext cx="4256624" cy="584134"/>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Assessment of the distribution of expenditures under the budget programs of the Ministry of Regional Development in relation to the tasks of the SDGs-2030, in total in 2018-2020, UAH billion</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Диаграмма 8">
            <a:extLst>
              <a:ext uri="{FF2B5EF4-FFF2-40B4-BE49-F238E27FC236}">
                <a16:creationId xmlns:a16="http://schemas.microsoft.com/office/drawing/2014/main" id="{177B10F8-83B1-4EAA-83DB-327AB69AD1C0}"/>
              </a:ext>
            </a:extLst>
          </p:cNvPr>
          <p:cNvGraphicFramePr/>
          <p:nvPr>
            <p:extLst>
              <p:ext uri="{D42A27DB-BD31-4B8C-83A1-F6EECF244321}">
                <p14:modId xmlns:p14="http://schemas.microsoft.com/office/powerpoint/2010/main" val="2542527052"/>
              </p:ext>
            </p:extLst>
          </p:nvPr>
        </p:nvGraphicFramePr>
        <p:xfrm>
          <a:off x="174353" y="2754642"/>
          <a:ext cx="5630489" cy="36719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15771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99"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uk-UA" dirty="0"/>
              <a:t>р</a:t>
            </a:r>
            <a:r>
              <a:rPr lang="en-US" dirty="0"/>
              <a:t>Responsibility of the Ministry of Energy and the Ministry of Environment for the implementation of SDG</a:t>
            </a:r>
          </a:p>
        </p:txBody>
      </p:sp>
      <p:sp>
        <p:nvSpPr>
          <p:cNvPr id="6" name="Rectangle 5">
            <a:extLst>
              <a:ext uri="{FF2B5EF4-FFF2-40B4-BE49-F238E27FC236}">
                <a16:creationId xmlns:a16="http://schemas.microsoft.com/office/drawing/2014/main" id="{E8F4BAB9-20F8-4A46-8FBA-546F4416418F}"/>
              </a:ext>
            </a:extLst>
          </p:cNvPr>
          <p:cNvSpPr/>
          <p:nvPr/>
        </p:nvSpPr>
        <p:spPr>
          <a:xfrm flipH="1">
            <a:off x="6743539" y="1996448"/>
            <a:ext cx="4502588" cy="3468514"/>
          </a:xfrm>
          <a:prstGeom prst="rect">
            <a:avLst/>
          </a:prstGeom>
          <a:solidFill>
            <a:schemeClr val="bg1"/>
          </a:solidFill>
          <a:ln>
            <a:noFill/>
          </a:ln>
        </p:spPr>
        <p:txBody>
          <a:bodyPr wrap="square" lIns="0" tIns="0" rIns="0" bIns="0">
            <a:spAutoFit/>
          </a:bodyPr>
          <a:lstStyle/>
          <a:p>
            <a:pPr algn="just">
              <a:lnSpc>
                <a:spcPct val="107000"/>
              </a:lnSpc>
              <a:spcAft>
                <a:spcPts val="800"/>
              </a:spcAft>
            </a:pPr>
            <a:r>
              <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За втілення більшості завдань за цими цілями сталого розвитку Міністерство відповідає разом з іншими міністерствами. </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Accordingly, the Ministry of Environment, was determined to be responsible for achieving the environmental goals of sustainable development by the decision of the Interdepartmental Working Group (2018):</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13. Climate change mitigation;</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14. Conservation of marine resources;</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15. Protection and restoration of terrestrial ecosystems.</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Ministry, together with other ministries, is responsible for implementing most of the tasks for these sustainable development goals. The Ministry of Environment is also responsible for the implementation of measures for a number of other tasks, including measures within SDG 6 "Clean Water and Good Sanitation" and SDG 12 "Responsible Consumption and Production".</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5">
            <a:extLst>
              <a:ext uri="{FF2B5EF4-FFF2-40B4-BE49-F238E27FC236}">
                <a16:creationId xmlns:a16="http://schemas.microsoft.com/office/drawing/2014/main" id="{BA33A961-2D0B-446A-8BDB-E86841ABF8A3}"/>
              </a:ext>
            </a:extLst>
          </p:cNvPr>
          <p:cNvSpPr/>
          <p:nvPr/>
        </p:nvSpPr>
        <p:spPr>
          <a:xfrm flipH="1">
            <a:off x="994954" y="1302181"/>
            <a:ext cx="3993776" cy="204543"/>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300" b="1" dirty="0">
                <a:solidFill>
                  <a:schemeClr val="accent3">
                    <a:lumMod val="50000"/>
                  </a:schemeClr>
                </a:solidFill>
                <a:effectLst/>
                <a:latin typeface="Calibri" panose="020F0502020204030204" pitchFamily="34" charset="0"/>
                <a:ea typeface="Calibri" panose="020F0502020204030204" pitchFamily="34" charset="0"/>
              </a:rPr>
              <a:t>Ministry of energy</a:t>
            </a:r>
            <a:endParaRPr lang="ru-RU" sz="13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5">
            <a:extLst>
              <a:ext uri="{FF2B5EF4-FFF2-40B4-BE49-F238E27FC236}">
                <a16:creationId xmlns:a16="http://schemas.microsoft.com/office/drawing/2014/main" id="{D415E43E-8BA6-4740-87D2-3BE62125D152}"/>
              </a:ext>
            </a:extLst>
          </p:cNvPr>
          <p:cNvSpPr/>
          <p:nvPr/>
        </p:nvSpPr>
        <p:spPr>
          <a:xfrm flipH="1">
            <a:off x="6997945" y="1307825"/>
            <a:ext cx="3993776" cy="204543"/>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300" b="1" dirty="0">
                <a:solidFill>
                  <a:schemeClr val="accent3">
                    <a:lumMod val="50000"/>
                  </a:schemeClr>
                </a:solidFill>
                <a:effectLst/>
                <a:latin typeface="Calibri" panose="020F0502020204030204" pitchFamily="34" charset="0"/>
                <a:ea typeface="Calibri" panose="020F0502020204030204" pitchFamily="34" charset="0"/>
              </a:rPr>
              <a:t>Ministry of Environment</a:t>
            </a:r>
            <a:endParaRPr lang="ru-RU" sz="13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5">
            <a:extLst>
              <a:ext uri="{FF2B5EF4-FFF2-40B4-BE49-F238E27FC236}">
                <a16:creationId xmlns:a16="http://schemas.microsoft.com/office/drawing/2014/main" id="{CBC9A799-6FE5-47E8-B63E-0ABDF5A579AD}"/>
              </a:ext>
            </a:extLst>
          </p:cNvPr>
          <p:cNvSpPr/>
          <p:nvPr/>
        </p:nvSpPr>
        <p:spPr>
          <a:xfrm flipH="1">
            <a:off x="609535" y="1777310"/>
            <a:ext cx="5408088" cy="4623060"/>
          </a:xfrm>
          <a:prstGeom prst="rect">
            <a:avLst/>
          </a:prstGeom>
          <a:solidFill>
            <a:schemeClr val="bg1"/>
          </a:solidFill>
          <a:ln>
            <a:noFill/>
          </a:ln>
        </p:spPr>
        <p:txBody>
          <a:bodyPr wrap="square" lIns="0" tIns="0" rIns="0" bIns="0">
            <a:spAutoFit/>
          </a:bodyPr>
          <a:lstStyle/>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Ministry of Energy has been designated as the Ministry responsible for the implementation of tasks within the SDG 7 "Affordable and Clean Energy". At the same time, in terms of tasks for this purpose, only the first two tasks are assigned to the Ministry of Energy:</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7.1. Expand infrastructure and modernize networks to ensure reliable and sustainable energy supply through the introduction of innovative technologies - together with the Ministry of Regional Development;</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7.2. Ensure diversification of primary energy supply.</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06000"/>
              </a:lnSpc>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Also, the Ministry of Energy has been identified as one of the responsible ministries for two more tasks within other SDGs-2030:</a:t>
            </a:r>
          </a:p>
          <a:p>
            <a:pPr lvl="0" algn="just">
              <a:lnSpc>
                <a:spcPct val="106000"/>
              </a:lnSpc>
            </a:pPr>
            <a:endPar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9.4. To promote the accelerated development of high- and medium-high-tech sectors of the processing industry, which are formed on the basis of the use of chains "education - science - production" and cluster approach in the areas of: development of innovation ecosystem; development of information and telecommunication technologies (ICT); application of ICT in agriculture, energy, transport and industry; high-tech mechanical engineering; creation of new materials; development of pharmaceutical and bioengineering industries;</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12.1. Reduce the resource intensity of the economy (this includes programs for the reorganization of coal mining enterprises).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spcAft>
                <a:spcPts val="800"/>
              </a:spcAft>
            </a:pP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60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23"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Budget programs of the Ministry of Energy and the Ministry of Environment</a:t>
            </a:r>
          </a:p>
        </p:txBody>
      </p:sp>
      <p:sp>
        <p:nvSpPr>
          <p:cNvPr id="11" name="Rectangle 5">
            <a:extLst>
              <a:ext uri="{FF2B5EF4-FFF2-40B4-BE49-F238E27FC236}">
                <a16:creationId xmlns:a16="http://schemas.microsoft.com/office/drawing/2014/main" id="{CBC9A799-6FE5-47E8-B63E-0ABDF5A579AD}"/>
              </a:ext>
            </a:extLst>
          </p:cNvPr>
          <p:cNvSpPr/>
          <p:nvPr/>
        </p:nvSpPr>
        <p:spPr>
          <a:xfrm flipH="1">
            <a:off x="1047464" y="961481"/>
            <a:ext cx="10189858" cy="584134"/>
          </a:xfrm>
          <a:prstGeom prst="rect">
            <a:avLst/>
          </a:prstGeom>
          <a:solidFill>
            <a:schemeClr val="bg1"/>
          </a:solidFill>
          <a:ln>
            <a:noFill/>
          </a:ln>
        </p:spPr>
        <p:txBody>
          <a:bodyPr wrap="square" lIns="0" tIns="0" rIns="0" bIns="0">
            <a:spAutoFit/>
          </a:bodyPr>
          <a:lstStyle/>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rPr>
              <a:t>Analysis of the passports of budget programs shows that they mostly do not mention the goals of sustainable development. Also, the tasks defined in the passports do not directly correspond to the tasks of the relevant SDGs. At the same time, the goals of public policy aimed at achieving the budget program can often be correlated with the goals of sustainable development.</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8" name="Rectangle 5">
            <a:extLst>
              <a:ext uri="{FF2B5EF4-FFF2-40B4-BE49-F238E27FC236}">
                <a16:creationId xmlns:a16="http://schemas.microsoft.com/office/drawing/2014/main" id="{75AFF9CA-C4F7-4BB6-847C-CA5E6710D1EC}"/>
              </a:ext>
            </a:extLst>
          </p:cNvPr>
          <p:cNvSpPr/>
          <p:nvPr/>
        </p:nvSpPr>
        <p:spPr>
          <a:xfrm flipH="1">
            <a:off x="1047464" y="1806663"/>
            <a:ext cx="3993776" cy="584134"/>
          </a:xfrm>
          <a:prstGeom prst="rect">
            <a:avLst/>
          </a:prstGeom>
          <a:solidFill>
            <a:schemeClr val="bg1"/>
          </a:solidFill>
          <a:ln>
            <a:noFill/>
          </a:ln>
        </p:spPr>
        <p:txBody>
          <a:bodyPr wrap="square" lIns="0" tIns="0" rIns="0" bIns="0">
            <a:spAutoFit/>
          </a:bodyPr>
          <a:lstStyle/>
          <a:p>
            <a:pPr algn="just">
              <a:lnSpc>
                <a:spcPct val="107000"/>
              </a:lnSpc>
              <a:spcBef>
                <a:spcPts val="1200"/>
              </a:spcBef>
              <a:spcAft>
                <a:spcPts val="8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Estimation of the distribution of budget programs of the Ministry of Energy and the Ministry of Environment according to SDGs-30, by the number of programs</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Диаграмма 8">
            <a:extLst>
              <a:ext uri="{FF2B5EF4-FFF2-40B4-BE49-F238E27FC236}">
                <a16:creationId xmlns:a16="http://schemas.microsoft.com/office/drawing/2014/main" id="{1CA7113F-C278-4B6A-8A23-1F632E8D9D05}"/>
              </a:ext>
            </a:extLst>
          </p:cNvPr>
          <p:cNvGraphicFramePr/>
          <p:nvPr>
            <p:extLst>
              <p:ext uri="{D42A27DB-BD31-4B8C-83A1-F6EECF244321}">
                <p14:modId xmlns:p14="http://schemas.microsoft.com/office/powerpoint/2010/main" val="1018122535"/>
              </p:ext>
            </p:extLst>
          </p:nvPr>
        </p:nvGraphicFramePr>
        <p:xfrm>
          <a:off x="349624" y="2651846"/>
          <a:ext cx="5513294" cy="3316350"/>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5">
            <a:extLst>
              <a:ext uri="{FF2B5EF4-FFF2-40B4-BE49-F238E27FC236}">
                <a16:creationId xmlns:a16="http://schemas.microsoft.com/office/drawing/2014/main" id="{37237B38-25E1-4726-AB3A-639D2EF1C858}"/>
              </a:ext>
            </a:extLst>
          </p:cNvPr>
          <p:cNvSpPr/>
          <p:nvPr/>
        </p:nvSpPr>
        <p:spPr>
          <a:xfrm flipH="1">
            <a:off x="5568086" y="2008354"/>
            <a:ext cx="6051177" cy="4456156"/>
          </a:xfrm>
          <a:prstGeom prst="rect">
            <a:avLst/>
          </a:prstGeom>
          <a:solidFill>
            <a:schemeClr val="bg1"/>
          </a:solidFill>
          <a:ln>
            <a:noFill/>
          </a:ln>
        </p:spPr>
        <p:txBody>
          <a:bodyPr wrap="square" lIns="0" tIns="0" rIns="0" bIns="0">
            <a:spAutoFit/>
          </a:bodyPr>
          <a:lstStyle/>
          <a:p>
            <a:pPr lvl="0" algn="just">
              <a:lnSpc>
                <a:spcPct val="106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As there is no clear link between budget planning and sustainable development goals, as in the case of the Ministry of Regional Development programs, the distribution of budget programs for sustainable development goals was determined on the basis of expert assessment.</a:t>
            </a:r>
          </a:p>
          <a:p>
            <a:pPr lvl="0" algn="just">
              <a:lnSpc>
                <a:spcPct val="106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Thus,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it is estimated that most of the programs of the Ministry of Energy and the Ministry of Environment relate to such tasks under SDGs-30 as</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15. Protect and restore terrestrial ecosystems and Goal 16. Peace, justice and strong institutions - on 19 programs each;</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7. Affordable and clean energy - 12 programs;</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12. Responsible consumption and production - 10 programs.</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An analysis of budget passport reports and performance evaluation results shows that </a:t>
            </a: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 largest amount of funding went to Goal 6. "Clean water and good sanitation". </a:t>
            </a: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These are primarily expenditures on budget programs of the State Water Agency, which according to expert assessment were divided between tasks 6.1, 6.3 and 6.5.</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Task 12.1. "Reduce the resource intensity of the economy" is partially met by expenditures on budget support for the coal industry. These programs also partially meet task 7.1. on sustainable energy supply and 7.2 on diversification of energy supply.</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 number of budget programs meet task 15.1 "Ensure conservation, restoration and sustainable use of terrestrial and inland freshwater ecosystems", the largest of which is "Conservation of nature reserves".</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895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45"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conclusions</a:t>
            </a:r>
          </a:p>
        </p:txBody>
      </p:sp>
      <p:sp>
        <p:nvSpPr>
          <p:cNvPr id="11" name="Rectangle 5">
            <a:extLst>
              <a:ext uri="{FF2B5EF4-FFF2-40B4-BE49-F238E27FC236}">
                <a16:creationId xmlns:a16="http://schemas.microsoft.com/office/drawing/2014/main" id="{CBC9A799-6FE5-47E8-B63E-0ABDF5A579AD}"/>
              </a:ext>
            </a:extLst>
          </p:cNvPr>
          <p:cNvSpPr/>
          <p:nvPr/>
        </p:nvSpPr>
        <p:spPr>
          <a:xfrm flipH="1">
            <a:off x="878477" y="889804"/>
            <a:ext cx="10475323" cy="5358390"/>
          </a:xfrm>
          <a:prstGeom prst="rect">
            <a:avLst/>
          </a:prstGeom>
          <a:solidFill>
            <a:schemeClr val="bg1"/>
          </a:solidFill>
          <a:ln>
            <a:noFill/>
          </a:ln>
        </p:spPr>
        <p:txBody>
          <a:bodyPr wrap="square" lIns="0" tIns="0" rIns="0" bIns="0">
            <a:spAutoFit/>
          </a:bodyPr>
          <a:lstStyle/>
          <a:p>
            <a:pPr marL="171450" indent="-171450" algn="just">
              <a:lnSpc>
                <a:spcPct val="107000"/>
              </a:lnSpc>
              <a:spcAft>
                <a:spcPts val="800"/>
              </a:spcAft>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Ukraine lacks an effective strategic system and a clear hierarchy of planning documents. This is due to gaps in the implementation of legislation, as well as the lack of legally defined rules of strategic planning. In recent years, the 2030 Sustainable Development Goals adopted by the United Nations in 2015 have become increasingly important in strategic planning.</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 approach of three-level regional development planning is being introduced, when the strategies of territorial communities must be consistent with the priorities and objectives of regional strategies, which, in turn, is designed to reflect the main provisions of the State Strategy for Regional Development. Overall, the SSRD contains a large list of priorities that are unlikely to be achievable with tight budget constraints.</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 rapid integrated assessment of the inclusion of SDGs-2030 tasks under the responsibility of the Ministry of Regional Development, the Ministry of Energy and the Ministry of Environment showed that comprehensive development strategies of Ukraine, such as the programs of Cabinet of Ministers  and their implementation plans, as well as the plan of activities on the implementation of the  Association Agreement include most of  activities on those tasks of SDGs-2030 which are considered in research as they are complex documents.</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Ø"/>
            </a:pPr>
            <a:r>
              <a:rPr lang="uk-UA"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Some strategies do not contain a clear reference to the SDGs-2030, although they may contain measures that will help achieve certain goals. In general, it can be noted that most of the documents do not take into account the indicators of the selected SDGs in the analyzed documents.</a:t>
            </a:r>
            <a:endParaRPr lang="uk-UA"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Ø"/>
            </a:pPr>
            <a:r>
              <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 number of budget programs of the Ministry of Regional Development, the Ministry of Energy and the Ministry of Environment meet the objectives of the tasks selected for the study under the SDGs-2030. At the same time, the budget passports of these programs contain indicators of efficiency and effectiveness, which are not attached to the implementation of tasks under the SDGs-2030. At the same time, there are often many indicators but there is a real lack of those that would determine the effectiveness of funding among them . Also, passports often do not have clear target indicators of budget programs that would make it clear what exactly is planned to be achieved through budget funding.</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 general, today it is not possible to assess the impact of funding on the achievement of indicators and tasks for the SDGs-2030. Such an assessment is important to anticipate the need to fund the gap between the actual and target indicators of sustainable development.</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gn="just">
              <a:lnSpc>
                <a:spcPct val="107000"/>
              </a:lnSpc>
              <a:spcAft>
                <a:spcPts val="800"/>
              </a:spcAft>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There is no clear plan for the interaction between strategic and budget planning. Thus, although the tasks that can be attributed to the goals of sustainable development 12-15, are paid  enough attention  to in strategic documents, in fact, they have very little money in the state budget. In particular, the striking difference in the implementation of task 12.4 "Reduce waste generation and increase recycling and reuse based on innovative technologies and industries": which is a leader in strategic documents, but received little funding in 2018-2020. At the same time, this financing came primarily within the framework of preferential lending by MFIs. As a result, in the field of waste management and recycling, we have a huge gap in the implementation of the tasks defined in the strategic documents.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5943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68"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Recommendations</a:t>
            </a:r>
          </a:p>
        </p:txBody>
      </p:sp>
      <p:sp>
        <p:nvSpPr>
          <p:cNvPr id="11" name="Rectangle 5">
            <a:extLst>
              <a:ext uri="{FF2B5EF4-FFF2-40B4-BE49-F238E27FC236}">
                <a16:creationId xmlns:a16="http://schemas.microsoft.com/office/drawing/2014/main" id="{CBC9A799-6FE5-47E8-B63E-0ABDF5A579AD}"/>
              </a:ext>
            </a:extLst>
          </p:cNvPr>
          <p:cNvSpPr/>
          <p:nvPr/>
        </p:nvSpPr>
        <p:spPr>
          <a:xfrm flipH="1">
            <a:off x="878477" y="889804"/>
            <a:ext cx="10475323" cy="5593262"/>
          </a:xfrm>
          <a:prstGeom prst="rect">
            <a:avLst/>
          </a:prstGeom>
          <a:solidFill>
            <a:schemeClr val="bg1"/>
          </a:solidFill>
          <a:ln>
            <a:noFill/>
          </a:ln>
        </p:spPr>
        <p:txBody>
          <a:bodyPr wrap="square" lIns="0" tIns="0" rIns="0" bIns="0">
            <a:spAutoFit/>
          </a:bodyPr>
          <a:lstStyle/>
          <a:p>
            <a:pPr lvl="1" algn="just">
              <a:lnSpc>
                <a:spcPct val="106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Strategic and policy documents should not only mention the existence of the SDGa-2030 as a commitment, but should also clearly define the objectives and indicators for the relevant SDGs-2030 that are planned to be implemented and achieved. The advantage of using such indicators is the available monitoring of them, which is regularly carried out by the State Statistics Service. With it:</a:t>
            </a:r>
          </a:p>
          <a:p>
            <a:pPr marL="742950" lvl="1" indent="-285750" algn="just">
              <a:lnSpc>
                <a:spcPct val="106000"/>
              </a:lnSpc>
              <a:spcAft>
                <a:spcPts val="800"/>
              </a:spcAft>
              <a:buFont typeface="Courier New" panose="02070309020205020404" pitchFamily="49" charset="0"/>
              <a:buChar char="o"/>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 ministries responsible for implementing the SDGs-2030 should be clearly identified, as the structure of the Cabinet of Ministers has changed in recent years. It is important to identify cooperation between ministries where the scope of activity intersects. Thus, the Ministry of Regional Development should in fact play an important role in the development of a wide range of strategic documents not only in the areas covered in this study, but also in the fields of education, health and environment. </a:t>
            </a:r>
          </a:p>
          <a:p>
            <a:pPr marL="742950" lvl="1" indent="-285750" algn="just">
              <a:lnSpc>
                <a:spcPct val="106000"/>
              </a:lnSpc>
              <a:spcAft>
                <a:spcPts val="800"/>
              </a:spcAft>
              <a:buFont typeface="Courier New" panose="02070309020205020404" pitchFamily="49" charset="0"/>
              <a:buChar char="o"/>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It is advisable to adopt a methodology for taking into account the tasks of the SDGs-2030 in strategic and policy documents.</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At the level of targets and indicators, the SDGs-2030 should become an integral part of regional development strategies at all levels, which will facilitate the monitoring of their implementation. Such a step requires strengthening the institutional capacity of central government and local self-government;</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individual budget programs should be combined to facilitate better coordination. In particular, we are talking about programs to support the coal industry, support for regional development, </a:t>
            </a:r>
            <a:r>
              <a:rPr lang="en-US" sz="12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etc</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Full three-year budget planning will finance reforms and priorities. That is why the Budget Declaration needs to clearly set out several priorities that will increase funding in the coming years. INSF can be a mechanism that will determine these priorities;</a:t>
            </a:r>
            <a:r>
              <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Funding for energy programs should be sustainable: in particular, funding for the Energy Efficiency Fund and warm loans. This includes defining the rules of the game for green energy;</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government should start implementing the reorganization and liquidation of coal mines, which require funding from year to year without a significant positive impact on reducing the resource intensity of the economy. This will help reduce the resource intensity of the economy, reduce greenhouse gas emissions and stimulate investment in green energy;</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Indicators of budget programs should be clearly defined, which would correspond to the indicators of the relevant SDGs-2030, which would help the Cabinet of Ministers in general and the Ministry of Finance and line ministries in particular to monitor the effectiveness of funding policy measures;</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Passports of budget programs should contain tasks for the SDGs-2030, the achievement of which will be aimed at budget funding, and the performance indicators should include indicators for sustainable development;</a:t>
            </a: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06000"/>
              </a:lnSpc>
              <a:buFont typeface="Wingdings" panose="05000000000000000000" pitchFamily="2" charset="2"/>
              <a:buChar char="Ø"/>
            </a:pPr>
            <a:r>
              <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analysis in this report is based on expert judgment. A more detailed analysis of the ratio of budget programs to the SDGs-2030 tasks with the involvement of specialists from the relevant ministries may differ slightly, but is unlikely to change the priority areas financed from the budget. In the future, in order to level the expert influence on estimates, it is necessary to introduce codification of SDGs tasks within the extended program classification of expenditures.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6000"/>
              </a:lnSpc>
            </a:pP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985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graphicFrame>
        <p:nvGraphicFramePr>
          <p:cNvPr id="4" name="Об'єкт 3" hidden="1">
            <a:extLst>
              <a:ext uri="{FF2B5EF4-FFF2-40B4-BE49-F238E27FC236}">
                <a16:creationId xmlns:a16="http://schemas.microsoft.com/office/drawing/2014/main" id="{4534C8FD-39DD-4C38-ABB6-CD692D8747A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227" name="think-cell Slide" r:id="rId5" imgW="395" imgH="396" progId="TCLayout.ActiveDocument.1">
                  <p:embed/>
                </p:oleObj>
              </mc:Choice>
              <mc:Fallback>
                <p:oleObj name="think-cell Slide" r:id="rId5" imgW="395" imgH="396" progId="TCLayout.ActiveDocument.1">
                  <p:embed/>
                  <p:pic>
                    <p:nvPicPr>
                      <p:cNvPr id="4" name="Об'єкт 3" hidden="1">
                        <a:extLst>
                          <a:ext uri="{FF2B5EF4-FFF2-40B4-BE49-F238E27FC236}">
                            <a16:creationId xmlns:a16="http://schemas.microsoft.com/office/drawing/2014/main" id="{4534C8FD-39DD-4C38-ABB6-CD692D8747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10" name="Изображение 20" descr="wpid-wp-1428939760953.jpeg">
            <a:extLst>
              <a:ext uri="{FF2B5EF4-FFF2-40B4-BE49-F238E27FC236}">
                <a16:creationId xmlns:a16="http://schemas.microsoft.com/office/drawing/2014/main" id="{7AEA800D-238C-4A1C-9ACE-DFC5AF92C3ED}"/>
              </a:ext>
            </a:extLst>
          </p:cNvPr>
          <p:cNvPicPr>
            <a:picLocks noChangeAspect="1"/>
          </p:cNvPicPr>
          <p:nvPr/>
        </p:nvPicPr>
        <p:blipFill rotWithShape="1">
          <a:blip r:embed="rId7">
            <a:extLst>
              <a:ext uri="{28A0092B-C50C-407E-A947-70E740481C1C}">
                <a14:useLocalDpi xmlns:a14="http://schemas.microsoft.com/office/drawing/2010/main" val="0"/>
              </a:ext>
            </a:extLst>
          </a:blip>
          <a:srcRect r="18750" b="18750"/>
          <a:stretch/>
        </p:blipFill>
        <p:spPr>
          <a:xfrm>
            <a:off x="0" y="0"/>
            <a:ext cx="12192000" cy="6858000"/>
          </a:xfrm>
          <a:prstGeom prst="rect">
            <a:avLst/>
          </a:prstGeom>
        </p:spPr>
      </p:pic>
      <p:sp>
        <p:nvSpPr>
          <p:cNvPr id="17" name="Google Shape;49;p1">
            <a:extLst>
              <a:ext uri="{FF2B5EF4-FFF2-40B4-BE49-F238E27FC236}">
                <a16:creationId xmlns:a16="http://schemas.microsoft.com/office/drawing/2014/main" id="{1A0F6C6F-AEB6-4EA9-B1A8-2B379EB82D58}"/>
              </a:ext>
            </a:extLst>
          </p:cNvPr>
          <p:cNvSpPr/>
          <p:nvPr/>
        </p:nvSpPr>
        <p:spPr>
          <a:xfrm>
            <a:off x="-1" y="0"/>
            <a:ext cx="12191999" cy="6858000"/>
          </a:xfrm>
          <a:prstGeom prst="rect">
            <a:avLst/>
          </a:prstGeom>
          <a:solidFill>
            <a:schemeClr val="accent2">
              <a:lumMod val="20000"/>
              <a:lumOff val="80000"/>
              <a:alpha val="90000"/>
            </a:schemeClr>
          </a:solidFill>
          <a:ln>
            <a:noFill/>
          </a:ln>
        </p:spPr>
        <p:txBody>
          <a:bodyPr spcFirstLastPara="1" wrap="square" lIns="91425" tIns="45700" rIns="91425" bIns="45700" anchor="ctr" anchorCtr="0">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51;p1">
            <a:extLst>
              <a:ext uri="{FF2B5EF4-FFF2-40B4-BE49-F238E27FC236}">
                <a16:creationId xmlns:a16="http://schemas.microsoft.com/office/drawing/2014/main" id="{82DF6C3E-7249-463E-BBF5-E948CF83CCF6}"/>
              </a:ext>
            </a:extLst>
          </p:cNvPr>
          <p:cNvSpPr txBox="1"/>
          <p:nvPr/>
        </p:nvSpPr>
        <p:spPr>
          <a:xfrm>
            <a:off x="5378451" y="5837237"/>
            <a:ext cx="1216902" cy="436563"/>
          </a:xfrm>
          <a:prstGeom prst="rect">
            <a:avLst/>
          </a:prstGeom>
          <a:noFill/>
          <a:ln>
            <a:noFill/>
          </a:ln>
        </p:spPr>
        <p:txBody>
          <a:bodyPr spcFirstLastPara="1" wrap="square" lIns="91425" tIns="45700" rIns="91425" bIns="45700" anchor="t" anchorCtr="0">
            <a:normAutofit fontScale="77500" lnSpcReduction="20000"/>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chemeClr val="accent5"/>
              </a:buClr>
              <a:buSzPts val="1400"/>
              <a:buFont typeface="Arial"/>
              <a:buNone/>
            </a:pPr>
            <a:r>
              <a:rPr lang="en-GB" sz="2400" b="1" i="0" u="none" strike="noStrike" cap="none" dirty="0">
                <a:solidFill>
                  <a:srgbClr val="000000"/>
                </a:solidFill>
                <a:latin typeface="Calibri"/>
                <a:ea typeface="Calibri"/>
                <a:cs typeface="Calibri"/>
                <a:sym typeface="Calibri"/>
              </a:rPr>
              <a:t>Kyiv, </a:t>
            </a:r>
            <a:r>
              <a:rPr lang="uk-UA" sz="2400" b="1" i="0" u="none" strike="noStrike" cap="none" dirty="0">
                <a:solidFill>
                  <a:srgbClr val="000000"/>
                </a:solidFill>
                <a:latin typeface="Calibri"/>
                <a:ea typeface="Calibri"/>
                <a:cs typeface="Calibri"/>
                <a:sym typeface="Calibri"/>
              </a:rPr>
              <a:t>202</a:t>
            </a:r>
            <a:r>
              <a:rPr lang="en-GB" sz="2400" b="1" i="0" u="none" strike="noStrike" cap="none" dirty="0">
                <a:solidFill>
                  <a:srgbClr val="000000"/>
                </a:solidFill>
                <a:latin typeface="Calibri"/>
                <a:ea typeface="Calibri"/>
                <a:cs typeface="Calibri"/>
                <a:sym typeface="Calibri"/>
              </a:rPr>
              <a:t>1</a:t>
            </a:r>
            <a:endParaRPr sz="2400"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0676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50"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p:txBody>
          <a:bodyPr vert="horz"/>
          <a:lstStyle/>
          <a:p>
            <a:r>
              <a:rPr lang="en-US" dirty="0"/>
              <a:t>Implementation of sustainable development goals in Ukraine</a:t>
            </a:r>
          </a:p>
        </p:txBody>
      </p:sp>
      <p:sp>
        <p:nvSpPr>
          <p:cNvPr id="110" name="TextBox 109">
            <a:extLst>
              <a:ext uri="{FF2B5EF4-FFF2-40B4-BE49-F238E27FC236}">
                <a16:creationId xmlns:a16="http://schemas.microsoft.com/office/drawing/2014/main" id="{6274BB46-DCA5-417D-A40B-684F12C1920D}"/>
              </a:ext>
            </a:extLst>
          </p:cNvPr>
          <p:cNvSpPr txBox="1"/>
          <p:nvPr/>
        </p:nvSpPr>
        <p:spPr>
          <a:xfrm>
            <a:off x="1333165" y="1111816"/>
            <a:ext cx="9682424" cy="5055230"/>
          </a:xfrm>
          <a:prstGeom prst="rect">
            <a:avLst/>
          </a:prstGeom>
          <a:solidFill>
            <a:schemeClr val="bg1"/>
          </a:solidFill>
        </p:spPr>
        <p:txBody>
          <a:bodyPr wrap="square" rtlCol="0">
            <a:spAutoFit/>
          </a:bodyPr>
          <a:lstStyle/>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cs typeface="Times New Roman" panose="02020603050405020304" pitchFamily="18" charset="0"/>
              </a:rPr>
              <a:t>In 2015, Ukraine, like many countries around the world, committed  to achieving the 2030 Sustainable Development Goals.</a:t>
            </a:r>
            <a:endParaRPr lang="uk-UA" sz="1300" dirty="0">
              <a:solidFill>
                <a:schemeClr val="accent3">
                  <a:lumMod val="50000"/>
                </a:schemeClr>
              </a:solidFill>
              <a:effectLst/>
              <a:ea typeface="Calibri" panose="020F0502020204030204" pitchFamily="34" charset="0"/>
              <a:cs typeface="Times New Roman" panose="02020603050405020304" pitchFamily="18" charset="0"/>
            </a:endParaRPr>
          </a:p>
          <a:p>
            <a:endParaRPr lang="uk-UA" sz="1300" dirty="0">
              <a:solidFill>
                <a:schemeClr val="accent3">
                  <a:lumMod val="50000"/>
                </a:schemeClr>
              </a:solidFill>
              <a:effectLst/>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cs typeface="Times New Roman" panose="02020603050405020304" pitchFamily="18" charset="0"/>
              </a:rPr>
              <a:t>Since mid-2020, UNDP, together with its partner agencies the United Nations, WHO, UNICEF and the UNECE, has been working to support the </a:t>
            </a:r>
            <a:r>
              <a:rPr lang="en-US" sz="1300" b="1" dirty="0">
                <a:solidFill>
                  <a:schemeClr val="accent3">
                    <a:lumMod val="50000"/>
                  </a:schemeClr>
                </a:solidFill>
                <a:ea typeface="Calibri" panose="020F0502020204030204" pitchFamily="34" charset="0"/>
                <a:cs typeface="Times New Roman" panose="02020603050405020304" pitchFamily="18" charset="0"/>
              </a:rPr>
              <a:t>Integrated National Financing Framework </a:t>
            </a:r>
            <a:r>
              <a:rPr lang="en-US" sz="1300" dirty="0">
                <a:solidFill>
                  <a:schemeClr val="accent3">
                    <a:lumMod val="50000"/>
                  </a:schemeClr>
                </a:solidFill>
                <a:ea typeface="Calibri" panose="020F0502020204030204" pitchFamily="34" charset="0"/>
                <a:cs typeface="Times New Roman" panose="02020603050405020304" pitchFamily="18" charset="0"/>
              </a:rPr>
              <a:t>for Sustainable Development (SDGs) under the Joint Program on Promoting Strategic Planning and Financing for Sustainable Development at the National and Regional Levels. improve the relationship between public policy implementation and ongoing decentralization reform.</a:t>
            </a:r>
            <a:endParaRPr lang="uk-UA" sz="1300" dirty="0">
              <a:solidFill>
                <a:schemeClr val="accent3">
                  <a:lumMod val="50000"/>
                </a:schemeClr>
              </a:solidFill>
              <a:effectLst/>
              <a:ea typeface="Calibri" panose="020F0502020204030204" pitchFamily="34" charset="0"/>
              <a:cs typeface="Times New Roman" panose="02020603050405020304" pitchFamily="18" charset="0"/>
            </a:endParaRPr>
          </a:p>
          <a:p>
            <a:endParaRPr lang="uk-UA" sz="1300" dirty="0">
              <a:solidFill>
                <a:schemeClr val="accent3">
                  <a:lumMod val="50000"/>
                </a:schemeClr>
              </a:solidFill>
              <a:cs typeface="Times New Roman" panose="02020603050405020304" pitchFamily="18"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rPr>
              <a:t>UNDP has proposed a number of tools to increase the capacity of countries to achieve the 2030 Sustainable Development Goals (SDGs-2030). One of them was the Rapid Integrated Assessment (RIA), which assesses the level of inclusion of the Sustainable Development Goals set to be achieved by 2030 (SDGs-2030) in the country's strategic planning.</a:t>
            </a:r>
            <a:endParaRPr lang="uk-UA" sz="1300" dirty="0">
              <a:solidFill>
                <a:schemeClr val="accent3">
                  <a:lumMod val="50000"/>
                </a:schemeClr>
              </a:solidFill>
              <a:effectLst/>
              <a:ea typeface="Calibri" panose="020F0502020204030204" pitchFamily="34" charset="0"/>
            </a:endParaRPr>
          </a:p>
          <a:p>
            <a:endParaRPr lang="uk-UA" sz="1300" dirty="0">
              <a:solidFill>
                <a:schemeClr val="accent3">
                  <a:lumMod val="50000"/>
                </a:schemeClr>
              </a:solidFill>
              <a:effectLst/>
              <a:ea typeface="Calibri" panose="020F0502020204030204" pitchFamily="34"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rPr>
              <a:t>The RIA is a tool to assess gaps in the integration of sustainable development goals and indicators into strategic documents, which can serve as a basis for including SDGs in to the national and regional planning.</a:t>
            </a:r>
            <a:endParaRPr lang="ru-RU" sz="1300" dirty="0">
              <a:solidFill>
                <a:schemeClr val="accent3">
                  <a:lumMod val="50000"/>
                </a:schemeClr>
              </a:solidFill>
              <a:effectLst/>
              <a:ea typeface="Calibri" panose="020F0502020204030204" pitchFamily="34" charset="0"/>
            </a:endParaRPr>
          </a:p>
          <a:p>
            <a:endParaRPr lang="ru-RU" sz="1300" dirty="0">
              <a:solidFill>
                <a:schemeClr val="accent3">
                  <a:lumMod val="50000"/>
                </a:schemeClr>
              </a:solidFill>
              <a:effectLst/>
              <a:ea typeface="Calibri" panose="020F0502020204030204" pitchFamily="34"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cs typeface="Times New Roman" panose="02020603050405020304" pitchFamily="18" charset="0"/>
              </a:rPr>
              <a:t>The </a:t>
            </a:r>
            <a:r>
              <a:rPr lang="en-US" sz="1300" b="1" dirty="0">
                <a:solidFill>
                  <a:schemeClr val="accent3">
                    <a:lumMod val="50000"/>
                  </a:schemeClr>
                </a:solidFill>
                <a:ea typeface="Calibri" panose="020F0502020204030204" pitchFamily="34" charset="0"/>
                <a:cs typeface="Times New Roman" panose="02020603050405020304" pitchFamily="18" charset="0"/>
              </a:rPr>
              <a:t>RIA +  research in the global scale  </a:t>
            </a:r>
            <a:r>
              <a:rPr lang="en-US" sz="1300" dirty="0">
                <a:solidFill>
                  <a:schemeClr val="accent3">
                    <a:lumMod val="50000"/>
                  </a:schemeClr>
                </a:solidFill>
                <a:ea typeface="Calibri" panose="020F0502020204030204" pitchFamily="34" charset="0"/>
                <a:cs typeface="Times New Roman" panose="02020603050405020304" pitchFamily="18" charset="0"/>
              </a:rPr>
              <a:t>is a tool used by UNDP to support countries in implementing the Sustainable Development Goals into national and subnational planning, helping to assess their readiness to implement SDG.</a:t>
            </a:r>
            <a:endParaRPr lang="ru-RU" sz="1300" dirty="0">
              <a:solidFill>
                <a:schemeClr val="accent3">
                  <a:lumMod val="50000"/>
                </a:schemeClr>
              </a:solidFill>
              <a:effectLst/>
              <a:ea typeface="Calibri" panose="020F0502020204030204" pitchFamily="34" charset="0"/>
            </a:endParaRPr>
          </a:p>
          <a:p>
            <a:endParaRPr lang="ru-RU" sz="1300" dirty="0">
              <a:solidFill>
                <a:schemeClr val="accent3">
                  <a:lumMod val="50000"/>
                </a:schemeClr>
              </a:solidFill>
              <a:effectLst/>
              <a:ea typeface="Calibri" panose="020F0502020204030204" pitchFamily="34"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cs typeface="Calibri" panose="020F0502020204030204" pitchFamily="34" charset="0"/>
              </a:rPr>
              <a:t>Taking the SDGs 2030 targets into account in the policy documents is not a sufficient step to achieve the  SDGs.  Instead, it is important to secure funding for the tasks set out in the relevant strategic and policy documents. That is why UNDP has modified the approach to rapid integrated assessment by creating the RIA + tool.</a:t>
            </a:r>
            <a:endParaRPr lang="uk-UA" sz="1300" dirty="0">
              <a:solidFill>
                <a:schemeClr val="accent3">
                  <a:lumMod val="50000"/>
                </a:schemeClr>
              </a:solidFill>
              <a:effectLst/>
              <a:ea typeface="Calibri" panose="020F0502020204030204" pitchFamily="34" charset="0"/>
              <a:cs typeface="Calibri" panose="020F0502020204030204" pitchFamily="34" charset="0"/>
            </a:endParaRPr>
          </a:p>
          <a:p>
            <a:endParaRPr lang="uk-UA" sz="1300" dirty="0">
              <a:solidFill>
                <a:schemeClr val="accent3">
                  <a:lumMod val="50000"/>
                </a:schemeClr>
              </a:solidFill>
              <a:effectLst/>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cs typeface="Calibri" panose="020F0502020204030204" pitchFamily="34" charset="0"/>
              </a:rPr>
              <a:t> </a:t>
            </a:r>
            <a:r>
              <a:rPr lang="en-US" sz="1300" b="1" dirty="0">
                <a:solidFill>
                  <a:schemeClr val="accent3">
                    <a:lumMod val="50000"/>
                  </a:schemeClr>
                </a:solidFill>
                <a:ea typeface="Calibri" panose="020F0502020204030204" pitchFamily="34" charset="0"/>
                <a:cs typeface="Calibri" panose="020F0502020204030204" pitchFamily="34" charset="0"/>
              </a:rPr>
              <a:t>RIA +</a:t>
            </a:r>
            <a:r>
              <a:rPr lang="en-US" sz="1300" dirty="0">
                <a:solidFill>
                  <a:schemeClr val="accent3">
                    <a:lumMod val="50000"/>
                  </a:schemeClr>
                </a:solidFill>
                <a:ea typeface="Calibri" panose="020F0502020204030204" pitchFamily="34" charset="0"/>
                <a:cs typeface="Calibri" panose="020F0502020204030204" pitchFamily="34" charset="0"/>
              </a:rPr>
              <a:t> is a tool designed to assess the compliance of available funding with the  tasks of achieving sustainable development goals.</a:t>
            </a:r>
            <a:endParaRPr lang="uk-UA" sz="1300" dirty="0">
              <a:solidFill>
                <a:schemeClr val="accent3">
                  <a:lumMod val="50000"/>
                </a:schemeClr>
              </a:solidFill>
              <a:effectLst/>
              <a:ea typeface="Calibri" panose="020F0502020204030204" pitchFamily="34" charset="0"/>
              <a:cs typeface="Calibri" panose="020F0502020204030204" pitchFamily="34" charset="0"/>
            </a:endParaRPr>
          </a:p>
          <a:p>
            <a:endParaRPr lang="uk-UA" sz="1300" dirty="0">
              <a:solidFill>
                <a:schemeClr val="accent3">
                  <a:lumMod val="50000"/>
                </a:schemeClr>
              </a:solidFill>
              <a:effectLst/>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1300" dirty="0">
                <a:solidFill>
                  <a:schemeClr val="accent3">
                    <a:lumMod val="50000"/>
                  </a:schemeClr>
                </a:solidFill>
                <a:ea typeface="Calibri" panose="020F0502020204030204" pitchFamily="34" charset="0"/>
                <a:cs typeface="Calibri" panose="020F0502020204030204" pitchFamily="34" charset="0"/>
              </a:rPr>
              <a:t> The results of this study will help the Government to increase Ukraine's capacity to achieve sustainable development goals by 2030.</a:t>
            </a:r>
            <a:endParaRPr lang="uk-UA" sz="1300" dirty="0">
              <a:solidFill>
                <a:schemeClr val="accent3">
                  <a:lumMod val="50000"/>
                </a:schemeClr>
              </a:solidFill>
              <a:effectLst/>
              <a:ea typeface="Calibri" panose="020F0502020204030204" pitchFamily="34" charset="0"/>
              <a:cs typeface="Times New Roman" panose="02020603050405020304" pitchFamily="18" charset="0"/>
            </a:endParaRPr>
          </a:p>
          <a:p>
            <a:pPr>
              <a:buFont typeface="Wingdings" panose="05000000000000000000" pitchFamily="2" charset="2"/>
              <a:buChar char="q"/>
            </a:pPr>
            <a:endParaRPr lang="uk-UA" sz="105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94292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73"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p:txBody>
          <a:bodyPr vert="horz"/>
          <a:lstStyle/>
          <a:p>
            <a:r>
              <a:rPr lang="en-US" dirty="0"/>
              <a:t>RIA + EVALUATION HAS BEEN CARRIED OUT FOR 6 SUSTAINABLE DEVELOPMENT GOALS</a:t>
            </a:r>
          </a:p>
        </p:txBody>
      </p:sp>
      <p:sp>
        <p:nvSpPr>
          <p:cNvPr id="110" name="TextBox 109">
            <a:extLst>
              <a:ext uri="{FF2B5EF4-FFF2-40B4-BE49-F238E27FC236}">
                <a16:creationId xmlns:a16="http://schemas.microsoft.com/office/drawing/2014/main" id="{6274BB46-DCA5-417D-A40B-684F12C1920D}"/>
              </a:ext>
            </a:extLst>
          </p:cNvPr>
          <p:cNvSpPr txBox="1"/>
          <p:nvPr/>
        </p:nvSpPr>
        <p:spPr>
          <a:xfrm>
            <a:off x="1318093" y="1012977"/>
            <a:ext cx="9555814" cy="5168851"/>
          </a:xfrm>
          <a:prstGeom prst="rect">
            <a:avLst/>
          </a:prstGeom>
          <a:solidFill>
            <a:schemeClr val="bg1"/>
          </a:solidFill>
        </p:spPr>
        <p:txBody>
          <a:bodyPr wrap="square" rtlCol="0">
            <a:spAutoFit/>
          </a:bodyPr>
          <a:lstStyle/>
          <a:p>
            <a:pPr lvl="0" algn="just">
              <a:lnSpc>
                <a:spcPct val="106000"/>
              </a:lnSpc>
              <a:spcBef>
                <a:spcPts val="600"/>
              </a:spcBef>
              <a:spcAft>
                <a:spcPts val="6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study was conducted for purposes that correspond to the policy areas in the field of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regional development, environment and energy</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Namely:</a:t>
            </a:r>
          </a:p>
          <a:p>
            <a:pPr marL="342900" lvl="0" indent="-342900" algn="just">
              <a:lnSpc>
                <a:spcPct val="106000"/>
              </a:lnSpc>
              <a:spcBef>
                <a:spcPts val="600"/>
              </a:spcBef>
              <a:spcAft>
                <a:spcPts val="600"/>
              </a:spcAft>
              <a:buFont typeface="Calibri" panose="020F0502020204030204" pitchFamily="34" charset="0"/>
              <a:buChar char="-"/>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6. Clean water and proper sanitation;</a:t>
            </a:r>
          </a:p>
          <a:p>
            <a:pPr marL="342900" lvl="0" indent="-342900" algn="just">
              <a:lnSpc>
                <a:spcPct val="106000"/>
              </a:lnSpc>
              <a:spcBef>
                <a:spcPts val="600"/>
              </a:spcBef>
              <a:spcAft>
                <a:spcPts val="600"/>
              </a:spcAft>
              <a:buFont typeface="Calibri" panose="020F0502020204030204" pitchFamily="34" charset="0"/>
              <a:buChar char="-"/>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7. Affordable and clean energy;</a:t>
            </a:r>
          </a:p>
          <a:p>
            <a:pPr marL="342900" lvl="0" indent="-342900" algn="just">
              <a:lnSpc>
                <a:spcPct val="106000"/>
              </a:lnSpc>
              <a:spcBef>
                <a:spcPts val="600"/>
              </a:spcBef>
              <a:spcAft>
                <a:spcPts val="600"/>
              </a:spcAft>
              <a:buFont typeface="Calibri" panose="020F0502020204030204" pitchFamily="34" charset="0"/>
              <a:buChar char="-"/>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12. Responsible consumption and production;</a:t>
            </a:r>
          </a:p>
          <a:p>
            <a:pPr marL="342900" lvl="0" indent="-342900" algn="just">
              <a:lnSpc>
                <a:spcPct val="106000"/>
              </a:lnSpc>
              <a:spcBef>
                <a:spcPts val="600"/>
              </a:spcBef>
              <a:spcAft>
                <a:spcPts val="600"/>
              </a:spcAft>
              <a:buFont typeface="Calibri" panose="020F0502020204030204" pitchFamily="34" charset="0"/>
              <a:buChar char="-"/>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13. Climate change mitigation;</a:t>
            </a:r>
          </a:p>
          <a:p>
            <a:pPr marL="342900" lvl="0" indent="-342900" algn="just">
              <a:lnSpc>
                <a:spcPct val="106000"/>
              </a:lnSpc>
              <a:spcBef>
                <a:spcPts val="600"/>
              </a:spcBef>
              <a:spcAft>
                <a:spcPts val="600"/>
              </a:spcAft>
              <a:buFont typeface="Calibri" panose="020F0502020204030204" pitchFamily="34" charset="0"/>
              <a:buChar char="-"/>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14. Conservation of marine resources;</a:t>
            </a:r>
          </a:p>
          <a:p>
            <a:pPr marL="342900" lvl="0" indent="-342900" algn="just">
              <a:lnSpc>
                <a:spcPct val="106000"/>
              </a:lnSpc>
              <a:spcBef>
                <a:spcPts val="600"/>
              </a:spcBef>
              <a:spcAft>
                <a:spcPts val="600"/>
              </a:spcAft>
              <a:buFont typeface="Calibri" panose="020F0502020204030204" pitchFamily="34" charset="0"/>
              <a:buChar char="-"/>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Goal 15. Protection and restoration of terrestrial ecosystems.</a:t>
            </a:r>
            <a:endParaRPr lang="uk-UA" sz="13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06000"/>
              </a:lnSpc>
              <a:spcBef>
                <a:spcPts val="600"/>
              </a:spcBef>
              <a:spcAft>
                <a:spcPts val="6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According to the UN, five of these SDGs are in the "Planet" dimension, namely Goals 6, 12, 13, 14 and 15, while Goal 7 is in the "Wealth" dimension.</a:t>
            </a:r>
          </a:p>
          <a:p>
            <a:pPr algn="just">
              <a:lnSpc>
                <a:spcPct val="106000"/>
              </a:lnSpc>
              <a:spcBef>
                <a:spcPts val="600"/>
              </a:spcBef>
              <a:spcAft>
                <a:spcPts val="6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Also in the analysis of regional policy and, accordingly, budget programs of the Ministry of Regional Development, certain tasks for SDG 11 "Sustainable Development of Cities and Communities" are included.</a:t>
            </a:r>
          </a:p>
          <a:p>
            <a:pPr algn="just">
              <a:lnSpc>
                <a:spcPct val="106000"/>
              </a:lnSpc>
              <a:spcBef>
                <a:spcPts val="600"/>
              </a:spcBef>
              <a:spcAft>
                <a:spcPts val="6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research period is May-October 2021.</a:t>
            </a:r>
          </a:p>
          <a:p>
            <a:pPr algn="just">
              <a:lnSpc>
                <a:spcPct val="106000"/>
              </a:lnSpc>
              <a:spcBef>
                <a:spcPts val="600"/>
              </a:spcBef>
              <a:spcAft>
                <a:spcPts val="6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study analyzed 61 strategic and program documents related to the integrated strategic development of the state, as well as regional development, energy, water quality and environmental improvement.</a:t>
            </a:r>
          </a:p>
          <a:p>
            <a:pPr algn="just">
              <a:lnSpc>
                <a:spcPct val="106000"/>
              </a:lnSpc>
              <a:spcBef>
                <a:spcPts val="600"/>
              </a:spcBef>
              <a:spcAft>
                <a:spcPts val="6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expert assessment was carried out on the basis of documents approved in 2016.</a:t>
            </a:r>
            <a:endParaRPr lang="uk-UA" sz="13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87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96"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p:txBody>
          <a:bodyPr vert="horz"/>
          <a:lstStyle/>
          <a:p>
            <a:r>
              <a:rPr lang="en-US" dirty="0"/>
              <a:t>STRATEGIC PLANNING AND SUSTAINABLE DEVELOPMENT GOALS IN UKRAINE</a:t>
            </a:r>
          </a:p>
        </p:txBody>
      </p:sp>
      <p:sp>
        <p:nvSpPr>
          <p:cNvPr id="110" name="TextBox 109">
            <a:extLst>
              <a:ext uri="{FF2B5EF4-FFF2-40B4-BE49-F238E27FC236}">
                <a16:creationId xmlns:a16="http://schemas.microsoft.com/office/drawing/2014/main" id="{6274BB46-DCA5-417D-A40B-684F12C1920D}"/>
              </a:ext>
            </a:extLst>
          </p:cNvPr>
          <p:cNvSpPr txBox="1"/>
          <p:nvPr/>
        </p:nvSpPr>
        <p:spPr>
          <a:xfrm>
            <a:off x="916577" y="767580"/>
            <a:ext cx="10358845" cy="938975"/>
          </a:xfrm>
          <a:prstGeom prst="rect">
            <a:avLst/>
          </a:prstGeom>
          <a:solidFill>
            <a:schemeClr val="bg1"/>
          </a:solidFill>
        </p:spPr>
        <p:txBody>
          <a:bodyPr wrap="square" rtlCol="0">
            <a:spAutoFit/>
          </a:bodyPr>
          <a:lstStyle/>
          <a:p>
            <a:pPr algn="just">
              <a:lnSpc>
                <a:spcPct val="107000"/>
              </a:lnSpc>
              <a:spcBef>
                <a:spcPts val="600"/>
              </a:spcBef>
              <a:spcAft>
                <a:spcPts val="600"/>
              </a:spcAft>
            </a:pPr>
            <a:r>
              <a:rPr lang="en-US" sz="13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"Ukraine lacks an effective strategic system and a clear hierarchy of planning documents" </a:t>
            </a:r>
            <a:r>
              <a:rPr lang="en-US" sz="13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 this is the conclusion made in the analysis of the institutional environment and the legal framework of public funding for SDGs, which was made by UNDP in 2020. This is due to gaps in the implementation of legislation, as well as the lack of legally defined rules of strategic planning. The link between strategic and budget planning is often almost non-existent.</a:t>
            </a:r>
            <a:endParaRPr lang="ru-RU" sz="13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6A7E92A-5E36-4F3C-9F14-BE572F406A09}"/>
              </a:ext>
            </a:extLst>
          </p:cNvPr>
          <p:cNvSpPr txBox="1"/>
          <p:nvPr/>
        </p:nvSpPr>
        <p:spPr>
          <a:xfrm>
            <a:off x="5986160" y="2448848"/>
            <a:ext cx="4386944" cy="3447098"/>
          </a:xfrm>
          <a:prstGeom prst="rect">
            <a:avLst/>
          </a:prstGeom>
          <a:solidFill>
            <a:schemeClr val="bg1"/>
          </a:solidFill>
        </p:spPr>
        <p:txBody>
          <a:bodyPr wrap="square" rtlCol="0">
            <a:spAutoFit/>
          </a:bodyPr>
          <a:lstStyle/>
          <a:p>
            <a:pPr marL="228600" indent="-228600">
              <a:spcAft>
                <a:spcPts val="300"/>
              </a:spcAft>
              <a:buAutoNum type="arabicPeriod"/>
            </a:pPr>
            <a:r>
              <a:rPr lang="en-US" sz="1300" dirty="0">
                <a:solidFill>
                  <a:schemeClr val="accent3">
                    <a:lumMod val="50000"/>
                  </a:schemeClr>
                </a:solidFill>
                <a:ea typeface="Calibri" panose="020F0502020204030204" pitchFamily="34" charset="0"/>
              </a:rPr>
              <a:t>The task of sustainable development goals was distributed by the decision of the interagency working group in 2018.</a:t>
            </a:r>
          </a:p>
          <a:p>
            <a:pPr marL="228600" indent="-228600">
              <a:spcAft>
                <a:spcPts val="300"/>
              </a:spcAft>
              <a:buAutoNum type="arabicPeriod"/>
            </a:pPr>
            <a:endParaRPr lang="en-US" sz="1300" dirty="0">
              <a:solidFill>
                <a:schemeClr val="accent3">
                  <a:lumMod val="50000"/>
                </a:schemeClr>
              </a:solidFill>
              <a:ea typeface="Calibri" panose="020F0502020204030204" pitchFamily="34" charset="0"/>
            </a:endParaRPr>
          </a:p>
          <a:p>
            <a:pPr marL="228600" indent="-228600">
              <a:spcAft>
                <a:spcPts val="300"/>
              </a:spcAft>
              <a:buAutoNum type="arabicPeriod"/>
            </a:pPr>
            <a:r>
              <a:rPr lang="en-US" sz="1300" dirty="0">
                <a:solidFill>
                  <a:schemeClr val="accent3">
                    <a:lumMod val="50000"/>
                  </a:schemeClr>
                </a:solidFill>
                <a:ea typeface="Calibri" panose="020F0502020204030204" pitchFamily="34" charset="0"/>
              </a:rPr>
              <a:t>According to the distribution carried out by the interdepartmental group, in 2018 the Ministry of Social Policy and the Ministry of Economy have the most tasks for sustainable development </a:t>
            </a:r>
            <a:r>
              <a:rPr lang="en-US" sz="1300" dirty="0" err="1">
                <a:solidFill>
                  <a:schemeClr val="accent3">
                    <a:lumMod val="50000"/>
                  </a:schemeClr>
                </a:solidFill>
                <a:ea typeface="Calibri" panose="020F0502020204030204" pitchFamily="34" charset="0"/>
              </a:rPr>
              <a:t>goals.I</a:t>
            </a:r>
            <a:endParaRPr lang="en-US" sz="1300" dirty="0">
              <a:solidFill>
                <a:schemeClr val="accent3">
                  <a:lumMod val="50000"/>
                </a:schemeClr>
              </a:solidFill>
              <a:ea typeface="Calibri" panose="020F0502020204030204" pitchFamily="34" charset="0"/>
            </a:endParaRPr>
          </a:p>
          <a:p>
            <a:pPr marL="228600" indent="-228600">
              <a:spcAft>
                <a:spcPts val="300"/>
              </a:spcAft>
              <a:buAutoNum type="arabicPeriod"/>
            </a:pPr>
            <a:endParaRPr lang="en-US" sz="1300" dirty="0">
              <a:solidFill>
                <a:schemeClr val="accent3">
                  <a:lumMod val="50000"/>
                </a:schemeClr>
              </a:solidFill>
              <a:ea typeface="Calibri" panose="020F0502020204030204" pitchFamily="34" charset="0"/>
            </a:endParaRPr>
          </a:p>
          <a:p>
            <a:pPr marL="228600" indent="-228600">
              <a:spcAft>
                <a:spcPts val="300"/>
              </a:spcAft>
              <a:buAutoNum type="arabicPeriod"/>
            </a:pPr>
            <a:r>
              <a:rPr lang="en-US" sz="1300" dirty="0">
                <a:solidFill>
                  <a:schemeClr val="accent3">
                    <a:lumMod val="50000"/>
                  </a:schemeClr>
                </a:solidFill>
                <a:ea typeface="Calibri" panose="020F0502020204030204" pitchFamily="34" charset="0"/>
              </a:rPr>
              <a:t>In total, 17 sustainable development goals are scattered among the various central executive bodies. Therefore, a mechanism for building coordination and building joint efforts to implement policies aimed at achieving the SDGs by 2030 is extremely important. To do this, UNDP proposes the use of the tool in the format of the implementation of the Integrated National Financing System (INSF).</a:t>
            </a:r>
            <a:r>
              <a:rPr lang="uk-UA" sz="1300" dirty="0">
                <a:solidFill>
                  <a:schemeClr val="accent3">
                    <a:lumMod val="50000"/>
                  </a:schemeClr>
                </a:solidFill>
                <a:effectLst/>
                <a:ea typeface="Calibri" panose="020F0502020204030204" pitchFamily="34" charset="0"/>
              </a:rPr>
              <a:t> </a:t>
            </a:r>
            <a:endParaRPr lang="uk-UA" sz="1300" dirty="0">
              <a:solidFill>
                <a:schemeClr val="accent3">
                  <a:lumMod val="50000"/>
                </a:schemeClr>
              </a:solidFill>
            </a:endParaRPr>
          </a:p>
          <a:p>
            <a:pPr>
              <a:spcAft>
                <a:spcPts val="300"/>
              </a:spcAft>
            </a:pPr>
            <a:endParaRPr lang="en-US" sz="1050" dirty="0">
              <a:solidFill>
                <a:srgbClr val="000000"/>
              </a:solidFill>
            </a:endParaRPr>
          </a:p>
        </p:txBody>
      </p:sp>
      <p:pic>
        <p:nvPicPr>
          <p:cNvPr id="8" name="Рисунок 7">
            <a:extLst>
              <a:ext uri="{FF2B5EF4-FFF2-40B4-BE49-F238E27FC236}">
                <a16:creationId xmlns:a16="http://schemas.microsoft.com/office/drawing/2014/main" id="{81BCC739-3868-4039-A75E-E248354FDE6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6577" y="1817736"/>
            <a:ext cx="4386943" cy="4906270"/>
          </a:xfrm>
          <a:prstGeom prst="rect">
            <a:avLst/>
          </a:prstGeom>
          <a:noFill/>
          <a:ln>
            <a:noFill/>
          </a:ln>
        </p:spPr>
      </p:pic>
    </p:spTree>
    <p:extLst>
      <p:ext uri="{BB962C8B-B14F-4D97-AF65-F5344CB8AC3E}">
        <p14:creationId xmlns:p14="http://schemas.microsoft.com/office/powerpoint/2010/main" val="331371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317"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p:txBody>
          <a:bodyPr vert="horz"/>
          <a:lstStyle/>
          <a:p>
            <a:r>
              <a:rPr lang="en-US" dirty="0"/>
              <a:t>MONITORING the PROGRESS in ACHIEVING SDG</a:t>
            </a:r>
          </a:p>
        </p:txBody>
      </p:sp>
      <p:sp>
        <p:nvSpPr>
          <p:cNvPr id="110" name="TextBox 109">
            <a:extLst>
              <a:ext uri="{FF2B5EF4-FFF2-40B4-BE49-F238E27FC236}">
                <a16:creationId xmlns:a16="http://schemas.microsoft.com/office/drawing/2014/main" id="{6274BB46-DCA5-417D-A40B-684F12C1920D}"/>
              </a:ext>
            </a:extLst>
          </p:cNvPr>
          <p:cNvSpPr txBox="1"/>
          <p:nvPr/>
        </p:nvSpPr>
        <p:spPr>
          <a:xfrm>
            <a:off x="916577" y="823718"/>
            <a:ext cx="10358845" cy="1027974"/>
          </a:xfrm>
          <a:prstGeom prst="rect">
            <a:avLst/>
          </a:prstGeom>
          <a:solidFill>
            <a:schemeClr val="bg1"/>
          </a:solidFill>
        </p:spPr>
        <p:txBody>
          <a:bodyPr wrap="square" rtlCol="0">
            <a:spAutoFit/>
          </a:bodyPr>
          <a:lstStyle/>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 results of monitoring the current progress in the implementation of the SDGs-2030 show that with the SDG 14 and SDG 17 there is a regression - </a:t>
            </a:r>
            <a:r>
              <a:rPr lang="en-US" sz="1200" dirty="0" err="1">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ie</a:t>
            </a: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 the opposite trend compared to 2015. There are no data for SDG 13, and data are missing for SDG 5 and SDG 16 to fully assess progress. For other sustainable development goals, which are discussed in RIA +, the situation as a whole looks good: in terms of them there is progress.</a:t>
            </a:r>
          </a:p>
          <a:p>
            <a:pPr algn="just">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                             Current progress on SDGs:</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Диаграмма 9">
            <a:extLst>
              <a:ext uri="{FF2B5EF4-FFF2-40B4-BE49-F238E27FC236}">
                <a16:creationId xmlns:a16="http://schemas.microsoft.com/office/drawing/2014/main" id="{6DACF9E9-7AD2-494C-ACF3-43F311667FE3}"/>
              </a:ext>
            </a:extLst>
          </p:cNvPr>
          <p:cNvGraphicFramePr/>
          <p:nvPr>
            <p:extLst>
              <p:ext uri="{D42A27DB-BD31-4B8C-83A1-F6EECF244321}">
                <p14:modId xmlns:p14="http://schemas.microsoft.com/office/powerpoint/2010/main" val="3899112062"/>
              </p:ext>
            </p:extLst>
          </p:nvPr>
        </p:nvGraphicFramePr>
        <p:xfrm>
          <a:off x="6992470" y="2216139"/>
          <a:ext cx="5095875" cy="287655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angle 5">
            <a:extLst>
              <a:ext uri="{FF2B5EF4-FFF2-40B4-BE49-F238E27FC236}">
                <a16:creationId xmlns:a16="http://schemas.microsoft.com/office/drawing/2014/main" id="{2E57ACB8-6D9E-4E31-905F-66E5CA8AE272}"/>
              </a:ext>
            </a:extLst>
          </p:cNvPr>
          <p:cNvSpPr/>
          <p:nvPr/>
        </p:nvSpPr>
        <p:spPr>
          <a:xfrm flipH="1">
            <a:off x="8027893" y="5202319"/>
            <a:ext cx="3590366" cy="395236"/>
          </a:xfrm>
          <a:prstGeom prst="rect">
            <a:avLst/>
          </a:prstGeom>
          <a:solidFill>
            <a:schemeClr val="bg1"/>
          </a:solidFill>
          <a:ln>
            <a:noFill/>
          </a:ln>
        </p:spPr>
        <p:txBody>
          <a:bodyPr wrap="square" lIns="0" tIns="0" rIns="0" bIns="0">
            <a:spAutoFit/>
          </a:bodyPr>
          <a:lstStyle/>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Note: for SDG 13, according to the State Statistics Service, it is impossible to measure the indicator</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5">
            <a:extLst>
              <a:ext uri="{FF2B5EF4-FFF2-40B4-BE49-F238E27FC236}">
                <a16:creationId xmlns:a16="http://schemas.microsoft.com/office/drawing/2014/main" id="{5B764BF3-4F9B-49CA-8A0C-227EDC53046A}"/>
              </a:ext>
            </a:extLst>
          </p:cNvPr>
          <p:cNvSpPr/>
          <p:nvPr/>
        </p:nvSpPr>
        <p:spPr>
          <a:xfrm flipH="1">
            <a:off x="1546411" y="6110319"/>
            <a:ext cx="9453281" cy="395236"/>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Overall, the seven sustainable development goals selected for RIA + account for 45% of the total number of indicators that show a reverse trend or need to accelerate implementation.</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5">
            <a:extLst>
              <a:ext uri="{FF2B5EF4-FFF2-40B4-BE49-F238E27FC236}">
                <a16:creationId xmlns:a16="http://schemas.microsoft.com/office/drawing/2014/main" id="{A4DAD78A-6B96-427F-8A29-D08A7682D0E3}"/>
              </a:ext>
            </a:extLst>
          </p:cNvPr>
          <p:cNvSpPr/>
          <p:nvPr/>
        </p:nvSpPr>
        <p:spPr>
          <a:xfrm flipH="1">
            <a:off x="7497874" y="1714141"/>
            <a:ext cx="3993776" cy="386516"/>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 share of indicators for which there is a lag in achieving the SDGs</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a:extLst>
              <a:ext uri="{FF2B5EF4-FFF2-40B4-BE49-F238E27FC236}">
                <a16:creationId xmlns:a16="http://schemas.microsoft.com/office/drawing/2014/main" id="{FA4FEEFB-60C6-411E-B0F5-4088FAD3F228}"/>
              </a:ext>
            </a:extLst>
          </p:cNvPr>
          <p:cNvPicPr>
            <a:picLocks noChangeAspect="1"/>
          </p:cNvPicPr>
          <p:nvPr/>
        </p:nvPicPr>
        <p:blipFill>
          <a:blip r:embed="rId7"/>
          <a:stretch>
            <a:fillRect/>
          </a:stretch>
        </p:blipFill>
        <p:spPr>
          <a:xfrm>
            <a:off x="280707" y="1915596"/>
            <a:ext cx="5992345" cy="4085093"/>
          </a:xfrm>
          <a:prstGeom prst="rect">
            <a:avLst/>
          </a:prstGeom>
        </p:spPr>
      </p:pic>
    </p:spTree>
    <p:extLst>
      <p:ext uri="{BB962C8B-B14F-4D97-AF65-F5344CB8AC3E}">
        <p14:creationId xmlns:p14="http://schemas.microsoft.com/office/powerpoint/2010/main" val="1218180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40"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7493"/>
            <a:ext cx="10358846" cy="700439"/>
          </a:xfrm>
        </p:spPr>
        <p:txBody>
          <a:bodyPr vert="horz"/>
          <a:lstStyle/>
          <a:p>
            <a:r>
              <a:rPr lang="en-US" dirty="0"/>
              <a:t>SELECTED SDG IN STRATEGIC AND PROGRAM DOCUMENTS</a:t>
            </a:r>
          </a:p>
        </p:txBody>
      </p:sp>
      <p:sp>
        <p:nvSpPr>
          <p:cNvPr id="110" name="TextBox 109">
            <a:extLst>
              <a:ext uri="{FF2B5EF4-FFF2-40B4-BE49-F238E27FC236}">
                <a16:creationId xmlns:a16="http://schemas.microsoft.com/office/drawing/2014/main" id="{6274BB46-DCA5-417D-A40B-684F12C1920D}"/>
              </a:ext>
            </a:extLst>
          </p:cNvPr>
          <p:cNvSpPr txBox="1"/>
          <p:nvPr/>
        </p:nvSpPr>
        <p:spPr>
          <a:xfrm>
            <a:off x="916577" y="817316"/>
            <a:ext cx="10358845" cy="281231"/>
          </a:xfrm>
          <a:prstGeom prst="rect">
            <a:avLst/>
          </a:prstGeom>
          <a:solidFill>
            <a:schemeClr val="bg1"/>
          </a:solidFill>
        </p:spPr>
        <p:txBody>
          <a:bodyPr wrap="square" rtlCol="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rPr>
              <a:t>A rapid integrated evaluation of 61 program and strategic documents and their implementation plans was carried out</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13" name="Rectangle 5">
            <a:extLst>
              <a:ext uri="{FF2B5EF4-FFF2-40B4-BE49-F238E27FC236}">
                <a16:creationId xmlns:a16="http://schemas.microsoft.com/office/drawing/2014/main" id="{5B764BF3-4F9B-49CA-8A0C-227EDC53046A}"/>
              </a:ext>
            </a:extLst>
          </p:cNvPr>
          <p:cNvSpPr/>
          <p:nvPr/>
        </p:nvSpPr>
        <p:spPr>
          <a:xfrm flipH="1">
            <a:off x="1267427" y="1196331"/>
            <a:ext cx="4279549" cy="1603644"/>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u="sng" dirty="0">
                <a:solidFill>
                  <a:schemeClr val="accent3">
                    <a:lumMod val="50000"/>
                  </a:schemeClr>
                </a:solidFill>
                <a:latin typeface="Calibri" panose="020F0502020204030204" pitchFamily="34" charset="0"/>
                <a:ea typeface="Calibri" panose="020F0502020204030204" pitchFamily="34" charset="0"/>
              </a:rPr>
              <a:t>What was assessed?</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Association Agreement between Ukraine and the EU;</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National Economic Strategy until 2030;</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State strategy of regional development;</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Budget programs of the Ministry of Regional Development.</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12" name="Rectangle 5">
            <a:extLst>
              <a:ext uri="{FF2B5EF4-FFF2-40B4-BE49-F238E27FC236}">
                <a16:creationId xmlns:a16="http://schemas.microsoft.com/office/drawing/2014/main" id="{C824461E-90CF-48F6-A24D-B2B64D93ECEA}"/>
              </a:ext>
            </a:extLst>
          </p:cNvPr>
          <p:cNvSpPr/>
          <p:nvPr/>
        </p:nvSpPr>
        <p:spPr>
          <a:xfrm flipH="1">
            <a:off x="6645026" y="1226505"/>
            <a:ext cx="3993776" cy="1647374"/>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u="sng"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The focus of the evaluation was on the following issues:</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Are there references in the documents to the sustainable development goals?</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Are the sources of funding indicated?</a:t>
            </a: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What exactly are the tasks for which the Ministry of Regional Development is responsible in the relevant documents?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5">
            <a:extLst>
              <a:ext uri="{FF2B5EF4-FFF2-40B4-BE49-F238E27FC236}">
                <a16:creationId xmlns:a16="http://schemas.microsoft.com/office/drawing/2014/main" id="{1D2ACA63-8CEF-40CF-8804-6C50EA909D32}"/>
              </a:ext>
            </a:extLst>
          </p:cNvPr>
          <p:cNvSpPr/>
          <p:nvPr/>
        </p:nvSpPr>
        <p:spPr>
          <a:xfrm flipH="1">
            <a:off x="1267428" y="3040067"/>
            <a:ext cx="3993775" cy="584134"/>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Inclusion of SDGs tasks in the field of regional development, energy and ecology, according to the number of analyzed documents: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Диаграмма 14">
            <a:extLst>
              <a:ext uri="{FF2B5EF4-FFF2-40B4-BE49-F238E27FC236}">
                <a16:creationId xmlns:a16="http://schemas.microsoft.com/office/drawing/2014/main" id="{20E4C1CE-6717-498D-A97B-E890BA755EAC}"/>
              </a:ext>
            </a:extLst>
          </p:cNvPr>
          <p:cNvGraphicFramePr/>
          <p:nvPr>
            <p:extLst>
              <p:ext uri="{D42A27DB-BD31-4B8C-83A1-F6EECF244321}">
                <p14:modId xmlns:p14="http://schemas.microsoft.com/office/powerpoint/2010/main" val="553303638"/>
              </p:ext>
            </p:extLst>
          </p:nvPr>
        </p:nvGraphicFramePr>
        <p:xfrm>
          <a:off x="916577" y="3624201"/>
          <a:ext cx="4695479" cy="3059385"/>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5">
            <a:extLst>
              <a:ext uri="{FF2B5EF4-FFF2-40B4-BE49-F238E27FC236}">
                <a16:creationId xmlns:a16="http://schemas.microsoft.com/office/drawing/2014/main" id="{7A8F56D1-72B9-4FD7-A6FE-D229FCC1E70B}"/>
              </a:ext>
            </a:extLst>
          </p:cNvPr>
          <p:cNvSpPr/>
          <p:nvPr/>
        </p:nvSpPr>
        <p:spPr>
          <a:xfrm flipH="1">
            <a:off x="5718403" y="3495917"/>
            <a:ext cx="5778831" cy="2971839"/>
          </a:xfrm>
          <a:prstGeom prst="rect">
            <a:avLst/>
          </a:prstGeom>
          <a:solidFill>
            <a:schemeClr val="bg1"/>
          </a:solidFill>
          <a:ln>
            <a:noFill/>
          </a:ln>
        </p:spPr>
        <p:txBody>
          <a:bodyPr wrap="square" lIns="0" tIns="0" rIns="0" bIns="0">
            <a:spAutoFit/>
          </a:bodyPr>
          <a:lstStyle/>
          <a:p>
            <a:pPr marL="171450" indent="-171450" algn="just">
              <a:lnSpc>
                <a:spcPct val="107000"/>
              </a:lnSpc>
              <a:spcAft>
                <a:spcPts val="800"/>
              </a:spcAft>
              <a:buFont typeface="Wingdings" panose="05000000000000000000" pitchFamily="2" charset="2"/>
              <a:buChar char="v"/>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Of the analyzed documents, 19 contained a clear reference to the SDGs-2030 as a reference or basis for the adoption of the document. At the same time, only three documents contained details or mentions in terms of sustainable development goals: NES-2030, Resolution of the Cabinet of Ministers of Ukraine "On approval of the Government's priority action plan for 2020" and Resolution of the Cabinet of Ministers of Ukraine The European Union, the European Atomic Energy Community and their Member States, on the other hand. "</a:t>
            </a:r>
            <a:endParaRPr lang="ru-RU"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07000"/>
              </a:lnSpc>
              <a:spcAft>
                <a:spcPts val="800"/>
              </a:spcAft>
              <a:buFont typeface="Wingdings" panose="05000000000000000000" pitchFamily="2" charset="2"/>
              <a:buChar char="v"/>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assessment shows that comprehensive development strategies of Ukraine, such as the programs of the Cabinet of Ministers of Ukraine and their implementation plans, as well as the Action Plan for the implementation of the Association Agreement include most of the activities under the SDGs-2030 documents. Also, 16 of the 26 tasks for analysis on the SDGs are contained in the State Strategy for Regional Development for 2021-2027.</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just">
              <a:lnSpc>
                <a:spcPct val="107000"/>
              </a:lnSpc>
              <a:spcAft>
                <a:spcPts val="800"/>
              </a:spcAft>
              <a:buFont typeface="Wingdings" panose="05000000000000000000" pitchFamily="2" charset="2"/>
              <a:buChar char="v"/>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One of the disadvantages of the analyzed documents is that they do not specify the amount of funding (with the exception of two documents).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83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62"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Taking into account the SDG in the main strategic documents</a:t>
            </a:r>
          </a:p>
        </p:txBody>
      </p:sp>
      <p:sp>
        <p:nvSpPr>
          <p:cNvPr id="13" name="Rectangle 5">
            <a:extLst>
              <a:ext uri="{FF2B5EF4-FFF2-40B4-BE49-F238E27FC236}">
                <a16:creationId xmlns:a16="http://schemas.microsoft.com/office/drawing/2014/main" id="{5B764BF3-4F9B-49CA-8A0C-227EDC53046A}"/>
              </a:ext>
            </a:extLst>
          </p:cNvPr>
          <p:cNvSpPr/>
          <p:nvPr/>
        </p:nvSpPr>
        <p:spPr>
          <a:xfrm flipH="1">
            <a:off x="994951" y="1573087"/>
            <a:ext cx="3993775" cy="790473"/>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rPr>
              <a:t>According to the expert assessment, the spheres and tasks of the policy envisaged in the Association Agreement between Ukraine and the EU fully reflect all 17 goals of sustainable development.</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12" name="Rectangle 5">
            <a:extLst>
              <a:ext uri="{FF2B5EF4-FFF2-40B4-BE49-F238E27FC236}">
                <a16:creationId xmlns:a16="http://schemas.microsoft.com/office/drawing/2014/main" id="{C824461E-90CF-48F6-A24D-B2B64D93ECEA}"/>
              </a:ext>
            </a:extLst>
          </p:cNvPr>
          <p:cNvSpPr/>
          <p:nvPr/>
        </p:nvSpPr>
        <p:spPr>
          <a:xfrm flipH="1">
            <a:off x="5925128" y="1547912"/>
            <a:ext cx="5639342" cy="1932452"/>
          </a:xfrm>
          <a:prstGeom prst="rect">
            <a:avLst/>
          </a:prstGeom>
          <a:solidFill>
            <a:schemeClr val="bg1"/>
          </a:solidFill>
          <a:ln>
            <a:noFill/>
          </a:ln>
        </p:spPr>
        <p:txBody>
          <a:bodyPr wrap="square" lIns="0" tIns="0" rIns="0" bIns="0">
            <a:spAutoFit/>
          </a:bodyPr>
          <a:lstStyle/>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 According to direction 20 "Quality of Life" among the target indicators of the Strategy for 2030 identifies the implementation of all or some national tasks for most SDGs.</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a:p>
            <a:pPr marL="171450" indent="-171450" algn="just">
              <a:lnSpc>
                <a:spcPct val="107000"/>
              </a:lnSpc>
              <a:spcBef>
                <a:spcPts val="600"/>
              </a:spcBef>
              <a:spcAft>
                <a:spcPts val="6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Overall, NES 2030 is the first high-level long-term strategy that has significantly taken into account Ukraine’s commitment to achieving the 2030 Sustainable Development Goals. At the same time, so far this has been implemented mainly at the level of Objectives and sometimes tasks, but the Strategy lacks a clear definition of a number of objectives and target indicators. Therefore, it is extremely important that the Action Plan for the implementation of NEC-2030 is expected to be prepared and then adopted, which would take into account the SDGs2030 at the level of performance indicators.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5">
            <a:extLst>
              <a:ext uri="{FF2B5EF4-FFF2-40B4-BE49-F238E27FC236}">
                <a16:creationId xmlns:a16="http://schemas.microsoft.com/office/drawing/2014/main" id="{7A8F56D1-72B9-4FD7-A6FE-D229FCC1E70B}"/>
              </a:ext>
            </a:extLst>
          </p:cNvPr>
          <p:cNvSpPr/>
          <p:nvPr/>
        </p:nvSpPr>
        <p:spPr>
          <a:xfrm flipH="1">
            <a:off x="4606339" y="4133252"/>
            <a:ext cx="7186730" cy="2078774"/>
          </a:xfrm>
          <a:prstGeom prst="rect">
            <a:avLst/>
          </a:prstGeom>
          <a:solidFill>
            <a:schemeClr val="bg1"/>
          </a:solidFill>
          <a:ln>
            <a:noFill/>
          </a:ln>
        </p:spPr>
        <p:txBody>
          <a:bodyPr wrap="square" lIns="0" tIns="0" rIns="0" bIns="0">
            <a:spAutoFit/>
          </a:bodyPr>
          <a:lstStyle/>
          <a:p>
            <a:pPr marL="171450" indent="-171450" algn="just">
              <a:lnSpc>
                <a:spcPct val="107000"/>
              </a:lnSpc>
              <a:spcAft>
                <a:spcPts val="8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rPr>
              <a:t>According to assessments, the State Strategy for Regional Development for 2021-2027 (SSRD-2027) does not take into account all the tasks for which the Ministry of Regional Development is responsible. There are no direct measures for tasks such as 6.4 "Improve water efficiency" and 6.5 "Ensure the implementation of integrated water resources management".</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a:p>
            <a:pPr marL="171450" indent="-171450" algn="just">
              <a:lnSpc>
                <a:spcPct val="107000"/>
              </a:lnSpc>
              <a:spcAft>
                <a:spcPts val="800"/>
              </a:spcAft>
              <a:buFont typeface="Arial" panose="020B060402020202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 May 2021, the Cabinet of Ministers approved a plan of measures for the implementation of the SSRD-2027 in 2021-2023. It is estimated that it includes 14  SDGs tasks considered in the study. If we talk about SDG 6 "Clean Water and Sanitation", it is about financing measures to improve the quality of water supply and sewerage systems (tasks 6.1 and 6.2, respectively), in particular by raising funds from MFIs for these purposes, launching public-private partnership projects and inclusion of relevant investments in state and local investment programs. Both the Strategy and the action plan envisage steps to improve energy efficiency.</a:t>
            </a:r>
            <a:endParaRPr lang="uk-UA" sz="1200" dirty="0">
              <a:solidFill>
                <a:schemeClr val="accent3">
                  <a:lumMod val="50000"/>
                </a:schemeClr>
              </a:solidFill>
              <a:effectLst/>
              <a:latin typeface="Calibri" panose="020F0502020204030204" pitchFamily="34" charset="0"/>
              <a:ea typeface="Calibri" panose="020F0502020204030204" pitchFamily="34" charset="0"/>
            </a:endParaRPr>
          </a:p>
        </p:txBody>
      </p:sp>
      <p:sp>
        <p:nvSpPr>
          <p:cNvPr id="11" name="Rectangle 5">
            <a:extLst>
              <a:ext uri="{FF2B5EF4-FFF2-40B4-BE49-F238E27FC236}">
                <a16:creationId xmlns:a16="http://schemas.microsoft.com/office/drawing/2014/main" id="{36BA6190-EF66-43F9-BC4C-E9F67083FE17}"/>
              </a:ext>
            </a:extLst>
          </p:cNvPr>
          <p:cNvSpPr/>
          <p:nvPr/>
        </p:nvSpPr>
        <p:spPr>
          <a:xfrm flipH="1">
            <a:off x="994954" y="2526262"/>
            <a:ext cx="3993776" cy="592855"/>
          </a:xfrm>
          <a:prstGeom prst="rect">
            <a:avLst/>
          </a:prstGeom>
          <a:solidFill>
            <a:schemeClr val="bg1"/>
          </a:solidFill>
          <a:ln>
            <a:noFill/>
          </a:ln>
        </p:spPr>
        <p:txBody>
          <a:bodyPr wrap="square" lIns="0" tIns="0" rIns="0" bIns="0">
            <a:spAutoFit/>
          </a:bodyPr>
          <a:lstStyle/>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rPr>
              <a:t>Comparison of the tasks in the Association Agreement between Ukraine and the EU with the goals of sustainable development (% of coincidences in the tasks of the SDGs):</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Диаграмма 16">
            <a:extLst>
              <a:ext uri="{FF2B5EF4-FFF2-40B4-BE49-F238E27FC236}">
                <a16:creationId xmlns:a16="http://schemas.microsoft.com/office/drawing/2014/main" id="{98404D49-206F-4D24-9334-9CC4BF489462}"/>
              </a:ext>
            </a:extLst>
          </p:cNvPr>
          <p:cNvGraphicFramePr/>
          <p:nvPr>
            <p:extLst>
              <p:ext uri="{D42A27DB-BD31-4B8C-83A1-F6EECF244321}">
                <p14:modId xmlns:p14="http://schemas.microsoft.com/office/powerpoint/2010/main" val="890761715"/>
              </p:ext>
            </p:extLst>
          </p:nvPr>
        </p:nvGraphicFramePr>
        <p:xfrm>
          <a:off x="0" y="3372492"/>
          <a:ext cx="4606339" cy="2656575"/>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5">
            <a:extLst>
              <a:ext uri="{FF2B5EF4-FFF2-40B4-BE49-F238E27FC236}">
                <a16:creationId xmlns:a16="http://schemas.microsoft.com/office/drawing/2014/main" id="{E9DF68A8-F051-4F7D-B03B-CE62B78FBE21}"/>
              </a:ext>
            </a:extLst>
          </p:cNvPr>
          <p:cNvSpPr/>
          <p:nvPr/>
        </p:nvSpPr>
        <p:spPr>
          <a:xfrm flipH="1">
            <a:off x="994951" y="1109597"/>
            <a:ext cx="3993776" cy="188898"/>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Association Agreement between Ukraine and the EU</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5">
            <a:extLst>
              <a:ext uri="{FF2B5EF4-FFF2-40B4-BE49-F238E27FC236}">
                <a16:creationId xmlns:a16="http://schemas.microsoft.com/office/drawing/2014/main" id="{2D1EDC6C-3903-4D8A-92FA-A21CD2493EE9}"/>
              </a:ext>
            </a:extLst>
          </p:cNvPr>
          <p:cNvSpPr/>
          <p:nvPr/>
        </p:nvSpPr>
        <p:spPr>
          <a:xfrm flipH="1">
            <a:off x="6846730" y="1109597"/>
            <a:ext cx="3993776" cy="188898"/>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uk-UA" sz="1200" dirty="0">
                <a:solidFill>
                  <a:schemeClr val="accent3">
                    <a:lumMod val="50000"/>
                  </a:schemeClr>
                </a:solidFill>
                <a:effectLst/>
                <a:latin typeface="Calibri" panose="020F0502020204030204" pitchFamily="34" charset="0"/>
                <a:ea typeface="Calibri" panose="020F0502020204030204" pitchFamily="34" charset="0"/>
              </a:rPr>
              <a:t>Національна економічна стратегія до 2030 року</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5">
            <a:extLst>
              <a:ext uri="{FF2B5EF4-FFF2-40B4-BE49-F238E27FC236}">
                <a16:creationId xmlns:a16="http://schemas.microsoft.com/office/drawing/2014/main" id="{76A7955D-199F-4BA9-8DA0-37309CC302DD}"/>
              </a:ext>
            </a:extLst>
          </p:cNvPr>
          <p:cNvSpPr/>
          <p:nvPr/>
        </p:nvSpPr>
        <p:spPr>
          <a:xfrm flipH="1">
            <a:off x="6564342" y="1132600"/>
            <a:ext cx="3993776" cy="188898"/>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National Economic Strategy until 2030</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5">
            <a:extLst>
              <a:ext uri="{FF2B5EF4-FFF2-40B4-BE49-F238E27FC236}">
                <a16:creationId xmlns:a16="http://schemas.microsoft.com/office/drawing/2014/main" id="{C332F611-75F1-4421-ACA0-CB367BC756C0}"/>
              </a:ext>
            </a:extLst>
          </p:cNvPr>
          <p:cNvSpPr/>
          <p:nvPr/>
        </p:nvSpPr>
        <p:spPr>
          <a:xfrm flipH="1">
            <a:off x="5588775" y="3721061"/>
            <a:ext cx="3993776" cy="188898"/>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200" b="1" dirty="0">
                <a:solidFill>
                  <a:schemeClr val="accent3">
                    <a:lumMod val="50000"/>
                  </a:schemeClr>
                </a:solidFill>
                <a:latin typeface="Calibri" panose="020F0502020204030204" pitchFamily="34" charset="0"/>
                <a:ea typeface="Calibri" panose="020F0502020204030204" pitchFamily="34" charset="0"/>
              </a:rPr>
              <a:t>State strategy of regional development</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899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84"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Responsibility of the Ministry of Regional Development for the implementation of SDG</a:t>
            </a:r>
          </a:p>
        </p:txBody>
      </p:sp>
      <p:sp>
        <p:nvSpPr>
          <p:cNvPr id="13" name="Rectangle 5">
            <a:extLst>
              <a:ext uri="{FF2B5EF4-FFF2-40B4-BE49-F238E27FC236}">
                <a16:creationId xmlns:a16="http://schemas.microsoft.com/office/drawing/2014/main" id="{5B764BF3-4F9B-49CA-8A0C-227EDC53046A}"/>
              </a:ext>
            </a:extLst>
          </p:cNvPr>
          <p:cNvSpPr/>
          <p:nvPr/>
        </p:nvSpPr>
        <p:spPr>
          <a:xfrm flipH="1">
            <a:off x="1073330" y="1154443"/>
            <a:ext cx="10202093" cy="5246757"/>
          </a:xfrm>
          <a:prstGeom prst="rect">
            <a:avLst/>
          </a:prstGeom>
          <a:solidFill>
            <a:schemeClr val="bg1"/>
          </a:solidFill>
          <a:ln>
            <a:noFill/>
          </a:ln>
        </p:spPr>
        <p:txBody>
          <a:bodyPr wrap="square" lIns="0" tIns="0" rIns="0" bIns="0">
            <a:spAutoFit/>
          </a:bodyPr>
          <a:lstStyle/>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According to the legislation, the Ministry of Regional Development is responsible for the formation of regional policy and community development, but in practice not all regional development programs are funded by the Ministry of Regional Development.</a:t>
            </a:r>
          </a:p>
          <a:p>
            <a:pPr algn="just">
              <a:lnSpc>
                <a:spcPct val="107000"/>
              </a:lnSpc>
              <a:spcAft>
                <a:spcPts val="8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decision to assign the SDGs to the responsible ministries was approved in 2018 by the Interdepartmental Group on SDGs. Later, in 2020, the Ministry of Economy proposed to update the division of responsibilities, primarily to take into account the new structure of ministries, but so far no decision has been made.</a:t>
            </a:r>
          </a:p>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According to the distribution, the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Ministry of Regional Development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is responsible for two goals of sustainable development: </a:t>
            </a:r>
            <a:r>
              <a:rPr lang="en-US" sz="12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SDG 6. Clean water and good sanitation and SDG 11. Sustainable development of cities and communities </a:t>
            </a: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and tasks within these goals. At the same time, other ministries have been identified as responsible for carrying out certain tasks under these SDGs.</a:t>
            </a:r>
          </a:p>
          <a:p>
            <a:pPr algn="just">
              <a:lnSpc>
                <a:spcPct val="107000"/>
              </a:lnSpc>
              <a:spcBef>
                <a:spcPts val="600"/>
              </a:spcBef>
              <a:spcAft>
                <a:spcPts val="600"/>
              </a:spcAft>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At the level of tasks for different SDGs, the Ministry of Regional Development, in accordance with the division of the Interdepartmental Group, carried out on the basis of its statutory powers and tasks, is involved in certain tasks for several other sustainable development goals:</a:t>
            </a:r>
            <a:endParaRPr lang="uk-UA" sz="1200" dirty="0">
              <a:solidFill>
                <a:schemeClr val="accent3">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6000"/>
              </a:lnSpc>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SDG 7. Affordable and clean energy, task “7.1. Expand infrastructure and modernize networks to ensure reliable and sustainable energy supply through the introduction of innovative technologies ";</a:t>
            </a:r>
          </a:p>
          <a:p>
            <a:pPr marL="342900" lvl="0" indent="-342900" algn="just">
              <a:lnSpc>
                <a:spcPct val="106000"/>
              </a:lnSpc>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rPr>
              <a:t>SDG 11: Sustainable development of cities and communities, task "11.1. Ensure the availability of housing "," 11.2. Ensure the development of settlements and territories exclusively on the basis of integrated planning and management with public participation "," 11.6. Ensure the development and implementation of local development strategies aimed at economic growth, job creation, tourism development, recreation, local culture and local production ",</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CSW 12. Responsible consumption and production, task "12.1. Reduce the resource intensity of the economy "," 12.4. Reduce the volume of waste generation and increase the volume of their processing and reuse on the basis of innovative technologies and industries ",</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CSW 14. Conservation of marine resources, task "14.1. Reduce marine pollution "," 14.2. Ensure the sustainable use and protection of marine and coastal ecosystems, increase their resilience and restore them through innovative technologies. </a:t>
            </a:r>
          </a:p>
          <a:p>
            <a:pPr marL="342900" lvl="0" indent="-342900" algn="just">
              <a:lnSpc>
                <a:spcPct val="106000"/>
              </a:lnSpc>
              <a:spcAft>
                <a:spcPts val="800"/>
              </a:spcAft>
              <a:buFont typeface="Calibri" panose="020F0502020204030204" pitchFamily="34" charset="0"/>
              <a:buChar char="-"/>
            </a:pPr>
            <a:r>
              <a:rPr lang="en-US" sz="12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"CSW 16. Peace, justice and strong institutions, "16.7. To increase the efficiency of public authorities and local self-government. “</a:t>
            </a:r>
          </a:p>
          <a:p>
            <a:pPr marL="342900" lvl="0" indent="-342900" algn="just">
              <a:lnSpc>
                <a:spcPct val="106000"/>
              </a:lnSpc>
              <a:spcAft>
                <a:spcPts val="800"/>
              </a:spcAft>
              <a:buFont typeface="Calibri" panose="020F0502020204030204" pitchFamily="34" charset="0"/>
              <a:buChar char="-"/>
            </a:pPr>
            <a:endParaRPr lang="ru-RU" sz="1200" dirty="0">
              <a:solidFill>
                <a:schemeClr val="accent3">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06000"/>
              </a:lnSpc>
              <a:spcAft>
                <a:spcPts val="800"/>
              </a:spcAft>
            </a:pPr>
            <a:r>
              <a:rPr lang="en-US" sz="1200" b="1" i="1" dirty="0">
                <a:solidFill>
                  <a:schemeClr val="accent3">
                    <a:lumMod val="50000"/>
                  </a:schemeClr>
                </a:solidFill>
                <a:latin typeface="Calibri" panose="020F0502020204030204" pitchFamily="34" charset="0"/>
                <a:ea typeface="Calibri" panose="020F0502020204030204" pitchFamily="34" charset="0"/>
              </a:rPr>
              <a:t>In this study, it was assessed that the strategic documents and budget programs take into account the goals and tasks of sustainable development, for which the Ministry of Regional Development is responsible for in accordance with the distribution of the Interagency Group.</a:t>
            </a:r>
            <a:endParaRPr lang="ru-RU" sz="12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982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D0B0011-41D1-4DB7-A4C2-C0616D094C5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407"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0D0B0011-41D1-4DB7-A4C2-C0616D094C5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698C569-804A-4E1E-9D7D-CA23ACB2E60F}"/>
              </a:ext>
            </a:extLst>
          </p:cNvPr>
          <p:cNvSpPr>
            <a:spLocks noGrp="1"/>
          </p:cNvSpPr>
          <p:nvPr>
            <p:ph type="title"/>
          </p:nvPr>
        </p:nvSpPr>
        <p:spPr>
          <a:xfrm>
            <a:off x="994954" y="259458"/>
            <a:ext cx="10358846" cy="515157"/>
          </a:xfrm>
        </p:spPr>
        <p:txBody>
          <a:bodyPr vert="horz"/>
          <a:lstStyle/>
          <a:p>
            <a:r>
              <a:rPr lang="en-US" dirty="0"/>
              <a:t>Financing regional development</a:t>
            </a:r>
          </a:p>
        </p:txBody>
      </p:sp>
      <p:sp>
        <p:nvSpPr>
          <p:cNvPr id="13" name="Rectangle 5">
            <a:extLst>
              <a:ext uri="{FF2B5EF4-FFF2-40B4-BE49-F238E27FC236}">
                <a16:creationId xmlns:a16="http://schemas.microsoft.com/office/drawing/2014/main" id="{5B764BF3-4F9B-49CA-8A0C-227EDC53046A}"/>
              </a:ext>
            </a:extLst>
          </p:cNvPr>
          <p:cNvSpPr/>
          <p:nvPr/>
        </p:nvSpPr>
        <p:spPr>
          <a:xfrm flipH="1">
            <a:off x="1119332" y="1182939"/>
            <a:ext cx="10358845" cy="4886722"/>
          </a:xfrm>
          <a:prstGeom prst="rect">
            <a:avLst/>
          </a:prstGeom>
          <a:solidFill>
            <a:schemeClr val="bg1"/>
          </a:solidFill>
          <a:ln>
            <a:noFill/>
          </a:ln>
        </p:spPr>
        <p:txBody>
          <a:bodyPr wrap="square" lIns="0" tIns="0" rIns="0" bIns="0">
            <a:spAutoFit/>
          </a:bodyPr>
          <a:lstStyle/>
          <a:p>
            <a:pPr algn="just">
              <a:lnSpc>
                <a:spcPct val="107000"/>
              </a:lnSpc>
              <a:spcAft>
                <a:spcPts val="8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assessment of the inclusion of SDGs in strategic and program documents showed that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most often they do not have a certain expected amount of funding</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for relevant strategies and programs in the texts of documents. The assessment of the required funding is included in two of the analyzed documents: the Concept of the National Target Social Program "Drinking Water of Ukraine" for 2022-2026 and the State Target Program for Restoration and </a:t>
            </a:r>
            <a:r>
              <a:rPr lang="en-US" sz="1300" dirty="0" err="1">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Peacebuilding</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in the Eastern Regions of Ukraine.</a:t>
            </a:r>
          </a:p>
          <a:p>
            <a:pPr algn="just">
              <a:lnSpc>
                <a:spcPct val="107000"/>
              </a:lnSpc>
              <a:spcAft>
                <a:spcPts val="8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26 analyzed documents </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declaratively identify </a:t>
            </a:r>
            <a:r>
              <a:rPr lang="en-US" sz="13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sources of funding</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which include </a:t>
            </a:r>
            <a:r>
              <a:rPr lang="en-US" sz="1300" i="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funds from the state and local budgets</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as well as other sources not prohibited by law. This is often not private funding, but </a:t>
            </a:r>
            <a:r>
              <a:rPr lang="en-US" sz="1300" i="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IFO funding</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In some cases, it is planned to introduce public-private partnership projects in the field of water supply, sewerage, heat supply. However, the planned amounts of funding in terms of sources are not determined.</a:t>
            </a:r>
          </a:p>
          <a:p>
            <a:pPr algn="just">
              <a:lnSpc>
                <a:spcPct val="107000"/>
              </a:lnSpc>
              <a:spcAft>
                <a:spcPts val="800"/>
              </a:spcAft>
            </a:pP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Funding for state programs and strategies</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as well as national programs, traditionally takes the form of numerous subventions from the state budget to local budgets (in fact, subventions are targeted transfers). We are also talking about financing regional development programs for various sustainable development goals.</a:t>
            </a:r>
          </a:p>
          <a:p>
            <a:pPr algn="just">
              <a:lnSpc>
                <a:spcPct val="107000"/>
              </a:lnSpc>
              <a:spcAft>
                <a:spcPts val="8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 recent years, a number of reforms have been implemented, in which the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financing of subventions </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has gradually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decreased</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from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about 270 billion UAH in 2018 to 136 billion UAH in 2020. </a:t>
            </a:r>
          </a:p>
          <a:p>
            <a:pPr algn="just">
              <a:lnSpc>
                <a:spcPct val="107000"/>
              </a:lnSpc>
              <a:spcAft>
                <a:spcPts val="8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largest subvention </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remains the </a:t>
            </a: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educational subvention</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which is received by local communities to finance general secondary education and is administered by the Ministry of Education and Science (MES).</a:t>
            </a:r>
          </a:p>
          <a:p>
            <a:pPr algn="just">
              <a:lnSpc>
                <a:spcPct val="107000"/>
              </a:lnSpc>
              <a:spcAft>
                <a:spcPts val="800"/>
              </a:spcAft>
            </a:pP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In general, </a:t>
            </a:r>
            <a:r>
              <a:rPr lang="en-US" sz="1300" u="sng"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the large number of different types of subventions, each of which is a separate budget program, does not correspond to the best world experience</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Scattered funding for regional development activities under various programs and administrators does not contribute to the efficient use of taxpayers' funds. And against the background of the lack of clear goals and defined performance indicators for the relevant programs, it seems extremely difficult to assess the effectiveness of relevant expenditures. That is why it is important to conduct cost reviews of relevant budget programs.</a:t>
            </a:r>
          </a:p>
          <a:p>
            <a:pPr algn="just">
              <a:lnSpc>
                <a:spcPct val="107000"/>
              </a:lnSpc>
              <a:spcAft>
                <a:spcPts val="800"/>
              </a:spcAft>
            </a:pPr>
            <a:r>
              <a:rPr lang="en-US" sz="1300" b="1"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A positive trend in recent years</a:t>
            </a:r>
            <a:r>
              <a:rPr lang="en-US" sz="1300" dirty="0">
                <a:solidFill>
                  <a:schemeClr val="accent3">
                    <a:lumMod val="50000"/>
                  </a:schemeClr>
                </a:solidFill>
                <a:latin typeface="Calibri" panose="020F0502020204030204" pitchFamily="34" charset="0"/>
                <a:ea typeface="Calibri" panose="020F0502020204030204" pitchFamily="34" charset="0"/>
                <a:cs typeface="Calibri" panose="020F0502020204030204" pitchFamily="34" charset="0"/>
              </a:rPr>
              <a:t> has been the consolidation of certain subventions from 2020 into a single budget program to finance social support at the level of the Ministry of Social Policy and the monetization of housing and communal benefits and subsidies.</a:t>
            </a:r>
            <a:endParaRPr lang="ru-RU" sz="13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5">
            <a:extLst>
              <a:ext uri="{FF2B5EF4-FFF2-40B4-BE49-F238E27FC236}">
                <a16:creationId xmlns:a16="http://schemas.microsoft.com/office/drawing/2014/main" id="{539276B5-7245-4B66-8E4E-43358BEB1387}"/>
              </a:ext>
            </a:extLst>
          </p:cNvPr>
          <p:cNvSpPr/>
          <p:nvPr/>
        </p:nvSpPr>
        <p:spPr>
          <a:xfrm flipH="1">
            <a:off x="4099110" y="788339"/>
            <a:ext cx="3993776" cy="220317"/>
          </a:xfrm>
          <a:prstGeom prst="rect">
            <a:avLst/>
          </a:prstGeom>
          <a:solidFill>
            <a:schemeClr val="bg1"/>
          </a:solidFill>
          <a:ln>
            <a:noFill/>
          </a:ln>
        </p:spPr>
        <p:txBody>
          <a:bodyPr wrap="square" lIns="0" tIns="0" rIns="0" bIns="0">
            <a:spAutoFit/>
          </a:bodyPr>
          <a:lstStyle/>
          <a:p>
            <a:pPr algn="ctr">
              <a:lnSpc>
                <a:spcPct val="107000"/>
              </a:lnSpc>
              <a:spcBef>
                <a:spcPts val="600"/>
              </a:spcBef>
              <a:spcAft>
                <a:spcPts val="600"/>
              </a:spcAft>
            </a:pPr>
            <a:r>
              <a:rPr lang="en-US" sz="14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Subventions</a:t>
            </a:r>
            <a:endParaRPr lang="ru-RU" sz="1400" b="1"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18696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6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vKR9jhDfKfB8bXNhfIN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O7d1FXwiaiDSY0z0fkk4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1hlEwmlRQqW1.fMDhAeJ2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BPQW9ltSgqxhOnUBCaR0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o Office">
  <a:themeElements>
    <a:clrScheme name="Civitta">
      <a:dk1>
        <a:srgbClr val="134753"/>
      </a:dk1>
      <a:lt1>
        <a:srgbClr val="FFFFFF"/>
      </a:lt1>
      <a:dk2>
        <a:srgbClr val="4C4C4C"/>
      </a:dk2>
      <a:lt2>
        <a:srgbClr val="C2E8F1"/>
      </a:lt2>
      <a:accent1>
        <a:srgbClr val="3CA1BC"/>
      </a:accent1>
      <a:accent2>
        <a:srgbClr val="48B9D5"/>
      </a:accent2>
      <a:accent3>
        <a:srgbClr val="502523"/>
      </a:accent3>
      <a:accent4>
        <a:srgbClr val="00ABC0"/>
      </a:accent4>
      <a:accent5>
        <a:srgbClr val="ABCD3A"/>
      </a:accent5>
      <a:accent6>
        <a:srgbClr val="588133"/>
      </a:accent6>
      <a:hlink>
        <a:srgbClr val="00ABC0"/>
      </a:hlink>
      <a:folHlink>
        <a:srgbClr val="134753"/>
      </a:folHlink>
    </a:clrScheme>
    <a:fontScheme name="Civitta fo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B56244362F274B84AAE2CDBCA9A6FD" ma:contentTypeVersion="2" ma:contentTypeDescription="Create a new document." ma:contentTypeScope="" ma:versionID="f91d1822d1a26e3563566374ea8935e9">
  <xsd:schema xmlns:xsd="http://www.w3.org/2001/XMLSchema" xmlns:xs="http://www.w3.org/2001/XMLSchema" xmlns:p="http://schemas.microsoft.com/office/2006/metadata/properties" xmlns:ns2="21f543ea-a434-4628-af79-dfb6b879e097" targetNamespace="http://schemas.microsoft.com/office/2006/metadata/properties" ma:root="true" ma:fieldsID="7815e9c6f71eeff162884028d2ab89f4" ns2:_="">
    <xsd:import namespace="21f543ea-a434-4628-af79-dfb6b879e09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f543ea-a434-4628-af79-dfb6b879e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6793D-D8AB-4F5E-B438-710A8BC8A367}">
  <ds:schemaRefs>
    <ds:schemaRef ds:uri="21f543ea-a434-4628-af79-dfb6b879e097"/>
    <ds:schemaRef ds:uri="http://purl.org/dc/dcmitype/"/>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F2E487-91B2-446A-A238-60169FAB3E42}">
  <ds:schemaRefs>
    <ds:schemaRef ds:uri="http://schemas.microsoft.com/sharepoint/v3/contenttype/forms"/>
  </ds:schemaRefs>
</ds:datastoreItem>
</file>

<file path=customXml/itemProps3.xml><?xml version="1.0" encoding="utf-8"?>
<ds:datastoreItem xmlns:ds="http://schemas.openxmlformats.org/officeDocument/2006/customXml" ds:itemID="{CE0FFA26-250A-432B-A981-260081639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f543ea-a434-4628-af79-dfb6b879e0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28892</TotalTime>
  <Words>5027</Words>
  <Application>Microsoft Office PowerPoint</Application>
  <PresentationFormat>Широкоэкранный</PresentationFormat>
  <Paragraphs>160</Paragraphs>
  <Slides>16</Slides>
  <Notes>2</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2" baseType="lpstr">
      <vt:lpstr>Arial</vt:lpstr>
      <vt:lpstr>Calibri</vt:lpstr>
      <vt:lpstr>Courier New</vt:lpstr>
      <vt:lpstr>Wingdings</vt:lpstr>
      <vt:lpstr>Tema do Office</vt:lpstr>
      <vt:lpstr>think-cell Slide</vt:lpstr>
      <vt:lpstr>Презентация PowerPoint</vt:lpstr>
      <vt:lpstr>Implementation of sustainable development goals in Ukraine</vt:lpstr>
      <vt:lpstr>RIA + EVALUATION HAS BEEN CARRIED OUT FOR 6 SUSTAINABLE DEVELOPMENT GOALS</vt:lpstr>
      <vt:lpstr>STRATEGIC PLANNING AND SUSTAINABLE DEVELOPMENT GOALS IN UKRAINE</vt:lpstr>
      <vt:lpstr>MONITORING the PROGRESS in ACHIEVING SDG</vt:lpstr>
      <vt:lpstr>SELECTED SDG IN STRATEGIC AND PROGRAM DOCUMENTS</vt:lpstr>
      <vt:lpstr>Taking into account the SDG in the main strategic documents</vt:lpstr>
      <vt:lpstr>Responsibility of the Ministry of Regional Development for the implementation of SDG</vt:lpstr>
      <vt:lpstr>Financing regional development</vt:lpstr>
      <vt:lpstr>Financing regional development</vt:lpstr>
      <vt:lpstr>financing regional development</vt:lpstr>
      <vt:lpstr>рResponsibility of the Ministry of Energy and the Ministry of Environment for the implementation of SDG</vt:lpstr>
      <vt:lpstr>Budget programs of the Ministry of Energy and the Ministry of Environment</vt:lpstr>
      <vt:lpstr>conclusions</vt:lpstr>
      <vt:lpstr>Recommendations</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Рада розвитку України</dc:title>
  <dc:creator>Utilizador</dc:creator>
  <cp:lastModifiedBy>Yana Panchenko</cp:lastModifiedBy>
  <cp:revision>2192</cp:revision>
  <cp:lastPrinted>2020-05-06T12:17:12Z</cp:lastPrinted>
  <dcterms:created xsi:type="dcterms:W3CDTF">2018-05-11T14:04:54Z</dcterms:created>
  <dcterms:modified xsi:type="dcterms:W3CDTF">2022-01-21T14:13:42Z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0x01010001B56244362F274B84AAE2CDBCA9A6FD</vt:lpwstr>
  </property>
</Properties>
</file>