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theme/themeOverride19.xml" ContentType="application/vnd.openxmlformats-officedocument.themeOverride+xml"/>
  <Override PartName="/ppt/notesSlides/notesSlide23.xml" ContentType="application/vnd.openxmlformats-officedocument.presentationml.notesSlide+xml"/>
  <Override PartName="/ppt/charts/chart22.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Override17.xml" ContentType="application/vnd.openxmlformats-officedocument.themeOverride+xml"/>
  <Override PartName="/ppt/notesSlides/notesSlide21.xml" ContentType="application/vnd.openxmlformats-officedocument.presentationml.notesSlide+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theme/themeOverride18.xml" ContentType="application/vnd.openxmlformats-officedocument.themeOverride+xml"/>
  <Override PartName="/ppt/charts/chart4.xml" ContentType="application/vnd.openxmlformats-officedocument.drawingml.chart+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9"/>
  </p:notesMasterIdLst>
  <p:sldIdLst>
    <p:sldId id="256" r:id="rId2"/>
    <p:sldId id="258" r:id="rId3"/>
    <p:sldId id="259" r:id="rId4"/>
    <p:sldId id="261" r:id="rId5"/>
    <p:sldId id="262" r:id="rId6"/>
    <p:sldId id="264" r:id="rId7"/>
    <p:sldId id="265" r:id="rId8"/>
    <p:sldId id="266" r:id="rId9"/>
    <p:sldId id="268" r:id="rId10"/>
    <p:sldId id="288" r:id="rId11"/>
    <p:sldId id="269" r:id="rId12"/>
    <p:sldId id="270" r:id="rId13"/>
    <p:sldId id="274" r:id="rId14"/>
    <p:sldId id="275" r:id="rId15"/>
    <p:sldId id="289" r:id="rId16"/>
    <p:sldId id="290" r:id="rId17"/>
    <p:sldId id="291" r:id="rId18"/>
    <p:sldId id="292" r:id="rId19"/>
    <p:sldId id="287" r:id="rId20"/>
    <p:sldId id="278" r:id="rId21"/>
    <p:sldId id="279" r:id="rId22"/>
    <p:sldId id="280" r:id="rId23"/>
    <p:sldId id="281" r:id="rId24"/>
    <p:sldId id="282" r:id="rId25"/>
    <p:sldId id="283" r:id="rId26"/>
    <p:sldId id="284"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lena Manic" initials="J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Ivo%20Colovic\Desktop\Korupcija%20III%20ciklus%20decembar%202013\UNDPKf2%20-%20Copy.xls"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8.xml"/></Relationships>
</file>

<file path=ppt/charts/_rels/chart2.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20.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21.xml"/></Relationships>
</file>

<file path=ppt/charts/_rels/chart3.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Ivo%20Colovic\Desktop\korupcija3.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UNDPKf2%20-%20Copy.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 I'!$C$2</c:f>
              <c:strCache>
                <c:ptCount val="1"/>
                <c:pt idx="0">
                  <c:v>2011 novembar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Ne zna/ne može da proceni</c:v>
                </c:pt>
                <c:pt idx="1">
                  <c:v>U pravom smeru</c:v>
                </c:pt>
                <c:pt idx="2">
                  <c:v>U pogrešnom smeru</c:v>
                </c:pt>
              </c:strCache>
            </c:strRef>
          </c:cat>
          <c:val>
            <c:numRef>
              <c:f>'grafikon I'!$C$3:$C$5</c:f>
              <c:numCache>
                <c:formatCode>0%</c:formatCode>
                <c:ptCount val="3"/>
                <c:pt idx="0">
                  <c:v>0.12000000000000002</c:v>
                </c:pt>
                <c:pt idx="1">
                  <c:v>0.14000000000000001</c:v>
                </c:pt>
                <c:pt idx="2">
                  <c:v>0.73000000000000065</c:v>
                </c:pt>
              </c:numCache>
            </c:numRef>
          </c:val>
        </c:ser>
        <c:ser>
          <c:idx val="1"/>
          <c:order val="1"/>
          <c:tx>
            <c:strRef>
              <c:f>'grafikon I'!$D$2</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Ne zna/ne može da proceni</c:v>
                </c:pt>
                <c:pt idx="1">
                  <c:v>U pravom smeru</c:v>
                </c:pt>
                <c:pt idx="2">
                  <c:v>U pogrešnom smeru</c:v>
                </c:pt>
              </c:strCache>
            </c:strRef>
          </c:cat>
          <c:val>
            <c:numRef>
              <c:f>'grafikon I'!$D$3:$D$5</c:f>
              <c:numCache>
                <c:formatCode>0%</c:formatCode>
                <c:ptCount val="3"/>
                <c:pt idx="0">
                  <c:v>0.13</c:v>
                </c:pt>
                <c:pt idx="1">
                  <c:v>0.16000000000000031</c:v>
                </c:pt>
                <c:pt idx="2">
                  <c:v>0.71000000000000063</c:v>
                </c:pt>
              </c:numCache>
            </c:numRef>
          </c:val>
        </c:ser>
        <c:ser>
          <c:idx val="2"/>
          <c:order val="2"/>
          <c:tx>
            <c:strRef>
              <c:f>'grafikon I'!$E$2</c:f>
              <c:strCache>
                <c:ptCount val="1"/>
                <c:pt idx="0">
                  <c:v>2012 decembar</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Ne zna/ne može da proceni</c:v>
                </c:pt>
                <c:pt idx="1">
                  <c:v>U pravom smeru</c:v>
                </c:pt>
                <c:pt idx="2">
                  <c:v>U pogrešnom smeru</c:v>
                </c:pt>
              </c:strCache>
            </c:strRef>
          </c:cat>
          <c:val>
            <c:numRef>
              <c:f>'grafikon I'!$E$3:$E$5</c:f>
              <c:numCache>
                <c:formatCode>0%</c:formatCode>
                <c:ptCount val="3"/>
                <c:pt idx="0">
                  <c:v>0.23</c:v>
                </c:pt>
                <c:pt idx="1">
                  <c:v>0.32000000000000139</c:v>
                </c:pt>
                <c:pt idx="2">
                  <c:v>0.45</c:v>
                </c:pt>
              </c:numCache>
            </c:numRef>
          </c:val>
        </c:ser>
        <c:ser>
          <c:idx val="3"/>
          <c:order val="3"/>
          <c:tx>
            <c:strRef>
              <c:f>'grafikon I'!$F$2</c:f>
              <c:strCache>
                <c:ptCount val="1"/>
                <c:pt idx="0">
                  <c:v>2013 jun</c:v>
                </c:pt>
              </c:strCache>
            </c:strRef>
          </c:tx>
          <c:spPr>
            <a:solidFill>
              <a:schemeClr val="accent6">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'grafikon I'!$B$3:$B$5</c:f>
              <c:strCache>
                <c:ptCount val="3"/>
                <c:pt idx="0">
                  <c:v>Ne zna/ne može da proceni</c:v>
                </c:pt>
                <c:pt idx="1">
                  <c:v>U pravom smeru</c:v>
                </c:pt>
                <c:pt idx="2">
                  <c:v>U pogrešnom smeru</c:v>
                </c:pt>
              </c:strCache>
            </c:strRef>
          </c:cat>
          <c:val>
            <c:numRef>
              <c:f>'grafikon I'!$F$3:$F$5</c:f>
              <c:numCache>
                <c:formatCode>0%</c:formatCode>
                <c:ptCount val="3"/>
                <c:pt idx="0">
                  <c:v>0.19000000000000031</c:v>
                </c:pt>
                <c:pt idx="1">
                  <c:v>0.32000000000000139</c:v>
                </c:pt>
                <c:pt idx="2">
                  <c:v>0.49000000000000032</c:v>
                </c:pt>
              </c:numCache>
            </c:numRef>
          </c:val>
        </c:ser>
        <c:ser>
          <c:idx val="4"/>
          <c:order val="4"/>
          <c:tx>
            <c:strRef>
              <c:f>'grafikon I'!$G$2</c:f>
              <c:strCache>
                <c:ptCount val="1"/>
                <c:pt idx="0">
                  <c:v>2013 decembar</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'grafikon I'!$B$3:$B$5</c:f>
              <c:strCache>
                <c:ptCount val="3"/>
                <c:pt idx="0">
                  <c:v>Ne zna/ne može da proceni</c:v>
                </c:pt>
                <c:pt idx="1">
                  <c:v>U pravom smeru</c:v>
                </c:pt>
                <c:pt idx="2">
                  <c:v>U pogrešnom smeru</c:v>
                </c:pt>
              </c:strCache>
            </c:strRef>
          </c:cat>
          <c:val>
            <c:numRef>
              <c:f>'grafikon I'!$G$3:$G$5</c:f>
              <c:numCache>
                <c:formatCode>0%</c:formatCode>
                <c:ptCount val="3"/>
                <c:pt idx="0">
                  <c:v>0.21000000000000021</c:v>
                </c:pt>
                <c:pt idx="1">
                  <c:v>0.31000000000000122</c:v>
                </c:pt>
                <c:pt idx="2">
                  <c:v>0.48000000000000032</c:v>
                </c:pt>
              </c:numCache>
            </c:numRef>
          </c:val>
        </c:ser>
        <c:dLbls/>
        <c:axId val="84600320"/>
        <c:axId val="84601856"/>
      </c:barChart>
      <c:catAx>
        <c:axId val="84600320"/>
        <c:scaling>
          <c:orientation val="minMax"/>
        </c:scaling>
        <c:axPos val="l"/>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84601856"/>
        <c:crosses val="autoZero"/>
        <c:auto val="1"/>
        <c:lblAlgn val="ctr"/>
        <c:lblOffset val="100"/>
      </c:catAx>
      <c:valAx>
        <c:axId val="84601856"/>
        <c:scaling>
          <c:orientation val="minMax"/>
        </c:scaling>
        <c:delete val="1"/>
        <c:axPos val="b"/>
        <c:numFmt formatCode="0%" sourceLinked="1"/>
        <c:tickLblPos val="none"/>
        <c:crossAx val="84600320"/>
        <c:crosses val="autoZero"/>
        <c:crossBetween val="between"/>
      </c:valAx>
    </c:plotArea>
    <c:legend>
      <c:legendPos val="r"/>
      <c:layout>
        <c:manualLayout>
          <c:xMode val="edge"/>
          <c:yMode val="edge"/>
          <c:x val="0.72885743787702373"/>
          <c:y val="0.39644949219644215"/>
          <c:w val="0.23462517065394417"/>
          <c:h val="0.49493922475857149"/>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78"/>
          <c:y val="4.569055036344756E-2"/>
          <c:w val="0.66761012821537424"/>
          <c:h val="0.90861889927310846"/>
        </c:manualLayout>
      </c:layout>
      <c:barChart>
        <c:barDir val="bar"/>
        <c:grouping val="percentStacked"/>
        <c:ser>
          <c:idx val="0"/>
          <c:order val="0"/>
          <c:tx>
            <c:strRef>
              <c:f>'institucije grafikon'!$C$50</c:f>
              <c:strCache>
                <c:ptCount val="1"/>
                <c:pt idx="0">
                  <c:v>nov.11</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grafikon'!$B$51:$B$55</c:f>
              <c:strCache>
                <c:ptCount val="5"/>
                <c:pt idx="0">
                  <c:v>Grad/administracija </c:v>
                </c:pt>
                <c:pt idx="1">
                  <c:v>Carina</c:v>
                </c:pt>
                <c:pt idx="2">
                  <c:v>Policija</c:v>
                </c:pt>
                <c:pt idx="3">
                  <c:v>Zdravstvo</c:v>
                </c:pt>
                <c:pt idx="4">
                  <c:v>Političke partije </c:v>
                </c:pt>
              </c:strCache>
            </c:strRef>
          </c:cat>
          <c:val>
            <c:numRef>
              <c:f>'institucije grafikon'!$C$51:$C$55</c:f>
              <c:numCache>
                <c:formatCode>0%</c:formatCode>
                <c:ptCount val="5"/>
                <c:pt idx="0">
                  <c:v>0.55000000000000004</c:v>
                </c:pt>
                <c:pt idx="1">
                  <c:v>0.63000000000000245</c:v>
                </c:pt>
                <c:pt idx="2">
                  <c:v>0.63000000000000245</c:v>
                </c:pt>
                <c:pt idx="3">
                  <c:v>0.74000000000000221</c:v>
                </c:pt>
                <c:pt idx="4">
                  <c:v>0.76000000000000245</c:v>
                </c:pt>
              </c:numCache>
            </c:numRef>
          </c:val>
        </c:ser>
        <c:ser>
          <c:idx val="1"/>
          <c:order val="1"/>
          <c:tx>
            <c:strRef>
              <c:f>'institucije grafikon'!$D$50</c:f>
              <c:strCache>
                <c:ptCount val="1"/>
                <c:pt idx="0">
                  <c:v>jun.12</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grafikon'!$B$51:$B$55</c:f>
              <c:strCache>
                <c:ptCount val="5"/>
                <c:pt idx="0">
                  <c:v>Grad/administracija </c:v>
                </c:pt>
                <c:pt idx="1">
                  <c:v>Carina</c:v>
                </c:pt>
                <c:pt idx="2">
                  <c:v>Policija</c:v>
                </c:pt>
                <c:pt idx="3">
                  <c:v>Zdravstvo</c:v>
                </c:pt>
                <c:pt idx="4">
                  <c:v>Političke partije </c:v>
                </c:pt>
              </c:strCache>
            </c:strRef>
          </c:cat>
          <c:val>
            <c:numRef>
              <c:f>'institucije grafikon'!$D$51:$D$55</c:f>
              <c:numCache>
                <c:formatCode>0%</c:formatCode>
                <c:ptCount val="5"/>
                <c:pt idx="0">
                  <c:v>0.64000000000000246</c:v>
                </c:pt>
                <c:pt idx="1">
                  <c:v>0.66000000000000292</c:v>
                </c:pt>
                <c:pt idx="2">
                  <c:v>0.64000000000000246</c:v>
                </c:pt>
                <c:pt idx="3">
                  <c:v>0.74000000000000221</c:v>
                </c:pt>
                <c:pt idx="4">
                  <c:v>0.77000000000000246</c:v>
                </c:pt>
              </c:numCache>
            </c:numRef>
          </c:val>
        </c:ser>
        <c:ser>
          <c:idx val="2"/>
          <c:order val="2"/>
          <c:tx>
            <c:strRef>
              <c:f>'institucije grafikon'!$E$50</c:f>
              <c:strCache>
                <c:ptCount val="1"/>
                <c:pt idx="0">
                  <c:v>dec.12</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grafikon'!$B$51:$B$55</c:f>
              <c:strCache>
                <c:ptCount val="5"/>
                <c:pt idx="0">
                  <c:v>Grad/administracija </c:v>
                </c:pt>
                <c:pt idx="1">
                  <c:v>Carina</c:v>
                </c:pt>
                <c:pt idx="2">
                  <c:v>Policija</c:v>
                </c:pt>
                <c:pt idx="3">
                  <c:v>Zdravstvo</c:v>
                </c:pt>
                <c:pt idx="4">
                  <c:v>Političke partije </c:v>
                </c:pt>
              </c:strCache>
            </c:strRef>
          </c:cat>
          <c:val>
            <c:numRef>
              <c:f>'institucije grafikon'!$E$51:$E$55</c:f>
              <c:numCache>
                <c:formatCode>0%</c:formatCode>
                <c:ptCount val="5"/>
                <c:pt idx="0">
                  <c:v>0.51</c:v>
                </c:pt>
                <c:pt idx="1">
                  <c:v>0.52</c:v>
                </c:pt>
                <c:pt idx="2">
                  <c:v>0.56000000000000005</c:v>
                </c:pt>
                <c:pt idx="3">
                  <c:v>0.69000000000000061</c:v>
                </c:pt>
                <c:pt idx="4">
                  <c:v>0.72000000000000064</c:v>
                </c:pt>
              </c:numCache>
            </c:numRef>
          </c:val>
        </c:ser>
        <c:ser>
          <c:idx val="3"/>
          <c:order val="3"/>
          <c:tx>
            <c:strRef>
              <c:f>'institucije grafikon'!$F$50</c:f>
              <c:strCache>
                <c:ptCount val="1"/>
                <c:pt idx="0">
                  <c:v>jun.13</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'institucije grafikon'!$B$51:$B$55</c:f>
              <c:strCache>
                <c:ptCount val="5"/>
                <c:pt idx="0">
                  <c:v>Grad/administracija </c:v>
                </c:pt>
                <c:pt idx="1">
                  <c:v>Carina</c:v>
                </c:pt>
                <c:pt idx="2">
                  <c:v>Policija</c:v>
                </c:pt>
                <c:pt idx="3">
                  <c:v>Zdravstvo</c:v>
                </c:pt>
                <c:pt idx="4">
                  <c:v>Političke partije </c:v>
                </c:pt>
              </c:strCache>
            </c:strRef>
          </c:cat>
          <c:val>
            <c:numRef>
              <c:f>'institucije grafikon'!$F$51:$F$55</c:f>
              <c:numCache>
                <c:formatCode>0%</c:formatCode>
                <c:ptCount val="5"/>
                <c:pt idx="0">
                  <c:v>0.51</c:v>
                </c:pt>
                <c:pt idx="1">
                  <c:v>0.62000000000000222</c:v>
                </c:pt>
                <c:pt idx="2">
                  <c:v>0.65000000000000269</c:v>
                </c:pt>
                <c:pt idx="3">
                  <c:v>0.68</c:v>
                </c:pt>
                <c:pt idx="4">
                  <c:v>0.72000000000000064</c:v>
                </c:pt>
              </c:numCache>
            </c:numRef>
          </c:val>
        </c:ser>
        <c:ser>
          <c:idx val="4"/>
          <c:order val="4"/>
          <c:tx>
            <c:strRef>
              <c:f>'institucije grafikon'!$G$50</c:f>
              <c:strCache>
                <c:ptCount val="1"/>
                <c:pt idx="0">
                  <c:v>dec.13</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'institucije grafikon'!$B$51:$B$55</c:f>
              <c:strCache>
                <c:ptCount val="5"/>
                <c:pt idx="0">
                  <c:v>Grad/administracija </c:v>
                </c:pt>
                <c:pt idx="1">
                  <c:v>Carina</c:v>
                </c:pt>
                <c:pt idx="2">
                  <c:v>Policija</c:v>
                </c:pt>
                <c:pt idx="3">
                  <c:v>Zdravstvo</c:v>
                </c:pt>
                <c:pt idx="4">
                  <c:v>Političke partije </c:v>
                </c:pt>
              </c:strCache>
            </c:strRef>
          </c:cat>
          <c:val>
            <c:numRef>
              <c:f>'institucije grafikon'!$G$51:$G$55</c:f>
              <c:numCache>
                <c:formatCode>0%</c:formatCode>
                <c:ptCount val="5"/>
                <c:pt idx="0">
                  <c:v>0.59</c:v>
                </c:pt>
                <c:pt idx="1">
                  <c:v>0.59</c:v>
                </c:pt>
                <c:pt idx="2">
                  <c:v>0.74000000000000221</c:v>
                </c:pt>
                <c:pt idx="3">
                  <c:v>0.71000000000000063</c:v>
                </c:pt>
                <c:pt idx="4">
                  <c:v>0.8</c:v>
                </c:pt>
              </c:numCache>
            </c:numRef>
          </c:val>
        </c:ser>
        <c:dLbls/>
        <c:overlap val="100"/>
        <c:axId val="89359488"/>
        <c:axId val="89361024"/>
      </c:barChart>
      <c:catAx>
        <c:axId val="89359488"/>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89361024"/>
        <c:crosses val="autoZero"/>
        <c:auto val="1"/>
        <c:lblAlgn val="ctr"/>
        <c:lblOffset val="100"/>
      </c:catAx>
      <c:valAx>
        <c:axId val="89361024"/>
        <c:scaling>
          <c:orientation val="minMax"/>
        </c:scaling>
        <c:delete val="1"/>
        <c:axPos val="b"/>
        <c:numFmt formatCode="0%" sourceLinked="1"/>
        <c:tickLblPos val="none"/>
        <c:crossAx val="89359488"/>
        <c:crosses val="autoZero"/>
        <c:crossBetween val="between"/>
      </c:valAx>
    </c:plotArea>
    <c:legend>
      <c:legendPos val="r"/>
      <c:layout>
        <c:manualLayout>
          <c:xMode val="edge"/>
          <c:yMode val="edge"/>
          <c:x val="0.85846185847327872"/>
          <c:y val="0.13726988867770912"/>
          <c:w val="0.11893701961165687"/>
          <c:h val="0.71806543578604398"/>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84"/>
          <c:y val="4.569055036344756E-2"/>
          <c:w val="0.66761012821537447"/>
          <c:h val="0.90861889927310879"/>
        </c:manualLayout>
      </c:layout>
      <c:barChart>
        <c:barDir val="bar"/>
        <c:grouping val="percentStacked"/>
        <c:ser>
          <c:idx val="0"/>
          <c:order val="0"/>
          <c:tx>
            <c:strRef>
              <c:f>'institucije grafikon'!$C$71</c:f>
              <c:strCache>
                <c:ptCount val="1"/>
                <c:pt idx="0">
                  <c:v>nov 2011</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grafikon'!$B$72:$B$75</c:f>
              <c:strCache>
                <c:ptCount val="4"/>
                <c:pt idx="0">
                  <c:v>Vojska </c:v>
                </c:pt>
                <c:pt idx="1">
                  <c:v>Predsednik države</c:v>
                </c:pt>
                <c:pt idx="2">
                  <c:v>Vlada </c:v>
                </c:pt>
                <c:pt idx="3">
                  <c:v>Parlament / zakonodavstvo </c:v>
                </c:pt>
              </c:strCache>
            </c:strRef>
          </c:cat>
          <c:val>
            <c:numRef>
              <c:f>'institucije grafikon'!$C$72:$C$75</c:f>
              <c:numCache>
                <c:formatCode>0%</c:formatCode>
                <c:ptCount val="4"/>
                <c:pt idx="0">
                  <c:v>0.25</c:v>
                </c:pt>
                <c:pt idx="1">
                  <c:v>0.45</c:v>
                </c:pt>
                <c:pt idx="2">
                  <c:v>0.67000000000000293</c:v>
                </c:pt>
                <c:pt idx="3">
                  <c:v>0.63000000000000245</c:v>
                </c:pt>
              </c:numCache>
            </c:numRef>
          </c:val>
        </c:ser>
        <c:ser>
          <c:idx val="1"/>
          <c:order val="1"/>
          <c:tx>
            <c:strRef>
              <c:f>'institucije grafikon'!$D$71</c:f>
              <c:strCache>
                <c:ptCount val="1"/>
                <c:pt idx="0">
                  <c:v>jun 2012</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grafikon'!$B$72:$B$75</c:f>
              <c:strCache>
                <c:ptCount val="4"/>
                <c:pt idx="0">
                  <c:v>Vojska </c:v>
                </c:pt>
                <c:pt idx="1">
                  <c:v>Predsednik države</c:v>
                </c:pt>
                <c:pt idx="2">
                  <c:v>Vlada </c:v>
                </c:pt>
                <c:pt idx="3">
                  <c:v>Parlament / zakonodavstvo </c:v>
                </c:pt>
              </c:strCache>
            </c:strRef>
          </c:cat>
          <c:val>
            <c:numRef>
              <c:f>'institucije grafikon'!$D$72:$D$75</c:f>
              <c:numCache>
                <c:formatCode>0%</c:formatCode>
                <c:ptCount val="4"/>
                <c:pt idx="0">
                  <c:v>0.32000000000000123</c:v>
                </c:pt>
                <c:pt idx="1">
                  <c:v>0.47000000000000008</c:v>
                </c:pt>
                <c:pt idx="2">
                  <c:v>0.69000000000000061</c:v>
                </c:pt>
                <c:pt idx="3">
                  <c:v>0.65000000000000269</c:v>
                </c:pt>
              </c:numCache>
            </c:numRef>
          </c:val>
        </c:ser>
        <c:ser>
          <c:idx val="2"/>
          <c:order val="2"/>
          <c:tx>
            <c:strRef>
              <c:f>'institucije grafikon'!$E$71</c:f>
              <c:strCache>
                <c:ptCount val="1"/>
                <c:pt idx="0">
                  <c:v>dec 2012</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grafikon'!$B$72:$B$75</c:f>
              <c:strCache>
                <c:ptCount val="4"/>
                <c:pt idx="0">
                  <c:v>Vojska </c:v>
                </c:pt>
                <c:pt idx="1">
                  <c:v>Predsednik države</c:v>
                </c:pt>
                <c:pt idx="2">
                  <c:v>Vlada </c:v>
                </c:pt>
                <c:pt idx="3">
                  <c:v>Parlament / zakonodavstvo </c:v>
                </c:pt>
              </c:strCache>
            </c:strRef>
          </c:cat>
          <c:val>
            <c:numRef>
              <c:f>'institucije grafikon'!$E$72:$E$75</c:f>
              <c:numCache>
                <c:formatCode>0%</c:formatCode>
                <c:ptCount val="4"/>
                <c:pt idx="0">
                  <c:v>0.13</c:v>
                </c:pt>
                <c:pt idx="1">
                  <c:v>0.24000000000000021</c:v>
                </c:pt>
                <c:pt idx="2">
                  <c:v>0.47000000000000008</c:v>
                </c:pt>
                <c:pt idx="3">
                  <c:v>0.44</c:v>
                </c:pt>
              </c:numCache>
            </c:numRef>
          </c:val>
        </c:ser>
        <c:ser>
          <c:idx val="3"/>
          <c:order val="3"/>
          <c:tx>
            <c:strRef>
              <c:f>'institucije grafikon'!$F$71</c:f>
              <c:strCache>
                <c:ptCount val="1"/>
                <c:pt idx="0">
                  <c:v>jun 2013</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'institucije grafikon'!$B$72:$B$75</c:f>
              <c:strCache>
                <c:ptCount val="4"/>
                <c:pt idx="0">
                  <c:v>Vojska </c:v>
                </c:pt>
                <c:pt idx="1">
                  <c:v>Predsednik države</c:v>
                </c:pt>
                <c:pt idx="2">
                  <c:v>Vlada </c:v>
                </c:pt>
                <c:pt idx="3">
                  <c:v>Parlament / zakonodavstvo </c:v>
                </c:pt>
              </c:strCache>
            </c:strRef>
          </c:cat>
          <c:val>
            <c:numRef>
              <c:f>'institucije grafikon'!$F$72:$F$75</c:f>
              <c:numCache>
                <c:formatCode>0%</c:formatCode>
                <c:ptCount val="4"/>
                <c:pt idx="0">
                  <c:v>0.16</c:v>
                </c:pt>
                <c:pt idx="1">
                  <c:v>0.29000000000000031</c:v>
                </c:pt>
                <c:pt idx="2">
                  <c:v>0.47000000000000008</c:v>
                </c:pt>
                <c:pt idx="3">
                  <c:v>0.48000000000000032</c:v>
                </c:pt>
              </c:numCache>
            </c:numRef>
          </c:val>
        </c:ser>
        <c:ser>
          <c:idx val="4"/>
          <c:order val="4"/>
          <c:tx>
            <c:strRef>
              <c:f>'institucije grafikon'!$G$71</c:f>
              <c:strCache>
                <c:ptCount val="1"/>
                <c:pt idx="0">
                  <c:v>dec.13</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a:solidFill>
                      <a:schemeClr val="bg1"/>
                    </a:solidFill>
                  </a:defRPr>
                </a:pPr>
                <a:endParaRPr lang="en-US"/>
              </a:p>
            </c:txPr>
            <c:showVal val="1"/>
          </c:dLbls>
          <c:cat>
            <c:strRef>
              <c:f>'institucije grafikon'!$B$72:$B$75</c:f>
              <c:strCache>
                <c:ptCount val="4"/>
                <c:pt idx="0">
                  <c:v>Vojska </c:v>
                </c:pt>
                <c:pt idx="1">
                  <c:v>Predsednik države</c:v>
                </c:pt>
                <c:pt idx="2">
                  <c:v>Vlada </c:v>
                </c:pt>
                <c:pt idx="3">
                  <c:v>Parlament / zakonodavstvo </c:v>
                </c:pt>
              </c:strCache>
            </c:strRef>
          </c:cat>
          <c:val>
            <c:numRef>
              <c:f>'institucije grafikon'!$G$72:$G$75</c:f>
              <c:numCache>
                <c:formatCode>0%</c:formatCode>
                <c:ptCount val="4"/>
                <c:pt idx="0">
                  <c:v>0.2</c:v>
                </c:pt>
                <c:pt idx="1">
                  <c:v>0.35000000000000031</c:v>
                </c:pt>
                <c:pt idx="2">
                  <c:v>0.56999999999999995</c:v>
                </c:pt>
                <c:pt idx="3">
                  <c:v>0.58000000000000007</c:v>
                </c:pt>
              </c:numCache>
            </c:numRef>
          </c:val>
        </c:ser>
        <c:dLbls/>
        <c:overlap val="100"/>
        <c:axId val="90101248"/>
        <c:axId val="90102784"/>
      </c:barChart>
      <c:catAx>
        <c:axId val="90101248"/>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0102784"/>
        <c:crosses val="autoZero"/>
        <c:auto val="1"/>
        <c:lblAlgn val="ctr"/>
        <c:lblOffset val="100"/>
      </c:catAx>
      <c:valAx>
        <c:axId val="90102784"/>
        <c:scaling>
          <c:orientation val="minMax"/>
        </c:scaling>
        <c:delete val="1"/>
        <c:axPos val="b"/>
        <c:numFmt formatCode="0%" sourceLinked="1"/>
        <c:tickLblPos val="none"/>
        <c:crossAx val="90101248"/>
        <c:crosses val="autoZero"/>
        <c:crossBetween val="between"/>
      </c:valAx>
    </c:plotArea>
    <c:legend>
      <c:legendPos val="r"/>
      <c:layout>
        <c:manualLayout>
          <c:xMode val="edge"/>
          <c:yMode val="edge"/>
          <c:x val="0.83888114268916558"/>
          <c:y val="0.13726994342335391"/>
          <c:w val="0.14791859974483382"/>
          <c:h val="0.71356125435886952"/>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9.5503184479562464E-2"/>
          <c:y val="2.5995824004427581E-2"/>
          <c:w val="0.90216581318943856"/>
          <c:h val="0.71175165404644292"/>
        </c:manualLayout>
      </c:layout>
      <c:barChart>
        <c:barDir val="col"/>
        <c:grouping val="clustered"/>
        <c:ser>
          <c:idx val="0"/>
          <c:order val="0"/>
          <c:tx>
            <c:strRef>
              <c:f>procenti!$I$1096</c:f>
              <c:strCache>
                <c:ptCount val="1"/>
                <c:pt idx="0">
                  <c:v>dec.12</c:v>
                </c:pt>
              </c:strCache>
            </c:strRef>
          </c:tx>
          <c:spPr>
            <a:solidFill>
              <a:schemeClr val="accent1">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procenti!$H$1097:$H$1101</c:f>
              <c:strCache>
                <c:ptCount val="5"/>
                <c:pt idx="0">
                  <c:v>Veoma mnogo</c:v>
                </c:pt>
                <c:pt idx="1">
                  <c:v>Mnogo</c:v>
                </c:pt>
                <c:pt idx="2">
                  <c:v>Osrednje</c:v>
                </c:pt>
                <c:pt idx="3">
                  <c:v>Malo</c:v>
                </c:pt>
                <c:pt idx="4">
                  <c:v>Nimalo</c:v>
                </c:pt>
              </c:strCache>
            </c:strRef>
          </c:cat>
          <c:val>
            <c:numRef>
              <c:f>procenti!$I$1097:$I$1101</c:f>
              <c:numCache>
                <c:formatCode>0</c:formatCode>
                <c:ptCount val="5"/>
                <c:pt idx="0">
                  <c:v>36.702127659574465</c:v>
                </c:pt>
                <c:pt idx="1">
                  <c:v>28.723404255319089</c:v>
                </c:pt>
                <c:pt idx="2">
                  <c:v>24.787234042553084</c:v>
                </c:pt>
                <c:pt idx="3">
                  <c:v>8.5106382978723527</c:v>
                </c:pt>
                <c:pt idx="4">
                  <c:v>1.2765957446808511</c:v>
                </c:pt>
              </c:numCache>
            </c:numRef>
          </c:val>
        </c:ser>
        <c:ser>
          <c:idx val="1"/>
          <c:order val="1"/>
          <c:tx>
            <c:strRef>
              <c:f>procenti!$J$1096</c:f>
              <c:strCache>
                <c:ptCount val="1"/>
                <c:pt idx="0">
                  <c:v>jun.13</c:v>
                </c:pt>
              </c:strCache>
            </c:strRef>
          </c:tx>
          <c:spPr>
            <a:solidFill>
              <a:srgbClr val="C0504D">
                <a:lumMod val="40000"/>
                <a:lumOff val="60000"/>
              </a:srgbClr>
            </a:solidFill>
            <a:ln>
              <a:solidFill>
                <a:sysClr val="window" lastClr="FFFFFF"/>
              </a:solidFill>
            </a:ln>
            <a:scene3d>
              <a:camera prst="orthographicFront"/>
              <a:lightRig rig="threePt" dir="t"/>
            </a:scene3d>
            <a:sp3d>
              <a:bevelT/>
              <a:bevelB/>
            </a:sp3d>
          </c:spPr>
          <c:dLbls>
            <c:txPr>
              <a:bodyPr/>
              <a:lstStyle/>
              <a:p>
                <a:pPr>
                  <a:defRPr sz="1200" b="0"/>
                </a:pPr>
                <a:endParaRPr lang="en-US"/>
              </a:p>
            </c:txPr>
            <c:showVal val="1"/>
          </c:dLbls>
          <c:cat>
            <c:strRef>
              <c:f>procenti!$H$1097:$H$1101</c:f>
              <c:strCache>
                <c:ptCount val="5"/>
                <c:pt idx="0">
                  <c:v>Veoma mnogo</c:v>
                </c:pt>
                <c:pt idx="1">
                  <c:v>Mnogo</c:v>
                </c:pt>
                <c:pt idx="2">
                  <c:v>Osrednje</c:v>
                </c:pt>
                <c:pt idx="3">
                  <c:v>Malo</c:v>
                </c:pt>
                <c:pt idx="4">
                  <c:v>Nimalo</c:v>
                </c:pt>
              </c:strCache>
            </c:strRef>
          </c:cat>
          <c:val>
            <c:numRef>
              <c:f>procenti!$J$1097:$J$1101</c:f>
              <c:numCache>
                <c:formatCode>0</c:formatCode>
                <c:ptCount val="5"/>
                <c:pt idx="0">
                  <c:v>37.787056367432044</c:v>
                </c:pt>
                <c:pt idx="1">
                  <c:v>25.887265135699391</c:v>
                </c:pt>
                <c:pt idx="2">
                  <c:v>25.678496868475989</c:v>
                </c:pt>
                <c:pt idx="3">
                  <c:v>7.7244258872651255</c:v>
                </c:pt>
                <c:pt idx="4">
                  <c:v>2.9227557411273613</c:v>
                </c:pt>
              </c:numCache>
            </c:numRef>
          </c:val>
        </c:ser>
        <c:ser>
          <c:idx val="2"/>
          <c:order val="2"/>
          <c:tx>
            <c:strRef>
              <c:f>procenti!$K$1096</c:f>
              <c:strCache>
                <c:ptCount val="1"/>
                <c:pt idx="0">
                  <c:v>dec.13</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procenti!$H$1097:$H$1101</c:f>
              <c:strCache>
                <c:ptCount val="5"/>
                <c:pt idx="0">
                  <c:v>Veoma mnogo</c:v>
                </c:pt>
                <c:pt idx="1">
                  <c:v>Mnogo</c:v>
                </c:pt>
                <c:pt idx="2">
                  <c:v>Osrednje</c:v>
                </c:pt>
                <c:pt idx="3">
                  <c:v>Malo</c:v>
                </c:pt>
                <c:pt idx="4">
                  <c:v>Nimalo</c:v>
                </c:pt>
              </c:strCache>
            </c:strRef>
          </c:cat>
          <c:val>
            <c:numRef>
              <c:f>procenti!$K$1097:$K$1101</c:f>
              <c:numCache>
                <c:formatCode>0</c:formatCode>
                <c:ptCount val="5"/>
                <c:pt idx="0">
                  <c:v>41</c:v>
                </c:pt>
                <c:pt idx="1">
                  <c:v>27</c:v>
                </c:pt>
                <c:pt idx="2">
                  <c:v>25</c:v>
                </c:pt>
                <c:pt idx="3">
                  <c:v>5</c:v>
                </c:pt>
                <c:pt idx="4">
                  <c:v>2</c:v>
                </c:pt>
              </c:numCache>
            </c:numRef>
          </c:val>
        </c:ser>
        <c:dLbls/>
        <c:axId val="90195072"/>
        <c:axId val="90196608"/>
      </c:barChart>
      <c:catAx>
        <c:axId val="90195072"/>
        <c:scaling>
          <c:orientation val="minMax"/>
        </c:scaling>
        <c:axPos val="b"/>
        <c:numFmt formatCode="@" sourceLinked="1"/>
        <c:tickLblPos val="nextTo"/>
        <c:txPr>
          <a:bodyPr/>
          <a:lstStyle/>
          <a:p>
            <a:pPr>
              <a:defRPr sz="1200"/>
            </a:pPr>
            <a:endParaRPr lang="en-US"/>
          </a:p>
        </c:txPr>
        <c:crossAx val="90196608"/>
        <c:crosses val="autoZero"/>
        <c:auto val="1"/>
        <c:lblAlgn val="ctr"/>
        <c:lblOffset val="100"/>
      </c:catAx>
      <c:valAx>
        <c:axId val="90196608"/>
        <c:scaling>
          <c:orientation val="minMax"/>
        </c:scaling>
        <c:axPos val="l"/>
        <c:numFmt formatCode="0" sourceLinked="1"/>
        <c:tickLblPos val="nextTo"/>
        <c:txPr>
          <a:bodyPr/>
          <a:lstStyle/>
          <a:p>
            <a:pPr>
              <a:defRPr sz="1200"/>
            </a:pPr>
            <a:endParaRPr lang="en-US"/>
          </a:p>
        </c:txPr>
        <c:crossAx val="90195072"/>
        <c:crosses val="autoZero"/>
        <c:crossBetween val="between"/>
      </c:valAx>
    </c:plotArea>
    <c:legend>
      <c:legendPos val="b"/>
      <c:txPr>
        <a:bodyPr/>
        <a:lstStyle/>
        <a:p>
          <a:pPr>
            <a:defRPr sz="1200"/>
          </a:pPr>
          <a:endParaRPr lang="en-US"/>
        </a:p>
      </c:txPr>
    </c:legend>
    <c:plotVisOnly val="1"/>
    <c:dispBlanksAs val="gap"/>
  </c:chart>
  <c:spPr>
    <a:ln>
      <a:noFill/>
    </a:ln>
  </c:spPr>
  <c:txPr>
    <a:bodyPr/>
    <a:lstStyle/>
    <a:p>
      <a:pPr>
        <a:defRPr>
          <a:latin typeface="Constantia" pitchFamily="18" charset="0"/>
        </a:defRPr>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procenti!$C$1106</c:f>
              <c:strCache>
                <c:ptCount val="1"/>
                <c:pt idx="0">
                  <c:v>dec. 2012</c:v>
                </c:pt>
              </c:strCache>
            </c:strRef>
          </c:tx>
          <c:spPr>
            <a:solidFill>
              <a:schemeClr val="accent1">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procenti!$B$1107:$B$1112</c:f>
              <c:strCache>
                <c:ptCount val="6"/>
                <c:pt idx="0">
                  <c:v>Ne znam, ne mogu da ocenim</c:v>
                </c:pt>
                <c:pt idx="1">
                  <c:v>Lično iskustvo (vama ili vašim najbližim neko je tražio novac, poklon ili neku uslugu)</c:v>
                </c:pt>
                <c:pt idx="2">
                  <c:v>Iz iskustva vaših prijatelja, rođaka, komšija ...</c:v>
                </c:pt>
                <c:pt idx="3">
                  <c:v>Putem informacija iz medija</c:v>
                </c:pt>
                <c:pt idx="4">
                  <c:v>Vidim da zdravstveni radnici imaju male plate, a dobro žive, što znači da verovatno primaju mito</c:v>
                </c:pt>
                <c:pt idx="5">
                  <c:v>Smatram da korupcija u zdravstvu nije raširena</c:v>
                </c:pt>
              </c:strCache>
            </c:strRef>
          </c:cat>
          <c:val>
            <c:numRef>
              <c:f>procenti!$C$1107:$C$1112</c:f>
              <c:numCache>
                <c:formatCode>0</c:formatCode>
                <c:ptCount val="6"/>
                <c:pt idx="0">
                  <c:v>7.2</c:v>
                </c:pt>
                <c:pt idx="1">
                  <c:v>17.600000000000001</c:v>
                </c:pt>
                <c:pt idx="2">
                  <c:v>40.9</c:v>
                </c:pt>
                <c:pt idx="3">
                  <c:v>23.3</c:v>
                </c:pt>
                <c:pt idx="4">
                  <c:v>4.9000000000000004</c:v>
                </c:pt>
                <c:pt idx="5">
                  <c:v>6.2</c:v>
                </c:pt>
              </c:numCache>
            </c:numRef>
          </c:val>
        </c:ser>
        <c:ser>
          <c:idx val="1"/>
          <c:order val="1"/>
          <c:tx>
            <c:strRef>
              <c:f>procenti!$D$1106</c:f>
              <c:strCache>
                <c:ptCount val="1"/>
                <c:pt idx="0">
                  <c:v>jun 2013</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procenti!$B$1107:$B$1112</c:f>
              <c:strCache>
                <c:ptCount val="6"/>
                <c:pt idx="0">
                  <c:v>Ne znam, ne mogu da ocenim</c:v>
                </c:pt>
                <c:pt idx="1">
                  <c:v>Lično iskustvo (vama ili vašim najbližim neko je tražio novac, poklon ili neku uslugu)</c:v>
                </c:pt>
                <c:pt idx="2">
                  <c:v>Iz iskustva vaših prijatelja, rođaka, komšija ...</c:v>
                </c:pt>
                <c:pt idx="3">
                  <c:v>Putem informacija iz medija</c:v>
                </c:pt>
                <c:pt idx="4">
                  <c:v>Vidim da zdravstveni radnici imaju male plate, a dobro žive, što znači da verovatno primaju mito</c:v>
                </c:pt>
                <c:pt idx="5">
                  <c:v>Smatram da korupcija u zdravstvu nije raširena</c:v>
                </c:pt>
              </c:strCache>
            </c:strRef>
          </c:cat>
          <c:val>
            <c:numRef>
              <c:f>procenti!$D$1107:$D$1112</c:f>
              <c:numCache>
                <c:formatCode>General</c:formatCode>
                <c:ptCount val="6"/>
                <c:pt idx="0">
                  <c:v>7</c:v>
                </c:pt>
                <c:pt idx="1">
                  <c:v>22</c:v>
                </c:pt>
                <c:pt idx="2">
                  <c:v>42</c:v>
                </c:pt>
                <c:pt idx="3">
                  <c:v>18</c:v>
                </c:pt>
                <c:pt idx="4">
                  <c:v>8</c:v>
                </c:pt>
                <c:pt idx="5">
                  <c:v>3</c:v>
                </c:pt>
              </c:numCache>
            </c:numRef>
          </c:val>
        </c:ser>
        <c:ser>
          <c:idx val="2"/>
          <c:order val="2"/>
          <c:tx>
            <c:strRef>
              <c:f>procenti!$E$1106</c:f>
              <c:strCache>
                <c:ptCount val="1"/>
                <c:pt idx="0">
                  <c:v>dec.13</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procenti!$B$1107:$B$1112</c:f>
              <c:strCache>
                <c:ptCount val="6"/>
                <c:pt idx="0">
                  <c:v>Ne znam, ne mogu da ocenim</c:v>
                </c:pt>
                <c:pt idx="1">
                  <c:v>Lično iskustvo (vama ili vašim najbližim neko je tražio novac, poklon ili neku uslugu)</c:v>
                </c:pt>
                <c:pt idx="2">
                  <c:v>Iz iskustva vaših prijatelja, rođaka, komšija ...</c:v>
                </c:pt>
                <c:pt idx="3">
                  <c:v>Putem informacija iz medija</c:v>
                </c:pt>
                <c:pt idx="4">
                  <c:v>Vidim da zdravstveni radnici imaju male plate, a dobro žive, što znači da verovatno primaju mito</c:v>
                </c:pt>
                <c:pt idx="5">
                  <c:v>Smatram da korupcija u zdravstvu nije raširena</c:v>
                </c:pt>
              </c:strCache>
            </c:strRef>
          </c:cat>
          <c:val>
            <c:numRef>
              <c:f>procenti!$E$1107:$E$1112</c:f>
              <c:numCache>
                <c:formatCode>0</c:formatCode>
                <c:ptCount val="6"/>
                <c:pt idx="0">
                  <c:v>10.4</c:v>
                </c:pt>
                <c:pt idx="1">
                  <c:v>15.3</c:v>
                </c:pt>
                <c:pt idx="2">
                  <c:v>44.8</c:v>
                </c:pt>
                <c:pt idx="3">
                  <c:v>25.9</c:v>
                </c:pt>
                <c:pt idx="4">
                  <c:v>3.5</c:v>
                </c:pt>
                <c:pt idx="5">
                  <c:v>0</c:v>
                </c:pt>
              </c:numCache>
            </c:numRef>
          </c:val>
        </c:ser>
        <c:dLbls/>
        <c:axId val="90261376"/>
        <c:axId val="90262912"/>
      </c:barChart>
      <c:catAx>
        <c:axId val="90261376"/>
        <c:scaling>
          <c:orientation val="minMax"/>
        </c:scaling>
        <c:axPos val="l"/>
        <c:numFmt formatCode="@" sourceLinked="1"/>
        <c:tickLblPos val="nextTo"/>
        <c:txPr>
          <a:bodyPr/>
          <a:lstStyle/>
          <a:p>
            <a:pPr>
              <a:defRPr sz="1200"/>
            </a:pPr>
            <a:endParaRPr lang="en-US"/>
          </a:p>
        </c:txPr>
        <c:crossAx val="90262912"/>
        <c:crosses val="autoZero"/>
        <c:auto val="1"/>
        <c:lblAlgn val="ctr"/>
        <c:lblOffset val="100"/>
      </c:catAx>
      <c:valAx>
        <c:axId val="90262912"/>
        <c:scaling>
          <c:orientation val="minMax"/>
        </c:scaling>
        <c:axPos val="b"/>
        <c:numFmt formatCode="0" sourceLinked="1"/>
        <c:tickLblPos val="nextTo"/>
        <c:txPr>
          <a:bodyPr/>
          <a:lstStyle/>
          <a:p>
            <a:pPr>
              <a:defRPr sz="1200"/>
            </a:pPr>
            <a:endParaRPr lang="en-US"/>
          </a:p>
        </c:txPr>
        <c:crossAx val="90261376"/>
        <c:crosses val="autoZero"/>
        <c:crossBetween val="between"/>
      </c:valAx>
    </c:plotArea>
    <c:legend>
      <c:legendPos val="b"/>
      <c:txPr>
        <a:bodyPr/>
        <a:lstStyle/>
        <a:p>
          <a:pPr>
            <a:defRPr sz="1200"/>
          </a:pPr>
          <a:endParaRPr lang="en-US"/>
        </a:p>
      </c:txPr>
    </c:legend>
    <c:plotVisOnly val="1"/>
    <c:dispBlanksAs val="gap"/>
  </c:chart>
  <c:spPr>
    <a:ln>
      <a:noFill/>
    </a:ln>
  </c:spPr>
  <c:txPr>
    <a:bodyPr/>
    <a:lstStyle/>
    <a:p>
      <a:pPr>
        <a:defRPr>
          <a:latin typeface="Constantia" pitchFamily="18" charset="0"/>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78"/>
          <c:y val="4.569055036344756E-2"/>
          <c:w val="0.57812027942746358"/>
          <c:h val="0.90861889927310846"/>
        </c:manualLayout>
      </c:layout>
      <c:barChart>
        <c:barDir val="bar"/>
        <c:grouping val="percentStacked"/>
        <c:ser>
          <c:idx val="0"/>
          <c:order val="0"/>
          <c:tx>
            <c:strRef>
              <c:f>'grafikon III'!$D$5</c:f>
              <c:strCache>
                <c:ptCount val="1"/>
                <c:pt idx="0">
                  <c:v>ne zna/BO</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lvl>
                <c:lvl>
                  <c:pt idx="0">
                    <c:v>Medicinske sestre i tehničari</c:v>
                  </c:pt>
                  <c:pt idx="3">
                    <c:v>Administrativno osoblje u bolnicama</c:v>
                  </c:pt>
                  <c:pt idx="6">
                    <c:v>Lekari</c:v>
                  </c:pt>
                  <c:pt idx="9">
                    <c:v>Filijale Republičkog fonda zdravstvenog osiguranja</c:v>
                  </c:pt>
                </c:lvl>
              </c:multiLvlStrCache>
            </c:multiLvlStrRef>
          </c:cat>
          <c:val>
            <c:numRef>
              <c:f>'grafikon III'!$D$6:$D$17</c:f>
              <c:numCache>
                <c:formatCode>General</c:formatCode>
                <c:ptCount val="12"/>
                <c:pt idx="0" formatCode="0">
                  <c:v>7.2</c:v>
                </c:pt>
                <c:pt idx="1">
                  <c:v>5</c:v>
                </c:pt>
                <c:pt idx="2" formatCode="0">
                  <c:v>7.7</c:v>
                </c:pt>
                <c:pt idx="3" formatCode="0">
                  <c:v>13.1</c:v>
                </c:pt>
                <c:pt idx="4">
                  <c:v>13</c:v>
                </c:pt>
                <c:pt idx="5" formatCode="0">
                  <c:v>12.5</c:v>
                </c:pt>
                <c:pt idx="6" formatCode="0">
                  <c:v>5</c:v>
                </c:pt>
                <c:pt idx="7">
                  <c:v>5</c:v>
                </c:pt>
                <c:pt idx="8" formatCode="0">
                  <c:v>5.9</c:v>
                </c:pt>
                <c:pt idx="9" formatCode="0">
                  <c:v>27.5</c:v>
                </c:pt>
                <c:pt idx="10">
                  <c:v>27</c:v>
                </c:pt>
                <c:pt idx="11" formatCode="0">
                  <c:v>26.3</c:v>
                </c:pt>
              </c:numCache>
            </c:numRef>
          </c:val>
        </c:ser>
        <c:ser>
          <c:idx val="1"/>
          <c:order val="1"/>
          <c:tx>
            <c:strRef>
              <c:f>'grafikon III'!$E$5</c:f>
              <c:strCache>
                <c:ptCount val="1"/>
                <c:pt idx="0">
                  <c:v>uopšte nisu korumpirani</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lvl>
                <c:lvl>
                  <c:pt idx="0">
                    <c:v>Medicinske sestre i tehničari</c:v>
                  </c:pt>
                  <c:pt idx="3">
                    <c:v>Administrativno osoblje u bolnicama</c:v>
                  </c:pt>
                  <c:pt idx="6">
                    <c:v>Lekari</c:v>
                  </c:pt>
                  <c:pt idx="9">
                    <c:v>Filijale Republičkog fonda zdravstvenog osiguranja</c:v>
                  </c:pt>
                </c:lvl>
              </c:multiLvlStrCache>
            </c:multiLvlStrRef>
          </c:cat>
          <c:val>
            <c:numRef>
              <c:f>'grafikon III'!$E$6:$E$17</c:f>
              <c:numCache>
                <c:formatCode>General</c:formatCode>
                <c:ptCount val="12"/>
                <c:pt idx="0" formatCode="0">
                  <c:v>14.6</c:v>
                </c:pt>
                <c:pt idx="1">
                  <c:v>12</c:v>
                </c:pt>
                <c:pt idx="2" formatCode="0">
                  <c:v>11.9</c:v>
                </c:pt>
                <c:pt idx="3" formatCode="0">
                  <c:v>20.3</c:v>
                </c:pt>
                <c:pt idx="4">
                  <c:v>23</c:v>
                </c:pt>
                <c:pt idx="5" formatCode="0">
                  <c:v>17.2</c:v>
                </c:pt>
                <c:pt idx="6" formatCode="0">
                  <c:v>3.7</c:v>
                </c:pt>
                <c:pt idx="7">
                  <c:v>3</c:v>
                </c:pt>
                <c:pt idx="8" formatCode="0">
                  <c:v>2</c:v>
                </c:pt>
                <c:pt idx="9" formatCode="0">
                  <c:v>8.9</c:v>
                </c:pt>
                <c:pt idx="10">
                  <c:v>9</c:v>
                </c:pt>
                <c:pt idx="11" formatCode="0">
                  <c:v>5.2</c:v>
                </c:pt>
              </c:numCache>
            </c:numRef>
          </c:val>
        </c:ser>
        <c:ser>
          <c:idx val="2"/>
          <c:order val="2"/>
          <c:tx>
            <c:strRef>
              <c:f>'grafikon III'!$F$5</c:f>
              <c:strCache>
                <c:ptCount val="1"/>
                <c:pt idx="0">
                  <c:v>malo su korumpirani</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lvl>
                <c:lvl>
                  <c:pt idx="0">
                    <c:v>Medicinske sestre i tehničari</c:v>
                  </c:pt>
                  <c:pt idx="3">
                    <c:v>Administrativno osoblje u bolnicama</c:v>
                  </c:pt>
                  <c:pt idx="6">
                    <c:v>Lekari</c:v>
                  </c:pt>
                  <c:pt idx="9">
                    <c:v>Filijale Republičkog fonda zdravstvenog osiguranja</c:v>
                  </c:pt>
                </c:lvl>
              </c:multiLvlStrCache>
            </c:multiLvlStrRef>
          </c:cat>
          <c:val>
            <c:numRef>
              <c:f>'grafikon III'!$F$6:$F$17</c:f>
              <c:numCache>
                <c:formatCode>General</c:formatCode>
                <c:ptCount val="12"/>
                <c:pt idx="0" formatCode="0">
                  <c:v>24.1</c:v>
                </c:pt>
                <c:pt idx="1">
                  <c:v>27</c:v>
                </c:pt>
                <c:pt idx="2" formatCode="0">
                  <c:v>23.2</c:v>
                </c:pt>
                <c:pt idx="3" formatCode="0">
                  <c:v>23.3</c:v>
                </c:pt>
                <c:pt idx="4">
                  <c:v>22</c:v>
                </c:pt>
                <c:pt idx="5" formatCode="0">
                  <c:v>23.1</c:v>
                </c:pt>
                <c:pt idx="6" formatCode="0">
                  <c:v>7</c:v>
                </c:pt>
                <c:pt idx="7">
                  <c:v>6</c:v>
                </c:pt>
                <c:pt idx="8" formatCode="0">
                  <c:v>8.5</c:v>
                </c:pt>
                <c:pt idx="9" formatCode="0">
                  <c:v>8.2000000000000011</c:v>
                </c:pt>
                <c:pt idx="10">
                  <c:v>5</c:v>
                </c:pt>
                <c:pt idx="11" formatCode="0">
                  <c:v>8.5</c:v>
                </c:pt>
              </c:numCache>
            </c:numRef>
          </c:val>
        </c:ser>
        <c:ser>
          <c:idx val="3"/>
          <c:order val="3"/>
          <c:tx>
            <c:strRef>
              <c:f>'grafikon III'!$G$5</c:f>
              <c:strCache>
                <c:ptCount val="1"/>
                <c:pt idx="0">
                  <c:v>umereno su korumpirani</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III'!$B$6:$C$17</c:f>
              <c:multiLvlStrCache>
                <c:ptCount val="12"/>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lvl>
                <c:lvl>
                  <c:pt idx="0">
                    <c:v>Medicinske sestre i tehničari</c:v>
                  </c:pt>
                  <c:pt idx="3">
                    <c:v>Administrativno osoblje u bolnicama</c:v>
                  </c:pt>
                  <c:pt idx="6">
                    <c:v>Lekari</c:v>
                  </c:pt>
                  <c:pt idx="9">
                    <c:v>Filijale Republičkog fonda zdravstvenog osiguranja</c:v>
                  </c:pt>
                </c:lvl>
              </c:multiLvlStrCache>
            </c:multiLvlStrRef>
          </c:cat>
          <c:val>
            <c:numRef>
              <c:f>'grafikon III'!$G$6:$G$17</c:f>
              <c:numCache>
                <c:formatCode>General</c:formatCode>
                <c:ptCount val="12"/>
                <c:pt idx="0" formatCode="0">
                  <c:v>27.3</c:v>
                </c:pt>
                <c:pt idx="1">
                  <c:v>27</c:v>
                </c:pt>
                <c:pt idx="2" formatCode="0">
                  <c:v>25.1</c:v>
                </c:pt>
                <c:pt idx="3" formatCode="0">
                  <c:v>21.4</c:v>
                </c:pt>
                <c:pt idx="4">
                  <c:v>20</c:v>
                </c:pt>
                <c:pt idx="5" formatCode="0">
                  <c:v>19.399999999999999</c:v>
                </c:pt>
                <c:pt idx="6" formatCode="0">
                  <c:v>19.399999999999999</c:v>
                </c:pt>
                <c:pt idx="7">
                  <c:v>20</c:v>
                </c:pt>
                <c:pt idx="8" formatCode="0">
                  <c:v>15.6</c:v>
                </c:pt>
                <c:pt idx="9" formatCode="0">
                  <c:v>17.899999999999999</c:v>
                </c:pt>
                <c:pt idx="10">
                  <c:v>21</c:v>
                </c:pt>
                <c:pt idx="11" formatCode="0">
                  <c:v>18.3</c:v>
                </c:pt>
              </c:numCache>
            </c:numRef>
          </c:val>
        </c:ser>
        <c:ser>
          <c:idx val="4"/>
          <c:order val="4"/>
          <c:tx>
            <c:strRef>
              <c:f>'grafikon III'!$H$5</c:f>
              <c:strCache>
                <c:ptCount val="1"/>
                <c:pt idx="0">
                  <c:v>prilično su korumpirani</c:v>
                </c:pt>
              </c:strCache>
            </c:strRef>
          </c:tx>
          <c:spPr>
            <a:solidFill>
              <a:srgbClr val="FFC000"/>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lvl>
                <c:lvl>
                  <c:pt idx="0">
                    <c:v>Medicinske sestre i tehničari</c:v>
                  </c:pt>
                  <c:pt idx="3">
                    <c:v>Administrativno osoblje u bolnicama</c:v>
                  </c:pt>
                  <c:pt idx="6">
                    <c:v>Lekari</c:v>
                  </c:pt>
                  <c:pt idx="9">
                    <c:v>Filijale Republičkog fonda zdravstvenog osiguranja</c:v>
                  </c:pt>
                </c:lvl>
              </c:multiLvlStrCache>
            </c:multiLvlStrRef>
          </c:cat>
          <c:val>
            <c:numRef>
              <c:f>'grafikon III'!$H$6:$H$17</c:f>
              <c:numCache>
                <c:formatCode>General</c:formatCode>
                <c:ptCount val="12"/>
                <c:pt idx="0" formatCode="0">
                  <c:v>15.1</c:v>
                </c:pt>
                <c:pt idx="1">
                  <c:v>15</c:v>
                </c:pt>
                <c:pt idx="2" formatCode="0">
                  <c:v>16.100000000000001</c:v>
                </c:pt>
                <c:pt idx="3" formatCode="0">
                  <c:v>12.4</c:v>
                </c:pt>
                <c:pt idx="4">
                  <c:v>12</c:v>
                </c:pt>
                <c:pt idx="5" formatCode="0">
                  <c:v>15.7</c:v>
                </c:pt>
                <c:pt idx="6" formatCode="0">
                  <c:v>28.6</c:v>
                </c:pt>
                <c:pt idx="7">
                  <c:v>26</c:v>
                </c:pt>
                <c:pt idx="8" formatCode="0">
                  <c:v>21.7</c:v>
                </c:pt>
                <c:pt idx="9" formatCode="0">
                  <c:v>19.3</c:v>
                </c:pt>
                <c:pt idx="10">
                  <c:v>18</c:v>
                </c:pt>
                <c:pt idx="11" formatCode="0">
                  <c:v>18.399999999999999</c:v>
                </c:pt>
              </c:numCache>
            </c:numRef>
          </c:val>
        </c:ser>
        <c:ser>
          <c:idx val="5"/>
          <c:order val="5"/>
          <c:tx>
            <c:strRef>
              <c:f>'grafikon III'!$I$5</c:f>
              <c:strCache>
                <c:ptCount val="1"/>
                <c:pt idx="0">
                  <c:v>veoma su korumpirani</c:v>
                </c:pt>
              </c:strCache>
            </c:strRef>
          </c:tx>
          <c:spPr>
            <a:solidFill>
              <a:srgbClr val="C00000"/>
            </a:solidFill>
            <a:scene3d>
              <a:camera prst="orthographicFront"/>
              <a:lightRig rig="threePt" dir="t"/>
            </a:scene3d>
            <a:sp3d>
              <a:bevelT/>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III'!$B$6:$C$17</c:f>
              <c:multiLvlStrCache>
                <c:ptCount val="12"/>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lvl>
                <c:lvl>
                  <c:pt idx="0">
                    <c:v>Medicinske sestre i tehničari</c:v>
                  </c:pt>
                  <c:pt idx="3">
                    <c:v>Administrativno osoblje u bolnicama</c:v>
                  </c:pt>
                  <c:pt idx="6">
                    <c:v>Lekari</c:v>
                  </c:pt>
                  <c:pt idx="9">
                    <c:v>Filijale Republičkog fonda zdravstvenog osiguranja</c:v>
                  </c:pt>
                </c:lvl>
              </c:multiLvlStrCache>
            </c:multiLvlStrRef>
          </c:cat>
          <c:val>
            <c:numRef>
              <c:f>'grafikon III'!$I$6:$I$17</c:f>
              <c:numCache>
                <c:formatCode>General</c:formatCode>
                <c:ptCount val="12"/>
                <c:pt idx="0" formatCode="0">
                  <c:v>11.7</c:v>
                </c:pt>
                <c:pt idx="1">
                  <c:v>14</c:v>
                </c:pt>
                <c:pt idx="2" formatCode="0">
                  <c:v>16.100000000000001</c:v>
                </c:pt>
                <c:pt idx="3" formatCode="0">
                  <c:v>9.5</c:v>
                </c:pt>
                <c:pt idx="4">
                  <c:v>10</c:v>
                </c:pt>
                <c:pt idx="5" formatCode="0">
                  <c:v>12</c:v>
                </c:pt>
                <c:pt idx="6" formatCode="0">
                  <c:v>36.200000000000003</c:v>
                </c:pt>
                <c:pt idx="7">
                  <c:v>40</c:v>
                </c:pt>
                <c:pt idx="8" formatCode="0">
                  <c:v>46.3</c:v>
                </c:pt>
                <c:pt idx="9" formatCode="0">
                  <c:v>18.3</c:v>
                </c:pt>
                <c:pt idx="10">
                  <c:v>20</c:v>
                </c:pt>
                <c:pt idx="11" formatCode="0">
                  <c:v>23.3</c:v>
                </c:pt>
              </c:numCache>
            </c:numRef>
          </c:val>
        </c:ser>
        <c:dLbls/>
        <c:overlap val="100"/>
        <c:axId val="90311296"/>
        <c:axId val="90345856"/>
      </c:barChart>
      <c:catAx>
        <c:axId val="90311296"/>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0345856"/>
        <c:crosses val="autoZero"/>
        <c:auto val="1"/>
        <c:lblAlgn val="ctr"/>
        <c:lblOffset val="100"/>
      </c:catAx>
      <c:valAx>
        <c:axId val="90345856"/>
        <c:scaling>
          <c:orientation val="minMax"/>
        </c:scaling>
        <c:delete val="1"/>
        <c:axPos val="b"/>
        <c:numFmt formatCode="0%" sourceLinked="1"/>
        <c:tickLblPos val="none"/>
        <c:crossAx val="90311296"/>
        <c:crosses val="autoZero"/>
        <c:crossBetween val="between"/>
      </c:valAx>
    </c:plotArea>
    <c:legend>
      <c:legendPos val="r"/>
      <c:layout>
        <c:manualLayout>
          <c:xMode val="edge"/>
          <c:yMode val="edge"/>
          <c:x val="0.81243069135213131"/>
          <c:y val="0.16606097423468569"/>
          <c:w val="0.18756930864786869"/>
          <c:h val="0.72821502640891078"/>
        </c:manualLayout>
      </c:layout>
      <c:txPr>
        <a:bodyPr/>
        <a:lstStyle/>
        <a:p>
          <a:pPr>
            <a:defRPr sz="10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7237016947785497"/>
          <c:y val="3.5563972224990872E-2"/>
          <c:w val="0.60748235042048315"/>
          <c:h val="0.90861889927310902"/>
        </c:manualLayout>
      </c:layout>
      <c:barChart>
        <c:barDir val="bar"/>
        <c:grouping val="percentStacked"/>
        <c:ser>
          <c:idx val="0"/>
          <c:order val="0"/>
          <c:tx>
            <c:strRef>
              <c:f>'grafikon III'!$D$31</c:f>
              <c:strCache>
                <c:ptCount val="1"/>
                <c:pt idx="0">
                  <c:v>ne zna/BO</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pt idx="12">
                    <c:v>dec.12</c:v>
                  </c:pt>
                  <c:pt idx="13">
                    <c:v>jun.13</c:v>
                  </c:pt>
                  <c:pt idx="14">
                    <c:v>dec.13</c:v>
                  </c:pt>
                </c:lvl>
                <c:lvl>
                  <c:pt idx="0">
                    <c:v>Domu zdravlja</c:v>
                  </c:pt>
                  <c:pt idx="3">
                    <c:v>Opštoj bolnici</c:v>
                  </c:pt>
                  <c:pt idx="6">
                    <c:v>Kliničko bolničkom centru</c:v>
                  </c:pt>
                  <c:pt idx="9">
                    <c:v>Kliničkom centru</c:v>
                  </c:pt>
                  <c:pt idx="12">
                    <c:v>Rehabilitacionom centru (banje, lečilišta i sl...)</c:v>
                  </c:pt>
                </c:lvl>
              </c:multiLvlStrCache>
            </c:multiLvlStrRef>
          </c:cat>
          <c:val>
            <c:numRef>
              <c:f>'grafikon III'!$D$32:$D$46</c:f>
              <c:numCache>
                <c:formatCode>General</c:formatCode>
                <c:ptCount val="15"/>
                <c:pt idx="0" formatCode="0">
                  <c:v>6.4</c:v>
                </c:pt>
                <c:pt idx="1">
                  <c:v>6</c:v>
                </c:pt>
                <c:pt idx="2" formatCode="0">
                  <c:v>11.2</c:v>
                </c:pt>
                <c:pt idx="3" formatCode="0">
                  <c:v>10.4</c:v>
                </c:pt>
                <c:pt idx="4">
                  <c:v>8</c:v>
                </c:pt>
                <c:pt idx="5" formatCode="0">
                  <c:v>10.5</c:v>
                </c:pt>
                <c:pt idx="6" formatCode="0">
                  <c:v>15.2</c:v>
                </c:pt>
                <c:pt idx="7">
                  <c:v>16</c:v>
                </c:pt>
                <c:pt idx="8" formatCode="0">
                  <c:v>23.2</c:v>
                </c:pt>
                <c:pt idx="9" formatCode="0">
                  <c:v>14.9</c:v>
                </c:pt>
                <c:pt idx="10">
                  <c:v>16</c:v>
                </c:pt>
                <c:pt idx="11" formatCode="0">
                  <c:v>23.2</c:v>
                </c:pt>
                <c:pt idx="12" formatCode="0">
                  <c:v>22.9</c:v>
                </c:pt>
                <c:pt idx="13">
                  <c:v>25</c:v>
                </c:pt>
                <c:pt idx="14" formatCode="0">
                  <c:v>29.3</c:v>
                </c:pt>
              </c:numCache>
            </c:numRef>
          </c:val>
        </c:ser>
        <c:ser>
          <c:idx val="1"/>
          <c:order val="1"/>
          <c:tx>
            <c:strRef>
              <c:f>'grafikon III'!$E$31</c:f>
              <c:strCache>
                <c:ptCount val="1"/>
                <c:pt idx="0">
                  <c:v>ne postoji uopšte</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pt idx="12">
                    <c:v>dec.12</c:v>
                  </c:pt>
                  <c:pt idx="13">
                    <c:v>jun.13</c:v>
                  </c:pt>
                  <c:pt idx="14">
                    <c:v>dec.13</c:v>
                  </c:pt>
                </c:lvl>
                <c:lvl>
                  <c:pt idx="0">
                    <c:v>Domu zdravlja</c:v>
                  </c:pt>
                  <c:pt idx="3">
                    <c:v>Opštoj bolnici</c:v>
                  </c:pt>
                  <c:pt idx="6">
                    <c:v>Kliničko bolničkom centru</c:v>
                  </c:pt>
                  <c:pt idx="9">
                    <c:v>Kliničkom centru</c:v>
                  </c:pt>
                  <c:pt idx="12">
                    <c:v>Rehabilitacionom centru (banje, lečilišta i sl...)</c:v>
                  </c:pt>
                </c:lvl>
              </c:multiLvlStrCache>
            </c:multiLvlStrRef>
          </c:cat>
          <c:val>
            <c:numRef>
              <c:f>'grafikon III'!$E$32:$E$46</c:f>
              <c:numCache>
                <c:formatCode>General</c:formatCode>
                <c:ptCount val="15"/>
                <c:pt idx="0" formatCode="0">
                  <c:v>15.1</c:v>
                </c:pt>
                <c:pt idx="1">
                  <c:v>16</c:v>
                </c:pt>
                <c:pt idx="2" formatCode="0">
                  <c:v>12</c:v>
                </c:pt>
                <c:pt idx="3" formatCode="0">
                  <c:v>5</c:v>
                </c:pt>
                <c:pt idx="4">
                  <c:v>6</c:v>
                </c:pt>
                <c:pt idx="5" formatCode="0">
                  <c:v>4.7</c:v>
                </c:pt>
                <c:pt idx="6" formatCode="0">
                  <c:v>4.4000000000000004</c:v>
                </c:pt>
                <c:pt idx="7">
                  <c:v>3</c:v>
                </c:pt>
                <c:pt idx="8" formatCode="0">
                  <c:v>3.5</c:v>
                </c:pt>
                <c:pt idx="9" formatCode="0">
                  <c:v>5.2</c:v>
                </c:pt>
                <c:pt idx="10">
                  <c:v>3</c:v>
                </c:pt>
                <c:pt idx="11" formatCode="0">
                  <c:v>3.5</c:v>
                </c:pt>
                <c:pt idx="12" formatCode="0">
                  <c:v>7</c:v>
                </c:pt>
                <c:pt idx="13">
                  <c:v>7</c:v>
                </c:pt>
                <c:pt idx="14" formatCode="0">
                  <c:v>7.7</c:v>
                </c:pt>
              </c:numCache>
            </c:numRef>
          </c:val>
        </c:ser>
        <c:ser>
          <c:idx val="2"/>
          <c:order val="2"/>
          <c:tx>
            <c:strRef>
              <c:f>'grafikon III'!$F$31</c:f>
              <c:strCache>
                <c:ptCount val="1"/>
                <c:pt idx="0">
                  <c:v>u maloj meri</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pt idx="12">
                    <c:v>dec.12</c:v>
                  </c:pt>
                  <c:pt idx="13">
                    <c:v>jun.13</c:v>
                  </c:pt>
                  <c:pt idx="14">
                    <c:v>dec.13</c:v>
                  </c:pt>
                </c:lvl>
                <c:lvl>
                  <c:pt idx="0">
                    <c:v>Domu zdravlja</c:v>
                  </c:pt>
                  <c:pt idx="3">
                    <c:v>Opštoj bolnici</c:v>
                  </c:pt>
                  <c:pt idx="6">
                    <c:v>Kliničko bolničkom centru</c:v>
                  </c:pt>
                  <c:pt idx="9">
                    <c:v>Kliničkom centru</c:v>
                  </c:pt>
                  <c:pt idx="12">
                    <c:v>Rehabilitacionom centru (banje, lečilišta i sl...)</c:v>
                  </c:pt>
                </c:lvl>
              </c:multiLvlStrCache>
            </c:multiLvlStrRef>
          </c:cat>
          <c:val>
            <c:numRef>
              <c:f>'grafikon III'!$F$32:$F$46</c:f>
              <c:numCache>
                <c:formatCode>General</c:formatCode>
                <c:ptCount val="15"/>
                <c:pt idx="0" formatCode="0">
                  <c:v>31.5</c:v>
                </c:pt>
                <c:pt idx="1">
                  <c:v>28</c:v>
                </c:pt>
                <c:pt idx="2" formatCode="0">
                  <c:v>27</c:v>
                </c:pt>
                <c:pt idx="3" formatCode="0">
                  <c:v>15.1</c:v>
                </c:pt>
                <c:pt idx="4">
                  <c:v>17</c:v>
                </c:pt>
                <c:pt idx="5" formatCode="0">
                  <c:v>15</c:v>
                </c:pt>
                <c:pt idx="6" formatCode="0">
                  <c:v>9.2000000000000011</c:v>
                </c:pt>
                <c:pt idx="7">
                  <c:v>9</c:v>
                </c:pt>
                <c:pt idx="8" formatCode="0">
                  <c:v>8</c:v>
                </c:pt>
                <c:pt idx="9" formatCode="0">
                  <c:v>8.5</c:v>
                </c:pt>
                <c:pt idx="10">
                  <c:v>9</c:v>
                </c:pt>
                <c:pt idx="11" formatCode="0">
                  <c:v>6.7</c:v>
                </c:pt>
                <c:pt idx="12" formatCode="0">
                  <c:v>12.9</c:v>
                </c:pt>
                <c:pt idx="13">
                  <c:v>13</c:v>
                </c:pt>
                <c:pt idx="14" formatCode="0">
                  <c:v>9.3000000000000007</c:v>
                </c:pt>
              </c:numCache>
            </c:numRef>
          </c:val>
        </c:ser>
        <c:ser>
          <c:idx val="3"/>
          <c:order val="3"/>
          <c:tx>
            <c:strRef>
              <c:f>'grafikon III'!$G$31</c:f>
              <c:strCache>
                <c:ptCount val="1"/>
                <c:pt idx="0">
                  <c:v>u osrednjoj meri</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III'!$B$32:$C$46</c:f>
              <c:multiLvlStrCache>
                <c:ptCount val="15"/>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pt idx="12">
                    <c:v>dec.12</c:v>
                  </c:pt>
                  <c:pt idx="13">
                    <c:v>jun.13</c:v>
                  </c:pt>
                  <c:pt idx="14">
                    <c:v>dec.13</c:v>
                  </c:pt>
                </c:lvl>
                <c:lvl>
                  <c:pt idx="0">
                    <c:v>Domu zdravlja</c:v>
                  </c:pt>
                  <c:pt idx="3">
                    <c:v>Opštoj bolnici</c:v>
                  </c:pt>
                  <c:pt idx="6">
                    <c:v>Kliničko bolničkom centru</c:v>
                  </c:pt>
                  <c:pt idx="9">
                    <c:v>Kliničkom centru</c:v>
                  </c:pt>
                  <c:pt idx="12">
                    <c:v>Rehabilitacionom centru (banje, lečilišta i sl...)</c:v>
                  </c:pt>
                </c:lvl>
              </c:multiLvlStrCache>
            </c:multiLvlStrRef>
          </c:cat>
          <c:val>
            <c:numRef>
              <c:f>'grafikon III'!$G$32:$G$46</c:f>
              <c:numCache>
                <c:formatCode>General</c:formatCode>
                <c:ptCount val="15"/>
                <c:pt idx="0" formatCode="0">
                  <c:v>25.8</c:v>
                </c:pt>
                <c:pt idx="1">
                  <c:v>25</c:v>
                </c:pt>
                <c:pt idx="2" formatCode="0">
                  <c:v>16.7</c:v>
                </c:pt>
                <c:pt idx="3" formatCode="0">
                  <c:v>26</c:v>
                </c:pt>
                <c:pt idx="4">
                  <c:v>26</c:v>
                </c:pt>
                <c:pt idx="5" formatCode="0">
                  <c:v>23.8</c:v>
                </c:pt>
                <c:pt idx="6" formatCode="0">
                  <c:v>20.3</c:v>
                </c:pt>
                <c:pt idx="7">
                  <c:v>23</c:v>
                </c:pt>
                <c:pt idx="8" formatCode="0">
                  <c:v>18</c:v>
                </c:pt>
                <c:pt idx="9" formatCode="0">
                  <c:v>21.9</c:v>
                </c:pt>
                <c:pt idx="10">
                  <c:v>20</c:v>
                </c:pt>
                <c:pt idx="11" formatCode="0">
                  <c:v>16.5</c:v>
                </c:pt>
                <c:pt idx="12" formatCode="0">
                  <c:v>25.6</c:v>
                </c:pt>
                <c:pt idx="13">
                  <c:v>24</c:v>
                </c:pt>
                <c:pt idx="14" formatCode="0">
                  <c:v>19.8</c:v>
                </c:pt>
              </c:numCache>
            </c:numRef>
          </c:val>
        </c:ser>
        <c:ser>
          <c:idx val="4"/>
          <c:order val="4"/>
          <c:tx>
            <c:strRef>
              <c:f>'grafikon III'!$H$31</c:f>
              <c:strCache>
                <c:ptCount val="1"/>
                <c:pt idx="0">
                  <c:v>u velikoj meri</c:v>
                </c:pt>
              </c:strCache>
            </c:strRef>
          </c:tx>
          <c:spPr>
            <a:solidFill>
              <a:srgbClr val="FFC000"/>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pt idx="12">
                    <c:v>dec.12</c:v>
                  </c:pt>
                  <c:pt idx="13">
                    <c:v>jun.13</c:v>
                  </c:pt>
                  <c:pt idx="14">
                    <c:v>dec.13</c:v>
                  </c:pt>
                </c:lvl>
                <c:lvl>
                  <c:pt idx="0">
                    <c:v>Domu zdravlja</c:v>
                  </c:pt>
                  <c:pt idx="3">
                    <c:v>Opštoj bolnici</c:v>
                  </c:pt>
                  <c:pt idx="6">
                    <c:v>Kliničko bolničkom centru</c:v>
                  </c:pt>
                  <c:pt idx="9">
                    <c:v>Kliničkom centru</c:v>
                  </c:pt>
                  <c:pt idx="12">
                    <c:v>Rehabilitacionom centru (banje, lečilišta i sl...)</c:v>
                  </c:pt>
                </c:lvl>
              </c:multiLvlStrCache>
            </c:multiLvlStrRef>
          </c:cat>
          <c:val>
            <c:numRef>
              <c:f>'grafikon III'!$H$32:$H$46</c:f>
              <c:numCache>
                <c:formatCode>General</c:formatCode>
                <c:ptCount val="15"/>
                <c:pt idx="0" formatCode="0">
                  <c:v>13.2</c:v>
                </c:pt>
                <c:pt idx="1">
                  <c:v>13</c:v>
                </c:pt>
                <c:pt idx="2" formatCode="0">
                  <c:v>18.2</c:v>
                </c:pt>
                <c:pt idx="3" formatCode="0">
                  <c:v>25.1</c:v>
                </c:pt>
                <c:pt idx="4">
                  <c:v>24</c:v>
                </c:pt>
                <c:pt idx="5" formatCode="0">
                  <c:v>19.7</c:v>
                </c:pt>
                <c:pt idx="6" formatCode="0">
                  <c:v>26.3</c:v>
                </c:pt>
                <c:pt idx="7">
                  <c:v>22</c:v>
                </c:pt>
                <c:pt idx="8" formatCode="0">
                  <c:v>22</c:v>
                </c:pt>
                <c:pt idx="9" formatCode="0">
                  <c:v>26.3</c:v>
                </c:pt>
                <c:pt idx="10">
                  <c:v>26</c:v>
                </c:pt>
                <c:pt idx="11" formatCode="0">
                  <c:v>22.4</c:v>
                </c:pt>
                <c:pt idx="12" formatCode="0">
                  <c:v>18.8</c:v>
                </c:pt>
                <c:pt idx="13">
                  <c:v>18</c:v>
                </c:pt>
                <c:pt idx="14" formatCode="0">
                  <c:v>16</c:v>
                </c:pt>
              </c:numCache>
            </c:numRef>
          </c:val>
        </c:ser>
        <c:ser>
          <c:idx val="5"/>
          <c:order val="5"/>
          <c:tx>
            <c:strRef>
              <c:f>'grafikon III'!$I$31</c:f>
              <c:strCache>
                <c:ptCount val="1"/>
                <c:pt idx="0">
                  <c:v>u veoma velikoj meri</c:v>
                </c:pt>
              </c:strCache>
            </c:strRef>
          </c:tx>
          <c:spPr>
            <a:solidFill>
              <a:srgbClr val="C00000"/>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III'!$B$32:$C$46</c:f>
              <c:multiLvlStrCache>
                <c:ptCount val="15"/>
                <c:lvl>
                  <c:pt idx="0">
                    <c:v>dec.12</c:v>
                  </c:pt>
                  <c:pt idx="1">
                    <c:v>jun.13</c:v>
                  </c:pt>
                  <c:pt idx="2">
                    <c:v>dec.13</c:v>
                  </c:pt>
                  <c:pt idx="3">
                    <c:v>dec.12</c:v>
                  </c:pt>
                  <c:pt idx="4">
                    <c:v>jun.13</c:v>
                  </c:pt>
                  <c:pt idx="5">
                    <c:v>dec.13</c:v>
                  </c:pt>
                  <c:pt idx="6">
                    <c:v>dec.12</c:v>
                  </c:pt>
                  <c:pt idx="7">
                    <c:v>jun.13</c:v>
                  </c:pt>
                  <c:pt idx="8">
                    <c:v>dec.13</c:v>
                  </c:pt>
                  <c:pt idx="9">
                    <c:v>dec.12</c:v>
                  </c:pt>
                  <c:pt idx="10">
                    <c:v>jun.13</c:v>
                  </c:pt>
                  <c:pt idx="11">
                    <c:v>dec.13</c:v>
                  </c:pt>
                  <c:pt idx="12">
                    <c:v>dec.12</c:v>
                  </c:pt>
                  <c:pt idx="13">
                    <c:v>jun.13</c:v>
                  </c:pt>
                  <c:pt idx="14">
                    <c:v>dec.13</c:v>
                  </c:pt>
                </c:lvl>
                <c:lvl>
                  <c:pt idx="0">
                    <c:v>Domu zdravlja</c:v>
                  </c:pt>
                  <c:pt idx="3">
                    <c:v>Opštoj bolnici</c:v>
                  </c:pt>
                  <c:pt idx="6">
                    <c:v>Kliničko bolničkom centru</c:v>
                  </c:pt>
                  <c:pt idx="9">
                    <c:v>Kliničkom centru</c:v>
                  </c:pt>
                  <c:pt idx="12">
                    <c:v>Rehabilitacionom centru (banje, lečilišta i sl...)</c:v>
                  </c:pt>
                </c:lvl>
              </c:multiLvlStrCache>
            </c:multiLvlStrRef>
          </c:cat>
          <c:val>
            <c:numRef>
              <c:f>'grafikon III'!$I$32:$I$46</c:f>
              <c:numCache>
                <c:formatCode>General</c:formatCode>
                <c:ptCount val="15"/>
                <c:pt idx="0" formatCode="0">
                  <c:v>8</c:v>
                </c:pt>
                <c:pt idx="1">
                  <c:v>12</c:v>
                </c:pt>
                <c:pt idx="2" formatCode="0">
                  <c:v>14.9</c:v>
                </c:pt>
                <c:pt idx="3" formatCode="0">
                  <c:v>18.399999999999999</c:v>
                </c:pt>
                <c:pt idx="4">
                  <c:v>18</c:v>
                </c:pt>
                <c:pt idx="5" formatCode="0">
                  <c:v>26.3</c:v>
                </c:pt>
                <c:pt idx="6" formatCode="0">
                  <c:v>24.6</c:v>
                </c:pt>
                <c:pt idx="7">
                  <c:v>27</c:v>
                </c:pt>
                <c:pt idx="8" formatCode="0">
                  <c:v>26</c:v>
                </c:pt>
                <c:pt idx="9" formatCode="0">
                  <c:v>23.1</c:v>
                </c:pt>
                <c:pt idx="10">
                  <c:v>26</c:v>
                </c:pt>
                <c:pt idx="11" formatCode="0">
                  <c:v>27.7</c:v>
                </c:pt>
                <c:pt idx="12" formatCode="0">
                  <c:v>12.7</c:v>
                </c:pt>
                <c:pt idx="13">
                  <c:v>13</c:v>
                </c:pt>
                <c:pt idx="14" formatCode="0">
                  <c:v>17.8</c:v>
                </c:pt>
              </c:numCache>
            </c:numRef>
          </c:val>
        </c:ser>
        <c:dLbls/>
        <c:overlap val="100"/>
        <c:axId val="90502656"/>
        <c:axId val="90504192"/>
      </c:barChart>
      <c:catAx>
        <c:axId val="90502656"/>
        <c:scaling>
          <c:orientation val="minMax"/>
        </c:scaling>
        <c:axPos val="l"/>
        <c:numFmt formatCode="mmm/yy" sourceLinked="1"/>
        <c:tickLblPos val="nextTo"/>
        <c:txPr>
          <a:bodyPr rot="0" vert="horz"/>
          <a:lstStyle/>
          <a:p>
            <a:pPr>
              <a:defRPr sz="1000" b="0" i="0" u="none" strike="noStrike" baseline="0">
                <a:solidFill>
                  <a:srgbClr val="000000"/>
                </a:solidFill>
                <a:latin typeface="Constantia"/>
                <a:ea typeface="Constantia"/>
                <a:cs typeface="Constantia"/>
              </a:defRPr>
            </a:pPr>
            <a:endParaRPr lang="en-US"/>
          </a:p>
        </c:txPr>
        <c:crossAx val="90504192"/>
        <c:crosses val="autoZero"/>
        <c:auto val="1"/>
        <c:lblAlgn val="ctr"/>
        <c:lblOffset val="100"/>
      </c:catAx>
      <c:valAx>
        <c:axId val="90504192"/>
        <c:scaling>
          <c:orientation val="minMax"/>
        </c:scaling>
        <c:delete val="1"/>
        <c:axPos val="b"/>
        <c:numFmt formatCode="0%" sourceLinked="1"/>
        <c:tickLblPos val="none"/>
        <c:crossAx val="90502656"/>
        <c:crosses val="autoZero"/>
        <c:crossBetween val="between"/>
      </c:valAx>
    </c:plotArea>
    <c:legend>
      <c:legendPos val="r"/>
      <c:layout>
        <c:manualLayout>
          <c:xMode val="edge"/>
          <c:yMode val="edge"/>
          <c:x val="0.81806674933879098"/>
          <c:y val="0.20871809437283323"/>
          <c:w val="0.18193325066121027"/>
          <c:h val="0.5825631339243863"/>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52E-2"/>
          <c:y val="4.7058823529411813E-2"/>
          <c:w val="0.95380577427821855"/>
          <c:h val="0.69096711440481762"/>
        </c:manualLayout>
      </c:layout>
      <c:barChart>
        <c:barDir val="col"/>
        <c:grouping val="clustered"/>
        <c:ser>
          <c:idx val="0"/>
          <c:order val="0"/>
          <c:tx>
            <c:strRef>
              <c:f>procenti!$G$1035</c:f>
              <c:strCache>
                <c:ptCount val="1"/>
                <c:pt idx="0">
                  <c:v>dec.12</c:v>
                </c:pt>
              </c:strCache>
            </c:strRef>
          </c:tx>
          <c:spPr>
            <a:solidFill>
              <a:schemeClr val="accent1">
                <a:lumMod val="60000"/>
                <a:lumOff val="40000"/>
              </a:schemeClr>
            </a:solidFill>
            <a:scene3d>
              <a:camera prst="orthographicFront"/>
              <a:lightRig rig="threePt" dir="t"/>
            </a:scene3d>
            <a:sp3d>
              <a:bevelT/>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procenti!$F$1036:$F$1040</c:f>
              <c:strCache>
                <c:ptCount val="5"/>
                <c:pt idx="0">
                  <c:v>Mediji</c:v>
                </c:pt>
                <c:pt idx="1">
                  <c:v>Glasine</c:v>
                </c:pt>
                <c:pt idx="2">
                  <c:v>Prijatelji, rodbina</c:v>
                </c:pt>
                <c:pt idx="3">
                  <c:v>Lično iskustvo</c:v>
                </c:pt>
                <c:pt idx="4">
                  <c:v>Drugi izvori</c:v>
                </c:pt>
              </c:strCache>
            </c:strRef>
          </c:cat>
          <c:val>
            <c:numRef>
              <c:f>procenti!$G$1036:$G$1040</c:f>
              <c:numCache>
                <c:formatCode>0%</c:formatCode>
                <c:ptCount val="5"/>
                <c:pt idx="0">
                  <c:v>0.66000000000000314</c:v>
                </c:pt>
                <c:pt idx="1">
                  <c:v>0.34</c:v>
                </c:pt>
                <c:pt idx="2">
                  <c:v>0.35000000000000031</c:v>
                </c:pt>
                <c:pt idx="3">
                  <c:v>0.13</c:v>
                </c:pt>
                <c:pt idx="4">
                  <c:v>2.0000000000000011E-2</c:v>
                </c:pt>
              </c:numCache>
            </c:numRef>
          </c:val>
        </c:ser>
        <c:ser>
          <c:idx val="1"/>
          <c:order val="1"/>
          <c:tx>
            <c:strRef>
              <c:f>procenti!$H$1035</c:f>
              <c:strCache>
                <c:ptCount val="1"/>
                <c:pt idx="0">
                  <c:v>jun.13</c:v>
                </c:pt>
              </c:strCache>
            </c:strRef>
          </c:tx>
          <c:spPr>
            <a:solidFill>
              <a:schemeClr val="accent2">
                <a:lumMod val="40000"/>
                <a:lumOff val="6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procenti!$F$1036:$F$1040</c:f>
              <c:strCache>
                <c:ptCount val="5"/>
                <c:pt idx="0">
                  <c:v>Mediji</c:v>
                </c:pt>
                <c:pt idx="1">
                  <c:v>Glasine</c:v>
                </c:pt>
                <c:pt idx="2">
                  <c:v>Prijatelji, rodbina</c:v>
                </c:pt>
                <c:pt idx="3">
                  <c:v>Lično iskustvo</c:v>
                </c:pt>
                <c:pt idx="4">
                  <c:v>Drugi izvori</c:v>
                </c:pt>
              </c:strCache>
            </c:strRef>
          </c:cat>
          <c:val>
            <c:numRef>
              <c:f>procenti!$H$1036:$H$1040</c:f>
              <c:numCache>
                <c:formatCode>0%</c:formatCode>
                <c:ptCount val="5"/>
                <c:pt idx="0">
                  <c:v>0.60000000000000064</c:v>
                </c:pt>
                <c:pt idx="1">
                  <c:v>0.38000000000000139</c:v>
                </c:pt>
                <c:pt idx="2">
                  <c:v>0.31000000000000122</c:v>
                </c:pt>
                <c:pt idx="3">
                  <c:v>0.13</c:v>
                </c:pt>
                <c:pt idx="4">
                  <c:v>1.0000000000000005E-2</c:v>
                </c:pt>
              </c:numCache>
            </c:numRef>
          </c:val>
        </c:ser>
        <c:ser>
          <c:idx val="2"/>
          <c:order val="2"/>
          <c:tx>
            <c:strRef>
              <c:f>procenti!$I$1035</c:f>
              <c:strCache>
                <c:ptCount val="1"/>
                <c:pt idx="0">
                  <c:v>dec.13</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txPr>
              <a:bodyPr/>
              <a:lstStyle/>
              <a:p>
                <a:pPr>
                  <a:defRPr sz="1400" b="1"/>
                </a:pPr>
                <a:endParaRPr lang="en-US"/>
              </a:p>
            </c:txPr>
            <c:showVal val="1"/>
          </c:dLbls>
          <c:cat>
            <c:strRef>
              <c:f>procenti!$F$1036:$F$1040</c:f>
              <c:strCache>
                <c:ptCount val="5"/>
                <c:pt idx="0">
                  <c:v>Mediji</c:v>
                </c:pt>
                <c:pt idx="1">
                  <c:v>Glasine</c:v>
                </c:pt>
                <c:pt idx="2">
                  <c:v>Prijatelji, rodbina</c:v>
                </c:pt>
                <c:pt idx="3">
                  <c:v>Lično iskustvo</c:v>
                </c:pt>
                <c:pt idx="4">
                  <c:v>Drugi izvori</c:v>
                </c:pt>
              </c:strCache>
            </c:strRef>
          </c:cat>
          <c:val>
            <c:numRef>
              <c:f>procenti!$I$1036:$I$1040</c:f>
              <c:numCache>
                <c:formatCode>0%</c:formatCode>
                <c:ptCount val="5"/>
                <c:pt idx="0">
                  <c:v>0.74000000000000243</c:v>
                </c:pt>
                <c:pt idx="1">
                  <c:v>0.31000000000000122</c:v>
                </c:pt>
                <c:pt idx="2">
                  <c:v>0.34</c:v>
                </c:pt>
                <c:pt idx="3">
                  <c:v>0.1</c:v>
                </c:pt>
                <c:pt idx="4">
                  <c:v>0</c:v>
                </c:pt>
              </c:numCache>
            </c:numRef>
          </c:val>
        </c:ser>
        <c:dLbls/>
        <c:axId val="90600192"/>
        <c:axId val="90601728"/>
      </c:barChart>
      <c:catAx>
        <c:axId val="90600192"/>
        <c:scaling>
          <c:orientation val="minMax"/>
        </c:scaling>
        <c:axPos val="b"/>
        <c:numFmt formatCode="General" sourceLinked="1"/>
        <c:tickLblPos val="nextTo"/>
        <c:txPr>
          <a:bodyPr rot="0" vert="horz"/>
          <a:lstStyle/>
          <a:p>
            <a:pPr>
              <a:defRPr sz="1400" b="0" i="0" u="none" strike="noStrike" baseline="0">
                <a:solidFill>
                  <a:srgbClr val="000000"/>
                </a:solidFill>
                <a:latin typeface="Constantia"/>
                <a:ea typeface="Constantia"/>
                <a:cs typeface="Constantia"/>
              </a:defRPr>
            </a:pPr>
            <a:endParaRPr lang="en-US"/>
          </a:p>
        </c:txPr>
        <c:crossAx val="90601728"/>
        <c:crosses val="autoZero"/>
        <c:auto val="1"/>
        <c:lblAlgn val="ctr"/>
        <c:lblOffset val="100"/>
      </c:catAx>
      <c:valAx>
        <c:axId val="90601728"/>
        <c:scaling>
          <c:orientation val="minMax"/>
        </c:scaling>
        <c:delete val="1"/>
        <c:axPos val="l"/>
        <c:numFmt formatCode="0%" sourceLinked="1"/>
        <c:tickLblPos val="none"/>
        <c:crossAx val="90600192"/>
        <c:crosses val="autoZero"/>
        <c:crossBetween val="between"/>
      </c:valAx>
    </c:plotArea>
    <c:legend>
      <c:legendPos val="b"/>
      <c:txPr>
        <a:bodyPr/>
        <a:lstStyle/>
        <a:p>
          <a:pPr>
            <a:defRPr sz="14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'grafikoni II'!$C$17</c:f>
              <c:strCache>
                <c:ptCount val="1"/>
                <c:pt idx="0">
                  <c:v>2011 novembar</c:v>
                </c:pt>
              </c:strCache>
            </c:strRef>
          </c:tx>
          <c:spPr>
            <a:solidFill>
              <a:schemeClr val="tx2">
                <a:lumMod val="5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II'!$C$18:$C$24</c:f>
              <c:numCache>
                <c:formatCode>0%</c:formatCode>
                <c:ptCount val="7"/>
                <c:pt idx="0">
                  <c:v>8.0000000000000043E-2</c:v>
                </c:pt>
                <c:pt idx="1">
                  <c:v>0.1</c:v>
                </c:pt>
                <c:pt idx="2">
                  <c:v>0.1</c:v>
                </c:pt>
                <c:pt idx="3">
                  <c:v>0.15000000000000024</c:v>
                </c:pt>
                <c:pt idx="4">
                  <c:v>0.13</c:v>
                </c:pt>
                <c:pt idx="5">
                  <c:v>0.29000000000000031</c:v>
                </c:pt>
                <c:pt idx="6">
                  <c:v>0.33000000000000135</c:v>
                </c:pt>
              </c:numCache>
            </c:numRef>
          </c:val>
        </c:ser>
        <c:ser>
          <c:idx val="1"/>
          <c:order val="1"/>
          <c:tx>
            <c:strRef>
              <c:f>'grafikoni II'!$D$17</c:f>
              <c:strCache>
                <c:ptCount val="1"/>
                <c:pt idx="0">
                  <c:v>2012 jun</c:v>
                </c:pt>
              </c:strCache>
            </c:strRef>
          </c:tx>
          <c:spPr>
            <a:solidFill>
              <a:schemeClr val="accent1">
                <a:lumMod val="5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II'!$D$18:$D$24</c:f>
              <c:numCache>
                <c:formatCode>0%</c:formatCode>
                <c:ptCount val="7"/>
                <c:pt idx="0">
                  <c:v>7.0000000000000021E-2</c:v>
                </c:pt>
                <c:pt idx="1">
                  <c:v>0.11</c:v>
                </c:pt>
                <c:pt idx="2">
                  <c:v>0.11</c:v>
                </c:pt>
                <c:pt idx="3">
                  <c:v>0.17</c:v>
                </c:pt>
                <c:pt idx="4">
                  <c:v>0.11</c:v>
                </c:pt>
                <c:pt idx="5">
                  <c:v>0.26</c:v>
                </c:pt>
                <c:pt idx="6">
                  <c:v>0.33000000000000135</c:v>
                </c:pt>
              </c:numCache>
            </c:numRef>
          </c:val>
        </c:ser>
        <c:ser>
          <c:idx val="2"/>
          <c:order val="2"/>
          <c:tx>
            <c:strRef>
              <c:f>'grafikoni II'!$E$17</c:f>
              <c:strCache>
                <c:ptCount val="1"/>
                <c:pt idx="0">
                  <c:v>2012 decembar</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II'!$E$18:$E$24</c:f>
              <c:numCache>
                <c:formatCode>0%</c:formatCode>
                <c:ptCount val="7"/>
                <c:pt idx="0">
                  <c:v>4.0000000000000022E-2</c:v>
                </c:pt>
                <c:pt idx="1">
                  <c:v>9.0000000000000024E-2</c:v>
                </c:pt>
                <c:pt idx="2">
                  <c:v>0.14000000000000001</c:v>
                </c:pt>
                <c:pt idx="3">
                  <c:v>0.18000000000000024</c:v>
                </c:pt>
                <c:pt idx="4">
                  <c:v>0.24000000000000021</c:v>
                </c:pt>
                <c:pt idx="5">
                  <c:v>0.34</c:v>
                </c:pt>
                <c:pt idx="6">
                  <c:v>0.4</c:v>
                </c:pt>
              </c:numCache>
            </c:numRef>
          </c:val>
        </c:ser>
        <c:ser>
          <c:idx val="3"/>
          <c:order val="3"/>
          <c:tx>
            <c:strRef>
              <c:f>'grafikoni II'!$F$17</c:f>
              <c:strCache>
                <c:ptCount val="1"/>
                <c:pt idx="0">
                  <c:v>2013 jun</c:v>
                </c:pt>
              </c:strCache>
            </c:strRef>
          </c:tx>
          <c:spPr>
            <a:solidFill>
              <a:schemeClr val="accent6">
                <a:lumMod val="60000"/>
                <a:lumOff val="4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II'!$F$18:$F$24</c:f>
              <c:numCache>
                <c:formatCode>0%</c:formatCode>
                <c:ptCount val="7"/>
                <c:pt idx="0">
                  <c:v>7.0000000000000021E-2</c:v>
                </c:pt>
                <c:pt idx="1">
                  <c:v>0.14000000000000001</c:v>
                </c:pt>
                <c:pt idx="2">
                  <c:v>0.14000000000000001</c:v>
                </c:pt>
                <c:pt idx="3">
                  <c:v>0.17</c:v>
                </c:pt>
                <c:pt idx="4">
                  <c:v>0.18000000000000024</c:v>
                </c:pt>
                <c:pt idx="5">
                  <c:v>0.32000000000000112</c:v>
                </c:pt>
                <c:pt idx="6">
                  <c:v>0.46</c:v>
                </c:pt>
              </c:numCache>
            </c:numRef>
          </c:val>
        </c:ser>
        <c:ser>
          <c:idx val="4"/>
          <c:order val="4"/>
          <c:tx>
            <c:strRef>
              <c:f>'grafikoni II'!$G$17</c:f>
              <c:strCache>
                <c:ptCount val="1"/>
                <c:pt idx="0">
                  <c:v>2013 dec</c:v>
                </c:pt>
              </c:strCache>
            </c:strRef>
          </c:tx>
          <c:spPr>
            <a:solidFill>
              <a:srgbClr val="C00000"/>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II'!$G$18:$G$24</c:f>
              <c:numCache>
                <c:formatCode>0%</c:formatCode>
                <c:ptCount val="7"/>
                <c:pt idx="0">
                  <c:v>6.0000000000000032E-2</c:v>
                </c:pt>
                <c:pt idx="1">
                  <c:v>0.15000000000000024</c:v>
                </c:pt>
                <c:pt idx="2">
                  <c:v>9.0000000000000024E-2</c:v>
                </c:pt>
                <c:pt idx="3">
                  <c:v>0.2</c:v>
                </c:pt>
                <c:pt idx="4">
                  <c:v>0.19</c:v>
                </c:pt>
                <c:pt idx="5">
                  <c:v>0.28000000000000008</c:v>
                </c:pt>
                <c:pt idx="6">
                  <c:v>0.4</c:v>
                </c:pt>
              </c:numCache>
            </c:numRef>
          </c:val>
        </c:ser>
        <c:dLbls/>
        <c:axId val="90700800"/>
        <c:axId val="90530560"/>
      </c:barChart>
      <c:catAx>
        <c:axId val="90700800"/>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0530560"/>
        <c:crosses val="autoZero"/>
        <c:auto val="1"/>
        <c:lblAlgn val="ctr"/>
        <c:lblOffset val="100"/>
      </c:catAx>
      <c:valAx>
        <c:axId val="90530560"/>
        <c:scaling>
          <c:orientation val="minMax"/>
        </c:scaling>
        <c:delete val="1"/>
        <c:axPos val="b"/>
        <c:numFmt formatCode="0%" sourceLinked="1"/>
        <c:tickLblPos val="none"/>
        <c:crossAx val="90700800"/>
        <c:crosses val="autoZero"/>
        <c:crossBetween val="between"/>
      </c:valAx>
    </c:plotArea>
    <c:legend>
      <c:legendPos val="r"/>
      <c:layout>
        <c:manualLayout>
          <c:xMode val="edge"/>
          <c:yMode val="edge"/>
          <c:x val="0.72250497417099568"/>
          <c:y val="0.36192986162190266"/>
          <c:w val="0.26523457524296468"/>
          <c:h val="0.34886682836653465"/>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'ko se bori proti korupcije graf'!$C$6</c:f>
              <c:strCache>
                <c:ptCount val="1"/>
                <c:pt idx="0">
                  <c:v>jun.12</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'ko se bori proti korupcije graf'!$B$7:$B$18</c:f>
              <c:strCache>
                <c:ptCount val="12"/>
                <c:pt idx="0">
                  <c:v>Poverenik za informacije od javnog značaja i zaštitu podataka o ličnosti</c:v>
                </c:pt>
                <c:pt idx="1">
                  <c:v>NVO</c:v>
                </c:pt>
                <c:pt idx="2">
                  <c:v>Specijalne elitne jedinice</c:v>
                </c:pt>
                <c:pt idx="3">
                  <c:v>Državna revizorska institucija</c:v>
                </c:pt>
                <c:pt idx="4">
                  <c:v>Parlament</c:v>
                </c:pt>
                <c:pt idx="5">
                  <c:v>Predsednik</c:v>
                </c:pt>
                <c:pt idx="6">
                  <c:v>Zaštitnik građana</c:v>
                </c:pt>
                <c:pt idx="7">
                  <c:v>Građani  (pokreti građana)</c:v>
                </c:pt>
                <c:pt idx="8">
                  <c:v>Sudstvo</c:v>
                </c:pt>
                <c:pt idx="9">
                  <c:v>Agencija za borbu protiv korupcije</c:v>
                </c:pt>
                <c:pt idx="10">
                  <c:v>Policija</c:v>
                </c:pt>
                <c:pt idx="11">
                  <c:v>Vlada</c:v>
                </c:pt>
              </c:strCache>
            </c:strRef>
          </c:cat>
          <c:val>
            <c:numRef>
              <c:f>'ko se bori proti korupcije graf'!$C$7:$C$18</c:f>
              <c:numCache>
                <c:formatCode>0%</c:formatCode>
                <c:ptCount val="12"/>
                <c:pt idx="0">
                  <c:v>1.0000000000000005E-2</c:v>
                </c:pt>
                <c:pt idx="1">
                  <c:v>1.0000000000000005E-2</c:v>
                </c:pt>
                <c:pt idx="2">
                  <c:v>7.0000000000000021E-2</c:v>
                </c:pt>
                <c:pt idx="3">
                  <c:v>3.0000000000000002E-2</c:v>
                </c:pt>
                <c:pt idx="4">
                  <c:v>3.0000000000000002E-2</c:v>
                </c:pt>
                <c:pt idx="5">
                  <c:v>4.0000000000000022E-2</c:v>
                </c:pt>
                <c:pt idx="6">
                  <c:v>2.0000000000000011E-2</c:v>
                </c:pt>
                <c:pt idx="7">
                  <c:v>0.11</c:v>
                </c:pt>
                <c:pt idx="8">
                  <c:v>0.24000000000000021</c:v>
                </c:pt>
                <c:pt idx="9">
                  <c:v>0.13</c:v>
                </c:pt>
                <c:pt idx="10">
                  <c:v>0.47000000000000008</c:v>
                </c:pt>
                <c:pt idx="11">
                  <c:v>0.46</c:v>
                </c:pt>
              </c:numCache>
            </c:numRef>
          </c:val>
        </c:ser>
        <c:ser>
          <c:idx val="1"/>
          <c:order val="1"/>
          <c:tx>
            <c:strRef>
              <c:f>'ko se bori proti korupcije graf'!$D$6</c:f>
              <c:strCache>
                <c:ptCount val="1"/>
                <c:pt idx="0">
                  <c:v>dec.12</c:v>
                </c:pt>
              </c:strCache>
            </c:strRef>
          </c:tx>
          <c:spPr>
            <a:solidFill>
              <a:srgbClr val="C00000"/>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'ko se bori proti korupcije graf'!$B$7:$B$18</c:f>
              <c:strCache>
                <c:ptCount val="12"/>
                <c:pt idx="0">
                  <c:v>Poverenik za informacije od javnog značaja i zaštitu podataka o ličnosti</c:v>
                </c:pt>
                <c:pt idx="1">
                  <c:v>NVO</c:v>
                </c:pt>
                <c:pt idx="2">
                  <c:v>Specijalne elitne jedinice</c:v>
                </c:pt>
                <c:pt idx="3">
                  <c:v>Državna revizorska institucija</c:v>
                </c:pt>
                <c:pt idx="4">
                  <c:v>Parlament</c:v>
                </c:pt>
                <c:pt idx="5">
                  <c:v>Predsednik</c:v>
                </c:pt>
                <c:pt idx="6">
                  <c:v>Zaštitnik građana</c:v>
                </c:pt>
                <c:pt idx="7">
                  <c:v>Građani  (pokreti građana)</c:v>
                </c:pt>
                <c:pt idx="8">
                  <c:v>Sudstvo</c:v>
                </c:pt>
                <c:pt idx="9">
                  <c:v>Agencija za borbu protiv korupcije</c:v>
                </c:pt>
                <c:pt idx="10">
                  <c:v>Policija</c:v>
                </c:pt>
                <c:pt idx="11">
                  <c:v>Vlada</c:v>
                </c:pt>
              </c:strCache>
            </c:strRef>
          </c:cat>
          <c:val>
            <c:numRef>
              <c:f>'ko se bori proti korupcije graf'!$D$7:$D$18</c:f>
              <c:numCache>
                <c:formatCode>0%</c:formatCode>
                <c:ptCount val="12"/>
                <c:pt idx="0">
                  <c:v>1.0000000000000005E-2</c:v>
                </c:pt>
                <c:pt idx="1">
                  <c:v>1.0000000000000005E-2</c:v>
                </c:pt>
                <c:pt idx="2">
                  <c:v>0.05</c:v>
                </c:pt>
                <c:pt idx="3">
                  <c:v>0.05</c:v>
                </c:pt>
                <c:pt idx="4">
                  <c:v>6.0000000000000032E-2</c:v>
                </c:pt>
                <c:pt idx="5">
                  <c:v>9.0000000000000024E-2</c:v>
                </c:pt>
                <c:pt idx="6">
                  <c:v>2.0000000000000011E-2</c:v>
                </c:pt>
                <c:pt idx="7">
                  <c:v>0.18000000000000024</c:v>
                </c:pt>
                <c:pt idx="8">
                  <c:v>0.37000000000000038</c:v>
                </c:pt>
                <c:pt idx="9">
                  <c:v>0.26</c:v>
                </c:pt>
                <c:pt idx="10">
                  <c:v>0.49000000000000032</c:v>
                </c:pt>
                <c:pt idx="11">
                  <c:v>0.41000000000000031</c:v>
                </c:pt>
              </c:numCache>
            </c:numRef>
          </c:val>
        </c:ser>
        <c:ser>
          <c:idx val="2"/>
          <c:order val="2"/>
          <c:tx>
            <c:strRef>
              <c:f>'ko se bori proti korupcije graf'!$E$6</c:f>
              <c:strCache>
                <c:ptCount val="1"/>
                <c:pt idx="0">
                  <c:v>jun.13</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dLbl>
              <c:idx val="3"/>
              <c:layout>
                <c:manualLayout>
                  <c:x val="-6.23052959501561E-3"/>
                  <c:y val="-1.2759170653907559E-2"/>
                </c:manualLayout>
              </c:layout>
              <c:dLblPos val="outEnd"/>
              <c:showVal val="1"/>
            </c:dLbl>
            <c:dLbl>
              <c:idx val="4"/>
              <c:layout>
                <c:manualLayout>
                  <c:x val="-2.0768431983385228E-3"/>
                  <c:y val="-6.379585326953748E-3"/>
                </c:manualLayout>
              </c:layout>
              <c:dLblPos val="outEnd"/>
              <c:showVal val="1"/>
            </c:dLbl>
            <c:dLbl>
              <c:idx val="5"/>
              <c:layout>
                <c:manualLayout>
                  <c:x val="0"/>
                  <c:y val="-1.2759170653907559E-2"/>
                </c:manualLayout>
              </c:layout>
              <c:dLblPos val="outEnd"/>
              <c:showVal val="1"/>
            </c:dLbl>
            <c:dLbl>
              <c:idx val="6"/>
              <c:layout>
                <c:manualLayout>
                  <c:x val="0"/>
                  <c:y val="-9.5693779904305609E-3"/>
                </c:manualLayout>
              </c:layout>
              <c:dLblPos val="outEnd"/>
              <c:showVal val="1"/>
            </c:dLbl>
            <c:dLbl>
              <c:idx val="7"/>
              <c:layout>
                <c:manualLayout>
                  <c:x val="-7.6150037580681694E-17"/>
                  <c:y val="-1.5948963317384369E-2"/>
                </c:manualLayout>
              </c:layout>
              <c:dLblPos val="outEnd"/>
              <c:showVal val="1"/>
            </c:dLbl>
            <c:dLbl>
              <c:idx val="9"/>
              <c:layout>
                <c:manualLayout>
                  <c:x val="-8.2701531178317467E-3"/>
                  <c:y val="-6.6359146668924255E-3"/>
                </c:manualLayout>
              </c:layout>
              <c:dLblPos val="outEnd"/>
              <c:showVal val="1"/>
            </c:dLbl>
            <c:dLbl>
              <c:idx val="10"/>
              <c:layout>
                <c:manualLayout>
                  <c:x val="-4.1412721629391983E-3"/>
                  <c:y val="-6.5716770833282511E-3"/>
                </c:manualLayout>
              </c:layout>
              <c:dLblPos val="outEnd"/>
              <c:showVal val="1"/>
            </c:dLbl>
            <c:dLbl>
              <c:idx val="11"/>
              <c:layout>
                <c:manualLayout>
                  <c:x val="-1.2442403300887445E-2"/>
                  <c:y val="-3.8444101734611691E-4"/>
                </c:manualLayout>
              </c:layout>
              <c:dLblPos val="outEnd"/>
              <c:showVal val="1"/>
            </c:dLbl>
            <c:txPr>
              <a:bodyPr/>
              <a:lstStyle/>
              <a:p>
                <a:pPr>
                  <a:defRPr sz="800" b="0"/>
                </a:pPr>
                <a:endParaRPr lang="en-US"/>
              </a:p>
            </c:txPr>
            <c:showVal val="1"/>
          </c:dLbls>
          <c:cat>
            <c:strRef>
              <c:f>'ko se bori proti korupcije graf'!$B$7:$B$18</c:f>
              <c:strCache>
                <c:ptCount val="12"/>
                <c:pt idx="0">
                  <c:v>Poverenik za informacije od javnog značaja i zaštitu podataka o ličnosti</c:v>
                </c:pt>
                <c:pt idx="1">
                  <c:v>NVO</c:v>
                </c:pt>
                <c:pt idx="2">
                  <c:v>Specijalne elitne jedinice</c:v>
                </c:pt>
                <c:pt idx="3">
                  <c:v>Državna revizorska institucija</c:v>
                </c:pt>
                <c:pt idx="4">
                  <c:v>Parlament</c:v>
                </c:pt>
                <c:pt idx="5">
                  <c:v>Predsednik</c:v>
                </c:pt>
                <c:pt idx="6">
                  <c:v>Zaštitnik građana</c:v>
                </c:pt>
                <c:pt idx="7">
                  <c:v>Građani  (pokreti građana)</c:v>
                </c:pt>
                <c:pt idx="8">
                  <c:v>Sudstvo</c:v>
                </c:pt>
                <c:pt idx="9">
                  <c:v>Agencija za borbu protiv korupcije</c:v>
                </c:pt>
                <c:pt idx="10">
                  <c:v>Policija</c:v>
                </c:pt>
                <c:pt idx="11">
                  <c:v>Vlada</c:v>
                </c:pt>
              </c:strCache>
            </c:strRef>
          </c:cat>
          <c:val>
            <c:numRef>
              <c:f>'ko se bori proti korupcije graf'!$E$7:$E$18</c:f>
              <c:numCache>
                <c:formatCode>0%</c:formatCode>
                <c:ptCount val="12"/>
                <c:pt idx="0">
                  <c:v>1.0000000000000005E-2</c:v>
                </c:pt>
                <c:pt idx="1">
                  <c:v>2.0000000000000011E-2</c:v>
                </c:pt>
                <c:pt idx="2">
                  <c:v>3.0000000000000002E-2</c:v>
                </c:pt>
                <c:pt idx="3">
                  <c:v>3.0000000000000002E-2</c:v>
                </c:pt>
                <c:pt idx="4">
                  <c:v>3.0000000000000002E-2</c:v>
                </c:pt>
                <c:pt idx="5">
                  <c:v>0.05</c:v>
                </c:pt>
                <c:pt idx="6">
                  <c:v>0.1</c:v>
                </c:pt>
                <c:pt idx="7">
                  <c:v>0.19</c:v>
                </c:pt>
                <c:pt idx="8">
                  <c:v>0.27</c:v>
                </c:pt>
                <c:pt idx="9">
                  <c:v>0.35000000000000031</c:v>
                </c:pt>
                <c:pt idx="10">
                  <c:v>0.39000000000000112</c:v>
                </c:pt>
                <c:pt idx="11">
                  <c:v>0.43000000000000038</c:v>
                </c:pt>
              </c:numCache>
            </c:numRef>
          </c:val>
        </c:ser>
        <c:ser>
          <c:idx val="3"/>
          <c:order val="3"/>
          <c:tx>
            <c:strRef>
              <c:f>'ko se bori proti korupcije graf'!$F$6</c:f>
              <c:strCache>
                <c:ptCount val="1"/>
                <c:pt idx="0">
                  <c:v>dec.13</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dLbl>
              <c:idx val="5"/>
              <c:layout>
                <c:manualLayout>
                  <c:x val="0"/>
                  <c:y val="-2.1880157773412262E-2"/>
                </c:manualLayout>
              </c:layout>
              <c:showVal val="1"/>
            </c:dLbl>
            <c:dLbl>
              <c:idx val="7"/>
              <c:layout>
                <c:manualLayout>
                  <c:x val="-4.1412721629391983E-3"/>
                  <c:y val="-2.1880157773412262E-2"/>
                </c:manualLayout>
              </c:layout>
              <c:showVal val="1"/>
            </c:dLbl>
            <c:dLbl>
              <c:idx val="9"/>
              <c:layout>
                <c:manualLayout>
                  <c:x val="-6.2119082444087523E-3"/>
                  <c:y val="-1.875442094863904E-2"/>
                </c:manualLayout>
              </c:layout>
              <c:showVal val="1"/>
            </c:dLbl>
            <c:dLbl>
              <c:idx val="10"/>
              <c:layout>
                <c:manualLayout>
                  <c:x val="2.0706360814695842E-2"/>
                  <c:y val="-3.1257368247731652E-3"/>
                </c:manualLayout>
              </c:layout>
              <c:showVal val="1"/>
            </c:dLbl>
            <c:txPr>
              <a:bodyPr/>
              <a:lstStyle/>
              <a:p>
                <a:pPr>
                  <a:defRPr sz="1000" b="1"/>
                </a:pPr>
                <a:endParaRPr lang="en-US"/>
              </a:p>
            </c:txPr>
            <c:showVal val="1"/>
          </c:dLbls>
          <c:cat>
            <c:strRef>
              <c:f>'ko se bori proti korupcije graf'!$B$7:$B$18</c:f>
              <c:strCache>
                <c:ptCount val="12"/>
                <c:pt idx="0">
                  <c:v>Poverenik za informacije od javnog značaja i zaštitu podataka o ličnosti</c:v>
                </c:pt>
                <c:pt idx="1">
                  <c:v>NVO</c:v>
                </c:pt>
                <c:pt idx="2">
                  <c:v>Specijalne elitne jedinice</c:v>
                </c:pt>
                <c:pt idx="3">
                  <c:v>Državna revizorska institucija</c:v>
                </c:pt>
                <c:pt idx="4">
                  <c:v>Parlament</c:v>
                </c:pt>
                <c:pt idx="5">
                  <c:v>Predsednik</c:v>
                </c:pt>
                <c:pt idx="6">
                  <c:v>Zaštitnik građana</c:v>
                </c:pt>
                <c:pt idx="7">
                  <c:v>Građani  (pokreti građana)</c:v>
                </c:pt>
                <c:pt idx="8">
                  <c:v>Sudstvo</c:v>
                </c:pt>
                <c:pt idx="9">
                  <c:v>Agencija za borbu protiv korupcije</c:v>
                </c:pt>
                <c:pt idx="10">
                  <c:v>Policija</c:v>
                </c:pt>
                <c:pt idx="11">
                  <c:v>Vlada</c:v>
                </c:pt>
              </c:strCache>
            </c:strRef>
          </c:cat>
          <c:val>
            <c:numRef>
              <c:f>'ko se bori proti korupcije graf'!$F$7:$F$18</c:f>
              <c:numCache>
                <c:formatCode>0%</c:formatCode>
                <c:ptCount val="12"/>
                <c:pt idx="0">
                  <c:v>1.0000000000000005E-2</c:v>
                </c:pt>
                <c:pt idx="1">
                  <c:v>1.0000000000000005E-2</c:v>
                </c:pt>
                <c:pt idx="2">
                  <c:v>7.0000000000000021E-2</c:v>
                </c:pt>
                <c:pt idx="3">
                  <c:v>3.0000000000000002E-2</c:v>
                </c:pt>
                <c:pt idx="4">
                  <c:v>0.05</c:v>
                </c:pt>
                <c:pt idx="5">
                  <c:v>0.05</c:v>
                </c:pt>
                <c:pt idx="6">
                  <c:v>0.05</c:v>
                </c:pt>
                <c:pt idx="7">
                  <c:v>0.16</c:v>
                </c:pt>
                <c:pt idx="8">
                  <c:v>0.4</c:v>
                </c:pt>
                <c:pt idx="9">
                  <c:v>0.29000000000000031</c:v>
                </c:pt>
                <c:pt idx="10">
                  <c:v>0.41000000000000031</c:v>
                </c:pt>
                <c:pt idx="11">
                  <c:v>0.46</c:v>
                </c:pt>
              </c:numCache>
            </c:numRef>
          </c:val>
        </c:ser>
        <c:dLbls/>
        <c:axId val="90802432"/>
        <c:axId val="90705920"/>
      </c:barChart>
      <c:catAx>
        <c:axId val="90802432"/>
        <c:scaling>
          <c:orientation val="minMax"/>
        </c:scaling>
        <c:axPos val="l"/>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0705920"/>
        <c:crosses val="autoZero"/>
        <c:auto val="1"/>
        <c:lblAlgn val="ctr"/>
        <c:lblOffset val="100"/>
      </c:catAx>
      <c:valAx>
        <c:axId val="90705920"/>
        <c:scaling>
          <c:orientation val="minMax"/>
        </c:scaling>
        <c:delete val="1"/>
        <c:axPos val="b"/>
        <c:numFmt formatCode="0%" sourceLinked="1"/>
        <c:tickLblPos val="none"/>
        <c:crossAx val="90802432"/>
        <c:crosses val="autoZero"/>
        <c:crossBetween val="between"/>
      </c:valAx>
    </c:plotArea>
    <c:legend>
      <c:legendPos val="r"/>
      <c:layout>
        <c:manualLayout>
          <c:xMode val="edge"/>
          <c:yMode val="edge"/>
          <c:x val="0.80886940645353889"/>
          <c:y val="0.35629846860214476"/>
          <c:w val="0.13688807660722124"/>
          <c:h val="0.38572738906938892"/>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42704719958281706"/>
          <c:y val="3.582841344501609E-2"/>
          <c:w val="0.36861141407857256"/>
          <c:h val="0.9283431731099675"/>
        </c:manualLayout>
      </c:layout>
      <c:barChart>
        <c:barDir val="bar"/>
        <c:grouping val="clustered"/>
        <c:ser>
          <c:idx val="0"/>
          <c:order val="0"/>
          <c:tx>
            <c:strRef>
              <c:f>'grafikoni II'!$C$31</c:f>
              <c:strCache>
                <c:ptCount val="1"/>
                <c:pt idx="0">
                  <c:v>2011 novembar</c:v>
                </c:pt>
              </c:strCache>
            </c:strRef>
          </c:tx>
          <c:spPr>
            <a:solidFill>
              <a:schemeClr val="tx2">
                <a:lumMod val="5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II'!$C$32:$C$38</c:f>
              <c:numCache>
                <c:formatCode>0%</c:formatCode>
                <c:ptCount val="7"/>
                <c:pt idx="0">
                  <c:v>0.30000000000000032</c:v>
                </c:pt>
                <c:pt idx="1">
                  <c:v>0.38000000000000111</c:v>
                </c:pt>
                <c:pt idx="2">
                  <c:v>0.41000000000000031</c:v>
                </c:pt>
                <c:pt idx="3">
                  <c:v>0.46</c:v>
                </c:pt>
                <c:pt idx="4">
                  <c:v>0.48000000000000032</c:v>
                </c:pt>
                <c:pt idx="5">
                  <c:v>0.49000000000000032</c:v>
                </c:pt>
                <c:pt idx="6">
                  <c:v>0.66000000000000258</c:v>
                </c:pt>
              </c:numCache>
            </c:numRef>
          </c:val>
        </c:ser>
        <c:ser>
          <c:idx val="1"/>
          <c:order val="1"/>
          <c:tx>
            <c:strRef>
              <c:f>'grafikoni II'!$D$31</c:f>
              <c:strCache>
                <c:ptCount val="1"/>
                <c:pt idx="0">
                  <c:v>2012 jun</c:v>
                </c:pt>
              </c:strCache>
            </c:strRef>
          </c:tx>
          <c:spPr>
            <a:solidFill>
              <a:schemeClr val="accent1">
                <a:lumMod val="5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II'!$D$32:$D$38</c:f>
              <c:numCache>
                <c:formatCode>0%</c:formatCode>
                <c:ptCount val="7"/>
                <c:pt idx="0">
                  <c:v>0.21000000000000021</c:v>
                </c:pt>
                <c:pt idx="1">
                  <c:v>0.4</c:v>
                </c:pt>
                <c:pt idx="2">
                  <c:v>0.43000000000000038</c:v>
                </c:pt>
                <c:pt idx="3">
                  <c:v>0.47000000000000008</c:v>
                </c:pt>
                <c:pt idx="4">
                  <c:v>0.47000000000000008</c:v>
                </c:pt>
                <c:pt idx="5">
                  <c:v>0.44</c:v>
                </c:pt>
                <c:pt idx="6">
                  <c:v>0.71000000000000063</c:v>
                </c:pt>
              </c:numCache>
            </c:numRef>
          </c:val>
        </c:ser>
        <c:ser>
          <c:idx val="2"/>
          <c:order val="2"/>
          <c:tx>
            <c:strRef>
              <c:f>'grafikoni II'!$E$31</c:f>
              <c:strCache>
                <c:ptCount val="1"/>
                <c:pt idx="0">
                  <c:v>2012 decembar</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II'!$E$32:$E$38</c:f>
              <c:numCache>
                <c:formatCode>0%</c:formatCode>
                <c:ptCount val="7"/>
                <c:pt idx="0">
                  <c:v>0.33000000000000135</c:v>
                </c:pt>
                <c:pt idx="1">
                  <c:v>0.45</c:v>
                </c:pt>
                <c:pt idx="2">
                  <c:v>0.51</c:v>
                </c:pt>
                <c:pt idx="3">
                  <c:v>0.60000000000000064</c:v>
                </c:pt>
                <c:pt idx="4">
                  <c:v>0.61000000000000065</c:v>
                </c:pt>
                <c:pt idx="5">
                  <c:v>0.69000000000000061</c:v>
                </c:pt>
                <c:pt idx="6">
                  <c:v>0.79</c:v>
                </c:pt>
              </c:numCache>
            </c:numRef>
          </c:val>
        </c:ser>
        <c:ser>
          <c:idx val="3"/>
          <c:order val="3"/>
          <c:tx>
            <c:strRef>
              <c:f>'grafikoni II'!$F$31</c:f>
              <c:strCache>
                <c:ptCount val="1"/>
                <c:pt idx="0">
                  <c:v>2013 jun</c:v>
                </c:pt>
              </c:strCache>
            </c:strRef>
          </c:tx>
          <c:spPr>
            <a:solidFill>
              <a:schemeClr val="accent6">
                <a:lumMod val="60000"/>
                <a:lumOff val="4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II'!$F$32:$F$38</c:f>
              <c:numCache>
                <c:formatCode>0%</c:formatCode>
                <c:ptCount val="7"/>
                <c:pt idx="0">
                  <c:v>0.24000000000000021</c:v>
                </c:pt>
                <c:pt idx="1">
                  <c:v>0.39000000000000112</c:v>
                </c:pt>
                <c:pt idx="2">
                  <c:v>0.47000000000000008</c:v>
                </c:pt>
                <c:pt idx="3">
                  <c:v>0.53</c:v>
                </c:pt>
                <c:pt idx="4">
                  <c:v>0.62000000000000199</c:v>
                </c:pt>
                <c:pt idx="5">
                  <c:v>0.64000000000000223</c:v>
                </c:pt>
                <c:pt idx="6">
                  <c:v>0.81</c:v>
                </c:pt>
              </c:numCache>
            </c:numRef>
          </c:val>
        </c:ser>
        <c:ser>
          <c:idx val="4"/>
          <c:order val="4"/>
          <c:tx>
            <c:strRef>
              <c:f>'grafikoni II'!$G$31</c:f>
              <c:strCache>
                <c:ptCount val="1"/>
                <c:pt idx="0">
                  <c:v>2013 dec</c:v>
                </c:pt>
              </c:strCache>
            </c:strRef>
          </c:tx>
          <c:spPr>
            <a:solidFill>
              <a:srgbClr val="C00000"/>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II'!$G$32:$G$38</c:f>
              <c:numCache>
                <c:formatCode>0%</c:formatCode>
                <c:ptCount val="7"/>
                <c:pt idx="0">
                  <c:v>0.26</c:v>
                </c:pt>
                <c:pt idx="1">
                  <c:v>0.43000000000000038</c:v>
                </c:pt>
                <c:pt idx="2">
                  <c:v>0.54</c:v>
                </c:pt>
                <c:pt idx="3">
                  <c:v>0.6700000000000027</c:v>
                </c:pt>
                <c:pt idx="4">
                  <c:v>0.64000000000000223</c:v>
                </c:pt>
                <c:pt idx="5">
                  <c:v>0.6700000000000027</c:v>
                </c:pt>
                <c:pt idx="6">
                  <c:v>0.82000000000000062</c:v>
                </c:pt>
              </c:numCache>
            </c:numRef>
          </c:val>
        </c:ser>
        <c:dLbls/>
        <c:axId val="90912256"/>
        <c:axId val="90913792"/>
      </c:barChart>
      <c:catAx>
        <c:axId val="90912256"/>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0913792"/>
        <c:crosses val="autoZero"/>
        <c:auto val="1"/>
        <c:lblAlgn val="ctr"/>
        <c:lblOffset val="100"/>
      </c:catAx>
      <c:valAx>
        <c:axId val="90913792"/>
        <c:scaling>
          <c:orientation val="minMax"/>
        </c:scaling>
        <c:delete val="1"/>
        <c:axPos val="b"/>
        <c:numFmt formatCode="0%" sourceLinked="1"/>
        <c:tickLblPos val="none"/>
        <c:crossAx val="90912256"/>
        <c:crosses val="autoZero"/>
        <c:crossBetween val="between"/>
      </c:valAx>
    </c:plotArea>
    <c:legend>
      <c:legendPos val="r"/>
      <c:layout>
        <c:manualLayout>
          <c:xMode val="edge"/>
          <c:yMode val="edge"/>
          <c:x val="0.76270134229074282"/>
          <c:y val="0.3095698616027584"/>
          <c:w val="0.22483977398002336"/>
          <c:h val="0.45290493131440046"/>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'grafikon I'!$C$9</c:f>
              <c:strCache>
                <c:ptCount val="1"/>
                <c:pt idx="0">
                  <c:v>Ne zna/BO</c:v>
                </c:pt>
              </c:strCache>
            </c:strRef>
          </c:tx>
          <c:spPr>
            <a:solidFill>
              <a:srgbClr val="FFFF00"/>
            </a:solidFill>
            <a:ln>
              <a:solidFill>
                <a:sysClr val="window" lastClr="FFFFFF"/>
              </a:solidFill>
            </a:ln>
            <a:scene3d>
              <a:camera prst="orthographicFront"/>
              <a:lightRig rig="threePt" dir="t"/>
            </a:scene3d>
            <a:sp3d>
              <a:bevelT/>
              <a:bevelB/>
            </a:sp3d>
          </c:spPr>
          <c:dLbls>
            <c:dLbl>
              <c:idx val="0"/>
              <c:layout>
                <c:manualLayout>
                  <c:x val="0"/>
                  <c:y val="-4.9905827310905105E-3"/>
                </c:manualLayout>
              </c:layout>
              <c:showVal val="1"/>
            </c:dLbl>
            <c:dLbl>
              <c:idx val="1"/>
              <c:layout>
                <c:manualLayout>
                  <c:x val="-8.9404325277895377E-3"/>
                  <c:y val="0"/>
                </c:manualLayout>
              </c:layout>
              <c:showVal val="1"/>
            </c:dLbl>
            <c:dLbl>
              <c:idx val="3"/>
              <c:layout>
                <c:manualLayout>
                  <c:x val="-8.9906081598035061E-3"/>
                  <c:y val="-9.9811654621810107E-3"/>
                </c:manualLayout>
              </c:layout>
              <c:showVal val="1"/>
            </c:dLbl>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I'!$B$10:$B$14</c:f>
              <c:strCache>
                <c:ptCount val="5"/>
                <c:pt idx="0">
                  <c:v>2011 novembar</c:v>
                </c:pt>
                <c:pt idx="1">
                  <c:v>2012 jun</c:v>
                </c:pt>
                <c:pt idx="2">
                  <c:v>2012 decembar</c:v>
                </c:pt>
                <c:pt idx="3">
                  <c:v>2013 jun</c:v>
                </c:pt>
                <c:pt idx="4">
                  <c:v>2013 decembar</c:v>
                </c:pt>
              </c:strCache>
            </c:strRef>
          </c:cat>
          <c:val>
            <c:numRef>
              <c:f>'grafikon I'!$C$10:$C$14</c:f>
              <c:numCache>
                <c:formatCode>0%</c:formatCode>
                <c:ptCount val="5"/>
                <c:pt idx="0">
                  <c:v>1.0000000000000005E-2</c:v>
                </c:pt>
                <c:pt idx="1">
                  <c:v>1.0000000000000005E-2</c:v>
                </c:pt>
                <c:pt idx="2">
                  <c:v>0</c:v>
                </c:pt>
                <c:pt idx="3">
                  <c:v>1.0000000000000005E-2</c:v>
                </c:pt>
                <c:pt idx="4">
                  <c:v>0</c:v>
                </c:pt>
              </c:numCache>
            </c:numRef>
          </c:val>
        </c:ser>
        <c:ser>
          <c:idx val="1"/>
          <c:order val="1"/>
          <c:tx>
            <c:strRef>
              <c:f>'grafikon I'!$D$9</c:f>
              <c:strCache>
                <c:ptCount val="1"/>
                <c:pt idx="0">
                  <c:v>Izuzetno dobra</c:v>
                </c:pt>
              </c:strCache>
            </c:strRef>
          </c:tx>
          <c:spPr>
            <a:solidFill>
              <a:schemeClr val="accent5">
                <a:lumMod val="40000"/>
                <a:lumOff val="60000"/>
              </a:schemeClr>
            </a:solidFill>
            <a:ln>
              <a:solidFill>
                <a:schemeClr val="bg1"/>
              </a:solidFill>
            </a:ln>
            <a:scene3d>
              <a:camera prst="orthographicFront"/>
              <a:lightRig rig="threePt" dir="t"/>
            </a:scene3d>
            <a:sp3d>
              <a:bevelT/>
              <a:bevelB/>
            </a:sp3d>
          </c:spPr>
          <c:dLbls>
            <c:dLbl>
              <c:idx val="0"/>
              <c:layout>
                <c:manualLayout>
                  <c:x val="-3.1745809553139002E-3"/>
                  <c:y val="3.9924544774904536E-2"/>
                </c:manualLayout>
              </c:layout>
              <c:showVal val="1"/>
            </c:dLbl>
            <c:dLbl>
              <c:idx val="1"/>
              <c:layout>
                <c:manualLayout>
                  <c:x val="-6.7430024094287501E-3"/>
                  <c:y val="9.9811654621810107E-3"/>
                </c:manualLayout>
              </c:layout>
              <c:showVal val="1"/>
            </c:dLbl>
            <c:dLbl>
              <c:idx val="2"/>
              <c:layout>
                <c:manualLayout>
                  <c:x val="1.8449060833282309E-3"/>
                  <c:y val="-2.495291365545255E-2"/>
                </c:manualLayout>
              </c:layout>
              <c:showVal val="1"/>
            </c:dLbl>
            <c:dLbl>
              <c:idx val="3"/>
              <c:layout>
                <c:manualLayout>
                  <c:x val="-4.4952816228257314E-3"/>
                  <c:y val="2.187003908076729E-2"/>
                </c:manualLayout>
              </c:layout>
              <c:showVal val="1"/>
            </c:dLbl>
            <c:dLbl>
              <c:idx val="4"/>
              <c:layout>
                <c:manualLayout>
                  <c:x val="2.3983952102687718E-3"/>
                  <c:y val="-4.9905827310905105E-3"/>
                </c:manualLayout>
              </c:layout>
              <c:showVal val="1"/>
            </c:dLbl>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I'!$B$10:$B$14</c:f>
              <c:strCache>
                <c:ptCount val="5"/>
                <c:pt idx="0">
                  <c:v>2011 novembar</c:v>
                </c:pt>
                <c:pt idx="1">
                  <c:v>2012 jun</c:v>
                </c:pt>
                <c:pt idx="2">
                  <c:v>2012 decembar</c:v>
                </c:pt>
                <c:pt idx="3">
                  <c:v>2013 jun</c:v>
                </c:pt>
                <c:pt idx="4">
                  <c:v>2013 decembar</c:v>
                </c:pt>
              </c:strCache>
            </c:strRef>
          </c:cat>
          <c:val>
            <c:numRef>
              <c:f>'grafikon I'!$D$10:$D$14</c:f>
              <c:numCache>
                <c:formatCode>0%</c:formatCode>
                <c:ptCount val="5"/>
                <c:pt idx="0">
                  <c:v>1.0000000000000005E-2</c:v>
                </c:pt>
                <c:pt idx="1">
                  <c:v>0</c:v>
                </c:pt>
                <c:pt idx="2">
                  <c:v>1.0000000000000005E-2</c:v>
                </c:pt>
                <c:pt idx="3">
                  <c:v>1.0000000000000005E-2</c:v>
                </c:pt>
                <c:pt idx="4">
                  <c:v>1.0000000000000005E-2</c:v>
                </c:pt>
              </c:numCache>
            </c:numRef>
          </c:val>
        </c:ser>
        <c:ser>
          <c:idx val="2"/>
          <c:order val="2"/>
          <c:tx>
            <c:strRef>
              <c:f>'grafikon I'!$E$9</c:f>
              <c:strCache>
                <c:ptCount val="1"/>
                <c:pt idx="0">
                  <c:v>Uglavnom dobra</c:v>
                </c:pt>
              </c:strCache>
            </c:strRef>
          </c:tx>
          <c:spPr>
            <a:solidFill>
              <a:schemeClr val="accent1">
                <a:lumMod val="75000"/>
              </a:schemeClr>
            </a:solidFill>
            <a:ln>
              <a:solidFill>
                <a:schemeClr val="bg1"/>
              </a:solidFill>
            </a:ln>
            <a:scene3d>
              <a:camera prst="orthographicFront"/>
              <a:lightRig rig="threePt" dir="t"/>
            </a:scene3d>
            <a:sp3d>
              <a:bevelT/>
              <a:bevelB/>
            </a:sp3d>
          </c:spPr>
          <c:dLbls>
            <c:dLbl>
              <c:idx val="0"/>
              <c:layout>
                <c:manualLayout>
                  <c:x val="-1.5872904776569501E-3"/>
                  <c:y val="-6.2810227568479526E-4"/>
                </c:manualLayout>
              </c:layout>
              <c:showVal val="1"/>
            </c:dLbl>
            <c:dLbl>
              <c:idx val="1"/>
              <c:layout>
                <c:manualLayout>
                  <c:x val="-6.7430024094287501E-3"/>
                  <c:y val="-4.9905827310905114E-3"/>
                </c:manualLayout>
              </c:layout>
              <c:showVal val="1"/>
            </c:dLbl>
            <c:dLbl>
              <c:idx val="2"/>
              <c:layout>
                <c:manualLayout>
                  <c:x val="-2.2476674698095802E-3"/>
                  <c:y val="4.9905827310905114E-3"/>
                </c:manualLayout>
              </c:layout>
              <c:showVal val="1"/>
            </c:dLbl>
            <c:dLbl>
              <c:idx val="3"/>
              <c:layout>
                <c:manualLayout>
                  <c:x val="-2.2476952948060651E-3"/>
                  <c:y val="-4.9905827310905105E-3"/>
                </c:manualLayout>
              </c:layout>
              <c:showVal val="1"/>
            </c:dLbl>
            <c:dLbl>
              <c:idx val="4"/>
              <c:layout>
                <c:manualLayout>
                  <c:x val="2.2476952948060651E-3"/>
                  <c:y val="-1.9962330924362049E-2"/>
                </c:manualLayout>
              </c:layout>
              <c:showVal val="1"/>
            </c:dLbl>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I'!$B$10:$B$14</c:f>
              <c:strCache>
                <c:ptCount val="5"/>
                <c:pt idx="0">
                  <c:v>2011 novembar</c:v>
                </c:pt>
                <c:pt idx="1">
                  <c:v>2012 jun</c:v>
                </c:pt>
                <c:pt idx="2">
                  <c:v>2012 decembar</c:v>
                </c:pt>
                <c:pt idx="3">
                  <c:v>2013 jun</c:v>
                </c:pt>
                <c:pt idx="4">
                  <c:v>2013 decembar</c:v>
                </c:pt>
              </c:strCache>
            </c:strRef>
          </c:cat>
          <c:val>
            <c:numRef>
              <c:f>'grafikon I'!$E$10:$E$14</c:f>
              <c:numCache>
                <c:formatCode>0%</c:formatCode>
                <c:ptCount val="5"/>
                <c:pt idx="0">
                  <c:v>0.12000000000000002</c:v>
                </c:pt>
                <c:pt idx="1">
                  <c:v>9.0000000000000024E-2</c:v>
                </c:pt>
                <c:pt idx="2">
                  <c:v>0.1</c:v>
                </c:pt>
                <c:pt idx="3">
                  <c:v>9.0000000000000024E-2</c:v>
                </c:pt>
                <c:pt idx="4">
                  <c:v>9.0000000000000024E-2</c:v>
                </c:pt>
              </c:numCache>
            </c:numRef>
          </c:val>
        </c:ser>
        <c:ser>
          <c:idx val="3"/>
          <c:order val="3"/>
          <c:tx>
            <c:strRef>
              <c:f>'grafikon I'!$F$9</c:f>
              <c:strCache>
                <c:ptCount val="1"/>
                <c:pt idx="0">
                  <c:v>Podnošljiva</c:v>
                </c:pt>
              </c:strCache>
            </c:strRef>
          </c:tx>
          <c:spPr>
            <a:solidFill>
              <a:schemeClr val="accent6">
                <a:lumMod val="60000"/>
                <a:lumOff val="40000"/>
              </a:schemeClr>
            </a:solidFill>
            <a:ln>
              <a:solidFill>
                <a:schemeClr val="bg1"/>
              </a:solidFill>
            </a:ln>
            <a:scene3d>
              <a:camera prst="orthographicFront"/>
              <a:lightRig rig="threePt" dir="t"/>
            </a:scene3d>
            <a:sp3d>
              <a:bevelT/>
              <a:bevelB/>
            </a:sp3d>
          </c:spPr>
          <c:dLbls>
            <c:dLbl>
              <c:idx val="3"/>
              <c:layout>
                <c:manualLayout>
                  <c:x val="-5.8161072738398528E-3"/>
                  <c:y val="-5.8397958136192724E-2"/>
                </c:manualLayout>
              </c:layout>
              <c:showVal val="1"/>
            </c:dLbl>
            <c:txPr>
              <a:bodyPr/>
              <a:lstStyle/>
              <a:p>
                <a:pPr>
                  <a:defRPr sz="1200" b="1" i="0" u="none" strike="noStrike" baseline="0">
                    <a:solidFill>
                      <a:sysClr val="windowText" lastClr="000000"/>
                    </a:solidFill>
                    <a:latin typeface="Constantia"/>
                    <a:ea typeface="Constantia"/>
                    <a:cs typeface="Constantia"/>
                  </a:defRPr>
                </a:pPr>
                <a:endParaRPr lang="en-US"/>
              </a:p>
            </c:txPr>
            <c:showVal val="1"/>
          </c:dLbls>
          <c:cat>
            <c:strRef>
              <c:f>'grafikon I'!$B$10:$B$14</c:f>
              <c:strCache>
                <c:ptCount val="5"/>
                <c:pt idx="0">
                  <c:v>2011 novembar</c:v>
                </c:pt>
                <c:pt idx="1">
                  <c:v>2012 jun</c:v>
                </c:pt>
                <c:pt idx="2">
                  <c:v>2012 decembar</c:v>
                </c:pt>
                <c:pt idx="3">
                  <c:v>2013 jun</c:v>
                </c:pt>
                <c:pt idx="4">
                  <c:v>2013 decembar</c:v>
                </c:pt>
              </c:strCache>
            </c:strRef>
          </c:cat>
          <c:val>
            <c:numRef>
              <c:f>'grafikon I'!$F$10:$F$14</c:f>
              <c:numCache>
                <c:formatCode>0%</c:formatCode>
                <c:ptCount val="5"/>
                <c:pt idx="0">
                  <c:v>0.35000000000000031</c:v>
                </c:pt>
                <c:pt idx="1">
                  <c:v>0.31000000000000055</c:v>
                </c:pt>
                <c:pt idx="2">
                  <c:v>0.45</c:v>
                </c:pt>
                <c:pt idx="3">
                  <c:v>0.37000000000000038</c:v>
                </c:pt>
                <c:pt idx="4">
                  <c:v>0.37000000000000038</c:v>
                </c:pt>
              </c:numCache>
            </c:numRef>
          </c:val>
        </c:ser>
        <c:ser>
          <c:idx val="4"/>
          <c:order val="4"/>
          <c:tx>
            <c:strRef>
              <c:f>'grafikon I'!$G$9</c:f>
              <c:strCache>
                <c:ptCount val="1"/>
                <c:pt idx="0">
                  <c:v>Loša</c:v>
                </c:pt>
              </c:strCache>
            </c:strRef>
          </c:tx>
          <c:spPr>
            <a:solidFill>
              <a:schemeClr val="accent6">
                <a:lumMod val="75000"/>
              </a:schemeClr>
            </a:solidFill>
            <a:ln>
              <a:solidFill>
                <a:schemeClr val="bg1"/>
              </a:solidFill>
            </a:ln>
            <a:scene3d>
              <a:camera prst="orthographicFront"/>
              <a:lightRig rig="threePt" dir="t"/>
            </a:scene3d>
            <a:sp3d>
              <a:bevelT/>
              <a:bevelB/>
            </a:sp3d>
          </c:spPr>
          <c:dLbls>
            <c:dLbl>
              <c:idx val="3"/>
              <c:layout>
                <c:manualLayout>
                  <c:x val="2.8073794259157792E-3"/>
                  <c:y val="-1.6146609388301463E-2"/>
                </c:manualLayout>
              </c:layout>
              <c:showVal val="1"/>
            </c:dLbl>
            <c:dLbl>
              <c:idx val="4"/>
              <c:layout>
                <c:manualLayout>
                  <c:x val="1.2322498430207223E-2"/>
                  <c:y val="2.0171596608506946E-2"/>
                </c:manualLayout>
              </c:layout>
              <c:showVal val="1"/>
            </c:dLbl>
            <c:txPr>
              <a:bodyPr/>
              <a:lstStyle/>
              <a:p>
                <a:pPr>
                  <a:defRPr sz="1200" b="1" i="0" u="none" strike="noStrike" baseline="0">
                    <a:solidFill>
                      <a:sysClr val="windowText" lastClr="000000"/>
                    </a:solidFill>
                    <a:latin typeface="Constantia"/>
                    <a:ea typeface="Constantia"/>
                    <a:cs typeface="Constantia"/>
                  </a:defRPr>
                </a:pPr>
                <a:endParaRPr lang="en-US"/>
              </a:p>
            </c:txPr>
            <c:showVal val="1"/>
          </c:dLbls>
          <c:cat>
            <c:strRef>
              <c:f>'grafikon I'!$B$10:$B$14</c:f>
              <c:strCache>
                <c:ptCount val="5"/>
                <c:pt idx="0">
                  <c:v>2011 novembar</c:v>
                </c:pt>
                <c:pt idx="1">
                  <c:v>2012 jun</c:v>
                </c:pt>
                <c:pt idx="2">
                  <c:v>2012 decembar</c:v>
                </c:pt>
                <c:pt idx="3">
                  <c:v>2013 jun</c:v>
                </c:pt>
                <c:pt idx="4">
                  <c:v>2013 decembar</c:v>
                </c:pt>
              </c:strCache>
            </c:strRef>
          </c:cat>
          <c:val>
            <c:numRef>
              <c:f>'grafikon I'!$G$10:$G$14</c:f>
              <c:numCache>
                <c:formatCode>0%</c:formatCode>
                <c:ptCount val="5"/>
                <c:pt idx="0">
                  <c:v>0.45</c:v>
                </c:pt>
                <c:pt idx="1">
                  <c:v>0.45</c:v>
                </c:pt>
                <c:pt idx="2">
                  <c:v>0.31000000000000055</c:v>
                </c:pt>
                <c:pt idx="3">
                  <c:v>0.36000000000000032</c:v>
                </c:pt>
                <c:pt idx="4">
                  <c:v>0.36000000000000032</c:v>
                </c:pt>
              </c:numCache>
            </c:numRef>
          </c:val>
        </c:ser>
        <c:ser>
          <c:idx val="5"/>
          <c:order val="5"/>
          <c:tx>
            <c:strRef>
              <c:f>'grafikon I'!$H$9</c:f>
              <c:strCache>
                <c:ptCount val="1"/>
                <c:pt idx="0">
                  <c:v>Nepodnošljiva</c:v>
                </c:pt>
              </c:strCache>
            </c:strRef>
          </c:tx>
          <c:spPr>
            <a:solidFill>
              <a:srgbClr val="C00000"/>
            </a:solidFill>
            <a:ln>
              <a:solidFill>
                <a:schemeClr val="bg1"/>
              </a:solidFill>
            </a:ln>
            <a:scene3d>
              <a:camera prst="orthographicFront"/>
              <a:lightRig rig="threePt" dir="t"/>
            </a:scene3d>
            <a:sp3d>
              <a:bevelT/>
              <a:bevelB/>
            </a:sp3d>
          </c:spPr>
          <c:dLbls>
            <c:dLbl>
              <c:idx val="0"/>
              <c:layout>
                <c:manualLayout>
                  <c:x val="8.7893865734853475E-3"/>
                  <c:y val="9.149295980218061E-17"/>
                </c:manualLayout>
              </c:layout>
              <c:showVal val="1"/>
            </c:dLbl>
            <c:dLbl>
              <c:idx val="1"/>
              <c:layout>
                <c:manualLayout>
                  <c:x val="8.7893865734853475E-3"/>
                  <c:y val="-1.4971748193271512E-2"/>
                </c:manualLayout>
              </c:layout>
              <c:showVal val="1"/>
            </c:dLbl>
            <c:dLbl>
              <c:idx val="2"/>
              <c:layout>
                <c:manualLayout>
                  <c:x val="8.5881649871671524E-3"/>
                  <c:y val="0"/>
                </c:manualLayout>
              </c:layout>
              <c:showVal val="1"/>
            </c:dLbl>
            <c:dLbl>
              <c:idx val="3"/>
              <c:layout>
                <c:manualLayout>
                  <c:x val="1.3184079860227932E-2"/>
                  <c:y val="0"/>
                </c:manualLayout>
              </c:layout>
              <c:showVal val="1"/>
            </c:dLbl>
            <c:dLbl>
              <c:idx val="4"/>
              <c:layout>
                <c:manualLayout>
                  <c:x val="1.0986733216856675E-2"/>
                  <c:y val="0"/>
                </c:manualLayout>
              </c:layout>
              <c:showVal val="1"/>
            </c:dLbl>
            <c:txPr>
              <a:bodyPr/>
              <a:lstStyle/>
              <a:p>
                <a:pPr>
                  <a:defRPr sz="1200" b="1">
                    <a:solidFill>
                      <a:sysClr val="windowText" lastClr="000000"/>
                    </a:solidFill>
                  </a:defRPr>
                </a:pPr>
                <a:endParaRPr lang="en-US"/>
              </a:p>
            </c:txPr>
            <c:showVal val="1"/>
          </c:dLbls>
          <c:cat>
            <c:strRef>
              <c:f>'grafikon I'!$B$10:$B$14</c:f>
              <c:strCache>
                <c:ptCount val="5"/>
                <c:pt idx="0">
                  <c:v>2011 novembar</c:v>
                </c:pt>
                <c:pt idx="1">
                  <c:v>2012 jun</c:v>
                </c:pt>
                <c:pt idx="2">
                  <c:v>2012 decembar</c:v>
                </c:pt>
                <c:pt idx="3">
                  <c:v>2013 jun</c:v>
                </c:pt>
                <c:pt idx="4">
                  <c:v>2013 decembar</c:v>
                </c:pt>
              </c:strCache>
            </c:strRef>
          </c:cat>
          <c:val>
            <c:numRef>
              <c:f>'grafikon I'!$H$10:$H$14</c:f>
              <c:numCache>
                <c:formatCode>0%</c:formatCode>
                <c:ptCount val="5"/>
                <c:pt idx="0">
                  <c:v>6.0000000000000032E-2</c:v>
                </c:pt>
                <c:pt idx="1">
                  <c:v>0.14000000000000001</c:v>
                </c:pt>
                <c:pt idx="2">
                  <c:v>0.13</c:v>
                </c:pt>
                <c:pt idx="3">
                  <c:v>0.16</c:v>
                </c:pt>
                <c:pt idx="4">
                  <c:v>0.18000000000000024</c:v>
                </c:pt>
              </c:numCache>
            </c:numRef>
          </c:val>
        </c:ser>
        <c:dLbls/>
        <c:axId val="84743680"/>
        <c:axId val="84745216"/>
      </c:barChart>
      <c:catAx>
        <c:axId val="84743680"/>
        <c:scaling>
          <c:orientation val="minMax"/>
        </c:scaling>
        <c:axPos val="b"/>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84745216"/>
        <c:crosses val="autoZero"/>
        <c:auto val="1"/>
        <c:lblAlgn val="ctr"/>
        <c:lblOffset val="100"/>
      </c:catAx>
      <c:valAx>
        <c:axId val="84745216"/>
        <c:scaling>
          <c:orientation val="minMax"/>
        </c:scaling>
        <c:delete val="1"/>
        <c:axPos val="l"/>
        <c:numFmt formatCode="0%" sourceLinked="1"/>
        <c:tickLblPos val="none"/>
        <c:crossAx val="84743680"/>
        <c:crosses val="autoZero"/>
        <c:crossBetween val="between"/>
      </c:valAx>
    </c:plotArea>
    <c:legend>
      <c:legendPos val="r"/>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52E-2"/>
          <c:y val="4.7058823529411813E-2"/>
          <c:w val="0.95380577427821789"/>
          <c:h val="0.69096711440481762"/>
        </c:manualLayout>
      </c:layout>
      <c:barChart>
        <c:barDir val="col"/>
        <c:grouping val="clustered"/>
        <c:ser>
          <c:idx val="0"/>
          <c:order val="0"/>
          <c:tx>
            <c:strRef>
              <c:f>procenti!$C$905</c:f>
              <c:strCache>
                <c:ptCount val="1"/>
                <c:pt idx="0">
                  <c:v>2012 jun</c:v>
                </c:pt>
              </c:strCache>
            </c:strRef>
          </c:tx>
          <c:spPr>
            <a:solidFill>
              <a:srgbClr val="C00000"/>
            </a:solidFill>
            <a:scene3d>
              <a:camera prst="orthographicFront"/>
              <a:lightRig rig="threePt" dir="t"/>
            </a:scene3d>
            <a:sp3d>
              <a:bevelT/>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procenti!$B$906:$B$910</c:f>
              <c:strCache>
                <c:ptCount val="5"/>
                <c:pt idx="0">
                  <c:v>Ne zna/BO</c:v>
                </c:pt>
                <c:pt idx="1">
                  <c:v>Vrlo efikasna</c:v>
                </c:pt>
                <c:pt idx="2">
                  <c:v>Malo efikasna</c:v>
                </c:pt>
                <c:pt idx="3">
                  <c:v>Uglavnom neefikasna</c:v>
                </c:pt>
                <c:pt idx="4">
                  <c:v>Uopšte nije efikasna</c:v>
                </c:pt>
              </c:strCache>
            </c:strRef>
          </c:cat>
          <c:val>
            <c:numRef>
              <c:f>procenti!$C$906:$C$910</c:f>
              <c:numCache>
                <c:formatCode>0%</c:formatCode>
                <c:ptCount val="5"/>
                <c:pt idx="0">
                  <c:v>8.0000000000000043E-2</c:v>
                </c:pt>
                <c:pt idx="1">
                  <c:v>2.0000000000000011E-2</c:v>
                </c:pt>
                <c:pt idx="2">
                  <c:v>0.32000000000000112</c:v>
                </c:pt>
                <c:pt idx="3">
                  <c:v>0.23</c:v>
                </c:pt>
                <c:pt idx="4">
                  <c:v>0.35000000000000031</c:v>
                </c:pt>
              </c:numCache>
            </c:numRef>
          </c:val>
        </c:ser>
        <c:ser>
          <c:idx val="1"/>
          <c:order val="1"/>
          <c:tx>
            <c:strRef>
              <c:f>procenti!$D$905</c:f>
              <c:strCache>
                <c:ptCount val="1"/>
                <c:pt idx="0">
                  <c:v>2012 decembar</c:v>
                </c:pt>
              </c:strCache>
            </c:strRef>
          </c:tx>
          <c:spPr>
            <a:solidFill>
              <a:schemeClr val="tx2">
                <a:lumMod val="75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procenti!$B$906:$B$910</c:f>
              <c:strCache>
                <c:ptCount val="5"/>
                <c:pt idx="0">
                  <c:v>Ne zna/BO</c:v>
                </c:pt>
                <c:pt idx="1">
                  <c:v>Vrlo efikasna</c:v>
                </c:pt>
                <c:pt idx="2">
                  <c:v>Malo efikasna</c:v>
                </c:pt>
                <c:pt idx="3">
                  <c:v>Uglavnom neefikasna</c:v>
                </c:pt>
                <c:pt idx="4">
                  <c:v>Uopšte nije efikasna</c:v>
                </c:pt>
              </c:strCache>
            </c:strRef>
          </c:cat>
          <c:val>
            <c:numRef>
              <c:f>procenti!$D$906:$D$910</c:f>
              <c:numCache>
                <c:formatCode>0%</c:formatCode>
                <c:ptCount val="5"/>
                <c:pt idx="0">
                  <c:v>0.11</c:v>
                </c:pt>
                <c:pt idx="1">
                  <c:v>9.0000000000000024E-2</c:v>
                </c:pt>
                <c:pt idx="2">
                  <c:v>0.49000000000000032</c:v>
                </c:pt>
                <c:pt idx="3">
                  <c:v>0.22</c:v>
                </c:pt>
                <c:pt idx="4">
                  <c:v>9.0000000000000024E-2</c:v>
                </c:pt>
              </c:numCache>
            </c:numRef>
          </c:val>
        </c:ser>
        <c:ser>
          <c:idx val="2"/>
          <c:order val="2"/>
          <c:tx>
            <c:strRef>
              <c:f>procenti!$E$905</c:f>
              <c:strCache>
                <c:ptCount val="1"/>
                <c:pt idx="0">
                  <c:v>2013 jun</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procenti!$B$906:$B$910</c:f>
              <c:strCache>
                <c:ptCount val="5"/>
                <c:pt idx="0">
                  <c:v>Ne zna/BO</c:v>
                </c:pt>
                <c:pt idx="1">
                  <c:v>Vrlo efikasna</c:v>
                </c:pt>
                <c:pt idx="2">
                  <c:v>Malo efikasna</c:v>
                </c:pt>
                <c:pt idx="3">
                  <c:v>Uglavnom neefikasna</c:v>
                </c:pt>
                <c:pt idx="4">
                  <c:v>Uopšte nije efikasna</c:v>
                </c:pt>
              </c:strCache>
            </c:strRef>
          </c:cat>
          <c:val>
            <c:numRef>
              <c:f>procenti!$E$906:$E$910</c:f>
              <c:numCache>
                <c:formatCode>0%</c:formatCode>
                <c:ptCount val="5"/>
                <c:pt idx="0">
                  <c:v>9.0000000000000024E-2</c:v>
                </c:pt>
                <c:pt idx="1">
                  <c:v>0.11</c:v>
                </c:pt>
                <c:pt idx="2">
                  <c:v>0.53</c:v>
                </c:pt>
                <c:pt idx="3">
                  <c:v>0.21000000000000021</c:v>
                </c:pt>
                <c:pt idx="4">
                  <c:v>6.0000000000000032E-2</c:v>
                </c:pt>
              </c:numCache>
            </c:numRef>
          </c:val>
        </c:ser>
        <c:ser>
          <c:idx val="3"/>
          <c:order val="3"/>
          <c:tx>
            <c:strRef>
              <c:f>procenti!$F$905</c:f>
              <c:strCache>
                <c:ptCount val="1"/>
                <c:pt idx="0">
                  <c:v>2013 dec</c:v>
                </c:pt>
              </c:strCache>
            </c:strRef>
          </c:tx>
          <c:spPr>
            <a:solidFill>
              <a:schemeClr val="accent6">
                <a:lumMod val="75000"/>
              </a:scheme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procenti!$B$906:$B$910</c:f>
              <c:strCache>
                <c:ptCount val="5"/>
                <c:pt idx="0">
                  <c:v>Ne zna/BO</c:v>
                </c:pt>
                <c:pt idx="1">
                  <c:v>Vrlo efikasna</c:v>
                </c:pt>
                <c:pt idx="2">
                  <c:v>Malo efikasna</c:v>
                </c:pt>
                <c:pt idx="3">
                  <c:v>Uglavnom neefikasna</c:v>
                </c:pt>
                <c:pt idx="4">
                  <c:v>Uopšte nije efikasna</c:v>
                </c:pt>
              </c:strCache>
            </c:strRef>
          </c:cat>
          <c:val>
            <c:numRef>
              <c:f>procenti!$F$906:$F$910</c:f>
              <c:numCache>
                <c:formatCode>0%</c:formatCode>
                <c:ptCount val="5"/>
                <c:pt idx="0">
                  <c:v>7.0000000000000021E-2</c:v>
                </c:pt>
                <c:pt idx="1">
                  <c:v>7.0000000000000021E-2</c:v>
                </c:pt>
                <c:pt idx="2">
                  <c:v>0.56999999999999995</c:v>
                </c:pt>
                <c:pt idx="3">
                  <c:v>0.2</c:v>
                </c:pt>
                <c:pt idx="4">
                  <c:v>8.0000000000000043E-2</c:v>
                </c:pt>
              </c:numCache>
            </c:numRef>
          </c:val>
        </c:ser>
        <c:dLbls/>
        <c:axId val="90876544"/>
        <c:axId val="90882432"/>
      </c:barChart>
      <c:catAx>
        <c:axId val="90876544"/>
        <c:scaling>
          <c:orientation val="minMax"/>
        </c:scaling>
        <c:axPos val="b"/>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0882432"/>
        <c:crosses val="autoZero"/>
        <c:auto val="1"/>
        <c:lblAlgn val="ctr"/>
        <c:lblOffset val="100"/>
      </c:catAx>
      <c:valAx>
        <c:axId val="90882432"/>
        <c:scaling>
          <c:orientation val="minMax"/>
        </c:scaling>
        <c:delete val="1"/>
        <c:axPos val="l"/>
        <c:numFmt formatCode="0%" sourceLinked="1"/>
        <c:tickLblPos val="none"/>
        <c:crossAx val="90876544"/>
        <c:crosses val="autoZero"/>
        <c:crossBetween val="between"/>
      </c:valAx>
    </c:plotArea>
    <c:legend>
      <c:legendPos val="b"/>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272733780180042E-2"/>
          <c:y val="0"/>
          <c:w val="0.93333331742622649"/>
          <c:h val="0.71661156859209463"/>
        </c:manualLayout>
      </c:layout>
      <c:barChart>
        <c:barDir val="col"/>
        <c:grouping val="clustered"/>
        <c:ser>
          <c:idx val="0"/>
          <c:order val="0"/>
          <c:tx>
            <c:strRef>
              <c:f>'grafikoni II'!$B$45</c:f>
              <c:strCache>
                <c:ptCount val="1"/>
                <c:pt idx="0">
                  <c:v>Da</c:v>
                </c:pt>
              </c:strCache>
            </c:strRef>
          </c:tx>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rgbClr val="C00000"/>
              </a:solidFill>
              <a:scene3d>
                <a:camera prst="orthographicFront"/>
                <a:lightRig rig="threePt" dir="t"/>
              </a:scene3d>
              <a:sp3d>
                <a:bevelT/>
                <a:bevelB/>
              </a:sp3d>
            </c:spPr>
          </c:dPt>
          <c:dPt>
            <c:idx val="5"/>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6"/>
            <c:spPr>
              <a:solidFill>
                <a:srgbClr val="F79646">
                  <a:lumMod val="75000"/>
                </a:srgbClr>
              </a:solidFill>
              <a:ln>
                <a:solidFill>
                  <a:sysClr val="window" lastClr="FFFFFF"/>
                </a:solidFill>
              </a:ln>
              <a:scene3d>
                <a:camera prst="orthographicFront"/>
                <a:lightRig rig="threePt" dir="t"/>
              </a:scene3d>
              <a:sp3d>
                <a:bevelT/>
                <a:bevelB/>
              </a:sp3d>
            </c:spPr>
          </c:dPt>
          <c:dLbls>
            <c:dLbl>
              <c:idx val="6"/>
              <c:spPr/>
              <c:txPr>
                <a:bodyPr/>
                <a:lstStyle/>
                <a:p>
                  <a:pPr>
                    <a:defRPr sz="1400" b="1" i="0" u="none" strike="noStrike" baseline="0">
                      <a:solidFill>
                        <a:srgbClr val="000000"/>
                      </a:solidFill>
                      <a:latin typeface="Constantia"/>
                      <a:ea typeface="Constantia"/>
                      <a:cs typeface="Constantia"/>
                    </a:defRPr>
                  </a:pPr>
                  <a:endParaRPr lang="en-US"/>
                </a:p>
              </c:txPr>
            </c:dLbl>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II'!$C$44:$I$44</c:f>
              <c:strCache>
                <c:ptCount val="7"/>
                <c:pt idx="0">
                  <c:v>2010 mart</c:v>
                </c:pt>
                <c:pt idx="1">
                  <c:v>2010 oktobar</c:v>
                </c:pt>
                <c:pt idx="2">
                  <c:v>2011 novembar</c:v>
                </c:pt>
                <c:pt idx="3">
                  <c:v>2012 jun</c:v>
                </c:pt>
                <c:pt idx="4">
                  <c:v>2012 decembar</c:v>
                </c:pt>
                <c:pt idx="5">
                  <c:v>2013 jun</c:v>
                </c:pt>
                <c:pt idx="6">
                  <c:v>2013 dec</c:v>
                </c:pt>
              </c:strCache>
            </c:strRef>
          </c:cat>
          <c:val>
            <c:numRef>
              <c:f>'grafikoni II'!$C$45:$I$45</c:f>
              <c:numCache>
                <c:formatCode>0%</c:formatCode>
                <c:ptCount val="7"/>
                <c:pt idx="0">
                  <c:v>0.60000000000000064</c:v>
                </c:pt>
                <c:pt idx="1">
                  <c:v>0.65000000000000213</c:v>
                </c:pt>
                <c:pt idx="2">
                  <c:v>0.630000000000002</c:v>
                </c:pt>
                <c:pt idx="3">
                  <c:v>0.75000000000000189</c:v>
                </c:pt>
                <c:pt idx="4">
                  <c:v>0.77000000000000202</c:v>
                </c:pt>
                <c:pt idx="5">
                  <c:v>0.77000000000000202</c:v>
                </c:pt>
                <c:pt idx="6">
                  <c:v>0.77000000000000202</c:v>
                </c:pt>
              </c:numCache>
            </c:numRef>
          </c:val>
        </c:ser>
        <c:dLbls/>
        <c:axId val="92680576"/>
        <c:axId val="92682112"/>
      </c:barChart>
      <c:catAx>
        <c:axId val="92680576"/>
        <c:scaling>
          <c:orientation val="minMax"/>
        </c:scaling>
        <c:axPos val="b"/>
        <c:numFmt formatCode="General" sourceLinked="1"/>
        <c:tickLblPos val="nextTo"/>
        <c:txPr>
          <a:bodyPr rot="0" vert="horz"/>
          <a:lstStyle/>
          <a:p>
            <a:pPr>
              <a:defRPr sz="1400" b="1" i="0" u="none" strike="noStrike" baseline="0">
                <a:solidFill>
                  <a:srgbClr val="000000"/>
                </a:solidFill>
                <a:latin typeface="Constantia"/>
                <a:ea typeface="Constantia"/>
                <a:cs typeface="Constantia"/>
              </a:defRPr>
            </a:pPr>
            <a:endParaRPr lang="en-US"/>
          </a:p>
        </c:txPr>
        <c:crossAx val="92682112"/>
        <c:crosses val="autoZero"/>
        <c:auto val="1"/>
        <c:lblAlgn val="ctr"/>
        <c:lblOffset val="100"/>
      </c:catAx>
      <c:valAx>
        <c:axId val="92682112"/>
        <c:scaling>
          <c:orientation val="minMax"/>
        </c:scaling>
        <c:delete val="1"/>
        <c:axPos val="l"/>
        <c:numFmt formatCode="0%" sourceLinked="1"/>
        <c:tickLblPos val="none"/>
        <c:crossAx val="92680576"/>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'grafikoni II'!$B$50</c:f>
              <c:strCache>
                <c:ptCount val="1"/>
                <c:pt idx="0">
                  <c:v>Uopšte ne</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mart</c:v>
                </c:pt>
                <c:pt idx="1">
                  <c:v>2010 oktobar</c:v>
                </c:pt>
                <c:pt idx="2">
                  <c:v>2011 novembar</c:v>
                </c:pt>
                <c:pt idx="3">
                  <c:v>2012 jun</c:v>
                </c:pt>
                <c:pt idx="4">
                  <c:v>2012 decembar</c:v>
                </c:pt>
                <c:pt idx="5">
                  <c:v>2013 jun</c:v>
                </c:pt>
                <c:pt idx="6">
                  <c:v>2013 dec</c:v>
                </c:pt>
              </c:strCache>
            </c:strRef>
          </c:cat>
          <c:val>
            <c:numRef>
              <c:f>'grafikoni II'!$C$50:$I$50</c:f>
              <c:numCache>
                <c:formatCode>0%</c:formatCode>
                <c:ptCount val="7"/>
                <c:pt idx="0">
                  <c:v>0.2</c:v>
                </c:pt>
                <c:pt idx="1">
                  <c:v>0.14000000000000001</c:v>
                </c:pt>
                <c:pt idx="2">
                  <c:v>0.13</c:v>
                </c:pt>
                <c:pt idx="3">
                  <c:v>0.2</c:v>
                </c:pt>
                <c:pt idx="4">
                  <c:v>0.1</c:v>
                </c:pt>
                <c:pt idx="5">
                  <c:v>0.12000000000000002</c:v>
                </c:pt>
                <c:pt idx="6">
                  <c:v>0.16</c:v>
                </c:pt>
              </c:numCache>
            </c:numRef>
          </c:val>
        </c:ser>
        <c:ser>
          <c:idx val="1"/>
          <c:order val="1"/>
          <c:tx>
            <c:strRef>
              <c:f>'grafikoni II'!$B$51</c:f>
              <c:strCache>
                <c:ptCount val="1"/>
                <c:pt idx="0">
                  <c:v>Malo</c:v>
                </c:pt>
              </c:strCache>
            </c:strRef>
          </c:tx>
          <c:spPr>
            <a:solidFill>
              <a:schemeClr val="accent1">
                <a:lumMod val="5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mart</c:v>
                </c:pt>
                <c:pt idx="1">
                  <c:v>2010 oktobar</c:v>
                </c:pt>
                <c:pt idx="2">
                  <c:v>2011 novembar</c:v>
                </c:pt>
                <c:pt idx="3">
                  <c:v>2012 jun</c:v>
                </c:pt>
                <c:pt idx="4">
                  <c:v>2012 decembar</c:v>
                </c:pt>
                <c:pt idx="5">
                  <c:v>2013 jun</c:v>
                </c:pt>
                <c:pt idx="6">
                  <c:v>2013 dec</c:v>
                </c:pt>
              </c:strCache>
            </c:strRef>
          </c:cat>
          <c:val>
            <c:numRef>
              <c:f>'grafikoni II'!$C$51:$I$51</c:f>
              <c:numCache>
                <c:formatCode>0%</c:formatCode>
                <c:ptCount val="7"/>
                <c:pt idx="0">
                  <c:v>0.29000000000000031</c:v>
                </c:pt>
                <c:pt idx="1">
                  <c:v>0.32000000000000101</c:v>
                </c:pt>
                <c:pt idx="2">
                  <c:v>0.36000000000000032</c:v>
                </c:pt>
                <c:pt idx="3">
                  <c:v>0.380000000000001</c:v>
                </c:pt>
                <c:pt idx="4">
                  <c:v>0.35000000000000031</c:v>
                </c:pt>
                <c:pt idx="5">
                  <c:v>0.31000000000000089</c:v>
                </c:pt>
                <c:pt idx="6">
                  <c:v>0.35000000000000031</c:v>
                </c:pt>
              </c:numCache>
            </c:numRef>
          </c:val>
        </c:ser>
        <c:ser>
          <c:idx val="2"/>
          <c:order val="2"/>
          <c:tx>
            <c:strRef>
              <c:f>'grafikoni II'!$B$52</c:f>
              <c:strCache>
                <c:ptCount val="1"/>
                <c:pt idx="0">
                  <c:v>Delimično</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mart</c:v>
                </c:pt>
                <c:pt idx="1">
                  <c:v>2010 oktobar</c:v>
                </c:pt>
                <c:pt idx="2">
                  <c:v>2011 novembar</c:v>
                </c:pt>
                <c:pt idx="3">
                  <c:v>2012 jun</c:v>
                </c:pt>
                <c:pt idx="4">
                  <c:v>2012 decembar</c:v>
                </c:pt>
                <c:pt idx="5">
                  <c:v>2013 jun</c:v>
                </c:pt>
                <c:pt idx="6">
                  <c:v>2013 dec</c:v>
                </c:pt>
              </c:strCache>
            </c:strRef>
          </c:cat>
          <c:val>
            <c:numRef>
              <c:f>'grafikoni II'!$C$52:$I$52</c:f>
              <c:numCache>
                <c:formatCode>0%</c:formatCode>
                <c:ptCount val="7"/>
                <c:pt idx="0">
                  <c:v>0.15000000000000024</c:v>
                </c:pt>
                <c:pt idx="1">
                  <c:v>0.24000000000000021</c:v>
                </c:pt>
                <c:pt idx="2">
                  <c:v>0.22</c:v>
                </c:pt>
                <c:pt idx="3">
                  <c:v>0.19</c:v>
                </c:pt>
                <c:pt idx="4">
                  <c:v>0.24000000000000021</c:v>
                </c:pt>
                <c:pt idx="5">
                  <c:v>0.24000000000000021</c:v>
                </c:pt>
                <c:pt idx="6">
                  <c:v>0.17</c:v>
                </c:pt>
              </c:numCache>
            </c:numRef>
          </c:val>
        </c:ser>
        <c:ser>
          <c:idx val="3"/>
          <c:order val="3"/>
          <c:tx>
            <c:strRef>
              <c:f>'grafikoni II'!$B$53</c:f>
              <c:strCache>
                <c:ptCount val="1"/>
                <c:pt idx="0">
                  <c:v>Znatno</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mart</c:v>
                </c:pt>
                <c:pt idx="1">
                  <c:v>2010 oktobar</c:v>
                </c:pt>
                <c:pt idx="2">
                  <c:v>2011 novembar</c:v>
                </c:pt>
                <c:pt idx="3">
                  <c:v>2012 jun</c:v>
                </c:pt>
                <c:pt idx="4">
                  <c:v>2012 decembar</c:v>
                </c:pt>
                <c:pt idx="5">
                  <c:v>2013 jun</c:v>
                </c:pt>
                <c:pt idx="6">
                  <c:v>2013 dec</c:v>
                </c:pt>
              </c:strCache>
            </c:strRef>
          </c:cat>
          <c:val>
            <c:numRef>
              <c:f>'grafikoni II'!$C$53:$I$53</c:f>
              <c:numCache>
                <c:formatCode>0%</c:formatCode>
                <c:ptCount val="7"/>
                <c:pt idx="0">
                  <c:v>2.0000000000000011E-2</c:v>
                </c:pt>
                <c:pt idx="1">
                  <c:v>3.0000000000000002E-2</c:v>
                </c:pt>
                <c:pt idx="2">
                  <c:v>2.0000000000000011E-2</c:v>
                </c:pt>
                <c:pt idx="3">
                  <c:v>3.0000000000000002E-2</c:v>
                </c:pt>
                <c:pt idx="4">
                  <c:v>0.05</c:v>
                </c:pt>
                <c:pt idx="5">
                  <c:v>0.05</c:v>
                </c:pt>
                <c:pt idx="6">
                  <c:v>4.0000000000000022E-2</c:v>
                </c:pt>
              </c:numCache>
            </c:numRef>
          </c:val>
        </c:ser>
        <c:ser>
          <c:idx val="4"/>
          <c:order val="4"/>
          <c:tx>
            <c:strRef>
              <c:f>'grafikoni II'!$B$54</c:f>
              <c:strCache>
                <c:ptCount val="1"/>
                <c:pt idx="0">
                  <c:v>Ne zna/BO</c:v>
                </c:pt>
              </c:strCache>
            </c:strRef>
          </c:tx>
          <c:spPr>
            <a:solidFill>
              <a:srgbClr val="C00000"/>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mart</c:v>
                </c:pt>
                <c:pt idx="1">
                  <c:v>2010 oktobar</c:v>
                </c:pt>
                <c:pt idx="2">
                  <c:v>2011 novembar</c:v>
                </c:pt>
                <c:pt idx="3">
                  <c:v>2012 jun</c:v>
                </c:pt>
                <c:pt idx="4">
                  <c:v>2012 decembar</c:v>
                </c:pt>
                <c:pt idx="5">
                  <c:v>2013 jun</c:v>
                </c:pt>
                <c:pt idx="6">
                  <c:v>2013 dec</c:v>
                </c:pt>
              </c:strCache>
            </c:strRef>
          </c:cat>
          <c:val>
            <c:numRef>
              <c:f>'grafikoni II'!$C$54:$I$54</c:f>
              <c:numCache>
                <c:formatCode>0%</c:formatCode>
                <c:ptCount val="7"/>
                <c:pt idx="0">
                  <c:v>0.33000000000000113</c:v>
                </c:pt>
                <c:pt idx="1">
                  <c:v>0.28000000000000008</c:v>
                </c:pt>
                <c:pt idx="2">
                  <c:v>0.27</c:v>
                </c:pt>
                <c:pt idx="3">
                  <c:v>0.2</c:v>
                </c:pt>
                <c:pt idx="4">
                  <c:v>0.26</c:v>
                </c:pt>
                <c:pt idx="5">
                  <c:v>0.28000000000000008</c:v>
                </c:pt>
                <c:pt idx="6">
                  <c:v>0.29000000000000031</c:v>
                </c:pt>
              </c:numCache>
            </c:numRef>
          </c:val>
        </c:ser>
        <c:dLbls/>
        <c:axId val="91085824"/>
        <c:axId val="92807936"/>
      </c:barChart>
      <c:catAx>
        <c:axId val="91085824"/>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2807936"/>
        <c:crosses val="autoZero"/>
        <c:auto val="1"/>
        <c:lblAlgn val="ctr"/>
        <c:lblOffset val="100"/>
      </c:catAx>
      <c:valAx>
        <c:axId val="92807936"/>
        <c:scaling>
          <c:orientation val="minMax"/>
        </c:scaling>
        <c:delete val="1"/>
        <c:axPos val="b"/>
        <c:numFmt formatCode="0%" sourceLinked="1"/>
        <c:tickLblPos val="none"/>
        <c:crossAx val="91085824"/>
        <c:crosses val="autoZero"/>
        <c:crossBetween val="between"/>
      </c:valAx>
    </c:plotArea>
    <c:legend>
      <c:legendPos val="r"/>
      <c:layout>
        <c:manualLayout>
          <c:xMode val="edge"/>
          <c:yMode val="edge"/>
          <c:x val="0.86795681708753225"/>
          <c:y val="0.27545322638101427"/>
          <c:w val="0.12243364056124781"/>
          <c:h val="0.5165257841137384"/>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37652264901033083"/>
          <c:y val="2.6412386982639816E-2"/>
          <c:w val="0.44075938480886906"/>
          <c:h val="0.94267452672630925"/>
        </c:manualLayout>
      </c:layout>
      <c:barChart>
        <c:barDir val="bar"/>
        <c:grouping val="clustered"/>
        <c:ser>
          <c:idx val="0"/>
          <c:order val="0"/>
          <c:tx>
            <c:strRef>
              <c:f>'grafikon I'!$C$19</c:f>
              <c:strCache>
                <c:ptCount val="1"/>
                <c:pt idx="0">
                  <c:v>2011 novembar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i Metohija</c:v>
                </c:pt>
                <c:pt idx="1">
                  <c:v>Odnosi sa Evropom i EU</c:v>
                </c:pt>
                <c:pt idx="2">
                  <c:v>Zdravstvo</c:v>
                </c:pt>
                <c:pt idx="3">
                  <c:v>Penzije</c:v>
                </c:pt>
                <c:pt idx="4">
                  <c:v>Loš obrazovni sistem</c:v>
                </c:pt>
                <c:pt idx="5">
                  <c:v>Slabost i neefikasnost institucija</c:v>
                </c:pt>
                <c:pt idx="6">
                  <c:v>Kriminal i bezbednost</c:v>
                </c:pt>
                <c:pt idx="7">
                  <c:v>Nedostatak mogućnosti za mlade ljude</c:v>
                </c:pt>
                <c:pt idx="8">
                  <c:v>Niske plate</c:v>
                </c:pt>
                <c:pt idx="9">
                  <c:v>Korupcija</c:v>
                </c:pt>
                <c:pt idx="10">
                  <c:v>Siromaštvo</c:v>
                </c:pt>
                <c:pt idx="11">
                  <c:v>Nezaposlenost</c:v>
                </c:pt>
              </c:strCache>
            </c:strRef>
          </c:cat>
          <c:val>
            <c:numRef>
              <c:f>'grafikon I'!$C$20:$C$31</c:f>
              <c:numCache>
                <c:formatCode>0%</c:formatCode>
                <c:ptCount val="12"/>
                <c:pt idx="0">
                  <c:v>1.0000000000000005E-2</c:v>
                </c:pt>
                <c:pt idx="1">
                  <c:v>1.0000000000000005E-2</c:v>
                </c:pt>
                <c:pt idx="2">
                  <c:v>1.0000000000000005E-2</c:v>
                </c:pt>
                <c:pt idx="3">
                  <c:v>2.0000000000000011E-2</c:v>
                </c:pt>
                <c:pt idx="4">
                  <c:v>3.0000000000000002E-2</c:v>
                </c:pt>
                <c:pt idx="5">
                  <c:v>2.0000000000000011E-2</c:v>
                </c:pt>
                <c:pt idx="6">
                  <c:v>4.0000000000000022E-2</c:v>
                </c:pt>
                <c:pt idx="7">
                  <c:v>0.05</c:v>
                </c:pt>
                <c:pt idx="8">
                  <c:v>7.0000000000000021E-2</c:v>
                </c:pt>
                <c:pt idx="9">
                  <c:v>0.12000000000000002</c:v>
                </c:pt>
                <c:pt idx="10">
                  <c:v>0.21000000000000021</c:v>
                </c:pt>
                <c:pt idx="11">
                  <c:v>0.41000000000000031</c:v>
                </c:pt>
              </c:numCache>
            </c:numRef>
          </c:val>
        </c:ser>
        <c:ser>
          <c:idx val="1"/>
          <c:order val="1"/>
          <c:tx>
            <c:strRef>
              <c:f>'grafikon I'!$D$19</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i Metohija</c:v>
                </c:pt>
                <c:pt idx="1">
                  <c:v>Odnosi sa Evropom i EU</c:v>
                </c:pt>
                <c:pt idx="2">
                  <c:v>Zdravstvo</c:v>
                </c:pt>
                <c:pt idx="3">
                  <c:v>Penzije</c:v>
                </c:pt>
                <c:pt idx="4">
                  <c:v>Loš obrazovni sistem</c:v>
                </c:pt>
                <c:pt idx="5">
                  <c:v>Slabost i neefikasnost institucija</c:v>
                </c:pt>
                <c:pt idx="6">
                  <c:v>Kriminal i bezbednost</c:v>
                </c:pt>
                <c:pt idx="7">
                  <c:v>Nedostatak mogućnosti za mlade ljude</c:v>
                </c:pt>
                <c:pt idx="8">
                  <c:v>Niske plate</c:v>
                </c:pt>
                <c:pt idx="9">
                  <c:v>Korupcija</c:v>
                </c:pt>
                <c:pt idx="10">
                  <c:v>Siromaštvo</c:v>
                </c:pt>
                <c:pt idx="11">
                  <c:v>Nezaposlenost</c:v>
                </c:pt>
              </c:strCache>
            </c:strRef>
          </c:cat>
          <c:val>
            <c:numRef>
              <c:f>'grafikon I'!$D$20:$D$31</c:f>
              <c:numCache>
                <c:formatCode>0%</c:formatCode>
                <c:ptCount val="12"/>
                <c:pt idx="0">
                  <c:v>1.0000000000000005E-2</c:v>
                </c:pt>
                <c:pt idx="1">
                  <c:v>1.0000000000000005E-2</c:v>
                </c:pt>
                <c:pt idx="2">
                  <c:v>2.0000000000000011E-2</c:v>
                </c:pt>
                <c:pt idx="3">
                  <c:v>3.0000000000000002E-2</c:v>
                </c:pt>
                <c:pt idx="4">
                  <c:v>1.0000000000000005E-2</c:v>
                </c:pt>
                <c:pt idx="5">
                  <c:v>1.0000000000000005E-2</c:v>
                </c:pt>
                <c:pt idx="6">
                  <c:v>3.0000000000000002E-2</c:v>
                </c:pt>
                <c:pt idx="7">
                  <c:v>0.05</c:v>
                </c:pt>
                <c:pt idx="8">
                  <c:v>9.0000000000000024E-2</c:v>
                </c:pt>
                <c:pt idx="9">
                  <c:v>9.0000000000000024E-2</c:v>
                </c:pt>
                <c:pt idx="10">
                  <c:v>0.23</c:v>
                </c:pt>
                <c:pt idx="11">
                  <c:v>0.4</c:v>
                </c:pt>
              </c:numCache>
            </c:numRef>
          </c:val>
        </c:ser>
        <c:ser>
          <c:idx val="2"/>
          <c:order val="2"/>
          <c:tx>
            <c:strRef>
              <c:f>'grafikon I'!$E$19</c:f>
              <c:strCache>
                <c:ptCount val="1"/>
                <c:pt idx="0">
                  <c:v>2012 decembar</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i Metohija</c:v>
                </c:pt>
                <c:pt idx="1">
                  <c:v>Odnosi sa Evropom i EU</c:v>
                </c:pt>
                <c:pt idx="2">
                  <c:v>Zdravstvo</c:v>
                </c:pt>
                <c:pt idx="3">
                  <c:v>Penzije</c:v>
                </c:pt>
                <c:pt idx="4">
                  <c:v>Loš obrazovni sistem</c:v>
                </c:pt>
                <c:pt idx="5">
                  <c:v>Slabost i neefikasnost institucija</c:v>
                </c:pt>
                <c:pt idx="6">
                  <c:v>Kriminal i bezbednost</c:v>
                </c:pt>
                <c:pt idx="7">
                  <c:v>Nedostatak mogućnosti za mlade ljude</c:v>
                </c:pt>
                <c:pt idx="8">
                  <c:v>Niske plate</c:v>
                </c:pt>
                <c:pt idx="9">
                  <c:v>Korupcija</c:v>
                </c:pt>
                <c:pt idx="10">
                  <c:v>Siromaštvo</c:v>
                </c:pt>
                <c:pt idx="11">
                  <c:v>Nezaposlenost</c:v>
                </c:pt>
              </c:strCache>
            </c:strRef>
          </c:cat>
          <c:val>
            <c:numRef>
              <c:f>'grafikon I'!$E$20:$E$31</c:f>
              <c:numCache>
                <c:formatCode>0%</c:formatCode>
                <c:ptCount val="12"/>
                <c:pt idx="0">
                  <c:v>1.0000000000000005E-2</c:v>
                </c:pt>
                <c:pt idx="1">
                  <c:v>2.0000000000000011E-2</c:v>
                </c:pt>
                <c:pt idx="2">
                  <c:v>2.0000000000000011E-2</c:v>
                </c:pt>
                <c:pt idx="3">
                  <c:v>1.0000000000000005E-2</c:v>
                </c:pt>
                <c:pt idx="4">
                  <c:v>2.0000000000000011E-2</c:v>
                </c:pt>
                <c:pt idx="5">
                  <c:v>3.0000000000000002E-2</c:v>
                </c:pt>
                <c:pt idx="6">
                  <c:v>3.0000000000000002E-2</c:v>
                </c:pt>
                <c:pt idx="7">
                  <c:v>7.0000000000000021E-2</c:v>
                </c:pt>
                <c:pt idx="8">
                  <c:v>6.0000000000000032E-2</c:v>
                </c:pt>
                <c:pt idx="9">
                  <c:v>0.15000000000000024</c:v>
                </c:pt>
                <c:pt idx="10">
                  <c:v>0.14000000000000001</c:v>
                </c:pt>
                <c:pt idx="11">
                  <c:v>0.44</c:v>
                </c:pt>
              </c:numCache>
            </c:numRef>
          </c:val>
        </c:ser>
        <c:ser>
          <c:idx val="3"/>
          <c:order val="3"/>
          <c:tx>
            <c:strRef>
              <c:f>'grafikon I'!$F$19</c:f>
              <c:strCache>
                <c:ptCount val="1"/>
                <c:pt idx="0">
                  <c:v>2013 jun</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i Metohija</c:v>
                </c:pt>
                <c:pt idx="1">
                  <c:v>Odnosi sa Evropom i EU</c:v>
                </c:pt>
                <c:pt idx="2">
                  <c:v>Zdravstvo</c:v>
                </c:pt>
                <c:pt idx="3">
                  <c:v>Penzije</c:v>
                </c:pt>
                <c:pt idx="4">
                  <c:v>Loš obrazovni sistem</c:v>
                </c:pt>
                <c:pt idx="5">
                  <c:v>Slabost i neefikasnost institucija</c:v>
                </c:pt>
                <c:pt idx="6">
                  <c:v>Kriminal i bezbednost</c:v>
                </c:pt>
                <c:pt idx="7">
                  <c:v>Nedostatak mogućnosti za mlade ljude</c:v>
                </c:pt>
                <c:pt idx="8">
                  <c:v>Niske plate</c:v>
                </c:pt>
                <c:pt idx="9">
                  <c:v>Korupcija</c:v>
                </c:pt>
                <c:pt idx="10">
                  <c:v>Siromaštvo</c:v>
                </c:pt>
                <c:pt idx="11">
                  <c:v>Nezaposlenost</c:v>
                </c:pt>
              </c:strCache>
            </c:strRef>
          </c:cat>
          <c:val>
            <c:numRef>
              <c:f>'grafikon I'!$F$20:$F$31</c:f>
              <c:numCache>
                <c:formatCode>0%</c:formatCode>
                <c:ptCount val="12"/>
                <c:pt idx="0">
                  <c:v>0</c:v>
                </c:pt>
                <c:pt idx="1">
                  <c:v>1.0000000000000005E-2</c:v>
                </c:pt>
                <c:pt idx="2">
                  <c:v>1.0000000000000005E-2</c:v>
                </c:pt>
                <c:pt idx="3">
                  <c:v>1.0000000000000005E-2</c:v>
                </c:pt>
                <c:pt idx="4">
                  <c:v>2.0000000000000011E-2</c:v>
                </c:pt>
                <c:pt idx="5">
                  <c:v>4.0000000000000022E-2</c:v>
                </c:pt>
                <c:pt idx="6">
                  <c:v>3.0000000000000002E-2</c:v>
                </c:pt>
                <c:pt idx="7">
                  <c:v>6.0000000000000032E-2</c:v>
                </c:pt>
                <c:pt idx="8">
                  <c:v>6.0000000000000032E-2</c:v>
                </c:pt>
                <c:pt idx="9">
                  <c:v>0.15000000000000024</c:v>
                </c:pt>
                <c:pt idx="10">
                  <c:v>0.15000000000000024</c:v>
                </c:pt>
                <c:pt idx="11">
                  <c:v>0.44</c:v>
                </c:pt>
              </c:numCache>
            </c:numRef>
          </c:val>
        </c:ser>
        <c:ser>
          <c:idx val="4"/>
          <c:order val="4"/>
          <c:tx>
            <c:strRef>
              <c:f>'grafikon I'!$G$19</c:f>
              <c:strCache>
                <c:ptCount val="1"/>
                <c:pt idx="0">
                  <c:v>2013 decembar</c:v>
                </c:pt>
              </c:strCache>
            </c:strRef>
          </c:tx>
          <c:spPr>
            <a:solidFill>
              <a:srgbClr val="C00000"/>
            </a:solidFill>
            <a:ln>
              <a:solidFill>
                <a:sysClr val="window" lastClr="FFFFFF"/>
              </a:solidFill>
            </a:ln>
            <a:scene3d>
              <a:camera prst="orthographicFront"/>
              <a:lightRig rig="threePt" dir="t"/>
            </a:scene3d>
            <a:sp3d>
              <a:bevelT/>
              <a:bevelB/>
            </a:sp3d>
          </c:spPr>
          <c:dLbls>
            <c:dLbl>
              <c:idx val="5"/>
              <c:layout>
                <c:manualLayout>
                  <c:x val="6.2915473309307834E-3"/>
                  <c:y val="-1.0422813322489231E-2"/>
                </c:manualLayout>
              </c:layout>
              <c:showVal val="1"/>
            </c:dLbl>
            <c:dLbl>
              <c:idx val="6"/>
              <c:layout>
                <c:manualLayout>
                  <c:x val="0"/>
                  <c:y val="-5.2114066612445834E-3"/>
                </c:manualLayout>
              </c:layout>
              <c:showVal val="1"/>
            </c:dLbl>
            <c:dLbl>
              <c:idx val="7"/>
              <c:layout>
                <c:manualLayout>
                  <c:x val="8.3887297745743553E-3"/>
                  <c:y val="-7.8171099918669228E-3"/>
                </c:manualLayout>
              </c:layout>
              <c:showVal val="1"/>
            </c:dLbl>
            <c:dLbl>
              <c:idx val="8"/>
              <c:layout>
                <c:manualLayout>
                  <c:x val="0"/>
                  <c:y val="-7.8171099918669228E-3"/>
                </c:manualLayout>
              </c:layout>
              <c:showVal val="1"/>
            </c:dLbl>
            <c:dLbl>
              <c:idx val="10"/>
              <c:layout>
                <c:manualLayout>
                  <c:x val="4.1943648872871777E-3"/>
                  <c:y val="-5.211406661244658E-3"/>
                </c:manualLayout>
              </c:layout>
              <c:showVal val="1"/>
            </c:dLbl>
            <c:dLbl>
              <c:idx val="11"/>
              <c:layout>
                <c:manualLayout>
                  <c:x val="6.2915473309307834E-3"/>
                  <c:y val="-1.3028516653111541E-2"/>
                </c:manualLayout>
              </c:layout>
              <c:showVal val="1"/>
            </c:dLbl>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i Metohija</c:v>
                </c:pt>
                <c:pt idx="1">
                  <c:v>Odnosi sa Evropom i EU</c:v>
                </c:pt>
                <c:pt idx="2">
                  <c:v>Zdravstvo</c:v>
                </c:pt>
                <c:pt idx="3">
                  <c:v>Penzije</c:v>
                </c:pt>
                <c:pt idx="4">
                  <c:v>Loš obrazovni sistem</c:v>
                </c:pt>
                <c:pt idx="5">
                  <c:v>Slabost i neefikasnost institucija</c:v>
                </c:pt>
                <c:pt idx="6">
                  <c:v>Kriminal i bezbednost</c:v>
                </c:pt>
                <c:pt idx="7">
                  <c:v>Nedostatak mogućnosti za mlade ljude</c:v>
                </c:pt>
                <c:pt idx="8">
                  <c:v>Niske plate</c:v>
                </c:pt>
                <c:pt idx="9">
                  <c:v>Korupcija</c:v>
                </c:pt>
                <c:pt idx="10">
                  <c:v>Siromaštvo</c:v>
                </c:pt>
                <c:pt idx="11">
                  <c:v>Nezaposlenost</c:v>
                </c:pt>
              </c:strCache>
            </c:strRef>
          </c:cat>
          <c:val>
            <c:numRef>
              <c:f>'grafikon I'!$G$20:$G$31</c:f>
              <c:numCache>
                <c:formatCode>0%</c:formatCode>
                <c:ptCount val="12"/>
                <c:pt idx="0">
                  <c:v>0</c:v>
                </c:pt>
                <c:pt idx="1">
                  <c:v>0</c:v>
                </c:pt>
                <c:pt idx="2">
                  <c:v>1.0000000000000005E-2</c:v>
                </c:pt>
                <c:pt idx="3">
                  <c:v>2.0000000000000011E-2</c:v>
                </c:pt>
                <c:pt idx="4">
                  <c:v>2.0000000000000011E-2</c:v>
                </c:pt>
                <c:pt idx="5">
                  <c:v>2.0000000000000011E-2</c:v>
                </c:pt>
                <c:pt idx="6">
                  <c:v>4.0000000000000022E-2</c:v>
                </c:pt>
                <c:pt idx="7">
                  <c:v>7.0000000000000021E-2</c:v>
                </c:pt>
                <c:pt idx="8">
                  <c:v>9.0000000000000024E-2</c:v>
                </c:pt>
                <c:pt idx="9">
                  <c:v>0.12000000000000002</c:v>
                </c:pt>
                <c:pt idx="10">
                  <c:v>0.18000000000000024</c:v>
                </c:pt>
                <c:pt idx="11">
                  <c:v>0.43000000000000038</c:v>
                </c:pt>
              </c:numCache>
            </c:numRef>
          </c:val>
        </c:ser>
        <c:dLbls/>
        <c:axId val="88405120"/>
        <c:axId val="88406656"/>
      </c:barChart>
      <c:catAx>
        <c:axId val="88405120"/>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88406656"/>
        <c:crosses val="autoZero"/>
        <c:auto val="1"/>
        <c:lblAlgn val="ctr"/>
        <c:lblOffset val="100"/>
      </c:catAx>
      <c:valAx>
        <c:axId val="88406656"/>
        <c:scaling>
          <c:orientation val="minMax"/>
        </c:scaling>
        <c:delete val="1"/>
        <c:axPos val="b"/>
        <c:numFmt formatCode="0%" sourceLinked="1"/>
        <c:tickLblPos val="none"/>
        <c:crossAx val="88405120"/>
        <c:crosses val="autoZero"/>
        <c:crossBetween val="between"/>
      </c:valAx>
    </c:plotArea>
    <c:legend>
      <c:legendPos val="r"/>
      <c:layout>
        <c:manualLayout>
          <c:xMode val="edge"/>
          <c:yMode val="edge"/>
          <c:x val="0.66202226422391364"/>
          <c:y val="0.28642969128075146"/>
          <c:w val="0.28028027800330357"/>
          <c:h val="0.62055265979076557"/>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chemeClr val="tx2">
                  <a:lumMod val="75000"/>
                </a:schemeClr>
              </a:solidFill>
              <a:scene3d>
                <a:camera prst="orthographicFront"/>
                <a:lightRig rig="threePt" dir="t"/>
              </a:scene3d>
              <a:sp3d>
                <a:bevelT/>
                <a:bevelB/>
              </a:sp3d>
            </c:spPr>
          </c:dPt>
          <c:dPt>
            <c:idx val="5"/>
            <c:spPr>
              <a:solidFill>
                <a:schemeClr val="accent6">
                  <a:lumMod val="40000"/>
                  <a:lumOff val="60000"/>
                </a:schemeClr>
              </a:solidFill>
              <a:scene3d>
                <a:camera prst="orthographicFront"/>
                <a:lightRig rig="threePt" dir="t"/>
              </a:scene3d>
              <a:sp3d>
                <a:bevelT/>
                <a:bevelB/>
              </a:sp3d>
            </c:spPr>
          </c:dPt>
          <c:dPt>
            <c:idx val="6"/>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7"/>
            <c:spPr>
              <a:solidFill>
                <a:srgbClr val="C00000"/>
              </a:solidFill>
              <a:ln>
                <a:solidFill>
                  <a:sysClr val="window" lastClr="FFFFFF"/>
                </a:solidFill>
              </a:ln>
              <a:scene3d>
                <a:camera prst="orthographicFront"/>
                <a:lightRig rig="threePt" dir="t"/>
              </a:scene3d>
              <a:sp3d>
                <a:bevelT/>
                <a:bevelB/>
              </a:sp3d>
            </c:spPr>
          </c:dPt>
          <c:dPt>
            <c:idx val="8"/>
            <c:spPr>
              <a:solidFill>
                <a:srgbClr val="4F81BD">
                  <a:lumMod val="20000"/>
                  <a:lumOff val="80000"/>
                </a:srgbClr>
              </a:solidFill>
              <a:scene3d>
                <a:camera prst="orthographicFront"/>
                <a:lightRig rig="threePt" dir="t"/>
              </a:scene3d>
              <a:sp3d>
                <a:bevelT/>
                <a:bevelB/>
              </a:sp3d>
            </c:spPr>
          </c:dPt>
          <c:dPt>
            <c:idx val="9"/>
            <c:spPr>
              <a:solidFill>
                <a:schemeClr val="accent1">
                  <a:lumMod val="20000"/>
                  <a:lumOff val="80000"/>
                </a:schemeClr>
              </a:solidFill>
              <a:scene3d>
                <a:camera prst="orthographicFront"/>
                <a:lightRig rig="threePt" dir="t"/>
              </a:scene3d>
              <a:sp3d>
                <a:bevelT/>
                <a:bevelB/>
              </a:sp3d>
            </c:spPr>
          </c:dPt>
          <c:dPt>
            <c:idx val="10"/>
            <c:spPr>
              <a:solidFill>
                <a:schemeClr val="accent1">
                  <a:lumMod val="40000"/>
                  <a:lumOff val="60000"/>
                </a:schemeClr>
              </a:solidFill>
              <a:scene3d>
                <a:camera prst="orthographicFront"/>
                <a:lightRig rig="threePt" dir="t"/>
              </a:scene3d>
              <a:sp3d>
                <a:bevelT/>
                <a:bevelB/>
              </a:sp3d>
            </c:spPr>
          </c:dPt>
          <c:dPt>
            <c:idx val="11"/>
            <c:spPr>
              <a:solidFill>
                <a:schemeClr val="accent1">
                  <a:lumMod val="60000"/>
                  <a:lumOff val="40000"/>
                </a:schemeClr>
              </a:solidFill>
              <a:scene3d>
                <a:camera prst="orthographicFront"/>
                <a:lightRig rig="threePt" dir="t"/>
              </a:scene3d>
              <a:sp3d>
                <a:bevelT/>
                <a:bevelB/>
              </a:sp3d>
            </c:spPr>
          </c:dPt>
          <c:dPt>
            <c:idx val="12"/>
            <c:spPr>
              <a:solidFill>
                <a:schemeClr val="accent1">
                  <a:lumMod val="60000"/>
                  <a:lumOff val="40000"/>
                </a:schemeClr>
              </a:solidFill>
              <a:scene3d>
                <a:camera prst="orthographicFront"/>
                <a:lightRig rig="threePt" dir="t"/>
              </a:scene3d>
              <a:sp3d>
                <a:bevelT/>
                <a:bevelB/>
              </a:sp3d>
            </c:spPr>
          </c:dPt>
          <c:dPt>
            <c:idx val="13"/>
            <c:spPr>
              <a:solidFill>
                <a:schemeClr val="accent1">
                  <a:lumMod val="50000"/>
                </a:schemeClr>
              </a:solidFill>
              <a:scene3d>
                <a:camera prst="orthographicFront"/>
                <a:lightRig rig="threePt" dir="t"/>
              </a:scene3d>
              <a:sp3d>
                <a:bevelT/>
                <a:bevelB/>
              </a:sp3d>
            </c:spPr>
          </c:dPt>
          <c:dPt>
            <c:idx val="14"/>
            <c:spPr>
              <a:solidFill>
                <a:schemeClr val="accent1">
                  <a:lumMod val="50000"/>
                </a:schemeClr>
              </a:solidFill>
              <a:ln>
                <a:solidFill>
                  <a:sysClr val="window" lastClr="FFFFFF"/>
                </a:solidFill>
              </a:ln>
              <a:scene3d>
                <a:camera prst="orthographicFront"/>
                <a:lightRig rig="threePt" dir="t"/>
              </a:scene3d>
              <a:sp3d>
                <a:bevelT/>
                <a:bevelB/>
              </a:sp3d>
            </c:spPr>
          </c:dPt>
          <c:dPt>
            <c:idx val="15"/>
            <c:spPr>
              <a:solidFill>
                <a:schemeClr val="accent2">
                  <a:lumMod val="40000"/>
                  <a:lumOff val="60000"/>
                </a:schemeClr>
              </a:solidFill>
              <a:ln>
                <a:solidFill>
                  <a:sysClr val="window" lastClr="FFFFFF"/>
                </a:solidFill>
              </a:ln>
              <a:scene3d>
                <a:camera prst="orthographicFront"/>
                <a:lightRig rig="threePt" dir="t"/>
              </a:scene3d>
              <a:sp3d>
                <a:bevelT/>
                <a:bevelB/>
              </a:sp3d>
            </c:spPr>
          </c:dPt>
          <c:dPt>
            <c:idx val="16"/>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17"/>
            <c:spPr>
              <a:solidFill>
                <a:srgbClr val="C00000"/>
              </a:solidFill>
              <a:ln>
                <a:solidFill>
                  <a:sysClr val="window" lastClr="FFFFFF"/>
                </a:solidFill>
              </a:ln>
              <a:scene3d>
                <a:camera prst="orthographicFront"/>
                <a:lightRig rig="threePt" dir="t"/>
              </a:scene3d>
              <a:sp3d>
                <a:bevelT/>
                <a:bevelB/>
              </a:sp3d>
            </c:spPr>
          </c:dPt>
          <c:dLbls>
            <c:dLbl>
              <c:idx val="7"/>
              <c:spPr/>
              <c:txPr>
                <a:bodyPr/>
                <a:lstStyle/>
                <a:p>
                  <a:pPr>
                    <a:defRPr b="1"/>
                  </a:pPr>
                  <a:endParaRPr lang="en-US"/>
                </a:p>
              </c:txPr>
            </c:dLbl>
            <c:dLbl>
              <c:idx val="17"/>
              <c:spPr/>
              <c:txPr>
                <a:bodyPr/>
                <a:lstStyle/>
                <a:p>
                  <a:pPr>
                    <a:defRPr b="1"/>
                  </a:pPr>
                  <a:endParaRPr lang="en-US"/>
                </a:p>
              </c:txPr>
            </c:dLbl>
            <c:showVal val="1"/>
          </c:dLbls>
          <c:cat>
            <c:multiLvlStrRef>
              <c:f>'grafikon I'!$B$38:$C$55</c:f>
              <c:multiLvlStrCache>
                <c:ptCount val="18"/>
                <c:lvl>
                  <c:pt idx="0">
                    <c:v>okt.09</c:v>
                  </c:pt>
                  <c:pt idx="1">
                    <c:v>mar.10</c:v>
                  </c:pt>
                  <c:pt idx="2">
                    <c:v>okt.10</c:v>
                  </c:pt>
                  <c:pt idx="3">
                    <c:v>nov.11</c:v>
                  </c:pt>
                  <c:pt idx="4">
                    <c:v>jun.12</c:v>
                  </c:pt>
                  <c:pt idx="5">
                    <c:v>dec.12</c:v>
                  </c:pt>
                  <c:pt idx="6">
                    <c:v>jun.13</c:v>
                  </c:pt>
                  <c:pt idx="7">
                    <c:v>dec.13</c:v>
                  </c:pt>
                  <c:pt idx="10">
                    <c:v>okt.09</c:v>
                  </c:pt>
                  <c:pt idx="11">
                    <c:v>mar.10</c:v>
                  </c:pt>
                  <c:pt idx="12">
                    <c:v>okt.10</c:v>
                  </c:pt>
                  <c:pt idx="13">
                    <c:v>nov.11</c:v>
                  </c:pt>
                  <c:pt idx="14">
                    <c:v>jun.12</c:v>
                  </c:pt>
                  <c:pt idx="15">
                    <c:v>dec.12</c:v>
                  </c:pt>
                  <c:pt idx="16">
                    <c:v>jun.13</c:v>
                  </c:pt>
                  <c:pt idx="17">
                    <c:v>dec.13</c:v>
                  </c:pt>
                </c:lvl>
                <c:lvl>
                  <c:pt idx="0">
                    <c:v>Indirektno iskustvo</c:v>
                  </c:pt>
                  <c:pt idx="10">
                    <c:v>Direktno iskustvo</c:v>
                  </c:pt>
                </c:lvl>
              </c:multiLvlStrCache>
            </c:multiLvlStrRef>
          </c:cat>
          <c:val>
            <c:numRef>
              <c:f>'grafikon I'!$D$38:$D$55</c:f>
              <c:numCache>
                <c:formatCode>0%</c:formatCode>
                <c:ptCount val="18"/>
                <c:pt idx="0">
                  <c:v>0.38000000000000139</c:v>
                </c:pt>
                <c:pt idx="1">
                  <c:v>0.33000000000000157</c:v>
                </c:pt>
                <c:pt idx="2">
                  <c:v>0.34</c:v>
                </c:pt>
                <c:pt idx="3">
                  <c:v>0.3900000000000014</c:v>
                </c:pt>
                <c:pt idx="4">
                  <c:v>0.35000000000000031</c:v>
                </c:pt>
                <c:pt idx="5">
                  <c:v>0.2</c:v>
                </c:pt>
                <c:pt idx="6">
                  <c:v>0.26</c:v>
                </c:pt>
                <c:pt idx="7">
                  <c:v>0.19</c:v>
                </c:pt>
                <c:pt idx="10">
                  <c:v>0.15000000000000024</c:v>
                </c:pt>
                <c:pt idx="11">
                  <c:v>0.16</c:v>
                </c:pt>
                <c:pt idx="12">
                  <c:v>0.13</c:v>
                </c:pt>
                <c:pt idx="13">
                  <c:v>0.11</c:v>
                </c:pt>
                <c:pt idx="14">
                  <c:v>0.14000000000000001</c:v>
                </c:pt>
                <c:pt idx="15">
                  <c:v>8.0000000000000043E-2</c:v>
                </c:pt>
                <c:pt idx="16">
                  <c:v>0.11</c:v>
                </c:pt>
                <c:pt idx="17">
                  <c:v>8.0000000000000043E-2</c:v>
                </c:pt>
              </c:numCache>
            </c:numRef>
          </c:val>
        </c:ser>
        <c:dLbls/>
        <c:axId val="88509824"/>
        <c:axId val="88515712"/>
      </c:barChart>
      <c:catAx>
        <c:axId val="88509824"/>
        <c:scaling>
          <c:orientation val="minMax"/>
        </c:scaling>
        <c:axPos val="b"/>
        <c:numFmt formatCode="General" sourceLinked="1"/>
        <c:tickLblPos val="nextTo"/>
        <c:txPr>
          <a:bodyPr rot="-5400000" vert="horz"/>
          <a:lstStyle/>
          <a:p>
            <a:pPr>
              <a:defRPr/>
            </a:pPr>
            <a:endParaRPr lang="en-US"/>
          </a:p>
        </c:txPr>
        <c:crossAx val="88515712"/>
        <c:crosses val="autoZero"/>
        <c:auto val="1"/>
        <c:lblAlgn val="ctr"/>
        <c:lblOffset val="100"/>
      </c:catAx>
      <c:valAx>
        <c:axId val="88515712"/>
        <c:scaling>
          <c:orientation val="minMax"/>
        </c:scaling>
        <c:delete val="1"/>
        <c:axPos val="l"/>
        <c:numFmt formatCode="0%" sourceLinked="1"/>
        <c:tickLblPos val="none"/>
        <c:crossAx val="88509824"/>
        <c:crosses val="autoZero"/>
        <c:crossBetween val="between"/>
      </c:valAx>
      <c:spPr>
        <a:noFill/>
        <a:ln w="25400">
          <a:noFill/>
        </a:ln>
      </c:spPr>
    </c:plotArea>
    <c:plotVisOnly val="1"/>
    <c:dispBlanksAs val="gap"/>
  </c:chart>
  <c:spPr>
    <a:ln>
      <a:noFill/>
    </a:ln>
  </c:spPr>
  <c:txPr>
    <a:bodyPr/>
    <a:lstStyle/>
    <a:p>
      <a:pPr>
        <a:defRPr sz="1200" b="0" i="0" u="none" strike="noStrike" baseline="0">
          <a:solidFill>
            <a:srgbClr val="000000"/>
          </a:solidFill>
          <a:latin typeface="Constantia"/>
          <a:ea typeface="Constantia"/>
          <a:cs typeface="Constantia"/>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1364704529347946E-2"/>
          <c:y val="4.7491048260355648E-2"/>
          <c:w val="0.95727059094130407"/>
          <c:h val="0.40851678865902286"/>
        </c:manualLayout>
      </c:layout>
      <c:barChart>
        <c:barDir val="col"/>
        <c:grouping val="clustered"/>
        <c:ser>
          <c:idx val="0"/>
          <c:order val="0"/>
          <c:tx>
            <c:strRef>
              <c:f>'grafikon I'!$C$60</c:f>
              <c:strCache>
                <c:ptCount val="1"/>
                <c:pt idx="0">
                  <c:v>dec.12</c:v>
                </c:pt>
              </c:strCache>
            </c:strRef>
          </c:tx>
          <c:spPr>
            <a:solidFill>
              <a:schemeClr val="accent1">
                <a:lumMod val="40000"/>
                <a:lumOff val="60000"/>
              </a:schemeClr>
            </a:solidFill>
            <a:ln>
              <a:solidFill>
                <a:sysClr val="window" lastClr="FFFFFF"/>
              </a:solidFill>
            </a:ln>
            <a:scene3d>
              <a:camera prst="orthographicFront"/>
              <a:lightRig rig="threePt" dir="t"/>
            </a:scene3d>
            <a:sp3d>
              <a:bevelT/>
              <a:bevelB/>
            </a:sp3d>
          </c:spPr>
          <c:dLbls>
            <c:txPr>
              <a:bodyPr/>
              <a:lstStyle/>
              <a:p>
                <a:pPr>
                  <a:defRPr sz="1000"/>
                </a:pPr>
                <a:endParaRPr lang="en-US"/>
              </a:p>
            </c:txPr>
            <c:showVal val="1"/>
          </c:dLbls>
          <c:cat>
            <c:strRef>
              <c:f>'grafikon I'!$B$61:$B$71</c:f>
              <c:strCache>
                <c:ptCount val="11"/>
                <c:pt idx="0">
                  <c:v>Doktoru</c:v>
                </c:pt>
                <c:pt idx="1">
                  <c:v>Policajcu</c:v>
                </c:pt>
                <c:pt idx="2">
                  <c:v>Službeniku u državnoj administraciji</c:v>
                </c:pt>
                <c:pt idx="3">
                  <c:v>Tužiocu</c:v>
                </c:pt>
                <c:pt idx="4">
                  <c:v>Nekom drugom</c:v>
                </c:pt>
                <c:pt idx="5">
                  <c:v>Nastavniku/profesoru</c:v>
                </c:pt>
                <c:pt idx="6">
                  <c:v>Poreskom službeniku</c:v>
                </c:pt>
                <c:pt idx="7">
                  <c:v>Cariniku</c:v>
                </c:pt>
                <c:pt idx="8">
                  <c:v>Sudiji</c:v>
                </c:pt>
                <c:pt idx="9">
                  <c:v>Advokatu / Pravniku</c:v>
                </c:pt>
                <c:pt idx="10">
                  <c:v>Osoblju iz komunalne službe</c:v>
                </c:pt>
              </c:strCache>
            </c:strRef>
          </c:cat>
          <c:val>
            <c:numRef>
              <c:f>'grafikon I'!$C$61:$C$71</c:f>
              <c:numCache>
                <c:formatCode>0%</c:formatCode>
                <c:ptCount val="11"/>
                <c:pt idx="0">
                  <c:v>0.25</c:v>
                </c:pt>
                <c:pt idx="1">
                  <c:v>0.19</c:v>
                </c:pt>
                <c:pt idx="2">
                  <c:v>9.0000000000000024E-2</c:v>
                </c:pt>
                <c:pt idx="3">
                  <c:v>0.05</c:v>
                </c:pt>
                <c:pt idx="4">
                  <c:v>0.12000000000000002</c:v>
                </c:pt>
                <c:pt idx="5">
                  <c:v>9.0000000000000024E-2</c:v>
                </c:pt>
                <c:pt idx="6">
                  <c:v>3.0000000000000002E-2</c:v>
                </c:pt>
                <c:pt idx="7">
                  <c:v>3.0000000000000002E-2</c:v>
                </c:pt>
                <c:pt idx="8">
                  <c:v>0.05</c:v>
                </c:pt>
                <c:pt idx="9">
                  <c:v>3.0000000000000002E-2</c:v>
                </c:pt>
                <c:pt idx="10">
                  <c:v>7.0000000000000021E-2</c:v>
                </c:pt>
              </c:numCache>
            </c:numRef>
          </c:val>
        </c:ser>
        <c:ser>
          <c:idx val="1"/>
          <c:order val="1"/>
          <c:tx>
            <c:strRef>
              <c:f>'grafikon I'!$D$60</c:f>
              <c:strCache>
                <c:ptCount val="1"/>
                <c:pt idx="0">
                  <c:v>jun.13</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dLbl>
              <c:idx val="6"/>
              <c:layout>
                <c:manualLayout>
                  <c:x val="7.6677357816099859E-17"/>
                  <c:y val="-4.044566666082805E-2"/>
                </c:manualLayout>
              </c:layout>
              <c:showVal val="1"/>
            </c:dLbl>
            <c:dLbl>
              <c:idx val="7"/>
              <c:layout>
                <c:manualLayout>
                  <c:x val="0"/>
                  <c:y val="-4.4490233326911037E-2"/>
                </c:manualLayout>
              </c:layout>
              <c:showVal val="1"/>
            </c:dLbl>
            <c:txPr>
              <a:bodyPr/>
              <a:lstStyle/>
              <a:p>
                <a:pPr>
                  <a:defRPr sz="1000"/>
                </a:pPr>
                <a:endParaRPr lang="en-US"/>
              </a:p>
            </c:txPr>
            <c:showVal val="1"/>
          </c:dLbls>
          <c:cat>
            <c:strRef>
              <c:f>'grafikon I'!$B$61:$B$71</c:f>
              <c:strCache>
                <c:ptCount val="11"/>
                <c:pt idx="0">
                  <c:v>Doktoru</c:v>
                </c:pt>
                <c:pt idx="1">
                  <c:v>Policajcu</c:v>
                </c:pt>
                <c:pt idx="2">
                  <c:v>Službeniku u državnoj administraciji</c:v>
                </c:pt>
                <c:pt idx="3">
                  <c:v>Tužiocu</c:v>
                </c:pt>
                <c:pt idx="4">
                  <c:v>Nekom drugom</c:v>
                </c:pt>
                <c:pt idx="5">
                  <c:v>Nastavniku/profesoru</c:v>
                </c:pt>
                <c:pt idx="6">
                  <c:v>Poreskom službeniku</c:v>
                </c:pt>
                <c:pt idx="7">
                  <c:v>Cariniku</c:v>
                </c:pt>
                <c:pt idx="8">
                  <c:v>Sudiji</c:v>
                </c:pt>
                <c:pt idx="9">
                  <c:v>Advokatu / Pravniku</c:v>
                </c:pt>
                <c:pt idx="10">
                  <c:v>Osoblju iz komunalne službe</c:v>
                </c:pt>
              </c:strCache>
            </c:strRef>
          </c:cat>
          <c:val>
            <c:numRef>
              <c:f>'grafikon I'!$D$61:$D$71</c:f>
              <c:numCache>
                <c:formatCode>0%</c:formatCode>
                <c:ptCount val="11"/>
                <c:pt idx="0">
                  <c:v>0.46913580246913456</c:v>
                </c:pt>
                <c:pt idx="1">
                  <c:v>0.14814814814814881</c:v>
                </c:pt>
                <c:pt idx="2">
                  <c:v>0.13580246913580246</c:v>
                </c:pt>
                <c:pt idx="3">
                  <c:v>4.9382716049383095E-2</c:v>
                </c:pt>
                <c:pt idx="4">
                  <c:v>4.9382716049383095E-2</c:v>
                </c:pt>
                <c:pt idx="5">
                  <c:v>3.7037037037037056E-2</c:v>
                </c:pt>
                <c:pt idx="6">
                  <c:v>3.7037037037037056E-2</c:v>
                </c:pt>
                <c:pt idx="7">
                  <c:v>3.7037037037037056E-2</c:v>
                </c:pt>
                <c:pt idx="8">
                  <c:v>1.2345679012345723E-2</c:v>
                </c:pt>
                <c:pt idx="9">
                  <c:v>1.2345679012345723E-2</c:v>
                </c:pt>
                <c:pt idx="10">
                  <c:v>1.2345679012345723E-2</c:v>
                </c:pt>
              </c:numCache>
            </c:numRef>
          </c:val>
        </c:ser>
        <c:ser>
          <c:idx val="2"/>
          <c:order val="2"/>
          <c:tx>
            <c:strRef>
              <c:f>'grafikon I'!$E$60</c:f>
              <c:strCache>
                <c:ptCount val="1"/>
                <c:pt idx="0">
                  <c:v>dec.13</c:v>
                </c:pt>
              </c:strCache>
            </c:strRef>
          </c:tx>
          <c:spPr>
            <a:solidFill>
              <a:schemeClr val="accent6">
                <a:lumMod val="75000"/>
              </a:schemeClr>
            </a:solidFill>
            <a:ln>
              <a:solidFill>
                <a:sysClr val="window" lastClr="FFFFFF"/>
              </a:solidFill>
            </a:ln>
            <a:scene3d>
              <a:camera prst="orthographicFront"/>
              <a:lightRig rig="threePt" dir="t"/>
            </a:scene3d>
            <a:sp3d>
              <a:bevelT/>
              <a:bevelB/>
            </a:sp3d>
          </c:spPr>
          <c:dLbls>
            <c:dLbl>
              <c:idx val="0"/>
              <c:layout>
                <c:manualLayout>
                  <c:x val="2.1364701261985527E-2"/>
                  <c:y val="0"/>
                </c:manualLayout>
              </c:layout>
              <c:showVal val="1"/>
            </c:dLbl>
            <c:dLbl>
              <c:idx val="1"/>
              <c:layout>
                <c:manualLayout>
                  <c:x val="1.1653473415628545E-2"/>
                  <c:y val="-8.0891333321656891E-3"/>
                </c:manualLayout>
              </c:layout>
              <c:showVal val="1"/>
            </c:dLbl>
            <c:dLbl>
              <c:idx val="2"/>
              <c:layout>
                <c:manualLayout>
                  <c:x val="0"/>
                  <c:y val="-2.6809819432641574E-2"/>
                </c:manualLayout>
              </c:layout>
              <c:showVal val="1"/>
            </c:dLbl>
            <c:dLbl>
              <c:idx val="4"/>
              <c:layout>
                <c:manualLayout>
                  <c:x val="0"/>
                  <c:y val="-1.6178266664331222E-2"/>
                </c:manualLayout>
              </c:layout>
              <c:showVal val="1"/>
            </c:dLbl>
            <c:dLbl>
              <c:idx val="5"/>
              <c:layout>
                <c:manualLayout>
                  <c:x val="8.3648993017614616E-3"/>
                  <c:y val="-8.0891333321656475E-3"/>
                </c:manualLayout>
              </c:layout>
              <c:showVal val="1"/>
            </c:dLbl>
            <c:dLbl>
              <c:idx val="6"/>
              <c:layout>
                <c:manualLayout>
                  <c:x val="6.2736744763210147E-3"/>
                  <c:y val="-8.0891333321656475E-3"/>
                </c:manualLayout>
              </c:layout>
              <c:showVal val="1"/>
            </c:dLbl>
            <c:dLbl>
              <c:idx val="7"/>
              <c:layout>
                <c:manualLayout>
                  <c:x val="1.0456124127201873E-2"/>
                  <c:y val="3.7074766148230474E-17"/>
                </c:manualLayout>
              </c:layout>
              <c:showVal val="1"/>
            </c:dLbl>
            <c:txPr>
              <a:bodyPr/>
              <a:lstStyle/>
              <a:p>
                <a:pPr>
                  <a:defRPr sz="1200" b="1"/>
                </a:pPr>
                <a:endParaRPr lang="en-US"/>
              </a:p>
            </c:txPr>
            <c:showVal val="1"/>
          </c:dLbls>
          <c:cat>
            <c:strRef>
              <c:f>'grafikon I'!$B$61:$B$71</c:f>
              <c:strCache>
                <c:ptCount val="11"/>
                <c:pt idx="0">
                  <c:v>Doktoru</c:v>
                </c:pt>
                <c:pt idx="1">
                  <c:v>Policajcu</c:v>
                </c:pt>
                <c:pt idx="2">
                  <c:v>Službeniku u državnoj administraciji</c:v>
                </c:pt>
                <c:pt idx="3">
                  <c:v>Tužiocu</c:v>
                </c:pt>
                <c:pt idx="4">
                  <c:v>Nekom drugom</c:v>
                </c:pt>
                <c:pt idx="5">
                  <c:v>Nastavniku/profesoru</c:v>
                </c:pt>
                <c:pt idx="6">
                  <c:v>Poreskom službeniku</c:v>
                </c:pt>
                <c:pt idx="7">
                  <c:v>Cariniku</c:v>
                </c:pt>
                <c:pt idx="8">
                  <c:v>Sudiji</c:v>
                </c:pt>
                <c:pt idx="9">
                  <c:v>Advokatu / Pravniku</c:v>
                </c:pt>
                <c:pt idx="10">
                  <c:v>Osoblju iz komunalne službe</c:v>
                </c:pt>
              </c:strCache>
            </c:strRef>
          </c:cat>
          <c:val>
            <c:numRef>
              <c:f>'grafikon I'!$E$61:$E$71</c:f>
              <c:numCache>
                <c:formatCode>0%</c:formatCode>
                <c:ptCount val="11"/>
                <c:pt idx="0">
                  <c:v>0.48000000000000032</c:v>
                </c:pt>
                <c:pt idx="1">
                  <c:v>0.18000000000000024</c:v>
                </c:pt>
                <c:pt idx="2">
                  <c:v>0.19</c:v>
                </c:pt>
                <c:pt idx="3">
                  <c:v>0</c:v>
                </c:pt>
                <c:pt idx="4">
                  <c:v>7.0000000000000021E-2</c:v>
                </c:pt>
                <c:pt idx="5">
                  <c:v>2.0000000000000011E-2</c:v>
                </c:pt>
                <c:pt idx="6">
                  <c:v>2.0000000000000011E-2</c:v>
                </c:pt>
                <c:pt idx="7">
                  <c:v>3.0000000000000002E-2</c:v>
                </c:pt>
                <c:pt idx="8">
                  <c:v>0</c:v>
                </c:pt>
                <c:pt idx="9">
                  <c:v>0</c:v>
                </c:pt>
                <c:pt idx="10">
                  <c:v>1.0000000000000005E-2</c:v>
                </c:pt>
              </c:numCache>
            </c:numRef>
          </c:val>
        </c:ser>
        <c:dLbls/>
        <c:axId val="88731648"/>
        <c:axId val="88733184"/>
      </c:barChart>
      <c:catAx>
        <c:axId val="88731648"/>
        <c:scaling>
          <c:orientation val="minMax"/>
        </c:scaling>
        <c:axPos val="b"/>
        <c:numFmt formatCode="General" sourceLinked="1"/>
        <c:tickLblPos val="nextTo"/>
        <c:txPr>
          <a:bodyPr rot="5400000" vert="horz"/>
          <a:lstStyle/>
          <a:p>
            <a:pPr>
              <a:defRPr sz="1200" b="0"/>
            </a:pPr>
            <a:endParaRPr lang="en-US"/>
          </a:p>
        </c:txPr>
        <c:crossAx val="88733184"/>
        <c:crosses val="autoZero"/>
        <c:auto val="1"/>
        <c:lblAlgn val="ctr"/>
        <c:lblOffset val="100"/>
      </c:catAx>
      <c:valAx>
        <c:axId val="88733184"/>
        <c:scaling>
          <c:orientation val="minMax"/>
        </c:scaling>
        <c:delete val="1"/>
        <c:axPos val="l"/>
        <c:numFmt formatCode="0%" sourceLinked="1"/>
        <c:tickLblPos val="none"/>
        <c:crossAx val="88731648"/>
        <c:crosses val="autoZero"/>
        <c:crossBetween val="between"/>
      </c:valAx>
    </c:plotArea>
    <c:legend>
      <c:legendPos val="b"/>
      <c:txPr>
        <a:bodyPr/>
        <a:lstStyle/>
        <a:p>
          <a:pPr>
            <a:defRPr sz="1600"/>
          </a:pPr>
          <a:endParaRPr lang="en-US"/>
        </a:p>
      </c:txPr>
    </c:legend>
    <c:plotVisOnly val="1"/>
    <c:dispBlanksAs val="gap"/>
  </c:chart>
  <c:spPr>
    <a:ln>
      <a:noFill/>
    </a:ln>
  </c:spPr>
  <c:txPr>
    <a:bodyPr/>
    <a:lstStyle/>
    <a:p>
      <a:pPr>
        <a:defRPr>
          <a:latin typeface="Constantia" pitchFamily="18" charset="0"/>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4243181496743201E-2"/>
          <c:y val="4.7912546056235343E-2"/>
          <c:w val="0.9515136370065137"/>
          <c:h val="0.40792379858122568"/>
        </c:manualLayout>
      </c:layout>
      <c:barChart>
        <c:barDir val="col"/>
        <c:grouping val="clustered"/>
        <c:ser>
          <c:idx val="0"/>
          <c:order val="0"/>
          <c:dPt>
            <c:idx val="0"/>
            <c:spPr>
              <a:solidFill>
                <a:srgbClr val="C00000"/>
              </a:solidFill>
              <a:scene3d>
                <a:camera prst="orthographicFront"/>
                <a:lightRig rig="threePt" dir="t"/>
              </a:scene3d>
              <a:sp3d>
                <a:bevelT/>
                <a:bevelB/>
              </a:sp3d>
            </c:spPr>
          </c:dPt>
          <c:dPt>
            <c:idx val="1"/>
            <c:spPr>
              <a:solidFill>
                <a:srgbClr val="C00000"/>
              </a:solidFill>
              <a:ln>
                <a:solidFill>
                  <a:sysClr val="window" lastClr="FFFFFF"/>
                </a:solidFill>
              </a:ln>
              <a:scene3d>
                <a:camera prst="orthographicFront"/>
                <a:lightRig rig="threePt" dir="t"/>
              </a:scene3d>
              <a:sp3d>
                <a:bevelT/>
                <a:bevelB/>
              </a:sp3d>
            </c:spPr>
          </c:dPt>
          <c:dPt>
            <c:idx val="2"/>
            <c:spPr>
              <a:solidFill>
                <a:schemeClr val="accent6">
                  <a:lumMod val="75000"/>
                </a:schemeClr>
              </a:solidFill>
              <a:ln>
                <a:solidFill>
                  <a:sysClr val="window" lastClr="FFFFFF"/>
                </a:solidFill>
              </a:ln>
              <a:scene3d>
                <a:camera prst="orthographicFront"/>
                <a:lightRig rig="threePt" dir="t"/>
              </a:scene3d>
              <a:sp3d>
                <a:bevelT/>
                <a:bevelB/>
              </a:sp3d>
            </c:spPr>
          </c:dPt>
          <c:dPt>
            <c:idx val="3"/>
            <c:spPr>
              <a:solidFill>
                <a:schemeClr val="accent6">
                  <a:lumMod val="75000"/>
                </a:schemeClr>
              </a:solidFill>
              <a:ln>
                <a:solidFill>
                  <a:sysClr val="window" lastClr="FFFFFF"/>
                </a:solidFill>
              </a:ln>
              <a:scene3d>
                <a:camera prst="orthographicFront"/>
                <a:lightRig rig="threePt" dir="t"/>
              </a:scene3d>
              <a:sp3d>
                <a:bevelT/>
                <a:bevelB/>
              </a:sp3d>
            </c:spPr>
          </c:dPt>
          <c:dPt>
            <c:idx val="4"/>
            <c:spPr>
              <a:solidFill>
                <a:srgbClr val="FFC000"/>
              </a:solidFill>
              <a:ln>
                <a:solidFill>
                  <a:sysClr val="window" lastClr="FFFFFF"/>
                </a:solidFill>
              </a:ln>
              <a:scene3d>
                <a:camera prst="orthographicFront"/>
                <a:lightRig rig="threePt" dir="t"/>
              </a:scene3d>
              <a:sp3d>
                <a:bevelT/>
                <a:bevelB/>
              </a:sp3d>
            </c:spPr>
          </c:dPt>
          <c:dPt>
            <c:idx val="5"/>
            <c:spPr>
              <a:solidFill>
                <a:srgbClr val="FFC000"/>
              </a:solidFill>
              <a:ln>
                <a:solidFill>
                  <a:sysClr val="window" lastClr="FFFFFF"/>
                </a:solidFill>
              </a:ln>
              <a:scene3d>
                <a:camera prst="orthographicFront"/>
                <a:lightRig rig="threePt" dir="t"/>
              </a:scene3d>
              <a:sp3d>
                <a:bevelT/>
                <a:bevelB/>
              </a:sp3d>
            </c:spPr>
          </c:dPt>
          <c:dPt>
            <c:idx val="6"/>
            <c:spPr>
              <a:solidFill>
                <a:schemeClr val="accent1">
                  <a:lumMod val="60000"/>
                  <a:lumOff val="40000"/>
                </a:schemeClr>
              </a:solidFill>
              <a:scene3d>
                <a:camera prst="orthographicFront"/>
                <a:lightRig rig="threePt" dir="t"/>
              </a:scene3d>
              <a:sp3d>
                <a:bevelT/>
                <a:bevelB/>
              </a:sp3d>
            </c:spPr>
          </c:dPt>
          <c:dPt>
            <c:idx val="7"/>
            <c:spPr>
              <a:solidFill>
                <a:srgbClr val="C00000"/>
              </a:solidFill>
              <a:ln>
                <a:solidFill>
                  <a:schemeClr val="bg1"/>
                </a:solidFill>
              </a:ln>
              <a:scene3d>
                <a:camera prst="orthographicFront"/>
                <a:lightRig rig="threePt" dir="t"/>
              </a:scene3d>
              <a:sp3d>
                <a:bevelT/>
                <a:bevelB/>
              </a:sp3d>
            </c:spPr>
          </c:dPt>
          <c:dPt>
            <c:idx val="8"/>
            <c:spPr>
              <a:solidFill>
                <a:srgbClr val="C00000"/>
              </a:solidFill>
              <a:ln>
                <a:solidFill>
                  <a:sysClr val="window" lastClr="FFFFFF"/>
                </a:solidFill>
              </a:ln>
              <a:scene3d>
                <a:camera prst="orthographicFront"/>
                <a:lightRig rig="threePt" dir="t"/>
              </a:scene3d>
              <a:sp3d>
                <a:bevelT/>
                <a:bevelB/>
              </a:sp3d>
            </c:spPr>
          </c:dPt>
          <c:dPt>
            <c:idx val="9"/>
            <c:spPr>
              <a:solidFill>
                <a:srgbClr val="F79646">
                  <a:lumMod val="75000"/>
                </a:srgbClr>
              </a:solidFill>
              <a:ln>
                <a:solidFill>
                  <a:sysClr val="window" lastClr="FFFFFF"/>
                </a:solidFill>
              </a:ln>
              <a:scene3d>
                <a:camera prst="orthographicFront"/>
                <a:lightRig rig="threePt" dir="t"/>
              </a:scene3d>
              <a:sp3d>
                <a:bevelT/>
                <a:bevelB/>
              </a:sp3d>
            </c:spPr>
          </c:dPt>
          <c:dPt>
            <c:idx val="10"/>
            <c:spPr>
              <a:solidFill>
                <a:srgbClr val="F79646">
                  <a:lumMod val="75000"/>
                </a:srgbClr>
              </a:solidFill>
              <a:ln>
                <a:solidFill>
                  <a:sysClr val="window" lastClr="FFFFFF"/>
                </a:solidFill>
              </a:ln>
              <a:scene3d>
                <a:camera prst="orthographicFront"/>
                <a:lightRig rig="threePt" dir="t"/>
              </a:scene3d>
              <a:sp3d>
                <a:bevelT/>
                <a:bevelB/>
              </a:sp3d>
            </c:spPr>
          </c:dPt>
          <c:dPt>
            <c:idx val="11"/>
            <c:spPr>
              <a:solidFill>
                <a:srgbClr val="FFC000"/>
              </a:solidFill>
              <a:ln>
                <a:solidFill>
                  <a:sysClr val="window" lastClr="FFFFFF"/>
                </a:solidFill>
              </a:ln>
              <a:scene3d>
                <a:camera prst="orthographicFront"/>
                <a:lightRig rig="threePt" dir="t"/>
              </a:scene3d>
              <a:sp3d>
                <a:bevelT/>
                <a:bevelB/>
              </a:sp3d>
            </c:spPr>
          </c:dPt>
          <c:dPt>
            <c:idx val="12"/>
            <c:spPr>
              <a:solidFill>
                <a:srgbClr val="FFC000"/>
              </a:solidFill>
              <a:ln>
                <a:solidFill>
                  <a:sysClr val="window" lastClr="FFFFFF"/>
                </a:solidFill>
              </a:ln>
              <a:scene3d>
                <a:camera prst="orthographicFront"/>
                <a:lightRig rig="threePt" dir="t"/>
              </a:scene3d>
              <a:sp3d>
                <a:bevelT/>
                <a:bevelB/>
              </a:sp3d>
            </c:spPr>
          </c:dPt>
          <c:dLbls>
            <c:txPr>
              <a:bodyPr/>
              <a:lstStyle/>
              <a:p>
                <a:pPr>
                  <a:defRPr sz="1400" b="1" i="0" u="none" strike="noStrike" baseline="0">
                    <a:solidFill>
                      <a:srgbClr val="000000"/>
                    </a:solidFill>
                    <a:latin typeface="Constantia"/>
                    <a:ea typeface="Constantia"/>
                    <a:cs typeface="Constantia"/>
                  </a:defRPr>
                </a:pPr>
                <a:endParaRPr lang="en-US"/>
              </a:p>
            </c:txPr>
            <c:showVal val="1"/>
          </c:dLbls>
          <c:cat>
            <c:multiLvlStrRef>
              <c:f>'grafikon I'!$B$82:$D$94</c:f>
              <c:multiLvlStrCache>
                <c:ptCount val="13"/>
                <c:lvl>
                  <c:pt idx="0">
                    <c:v>jun.13</c:v>
                  </c:pt>
                  <c:pt idx="1">
                    <c:v>dec.13</c:v>
                  </c:pt>
                  <c:pt idx="2">
                    <c:v>jun.13</c:v>
                  </c:pt>
                  <c:pt idx="3">
                    <c:v>dec.13</c:v>
                  </c:pt>
                  <c:pt idx="4">
                    <c:v>jun.13</c:v>
                  </c:pt>
                  <c:pt idx="5">
                    <c:v>dec.13</c:v>
                  </c:pt>
                  <c:pt idx="7">
                    <c:v>jun.13</c:v>
                  </c:pt>
                  <c:pt idx="8">
                    <c:v>dec.13</c:v>
                  </c:pt>
                  <c:pt idx="9">
                    <c:v>jun.13</c:v>
                  </c:pt>
                  <c:pt idx="10">
                    <c:v>dec.13</c:v>
                  </c:pt>
                  <c:pt idx="11">
                    <c:v>jun.13</c:v>
                  </c:pt>
                  <c:pt idx="12">
                    <c:v>dec.13</c:v>
                  </c:pt>
                </c:lvl>
                <c:lvl>
                  <c:pt idx="0">
                    <c:v>Tražili su im mito direktno</c:v>
                  </c:pt>
                  <c:pt idx="2">
                    <c:v>Ponudili  su plaćanje mita kako bi izbegli probleme sa nadležnima</c:v>
                  </c:pt>
                  <c:pt idx="4">
                    <c:v>Ponudili  su mito radi dobijanja određene usluge</c:v>
                  </c:pt>
                  <c:pt idx="7">
                    <c:v>Tražili su mi mito direktno</c:v>
                  </c:pt>
                  <c:pt idx="9">
                    <c:v>Ponudio/la  sam plaćanje mita kako bi se izbegli problemi sa nadležnima</c:v>
                  </c:pt>
                  <c:pt idx="11">
                    <c:v>Ponudio/la  sam mito radi dobijanja određene usluge</c:v>
                  </c:pt>
                </c:lvl>
                <c:lvl>
                  <c:pt idx="0">
                    <c:v>Indirektno iskustvo</c:v>
                  </c:pt>
                  <c:pt idx="7">
                    <c:v>Direktno iskustvo</c:v>
                  </c:pt>
                </c:lvl>
              </c:multiLvlStrCache>
            </c:multiLvlStrRef>
          </c:cat>
          <c:val>
            <c:numRef>
              <c:f>'grafikon I'!$E$82:$E$94</c:f>
              <c:numCache>
                <c:formatCode>0%</c:formatCode>
                <c:ptCount val="13"/>
                <c:pt idx="0">
                  <c:v>0.26938775510204305</c:v>
                </c:pt>
                <c:pt idx="1">
                  <c:v>0.24000000000000021</c:v>
                </c:pt>
                <c:pt idx="2">
                  <c:v>0.16734693877551021</c:v>
                </c:pt>
                <c:pt idx="3">
                  <c:v>0.18000000000000024</c:v>
                </c:pt>
                <c:pt idx="4">
                  <c:v>0.58000000000000007</c:v>
                </c:pt>
                <c:pt idx="5">
                  <c:v>0.56326530612244896</c:v>
                </c:pt>
                <c:pt idx="7">
                  <c:v>0.1944444444444457</c:v>
                </c:pt>
                <c:pt idx="8">
                  <c:v>0.22</c:v>
                </c:pt>
                <c:pt idx="9">
                  <c:v>0.23611111111111124</c:v>
                </c:pt>
                <c:pt idx="10">
                  <c:v>0.22</c:v>
                </c:pt>
                <c:pt idx="11">
                  <c:v>0.56000000000000005</c:v>
                </c:pt>
                <c:pt idx="12">
                  <c:v>0.56944444444444464</c:v>
                </c:pt>
              </c:numCache>
            </c:numRef>
          </c:val>
        </c:ser>
        <c:dLbls/>
        <c:axId val="88694144"/>
        <c:axId val="88867968"/>
      </c:barChart>
      <c:catAx>
        <c:axId val="88694144"/>
        <c:scaling>
          <c:orientation val="minMax"/>
        </c:scaling>
        <c:axPos val="b"/>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88867968"/>
        <c:crosses val="autoZero"/>
        <c:auto val="1"/>
        <c:lblAlgn val="ctr"/>
        <c:lblOffset val="100"/>
      </c:catAx>
      <c:valAx>
        <c:axId val="88867968"/>
        <c:scaling>
          <c:orientation val="minMax"/>
        </c:scaling>
        <c:delete val="1"/>
        <c:axPos val="l"/>
        <c:numFmt formatCode="0%" sourceLinked="1"/>
        <c:tickLblPos val="none"/>
        <c:crossAx val="88694144"/>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US"/>
  <c:style val="32"/>
  <c:clrMapOvr bg1="lt1" tx1="dk1" bg2="lt2" tx2="dk2" accent1="accent1" accent2="accent2" accent3="accent3" accent4="accent4" accent5="accent5" accent6="accent6" hlink="hlink" folHlink="folHlink"/>
  <c:chart>
    <c:plotArea>
      <c:layout/>
      <c:barChart>
        <c:barDir val="col"/>
        <c:grouping val="clustered"/>
        <c:varyColors val="1"/>
        <c:ser>
          <c:idx val="0"/>
          <c:order val="0"/>
          <c:spPr>
            <a:ln>
              <a:solidFill>
                <a:schemeClr val="bg1"/>
              </a:solidFill>
            </a:ln>
            <a:scene3d>
              <a:camera prst="orthographicFront"/>
              <a:lightRig rig="threePt" dir="t">
                <a:rot lat="0" lon="0" rev="1200000"/>
              </a:lightRig>
            </a:scene3d>
            <a:sp3d>
              <a:bevelT w="63500" h="25400"/>
              <a:bevelB/>
            </a:sp3d>
          </c:spPr>
          <c:dLbls>
            <c:txPr>
              <a:bodyPr/>
              <a:lstStyle/>
              <a:p>
                <a:pPr>
                  <a:defRPr sz="1600" b="1"/>
                </a:pPr>
                <a:endParaRPr lang="en-US"/>
              </a:p>
            </c:txPr>
            <c:showVal val="1"/>
          </c:dLbls>
          <c:cat>
            <c:strRef>
              <c:f>Sheet2!$C$27:$C$34</c:f>
              <c:strCache>
                <c:ptCount val="8"/>
                <c:pt idx="0">
                  <c:v>2009 Okt</c:v>
                </c:pt>
                <c:pt idx="1">
                  <c:v>2010 Mar</c:v>
                </c:pt>
                <c:pt idx="2">
                  <c:v>2010 Okt</c:v>
                </c:pt>
                <c:pt idx="3">
                  <c:v>2011 Nov</c:v>
                </c:pt>
                <c:pt idx="4">
                  <c:v>2012 Jun</c:v>
                </c:pt>
                <c:pt idx="5">
                  <c:v>2012 Dec</c:v>
                </c:pt>
                <c:pt idx="6">
                  <c:v>2013 Jun</c:v>
                </c:pt>
                <c:pt idx="7">
                  <c:v>2013 Dec</c:v>
                </c:pt>
              </c:strCache>
            </c:strRef>
          </c:cat>
          <c:val>
            <c:numRef>
              <c:f>Sheet2!$D$27:$D$34</c:f>
              <c:numCache>
                <c:formatCode>[$€-2]\ #,##0;[Red]\-[$€-2]\ #,##0</c:formatCode>
                <c:ptCount val="8"/>
                <c:pt idx="0">
                  <c:v>164</c:v>
                </c:pt>
                <c:pt idx="1">
                  <c:v>169</c:v>
                </c:pt>
                <c:pt idx="2">
                  <c:v>255</c:v>
                </c:pt>
                <c:pt idx="3">
                  <c:v>178</c:v>
                </c:pt>
                <c:pt idx="4">
                  <c:v>103</c:v>
                </c:pt>
                <c:pt idx="5">
                  <c:v>168</c:v>
                </c:pt>
                <c:pt idx="6">
                  <c:v>205</c:v>
                </c:pt>
                <c:pt idx="7">
                  <c:v>250</c:v>
                </c:pt>
              </c:numCache>
            </c:numRef>
          </c:val>
        </c:ser>
        <c:dLbls/>
        <c:axId val="88737280"/>
        <c:axId val="88738816"/>
      </c:barChart>
      <c:catAx>
        <c:axId val="88737280"/>
        <c:scaling>
          <c:orientation val="minMax"/>
        </c:scaling>
        <c:axPos val="b"/>
        <c:tickLblPos val="nextTo"/>
        <c:txPr>
          <a:bodyPr/>
          <a:lstStyle/>
          <a:p>
            <a:pPr>
              <a:defRPr sz="1400"/>
            </a:pPr>
            <a:endParaRPr lang="en-US"/>
          </a:p>
        </c:txPr>
        <c:crossAx val="88738816"/>
        <c:crosses val="autoZero"/>
        <c:auto val="1"/>
        <c:lblAlgn val="ctr"/>
        <c:lblOffset val="100"/>
      </c:catAx>
      <c:valAx>
        <c:axId val="88738816"/>
        <c:scaling>
          <c:orientation val="minMax"/>
        </c:scaling>
        <c:axPos val="l"/>
        <c:majorGridlines/>
        <c:numFmt formatCode="[$€-2]\ #,##0;[Red]\-[$€-2]\ #,##0" sourceLinked="1"/>
        <c:tickLblPos val="nextTo"/>
        <c:crossAx val="88737280"/>
        <c:crosses val="autoZero"/>
        <c:crossBetween val="between"/>
      </c:valAx>
    </c:plotArea>
    <c:plotVisOnly val="1"/>
    <c:dispBlanksAs val="gap"/>
  </c:chart>
  <c:spPr>
    <a:ln>
      <a:noFill/>
    </a:ln>
  </c:spPr>
  <c:txPr>
    <a:bodyPr/>
    <a:lstStyle/>
    <a:p>
      <a:pPr>
        <a:defRPr>
          <a:latin typeface="Constantia" pitchFamily="18" charset="0"/>
        </a:defRPr>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73"/>
          <c:y val="4.569055036344756E-2"/>
          <c:w val="0.60748235042048315"/>
          <c:h val="0.90861889927310824"/>
        </c:manualLayout>
      </c:layout>
      <c:barChart>
        <c:barDir val="bar"/>
        <c:grouping val="percentStacked"/>
        <c:ser>
          <c:idx val="0"/>
          <c:order val="0"/>
          <c:tx>
            <c:strRef>
              <c:f>'grafikon I'!$B$101</c:f>
              <c:strCache>
                <c:ptCount val="1"/>
                <c:pt idx="0">
                  <c:v>Ne zna/BO</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I'!$C$100:$G$100</c:f>
              <c:strCache>
                <c:ptCount val="5"/>
                <c:pt idx="0">
                  <c:v>2011 novembar</c:v>
                </c:pt>
                <c:pt idx="1">
                  <c:v>2012 jun</c:v>
                </c:pt>
                <c:pt idx="2">
                  <c:v>2012 decembar</c:v>
                </c:pt>
                <c:pt idx="3">
                  <c:v>2013 jun</c:v>
                </c:pt>
                <c:pt idx="4">
                  <c:v>2013 decembar</c:v>
                </c:pt>
              </c:strCache>
            </c:strRef>
          </c:cat>
          <c:val>
            <c:numRef>
              <c:f>'grafikon I'!$C$101:$G$101</c:f>
              <c:numCache>
                <c:formatCode>0%</c:formatCode>
                <c:ptCount val="5"/>
                <c:pt idx="0">
                  <c:v>7.0000000000000021E-2</c:v>
                </c:pt>
                <c:pt idx="1">
                  <c:v>9.0000000000000024E-2</c:v>
                </c:pt>
                <c:pt idx="2">
                  <c:v>0.1</c:v>
                </c:pt>
                <c:pt idx="3">
                  <c:v>0.1</c:v>
                </c:pt>
                <c:pt idx="4">
                  <c:v>9.0000000000000024E-2</c:v>
                </c:pt>
              </c:numCache>
            </c:numRef>
          </c:val>
        </c:ser>
        <c:ser>
          <c:idx val="1"/>
          <c:order val="1"/>
          <c:tx>
            <c:strRef>
              <c:f>'grafikon I'!$B$102</c:f>
              <c:strCache>
                <c:ptCount val="1"/>
                <c:pt idx="0">
                  <c:v>Veoma se povećao</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I'!$C$100:$G$100</c:f>
              <c:strCache>
                <c:ptCount val="5"/>
                <c:pt idx="0">
                  <c:v>2011 novembar</c:v>
                </c:pt>
                <c:pt idx="1">
                  <c:v>2012 jun</c:v>
                </c:pt>
                <c:pt idx="2">
                  <c:v>2012 decembar</c:v>
                </c:pt>
                <c:pt idx="3">
                  <c:v>2013 jun</c:v>
                </c:pt>
                <c:pt idx="4">
                  <c:v>2013 decembar</c:v>
                </c:pt>
              </c:strCache>
            </c:strRef>
          </c:cat>
          <c:val>
            <c:numRef>
              <c:f>'grafikon I'!$C$102:$G$102</c:f>
              <c:numCache>
                <c:formatCode>0%</c:formatCode>
                <c:ptCount val="5"/>
                <c:pt idx="0">
                  <c:v>0.23</c:v>
                </c:pt>
                <c:pt idx="1">
                  <c:v>0.24000000000000021</c:v>
                </c:pt>
                <c:pt idx="2">
                  <c:v>8.0000000000000043E-2</c:v>
                </c:pt>
                <c:pt idx="3">
                  <c:v>7.0000000000000021E-2</c:v>
                </c:pt>
                <c:pt idx="4">
                  <c:v>0.11</c:v>
                </c:pt>
              </c:numCache>
            </c:numRef>
          </c:val>
        </c:ser>
        <c:ser>
          <c:idx val="2"/>
          <c:order val="2"/>
          <c:tx>
            <c:strRef>
              <c:f>'grafikon I'!$B$103</c:f>
              <c:strCache>
                <c:ptCount val="1"/>
                <c:pt idx="0">
                  <c:v>Malo se povećao</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I'!$C$100:$G$100</c:f>
              <c:strCache>
                <c:ptCount val="5"/>
                <c:pt idx="0">
                  <c:v>2011 novembar</c:v>
                </c:pt>
                <c:pt idx="1">
                  <c:v>2012 jun</c:v>
                </c:pt>
                <c:pt idx="2">
                  <c:v>2012 decembar</c:v>
                </c:pt>
                <c:pt idx="3">
                  <c:v>2013 jun</c:v>
                </c:pt>
                <c:pt idx="4">
                  <c:v>2013 decembar</c:v>
                </c:pt>
              </c:strCache>
            </c:strRef>
          </c:cat>
          <c:val>
            <c:numRef>
              <c:f>'grafikon I'!$C$103:$G$103</c:f>
              <c:numCache>
                <c:formatCode>0%</c:formatCode>
                <c:ptCount val="5"/>
                <c:pt idx="0">
                  <c:v>0.25</c:v>
                </c:pt>
                <c:pt idx="1">
                  <c:v>0.24000000000000021</c:v>
                </c:pt>
                <c:pt idx="2">
                  <c:v>0.12000000000000002</c:v>
                </c:pt>
                <c:pt idx="3">
                  <c:v>0.11</c:v>
                </c:pt>
                <c:pt idx="4">
                  <c:v>9.0000000000000024E-2</c:v>
                </c:pt>
              </c:numCache>
            </c:numRef>
          </c:val>
        </c:ser>
        <c:ser>
          <c:idx val="3"/>
          <c:order val="3"/>
          <c:tx>
            <c:strRef>
              <c:f>'grafikon I'!$B$104</c:f>
              <c:strCache>
                <c:ptCount val="1"/>
                <c:pt idx="0">
                  <c:v>Ostao je isti</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I'!$C$100:$G$100</c:f>
              <c:strCache>
                <c:ptCount val="5"/>
                <c:pt idx="0">
                  <c:v>2011 novembar</c:v>
                </c:pt>
                <c:pt idx="1">
                  <c:v>2012 jun</c:v>
                </c:pt>
                <c:pt idx="2">
                  <c:v>2012 decembar</c:v>
                </c:pt>
                <c:pt idx="3">
                  <c:v>2013 jun</c:v>
                </c:pt>
                <c:pt idx="4">
                  <c:v>2013 decembar</c:v>
                </c:pt>
              </c:strCache>
            </c:strRef>
          </c:cat>
          <c:val>
            <c:numRef>
              <c:f>'grafikon I'!$C$104:$G$104</c:f>
              <c:numCache>
                <c:formatCode>0%</c:formatCode>
                <c:ptCount val="5"/>
                <c:pt idx="0">
                  <c:v>0.35000000000000031</c:v>
                </c:pt>
                <c:pt idx="1">
                  <c:v>0.35000000000000031</c:v>
                </c:pt>
                <c:pt idx="2">
                  <c:v>0.45</c:v>
                </c:pt>
                <c:pt idx="3">
                  <c:v>0.43000000000000038</c:v>
                </c:pt>
                <c:pt idx="4">
                  <c:v>0.46</c:v>
                </c:pt>
              </c:numCache>
            </c:numRef>
          </c:val>
        </c:ser>
        <c:ser>
          <c:idx val="4"/>
          <c:order val="4"/>
          <c:tx>
            <c:strRef>
              <c:f>'grafikon I'!$B$105</c:f>
              <c:strCache>
                <c:ptCount val="1"/>
                <c:pt idx="0">
                  <c:v>Malo se smanjio</c:v>
                </c:pt>
              </c:strCache>
            </c:strRef>
          </c:tx>
          <c:spPr>
            <a:solidFill>
              <a:schemeClr val="tx2">
                <a:lumMod val="50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I'!$C$100:$G$100</c:f>
              <c:strCache>
                <c:ptCount val="5"/>
                <c:pt idx="0">
                  <c:v>2011 novembar</c:v>
                </c:pt>
                <c:pt idx="1">
                  <c:v>2012 jun</c:v>
                </c:pt>
                <c:pt idx="2">
                  <c:v>2012 decembar</c:v>
                </c:pt>
                <c:pt idx="3">
                  <c:v>2013 jun</c:v>
                </c:pt>
                <c:pt idx="4">
                  <c:v>2013 decembar</c:v>
                </c:pt>
              </c:strCache>
            </c:strRef>
          </c:cat>
          <c:val>
            <c:numRef>
              <c:f>'grafikon I'!$C$105:$G$105</c:f>
              <c:numCache>
                <c:formatCode>0%</c:formatCode>
                <c:ptCount val="5"/>
                <c:pt idx="0">
                  <c:v>0.1</c:v>
                </c:pt>
                <c:pt idx="1">
                  <c:v>8.0000000000000043E-2</c:v>
                </c:pt>
                <c:pt idx="2">
                  <c:v>0.24000000000000021</c:v>
                </c:pt>
                <c:pt idx="3">
                  <c:v>0.27</c:v>
                </c:pt>
                <c:pt idx="4">
                  <c:v>0.24000000000000021</c:v>
                </c:pt>
              </c:numCache>
            </c:numRef>
          </c:val>
        </c:ser>
        <c:ser>
          <c:idx val="5"/>
          <c:order val="5"/>
          <c:tx>
            <c:strRef>
              <c:f>'grafikon I'!$B$106</c:f>
              <c:strCache>
                <c:ptCount val="1"/>
                <c:pt idx="0">
                  <c:v>Veoma se smanjio</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a:solidFill>
                      <a:schemeClr val="bg1"/>
                    </a:solidFill>
                  </a:defRPr>
                </a:pPr>
                <a:endParaRPr lang="en-US"/>
              </a:p>
            </c:txPr>
            <c:showVal val="1"/>
          </c:dLbls>
          <c:cat>
            <c:strRef>
              <c:f>'grafikon I'!$C$100:$G$100</c:f>
              <c:strCache>
                <c:ptCount val="5"/>
                <c:pt idx="0">
                  <c:v>2011 novembar</c:v>
                </c:pt>
                <c:pt idx="1">
                  <c:v>2012 jun</c:v>
                </c:pt>
                <c:pt idx="2">
                  <c:v>2012 decembar</c:v>
                </c:pt>
                <c:pt idx="3">
                  <c:v>2013 jun</c:v>
                </c:pt>
                <c:pt idx="4">
                  <c:v>2013 decembar</c:v>
                </c:pt>
              </c:strCache>
            </c:strRef>
          </c:cat>
          <c:val>
            <c:numRef>
              <c:f>'grafikon I'!$C$106:$G$106</c:f>
              <c:numCache>
                <c:formatCode>0%</c:formatCode>
                <c:ptCount val="5"/>
                <c:pt idx="0">
                  <c:v>0</c:v>
                </c:pt>
                <c:pt idx="1">
                  <c:v>0</c:v>
                </c:pt>
                <c:pt idx="2">
                  <c:v>1.0000000000000005E-2</c:v>
                </c:pt>
                <c:pt idx="3">
                  <c:v>2.0000000000000011E-2</c:v>
                </c:pt>
                <c:pt idx="4">
                  <c:v>1.0000000000000005E-2</c:v>
                </c:pt>
              </c:numCache>
            </c:numRef>
          </c:val>
        </c:ser>
        <c:dLbls/>
        <c:overlap val="100"/>
        <c:axId val="88954368"/>
        <c:axId val="88955904"/>
      </c:barChart>
      <c:catAx>
        <c:axId val="88954368"/>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88955904"/>
        <c:crosses val="autoZero"/>
        <c:auto val="1"/>
        <c:lblAlgn val="ctr"/>
        <c:lblOffset val="100"/>
      </c:catAx>
      <c:valAx>
        <c:axId val="88955904"/>
        <c:scaling>
          <c:orientation val="minMax"/>
        </c:scaling>
        <c:delete val="1"/>
        <c:axPos val="b"/>
        <c:numFmt formatCode="0%" sourceLinked="1"/>
        <c:tickLblPos val="none"/>
        <c:crossAx val="88954368"/>
        <c:crosses val="autoZero"/>
        <c:crossBetween val="between"/>
      </c:valAx>
    </c:plotArea>
    <c:legend>
      <c:legendPos val="r"/>
      <c:layout>
        <c:manualLayout>
          <c:xMode val="edge"/>
          <c:yMode val="edge"/>
          <c:x val="0.81171760327636755"/>
          <c:y val="0.13072834645669382"/>
          <c:w val="0.16852962908896027"/>
          <c:h val="0.77807086614173582"/>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78"/>
          <c:y val="4.569055036344756E-2"/>
          <c:w val="0.60748235042048315"/>
          <c:h val="0.90861889927310846"/>
        </c:manualLayout>
      </c:layout>
      <c:barChart>
        <c:barDir val="bar"/>
        <c:grouping val="percentStacked"/>
        <c:ser>
          <c:idx val="0"/>
          <c:order val="0"/>
          <c:tx>
            <c:strRef>
              <c:f>'grafikon I'!$B$112</c:f>
              <c:strCache>
                <c:ptCount val="1"/>
                <c:pt idx="0">
                  <c:v>Ne zna/BO</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I'!$C$111:$G$111</c:f>
              <c:strCache>
                <c:ptCount val="5"/>
                <c:pt idx="0">
                  <c:v>2011 novembar</c:v>
                </c:pt>
                <c:pt idx="1">
                  <c:v>2012 jun</c:v>
                </c:pt>
                <c:pt idx="2">
                  <c:v>2012 decembar</c:v>
                </c:pt>
                <c:pt idx="3">
                  <c:v>2013 jun</c:v>
                </c:pt>
                <c:pt idx="4">
                  <c:v>2013 decembar</c:v>
                </c:pt>
              </c:strCache>
            </c:strRef>
          </c:cat>
          <c:val>
            <c:numRef>
              <c:f>'grafikon I'!$C$112:$G$112</c:f>
              <c:numCache>
                <c:formatCode>0%</c:formatCode>
                <c:ptCount val="5"/>
                <c:pt idx="0">
                  <c:v>0.11</c:v>
                </c:pt>
                <c:pt idx="1">
                  <c:v>9.0000000000000024E-2</c:v>
                </c:pt>
                <c:pt idx="2">
                  <c:v>0.13</c:v>
                </c:pt>
                <c:pt idx="3">
                  <c:v>0.15000000000000024</c:v>
                </c:pt>
                <c:pt idx="4">
                  <c:v>0.13</c:v>
                </c:pt>
              </c:numCache>
            </c:numRef>
          </c:val>
        </c:ser>
        <c:ser>
          <c:idx val="1"/>
          <c:order val="1"/>
          <c:tx>
            <c:strRef>
              <c:f>'grafikon I'!$B$113</c:f>
              <c:strCache>
                <c:ptCount val="1"/>
                <c:pt idx="0">
                  <c:v>Veoma povećati</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I'!$C$111:$G$111</c:f>
              <c:strCache>
                <c:ptCount val="5"/>
                <c:pt idx="0">
                  <c:v>2011 novembar</c:v>
                </c:pt>
                <c:pt idx="1">
                  <c:v>2012 jun</c:v>
                </c:pt>
                <c:pt idx="2">
                  <c:v>2012 decembar</c:v>
                </c:pt>
                <c:pt idx="3">
                  <c:v>2013 jun</c:v>
                </c:pt>
                <c:pt idx="4">
                  <c:v>2013 decembar</c:v>
                </c:pt>
              </c:strCache>
            </c:strRef>
          </c:cat>
          <c:val>
            <c:numRef>
              <c:f>'grafikon I'!$C$113:$G$113</c:f>
              <c:numCache>
                <c:formatCode>0%</c:formatCode>
                <c:ptCount val="5"/>
                <c:pt idx="0">
                  <c:v>0.16</c:v>
                </c:pt>
                <c:pt idx="1">
                  <c:v>0.19</c:v>
                </c:pt>
                <c:pt idx="2">
                  <c:v>4.0000000000000022E-2</c:v>
                </c:pt>
                <c:pt idx="3">
                  <c:v>7.0000000000000021E-2</c:v>
                </c:pt>
                <c:pt idx="4">
                  <c:v>9.0000000000000024E-2</c:v>
                </c:pt>
              </c:numCache>
            </c:numRef>
          </c:val>
        </c:ser>
        <c:ser>
          <c:idx val="2"/>
          <c:order val="2"/>
          <c:tx>
            <c:strRef>
              <c:f>'grafikon I'!$B$114</c:f>
              <c:strCache>
                <c:ptCount val="1"/>
                <c:pt idx="0">
                  <c:v>Malo povećati</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I'!$C$111:$G$111</c:f>
              <c:strCache>
                <c:ptCount val="5"/>
                <c:pt idx="0">
                  <c:v>2011 novembar</c:v>
                </c:pt>
                <c:pt idx="1">
                  <c:v>2012 jun</c:v>
                </c:pt>
                <c:pt idx="2">
                  <c:v>2012 decembar</c:v>
                </c:pt>
                <c:pt idx="3">
                  <c:v>2013 jun</c:v>
                </c:pt>
                <c:pt idx="4">
                  <c:v>2013 decembar</c:v>
                </c:pt>
              </c:strCache>
            </c:strRef>
          </c:cat>
          <c:val>
            <c:numRef>
              <c:f>'grafikon I'!$C$114:$G$114</c:f>
              <c:numCache>
                <c:formatCode>0%</c:formatCode>
                <c:ptCount val="5"/>
                <c:pt idx="0">
                  <c:v>0.21000000000000021</c:v>
                </c:pt>
                <c:pt idx="1">
                  <c:v>0.21000000000000021</c:v>
                </c:pt>
                <c:pt idx="2">
                  <c:v>9.0000000000000024E-2</c:v>
                </c:pt>
                <c:pt idx="3">
                  <c:v>8.0000000000000043E-2</c:v>
                </c:pt>
                <c:pt idx="4">
                  <c:v>7.0000000000000021E-2</c:v>
                </c:pt>
              </c:numCache>
            </c:numRef>
          </c:val>
        </c:ser>
        <c:ser>
          <c:idx val="3"/>
          <c:order val="3"/>
          <c:tx>
            <c:strRef>
              <c:f>'grafikon I'!$B$115</c:f>
              <c:strCache>
                <c:ptCount val="1"/>
                <c:pt idx="0">
                  <c:v>Ostati isti</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I'!$C$111:$G$111</c:f>
              <c:strCache>
                <c:ptCount val="5"/>
                <c:pt idx="0">
                  <c:v>2011 novembar</c:v>
                </c:pt>
                <c:pt idx="1">
                  <c:v>2012 jun</c:v>
                </c:pt>
                <c:pt idx="2">
                  <c:v>2012 decembar</c:v>
                </c:pt>
                <c:pt idx="3">
                  <c:v>2013 jun</c:v>
                </c:pt>
                <c:pt idx="4">
                  <c:v>2013 decembar</c:v>
                </c:pt>
              </c:strCache>
            </c:strRef>
          </c:cat>
          <c:val>
            <c:numRef>
              <c:f>'grafikon I'!$C$115:$G$115</c:f>
              <c:numCache>
                <c:formatCode>0%</c:formatCode>
                <c:ptCount val="5"/>
                <c:pt idx="0">
                  <c:v>0.38000000000000139</c:v>
                </c:pt>
                <c:pt idx="1">
                  <c:v>0.36000000000000032</c:v>
                </c:pt>
                <c:pt idx="2">
                  <c:v>0.33000000000000157</c:v>
                </c:pt>
                <c:pt idx="3">
                  <c:v>0.37000000000000038</c:v>
                </c:pt>
                <c:pt idx="4">
                  <c:v>0.43000000000000038</c:v>
                </c:pt>
              </c:numCache>
            </c:numRef>
          </c:val>
        </c:ser>
        <c:ser>
          <c:idx val="4"/>
          <c:order val="4"/>
          <c:tx>
            <c:strRef>
              <c:f>'grafikon I'!$B$116</c:f>
              <c:strCache>
                <c:ptCount val="1"/>
                <c:pt idx="0">
                  <c:v>Malo smanjiti</c:v>
                </c:pt>
              </c:strCache>
            </c:strRef>
          </c:tx>
          <c:spPr>
            <a:solidFill>
              <a:schemeClr val="tx2">
                <a:lumMod val="50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I'!$C$111:$G$111</c:f>
              <c:strCache>
                <c:ptCount val="5"/>
                <c:pt idx="0">
                  <c:v>2011 novembar</c:v>
                </c:pt>
                <c:pt idx="1">
                  <c:v>2012 jun</c:v>
                </c:pt>
                <c:pt idx="2">
                  <c:v>2012 decembar</c:v>
                </c:pt>
                <c:pt idx="3">
                  <c:v>2013 jun</c:v>
                </c:pt>
                <c:pt idx="4">
                  <c:v>2013 decembar</c:v>
                </c:pt>
              </c:strCache>
            </c:strRef>
          </c:cat>
          <c:val>
            <c:numRef>
              <c:f>'grafikon I'!$C$116:$G$116</c:f>
              <c:numCache>
                <c:formatCode>0%</c:formatCode>
                <c:ptCount val="5"/>
                <c:pt idx="0">
                  <c:v>0.13</c:v>
                </c:pt>
                <c:pt idx="1">
                  <c:v>0.12000000000000002</c:v>
                </c:pt>
                <c:pt idx="2">
                  <c:v>0.34</c:v>
                </c:pt>
                <c:pt idx="3">
                  <c:v>0.28000000000000008</c:v>
                </c:pt>
                <c:pt idx="4">
                  <c:v>0.27</c:v>
                </c:pt>
              </c:numCache>
            </c:numRef>
          </c:val>
        </c:ser>
        <c:ser>
          <c:idx val="5"/>
          <c:order val="5"/>
          <c:tx>
            <c:strRef>
              <c:f>'grafikon I'!$B$117</c:f>
              <c:strCache>
                <c:ptCount val="1"/>
                <c:pt idx="0">
                  <c:v>Veoma smanjiti</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a:solidFill>
                      <a:schemeClr val="bg1"/>
                    </a:solidFill>
                  </a:defRPr>
                </a:pPr>
                <a:endParaRPr lang="en-US"/>
              </a:p>
            </c:txPr>
            <c:showVal val="1"/>
          </c:dLbls>
          <c:cat>
            <c:strRef>
              <c:f>'grafikon I'!$C$111:$G$111</c:f>
              <c:strCache>
                <c:ptCount val="5"/>
                <c:pt idx="0">
                  <c:v>2011 novembar</c:v>
                </c:pt>
                <c:pt idx="1">
                  <c:v>2012 jun</c:v>
                </c:pt>
                <c:pt idx="2">
                  <c:v>2012 decembar</c:v>
                </c:pt>
                <c:pt idx="3">
                  <c:v>2013 jun</c:v>
                </c:pt>
                <c:pt idx="4">
                  <c:v>2013 decembar</c:v>
                </c:pt>
              </c:strCache>
            </c:strRef>
          </c:cat>
          <c:val>
            <c:numRef>
              <c:f>'grafikon I'!$C$117:$G$117</c:f>
              <c:numCache>
                <c:formatCode>0%</c:formatCode>
                <c:ptCount val="5"/>
                <c:pt idx="0">
                  <c:v>1.0000000000000005E-2</c:v>
                </c:pt>
                <c:pt idx="1">
                  <c:v>3.0000000000000002E-2</c:v>
                </c:pt>
                <c:pt idx="2">
                  <c:v>7.0000000000000021E-2</c:v>
                </c:pt>
                <c:pt idx="3">
                  <c:v>0.05</c:v>
                </c:pt>
                <c:pt idx="4">
                  <c:v>2.0000000000000011E-2</c:v>
                </c:pt>
              </c:numCache>
            </c:numRef>
          </c:val>
        </c:ser>
        <c:dLbls/>
        <c:overlap val="100"/>
        <c:axId val="89180032"/>
        <c:axId val="89181568"/>
      </c:barChart>
      <c:catAx>
        <c:axId val="89180032"/>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89181568"/>
        <c:crosses val="autoZero"/>
        <c:auto val="1"/>
        <c:lblAlgn val="ctr"/>
        <c:lblOffset val="100"/>
      </c:catAx>
      <c:valAx>
        <c:axId val="89181568"/>
        <c:scaling>
          <c:orientation val="minMax"/>
        </c:scaling>
        <c:delete val="1"/>
        <c:axPos val="b"/>
        <c:numFmt formatCode="0%" sourceLinked="1"/>
        <c:tickLblPos val="none"/>
        <c:crossAx val="89180032"/>
        <c:crosses val="autoZero"/>
        <c:crossBetween val="between"/>
      </c:valAx>
    </c:plotArea>
    <c:legend>
      <c:legendPos val="r"/>
      <c:layout>
        <c:manualLayout>
          <c:xMode val="edge"/>
          <c:yMode val="edge"/>
          <c:x val="0.80390756561726706"/>
          <c:y val="8.8009979068785466E-2"/>
          <c:w val="0.1951818112221575"/>
          <c:h val="0.91199002093121451"/>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8B996-F9E1-4B6D-892A-23503787A621}" type="datetimeFigureOut">
              <a:rPr lang="en-US" smtClean="0"/>
              <a:pPr/>
              <a:t>2/12/2014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3C200-A9E9-4688-A66D-B6013F11DF3E}" type="slidenum">
              <a:rPr lang="en-US" smtClean="0"/>
              <a:pPr/>
              <a:t>‹#›</a:t>
            </a:fld>
            <a:endParaRPr lang="en-US" dirty="0"/>
          </a:p>
        </p:txBody>
      </p:sp>
    </p:spTree>
    <p:extLst>
      <p:ext uri="{BB962C8B-B14F-4D97-AF65-F5344CB8AC3E}">
        <p14:creationId xmlns:p14="http://schemas.microsoft.com/office/powerpoint/2010/main" xmlns="" val="19743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6793044-E744-4FCC-AEB5-9AA3CF26BF96}" type="datetimeFigureOut">
              <a:rPr lang="en-US" smtClean="0"/>
              <a:pPr/>
              <a:t>2/12/2014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62CEB27-F745-4858-877F-B94A882FB92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6793044-E744-4FCC-AEB5-9AA3CF26BF96}" type="datetimeFigureOut">
              <a:rPr lang="en-US" smtClean="0"/>
              <a:pPr/>
              <a:t>2/12/2014</a:t>
            </a:fld>
            <a:endParaRPr lang="en-US" dirty="0"/>
          </a:p>
        </p:txBody>
      </p:sp>
      <p:sp>
        <p:nvSpPr>
          <p:cNvPr id="9" name="Slide Number Placeholder 8"/>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6793044-E744-4FCC-AEB5-9AA3CF26BF96}" type="datetimeFigureOut">
              <a:rPr lang="en-US" smtClean="0"/>
              <a:pPr/>
              <a:t>2/12/2014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462CEB27-F745-4858-877F-B94A882FB92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CEB27-F745-4858-877F-B94A882FB929}"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2CEB27-F745-4858-877F-B94A882FB929}"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6793044-E744-4FCC-AEB5-9AA3CF26BF96}" type="datetimeFigureOut">
              <a:rPr lang="en-US" smtClean="0"/>
              <a:pPr/>
              <a:t>2/12/2014</a:t>
            </a:fld>
            <a:endParaRPr lang="en-US" dirty="0"/>
          </a:p>
        </p:txBody>
      </p:sp>
      <p:sp>
        <p:nvSpPr>
          <p:cNvPr id="7" name="Slide Number Placeholder 6"/>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6793044-E744-4FCC-AEB5-9AA3CF26BF96}" type="datetimeFigureOut">
              <a:rPr lang="en-US" smtClean="0"/>
              <a:pPr/>
              <a:t>2/12/2014</a:t>
            </a:fld>
            <a:endParaRPr lang="en-US" dirty="0"/>
          </a:p>
        </p:txBody>
      </p:sp>
      <p:sp>
        <p:nvSpPr>
          <p:cNvPr id="22" name="Slide Number Placeholder 21"/>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6793044-E744-4FCC-AEB5-9AA3CF26BF96}" type="datetimeFigureOut">
              <a:rPr lang="en-US" smtClean="0"/>
              <a:pPr/>
              <a:t>2/12/2014</a:t>
            </a:fld>
            <a:endParaRPr lang="en-US" dirty="0"/>
          </a:p>
        </p:txBody>
      </p:sp>
      <p:sp>
        <p:nvSpPr>
          <p:cNvPr id="18" name="Slide Number Placeholder 17"/>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793044-E744-4FCC-AEB5-9AA3CF26BF96}" type="datetimeFigureOut">
              <a:rPr lang="en-US" smtClean="0"/>
              <a:pPr/>
              <a:t>2/12/2014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2CEB27-F745-4858-877F-B94A882FB92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20.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hart" Target="../charts/chart2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chart" Target="../charts/chart2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3429000"/>
            <a:ext cx="6643734" cy="857256"/>
          </a:xfrm>
        </p:spPr>
        <p:txBody>
          <a:bodyPr>
            <a:normAutofit fontScale="90000"/>
          </a:bodyPr>
          <a:lstStyle/>
          <a:p>
            <a:pPr algn="ctr"/>
            <a:r>
              <a:rPr lang="en-US" sz="3100" dirty="0" smtClean="0">
                <a:solidFill>
                  <a:schemeClr val="tx1"/>
                </a:solidFill>
                <a:latin typeface="Constantia" pitchFamily="18" charset="0"/>
              </a:rPr>
              <a:t>STAV GRAĐANA SRBIJE PREMA KORUPCIJI</a:t>
            </a:r>
            <a:br>
              <a:rPr lang="en-US" sz="3100" dirty="0" smtClean="0">
                <a:solidFill>
                  <a:schemeClr val="tx1"/>
                </a:solidFill>
                <a:latin typeface="Constantia" pitchFamily="18" charset="0"/>
              </a:rPr>
            </a:br>
            <a:r>
              <a:rPr lang="en-US" dirty="0" smtClean="0"/>
              <a:t/>
            </a:r>
            <a:br>
              <a:rPr lang="en-US" dirty="0" smtClean="0"/>
            </a:br>
            <a:endParaRPr lang="en-US" dirty="0">
              <a:solidFill>
                <a:srgbClr val="FF0000"/>
              </a:solidFill>
            </a:endParaRPr>
          </a:p>
        </p:txBody>
      </p:sp>
      <p:sp>
        <p:nvSpPr>
          <p:cNvPr id="3" name="Subtitle 2"/>
          <p:cNvSpPr>
            <a:spLocks noGrp="1"/>
          </p:cNvSpPr>
          <p:nvPr>
            <p:ph type="subTitle" idx="1"/>
          </p:nvPr>
        </p:nvSpPr>
        <p:spPr>
          <a:xfrm>
            <a:off x="3428992" y="5357826"/>
            <a:ext cx="4214842" cy="1017096"/>
          </a:xfrm>
        </p:spPr>
        <p:txBody>
          <a:bodyPr>
            <a:normAutofit/>
          </a:bodyPr>
          <a:lstStyle/>
          <a:p>
            <a:pPr algn="ctr"/>
            <a:r>
              <a:rPr lang="sr-Latn-RS" sz="1600" b="0" dirty="0" smtClean="0">
                <a:solidFill>
                  <a:schemeClr val="tx1"/>
                </a:solidFill>
                <a:latin typeface="Constantia" pitchFamily="18" charset="0"/>
              </a:rPr>
              <a:t>Izveštaj pripremljen za </a:t>
            </a:r>
            <a:r>
              <a:rPr lang="sr-Latn-RS" sz="1600" dirty="0" smtClean="0">
                <a:solidFill>
                  <a:schemeClr val="tx1"/>
                </a:solidFill>
                <a:latin typeface="Constantia" pitchFamily="18" charset="0"/>
              </a:rPr>
              <a:t>UNDP</a:t>
            </a:r>
            <a:r>
              <a:rPr lang="sr-Latn-RS" sz="1600" b="0" dirty="0" smtClean="0">
                <a:solidFill>
                  <a:schemeClr val="tx1"/>
                </a:solidFill>
                <a:latin typeface="Constantia" pitchFamily="18" charset="0"/>
              </a:rPr>
              <a:t> Srbija</a:t>
            </a:r>
          </a:p>
          <a:p>
            <a:pPr algn="ctr"/>
            <a:r>
              <a:rPr lang="sr-Latn-RS" sz="1600" b="0" dirty="0" smtClean="0">
                <a:solidFill>
                  <a:schemeClr val="tx1"/>
                </a:solidFill>
                <a:latin typeface="Constantia" pitchFamily="18" charset="0"/>
              </a:rPr>
              <a:t>Izveštaj pripremio </a:t>
            </a:r>
            <a:r>
              <a:rPr lang="sr-Latn-RS" sz="1600" dirty="0" smtClean="0">
                <a:solidFill>
                  <a:schemeClr val="tx1"/>
                </a:solidFill>
                <a:latin typeface="Constantia" pitchFamily="18" charset="0"/>
              </a:rPr>
              <a:t>CeSID DOO</a:t>
            </a:r>
            <a:r>
              <a:rPr lang="sr-Latn-RS" sz="1600" b="0" dirty="0" smtClean="0">
                <a:solidFill>
                  <a:schemeClr val="tx1"/>
                </a:solidFill>
                <a:latin typeface="Constantia" pitchFamily="18" charset="0"/>
              </a:rPr>
              <a:t>, Beograd</a:t>
            </a:r>
          </a:p>
          <a:p>
            <a:pPr algn="ctr"/>
            <a:r>
              <a:rPr lang="sr-Latn-RS" sz="1600" b="0" smtClean="0">
                <a:solidFill>
                  <a:schemeClr val="tx1"/>
                </a:solidFill>
                <a:latin typeface="Constantia" pitchFamily="18" charset="0"/>
              </a:rPr>
              <a:t>Decembar </a:t>
            </a:r>
            <a:r>
              <a:rPr lang="sr-Latn-RS" sz="1600" b="0" dirty="0" smtClean="0">
                <a:solidFill>
                  <a:schemeClr val="tx1"/>
                </a:solidFill>
                <a:latin typeface="Constantia" pitchFamily="18" charset="0"/>
              </a:rPr>
              <a:t>2013. godine </a:t>
            </a: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286776" y="214290"/>
            <a:ext cx="642942" cy="107157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215082"/>
            <a:ext cx="1500198" cy="4698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smtClean="0"/>
              <a:t/>
            </a:r>
            <a:br>
              <a:rPr lang="en-US" smtClean="0"/>
            </a:br>
            <a:r>
              <a:rPr lang="pl-PL" sz="2000" b="1" smtClean="0">
                <a:solidFill>
                  <a:schemeClr val="tx1"/>
                </a:solidFill>
                <a:latin typeface="Constantia" pitchFamily="18" charset="0"/>
              </a:rPr>
              <a:t>Prosečan iznos mita, komparativni prikaz</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10</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20" name="TextBox 19"/>
          <p:cNvSpPr txBox="1"/>
          <p:nvPr/>
        </p:nvSpPr>
        <p:spPr>
          <a:xfrm>
            <a:off x="571472" y="5000636"/>
            <a:ext cx="7572428" cy="919401"/>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Zabrinjavajući podatak:  iznos datog mita u prethodna tri meseca je u ovom istraživačkom ciklusu po treći put prešao cifru od 200 Evra! Najviši zabeleženi prosečni iznos mita u prethodnih šest ciklusa je bio 255 Evra u oktobru 2010. godine.</a:t>
            </a:r>
            <a:r>
              <a:rPr lang="sr-Latn-RS" sz="1200" noProof="1" smtClean="0">
                <a:latin typeface="Constantia" pitchFamily="18" charset="0"/>
              </a:rPr>
              <a:t> </a:t>
            </a:r>
            <a:r>
              <a:rPr lang="en-US" sz="1200" noProof="1" smtClean="0">
                <a:latin typeface="Constantia" pitchFamily="18" charset="0"/>
              </a:rPr>
              <a:t>Nalazi iz ovog ciklusa (prosečni iznos mita je 250 Evra)  ukazuju da se visina mita ozbiljno približila rekordnoj cifri iz oktobra 2010. godine. </a:t>
            </a:r>
          </a:p>
        </p:txBody>
      </p:sp>
      <p:graphicFrame>
        <p:nvGraphicFramePr>
          <p:cNvPr id="10" name="Chart 9"/>
          <p:cNvGraphicFramePr/>
          <p:nvPr/>
        </p:nvGraphicFramePr>
        <p:xfrm>
          <a:off x="285720" y="785794"/>
          <a:ext cx="8143932" cy="392909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Percepcija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11</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286388"/>
            <a:ext cx="7429552" cy="715089"/>
          </a:xfrm>
          <a:prstGeom prst="roundRect">
            <a:avLst/>
          </a:prstGeom>
          <a:noFill/>
          <a:ln>
            <a:solidFill>
              <a:schemeClr val="accent1">
                <a:shade val="50000"/>
              </a:schemeClr>
            </a:solidFill>
          </a:ln>
        </p:spPr>
        <p:txBody>
          <a:bodyPr wrap="square" rtlCol="0">
            <a:spAutoFit/>
          </a:bodyPr>
          <a:lstStyle/>
          <a:p>
            <a:pPr algn="ctr"/>
            <a:r>
              <a:rPr lang="vi-VN" sz="1200" noProof="1" smtClean="0">
                <a:latin typeface="Constantia" pitchFamily="18" charset="0"/>
              </a:rPr>
              <a:t>U ovom istraživačkom ciklusu je za </a:t>
            </a:r>
            <a:r>
              <a:rPr lang="sr-Latn-RS" sz="1200" noProof="1" smtClean="0">
                <a:latin typeface="Constantia" pitchFamily="18" charset="0"/>
              </a:rPr>
              <a:t> 3% </a:t>
            </a:r>
            <a:r>
              <a:rPr lang="vi-VN" sz="1200" noProof="1" smtClean="0">
                <a:latin typeface="Constantia" pitchFamily="18" charset="0"/>
              </a:rPr>
              <a:t> smanjen broj onih koji tvrde da se malo smanjio nivo korupcije u Srbiji i ovaj nalaz ukazuje da kod građana još uvek postoje određene nedoumice u kom pravcu se odvija borba protiv korupcije.</a:t>
            </a:r>
            <a:endParaRPr lang="en-US" sz="1200" noProof="1" smtClean="0">
              <a:latin typeface="Constantia" pitchFamily="18" charset="0"/>
            </a:endParaRPr>
          </a:p>
        </p:txBody>
      </p:sp>
      <p:graphicFrame>
        <p:nvGraphicFramePr>
          <p:cNvPr id="10" name="Chart 9"/>
          <p:cNvGraphicFramePr/>
          <p:nvPr/>
        </p:nvGraphicFramePr>
        <p:xfrm>
          <a:off x="500034" y="785794"/>
          <a:ext cx="8001056" cy="421484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285752"/>
          </a:xfrm>
        </p:spPr>
        <p:txBody>
          <a:bodyPr>
            <a:normAutofit fontScale="90000"/>
          </a:bodyPr>
          <a:lstStyle/>
          <a:p>
            <a:r>
              <a:rPr lang="en-US" dirty="0" smtClean="0"/>
              <a:t/>
            </a:r>
            <a:br>
              <a:rPr lang="en-US" dirty="0" smtClean="0"/>
            </a:br>
            <a:r>
              <a:rPr lang="sr-Latn-RS" sz="2000" b="1" dirty="0" smtClean="0">
                <a:solidFill>
                  <a:schemeClr val="tx1"/>
                </a:solidFill>
                <a:latin typeface="Constantia" pitchFamily="18" charset="0"/>
              </a:rPr>
              <a:t/>
            </a:r>
            <a:br>
              <a:rPr lang="sr-Latn-RS" sz="2000" b="1" dirty="0" smtClean="0">
                <a:solidFill>
                  <a:schemeClr val="tx1"/>
                </a:solidFill>
                <a:latin typeface="Constantia" pitchFamily="18" charset="0"/>
              </a:rPr>
            </a:br>
            <a:r>
              <a:rPr lang="sr-Latn-RS" sz="2000" b="1" dirty="0" smtClean="0">
                <a:solidFill>
                  <a:schemeClr val="tx1"/>
                </a:solidFill>
                <a:latin typeface="Constantia" pitchFamily="18" charset="0"/>
              </a:rPr>
              <a:t>Kakva je budućnost korupcije u Srbiji u narednih 12 meseci?</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12</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00034" y="5143512"/>
            <a:ext cx="7572428" cy="919401"/>
          </a:xfrm>
          <a:prstGeom prst="roundRect">
            <a:avLst/>
          </a:prstGeom>
          <a:noFill/>
          <a:ln>
            <a:solidFill>
              <a:schemeClr val="accent1">
                <a:shade val="50000"/>
              </a:schemeClr>
            </a:solidFill>
          </a:ln>
        </p:spPr>
        <p:txBody>
          <a:bodyPr wrap="square" rtlCol="0">
            <a:spAutoFit/>
          </a:bodyPr>
          <a:lstStyle/>
          <a:p>
            <a:pPr algn="ctr"/>
            <a:r>
              <a:rPr lang="sr-Latn-RS" sz="1200" noProof="1" smtClean="0">
                <a:latin typeface="Constantia" pitchFamily="18" charset="0"/>
              </a:rPr>
              <a:t> </a:t>
            </a:r>
            <a:r>
              <a:rPr lang="vi-VN" sz="1200" noProof="1" smtClean="0">
                <a:latin typeface="Constantia" pitchFamily="18" charset="0"/>
              </a:rPr>
              <a:t>Trenutno </a:t>
            </a:r>
            <a:r>
              <a:rPr lang="sr-Latn-RS" sz="1200" noProof="1" smtClean="0">
                <a:latin typeface="Constantia" pitchFamily="18" charset="0"/>
              </a:rPr>
              <a:t>svega</a:t>
            </a:r>
            <a:r>
              <a:rPr lang="vi-VN" sz="1200" noProof="1" smtClean="0">
                <a:latin typeface="Constantia" pitchFamily="18" charset="0"/>
              </a:rPr>
              <a:t> 2% građana očekuje da će se nivo korupcije smanjiti u narednih 12 meseci što je za cela 3% niže nego pre šest meseci. Za nijansu je (sa 28% na 27%) smanjen i broj građana koji tvrde da će se nivo korupcije malo smanjiti u narednoj godini. Najviše građana (43%) smatra da se u narednoj godini ništa značajno neće promeniti kada je reč o nivou korupcije u Srbiji i da će sve ostati na istom. </a:t>
            </a:r>
          </a:p>
        </p:txBody>
      </p:sp>
      <p:graphicFrame>
        <p:nvGraphicFramePr>
          <p:cNvPr id="13" name="Chart 12"/>
          <p:cNvGraphicFramePr/>
          <p:nvPr/>
        </p:nvGraphicFramePr>
        <p:xfrm>
          <a:off x="214282" y="642918"/>
          <a:ext cx="8072494" cy="42862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Odakle vreba korupcija?</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13</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4857760"/>
            <a:ext cx="7572428" cy="1418828"/>
          </a:xfrm>
          <a:prstGeom prst="roundRect">
            <a:avLst/>
          </a:prstGeom>
          <a:noFill/>
          <a:ln>
            <a:solidFill>
              <a:schemeClr val="accent1"/>
            </a:solidFill>
          </a:ln>
        </p:spPr>
        <p:txBody>
          <a:bodyPr wrap="square" rtlCol="0">
            <a:spAutoFit/>
          </a:bodyPr>
          <a:lstStyle/>
          <a:p>
            <a:pPr algn="ctr">
              <a:lnSpc>
                <a:spcPct val="115000"/>
              </a:lnSpc>
              <a:spcAft>
                <a:spcPts val="1000"/>
              </a:spcAft>
            </a:pPr>
            <a:r>
              <a:rPr lang="en-US" sz="1200" i="1" noProof="1" smtClean="0">
                <a:latin typeface="Constantia"/>
                <a:ea typeface="Calibri"/>
                <a:cs typeface="Times New Roman"/>
              </a:rPr>
              <a:t>Percepcija nivoa korupcije unutar političkih partija u decembru 2013. godine je najviša od početka ovog istraživačkog projekta i iznosi celih 80%!</a:t>
            </a:r>
            <a:endParaRPr lang="sr-Latn-RS" sz="1200" i="1" noProof="1" smtClean="0">
              <a:latin typeface="Constantia"/>
              <a:ea typeface="Calibri"/>
              <a:cs typeface="Times New Roman"/>
            </a:endParaRPr>
          </a:p>
          <a:p>
            <a:pPr algn="ctr">
              <a:lnSpc>
                <a:spcPct val="115000"/>
              </a:lnSpc>
              <a:spcAft>
                <a:spcPts val="1000"/>
              </a:spcAft>
            </a:pPr>
            <a:r>
              <a:rPr lang="vi-VN" sz="1200" noProof="1" smtClean="0">
                <a:latin typeface="Constantia"/>
                <a:ea typeface="Calibri"/>
                <a:cs typeface="Times New Roman"/>
              </a:rPr>
              <a:t>Uporedo sa porastom percepcije korupcije unutar političkih partija, beležimo rast percepcije nivoa korupcije i u skoro svim institucijama koje građani iz ciklusa u ciklus smatraju dominantno korumpiranim (zdravstvu, policiji, gradskoj administraciji...) u odnosu na jun 2013. godine </a:t>
            </a:r>
            <a:r>
              <a:rPr lang="sr-Latn-RS" sz="1200" noProof="1" smtClean="0">
                <a:latin typeface="Constantia"/>
                <a:ea typeface="Calibri"/>
                <a:cs typeface="Times New Roman"/>
              </a:rPr>
              <a:t>.</a:t>
            </a:r>
            <a:endParaRPr lang="en-US" sz="1200" noProof="1" smtClean="0">
              <a:latin typeface="Constantia"/>
              <a:ea typeface="Calibri"/>
              <a:cs typeface="Times New Roman"/>
            </a:endParaRPr>
          </a:p>
        </p:txBody>
      </p:sp>
      <p:graphicFrame>
        <p:nvGraphicFramePr>
          <p:cNvPr id="10" name="Chart 9"/>
          <p:cNvGraphicFramePr/>
          <p:nvPr/>
        </p:nvGraphicFramePr>
        <p:xfrm>
          <a:off x="357158" y="857232"/>
          <a:ext cx="8143932" cy="400052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Koliko</a:t>
            </a:r>
            <a:r>
              <a:rPr lang="sr-Latn-RS" sz="2000" b="1" dirty="0" smtClean="0">
                <a:solidFill>
                  <a:schemeClr val="tx1"/>
                </a:solidFill>
                <a:latin typeface="Constantia" pitchFamily="18" charset="0"/>
              </a:rPr>
              <a:t> je korupcije u ključnim institucijama sistema?</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14</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4714884"/>
            <a:ext cx="7500990" cy="1441529"/>
          </a:xfrm>
          <a:prstGeom prst="roundRect">
            <a:avLst/>
          </a:prstGeom>
          <a:noFill/>
          <a:ln>
            <a:solidFill>
              <a:schemeClr val="accent1"/>
            </a:solidFill>
          </a:ln>
        </p:spPr>
        <p:txBody>
          <a:bodyPr wrap="square" rtlCol="0">
            <a:spAutoFit/>
          </a:bodyPr>
          <a:lstStyle/>
          <a:p>
            <a:pPr algn="ctr">
              <a:spcAft>
                <a:spcPts val="1000"/>
              </a:spcAft>
            </a:pPr>
            <a:r>
              <a:rPr lang="sr-Latn-RS" sz="1400" i="1" noProof="1" smtClean="0">
                <a:latin typeface="Constantia"/>
                <a:ea typeface="Calibri"/>
                <a:cs typeface="Times New Roman"/>
              </a:rPr>
              <a:t>Ako je sudeći po trendovima uspostavljenim na osnovu odgovora ispitanika, </a:t>
            </a:r>
            <a:r>
              <a:rPr lang="sr-Latn-RS" sz="1400" b="1" i="1" noProof="1" smtClean="0">
                <a:latin typeface="Constantia"/>
                <a:ea typeface="Calibri"/>
                <a:cs typeface="Times New Roman"/>
              </a:rPr>
              <a:t>SVE VIŠE</a:t>
            </a:r>
            <a:r>
              <a:rPr lang="sr-Latn-RS" sz="1400" i="1" noProof="1" smtClean="0">
                <a:latin typeface="Constantia"/>
                <a:ea typeface="Calibri"/>
                <a:cs typeface="Times New Roman"/>
              </a:rPr>
              <a:t>! </a:t>
            </a:r>
          </a:p>
          <a:p>
            <a:pPr algn="ctr">
              <a:spcAft>
                <a:spcPts val="1000"/>
              </a:spcAft>
            </a:pPr>
            <a:r>
              <a:rPr lang="vi-VN" sz="1200" noProof="1" smtClean="0">
                <a:latin typeface="Constantia"/>
                <a:ea typeface="Calibri"/>
                <a:cs typeface="Times New Roman"/>
              </a:rPr>
              <a:t>U ovom trenutku</a:t>
            </a:r>
            <a:r>
              <a:rPr lang="sr-Latn-RS" sz="1200" noProof="1" smtClean="0">
                <a:latin typeface="Constantia"/>
                <a:ea typeface="Calibri"/>
                <a:cs typeface="Times New Roman"/>
              </a:rPr>
              <a:t> </a:t>
            </a:r>
            <a:r>
              <a:rPr lang="vi-VN" sz="1200" noProof="1" smtClean="0">
                <a:latin typeface="Constantia"/>
                <a:ea typeface="Calibri"/>
                <a:cs typeface="Times New Roman"/>
              </a:rPr>
              <a:t>procenat građana koji smatraju da su ključne institucije sistema poput republičke Vlade i Parlamenta donekle i veoma korumpirane je za čak 10% veći nego pre samo šest meseci! </a:t>
            </a:r>
            <a:endParaRPr lang="sr-Latn-RS" sz="1200" noProof="1" smtClean="0">
              <a:latin typeface="Constantia"/>
              <a:ea typeface="Calibri"/>
              <a:cs typeface="Times New Roman"/>
            </a:endParaRPr>
          </a:p>
          <a:p>
            <a:pPr algn="ctr">
              <a:spcAft>
                <a:spcPts val="1000"/>
              </a:spcAft>
            </a:pPr>
            <a:r>
              <a:rPr lang="en-US" sz="1200" noProof="1" smtClean="0">
                <a:latin typeface="Constantia"/>
                <a:ea typeface="Calibri"/>
                <a:cs typeface="Times New Roman"/>
              </a:rPr>
              <a:t>Predsednika države u ovom trenutku smatra korumpiranim 6% više ispitanika nego što je to bio slučaj u junu 2013. godine, a čak 11% više nego prethodnog decembra!</a:t>
            </a:r>
          </a:p>
        </p:txBody>
      </p:sp>
      <p:graphicFrame>
        <p:nvGraphicFramePr>
          <p:cNvPr id="13" name="Chart 12"/>
          <p:cNvGraphicFramePr/>
          <p:nvPr/>
        </p:nvGraphicFramePr>
        <p:xfrm>
          <a:off x="357158" y="785794"/>
          <a:ext cx="8001056" cy="385765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smtClean="0"/>
              <a:t> </a:t>
            </a:r>
            <a:r>
              <a:rPr lang="sr-Latn-RS" sz="2000" b="1" smtClean="0">
                <a:solidFill>
                  <a:schemeClr val="tx1"/>
                </a:solidFill>
                <a:latin typeface="Constantia" pitchFamily="18" charset="0"/>
              </a:rPr>
              <a:t>Percepcija korupcije u zdravstvu</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15</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357826"/>
            <a:ext cx="7500990" cy="510778"/>
          </a:xfrm>
          <a:prstGeom prst="roundRect">
            <a:avLst/>
          </a:prstGeom>
          <a:noFill/>
          <a:ln>
            <a:solidFill>
              <a:schemeClr val="accent1"/>
            </a:solidFill>
          </a:ln>
        </p:spPr>
        <p:txBody>
          <a:bodyPr wrap="square" rtlCol="0">
            <a:spAutoFit/>
          </a:bodyPr>
          <a:lstStyle/>
          <a:p>
            <a:pPr algn="ctr">
              <a:spcAft>
                <a:spcPts val="1000"/>
              </a:spcAft>
            </a:pPr>
            <a:r>
              <a:rPr lang="en-US" sz="1200" noProof="1" smtClean="0">
                <a:latin typeface="Constantia"/>
                <a:ea typeface="Calibri"/>
                <a:cs typeface="Times New Roman"/>
              </a:rPr>
              <a:t>Više od dve petine ispitanika smatra da je korupcija unutar zdravstvenog sistema veoma mnogo izražena, a 27% smatra da je u ovoj oblasti ima mnogo!</a:t>
            </a:r>
          </a:p>
        </p:txBody>
      </p:sp>
      <p:graphicFrame>
        <p:nvGraphicFramePr>
          <p:cNvPr id="10" name="Chart 9"/>
          <p:cNvGraphicFramePr/>
          <p:nvPr/>
        </p:nvGraphicFramePr>
        <p:xfrm>
          <a:off x="500034" y="857232"/>
          <a:ext cx="7715304" cy="421484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929618" cy="357190"/>
          </a:xfrm>
        </p:spPr>
        <p:txBody>
          <a:bodyPr>
            <a:normAutofit fontScale="90000"/>
          </a:bodyPr>
          <a:lstStyle/>
          <a:p>
            <a:r>
              <a:rPr lang="en-US" dirty="0" smtClean="0"/>
              <a:t/>
            </a:r>
            <a:br>
              <a:rPr lang="en-US" dirty="0" smtClean="0"/>
            </a:br>
            <a:r>
              <a:rPr lang="en-US" smtClean="0"/>
              <a:t> </a:t>
            </a:r>
            <a:r>
              <a:rPr lang="en-US" sz="2000" b="1" smtClean="0">
                <a:solidFill>
                  <a:schemeClr val="tx1"/>
                </a:solidFill>
                <a:latin typeface="Constantia" pitchFamily="18" charset="0"/>
              </a:rPr>
              <a:t>Na osnovu čega smatrate da je kod nas raširena korupcija u zdravstvu?</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16</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graphicFrame>
        <p:nvGraphicFramePr>
          <p:cNvPr id="9" name="Chart 8"/>
          <p:cNvGraphicFramePr/>
          <p:nvPr/>
        </p:nvGraphicFramePr>
        <p:xfrm>
          <a:off x="357158" y="785794"/>
          <a:ext cx="6000792" cy="5429288"/>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6643702" y="2214554"/>
            <a:ext cx="2000264" cy="1736646"/>
          </a:xfrm>
          <a:prstGeom prst="roundRect">
            <a:avLst/>
          </a:prstGeom>
          <a:noFill/>
          <a:ln>
            <a:solidFill>
              <a:schemeClr val="accent1">
                <a:lumMod val="75000"/>
              </a:schemeClr>
            </a:solidFill>
          </a:ln>
        </p:spPr>
        <p:txBody>
          <a:bodyPr wrap="square" rtlCol="0">
            <a:spAutoFit/>
          </a:bodyPr>
          <a:lstStyle/>
          <a:p>
            <a:pPr lvl="0" algn="ctr"/>
            <a:r>
              <a:rPr lang="en-US" sz="1200" noProof="1" smtClean="0">
                <a:latin typeface="Constantia" pitchFamily="18" charset="0"/>
              </a:rPr>
              <a:t>Procenat ispitanika sa ličnim iskustvom o postojanju korupcije u zdravstvu smanjio se za 7%, što se može tumačiti i nešto manjim brojem slučajeva korupcije u poslednja tri meseca</a:t>
            </a:r>
            <a:r>
              <a:rPr lang="sr-Latn-RS" sz="1200" noProof="1" smtClean="0">
                <a:latin typeface="Constantia" pitchFamily="18" charset="0"/>
              </a:rPr>
              <a:t>.</a:t>
            </a:r>
            <a:endParaRPr lang="en-US" sz="1200" noProof="1" smtClean="0">
              <a:latin typeface="Constant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929618" cy="357190"/>
          </a:xfrm>
        </p:spPr>
        <p:txBody>
          <a:bodyPr>
            <a:normAutofit fontScale="90000"/>
          </a:bodyPr>
          <a:lstStyle/>
          <a:p>
            <a:r>
              <a:rPr lang="en-US" dirty="0" smtClean="0"/>
              <a:t/>
            </a:r>
            <a:br>
              <a:rPr lang="en-US" dirty="0" smtClean="0"/>
            </a:br>
            <a:r>
              <a:rPr lang="en-US" smtClean="0"/>
              <a:t> </a:t>
            </a:r>
            <a:r>
              <a:rPr lang="en-US" sz="2000" b="1" smtClean="0">
                <a:solidFill>
                  <a:schemeClr val="tx1"/>
                </a:solidFill>
                <a:latin typeface="Constantia" pitchFamily="18" charset="0"/>
              </a:rPr>
              <a:t>Percepcija nivoa korupcije kod zdravstvenih radnika u Srbiji</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17</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571472" y="5643578"/>
            <a:ext cx="7429552" cy="510778"/>
          </a:xfrm>
          <a:prstGeom prst="roundRect">
            <a:avLst/>
          </a:prstGeom>
          <a:noFill/>
          <a:ln>
            <a:solidFill>
              <a:schemeClr val="accent1">
                <a:lumMod val="75000"/>
              </a:schemeClr>
            </a:solidFill>
          </a:ln>
        </p:spPr>
        <p:txBody>
          <a:bodyPr wrap="square" rtlCol="0">
            <a:spAutoFit/>
          </a:bodyPr>
          <a:lstStyle/>
          <a:p>
            <a:pPr lvl="0" algn="ctr"/>
            <a:r>
              <a:rPr lang="en-US" sz="1200" noProof="1" smtClean="0">
                <a:latin typeface="Constantia" pitchFamily="18" charset="0"/>
              </a:rPr>
              <a:t>Broj onih koji veruju u apsolutnu korumpiranost lekara je porastao za 6% u odnosu na junski istraživački ciklus!</a:t>
            </a:r>
          </a:p>
        </p:txBody>
      </p:sp>
      <p:graphicFrame>
        <p:nvGraphicFramePr>
          <p:cNvPr id="11" name="Chart 10"/>
          <p:cNvGraphicFramePr/>
          <p:nvPr/>
        </p:nvGraphicFramePr>
        <p:xfrm>
          <a:off x="285720" y="785794"/>
          <a:ext cx="8429684" cy="464347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929618" cy="357190"/>
          </a:xfrm>
        </p:spPr>
        <p:txBody>
          <a:bodyPr>
            <a:normAutofit fontScale="90000"/>
          </a:bodyPr>
          <a:lstStyle/>
          <a:p>
            <a:r>
              <a:rPr lang="en-US" dirty="0" smtClean="0"/>
              <a:t/>
            </a:r>
            <a:br>
              <a:rPr lang="en-US" dirty="0" smtClean="0"/>
            </a:br>
            <a:r>
              <a:rPr lang="en-US" smtClean="0"/>
              <a:t> </a:t>
            </a:r>
            <a:r>
              <a:rPr lang="en-US" sz="2000" b="1" smtClean="0">
                <a:solidFill>
                  <a:schemeClr val="tx1"/>
                </a:solidFill>
                <a:latin typeface="Constantia" pitchFamily="18" charset="0"/>
              </a:rPr>
              <a:t>Percepcija nivoa korupcij</a:t>
            </a:r>
            <a:r>
              <a:rPr lang="sr-Latn-RS" sz="2000" b="1" smtClean="0">
                <a:solidFill>
                  <a:schemeClr val="tx1"/>
                </a:solidFill>
                <a:latin typeface="Constantia" pitchFamily="18" charset="0"/>
              </a:rPr>
              <a:t>e</a:t>
            </a:r>
            <a:r>
              <a:rPr lang="en-US" sz="2000" b="1" smtClean="0">
                <a:solidFill>
                  <a:schemeClr val="tx1"/>
                </a:solidFill>
                <a:latin typeface="Constantia" pitchFamily="18" charset="0"/>
              </a:rPr>
              <a:t> u medicinskim ustanovama</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18</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500034" y="5429264"/>
            <a:ext cx="7500990" cy="715089"/>
          </a:xfrm>
          <a:prstGeom prst="roundRect">
            <a:avLst/>
          </a:prstGeom>
          <a:noFill/>
          <a:ln>
            <a:solidFill>
              <a:schemeClr val="accent1">
                <a:lumMod val="75000"/>
              </a:schemeClr>
            </a:solidFill>
          </a:ln>
        </p:spPr>
        <p:txBody>
          <a:bodyPr wrap="square" rtlCol="0">
            <a:spAutoFit/>
          </a:bodyPr>
          <a:lstStyle/>
          <a:p>
            <a:pPr algn="ctr"/>
            <a:r>
              <a:rPr lang="en-US" sz="1200" smtClean="0">
                <a:latin typeface="Constantia" pitchFamily="18" charset="0"/>
              </a:rPr>
              <a:t>Trendovi koji se tiču nivoa korupcije u različitim medicinskim ustanovama, a koji su uspostavljeni u prethodna dva ciklusa,</a:t>
            </a:r>
            <a:r>
              <a:rPr lang="sr-Latn-RS" sz="1200" smtClean="0">
                <a:latin typeface="Constantia" pitchFamily="18" charset="0"/>
              </a:rPr>
              <a:t> </a:t>
            </a:r>
            <a:r>
              <a:rPr lang="en-US" sz="1200" smtClean="0">
                <a:latin typeface="Constantia" pitchFamily="18" charset="0"/>
              </a:rPr>
              <a:t>i dalje važe. Nivo korupcije je najizraženiji u kliničko-bolničkim centrima, kliničkim centrima i opštim bolnicama, dok se znatno manji nivo korupcije vezuje za rehabilitacione centre i domove zdravlja.</a:t>
            </a:r>
            <a:endParaRPr lang="en-US" sz="1200">
              <a:latin typeface="Constantia" pitchFamily="18" charset="0"/>
            </a:endParaRPr>
          </a:p>
        </p:txBody>
      </p:sp>
      <p:graphicFrame>
        <p:nvGraphicFramePr>
          <p:cNvPr id="10" name="Chart 9"/>
          <p:cNvGraphicFramePr/>
          <p:nvPr/>
        </p:nvGraphicFramePr>
        <p:xfrm>
          <a:off x="357158" y="714356"/>
          <a:ext cx="8215370" cy="457203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200" b="1" dirty="0" smtClean="0">
                <a:solidFill>
                  <a:schemeClr val="tx1"/>
                </a:solidFill>
                <a:latin typeface="Constantia" pitchFamily="18" charset="0"/>
              </a:rPr>
              <a:t>Izvor informacija o korupciji</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19</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500702"/>
            <a:ext cx="7429552" cy="510778"/>
          </a:xfrm>
          <a:prstGeom prst="roundRect">
            <a:avLst/>
          </a:prstGeom>
          <a:noFill/>
          <a:ln>
            <a:solidFill>
              <a:schemeClr val="accent1">
                <a:shade val="50000"/>
              </a:schemeClr>
            </a:solidFill>
          </a:ln>
        </p:spPr>
        <p:txBody>
          <a:bodyPr wrap="square" rtlCol="0">
            <a:spAutoFit/>
          </a:bodyPr>
          <a:lstStyle/>
          <a:p>
            <a:pPr algn="ctr"/>
            <a:r>
              <a:rPr lang="vi-VN" sz="1200" noProof="1" smtClean="0">
                <a:latin typeface="Constantia"/>
                <a:ea typeface="Calibri"/>
                <a:cs typeface="Times New Roman"/>
              </a:rPr>
              <a:t>Manji broj slučajeva korupcije u prethodna tri meseca je uslovio da se građani o korupciji sve više informišu putem medija, a sve manje kroz sopstvena i iskustva sebi bliskih ljudi.</a:t>
            </a:r>
          </a:p>
        </p:txBody>
      </p:sp>
      <p:graphicFrame>
        <p:nvGraphicFramePr>
          <p:cNvPr id="13" name="Chart 12"/>
          <p:cNvGraphicFramePr/>
          <p:nvPr/>
        </p:nvGraphicFramePr>
        <p:xfrm>
          <a:off x="357158" y="785794"/>
          <a:ext cx="8143932" cy="450059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28982" cy="439718"/>
          </a:xfrm>
        </p:spPr>
        <p:txBody>
          <a:bodyPr>
            <a:normAutofit fontScale="90000"/>
          </a:bodyPr>
          <a:lstStyle/>
          <a:p>
            <a:r>
              <a:rPr lang="en-US" dirty="0" smtClean="0"/>
              <a:t/>
            </a:r>
            <a:br>
              <a:rPr lang="en-US" dirty="0" smtClean="0"/>
            </a:br>
            <a:r>
              <a:rPr lang="en-US" dirty="0" smtClean="0"/>
              <a:t> </a:t>
            </a:r>
            <a:r>
              <a:rPr lang="sr-Latn-RS" sz="2200" b="1" noProof="1" smtClean="0">
                <a:solidFill>
                  <a:schemeClr val="tx1"/>
                </a:solidFill>
                <a:latin typeface="Constantia" pitchFamily="18" charset="0"/>
              </a:rPr>
              <a:t>Metodo</a:t>
            </a:r>
            <a:r>
              <a:rPr lang="en-US" sz="2200" b="1" noProof="1" smtClean="0">
                <a:solidFill>
                  <a:schemeClr val="tx1"/>
                </a:solidFill>
                <a:latin typeface="Constantia" pitchFamily="18" charset="0"/>
              </a:rPr>
              <a:t>logija</a:t>
            </a:r>
            <a:endParaRPr lang="sr-Latn-RS" sz="2200" b="1" noProof="1">
              <a:solidFill>
                <a:schemeClr val="tx1"/>
              </a:solidFill>
              <a:latin typeface="Constantia" pitchFamily="18" charset="0"/>
            </a:endParaRPr>
          </a:p>
        </p:txBody>
      </p:sp>
      <p:sp>
        <p:nvSpPr>
          <p:cNvPr id="3" name="Content Placeholder 2"/>
          <p:cNvSpPr>
            <a:spLocks noGrp="1"/>
          </p:cNvSpPr>
          <p:nvPr>
            <p:ph sz="quarter" idx="1"/>
          </p:nvPr>
        </p:nvSpPr>
        <p:spPr>
          <a:xfrm>
            <a:off x="457200" y="714356"/>
            <a:ext cx="7901014" cy="5759596"/>
          </a:xfrm>
        </p:spPr>
        <p:txBody>
          <a:bodyPr>
            <a:normAutofit/>
          </a:bodyPr>
          <a:lstStyle/>
          <a:p>
            <a:pPr>
              <a:lnSpc>
                <a:spcPct val="150000"/>
              </a:lnSpc>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2</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graphicFrame>
        <p:nvGraphicFramePr>
          <p:cNvPr id="9" name="Table 8"/>
          <p:cNvGraphicFramePr>
            <a:graphicFrameLocks noGrp="1"/>
          </p:cNvGraphicFramePr>
          <p:nvPr/>
        </p:nvGraphicFramePr>
        <p:xfrm>
          <a:off x="571472" y="1000104"/>
          <a:ext cx="7572428" cy="4929224"/>
        </p:xfrm>
        <a:graphic>
          <a:graphicData uri="http://schemas.openxmlformats.org/drawingml/2006/table">
            <a:tbl>
              <a:tblPr firstRow="1" bandRow="1">
                <a:tableStyleId>{5C22544A-7EE6-4342-B048-85BDC9FD1C3A}</a:tableStyleId>
              </a:tblPr>
              <a:tblGrid>
                <a:gridCol w="3786214"/>
                <a:gridCol w="3786214"/>
              </a:tblGrid>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Istraživanje realizovali</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Agencija za istraživanje javnog mnjenja CeSID za</a:t>
                      </a:r>
                      <a:r>
                        <a:rPr lang="sr-Latn-RS" sz="1400" b="0" baseline="0" noProof="1" smtClean="0">
                          <a:solidFill>
                            <a:schemeClr val="tx1"/>
                          </a:solidFill>
                          <a:latin typeface="Constantia"/>
                          <a:ea typeface="Times New Roman"/>
                          <a:cs typeface="Times New Roman"/>
                        </a:rPr>
                        <a:t> </a:t>
                      </a:r>
                      <a:r>
                        <a:rPr lang="sr-Latn-RS" sz="1400" b="0" noProof="1" smtClean="0">
                          <a:solidFill>
                            <a:schemeClr val="tx1"/>
                          </a:solidFill>
                          <a:latin typeface="Constantia"/>
                          <a:ea typeface="Times New Roman"/>
                          <a:cs typeface="Times New Roman"/>
                        </a:rPr>
                        <a:t> UNDP Srbija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Terenski rad</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U periodu između 07. i 17. decembra 2013. godine</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Tip i veličina uzorka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Slučajni, reprezentativni uzorak od 600 punoletnih građana Srbije</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Okvir uzorka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Teritorija biračkog mesta kao najpouzdanija registarska jedinica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Odabir domaćinstva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Slučajno uzorkovanje bez zamene – u okviru biračkog mesta, svaka druga kućna adresa od početne tačke </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Odabir ispitanika u okviru domaćinstva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Slučajno uzorkovanje bez zamene – izbor ispitanika metodom prvog rođendana u odnosu na dan anketiranja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Istraživačka tehnika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Licem u lice u okviru domaćinstva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Istraživački instrument</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Upitnik</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7715304" cy="642918"/>
          </a:xfrm>
          <a:ln>
            <a:noFill/>
          </a:ln>
        </p:spPr>
        <p:txBody>
          <a:bodyPr>
            <a:noAutofit/>
          </a:bodyPr>
          <a:lstStyle/>
          <a:p>
            <a:r>
              <a:rPr lang="sr-Latn-RS" sz="1800" b="1" noProof="1" smtClean="0">
                <a:solidFill>
                  <a:schemeClr val="tx1"/>
                </a:solidFill>
                <a:latin typeface="Constantia" pitchFamily="18" charset="0"/>
              </a:rPr>
              <a:t>Ukoliko biste se našli u situaciji da vam neko direktno traži mito, šta biste uradili?</a:t>
            </a:r>
          </a:p>
        </p:txBody>
      </p:sp>
      <p:sp>
        <p:nvSpPr>
          <p:cNvPr id="6" name="Slide Number Placeholder 5"/>
          <p:cNvSpPr>
            <a:spLocks noGrp="1"/>
          </p:cNvSpPr>
          <p:nvPr>
            <p:ph type="sldNum" sz="quarter" idx="15"/>
          </p:nvPr>
        </p:nvSpPr>
        <p:spPr/>
        <p:txBody>
          <a:bodyPr/>
          <a:lstStyle/>
          <a:p>
            <a:fld id="{462CEB27-F745-4858-877F-B94A882FB929}" type="slidenum">
              <a:rPr lang="en-US" smtClean="0"/>
              <a:pPr/>
              <a:t>20</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429388" y="928671"/>
            <a:ext cx="2143140" cy="4461304"/>
          </a:xfrm>
          <a:prstGeom prst="roundRect">
            <a:avLst/>
          </a:prstGeom>
          <a:noFill/>
          <a:ln>
            <a:solidFill>
              <a:schemeClr val="accent1"/>
            </a:solidFill>
          </a:ln>
        </p:spPr>
        <p:txBody>
          <a:bodyPr wrap="square" rtlCol="0">
            <a:spAutoFit/>
          </a:bodyPr>
          <a:lstStyle/>
          <a:p>
            <a:pPr algn="ctr">
              <a:lnSpc>
                <a:spcPct val="115000"/>
              </a:lnSpc>
              <a:spcAft>
                <a:spcPts val="1000"/>
              </a:spcAft>
            </a:pPr>
            <a:r>
              <a:rPr lang="vi-VN" sz="1200" noProof="1" smtClean="0">
                <a:latin typeface="Constantia" pitchFamily="18" charset="0"/>
                <a:ea typeface="Calibri"/>
                <a:cs typeface="Times New Roman"/>
              </a:rPr>
              <a:t>Broj ispitanika koji su spremni da daju mito je vraćen na nivo iz marta 2010. godine kada je takođe jedna petina ispitanika bila spremna da plati kako bi mimo zakonskih procedura rešila problem ili uspešno obavila posao. </a:t>
            </a:r>
            <a:endParaRPr lang="sr-Latn-RS" sz="1200" noProof="1" smtClean="0">
              <a:latin typeface="Constantia" pitchFamily="18" charset="0"/>
              <a:ea typeface="Calibri"/>
              <a:cs typeface="Times New Roman"/>
            </a:endParaRPr>
          </a:p>
          <a:p>
            <a:pPr algn="ctr">
              <a:lnSpc>
                <a:spcPct val="115000"/>
              </a:lnSpc>
              <a:spcAft>
                <a:spcPts val="1000"/>
              </a:spcAft>
            </a:pPr>
            <a:r>
              <a:rPr lang="sr-Latn-RS" sz="1200" noProof="1" smtClean="0">
                <a:latin typeface="Constantia" pitchFamily="18" charset="0"/>
                <a:ea typeface="Calibri"/>
                <a:cs typeface="Times New Roman"/>
              </a:rPr>
              <a:t>N</a:t>
            </a:r>
            <a:r>
              <a:rPr lang="vi-VN" sz="1200" noProof="1" smtClean="0">
                <a:latin typeface="Constantia" pitchFamily="18" charset="0"/>
                <a:ea typeface="Calibri"/>
                <a:cs typeface="Times New Roman"/>
              </a:rPr>
              <a:t>astavlja se stagnacija u kategoriji onih ispitanika koji bi slučaj u kome je od njih traženo mito prijavili organima za sprovođenje zakona, a pad u kategoriji ispitanika koji bi slučaj korupcije prijavili nadležnoj upravi</a:t>
            </a:r>
            <a:r>
              <a:rPr lang="sr-Latn-RS" sz="1200" noProof="1" smtClean="0">
                <a:latin typeface="Constantia" pitchFamily="18" charset="0"/>
                <a:ea typeface="Calibri"/>
                <a:cs typeface="Times New Roman"/>
              </a:rPr>
              <a:t>.</a:t>
            </a:r>
            <a:endParaRPr lang="vi-VN" sz="1200" noProof="1" smtClean="0">
              <a:latin typeface="Constantia" pitchFamily="18" charset="0"/>
              <a:ea typeface="Calibri"/>
              <a:cs typeface="Times New Roman"/>
            </a:endParaRPr>
          </a:p>
        </p:txBody>
      </p:sp>
      <p:graphicFrame>
        <p:nvGraphicFramePr>
          <p:cNvPr id="14" name="Chart 13"/>
          <p:cNvGraphicFramePr/>
          <p:nvPr/>
        </p:nvGraphicFramePr>
        <p:xfrm>
          <a:off x="357158" y="714356"/>
          <a:ext cx="6215106" cy="54292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Ko </a:t>
            </a:r>
            <a:r>
              <a:rPr lang="sr-Latn-RS" sz="2000" b="1" smtClean="0">
                <a:solidFill>
                  <a:schemeClr val="tx1"/>
                </a:solidFill>
                <a:latin typeface="Constantia" pitchFamily="18" charset="0"/>
              </a:rPr>
              <a:t>bi trebalo </a:t>
            </a:r>
            <a:r>
              <a:rPr lang="sr-Latn-RS" sz="2000" b="1" dirty="0" smtClean="0">
                <a:solidFill>
                  <a:schemeClr val="tx1"/>
                </a:solidFill>
                <a:latin typeface="Constantia" pitchFamily="18" charset="0"/>
              </a:rPr>
              <a:t>da bude na čelu borbe protiv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21</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215074" y="1071546"/>
            <a:ext cx="2428924" cy="4200704"/>
          </a:xfrm>
          <a:prstGeom prst="roundRect">
            <a:avLst/>
          </a:prstGeom>
          <a:noFill/>
          <a:ln>
            <a:solidFill>
              <a:schemeClr val="accent1"/>
            </a:solidFill>
          </a:ln>
        </p:spPr>
        <p:txBody>
          <a:bodyPr wrap="square" rtlCol="0">
            <a:spAutoFit/>
          </a:bodyPr>
          <a:lstStyle/>
          <a:p>
            <a:pPr algn="ctr"/>
            <a:r>
              <a:rPr lang="vi-VN" sz="1200" smtClean="0">
                <a:latin typeface="Constantia" pitchFamily="18" charset="0"/>
              </a:rPr>
              <a:t>Vlada je u od samog početka prepoznata kao organ od koga građani dosta očekuju u ovom procesu, a u poslednja dva ciklusa je preuzela primat u borbi protiv korupcije od policije koja je u odnosu na junski istraživački ciklus ipak za nijansu,sa 39% na 41%,</a:t>
            </a:r>
            <a:r>
              <a:rPr lang="sr-Latn-RS" sz="1200" smtClean="0">
                <a:latin typeface="Constantia" pitchFamily="18" charset="0"/>
              </a:rPr>
              <a:t> </a:t>
            </a:r>
            <a:r>
              <a:rPr lang="vi-VN" sz="1200" smtClean="0">
                <a:latin typeface="Constantia" pitchFamily="18" charset="0"/>
              </a:rPr>
              <a:t>povećala procenat onih koji je smatraju najadekvatnijim organom za suprostavljanje korupciji u zemlji. </a:t>
            </a:r>
            <a:endParaRPr lang="sr-Latn-RS" sz="1200" smtClean="0">
              <a:latin typeface="Constantia" pitchFamily="18" charset="0"/>
            </a:endParaRPr>
          </a:p>
          <a:p>
            <a:pPr algn="ctr"/>
            <a:r>
              <a:rPr lang="vi-VN" sz="1200" smtClean="0">
                <a:latin typeface="Constantia" pitchFamily="18" charset="0"/>
              </a:rPr>
              <a:t>40% ispitanika koji smatraju da sudstvo treba da predvodi borbu protiv korupcije  je najbolji rezultat koje je sudstvo postiglo u dosadašnjem toku ovog istraživačkog projekta!   </a:t>
            </a:r>
          </a:p>
        </p:txBody>
      </p:sp>
      <p:graphicFrame>
        <p:nvGraphicFramePr>
          <p:cNvPr id="15" name="Chart 14"/>
          <p:cNvGraphicFramePr/>
          <p:nvPr/>
        </p:nvGraphicFramePr>
        <p:xfrm>
          <a:off x="642910" y="571480"/>
          <a:ext cx="5786478" cy="557216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Koji je najbolji vid borbe protiv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22</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428596" y="5357826"/>
            <a:ext cx="7715304" cy="856972"/>
          </a:xfrm>
          <a:prstGeom prst="roundRect">
            <a:avLst/>
          </a:prstGeom>
          <a:noFill/>
          <a:ln>
            <a:solidFill>
              <a:schemeClr val="accent1"/>
            </a:solidFill>
          </a:ln>
        </p:spPr>
        <p:txBody>
          <a:bodyPr wrap="square" rtlCol="0">
            <a:spAutoFit/>
          </a:bodyPr>
          <a:lstStyle/>
          <a:p>
            <a:pPr algn="ctr">
              <a:spcAft>
                <a:spcPts val="1000"/>
              </a:spcAft>
            </a:pPr>
            <a:r>
              <a:rPr lang="sr-Latn-RS" sz="1200" b="1" i="1" noProof="1" smtClean="0">
                <a:latin typeface="Constantia" pitchFamily="18" charset="0"/>
              </a:rPr>
              <a:t>Korupcija i kriminal moraju biti  strogo sankcionisani  i za ovo se zalaže 82% ispitanika!       </a:t>
            </a:r>
          </a:p>
          <a:p>
            <a:pPr algn="ctr">
              <a:spcAft>
                <a:spcPts val="1000"/>
              </a:spcAft>
            </a:pPr>
            <a:r>
              <a:rPr lang="vi-VN" sz="1200" noProof="1" smtClean="0">
                <a:latin typeface="Constantia" pitchFamily="18" charset="0"/>
              </a:rPr>
              <a:t>Ispitanici dosta očekuju i od poboljšanja zakonskih mera, ali i od jačanja svesti o korupciji među građanima Srbije. Po 67% ispitanika podržava i jedan i drugi vid borbe protiv korupcije.</a:t>
            </a:r>
          </a:p>
        </p:txBody>
      </p:sp>
      <p:graphicFrame>
        <p:nvGraphicFramePr>
          <p:cNvPr id="13" name="Chart 12"/>
          <p:cNvGraphicFramePr/>
          <p:nvPr/>
        </p:nvGraphicFramePr>
        <p:xfrm>
          <a:off x="428596" y="571480"/>
          <a:ext cx="7858180" cy="478634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sr-Latn-RS" sz="2000" b="1" dirty="0" smtClean="0">
                <a:solidFill>
                  <a:schemeClr val="tx1"/>
                </a:solidFill>
                <a:latin typeface="Constantia" pitchFamily="18" charset="0"/>
              </a:rPr>
              <a:t>Koliko je Vlada efikasna u borbi protiv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072074"/>
            <a:ext cx="7358114" cy="919401"/>
          </a:xfrm>
          <a:prstGeom prst="roundRect">
            <a:avLst/>
          </a:prstGeom>
          <a:noFill/>
          <a:ln>
            <a:solidFill>
              <a:schemeClr val="accent1"/>
            </a:solidFill>
          </a:ln>
        </p:spPr>
        <p:txBody>
          <a:bodyPr wrap="square" rtlCol="0">
            <a:spAutoFit/>
          </a:bodyPr>
          <a:lstStyle/>
          <a:p>
            <a:pPr algn="ctr"/>
            <a:r>
              <a:rPr lang="sr-Latn-RS" sz="1200" noProof="1" smtClean="0">
                <a:latin typeface="Constantia" pitchFamily="18" charset="0"/>
              </a:rPr>
              <a:t>P</a:t>
            </a:r>
            <a:r>
              <a:rPr lang="vi-VN" sz="1200" noProof="1" smtClean="0">
                <a:latin typeface="Constantia" pitchFamily="18" charset="0"/>
              </a:rPr>
              <a:t>rocenat onih koji smatraju da postoji određena efikasnost u naporima Vlade da se suzbije korupcija u zemlji </a:t>
            </a:r>
            <a:r>
              <a:rPr lang="sr-Latn-RS" sz="1200" noProof="1" smtClean="0">
                <a:latin typeface="Constantia" pitchFamily="18" charset="0"/>
              </a:rPr>
              <a:t>je </a:t>
            </a:r>
            <a:r>
              <a:rPr lang="vi-VN" sz="1200" noProof="1" smtClean="0">
                <a:latin typeface="Constantia" pitchFamily="18" charset="0"/>
              </a:rPr>
              <a:t>istovetan kao i u prethodnom ciklusu (64%)</a:t>
            </a:r>
            <a:r>
              <a:rPr lang="sr-Latn-RS" sz="1200" noProof="1" smtClean="0">
                <a:latin typeface="Constantia" pitchFamily="18" charset="0"/>
              </a:rPr>
              <a:t>. Određenu stagnaciju u radu Vlade na suzbijanju korupcije možemo primetiti kroz činjenicu da se </a:t>
            </a:r>
            <a:r>
              <a:rPr lang="vi-VN" sz="1200" noProof="1" smtClean="0">
                <a:latin typeface="Constantia" pitchFamily="18" charset="0"/>
              </a:rPr>
              <a:t>smanjio procenat onih koji napore Vlade ocenjuju vrlo efikasnima,  a povećao broj onih koji smatraju da su oni malo efikasni. </a:t>
            </a:r>
          </a:p>
        </p:txBody>
      </p:sp>
      <p:graphicFrame>
        <p:nvGraphicFramePr>
          <p:cNvPr id="12" name="Chart 11"/>
          <p:cNvGraphicFramePr/>
          <p:nvPr/>
        </p:nvGraphicFramePr>
        <p:xfrm>
          <a:off x="428596" y="714356"/>
          <a:ext cx="8001056" cy="392909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071678"/>
            <a:ext cx="6172200" cy="1285884"/>
          </a:xfrm>
        </p:spPr>
        <p:txBody>
          <a:bodyPr>
            <a:normAutofit fontScale="90000"/>
          </a:bodyPr>
          <a:lstStyle/>
          <a:p>
            <a:pPr algn="ctr"/>
            <a:r>
              <a:rPr lang="sr-Latn-RS" sz="3100" dirty="0" smtClean="0">
                <a:solidFill>
                  <a:schemeClr val="tx1"/>
                </a:solidFill>
                <a:latin typeface="Constantia" pitchFamily="18" charset="0"/>
              </a:rPr>
              <a:t>PERCEPCIJA RADA AGENCIJE ZA BORBU PROTIV KORUPCIJE</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pic>
        <p:nvPicPr>
          <p:cNvPr id="13" name="il_fi" descr="http://www.novosti.rs/upload/images/2012/03/0303/016.jpg"/>
          <p:cNvPicPr/>
          <p:nvPr/>
        </p:nvPicPr>
        <p:blipFill>
          <a:blip r:embed="rId4" cstate="print"/>
          <a:srcRect/>
          <a:stretch>
            <a:fillRect/>
          </a:stretch>
        </p:blipFill>
        <p:spPr bwMode="auto">
          <a:xfrm>
            <a:off x="4286248" y="2857496"/>
            <a:ext cx="2052322" cy="3559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sr-Latn-RS" sz="2000" b="1" noProof="1" smtClean="0">
                <a:solidFill>
                  <a:schemeClr val="tx1"/>
                </a:solidFill>
                <a:latin typeface="Constantia"/>
                <a:ea typeface="Calibri"/>
                <a:cs typeface="Times New Roman"/>
              </a:rPr>
              <a:t>Prepoznatljvost rada Agencije za borbu protiv korupcije</a:t>
            </a:r>
            <a:endParaRPr lang="sr-Latn-RS" sz="2000" b="1" noProof="1"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25</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286388"/>
            <a:ext cx="7358114" cy="572072"/>
          </a:xfrm>
          <a:prstGeom prst="roundRect">
            <a:avLst/>
          </a:prstGeom>
          <a:noFill/>
          <a:ln>
            <a:solidFill>
              <a:schemeClr val="accent1"/>
            </a:solidFill>
          </a:ln>
        </p:spPr>
        <p:txBody>
          <a:bodyPr wrap="square" rtlCol="0">
            <a:spAutoFit/>
          </a:bodyPr>
          <a:lstStyle/>
          <a:p>
            <a:pPr algn="ctr">
              <a:lnSpc>
                <a:spcPct val="115000"/>
              </a:lnSpc>
              <a:spcAft>
                <a:spcPts val="1000"/>
              </a:spcAft>
            </a:pPr>
            <a:r>
              <a:rPr lang="sr-Latn-RS" sz="1200" noProof="1" smtClean="0">
                <a:latin typeface="Constantia"/>
                <a:ea typeface="Calibri"/>
                <a:cs typeface="Times New Roman"/>
              </a:rPr>
              <a:t>Prepoznatljivost rada Agencije za borbu protiv korupcije u poslednja tri ciklusa je na istom, veoma visokom nivou – 77%. </a:t>
            </a:r>
          </a:p>
        </p:txBody>
      </p:sp>
      <p:graphicFrame>
        <p:nvGraphicFramePr>
          <p:cNvPr id="12" name="Chart 11"/>
          <p:cNvGraphicFramePr/>
          <p:nvPr/>
        </p:nvGraphicFramePr>
        <p:xfrm>
          <a:off x="357158" y="1214422"/>
          <a:ext cx="8143932" cy="385765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285752"/>
          </a:xfrm>
        </p:spPr>
        <p:txBody>
          <a:bodyPr>
            <a:normAutofit fontScale="90000"/>
          </a:bodyPr>
          <a:lstStyle/>
          <a:p>
            <a:r>
              <a:rPr lang="sr-Latn-RS" sz="1800" b="1" noProof="1" smtClean="0">
                <a:solidFill>
                  <a:schemeClr val="tx1"/>
                </a:solidFill>
                <a:latin typeface="Constantia"/>
                <a:ea typeface="Calibri"/>
                <a:cs typeface="Times New Roman"/>
              </a:rPr>
              <a:t>Koliki je doprinos Agencije za borbu protiv korupcije?</a:t>
            </a:r>
            <a:endParaRPr lang="sr-Latn-RS" sz="1800" b="1" noProof="1"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26</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143512"/>
            <a:ext cx="7429552" cy="919401"/>
          </a:xfrm>
          <a:prstGeom prst="roundRect">
            <a:avLst/>
          </a:prstGeom>
          <a:noFill/>
          <a:ln>
            <a:solidFill>
              <a:schemeClr val="accent1"/>
            </a:solidFill>
          </a:ln>
        </p:spPr>
        <p:txBody>
          <a:bodyPr wrap="square" rtlCol="0">
            <a:spAutoFit/>
          </a:bodyPr>
          <a:lstStyle/>
          <a:p>
            <a:pPr algn="ctr">
              <a:spcAft>
                <a:spcPts val="1000"/>
              </a:spcAft>
            </a:pPr>
            <a:r>
              <a:rPr lang="sr-Latn-RS" sz="1200" noProof="1" smtClean="0">
                <a:latin typeface="Constantia"/>
                <a:ea typeface="Calibri"/>
                <a:cs typeface="Times New Roman"/>
              </a:rPr>
              <a:t>M</a:t>
            </a:r>
            <a:r>
              <a:rPr lang="vi-VN" sz="1200" noProof="1" smtClean="0">
                <a:latin typeface="Constantia"/>
                <a:ea typeface="Calibri"/>
                <a:cs typeface="Times New Roman"/>
              </a:rPr>
              <a:t>irniji i slabije medijski propraćen period u</a:t>
            </a:r>
            <a:r>
              <a:rPr lang="sr-Latn-RS" sz="1200" noProof="1" smtClean="0">
                <a:latin typeface="Constantia"/>
                <a:ea typeface="Calibri"/>
                <a:cs typeface="Times New Roman"/>
              </a:rPr>
              <a:t> </a:t>
            </a:r>
            <a:r>
              <a:rPr lang="vi-VN" sz="1200" noProof="1" smtClean="0">
                <a:latin typeface="Constantia"/>
                <a:ea typeface="Calibri"/>
                <a:cs typeface="Times New Roman"/>
              </a:rPr>
              <a:t>radu</a:t>
            </a:r>
            <a:r>
              <a:rPr lang="sr-Latn-RS" sz="1200" noProof="1" smtClean="0">
                <a:latin typeface="Constantia"/>
                <a:ea typeface="Calibri"/>
                <a:cs typeface="Times New Roman"/>
              </a:rPr>
              <a:t> Agencije </a:t>
            </a:r>
            <a:r>
              <a:rPr lang="vi-VN" sz="1200" noProof="1" smtClean="0">
                <a:latin typeface="Constantia"/>
                <a:ea typeface="Calibri"/>
                <a:cs typeface="Times New Roman"/>
              </a:rPr>
              <a:t>koji je nastupio po okončanju praćenja finansiranja izborne kampanje, a koji je uslovio smanjenu percepciju aktivnosti ove institucije u očima prosečnog građanina</a:t>
            </a:r>
            <a:r>
              <a:rPr lang="sr-Latn-RS" sz="1200" noProof="1" smtClean="0">
                <a:latin typeface="Constantia"/>
                <a:ea typeface="Calibri"/>
                <a:cs typeface="Times New Roman"/>
              </a:rPr>
              <a:t>, je doprineo</a:t>
            </a:r>
            <a:r>
              <a:rPr lang="vi-VN" sz="1200" noProof="1" smtClean="0">
                <a:latin typeface="Constantia"/>
                <a:ea typeface="Calibri"/>
                <a:cs typeface="Times New Roman"/>
              </a:rPr>
              <a:t> smanj</a:t>
            </a:r>
            <a:r>
              <a:rPr lang="sr-Latn-RS" sz="1200" noProof="1" smtClean="0">
                <a:latin typeface="Constantia"/>
                <a:ea typeface="Calibri"/>
                <a:cs typeface="Times New Roman"/>
              </a:rPr>
              <a:t>enju</a:t>
            </a:r>
            <a:r>
              <a:rPr lang="vi-VN" sz="1200" noProof="1" smtClean="0">
                <a:latin typeface="Constantia"/>
                <a:ea typeface="Calibri"/>
                <a:cs typeface="Times New Roman"/>
              </a:rPr>
              <a:t> procen</a:t>
            </a:r>
            <a:r>
              <a:rPr lang="sr-Latn-RS" sz="1200" noProof="1" smtClean="0">
                <a:latin typeface="Constantia"/>
                <a:ea typeface="Calibri"/>
                <a:cs typeface="Times New Roman"/>
              </a:rPr>
              <a:t>ta</a:t>
            </a:r>
            <a:r>
              <a:rPr lang="vi-VN" sz="1200" noProof="1" smtClean="0">
                <a:latin typeface="Constantia"/>
                <a:ea typeface="Calibri"/>
                <a:cs typeface="Times New Roman"/>
              </a:rPr>
              <a:t> građana koji smatraju da Agencija daje adekvatan doprinos borbi protiv korupcije u ovom trenutku.</a:t>
            </a:r>
            <a:endParaRPr lang="en-US" sz="1200" i="1" noProof="1" smtClean="0">
              <a:latin typeface="Constantia"/>
              <a:ea typeface="Calibri"/>
              <a:cs typeface="Times New Roman"/>
            </a:endParaRPr>
          </a:p>
        </p:txBody>
      </p:sp>
      <p:graphicFrame>
        <p:nvGraphicFramePr>
          <p:cNvPr id="12" name="Chart 11"/>
          <p:cNvGraphicFramePr/>
          <p:nvPr/>
        </p:nvGraphicFramePr>
        <p:xfrm>
          <a:off x="428596" y="642918"/>
          <a:ext cx="8072494" cy="442915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5992"/>
            <a:ext cx="5715024" cy="1000132"/>
          </a:xfrm>
        </p:spPr>
        <p:txBody>
          <a:bodyPr>
            <a:normAutofit fontScale="90000"/>
          </a:bodyPr>
          <a:lstStyle/>
          <a:p>
            <a:pPr algn="ctr"/>
            <a:r>
              <a:rPr lang="sr-Latn-RS" sz="3100" dirty="0" smtClean="0">
                <a:solidFill>
                  <a:schemeClr val="tx1"/>
                </a:solidFill>
                <a:latin typeface="Constantia" pitchFamily="18" charset="0"/>
              </a:rPr>
              <a:t>HVALA NA PAŽNJI</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642942"/>
          </a:xfrm>
        </p:spPr>
        <p:txBody>
          <a:bodyPr>
            <a:normAutofit fontScale="90000"/>
          </a:bodyPr>
          <a:lstStyle/>
          <a:p>
            <a:r>
              <a:rPr lang="en-US" b="1" dirty="0" smtClean="0">
                <a:solidFill>
                  <a:schemeClr val="tx1"/>
                </a:solidFill>
                <a:latin typeface="Constantia" pitchFamily="18" charset="0"/>
              </a:rPr>
              <a:t/>
            </a:r>
            <a:br>
              <a:rPr lang="en-US" b="1" dirty="0" smtClean="0">
                <a:solidFill>
                  <a:schemeClr val="tx1"/>
                </a:solidFill>
                <a:latin typeface="Constantia" pitchFamily="18" charset="0"/>
              </a:rPr>
            </a:br>
            <a:r>
              <a:rPr lang="en-US" b="1" dirty="0" smtClean="0">
                <a:solidFill>
                  <a:schemeClr val="tx1"/>
                </a:solidFill>
                <a:latin typeface="Constantia" pitchFamily="18" charset="0"/>
              </a:rPr>
              <a:t> </a:t>
            </a:r>
            <a:r>
              <a:rPr lang="en-US" sz="2000" b="1" smtClean="0">
                <a:solidFill>
                  <a:schemeClr val="tx1"/>
                </a:solidFill>
                <a:latin typeface="Constantia" pitchFamily="18" charset="0"/>
              </a:rPr>
              <a:t/>
            </a:r>
            <a:br>
              <a:rPr lang="en-US" sz="2000" b="1" smtClean="0">
                <a:solidFill>
                  <a:schemeClr val="tx1"/>
                </a:solidFill>
                <a:latin typeface="Constantia" pitchFamily="18" charset="0"/>
              </a:rPr>
            </a:br>
            <a:r>
              <a:rPr lang="en-US" sz="2000" b="1" noProof="1" smtClean="0">
                <a:solidFill>
                  <a:schemeClr val="tx1"/>
                </a:solidFill>
                <a:latin typeface="Constantia" pitchFamily="18" charset="0"/>
                <a:ea typeface="Calibri"/>
                <a:cs typeface="Times New Roman"/>
              </a:rPr>
              <a:t>Uopšteno gledano, da li mislite da stvari u Srbiji idu u pravom ili u pogrešnom smeru?</a:t>
            </a:r>
            <a:endParaRPr lang="sr-Latn-RS" sz="2000" b="1" noProof="1" smtClean="0">
              <a:solidFill>
                <a:schemeClr val="tx1"/>
              </a:solidFill>
              <a:latin typeface="Constantia" pitchFamily="18" charset="0"/>
            </a:endParaRPr>
          </a:p>
        </p:txBody>
      </p:sp>
      <p:sp>
        <p:nvSpPr>
          <p:cNvPr id="3" name="Content Placeholder 2"/>
          <p:cNvSpPr>
            <a:spLocks noGrp="1"/>
          </p:cNvSpPr>
          <p:nvPr>
            <p:ph sz="quarter" idx="1"/>
          </p:nvPr>
        </p:nvSpPr>
        <p:spPr>
          <a:xfrm>
            <a:off x="357158" y="642918"/>
            <a:ext cx="7901014" cy="5759596"/>
          </a:xfrm>
        </p:spPr>
        <p:txBody>
          <a:bodyPr>
            <a:normAutofit/>
          </a:bodyPr>
          <a:lstStyle/>
          <a:p>
            <a:pPr>
              <a:lnSpc>
                <a:spcPct val="150000"/>
              </a:lnSpc>
              <a:buNone/>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6429388" y="1857365"/>
            <a:ext cx="2143140" cy="3516868"/>
          </a:xfrm>
          <a:prstGeom prst="roundRect">
            <a:avLst/>
          </a:prstGeom>
          <a:noFill/>
          <a:ln cap="rnd">
            <a:solidFill>
              <a:schemeClr val="accent1">
                <a:lumMod val="75000"/>
              </a:schemeClr>
            </a:solidFill>
            <a:miter lim="800000"/>
          </a:ln>
        </p:spPr>
        <p:txBody>
          <a:bodyPr wrap="square" rtlCol="0">
            <a:spAutoFit/>
          </a:bodyPr>
          <a:lstStyle/>
          <a:p>
            <a:pPr algn="just"/>
            <a:r>
              <a:rPr lang="sr-Latn-RS" sz="1400" noProof="1" smtClean="0">
                <a:latin typeface="Constantia" pitchFamily="18" charset="0"/>
              </a:rPr>
              <a:t>Optimizam građana Srbije je još uvek na nivou od decembra prošle godine. </a:t>
            </a:r>
            <a:r>
              <a:rPr lang="vi-VN" sz="1400" noProof="1" smtClean="0">
                <a:latin typeface="Constantia" pitchFamily="18" charset="0"/>
              </a:rPr>
              <a:t>Skoro trećina građana (31%) u ovom trenutku smatra da se stvari u Srbiji kreću u dobrom smeru! Ovo je već treći istraživački ciklus u kome beležimo gotovo istovetan procenat građana koji pokazuju optimizam u pogledu budućnosti Srbije </a:t>
            </a:r>
            <a:endParaRPr lang="en-US" sz="1400" noProof="1" smtClean="0">
              <a:latin typeface="Constantia" pitchFamily="18" charset="0"/>
            </a:endParaRPr>
          </a:p>
        </p:txBody>
      </p:sp>
      <p:graphicFrame>
        <p:nvGraphicFramePr>
          <p:cNvPr id="11" name="Chart 10"/>
          <p:cNvGraphicFramePr/>
          <p:nvPr/>
        </p:nvGraphicFramePr>
        <p:xfrm>
          <a:off x="285720" y="1000108"/>
          <a:ext cx="6215106" cy="485778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Autofit/>
          </a:bodyPr>
          <a:lstStyle/>
          <a:p>
            <a:r>
              <a:rPr lang="sr-Latn-RS" sz="1800" b="1" noProof="1" smtClean="0">
                <a:solidFill>
                  <a:schemeClr val="tx1"/>
                </a:solidFill>
                <a:latin typeface="Constantia" pitchFamily="18" charset="0"/>
              </a:rPr>
              <a:t>Kako biste ocenili svoju sadašnju materijalnu situaciju?</a:t>
            </a:r>
            <a:endParaRPr lang="sr-Latn-RS" sz="1800" b="1" noProof="1" smtClean="0">
              <a:solidFill>
                <a:srgbClr val="FF0000"/>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4</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500034" y="4929198"/>
            <a:ext cx="7715304" cy="1143008"/>
          </a:xfrm>
          <a:prstGeom prst="roundRect">
            <a:avLst>
              <a:gd name="adj" fmla="val 50000"/>
            </a:avLst>
          </a:prstGeom>
          <a:noFill/>
          <a:ln cap="rnd">
            <a:solidFill>
              <a:schemeClr val="accent1">
                <a:lumMod val="75000"/>
              </a:schemeClr>
            </a:solidFill>
            <a:miter lim="800000"/>
          </a:ln>
        </p:spPr>
        <p:txBody>
          <a:bodyPr wrap="square" rtlCol="0">
            <a:noAutofit/>
          </a:bodyPr>
          <a:lstStyle/>
          <a:p>
            <a:pPr algn="ctr"/>
            <a:r>
              <a:rPr lang="vi-VN" sz="1200" smtClean="0">
                <a:latin typeface="Constantia" pitchFamily="18" charset="0"/>
              </a:rPr>
              <a:t>U ovom trenutku, od početka ovog istraživačkog projekta 2009. godine, beležimo najveći procenat ispitanika koji smatraju da je njihova materijalna situacija nepodnošljiva (18%). Kada uzmemo u obzir da je još 36% onih koji svoju ekonomsku situaciju vide kao lošu, dobijamo nešto više od polovine građana u Srbiji čiji su materijalni resursi jedva dovoljni za preživljavanje.</a:t>
            </a:r>
          </a:p>
          <a:p>
            <a:pPr algn="just"/>
            <a:endParaRPr lang="en-US" sz="1200" dirty="0"/>
          </a:p>
        </p:txBody>
      </p:sp>
      <p:graphicFrame>
        <p:nvGraphicFramePr>
          <p:cNvPr id="11" name="Chart 10"/>
          <p:cNvGraphicFramePr/>
          <p:nvPr/>
        </p:nvGraphicFramePr>
        <p:xfrm>
          <a:off x="357158" y="1000108"/>
          <a:ext cx="8001056" cy="385765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rmAutofit fontScale="90000"/>
          </a:bodyPr>
          <a:lstStyle/>
          <a:p>
            <a:pPr>
              <a:lnSpc>
                <a:spcPct val="150000"/>
              </a:lnSpc>
            </a:pPr>
            <a:r>
              <a:rPr lang="en-US" dirty="0" smtClean="0"/>
              <a:t/>
            </a:r>
            <a:br>
              <a:rPr lang="en-US" dirty="0" smtClean="0"/>
            </a:br>
            <a:r>
              <a:rPr lang="en-US" smtClean="0"/>
              <a:t> </a:t>
            </a:r>
            <a:r>
              <a:rPr lang="vi-VN" sz="2000" b="1" smtClean="0">
                <a:solidFill>
                  <a:schemeClr val="tx1"/>
                </a:solidFill>
                <a:latin typeface="Constantia" pitchFamily="18" charset="0"/>
              </a:rPr>
              <a:t>Glavni problemi građana Srbije (pregled po istraživačkim ciklusima)</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5</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6215074" y="1071546"/>
            <a:ext cx="2357454" cy="4396085"/>
          </a:xfrm>
          <a:prstGeom prst="roundRect">
            <a:avLst/>
          </a:prstGeom>
          <a:noFill/>
          <a:ln>
            <a:solidFill>
              <a:schemeClr val="accent1">
                <a:lumMod val="75000"/>
              </a:schemeClr>
            </a:solidFill>
          </a:ln>
        </p:spPr>
        <p:txBody>
          <a:bodyPr wrap="square" rtlCol="0">
            <a:spAutoFit/>
          </a:bodyPr>
          <a:lstStyle/>
          <a:p>
            <a:pPr lvl="0" algn="just"/>
            <a:r>
              <a:rPr lang="sr-Latn-RS" sz="1200" noProof="1" smtClean="0">
                <a:latin typeface="Constantia" pitchFamily="18" charset="0"/>
              </a:rPr>
              <a:t>N</a:t>
            </a:r>
            <a:r>
              <a:rPr lang="vi-VN" sz="1200" noProof="1" smtClean="0">
                <a:latin typeface="Constantia" pitchFamily="18" charset="0"/>
              </a:rPr>
              <a:t>egativni parametri životnog standarda uslovljavaju i redosled na listi ključnih problema sa kojima se suočavaju građani </a:t>
            </a:r>
            <a:r>
              <a:rPr lang="sr-Latn-RS" sz="1200" noProof="1" smtClean="0">
                <a:latin typeface="Constantia" pitchFamily="18" charset="0"/>
              </a:rPr>
              <a:t> </a:t>
            </a:r>
            <a:r>
              <a:rPr lang="vi-VN" sz="1200" noProof="1" smtClean="0">
                <a:latin typeface="Constantia" pitchFamily="18" charset="0"/>
              </a:rPr>
              <a:t>Srbije</a:t>
            </a:r>
            <a:r>
              <a:rPr lang="sr-Latn-RS" sz="1200" noProof="1" smtClean="0">
                <a:latin typeface="Constantia" pitchFamily="18" charset="0"/>
              </a:rPr>
              <a:t>. </a:t>
            </a:r>
          </a:p>
          <a:p>
            <a:pPr lvl="0" algn="just"/>
            <a:r>
              <a:rPr lang="vi-VN" sz="1200" noProof="1" smtClean="0">
                <a:latin typeface="Constantia" pitchFamily="18" charset="0"/>
              </a:rPr>
              <a:t> </a:t>
            </a:r>
            <a:endParaRPr lang="sr-Latn-RS" sz="1200" noProof="1" smtClean="0">
              <a:latin typeface="Constantia" pitchFamily="18" charset="0"/>
            </a:endParaRPr>
          </a:p>
          <a:p>
            <a:pPr lvl="0" algn="just"/>
            <a:r>
              <a:rPr lang="vi-VN" sz="1200" noProof="1" smtClean="0">
                <a:latin typeface="Constantia" pitchFamily="18" charset="0"/>
              </a:rPr>
              <a:t>Siromaštvo je potisnulo korupciju sa drugog na treće mesto na listi najvećih problema sa kojima se suočavaju građani. </a:t>
            </a:r>
            <a:endParaRPr lang="sr-Latn-RS" sz="1200" noProof="1" smtClean="0">
              <a:latin typeface="Constantia" pitchFamily="18" charset="0"/>
            </a:endParaRPr>
          </a:p>
          <a:p>
            <a:pPr lvl="0" algn="just"/>
            <a:endParaRPr lang="sr-Latn-RS" sz="1200" noProof="1" smtClean="0">
              <a:latin typeface="Constantia" pitchFamily="18" charset="0"/>
            </a:endParaRPr>
          </a:p>
          <a:p>
            <a:pPr lvl="0" algn="just"/>
            <a:r>
              <a:rPr lang="vi-VN" sz="1200" noProof="1" smtClean="0">
                <a:latin typeface="Constantia" pitchFamily="18" charset="0"/>
              </a:rPr>
              <a:t>U ovom trenutku, posle nezaposlenosti koja dominira na prvom mestu, sledi siromaštvo kao ključni problem za 18% građana Srbije, a korupcija je tek na trećem mestu sa 12% onih koji je percipiraju najvećim problemom građana Srbije danas.</a:t>
            </a:r>
            <a:endParaRPr lang="en-US" dirty="0"/>
          </a:p>
        </p:txBody>
      </p:sp>
      <p:graphicFrame>
        <p:nvGraphicFramePr>
          <p:cNvPr id="13" name="Chart 12"/>
          <p:cNvGraphicFramePr/>
          <p:nvPr/>
        </p:nvGraphicFramePr>
        <p:xfrm>
          <a:off x="285720" y="571480"/>
          <a:ext cx="6143668" cy="600079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000240"/>
            <a:ext cx="6572296" cy="1071570"/>
          </a:xfrm>
        </p:spPr>
        <p:txBody>
          <a:bodyPr>
            <a:normAutofit/>
          </a:bodyPr>
          <a:lstStyle/>
          <a:p>
            <a:pPr algn="ctr"/>
            <a:r>
              <a:rPr lang="pl-PL" sz="2800" dirty="0" smtClean="0">
                <a:solidFill>
                  <a:schemeClr val="tx1"/>
                </a:solidFill>
                <a:latin typeface="Constantia" pitchFamily="18" charset="0"/>
              </a:rPr>
              <a:t>UČESTALOST SLUČAJEVA KORUPCIJE</a:t>
            </a:r>
            <a:endParaRPr lang="en-US" sz="2800" dirty="0">
              <a:solidFill>
                <a:schemeClr val="tx1"/>
              </a:solidFill>
            </a:endParaRPr>
          </a:p>
        </p:txBody>
      </p:sp>
      <p:sp>
        <p:nvSpPr>
          <p:cNvPr id="3" name="Subtitle 2"/>
          <p:cNvSpPr>
            <a:spLocks noGrp="1"/>
          </p:cNvSpPr>
          <p:nvPr>
            <p:ph type="subTitle" idx="1"/>
          </p:nvPr>
        </p:nvSpPr>
        <p:spPr>
          <a:xfrm>
            <a:off x="3428992" y="4500570"/>
            <a:ext cx="4214842" cy="1874352"/>
          </a:xfrm>
        </p:spPr>
        <p:txBody>
          <a:bodyPr>
            <a:normAutofit/>
          </a:bodyPr>
          <a:lstStyle/>
          <a:p>
            <a:pPr algn="ctr"/>
            <a:r>
              <a:rPr lang="sr-Latn-RS" sz="2800" b="0" i="1" dirty="0" smtClean="0">
                <a:solidFill>
                  <a:schemeClr val="tx1"/>
                </a:solidFill>
                <a:latin typeface="Constantia" pitchFamily="18" charset="0"/>
              </a:rPr>
              <a:t>Ko je platio, koliko, kome i zašto?</a:t>
            </a:r>
            <a:endParaRPr lang="en-US" sz="2800" b="0" i="1"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en-US" sz="2000" b="1" dirty="0" smtClean="0">
                <a:solidFill>
                  <a:schemeClr val="tx1"/>
                </a:solidFill>
                <a:latin typeface="Constantia" pitchFamily="18" charset="0"/>
              </a:rPr>
              <a:t>U</a:t>
            </a:r>
            <a:r>
              <a:rPr lang="sr-Latn-RS" sz="2000" b="1" dirty="0" smtClean="0">
                <a:solidFill>
                  <a:schemeClr val="tx1"/>
                </a:solidFill>
                <a:latin typeface="Constantia" pitchFamily="18" charset="0"/>
              </a:rPr>
              <a:t>čestalost slučajeva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7</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42910" y="5143512"/>
            <a:ext cx="7429552" cy="908864"/>
          </a:xfrm>
          <a:prstGeom prst="roundRect">
            <a:avLst>
              <a:gd name="adj" fmla="val 50000"/>
            </a:avLst>
          </a:prstGeom>
          <a:noFill/>
          <a:ln>
            <a:solidFill>
              <a:schemeClr val="accent1">
                <a:lumMod val="75000"/>
              </a:schemeClr>
            </a:solidFill>
          </a:ln>
        </p:spPr>
        <p:txBody>
          <a:bodyPr wrap="square" rtlCol="0">
            <a:spAutoFit/>
          </a:bodyPr>
          <a:lstStyle/>
          <a:p>
            <a:pPr algn="ctr"/>
            <a:r>
              <a:rPr lang="en-US" sz="1200" noProof="1" smtClean="0">
                <a:latin typeface="Constantia" pitchFamily="18" charset="0"/>
              </a:rPr>
              <a:t>Svega 19% ispitanika tvrdi da su njima bliski ljudi u prethodna tri meseca imali iskustva sa korupcijom što je za 1% niže nego pre godinu dana. Ovo je istovremeno najniži nalaz od početka ovog istraživačkog projekta</a:t>
            </a:r>
            <a:r>
              <a:rPr lang="sr-Latn-RS" sz="1200" noProof="1" smtClean="0">
                <a:latin typeface="Constantia" pitchFamily="18" charset="0"/>
              </a:rPr>
              <a:t>!</a:t>
            </a:r>
            <a:endParaRPr lang="sr-Latn-RS" sz="1200" noProof="1">
              <a:latin typeface="Constantia" pitchFamily="18" charset="0"/>
            </a:endParaRPr>
          </a:p>
        </p:txBody>
      </p:sp>
      <p:graphicFrame>
        <p:nvGraphicFramePr>
          <p:cNvPr id="13" name="Chart 12"/>
          <p:cNvGraphicFramePr/>
          <p:nvPr/>
        </p:nvGraphicFramePr>
        <p:xfrm>
          <a:off x="500034" y="785794"/>
          <a:ext cx="8072494" cy="421484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Autofit/>
          </a:bodyPr>
          <a:lstStyle/>
          <a:p>
            <a:pPr>
              <a:lnSpc>
                <a:spcPct val="150000"/>
              </a:lnSpc>
            </a:pPr>
            <a:r>
              <a:rPr lang="en-US" sz="1800" dirty="0" smtClean="0">
                <a:latin typeface="Constantia" pitchFamily="18" charset="0"/>
              </a:rPr>
              <a:t/>
            </a:r>
            <a:br>
              <a:rPr lang="en-US" sz="1800" dirty="0" smtClean="0">
                <a:latin typeface="Constantia" pitchFamily="18" charset="0"/>
              </a:rPr>
            </a:br>
            <a:r>
              <a:rPr lang="sr-Latn-RS" sz="1800" b="1" dirty="0" smtClean="0">
                <a:solidFill>
                  <a:schemeClr val="tx1"/>
                </a:solidFill>
                <a:latin typeface="Constantia" pitchFamily="18" charset="0"/>
              </a:rPr>
              <a:t>Kome je plaćeno?</a:t>
            </a:r>
            <a:endParaRPr lang="sr-Latn-CS" sz="18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8</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9" name="TextBox 18"/>
          <p:cNvSpPr txBox="1"/>
          <p:nvPr/>
        </p:nvSpPr>
        <p:spPr>
          <a:xfrm>
            <a:off x="571472" y="5357826"/>
            <a:ext cx="7429552" cy="919401"/>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Trendovi koje pratimo u poslednja tri ciklusa nam jasno izdvajaju lekare i policajce kao profesije u kojima su slučajevi korupcije konstantno prisutni. Vi</a:t>
            </a:r>
            <a:r>
              <a:rPr lang="sr-Latn-RS" sz="1200" noProof="1" smtClean="0">
                <a:latin typeface="Constantia" pitchFamily="18" charset="0"/>
              </a:rPr>
              <a:t>dljiv je i trend povećanja u pogledu učestalosti korupcije kod službenika u državnoj administraciji. </a:t>
            </a:r>
            <a:r>
              <a:rPr lang="en-US" sz="1200" noProof="1" smtClean="0">
                <a:latin typeface="Constantia" pitchFamily="18" charset="0"/>
              </a:rPr>
              <a:t>U poslednja dva ciklusa skoro polovina (48%) od ukupnog broja slučajeva davanja mita je vezana za zdravstvo i lekare!</a:t>
            </a:r>
          </a:p>
        </p:txBody>
      </p:sp>
      <p:graphicFrame>
        <p:nvGraphicFramePr>
          <p:cNvPr id="11" name="Chart 10"/>
          <p:cNvGraphicFramePr/>
          <p:nvPr/>
        </p:nvGraphicFramePr>
        <p:xfrm>
          <a:off x="214282" y="928670"/>
          <a:ext cx="8358246" cy="407033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pl-PL" sz="2000" b="1" dirty="0" smtClean="0">
                <a:solidFill>
                  <a:schemeClr val="tx1"/>
                </a:solidFill>
                <a:latin typeface="Constantia" pitchFamily="18" charset="0"/>
              </a:rPr>
              <a:t>Šta je razlog za davanje mita?</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9</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20" name="TextBox 19"/>
          <p:cNvSpPr txBox="1"/>
          <p:nvPr/>
        </p:nvSpPr>
        <p:spPr>
          <a:xfrm>
            <a:off x="285720" y="4643446"/>
            <a:ext cx="7858180" cy="1571636"/>
          </a:xfrm>
          <a:prstGeom prst="roundRect">
            <a:avLst/>
          </a:prstGeom>
          <a:noFill/>
          <a:ln>
            <a:solidFill>
              <a:schemeClr val="accent1">
                <a:shade val="50000"/>
              </a:schemeClr>
            </a:solidFill>
          </a:ln>
        </p:spPr>
        <p:txBody>
          <a:bodyPr wrap="square" rtlCol="0">
            <a:spAutoFit/>
          </a:bodyPr>
          <a:lstStyle/>
          <a:p>
            <a:pPr algn="ctr"/>
            <a:r>
              <a:rPr lang="vi-VN" sz="1200" noProof="1" smtClean="0">
                <a:latin typeface="Constantia" pitchFamily="18" charset="0"/>
              </a:rPr>
              <a:t>Skoro 60% građana Srbije koji su imali direktno ili indirektno iskustvo sa korupcijom su SAMI ponudili mito radi dobijanja određene usluge!</a:t>
            </a:r>
            <a:endParaRPr lang="sr-Latn-RS" sz="1200" noProof="1" smtClean="0">
              <a:latin typeface="Constantia" pitchFamily="18" charset="0"/>
            </a:endParaRPr>
          </a:p>
          <a:p>
            <a:pPr algn="ctr"/>
            <a:endParaRPr lang="sr-Latn-RS" sz="1200" noProof="1" smtClean="0">
              <a:latin typeface="Constantia" pitchFamily="18" charset="0"/>
            </a:endParaRPr>
          </a:p>
          <a:p>
            <a:pPr algn="ctr"/>
            <a:r>
              <a:rPr lang="en-US" sz="1200" smtClean="0">
                <a:latin typeface="Constantia" pitchFamily="18" charset="0"/>
              </a:rPr>
              <a:t>Ipak moramo napomenuti da je broj slučajeva u kojima je od građana direktno traženo mito ipak za nijansu veći nego pre šest meseci (</a:t>
            </a:r>
            <a:r>
              <a:rPr lang="en-US" sz="1200" i="1" smtClean="0">
                <a:latin typeface="Constantia" pitchFamily="18" charset="0"/>
              </a:rPr>
              <a:t>rast sa 19% na 22% u kategoriji građana kojima je direktno traženo mito</a:t>
            </a:r>
            <a:r>
              <a:rPr lang="en-US" sz="1200" smtClean="0">
                <a:latin typeface="Constantia" pitchFamily="18" charset="0"/>
              </a:rPr>
              <a:t>). Sa druge strane, u slučajevima indirektne upoznatosti sa korupcijom, broj slučajeva u kojima je od građana direktno traženo mito u poslednja tri meseca je smanjen za 3% (sa 27% na 24%). </a:t>
            </a:r>
          </a:p>
        </p:txBody>
      </p:sp>
      <p:graphicFrame>
        <p:nvGraphicFramePr>
          <p:cNvPr id="12" name="Chart 11"/>
          <p:cNvGraphicFramePr/>
          <p:nvPr/>
        </p:nvGraphicFramePr>
        <p:xfrm>
          <a:off x="285720" y="857232"/>
          <a:ext cx="8286808" cy="371477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1028</TotalTime>
  <Words>1536</Words>
  <Application>Microsoft Office PowerPoint</Application>
  <PresentationFormat>On-screen Show (4:3)</PresentationFormat>
  <Paragraphs>154</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STAV GRAĐANA SRBIJE PREMA KORUPCIJI  </vt:lpstr>
      <vt:lpstr>  Metodologija</vt:lpstr>
      <vt:lpstr>   Uopšteno gledano, da li mislite da stvari u Srbiji idu u pravom ili u pogrešnom smeru?</vt:lpstr>
      <vt:lpstr>Kako biste ocenili svoju sadašnju materijalnu situaciju?</vt:lpstr>
      <vt:lpstr>  Glavni problemi građana Srbije (pregled po istraživačkim ciklusima)</vt:lpstr>
      <vt:lpstr>UČESTALOST SLUČAJEVA KORUPCIJE</vt:lpstr>
      <vt:lpstr> Učestalost slučajeva korupcije</vt:lpstr>
      <vt:lpstr> Kome je plaćeno?</vt:lpstr>
      <vt:lpstr> Šta je razlog za davanje mita?</vt:lpstr>
      <vt:lpstr> Prosečan iznos mita, komparativni prikaz</vt:lpstr>
      <vt:lpstr>  Percepcija korupcije</vt:lpstr>
      <vt:lpstr>  Kakva je budućnost korupcije u Srbiji u narednih 12 meseci?</vt:lpstr>
      <vt:lpstr>  Odakle vreba korupcija?</vt:lpstr>
      <vt:lpstr>  Koliko je korupcije u ključnim institucijama sistema?</vt:lpstr>
      <vt:lpstr>  Percepcija korupcije u zdravstvu</vt:lpstr>
      <vt:lpstr>  Na osnovu čega smatrate da je kod nas raširena korupcija u zdravstvu?</vt:lpstr>
      <vt:lpstr>  Percepcija nivoa korupcije kod zdravstvenih radnika u Srbiji</vt:lpstr>
      <vt:lpstr>  Percepcija nivoa korupcije u medicinskim ustanovama</vt:lpstr>
      <vt:lpstr>  Izvor informacija o korupciji</vt:lpstr>
      <vt:lpstr>Ukoliko biste se našli u situaciji da vam neko direktno traži mito, šta biste uradili?</vt:lpstr>
      <vt:lpstr>  Ko bi trebalo da bude na čelu borbe protiv korupcije?</vt:lpstr>
      <vt:lpstr>  Koji je najbolji vid borbe protiv korupcije?</vt:lpstr>
      <vt:lpstr> Koliko je Vlada efikasna u borbi protiv korupcije?</vt:lpstr>
      <vt:lpstr>PERCEPCIJA RADA AGENCIJE ZA BORBU PROTIV KORUPCIJE </vt:lpstr>
      <vt:lpstr> Prepoznatljvost rada Agencije za borbu protiv korupcije</vt:lpstr>
      <vt:lpstr>Koliki je doprinos Agencije za borbu protiv korupcije?</vt:lpstr>
      <vt:lpstr>HVALA NA PAŽNJI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STAV GRAĐANA SRBIJE PREMA KORUPCIJI</dc:title>
  <dc:creator>Ivo Colovic</dc:creator>
  <cp:lastModifiedBy>Daniel Varga</cp:lastModifiedBy>
  <cp:revision>300</cp:revision>
  <dcterms:created xsi:type="dcterms:W3CDTF">2013-01-24T10:23:53Z</dcterms:created>
  <dcterms:modified xsi:type="dcterms:W3CDTF">2014-02-12T11:15:43Z</dcterms:modified>
</cp:coreProperties>
</file>