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11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2.xml" ContentType="application/vnd.openxmlformats-officedocument.drawingml.chart+xml"/>
  <Override PartName="/ppt/theme/themeOverride1.xml" ContentType="application/vnd.openxmlformats-officedocument.themeOverride+xml"/>
  <Override PartName="/ppt/charts/chart23.xml" ContentType="application/vnd.openxmlformats-officedocument.drawingml.chart+xml"/>
  <Override PartName="/ppt/theme/themeOverride2.xml" ContentType="application/vnd.openxmlformats-officedocument.themeOverride+xml"/>
  <Override PartName="/ppt/charts/chart24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0.xml" ContentType="application/vnd.openxmlformats-officedocument.presentationml.notesSlide+xml"/>
  <Override PartName="/ppt/charts/chart3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3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3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2.xml" ContentType="application/vnd.openxmlformats-officedocument.presentationml.notesSlide+xml"/>
  <Override PartName="/ppt/charts/chart3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3.xml" ContentType="application/vnd.openxmlformats-officedocument.presentationml.notesSlide+xml"/>
  <Override PartName="/ppt/charts/chart3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9.xml" ContentType="application/vnd.openxmlformats-officedocument.drawingml.chart+xml"/>
  <Override PartName="/ppt/theme/themeOverride4.xml" ContentType="application/vnd.openxmlformats-officedocument.themeOverride+xml"/>
  <Override PartName="/ppt/charts/chart40.xml" ContentType="application/vnd.openxmlformats-officedocument.drawingml.chart+xml"/>
  <Override PartName="/ppt/theme/themeOverride5.xml" ContentType="application/vnd.openxmlformats-officedocument.themeOverride+xml"/>
  <Override PartName="/ppt/charts/chart41.xml" ContentType="application/vnd.openxmlformats-officedocument.drawingml.chart+xml"/>
  <Override PartName="/ppt/theme/themeOverride6.xml" ContentType="application/vnd.openxmlformats-officedocument.themeOverride+xml"/>
  <Override PartName="/ppt/notesSlides/notesSlide24.xml" ContentType="application/vnd.openxmlformats-officedocument.presentationml.notesSlide+xml"/>
  <Override PartName="/ppt/charts/chart4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43.xml" ContentType="application/vnd.openxmlformats-officedocument.drawingml.chart+xml"/>
  <Override PartName="/ppt/theme/themeOverride7.xml" ContentType="application/vnd.openxmlformats-officedocument.themeOverride+xml"/>
  <Override PartName="/ppt/charts/chart44.xml" ContentType="application/vnd.openxmlformats-officedocument.drawingml.chart+xml"/>
  <Override PartName="/ppt/theme/themeOverride8.xml" ContentType="application/vnd.openxmlformats-officedocument.themeOverride+xml"/>
  <Override PartName="/ppt/charts/chart45.xml" ContentType="application/vnd.openxmlformats-officedocument.drawingml.chart+xml"/>
  <Override PartName="/ppt/theme/themeOverride9.xml" ContentType="application/vnd.openxmlformats-officedocument.themeOverride+xml"/>
  <Override PartName="/ppt/notesSlides/notesSlide25.xml" ContentType="application/vnd.openxmlformats-officedocument.presentationml.notesSlide+xml"/>
  <Override PartName="/ppt/charts/chart4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6.xml" ContentType="application/vnd.openxmlformats-officedocument.presentationml.notesSlide+xml"/>
  <Override PartName="/ppt/charts/chart4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7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theme/themeOverride10.xml" ContentType="application/vnd.openxmlformats-officedocument.themeOverride+xml"/>
  <Override PartName="/ppt/charts/chart50.xml" ContentType="application/vnd.openxmlformats-officedocument.drawingml.chart+xml"/>
  <Override PartName="/ppt/theme/themeOverride11.xml" ContentType="application/vnd.openxmlformats-officedocument.themeOverride+xml"/>
  <Override PartName="/ppt/charts/chart51.xml" ContentType="application/vnd.openxmlformats-officedocument.drawingml.chart+xml"/>
  <Override PartName="/ppt/theme/themeOverride12.xml" ContentType="application/vnd.openxmlformats-officedocument.themeOverride+xml"/>
  <Override PartName="/ppt/notesSlides/notesSlide28.xml" ContentType="application/vnd.openxmlformats-officedocument.presentationml.notesSlide+xml"/>
  <Override PartName="/ppt/charts/chart52.xml" ContentType="application/vnd.openxmlformats-officedocument.drawingml.chart+xml"/>
  <Override PartName="/ppt/notesSlides/notesSlide29.xml" ContentType="application/vnd.openxmlformats-officedocument.presentationml.notesSlide+xml"/>
  <Override PartName="/ppt/charts/chart5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5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0.xml" ContentType="application/vnd.openxmlformats-officedocument.presentationml.notesSlide+xml"/>
  <Override PartName="/ppt/charts/chart5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1.xml" ContentType="application/vnd.openxmlformats-officedocument.presentationml.notesSlide+xml"/>
  <Override PartName="/ppt/charts/chart5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5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58.xml" ContentType="application/vnd.openxmlformats-officedocument.drawingml.chart+xml"/>
  <Override PartName="/ppt/theme/themeOverride13.xml" ContentType="application/vnd.openxmlformats-officedocument.themeOverride+xml"/>
  <Override PartName="/ppt/charts/chart59.xml" ContentType="application/vnd.openxmlformats-officedocument.drawingml.chart+xml"/>
  <Override PartName="/ppt/theme/themeOverride14.xml" ContentType="application/vnd.openxmlformats-officedocument.themeOverride+xml"/>
  <Override PartName="/ppt/charts/chart60.xml" ContentType="application/vnd.openxmlformats-officedocument.drawingml.chart+xml"/>
  <Override PartName="/ppt/theme/themeOverride15.xml" ContentType="application/vnd.openxmlformats-officedocument.themeOverride+xml"/>
  <Override PartName="/ppt/charts/chart61.xml" ContentType="application/vnd.openxmlformats-officedocument.drawingml.chart+xml"/>
  <Override PartName="/ppt/theme/themeOverride16.xml" ContentType="application/vnd.openxmlformats-officedocument.themeOverride+xml"/>
  <Override PartName="/ppt/charts/chart62.xml" ContentType="application/vnd.openxmlformats-officedocument.drawingml.chart+xml"/>
  <Override PartName="/ppt/theme/themeOverride17.xml" ContentType="application/vnd.openxmlformats-officedocument.themeOverride+xml"/>
  <Override PartName="/ppt/charts/chart63.xml" ContentType="application/vnd.openxmlformats-officedocument.drawingml.chart+xml"/>
  <Override PartName="/ppt/theme/themeOverride18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3" r:id="rId2"/>
    <p:sldMasterId id="2147483663" r:id="rId3"/>
    <p:sldMasterId id="2147483713" r:id="rId4"/>
    <p:sldMasterId id="2147483677" r:id="rId5"/>
    <p:sldMasterId id="2147483741" r:id="rId6"/>
    <p:sldMasterId id="2147483746" r:id="rId7"/>
    <p:sldMasterId id="2147483756" r:id="rId8"/>
    <p:sldMasterId id="2147483771" r:id="rId9"/>
    <p:sldMasterId id="2147483784" r:id="rId10"/>
  </p:sldMasterIdLst>
  <p:notesMasterIdLst>
    <p:notesMasterId r:id="rId68"/>
  </p:notesMasterIdLst>
  <p:sldIdLst>
    <p:sldId id="350" r:id="rId11"/>
    <p:sldId id="351" r:id="rId12"/>
    <p:sldId id="352" r:id="rId13"/>
    <p:sldId id="353" r:id="rId14"/>
    <p:sldId id="400" r:id="rId15"/>
    <p:sldId id="356" r:id="rId16"/>
    <p:sldId id="357" r:id="rId17"/>
    <p:sldId id="358" r:id="rId18"/>
    <p:sldId id="359" r:id="rId19"/>
    <p:sldId id="402" r:id="rId20"/>
    <p:sldId id="360" r:id="rId21"/>
    <p:sldId id="361" r:id="rId22"/>
    <p:sldId id="390" r:id="rId23"/>
    <p:sldId id="362" r:id="rId24"/>
    <p:sldId id="363" r:id="rId25"/>
    <p:sldId id="364" r:id="rId26"/>
    <p:sldId id="365" r:id="rId27"/>
    <p:sldId id="394" r:id="rId28"/>
    <p:sldId id="369" r:id="rId29"/>
    <p:sldId id="395" r:id="rId30"/>
    <p:sldId id="370" r:id="rId31"/>
    <p:sldId id="371" r:id="rId32"/>
    <p:sldId id="386" r:id="rId33"/>
    <p:sldId id="372" r:id="rId34"/>
    <p:sldId id="387" r:id="rId35"/>
    <p:sldId id="373" r:id="rId36"/>
    <p:sldId id="374" r:id="rId37"/>
    <p:sldId id="375" r:id="rId38"/>
    <p:sldId id="401" r:id="rId39"/>
    <p:sldId id="396" r:id="rId40"/>
    <p:sldId id="322" r:id="rId41"/>
    <p:sldId id="286" r:id="rId42"/>
    <p:sldId id="289" r:id="rId43"/>
    <p:sldId id="297" r:id="rId44"/>
    <p:sldId id="298" r:id="rId45"/>
    <p:sldId id="299" r:id="rId46"/>
    <p:sldId id="290" r:id="rId47"/>
    <p:sldId id="301" r:id="rId48"/>
    <p:sldId id="397" r:id="rId49"/>
    <p:sldId id="307" r:id="rId50"/>
    <p:sldId id="308" r:id="rId51"/>
    <p:sldId id="343" r:id="rId52"/>
    <p:sldId id="295" r:id="rId53"/>
    <p:sldId id="296" r:id="rId54"/>
    <p:sldId id="300" r:id="rId55"/>
    <p:sldId id="302" r:id="rId56"/>
    <p:sldId id="303" r:id="rId57"/>
    <p:sldId id="304" r:id="rId58"/>
    <p:sldId id="339" r:id="rId59"/>
    <p:sldId id="392" r:id="rId60"/>
    <p:sldId id="338" r:id="rId61"/>
    <p:sldId id="340" r:id="rId62"/>
    <p:sldId id="341" r:id="rId63"/>
    <p:sldId id="336" r:id="rId64"/>
    <p:sldId id="393" r:id="rId65"/>
    <p:sldId id="335" r:id="rId66"/>
    <p:sldId id="344" r:id="rId67"/>
  </p:sldIdLst>
  <p:sldSz cx="9144000" cy="6858000" type="screen4x3"/>
  <p:notesSz cx="7010400" cy="9296400"/>
  <p:custDataLst>
    <p:tags r:id="rId69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34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orient="horz" pos="658">
          <p15:clr>
            <a:srgbClr val="A4A3A4"/>
          </p15:clr>
        </p15:guide>
        <p15:guide id="10" pos="180">
          <p15:clr>
            <a:srgbClr val="A4A3A4"/>
          </p15:clr>
        </p15:guide>
        <p15:guide id="11" pos="5578">
          <p15:clr>
            <a:srgbClr val="A4A3A4"/>
          </p15:clr>
        </p15:guide>
        <p15:guide id="12" pos="2880">
          <p15:clr>
            <a:srgbClr val="A4A3A4"/>
          </p15:clr>
        </p15:guide>
        <p15:guide id="13" pos="814">
          <p15:clr>
            <a:srgbClr val="A4A3A4"/>
          </p15:clr>
        </p15:guide>
        <p15:guide id="14" pos="5260">
          <p15:clr>
            <a:srgbClr val="A4A3A4"/>
          </p15:clr>
        </p15:guide>
        <p15:guide id="15" pos="3040">
          <p15:clr>
            <a:srgbClr val="A4A3A4"/>
          </p15:clr>
        </p15:guide>
        <p15:guide id="16" pos="3830">
          <p15:clr>
            <a:srgbClr val="A4A3A4"/>
          </p15:clr>
        </p15:guide>
        <p15:guide id="17" pos="27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6337" autoAdjust="0"/>
  </p:normalViewPr>
  <p:slideViewPr>
    <p:cSldViewPr snapToGrid="0" showGuides="1">
      <p:cViewPr varScale="1">
        <p:scale>
          <a:sx n="108" d="100"/>
          <a:sy n="108" d="100"/>
        </p:scale>
        <p:origin x="1242" y="138"/>
      </p:cViewPr>
      <p:guideLst>
        <p:guide orient="horz" pos="4144"/>
        <p:guide orient="horz" pos="174"/>
        <p:guide orient="horz" pos="3192"/>
        <p:guide orient="horz" pos="2873"/>
        <p:guide orient="horz" pos="1134"/>
        <p:guide orient="horz" pos="810"/>
        <p:guide orient="horz" pos="3509"/>
        <p:guide orient="horz" pos="3668"/>
        <p:guide orient="horz" pos="658"/>
        <p:guide pos="180"/>
        <p:guide pos="5578"/>
        <p:guide pos="2880"/>
        <p:guide pos="814"/>
        <p:guide pos="5260"/>
        <p:guide pos="3040"/>
        <p:guide pos="3830"/>
        <p:guide pos="27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3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5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6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7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8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9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10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11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12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13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1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15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16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17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1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27063525772974"/>
          <c:y val="0"/>
          <c:w val="0.50972929267467926"/>
          <c:h val="0.96101413693290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Nizak životni standard </c:v>
                </c:pt>
                <c:pt idx="1">
                  <c:v>Nezaposlenost </c:v>
                </c:pt>
                <c:pt idx="2">
                  <c:v>Korupcija </c:v>
                </c:pt>
                <c:pt idx="3">
                  <c:v>Zdravstvena zaštita </c:v>
                </c:pt>
                <c:pt idx="4">
                  <c:v>Kriminal </c:v>
                </c:pt>
                <c:pt idx="5">
                  <c:v>Socijalna zaštita </c:v>
                </c:pt>
                <c:pt idx="6">
                  <c:v>Loša uprava </c:v>
                </c:pt>
                <c:pt idx="7">
                  <c:v>Izgradnja i rekonstrukcija puteva (izgradnja putne infrastructure)</c:v>
                </c:pt>
                <c:pt idx="8">
                  <c:v>Migranti / Izbeglice </c:v>
                </c:pt>
                <c:pt idx="9">
                  <c:v>Javni saobraćaj </c:v>
                </c:pt>
                <c:pt idx="10">
                  <c:v>Smeće i recikliranje </c:v>
                </c:pt>
                <c:pt idx="11">
                  <c:v>Snabdevanje vodom i kanalizacija </c:v>
                </c:pt>
                <c:pt idx="12">
                  <c:v>Legalizacija </c:v>
                </c:pt>
                <c:pt idx="13">
                  <c:v>Drugo </c:v>
                </c:pt>
                <c:pt idx="14">
                  <c:v>Ne zna / Bez odgovora</c:v>
                </c:pt>
              </c:strCache>
            </c:strRef>
          </c:cat>
          <c:val>
            <c:numRef>
              <c:f>Sheet1!$B$2:$B$16</c:f>
              <c:numCache>
                <c:formatCode>0</c:formatCode>
                <c:ptCount val="15"/>
                <c:pt idx="0">
                  <c:v>76.341996171019758</c:v>
                </c:pt>
                <c:pt idx="1">
                  <c:v>76.026493635527274</c:v>
                </c:pt>
                <c:pt idx="2">
                  <c:v>33.496742241502005</c:v>
                </c:pt>
                <c:pt idx="3">
                  <c:v>25.886932927613792</c:v>
                </c:pt>
                <c:pt idx="4">
                  <c:v>25.297264537418602</c:v>
                </c:pt>
                <c:pt idx="5">
                  <c:v>21.979163653977597</c:v>
                </c:pt>
                <c:pt idx="6">
                  <c:v>19.063560749824951</c:v>
                </c:pt>
                <c:pt idx="7">
                  <c:v>16.229132355765426</c:v>
                </c:pt>
                <c:pt idx="8">
                  <c:v>12.945268140750304</c:v>
                </c:pt>
                <c:pt idx="9">
                  <c:v>12.889015319716778</c:v>
                </c:pt>
                <c:pt idx="10">
                  <c:v>10.197020419570455</c:v>
                </c:pt>
                <c:pt idx="11">
                  <c:v>8.84642865686215</c:v>
                </c:pt>
                <c:pt idx="12">
                  <c:v>4.6701909003918853</c:v>
                </c:pt>
                <c:pt idx="13">
                  <c:v>1.4613586970826353</c:v>
                </c:pt>
                <c:pt idx="14">
                  <c:v>0.9221487557125233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E0-4A28-B316-BC4C2B7411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grupa – opštine intenzivnije pogođene krizom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Nizak životni standard </c:v>
                </c:pt>
                <c:pt idx="1">
                  <c:v>Nezaposlenost </c:v>
                </c:pt>
                <c:pt idx="2">
                  <c:v>Korupcija </c:v>
                </c:pt>
                <c:pt idx="3">
                  <c:v>Zdravstvena zaštita </c:v>
                </c:pt>
                <c:pt idx="4">
                  <c:v>Kriminal </c:v>
                </c:pt>
                <c:pt idx="5">
                  <c:v>Socijalna zaštita </c:v>
                </c:pt>
                <c:pt idx="6">
                  <c:v>Loša uprava </c:v>
                </c:pt>
                <c:pt idx="7">
                  <c:v>Izgradnja i rekonstrukcija puteva (izgradnja putne infrastructure)</c:v>
                </c:pt>
                <c:pt idx="8">
                  <c:v>Migranti / Izbeglice </c:v>
                </c:pt>
                <c:pt idx="9">
                  <c:v>Javni saobraćaj </c:v>
                </c:pt>
                <c:pt idx="10">
                  <c:v>Smeće i recikliranje </c:v>
                </c:pt>
                <c:pt idx="11">
                  <c:v>Snabdevanje vodom i kanalizacija </c:v>
                </c:pt>
                <c:pt idx="12">
                  <c:v>Legalizacija </c:v>
                </c:pt>
                <c:pt idx="13">
                  <c:v>Drugo </c:v>
                </c:pt>
                <c:pt idx="14">
                  <c:v>Ne zna / Bez odgovora</c:v>
                </c:pt>
              </c:strCache>
            </c:strRef>
          </c:cat>
          <c:val>
            <c:numRef>
              <c:f>Sheet1!$C$2:$C$16</c:f>
              <c:numCache>
                <c:formatCode>0</c:formatCode>
                <c:ptCount val="15"/>
                <c:pt idx="0">
                  <c:v>65.954993160344245</c:v>
                </c:pt>
                <c:pt idx="1">
                  <c:v>56.906992154958843</c:v>
                </c:pt>
                <c:pt idx="2">
                  <c:v>21.612458033846565</c:v>
                </c:pt>
                <c:pt idx="3">
                  <c:v>30.004867176773793</c:v>
                </c:pt>
                <c:pt idx="4">
                  <c:v>21.156968390164625</c:v>
                </c:pt>
                <c:pt idx="5">
                  <c:v>25.235572708654718</c:v>
                </c:pt>
                <c:pt idx="6">
                  <c:v>11.163793242697782</c:v>
                </c:pt>
                <c:pt idx="7">
                  <c:v>18.15336517464775</c:v>
                </c:pt>
                <c:pt idx="8">
                  <c:v>28.167969947923954</c:v>
                </c:pt>
                <c:pt idx="9">
                  <c:v>21.029583355732399</c:v>
                </c:pt>
                <c:pt idx="10">
                  <c:v>15.880691349674834</c:v>
                </c:pt>
                <c:pt idx="11">
                  <c:v>12.710863409327194</c:v>
                </c:pt>
                <c:pt idx="12">
                  <c:v>7.5898019781162231</c:v>
                </c:pt>
                <c:pt idx="13">
                  <c:v>1.5657563773131735</c:v>
                </c:pt>
                <c:pt idx="14">
                  <c:v>1.912749660055471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E0-4A28-B316-BC4C2B7411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grupa – opštine umereno pogođene krizom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Nizak životni standard </c:v>
                </c:pt>
                <c:pt idx="1">
                  <c:v>Nezaposlenost </c:v>
                </c:pt>
                <c:pt idx="2">
                  <c:v>Korupcija </c:v>
                </c:pt>
                <c:pt idx="3">
                  <c:v>Zdravstvena zaštita </c:v>
                </c:pt>
                <c:pt idx="4">
                  <c:v>Kriminal </c:v>
                </c:pt>
                <c:pt idx="5">
                  <c:v>Socijalna zaštita </c:v>
                </c:pt>
                <c:pt idx="6">
                  <c:v>Loša uprava </c:v>
                </c:pt>
                <c:pt idx="7">
                  <c:v>Izgradnja i rekonstrukcija puteva (izgradnja putne infrastructure)</c:v>
                </c:pt>
                <c:pt idx="8">
                  <c:v>Migranti / Izbeglice </c:v>
                </c:pt>
                <c:pt idx="9">
                  <c:v>Javni saobraćaj </c:v>
                </c:pt>
                <c:pt idx="10">
                  <c:v>Smeće i recikliranje </c:v>
                </c:pt>
                <c:pt idx="11">
                  <c:v>Snabdevanje vodom i kanalizacija </c:v>
                </c:pt>
                <c:pt idx="12">
                  <c:v>Legalizacija </c:v>
                </c:pt>
                <c:pt idx="13">
                  <c:v>Drugo </c:v>
                </c:pt>
                <c:pt idx="14">
                  <c:v>Ne zna / Bez odgovora</c:v>
                </c:pt>
              </c:strCache>
            </c:strRef>
          </c:cat>
          <c:val>
            <c:numRef>
              <c:f>Sheet1!$D$2:$D$16</c:f>
              <c:numCache>
                <c:formatCode>0</c:formatCode>
                <c:ptCount val="15"/>
                <c:pt idx="0">
                  <c:v>83.084775778586888</c:v>
                </c:pt>
                <c:pt idx="1">
                  <c:v>88.554582064400932</c:v>
                </c:pt>
                <c:pt idx="2">
                  <c:v>41.176401951450259</c:v>
                </c:pt>
                <c:pt idx="3">
                  <c:v>23.286654886134286</c:v>
                </c:pt>
                <c:pt idx="4">
                  <c:v>27.986905972605356</c:v>
                </c:pt>
                <c:pt idx="5">
                  <c:v>19.878458723099683</c:v>
                </c:pt>
                <c:pt idx="6">
                  <c:v>24.190680599336417</c:v>
                </c:pt>
                <c:pt idx="7">
                  <c:v>14.976831356848223</c:v>
                </c:pt>
                <c:pt idx="8">
                  <c:v>2.9582003339929024</c:v>
                </c:pt>
                <c:pt idx="9">
                  <c:v>7.5455031029370883</c:v>
                </c:pt>
                <c:pt idx="10">
                  <c:v>6.5034480834074229</c:v>
                </c:pt>
                <c:pt idx="11">
                  <c:v>6.3402374501396412</c:v>
                </c:pt>
                <c:pt idx="12">
                  <c:v>2.7605393328070793</c:v>
                </c:pt>
                <c:pt idx="13">
                  <c:v>1.3760285095886171</c:v>
                </c:pt>
                <c:pt idx="14">
                  <c:v>0.27682312011726828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E0-4A28-B316-BC4C2B741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1339872"/>
        <c:axId val="341339480"/>
      </c:barChart>
      <c:valAx>
        <c:axId val="341339480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1339872"/>
        <c:crosses val="autoZero"/>
        <c:crossBetween val="between"/>
      </c:valAx>
      <c:catAx>
        <c:axId val="341339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394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u="none" strike="noStrike" baseline="0" dirty="0" err="1">
                <a:effectLst/>
              </a:rPr>
              <a:t>Šta</a:t>
            </a:r>
            <a:r>
              <a:rPr lang="en-US" sz="1050" b="1" i="0" u="none" strike="noStrike" baseline="0" dirty="0">
                <a:effectLst/>
              </a:rPr>
              <a:t> je od </a:t>
            </a:r>
            <a:r>
              <a:rPr lang="en-US" sz="1050" b="1" i="0" u="none" strike="noStrike" baseline="0" dirty="0" err="1">
                <a:effectLst/>
              </a:rPr>
              <a:t>sledećeg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najbliže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Vašem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mišljenju</a:t>
            </a:r>
            <a:r>
              <a:rPr lang="en-US" sz="1050" b="1" i="0" u="none" strike="noStrike" baseline="0" dirty="0">
                <a:effectLst/>
              </a:rPr>
              <a:t>: </a:t>
            </a:r>
            <a:r>
              <a:rPr lang="sr-Latn-RS" sz="1050" b="0" dirty="0">
                <a:solidFill>
                  <a:srgbClr val="333333"/>
                </a:solidFill>
              </a:rPr>
              <a:t>JEDAN ODGOVOR</a:t>
            </a:r>
            <a:endParaRPr lang="en-US" sz="1050" b="0" dirty="0">
              <a:solidFill>
                <a:srgbClr val="333333"/>
              </a:solidFill>
            </a:endParaRPr>
          </a:p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1" baseline="0" dirty="0">
                <a:solidFill>
                  <a:srgbClr val="333333"/>
                </a:solidFill>
              </a:rPr>
              <a:t>%</a:t>
            </a:r>
            <a:endParaRPr lang="en-US" sz="1050" b="1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0.22886621758423212"/>
          <c:y val="0.1102181267836315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7493501530167"/>
          <c:y val="0.1856256951914329"/>
          <c:w val="0.6530258801014085"/>
          <c:h val="0.757427067276932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Nema razlike između sadašnjih migranata/izbeglica sa Bliskog Istoka i izbeglica iz ’90-tih u bivšoj Jugoslaviji </c:v>
                </c:pt>
                <c:pt idx="1">
                  <c:v>Postoji razlika između sadašnjih migranata/izbeglica sa Bliskog Istoka i izbeglica iz ’90-tih u bivšoj Jugoslaviji </c:v>
                </c:pt>
                <c:pt idx="2">
                  <c:v>Ne znam / Bez odgovora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49.973486148106119</c:v>
                </c:pt>
                <c:pt idx="1">
                  <c:v>36.243222406096628</c:v>
                </c:pt>
                <c:pt idx="2">
                  <c:v>13.783291445797284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E-4BD0-8228-C26AED0F40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grupa – opštine intenzivnije pogođene krizom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Nema razlike između sadašnjih migranata/izbeglica sa Bliskog Istoka i izbeglica iz ’90-tih u bivšoj Jugoslaviji </c:v>
                </c:pt>
                <c:pt idx="1">
                  <c:v>Postoji razlika između sadašnjih migranata/izbeglica sa Bliskog Istoka i izbeglica iz ’90-tih u bivšoj Jugoslaviji </c:v>
                </c:pt>
                <c:pt idx="2">
                  <c:v>Ne znam / Bez odgovora 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41.840539955691568</c:v>
                </c:pt>
                <c:pt idx="1">
                  <c:v>42.190921127011002</c:v>
                </c:pt>
                <c:pt idx="2">
                  <c:v>15.968538917297797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8E-4BD0-8228-C26AED0F40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grupa – opštine umereno pogođene krizom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Nema razlike između sadašnjih migranata/izbeglica sa Bliskog Istoka i izbeglica iz ’90-tih u bivšoj Jugoslaviji </c:v>
                </c:pt>
                <c:pt idx="1">
                  <c:v>Postoji razlika između sadašnjih migranata/izbeglica sa Bliskog Istoka i izbeglica iz ’90-tih u bivšoj Jugoslaviji </c:v>
                </c:pt>
                <c:pt idx="2">
                  <c:v>Ne znam / Bez odgovora 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55.296571343363169</c:v>
                </c:pt>
                <c:pt idx="1">
                  <c:v>32.350401003112623</c:v>
                </c:pt>
                <c:pt idx="2">
                  <c:v>12.353027653524022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8E-4BD0-8228-C26AED0F4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46693272"/>
        <c:axId val="346693664"/>
      </c:barChart>
      <c:catAx>
        <c:axId val="346693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693664"/>
        <c:crosses val="autoZero"/>
        <c:auto val="1"/>
        <c:lblAlgn val="ctr"/>
        <c:lblOffset val="100"/>
        <c:noMultiLvlLbl val="0"/>
      </c:catAx>
      <c:valAx>
        <c:axId val="346693664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34669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899624532854107"/>
          <c:y val="0.64301452844625706"/>
          <c:w val="0.45850250749037991"/>
          <c:h val="0.20084312527693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050" b="0" i="0" u="none" strike="noStrike" baseline="0" dirty="0">
                <a:solidFill>
                  <a:srgbClr val="333333"/>
                </a:solidFill>
                <a:effectLst/>
              </a:rPr>
              <a:t>AKO POSTOJI RAZLIKA </a:t>
            </a:r>
            <a:r>
              <a:rPr lang="en-US" sz="1050" b="0" i="0" u="none" strike="noStrike" baseline="0" dirty="0">
                <a:solidFill>
                  <a:srgbClr val="333333"/>
                </a:solidFill>
                <a:effectLst/>
              </a:rPr>
              <a:t>(n=290) </a:t>
            </a:r>
            <a:r>
              <a:rPr lang="sr-Latn-RS" sz="1050" b="1" dirty="0">
                <a:solidFill>
                  <a:srgbClr val="333333"/>
                </a:solidFill>
              </a:rPr>
              <a:t>Koja je razlika</a:t>
            </a:r>
            <a:r>
              <a:rPr lang="en-US" sz="1050" b="1" dirty="0">
                <a:solidFill>
                  <a:srgbClr val="333333"/>
                </a:solidFill>
              </a:rPr>
              <a:t>? </a:t>
            </a:r>
            <a:r>
              <a:rPr lang="en-US" sz="1050" baseline="0" dirty="0">
                <a:solidFill>
                  <a:srgbClr val="333333"/>
                </a:solidFill>
              </a:rPr>
              <a:t>%</a:t>
            </a:r>
            <a:endParaRPr lang="en-US" sz="105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0.24781765191540758"/>
          <c:y val="6.123229265757311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8480294538951441"/>
          <c:y val="9.1883635501036856E-2"/>
          <c:w val="0.48555644697802913"/>
          <c:h val="0.89586990596744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Izbelgice iz 90-tih su deo naše nacije i pripadaju ovde, migranti sa Bliskog istoka imaju drugačiju kulturu, religiju, jezik </c:v>
                </c:pt>
                <c:pt idx="1">
                  <c:v>Migranti sa Bliskog istoka su ekonomske izbeglice, dok su ibeglice iz 90-ih pobegle od rata kod svog naroda </c:v>
                </c:pt>
                <c:pt idx="2">
                  <c:v>Migranti sa Bliskog istoka su potencijalni teroristi</c:v>
                </c:pt>
                <c:pt idx="3">
                  <c:v>Migranti sa Bliskog istoka su u tranzitu kroz našu zemlju</c:v>
                </c:pt>
                <c:pt idx="4">
                  <c:v>Migranti sa Bliskog istoka dobijaju mnogo više pažnje</c:v>
                </c:pt>
                <c:pt idx="5">
                  <c:v>Migracije sa Bliskog istoka su planirane, organizovane i grupne </c:v>
                </c:pt>
                <c:pt idx="6">
                  <c:v>Migracije sa Bliskog Istoka su brojnije</c:v>
                </c:pt>
                <c:pt idx="7">
                  <c:v>Udaljenost od zemlje porekla</c:v>
                </c:pt>
                <c:pt idx="8">
                  <c:v>Drugo</c:v>
                </c:pt>
                <c:pt idx="9">
                  <c:v>Ne znam/bez odgovora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50.901510236498119</c:v>
                </c:pt>
                <c:pt idx="1">
                  <c:v>12.075016458178906</c:v>
                </c:pt>
                <c:pt idx="2">
                  <c:v>10.834748692200209</c:v>
                </c:pt>
                <c:pt idx="3">
                  <c:v>8.2754295830500393</c:v>
                </c:pt>
                <c:pt idx="4">
                  <c:v>3.6956242601764036</c:v>
                </c:pt>
                <c:pt idx="5">
                  <c:v>1.8612024633115056</c:v>
                </c:pt>
                <c:pt idx="6">
                  <c:v>1.7169608929761067</c:v>
                </c:pt>
                <c:pt idx="7">
                  <c:v>1.4485401303718271</c:v>
                </c:pt>
                <c:pt idx="8">
                  <c:v>7.0062110769131838</c:v>
                </c:pt>
                <c:pt idx="9">
                  <c:v>2.1847562063237564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E-4BD0-8228-C26AED0F40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grupa – opštine intenzivnije pogođene krizom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Izbelgice iz 90-tih su deo naše nacije i pripadaju ovde, migranti sa Bliskog istoka imaju drugačiju kulturu, religiju, jezik </c:v>
                </c:pt>
                <c:pt idx="1">
                  <c:v>Migranti sa Bliskog istoka su ekonomske izbeglice, dok su ibeglice iz 90-ih pobegle od rata kod svog naroda </c:v>
                </c:pt>
                <c:pt idx="2">
                  <c:v>Migranti sa Bliskog istoka su potencijalni teroristi</c:v>
                </c:pt>
                <c:pt idx="3">
                  <c:v>Migranti sa Bliskog istoka su u tranzitu kroz našu zemlju</c:v>
                </c:pt>
                <c:pt idx="4">
                  <c:v>Migranti sa Bliskog istoka dobijaju mnogo više pažnje</c:v>
                </c:pt>
                <c:pt idx="5">
                  <c:v>Migracije sa Bliskog istoka su planirane, organizovane i grupne </c:v>
                </c:pt>
                <c:pt idx="6">
                  <c:v>Migracije sa Bliskog Istoka su brojnije</c:v>
                </c:pt>
                <c:pt idx="7">
                  <c:v>Udaljenost od zemlje porekla</c:v>
                </c:pt>
                <c:pt idx="8">
                  <c:v>Drugo</c:v>
                </c:pt>
                <c:pt idx="9">
                  <c:v>Ne znam/bez odgovora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57.714081638392081</c:v>
                </c:pt>
                <c:pt idx="1">
                  <c:v>18.717897265424632</c:v>
                </c:pt>
                <c:pt idx="2">
                  <c:v>11.452221249949833</c:v>
                </c:pt>
                <c:pt idx="3">
                  <c:v>0.89998850418026388</c:v>
                </c:pt>
                <c:pt idx="4">
                  <c:v>0.41798803770910731</c:v>
                </c:pt>
                <c:pt idx="5">
                  <c:v>2.7462944782317806</c:v>
                </c:pt>
                <c:pt idx="6">
                  <c:v>0.61051961162294455</c:v>
                </c:pt>
                <c:pt idx="7">
                  <c:v>0</c:v>
                </c:pt>
                <c:pt idx="8">
                  <c:v>6.8304896028664217</c:v>
                </c:pt>
                <c:pt idx="9">
                  <c:v>0.61051961162294455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8E-4BD0-8228-C26AED0F40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grupa – opštine umereno pogođene krizom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Izbelgice iz 90-tih su deo naše nacije i pripadaju ovde, migranti sa Bliskog istoka imaju drugačiju kulturu, religiju, jezik </c:v>
                </c:pt>
                <c:pt idx="1">
                  <c:v>Migranti sa Bliskog istoka su ekonomske izbeglice, dok su ibeglice iz 90-ih pobegle od rata kod svog naroda </c:v>
                </c:pt>
                <c:pt idx="2">
                  <c:v>Migranti sa Bliskog istoka su potencijalni teroristi</c:v>
                </c:pt>
                <c:pt idx="3">
                  <c:v>Migranti sa Bliskog istoka su u tranzitu kroz našu zemlju</c:v>
                </c:pt>
                <c:pt idx="4">
                  <c:v>Migranti sa Bliskog istoka dobijaju mnogo više pažnje</c:v>
                </c:pt>
                <c:pt idx="5">
                  <c:v>Migracije sa Bliskog istoka su planirane, organizovane i grupne </c:v>
                </c:pt>
                <c:pt idx="6">
                  <c:v>Migracije sa Bliskog Istoka su brojnije</c:v>
                </c:pt>
                <c:pt idx="7">
                  <c:v>Udaljenost od zemlje porekla</c:v>
                </c:pt>
                <c:pt idx="8">
                  <c:v>Drugo</c:v>
                </c:pt>
                <c:pt idx="9">
                  <c:v>Ne znam/bez odgovora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45.086293257115045</c:v>
                </c:pt>
                <c:pt idx="1">
                  <c:v>6.4046475206036044</c:v>
                </c:pt>
                <c:pt idx="2">
                  <c:v>10.307673570296828</c:v>
                </c:pt>
                <c:pt idx="3">
                  <c:v>14.571112616971602</c:v>
                </c:pt>
                <c:pt idx="4">
                  <c:v>6.4934174411526682</c:v>
                </c:pt>
                <c:pt idx="5">
                  <c:v>1.1056871358611604</c:v>
                </c:pt>
                <c:pt idx="6">
                  <c:v>2.6614201501996733</c:v>
                </c:pt>
                <c:pt idx="7">
                  <c:v>2.6850152679555883</c:v>
                </c:pt>
                <c:pt idx="8">
                  <c:v>7.1562070827142916</c:v>
                </c:pt>
                <c:pt idx="9">
                  <c:v>3.5285259571296441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8E-4BD0-8228-C26AED0F4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6694448"/>
        <c:axId val="346694840"/>
      </c:barChart>
      <c:catAx>
        <c:axId val="34669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694840"/>
        <c:crosses val="autoZero"/>
        <c:auto val="1"/>
        <c:lblAlgn val="ctr"/>
        <c:lblOffset val="100"/>
        <c:noMultiLvlLbl val="0"/>
      </c:catAx>
      <c:valAx>
        <c:axId val="346694840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34669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769873939896087"/>
          <c:y val="0.64364035140585973"/>
          <c:w val="0.43010890589398815"/>
          <c:h val="0.198953843869225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u="none" strike="noStrike" baseline="0" dirty="0" err="1">
                <a:effectLst/>
              </a:rPr>
              <a:t>Koliko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često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srećete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migrante</a:t>
            </a:r>
            <a:r>
              <a:rPr lang="en-US" sz="1050" b="1" i="0" u="none" strike="noStrike" baseline="0" dirty="0">
                <a:effectLst/>
              </a:rPr>
              <a:t>/</a:t>
            </a:r>
            <a:r>
              <a:rPr lang="en-US" sz="1050" b="1" i="0" u="none" strike="noStrike" baseline="0" dirty="0" err="1">
                <a:effectLst/>
              </a:rPr>
              <a:t>izbeglice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?</a:t>
            </a:r>
            <a:r>
              <a:rPr lang="en-US" sz="1050" baseline="0" dirty="0">
                <a:solidFill>
                  <a:srgbClr val="333333"/>
                </a:solidFill>
              </a:rPr>
              <a:t>%</a:t>
            </a:r>
            <a:endParaRPr lang="en-US" sz="105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0.27322712115598374"/>
          <c:y val="7.2611103853850202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881554264775824"/>
          <c:y val="0.10412998834513322"/>
          <c:w val="0.65154384971978541"/>
          <c:h val="0.840760975780742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Skoro svaki dan </c:v>
                </c:pt>
                <c:pt idx="1">
                  <c:v> Nekoliko puta nedeljno </c:v>
                </c:pt>
                <c:pt idx="2">
                  <c:v> Jednom nedeljno </c:v>
                </c:pt>
                <c:pt idx="3">
                  <c:v>Jednom mesečno ili ređe </c:v>
                </c:pt>
                <c:pt idx="4">
                  <c:v>Nikad</c:v>
                </c:pt>
                <c:pt idx="5">
                  <c:v>Ne zna/ Bez odgovora 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10.773644167705445</c:v>
                </c:pt>
                <c:pt idx="1">
                  <c:v>16.148669135967882</c:v>
                </c:pt>
                <c:pt idx="2">
                  <c:v>19.303923904614482</c:v>
                </c:pt>
                <c:pt idx="3">
                  <c:v>31.520596264376564</c:v>
                </c:pt>
                <c:pt idx="4">
                  <c:v>19.547270069206856</c:v>
                </c:pt>
                <c:pt idx="5">
                  <c:v>2.7058964581288474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C0-4A76-91B6-C140B0FCDA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grupa – opštine intenzivnije pogođene krizom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Skoro svaki dan </c:v>
                </c:pt>
                <c:pt idx="1">
                  <c:v> Nekoliko puta nedeljno </c:v>
                </c:pt>
                <c:pt idx="2">
                  <c:v> Jednom nedeljno </c:v>
                </c:pt>
                <c:pt idx="3">
                  <c:v>Jednom mesečno ili ređe </c:v>
                </c:pt>
                <c:pt idx="4">
                  <c:v>Nikad</c:v>
                </c:pt>
                <c:pt idx="5">
                  <c:v>Ne zna/ Bez odgovora 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19.525033985290857</c:v>
                </c:pt>
                <c:pt idx="1">
                  <c:v>28.001334282647321</c:v>
                </c:pt>
                <c:pt idx="2">
                  <c:v>26.739952960190049</c:v>
                </c:pt>
                <c:pt idx="3">
                  <c:v>16.761507365239012</c:v>
                </c:pt>
                <c:pt idx="4">
                  <c:v>5.0302240093431774</c:v>
                </c:pt>
                <c:pt idx="5">
                  <c:v>3.9419473972899488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C0-4A76-91B6-C140B0FCDA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grupa – opštine umereno pogođene krizom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Skoro svaki dan </c:v>
                </c:pt>
                <c:pt idx="1">
                  <c:v> Nekoliko puta nedeljno </c:v>
                </c:pt>
                <c:pt idx="2">
                  <c:v> Jednom nedeljno </c:v>
                </c:pt>
                <c:pt idx="3">
                  <c:v>Jednom mesečno ili ređe </c:v>
                </c:pt>
                <c:pt idx="4">
                  <c:v>Nikad</c:v>
                </c:pt>
                <c:pt idx="5">
                  <c:v>Ne zna/ Bez odgovora 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5.045782151433821</c:v>
                </c:pt>
                <c:pt idx="1">
                  <c:v>8.3909949950183371</c:v>
                </c:pt>
                <c:pt idx="2">
                  <c:v>14.436977137629411</c:v>
                </c:pt>
                <c:pt idx="3">
                  <c:v>41.180550450198744</c:v>
                </c:pt>
                <c:pt idx="4">
                  <c:v>29.048805076557333</c:v>
                </c:pt>
                <c:pt idx="5">
                  <c:v>1.8968901891621717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C0-4A76-91B6-C140B0FCD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6696016"/>
        <c:axId val="353488864"/>
      </c:barChart>
      <c:catAx>
        <c:axId val="346696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488864"/>
        <c:crosses val="autoZero"/>
        <c:auto val="1"/>
        <c:lblAlgn val="ctr"/>
        <c:lblOffset val="100"/>
        <c:noMultiLvlLbl val="0"/>
      </c:catAx>
      <c:valAx>
        <c:axId val="353488864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34669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92289649418124"/>
          <c:y val="0.48493340944772495"/>
          <c:w val="0.32488474879876783"/>
          <c:h val="0.3333690661607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050" b="1" i="0" u="none" strike="noStrike" baseline="0" dirty="0">
                <a:solidFill>
                  <a:srgbClr val="333333"/>
                </a:solidFill>
                <a:effectLst/>
              </a:rPr>
              <a:t>Da li ste nekad bili u direktnom kontaktu sa migrantima/izbeglicama?</a:t>
            </a:r>
            <a:r>
              <a:rPr lang="sr-Latn-RS" sz="1050" b="1" i="0" u="none" strike="noStrike" baseline="0" dirty="0">
                <a:solidFill>
                  <a:srgbClr val="333333"/>
                </a:solidFill>
                <a:effectLst/>
              </a:rPr>
              <a:t> %</a:t>
            </a:r>
            <a:endParaRPr lang="it-IT" sz="1050" b="1" i="0" u="none" strike="noStrike" baseline="0" dirty="0">
              <a:solidFill>
                <a:srgbClr val="333333"/>
              </a:solidFill>
              <a:effectLst/>
            </a:endParaRPr>
          </a:p>
        </c:rich>
      </c:tx>
      <c:layout>
        <c:manualLayout>
          <c:xMode val="edge"/>
          <c:yMode val="edge"/>
          <c:x val="0.20609711107080891"/>
          <c:y val="1.905373283019811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036864406674535"/>
          <c:y val="0.10412989220146029"/>
          <c:w val="0.59797953835386397"/>
          <c:h val="0.840760975780742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znam/bez odgovora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24</c:v>
                </c:pt>
                <c:pt idx="1">
                  <c:v>75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15-4F8A-A4DC-80ED5BBDD0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grupa – opštine intenzivnije pogođene krizom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znam/bez odgovora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31</c:v>
                </c:pt>
                <c:pt idx="1">
                  <c:v>68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15-4F8A-A4DC-80ED5BBDD0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grupa – opštine umereno pogođene krizom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znam/bez odgovora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19</c:v>
                </c:pt>
                <c:pt idx="1">
                  <c:v>81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15-4F8A-A4DC-80ED5BBDD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3489648"/>
        <c:axId val="353490040"/>
      </c:barChart>
      <c:catAx>
        <c:axId val="353489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490040"/>
        <c:crosses val="autoZero"/>
        <c:auto val="1"/>
        <c:lblAlgn val="ctr"/>
        <c:lblOffset val="100"/>
        <c:noMultiLvlLbl val="0"/>
      </c:catAx>
      <c:valAx>
        <c:axId val="353490040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one"/>
        <c:crossAx val="35348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962624014957346"/>
          <c:y val="0.64071811496025532"/>
          <c:w val="0.49503047017326934"/>
          <c:h val="0.32115060792565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u="none" strike="noStrike" baseline="0" dirty="0">
                <a:effectLst/>
              </a:rPr>
              <a:t>Do </a:t>
            </a:r>
            <a:r>
              <a:rPr lang="en-US" sz="1050" b="1" i="0" u="none" strike="noStrike" baseline="0" dirty="0" err="1">
                <a:effectLst/>
              </a:rPr>
              <a:t>koje</a:t>
            </a:r>
            <a:r>
              <a:rPr lang="en-US" sz="1050" b="1" i="0" u="none" strike="noStrike" baseline="0" dirty="0">
                <a:effectLst/>
              </a:rPr>
              <a:t> mere </a:t>
            </a:r>
            <a:r>
              <a:rPr lang="en-US" sz="1050" b="1" i="0" u="none" strike="noStrike" baseline="0" dirty="0" err="1">
                <a:effectLst/>
              </a:rPr>
              <a:t>biste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bili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spremni</a:t>
            </a:r>
            <a:r>
              <a:rPr lang="en-US" sz="1050" b="1" i="0" u="none" strike="noStrike" baseline="0" dirty="0">
                <a:effectLst/>
              </a:rPr>
              <a:t> da </a:t>
            </a:r>
            <a:r>
              <a:rPr lang="en-US" sz="1050" b="1" i="0" u="none" strike="noStrike" baseline="0" dirty="0" err="1">
                <a:effectLst/>
              </a:rPr>
              <a:t>učestvujete</a:t>
            </a:r>
            <a:r>
              <a:rPr lang="en-US" sz="1050" b="1" i="0" u="none" strike="noStrike" baseline="0" dirty="0">
                <a:effectLst/>
              </a:rPr>
              <a:t> u </a:t>
            </a:r>
            <a:r>
              <a:rPr lang="en-US" sz="1050" b="1" i="0" u="none" strike="noStrike" baseline="0" dirty="0" err="1">
                <a:effectLst/>
              </a:rPr>
              <a:t>sledećim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aktivnostima</a:t>
            </a:r>
            <a:r>
              <a:rPr lang="en-US" sz="1050" b="1" i="0" u="none" strike="noStrike" baseline="0" dirty="0">
                <a:effectLst/>
              </a:rPr>
              <a:t>? 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%</a:t>
            </a:r>
            <a:r>
              <a:rPr lang="en-US" sz="1050" b="1" dirty="0">
                <a:solidFill>
                  <a:srgbClr val="333333"/>
                </a:solidFill>
                <a:effectLst/>
              </a:rPr>
              <a:t> </a:t>
            </a:r>
          </a:p>
        </c:rich>
      </c:tx>
      <c:layout>
        <c:manualLayout>
          <c:xMode val="edge"/>
          <c:yMode val="edge"/>
          <c:x val="0.17974799648747139"/>
          <c:y val="2.212558984296086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812858655728437"/>
          <c:y val="0.12911652278608987"/>
          <c:w val="0.64605158515985783"/>
          <c:h val="0.741556029666414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Uglavnom nisam spreman/na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 Da razgovaram sa ženom migrantom</c:v>
                </c:pt>
                <c:pt idx="2">
                  <c:v>Da razgovaram sa muškarcem migrantom</c:v>
                </c:pt>
                <c:pt idx="3">
                  <c:v>Da prihvatim migrante da trajno žive u mojoj opštini </c:v>
                </c:pt>
                <c:pt idx="4">
                  <c:v>Da volontiram u prihvatnom centru za migrante</c:v>
                </c:pt>
                <c:pt idx="5">
                  <c:v>Da prihvatim migrante da trajno žive u Vašem komšiluku 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-6</c:v>
                </c:pt>
                <c:pt idx="1">
                  <c:v>-8</c:v>
                </c:pt>
                <c:pt idx="2">
                  <c:v>-9</c:v>
                </c:pt>
                <c:pt idx="3">
                  <c:v>-24</c:v>
                </c:pt>
                <c:pt idx="4">
                  <c:v>-17</c:v>
                </c:pt>
                <c:pt idx="5">
                  <c:v>-22</c:v>
                </c:pt>
                <c:pt idx="6">
                  <c:v>-21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A-4C64-890F-83249DCF97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Uopšte nisam spreman/na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 Da razgovaram sa ženom migrantom</c:v>
                </c:pt>
                <c:pt idx="2">
                  <c:v>Da razgovaram sa muškarcem migrantom</c:v>
                </c:pt>
                <c:pt idx="3">
                  <c:v>Da prihvatim migrante da trajno žive u mojoj opštini </c:v>
                </c:pt>
                <c:pt idx="4">
                  <c:v>Da volontiram u prihvatnom centru za migrante</c:v>
                </c:pt>
                <c:pt idx="5">
                  <c:v>Da prihvatim migrante da trajno žive u Vašem komšiluku 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-6</c:v>
                </c:pt>
                <c:pt idx="1">
                  <c:v>-17</c:v>
                </c:pt>
                <c:pt idx="2">
                  <c:v>-19</c:v>
                </c:pt>
                <c:pt idx="3">
                  <c:v>-25</c:v>
                </c:pt>
                <c:pt idx="4">
                  <c:v>-33</c:v>
                </c:pt>
                <c:pt idx="5">
                  <c:v>-36</c:v>
                </c:pt>
                <c:pt idx="6">
                  <c:v>-42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CA-4C64-890F-83249DCF97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Nisam ni spreman/na, ni nespreman/na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 Da razgovaram sa ženom migrantom</c:v>
                </c:pt>
                <c:pt idx="2">
                  <c:v>Da razgovaram sa muškarcem migrantom</c:v>
                </c:pt>
                <c:pt idx="3">
                  <c:v>Da prihvatim migrante da trajno žive u mojoj opštini </c:v>
                </c:pt>
                <c:pt idx="4">
                  <c:v>Da volontiram u prihvatnom centru za migrante</c:v>
                </c:pt>
                <c:pt idx="5">
                  <c:v>Da prihvatim migrante da trajno žive u Vašem komšiluku 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20</c:v>
                </c:pt>
                <c:pt idx="1">
                  <c:v>18</c:v>
                </c:pt>
                <c:pt idx="2">
                  <c:v>21</c:v>
                </c:pt>
                <c:pt idx="3">
                  <c:v>24</c:v>
                </c:pt>
                <c:pt idx="4">
                  <c:v>26</c:v>
                </c:pt>
                <c:pt idx="5">
                  <c:v>20</c:v>
                </c:pt>
                <c:pt idx="6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CA-4C64-890F-83249DCF97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Uglavnom spreman/na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 Da razgovaram sa ženom migrantom</c:v>
                </c:pt>
                <c:pt idx="2">
                  <c:v>Da razgovaram sa muškarcem migrantom</c:v>
                </c:pt>
                <c:pt idx="3">
                  <c:v>Da prihvatim migrante da trajno žive u mojoj opštini </c:v>
                </c:pt>
                <c:pt idx="4">
                  <c:v>Da volontiram u prihvatnom centru za migrante</c:v>
                </c:pt>
                <c:pt idx="5">
                  <c:v>Da prihvatim migrante da trajno žive u Vašem komšiluku 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Sheet1!$E$2:$E$8</c:f>
              <c:numCache>
                <c:formatCode>0</c:formatCode>
                <c:ptCount val="7"/>
                <c:pt idx="0">
                  <c:v>55</c:v>
                </c:pt>
                <c:pt idx="1">
                  <c:v>43</c:v>
                </c:pt>
                <c:pt idx="2">
                  <c:v>38</c:v>
                </c:pt>
                <c:pt idx="3">
                  <c:v>21</c:v>
                </c:pt>
                <c:pt idx="4">
                  <c:v>20</c:v>
                </c:pt>
                <c:pt idx="5">
                  <c:v>17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CA-4C64-890F-83249DCF97A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Potpuno spreman/na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 Da razgovaram sa ženom migrantom</c:v>
                </c:pt>
                <c:pt idx="2">
                  <c:v>Da razgovaram sa muškarcem migrantom</c:v>
                </c:pt>
                <c:pt idx="3">
                  <c:v>Da prihvatim migrante da trajno žive u mojoj opštini </c:v>
                </c:pt>
                <c:pt idx="4">
                  <c:v>Da volontiram u prihvatnom centru za migrante</c:v>
                </c:pt>
                <c:pt idx="5">
                  <c:v>Da prihvatim migrante da trajno žive u Vašem komšiluku 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Sheet1!$F$2:$F$8</c:f>
              <c:numCache>
                <c:formatCode>0</c:formatCode>
                <c:ptCount val="7"/>
                <c:pt idx="0">
                  <c:v>11</c:v>
                </c:pt>
                <c:pt idx="1">
                  <c:v>12</c:v>
                </c:pt>
                <c:pt idx="2">
                  <c:v>9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CA-4C64-890F-83249DCF97A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zna/ Bez odgovora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 Da razgovaram sa ženom migrantom</c:v>
                </c:pt>
                <c:pt idx="2">
                  <c:v>Da razgovaram sa muškarcem migrantom</c:v>
                </c:pt>
                <c:pt idx="3">
                  <c:v>Da prihvatim migrante da trajno žive u mojoj opštini </c:v>
                </c:pt>
                <c:pt idx="4">
                  <c:v>Da volontiram u prihvatnom centru za migrante</c:v>
                </c:pt>
                <c:pt idx="5">
                  <c:v>Da prihvatim migrante da trajno žive u Vašem komšiluku 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CA-4C64-890F-83249DCF9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100"/>
        <c:axId val="354511296"/>
        <c:axId val="354511688"/>
      </c:barChart>
      <c:catAx>
        <c:axId val="35451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511688"/>
        <c:crosses val="autoZero"/>
        <c:auto val="0"/>
        <c:lblAlgn val="ctr"/>
        <c:lblOffset val="100"/>
        <c:noMultiLvlLbl val="0"/>
      </c:catAx>
      <c:valAx>
        <c:axId val="354511688"/>
        <c:scaling>
          <c:orientation val="minMax"/>
          <c:max val="100"/>
        </c:scaling>
        <c:delete val="1"/>
        <c:axPos val="b"/>
        <c:numFmt formatCode="@" sourceLinked="0"/>
        <c:majorTickMark val="out"/>
        <c:minorTickMark val="out"/>
        <c:tickLblPos val="nextTo"/>
        <c:crossAx val="35451129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000" b="1" i="0" u="none" strike="noStrike" baseline="0" dirty="0">
                <a:effectLst/>
              </a:rPr>
              <a:t>Preševo</a:t>
            </a:r>
            <a:endParaRPr lang="en-US" sz="1000" b="1" dirty="0">
              <a:effectLst/>
            </a:endParaRPr>
          </a:p>
        </c:rich>
      </c:tx>
      <c:layout>
        <c:manualLayout>
          <c:xMode val="edge"/>
          <c:yMode val="edge"/>
          <c:x val="0.54223810676147755"/>
          <c:y val="4.0446039036833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2556256709046123"/>
          <c:y val="0.10152698763704514"/>
          <c:w val="0.64605158515985783"/>
          <c:h val="0.741556029666414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Mostly not ready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Da razgovaram sa muškarcem migrantom</c:v>
                </c:pt>
                <c:pt idx="2">
                  <c:v>Da prihvatim migrante da trajno žive u mojoj opštini </c:v>
                </c:pt>
                <c:pt idx="3">
                  <c:v>Da prihvatim migrante da trajno žive u Vašem komšiluku </c:v>
                </c:pt>
                <c:pt idx="4">
                  <c:v>Da volontiram u prihvatnom centru za migrante</c:v>
                </c:pt>
                <c:pt idx="5">
                  <c:v> Da razgovaram sa ženom migrantom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-4</c:v>
                </c:pt>
                <c:pt idx="1">
                  <c:v>-13</c:v>
                </c:pt>
                <c:pt idx="2">
                  <c:v>-32</c:v>
                </c:pt>
                <c:pt idx="3">
                  <c:v>-36</c:v>
                </c:pt>
                <c:pt idx="4">
                  <c:v>-17</c:v>
                </c:pt>
                <c:pt idx="5">
                  <c:v>-2</c:v>
                </c:pt>
                <c:pt idx="6">
                  <c:v>-21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ED-4A7E-A517-A7AC2DF5F5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at all ready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Da razgovaram sa muškarcem migrantom</c:v>
                </c:pt>
                <c:pt idx="2">
                  <c:v>Da prihvatim migrante da trajno žive u mojoj opštini </c:v>
                </c:pt>
                <c:pt idx="3">
                  <c:v>Da prihvatim migrante da trajno žive u Vašem komšiluku </c:v>
                </c:pt>
                <c:pt idx="4">
                  <c:v>Da volontiram u prihvatnom centru za migrante</c:v>
                </c:pt>
                <c:pt idx="5">
                  <c:v> Da razgovaram sa ženom migrantom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-1</c:v>
                </c:pt>
                <c:pt idx="1">
                  <c:v>-1</c:v>
                </c:pt>
                <c:pt idx="2">
                  <c:v>-16</c:v>
                </c:pt>
                <c:pt idx="3">
                  <c:v>-23</c:v>
                </c:pt>
                <c:pt idx="4">
                  <c:v>-25</c:v>
                </c:pt>
                <c:pt idx="5">
                  <c:v>-26</c:v>
                </c:pt>
                <c:pt idx="6">
                  <c:v>-29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ED-4A7E-A517-A7AC2DF5F5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Da razgovaram sa muškarcem migrantom</c:v>
                </c:pt>
                <c:pt idx="2">
                  <c:v>Da prihvatim migrante da trajno žive u mojoj opštini </c:v>
                </c:pt>
                <c:pt idx="3">
                  <c:v>Da prihvatim migrante da trajno žive u Vašem komšiluku </c:v>
                </c:pt>
                <c:pt idx="4">
                  <c:v>Da volontiram u prihvatnom centru za migrante</c:v>
                </c:pt>
                <c:pt idx="5">
                  <c:v> Da razgovaram sa ženom migrantom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11</c:v>
                </c:pt>
                <c:pt idx="1">
                  <c:v>20</c:v>
                </c:pt>
                <c:pt idx="2">
                  <c:v>30</c:v>
                </c:pt>
                <c:pt idx="3">
                  <c:v>16</c:v>
                </c:pt>
                <c:pt idx="4">
                  <c:v>39</c:v>
                </c:pt>
                <c:pt idx="5">
                  <c:v>7</c:v>
                </c:pt>
                <c:pt idx="6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ED-4A7E-A517-A7AC2DF5F5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Mostly ready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Da razgovaram sa muškarcem migrantom</c:v>
                </c:pt>
                <c:pt idx="2">
                  <c:v>Da prihvatim migrante da trajno žive u mojoj opštini </c:v>
                </c:pt>
                <c:pt idx="3">
                  <c:v>Da prihvatim migrante da trajno žive u Vašem komšiluku </c:v>
                </c:pt>
                <c:pt idx="4">
                  <c:v>Da volontiram u prihvatnom centru za migrante</c:v>
                </c:pt>
                <c:pt idx="5">
                  <c:v> Da razgovaram sa ženom migrantom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Sheet1!$E$2:$E$8</c:f>
              <c:numCache>
                <c:formatCode>0</c:formatCode>
                <c:ptCount val="7"/>
                <c:pt idx="0">
                  <c:v>57</c:v>
                </c:pt>
                <c:pt idx="1">
                  <c:v>26</c:v>
                </c:pt>
                <c:pt idx="2">
                  <c:v>13</c:v>
                </c:pt>
                <c:pt idx="3">
                  <c:v>10</c:v>
                </c:pt>
                <c:pt idx="4">
                  <c:v>19</c:v>
                </c:pt>
                <c:pt idx="5">
                  <c:v>20</c:v>
                </c:pt>
                <c:pt idx="6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ED-4A7E-A517-A7AC2DF5F52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Completely ready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Da razgovaram sa muškarcem migrantom</c:v>
                </c:pt>
                <c:pt idx="2">
                  <c:v>Da prihvatim migrante da trajno žive u mojoj opštini </c:v>
                </c:pt>
                <c:pt idx="3">
                  <c:v>Da prihvatim migrante da trajno žive u Vašem komšiluku </c:v>
                </c:pt>
                <c:pt idx="4">
                  <c:v>Da volontiram u prihvatnom centru za migrante</c:v>
                </c:pt>
                <c:pt idx="5">
                  <c:v> Da razgovaram sa ženom migrantom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Sheet1!$F$2:$F$8</c:f>
              <c:numCache>
                <c:formatCode>0</c:formatCode>
                <c:ptCount val="7"/>
                <c:pt idx="0">
                  <c:v>25</c:v>
                </c:pt>
                <c:pt idx="1">
                  <c:v>32</c:v>
                </c:pt>
                <c:pt idx="2">
                  <c:v>8</c:v>
                </c:pt>
                <c:pt idx="3">
                  <c:v>6</c:v>
                </c:pt>
                <c:pt idx="4">
                  <c:v>0</c:v>
                </c:pt>
                <c:pt idx="5">
                  <c:v>39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ED-4A7E-A517-A7AC2DF5F52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7ED-4A7E-A517-A7AC2DF5F5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7ED-4A7E-A517-A7AC2DF5F52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7ED-4A7E-A517-A7AC2DF5F5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Da razgovaram sa muškarcem migrantom</c:v>
                </c:pt>
                <c:pt idx="2">
                  <c:v>Da prihvatim migrante da trajno žive u mojoj opštini </c:v>
                </c:pt>
                <c:pt idx="3">
                  <c:v>Da prihvatim migrante da trajno žive u Vašem komšiluku </c:v>
                </c:pt>
                <c:pt idx="4">
                  <c:v>Da volontiram u prihvatnom centru za migrante</c:v>
                </c:pt>
                <c:pt idx="5">
                  <c:v> Da razgovaram sa ženom migrantom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ED-4A7E-A517-A7AC2DF5F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54512864"/>
        <c:axId val="354513256"/>
      </c:barChart>
      <c:catAx>
        <c:axId val="354512864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513256"/>
        <c:crosses val="autoZero"/>
        <c:auto val="0"/>
        <c:lblAlgn val="ctr"/>
        <c:lblOffset val="100"/>
        <c:noMultiLvlLbl val="0"/>
      </c:catAx>
      <c:valAx>
        <c:axId val="354513256"/>
        <c:scaling>
          <c:orientation val="minMax"/>
          <c:max val="100"/>
        </c:scaling>
        <c:delete val="1"/>
        <c:axPos val="b"/>
        <c:numFmt formatCode="@" sourceLinked="0"/>
        <c:majorTickMark val="out"/>
        <c:minorTickMark val="out"/>
        <c:tickLblPos val="none"/>
        <c:crossAx val="35451286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000" b="1" i="0" u="none" strike="noStrike" baseline="0" dirty="0">
                <a:effectLst/>
              </a:rPr>
              <a:t>Šid</a:t>
            </a:r>
            <a:endParaRPr lang="en-US" sz="1000" b="1" dirty="0">
              <a:effectLst/>
            </a:endParaRPr>
          </a:p>
        </c:rich>
      </c:tx>
      <c:layout>
        <c:manualLayout>
          <c:xMode val="edge"/>
          <c:yMode val="edge"/>
          <c:x val="0.52319035354729482"/>
          <c:y val="4.3500639662233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592453314584306"/>
          <c:y val="9.5438724555451146E-2"/>
          <c:w val="0.64605158515985783"/>
          <c:h val="0.741556029666414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Mostly not ready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Da razgovaram sa muškarcem migrantom</c:v>
                </c:pt>
                <c:pt idx="2">
                  <c:v> Da razgovaram sa ženom migrantom</c:v>
                </c:pt>
                <c:pt idx="3">
                  <c:v>Da prihvatim migrante da trajno žive u mojoj opštini </c:v>
                </c:pt>
                <c:pt idx="4">
                  <c:v>Da volontiram u prihvatnom centru za migrante</c:v>
                </c:pt>
                <c:pt idx="5">
                  <c:v>Da prihvatim migrante da trajno žive u Vašem komšiluku 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-7</c:v>
                </c:pt>
                <c:pt idx="1">
                  <c:v>-21</c:v>
                </c:pt>
                <c:pt idx="2">
                  <c:v>-21</c:v>
                </c:pt>
                <c:pt idx="3">
                  <c:v>-33</c:v>
                </c:pt>
                <c:pt idx="4">
                  <c:v>-20</c:v>
                </c:pt>
                <c:pt idx="5">
                  <c:v>-13</c:v>
                </c:pt>
                <c:pt idx="6">
                  <c:v>-7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E9-482A-814F-B1A36888C5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at all ready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Da razgovaram sa muškarcem migrantom</c:v>
                </c:pt>
                <c:pt idx="2">
                  <c:v> Da razgovaram sa ženom migrantom</c:v>
                </c:pt>
                <c:pt idx="3">
                  <c:v>Da prihvatim migrante da trajno žive u mojoj opštini </c:v>
                </c:pt>
                <c:pt idx="4">
                  <c:v>Da volontiram u prihvatnom centru za migrante</c:v>
                </c:pt>
                <c:pt idx="5">
                  <c:v>Da prihvatim migrante da trajno žive u Vašem komšiluku 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-20</c:v>
                </c:pt>
                <c:pt idx="1">
                  <c:v>-35</c:v>
                </c:pt>
                <c:pt idx="2">
                  <c:v>-35</c:v>
                </c:pt>
                <c:pt idx="3">
                  <c:v>-57</c:v>
                </c:pt>
                <c:pt idx="4">
                  <c:v>-64</c:v>
                </c:pt>
                <c:pt idx="5">
                  <c:v>-77</c:v>
                </c:pt>
                <c:pt idx="6">
                  <c:v>-80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E9-482A-814F-B1A36888C5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6E9-482A-814F-B1A36888C5A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E9-482A-814F-B1A36888C5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Da razgovaram sa muškarcem migrantom</c:v>
                </c:pt>
                <c:pt idx="2">
                  <c:v> Da razgovaram sa ženom migrantom</c:v>
                </c:pt>
                <c:pt idx="3">
                  <c:v>Da prihvatim migrante da trajno žive u mojoj opštini </c:v>
                </c:pt>
                <c:pt idx="4">
                  <c:v>Da volontiram u prihvatnom centru za migrante</c:v>
                </c:pt>
                <c:pt idx="5">
                  <c:v>Da prihvatim migrante da trajno žive u Vašem komšiluku 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9</c:v>
                </c:pt>
                <c:pt idx="1">
                  <c:v>20</c:v>
                </c:pt>
                <c:pt idx="2">
                  <c:v>17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E9-482A-814F-B1A36888C5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Mostly ready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E9-482A-814F-B1A36888C5A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6E9-482A-814F-B1A36888C5A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6E9-482A-814F-B1A36888C5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Da razgovaram sa muškarcem migrantom</c:v>
                </c:pt>
                <c:pt idx="2">
                  <c:v> Da razgovaram sa ženom migrantom</c:v>
                </c:pt>
                <c:pt idx="3">
                  <c:v>Da prihvatim migrante da trajno žive u mojoj opštini </c:v>
                </c:pt>
                <c:pt idx="4">
                  <c:v>Da volontiram u prihvatnom centru za migrante</c:v>
                </c:pt>
                <c:pt idx="5">
                  <c:v>Da prihvatim migrante da trajno žive u Vašem komšiluku 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Sheet1!$E$2:$E$8</c:f>
              <c:numCache>
                <c:formatCode>0</c:formatCode>
                <c:ptCount val="7"/>
                <c:pt idx="0">
                  <c:v>47</c:v>
                </c:pt>
                <c:pt idx="1">
                  <c:v>10</c:v>
                </c:pt>
                <c:pt idx="2">
                  <c:v>12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6E9-482A-814F-B1A36888C5A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Completely ready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6E9-482A-814F-B1A36888C5A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6E9-482A-814F-B1A36888C5A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6E9-482A-814F-B1A36888C5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Da razgovaram sa muškarcem migrantom</c:v>
                </c:pt>
                <c:pt idx="2">
                  <c:v> Da razgovaram sa ženom migrantom</c:v>
                </c:pt>
                <c:pt idx="3">
                  <c:v>Da prihvatim migrante da trajno žive u mojoj opštini </c:v>
                </c:pt>
                <c:pt idx="4">
                  <c:v>Da volontiram u prihvatnom centru za migrante</c:v>
                </c:pt>
                <c:pt idx="5">
                  <c:v>Da prihvatim migrante da trajno žive u Vašem komšiluku 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Sheet1!$F$2:$F$8</c:f>
              <c:numCache>
                <c:formatCode>0</c:formatCode>
                <c:ptCount val="7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6E9-482A-814F-B1A36888C5A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 doniram hranu i odeću migrantima </c:v>
                </c:pt>
                <c:pt idx="1">
                  <c:v>Da razgovaram sa muškarcem migrantom</c:v>
                </c:pt>
                <c:pt idx="2">
                  <c:v> Da razgovaram sa ženom migrantom</c:v>
                </c:pt>
                <c:pt idx="3">
                  <c:v>Da prihvatim migrante da trajno žive u mojoj opštini </c:v>
                </c:pt>
                <c:pt idx="4">
                  <c:v>Da volontiram u prihvatnom centru za migrante</c:v>
                </c:pt>
                <c:pt idx="5">
                  <c:v>Da prihvatim migrante da trajno žive u Vašem komšiluku </c:v>
                </c:pt>
                <c:pt idx="6">
                  <c:v>Da budu gosti u mojoj kući 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9</c:v>
                </c:pt>
                <c:pt idx="4">
                  <c:v>12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6E9-482A-814F-B1A36888C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54514040"/>
        <c:axId val="354514432"/>
      </c:barChart>
      <c:catAx>
        <c:axId val="354514040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514432"/>
        <c:crosses val="autoZero"/>
        <c:auto val="0"/>
        <c:lblAlgn val="ctr"/>
        <c:lblOffset val="100"/>
        <c:noMultiLvlLbl val="0"/>
      </c:catAx>
      <c:valAx>
        <c:axId val="354514432"/>
        <c:scaling>
          <c:orientation val="minMax"/>
          <c:max val="100"/>
        </c:scaling>
        <c:delete val="1"/>
        <c:axPos val="b"/>
        <c:numFmt formatCode="@" sourceLinked="0"/>
        <c:majorTickMark val="out"/>
        <c:minorTickMark val="out"/>
        <c:tickLblPos val="none"/>
        <c:crossAx val="3545140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u="none" strike="noStrike" baseline="0" dirty="0">
                <a:effectLst/>
              </a:rPr>
              <a:t>Na </a:t>
            </a:r>
            <a:r>
              <a:rPr lang="en-US" sz="1050" b="1" i="0" u="none" strike="noStrike" baseline="0" dirty="0" err="1">
                <a:effectLst/>
              </a:rPr>
              <a:t>koji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način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biste</a:t>
            </a:r>
            <a:r>
              <a:rPr lang="en-US" sz="1050" b="1" i="0" u="none" strike="noStrike" baseline="0" dirty="0">
                <a:effectLst/>
              </a:rPr>
              <a:t> vi </a:t>
            </a:r>
            <a:r>
              <a:rPr lang="en-US" sz="1050" b="1" i="0" u="none" strike="noStrike" baseline="0" dirty="0" err="1">
                <a:effectLst/>
              </a:rPr>
              <a:t>lično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pomogli</a:t>
            </a:r>
            <a:r>
              <a:rPr lang="en-US" sz="1050" b="1" i="0" u="none" strike="noStrike" baseline="0" dirty="0">
                <a:effectLst/>
              </a:rPr>
              <a:t> migrantima/</a:t>
            </a:r>
            <a:r>
              <a:rPr lang="en-US" sz="1050" b="1" i="0" u="none" strike="noStrike" baseline="0" dirty="0" err="1">
                <a:effectLst/>
              </a:rPr>
              <a:t>izbeglicama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? </a:t>
            </a:r>
            <a:r>
              <a:rPr lang="sr-Latn-RS" sz="1050" b="0" i="0" u="none" strike="noStrike" baseline="0" dirty="0">
                <a:solidFill>
                  <a:srgbClr val="333333"/>
                </a:solidFill>
                <a:effectLst/>
              </a:rPr>
              <a:t>VIŠESTRUKI ODGOVOR</a:t>
            </a:r>
            <a:r>
              <a:rPr lang="en-US" sz="1050" b="0" i="0" u="none" strike="noStrike" baseline="0" dirty="0">
                <a:solidFill>
                  <a:srgbClr val="333333"/>
                </a:solidFill>
                <a:effectLst/>
              </a:rPr>
              <a:t>. </a:t>
            </a:r>
            <a:r>
              <a:rPr lang="sr-Latn-RS" sz="1050" b="0" i="0" u="none" strike="noStrike" baseline="0" dirty="0">
                <a:solidFill>
                  <a:srgbClr val="333333"/>
                </a:solidFill>
                <a:effectLst/>
              </a:rPr>
              <a:t>SPONTANI ODGOVORI</a:t>
            </a:r>
            <a:endParaRPr lang="en-US" sz="105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0.10872174879585032"/>
          <c:y val="1.297256745074537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362102616017016"/>
          <c:y val="9.8006864766794183E-2"/>
          <c:w val="0.6767383662073736"/>
          <c:h val="0.87753203967659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Obezbeđivanjem hrane </c:v>
                </c:pt>
                <c:pt idx="1">
                  <c:v>Obezbeđivanjem odeće</c:v>
                </c:pt>
                <c:pt idx="2">
                  <c:v>Obezbeđivanjem stvari za decu (hrane, odeće, igračaka)</c:v>
                </c:pt>
                <c:pt idx="3">
                  <c:v> Pružanjem informacija</c:v>
                </c:pt>
                <c:pt idx="4">
                  <c:v>Obezbeđivanjem prevoza/ transporta</c:v>
                </c:pt>
                <c:pt idx="5">
                  <c:v> Obezbeđivanjem smeštaja/skloništa</c:v>
                </c:pt>
                <c:pt idx="6">
                  <c:v>Drugo</c:v>
                </c:pt>
                <c:pt idx="7">
                  <c:v> Ništa od navedenog</c:v>
                </c:pt>
                <c:pt idx="8">
                  <c:v>Ne zna/ Bez odgovora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42.644460058971845</c:v>
                </c:pt>
                <c:pt idx="1">
                  <c:v>40.487233937785362</c:v>
                </c:pt>
                <c:pt idx="2">
                  <c:v>27.542377340042503</c:v>
                </c:pt>
                <c:pt idx="3">
                  <c:v>24.005384680512744</c:v>
                </c:pt>
                <c:pt idx="4">
                  <c:v>11.040798155371679</c:v>
                </c:pt>
                <c:pt idx="5">
                  <c:v>9.1856532582738559</c:v>
                </c:pt>
                <c:pt idx="6">
                  <c:v>0.71199441050403589</c:v>
                </c:pt>
                <c:pt idx="7">
                  <c:v>6.0621149726177626</c:v>
                </c:pt>
                <c:pt idx="8">
                  <c:v>13.199630763196298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E-4BD0-8228-C26AED0F40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grupa – opštine intenzivnije pogođene krizom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Obezbeđivanjem hrane </c:v>
                </c:pt>
                <c:pt idx="1">
                  <c:v>Obezbeđivanjem odeće</c:v>
                </c:pt>
                <c:pt idx="2">
                  <c:v>Obezbeđivanjem stvari za decu (hrane, odeće, igračaka)</c:v>
                </c:pt>
                <c:pt idx="3">
                  <c:v> Pružanjem informacija</c:v>
                </c:pt>
                <c:pt idx="4">
                  <c:v>Obezbeđivanjem prevoza/ transporta</c:v>
                </c:pt>
                <c:pt idx="5">
                  <c:v> Obezbeđivanjem smeštaja/skloništa</c:v>
                </c:pt>
                <c:pt idx="6">
                  <c:v>Drugo</c:v>
                </c:pt>
                <c:pt idx="7">
                  <c:v> Ništa od navedenog</c:v>
                </c:pt>
                <c:pt idx="8">
                  <c:v>Ne zna/ Bez odgovora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42.009628672565348</c:v>
                </c:pt>
                <c:pt idx="1">
                  <c:v>44.219040827070074</c:v>
                </c:pt>
                <c:pt idx="2">
                  <c:v>27.644606709689263</c:v>
                </c:pt>
                <c:pt idx="3">
                  <c:v>18.036167890026981</c:v>
                </c:pt>
                <c:pt idx="4">
                  <c:v>16.61205361922628</c:v>
                </c:pt>
                <c:pt idx="5">
                  <c:v>13.041271356851119</c:v>
                </c:pt>
                <c:pt idx="6">
                  <c:v>0.98343986977827247</c:v>
                </c:pt>
                <c:pt idx="7">
                  <c:v>5.211729857601866</c:v>
                </c:pt>
                <c:pt idx="8">
                  <c:v>11.906100546236946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8E-4BD0-8228-C26AED0F40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grupa – opštine umereno pogođene krizom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Obezbeđivanjem hrane </c:v>
                </c:pt>
                <c:pt idx="1">
                  <c:v>Obezbeđivanjem odeće</c:v>
                </c:pt>
                <c:pt idx="2">
                  <c:v>Obezbeđivanjem stvari za decu (hrane, odeće, igračaka)</c:v>
                </c:pt>
                <c:pt idx="3">
                  <c:v> Pružanjem informacija</c:v>
                </c:pt>
                <c:pt idx="4">
                  <c:v>Obezbeđivanjem prevoza/ transporta</c:v>
                </c:pt>
                <c:pt idx="5">
                  <c:v> Obezbeđivanjem smeštaja/skloništa</c:v>
                </c:pt>
                <c:pt idx="6">
                  <c:v>Drugo</c:v>
                </c:pt>
                <c:pt idx="7">
                  <c:v> Ništa od navedenog</c:v>
                </c:pt>
                <c:pt idx="8">
                  <c:v>Ne zna/ Bez odgovora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43.050248306707253</c:v>
                </c:pt>
                <c:pt idx="1">
                  <c:v>37.968209414348536</c:v>
                </c:pt>
                <c:pt idx="2">
                  <c:v>27.351582832617794</c:v>
                </c:pt>
                <c:pt idx="3">
                  <c:v>28.03692092992096</c:v>
                </c:pt>
                <c:pt idx="4">
                  <c:v>7.4397895814215573</c:v>
                </c:pt>
                <c:pt idx="5">
                  <c:v>6.6727542832785174</c:v>
                </c:pt>
                <c:pt idx="6">
                  <c:v>0.53255555975859337</c:v>
                </c:pt>
                <c:pt idx="7">
                  <c:v>6.6431968630562661</c:v>
                </c:pt>
                <c:pt idx="8">
                  <c:v>14.002499008981149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8E-4BD0-8228-C26AED0F4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6692488"/>
        <c:axId val="345737232"/>
      </c:barChart>
      <c:catAx>
        <c:axId val="346692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737232"/>
        <c:crosses val="autoZero"/>
        <c:auto val="1"/>
        <c:lblAlgn val="ctr"/>
        <c:lblOffset val="100"/>
        <c:noMultiLvlLbl val="0"/>
      </c:catAx>
      <c:valAx>
        <c:axId val="345737232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346692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07295207032061"/>
          <c:y val="0.62220904897570906"/>
          <c:w val="0.41973469322262841"/>
          <c:h val="0.21120030240073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8598431031618"/>
          <c:y val="0.10296210010370919"/>
          <c:w val="0.50970479005055824"/>
          <c:h val="0.656393784391936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30.80156687148072</c:v>
                </c:pt>
                <c:pt idx="1">
                  <c:v>34.646668060542204</c:v>
                </c:pt>
                <c:pt idx="2">
                  <c:v>28.284914144471585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Uglavnom se ne slažem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31.707777422700715</c:v>
                </c:pt>
                <c:pt idx="1">
                  <c:v>33.212668120402491</c:v>
                </c:pt>
                <c:pt idx="2">
                  <c:v>30.722813154661193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Uglavnom se slažem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27.698196759326237</c:v>
                </c:pt>
                <c:pt idx="1">
                  <c:v>21.031592005840963</c:v>
                </c:pt>
                <c:pt idx="2">
                  <c:v>32.061548517266743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Potpuno se slažem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3.1293050614486515</c:v>
                </c:pt>
                <c:pt idx="1">
                  <c:v>2.8195909172088474</c:v>
                </c:pt>
                <c:pt idx="2">
                  <c:v>3.3320157073769683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zna/ Bez odgovora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6.6631538850437426</c:v>
                </c:pt>
                <c:pt idx="1">
                  <c:v>8.289480896005891</c:v>
                </c:pt>
                <c:pt idx="2">
                  <c:v>5.5987084762233135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45736448"/>
        <c:axId val="345736056"/>
      </c:barChart>
      <c:catAx>
        <c:axId val="345736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736056"/>
        <c:crosses val="autoZero"/>
        <c:auto val="1"/>
        <c:lblAlgn val="ctr"/>
        <c:lblOffset val="100"/>
        <c:noMultiLvlLbl val="0"/>
      </c:catAx>
      <c:valAx>
        <c:axId val="345736056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57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686236178676827"/>
          <c:w val="0.8999999416523472"/>
          <c:h val="6.2422062952399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Da li se </a:t>
            </a:r>
            <a:r>
              <a:rPr lang="en-US" sz="1000" b="0" i="0" kern="1200" spc="0" baseline="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slažete</a:t>
            </a:r>
            <a:r>
              <a:rPr lang="en-U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kern="1200" spc="0" baseline="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ili</a:t>
            </a:r>
            <a:r>
              <a:rPr lang="en-U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ne </a:t>
            </a:r>
            <a:r>
              <a:rPr lang="en-US" sz="1000" b="0" i="0" kern="1200" spc="0" baseline="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slažete</a:t>
            </a:r>
            <a:r>
              <a:rPr lang="en-U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kern="1200" spc="0" baseline="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sa</a:t>
            </a:r>
            <a:r>
              <a:rPr lang="en-U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kern="1200" spc="0" baseline="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otvaranjem</a:t>
            </a:r>
            <a:r>
              <a:rPr lang="en-U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kern="1200" spc="0" baseline="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centra</a:t>
            </a:r>
            <a:r>
              <a:rPr lang="en-U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za </a:t>
            </a:r>
            <a:r>
              <a:rPr lang="en-US" sz="1000" b="0" i="0" kern="1200" spc="0" baseline="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smeštaj</a:t>
            </a:r>
            <a:r>
              <a:rPr lang="en-U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kern="1200" spc="0" baseline="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migranata</a:t>
            </a:r>
            <a:r>
              <a:rPr lang="en-U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en-US" sz="1000" b="0" i="0" kern="1200" spc="0" baseline="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izbeglicana</a:t>
            </a:r>
            <a:r>
              <a:rPr lang="en-U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kern="1200" spc="0" baseline="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teritoriji</a:t>
            </a:r>
            <a:r>
              <a:rPr lang="en-U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kern="1200" spc="0" baseline="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Vaše</a:t>
            </a:r>
            <a:r>
              <a:rPr lang="en-U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kern="1200" spc="0" baseline="0" dirty="0" err="1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opštine</a:t>
            </a:r>
            <a:r>
              <a:rPr lang="en-U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?</a:t>
            </a:r>
            <a:r>
              <a:rPr lang="sr-Latn-RS" sz="1000" b="0" i="0" kern="1200" spc="0" baseline="0" dirty="0">
                <a:solidFill>
                  <a:srgbClr val="595959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50" b="0" i="0" kern="1200" spc="0" baseline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%</a:t>
            </a:r>
            <a:endParaRPr lang="en-US" sz="1000" dirty="0">
              <a:effectLst/>
            </a:endParaRPr>
          </a:p>
        </c:rich>
      </c:tx>
      <c:layout>
        <c:manualLayout>
          <c:xMode val="edge"/>
          <c:yMode val="edge"/>
          <c:x val="1.7499044557185071E-2"/>
          <c:y val="2.1431302430150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538598431031615"/>
          <c:y val="0.10296210010370918"/>
          <c:w val="0.50970479005055824"/>
          <c:h val="0.656393784391936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72.461347069124471</c:v>
                </c:pt>
                <c:pt idx="1">
                  <c:v>18.411320937430915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Uglavnom se ne slažem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11.602318264903372</c:v>
                </c:pt>
                <c:pt idx="1">
                  <c:v>41.197569758930868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Uglavnom se slažem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A96-4A1B-A2C7-B056818A60E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0</c:v>
                </c:pt>
                <c:pt idx="1">
                  <c:v>30.312225785808778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Potpuno se slažem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2.2812361710493558</c:v>
                </c:pt>
                <c:pt idx="1">
                  <c:v>9.4036685466414784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zna/ Bez odgovora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Sheet1!$B$6:$C$6</c:f>
              <c:numCache>
                <c:formatCode>0</c:formatCode>
                <c:ptCount val="2"/>
                <c:pt idx="0">
                  <c:v>13.655098494922816</c:v>
                </c:pt>
                <c:pt idx="1">
                  <c:v>0.67521497118797336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47747080"/>
        <c:axId val="347746688"/>
      </c:barChart>
      <c:catAx>
        <c:axId val="3477470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746688"/>
        <c:crosses val="autoZero"/>
        <c:auto val="1"/>
        <c:lblAlgn val="ctr"/>
        <c:lblOffset val="100"/>
        <c:noMultiLvlLbl val="0"/>
      </c:catAx>
      <c:valAx>
        <c:axId val="34774668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774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024199773488726"/>
          <c:w val="0.94151196272751947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75308228315435"/>
          <c:y val="1.3640783071278705E-2"/>
          <c:w val="0.50953605976557881"/>
          <c:h val="0.965666097837187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Nezaposlenost </c:v>
                </c:pt>
                <c:pt idx="1">
                  <c:v>Nizak životni standard </c:v>
                </c:pt>
                <c:pt idx="2">
                  <c:v>Socijalna zaštita </c:v>
                </c:pt>
                <c:pt idx="3">
                  <c:v>Smeće i recikliranje </c:v>
                </c:pt>
                <c:pt idx="4">
                  <c:v>Izgradnja i rekonstrukcija puteva (izgradnja putne infrastructure)</c:v>
                </c:pt>
                <c:pt idx="5">
                  <c:v>Zdravstvena zaštita </c:v>
                </c:pt>
                <c:pt idx="6">
                  <c:v>Migranti / Izbeglice </c:v>
                </c:pt>
                <c:pt idx="7">
                  <c:v>Korupcija </c:v>
                </c:pt>
                <c:pt idx="8">
                  <c:v>Kriminal </c:v>
                </c:pt>
                <c:pt idx="9">
                  <c:v>Loša uprava </c:v>
                </c:pt>
                <c:pt idx="10">
                  <c:v>Legalizacija </c:v>
                </c:pt>
                <c:pt idx="11">
                  <c:v>Javni saobraćaj </c:v>
                </c:pt>
                <c:pt idx="12">
                  <c:v>Snabdevanje vodom i kanalizacija </c:v>
                </c:pt>
                <c:pt idx="13">
                  <c:v>Drugo</c:v>
                </c:pt>
                <c:pt idx="14">
                  <c:v>Ne zna / Bez odgovora</c:v>
                </c:pt>
              </c:strCache>
            </c:strRef>
          </c:cat>
          <c:val>
            <c:numRef>
              <c:f>Sheet1!$B$2:$B$16</c:f>
              <c:numCache>
                <c:formatCode>0</c:formatCode>
                <c:ptCount val="15"/>
                <c:pt idx="0">
                  <c:v>79.571058497499848</c:v>
                </c:pt>
                <c:pt idx="1">
                  <c:v>72.75438279414422</c:v>
                </c:pt>
                <c:pt idx="2">
                  <c:v>16.48292065787096</c:v>
                </c:pt>
                <c:pt idx="3">
                  <c:v>16.452798361347071</c:v>
                </c:pt>
                <c:pt idx="4">
                  <c:v>15.338273389963252</c:v>
                </c:pt>
                <c:pt idx="5">
                  <c:v>11.374179167419726</c:v>
                </c:pt>
                <c:pt idx="6">
                  <c:v>10.208446291945297</c:v>
                </c:pt>
                <c:pt idx="7">
                  <c:v>8.53665883486957</c:v>
                </c:pt>
                <c:pt idx="8">
                  <c:v>6.2624254473161036</c:v>
                </c:pt>
                <c:pt idx="9">
                  <c:v>6.2594132176637158</c:v>
                </c:pt>
                <c:pt idx="10">
                  <c:v>3.9701186818483043</c:v>
                </c:pt>
                <c:pt idx="11">
                  <c:v>3.9671064521959156</c:v>
                </c:pt>
                <c:pt idx="12">
                  <c:v>2.8375203325501541</c:v>
                </c:pt>
                <c:pt idx="13">
                  <c:v>27.242604976203388</c:v>
                </c:pt>
                <c:pt idx="14">
                  <c:v>4.5394300861497676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EB-4AC4-8AAF-38BA1CC9E4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grupa – opštine intenzivnije pogođene krizom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Nezaposlenost </c:v>
                </c:pt>
                <c:pt idx="1">
                  <c:v>Nizak životni standard </c:v>
                </c:pt>
                <c:pt idx="2">
                  <c:v>Socijalna zaštita </c:v>
                </c:pt>
                <c:pt idx="3">
                  <c:v>Smeće i recikliranje </c:v>
                </c:pt>
                <c:pt idx="4">
                  <c:v>Izgradnja i rekonstrukcija puteva (izgradnja putne infrastructure)</c:v>
                </c:pt>
                <c:pt idx="5">
                  <c:v>Zdravstvena zaštita </c:v>
                </c:pt>
                <c:pt idx="6">
                  <c:v>Migranti / Izbeglice </c:v>
                </c:pt>
                <c:pt idx="7">
                  <c:v>Korupcija </c:v>
                </c:pt>
                <c:pt idx="8">
                  <c:v>Kriminal </c:v>
                </c:pt>
                <c:pt idx="9">
                  <c:v>Loša uprava </c:v>
                </c:pt>
                <c:pt idx="10">
                  <c:v>Legalizacija </c:v>
                </c:pt>
                <c:pt idx="11">
                  <c:v>Javni saobraćaj </c:v>
                </c:pt>
                <c:pt idx="12">
                  <c:v>Snabdevanje vodom i kanalizacija </c:v>
                </c:pt>
                <c:pt idx="13">
                  <c:v>Drugo</c:v>
                </c:pt>
                <c:pt idx="14">
                  <c:v>Ne zna / Bez odgovora</c:v>
                </c:pt>
              </c:strCache>
            </c:strRef>
          </c:cat>
          <c:val>
            <c:numRef>
              <c:f>Sheet1!$C$2:$C$16</c:f>
              <c:numCache>
                <c:formatCode>0</c:formatCode>
                <c:ptCount val="15"/>
                <c:pt idx="0">
                  <c:v>66.666666666666671</c:v>
                </c:pt>
                <c:pt idx="1">
                  <c:v>59.090909090909093</c:v>
                </c:pt>
                <c:pt idx="2">
                  <c:v>13.636363636363635</c:v>
                </c:pt>
                <c:pt idx="3">
                  <c:v>28.787878787878789</c:v>
                </c:pt>
                <c:pt idx="4">
                  <c:v>16.666666666666668</c:v>
                </c:pt>
                <c:pt idx="5">
                  <c:v>6.0606060606060606</c:v>
                </c:pt>
                <c:pt idx="6">
                  <c:v>19.696969696969695</c:v>
                </c:pt>
                <c:pt idx="7">
                  <c:v>1.5151515151515151</c:v>
                </c:pt>
                <c:pt idx="8">
                  <c:v>0</c:v>
                </c:pt>
                <c:pt idx="9">
                  <c:v>1.5151515151515151</c:v>
                </c:pt>
                <c:pt idx="10">
                  <c:v>7.5757575757575761</c:v>
                </c:pt>
                <c:pt idx="11">
                  <c:v>9.0909090909090917</c:v>
                </c:pt>
                <c:pt idx="12">
                  <c:v>4.5454545454545459</c:v>
                </c:pt>
                <c:pt idx="13">
                  <c:v>42.424242424242422</c:v>
                </c:pt>
                <c:pt idx="14">
                  <c:v>7.5757575757575761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EB-4AC4-8AAF-38BA1CC9E4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grupa – opštine umereno pogođene krizom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Nezaposlenost </c:v>
                </c:pt>
                <c:pt idx="1">
                  <c:v>Nizak životni standard </c:v>
                </c:pt>
                <c:pt idx="2">
                  <c:v>Socijalna zaštita </c:v>
                </c:pt>
                <c:pt idx="3">
                  <c:v>Smeće i recikliranje </c:v>
                </c:pt>
                <c:pt idx="4">
                  <c:v>Izgradnja i rekonstrukcija puteva (izgradnja putne infrastructure)</c:v>
                </c:pt>
                <c:pt idx="5">
                  <c:v>Zdravstvena zaštita </c:v>
                </c:pt>
                <c:pt idx="6">
                  <c:v>Migranti / Izbeglice </c:v>
                </c:pt>
                <c:pt idx="7">
                  <c:v>Korupcija </c:v>
                </c:pt>
                <c:pt idx="8">
                  <c:v>Kriminal </c:v>
                </c:pt>
                <c:pt idx="9">
                  <c:v>Loša uprava </c:v>
                </c:pt>
                <c:pt idx="10">
                  <c:v>Legalizacija </c:v>
                </c:pt>
                <c:pt idx="11">
                  <c:v>Javni saobraćaj </c:v>
                </c:pt>
                <c:pt idx="12">
                  <c:v>Snabdevanje vodom i kanalizacija </c:v>
                </c:pt>
                <c:pt idx="13">
                  <c:v>Drugo</c:v>
                </c:pt>
                <c:pt idx="14">
                  <c:v>Ne zna / Bez odgovora</c:v>
                </c:pt>
              </c:strCache>
            </c:strRef>
          </c:cat>
          <c:val>
            <c:numRef>
              <c:f>Sheet1!$D$2:$D$16</c:f>
              <c:numCache>
                <c:formatCode>0</c:formatCode>
                <c:ptCount val="15"/>
                <c:pt idx="0">
                  <c:v>87.272727272727266</c:v>
                </c:pt>
                <c:pt idx="1">
                  <c:v>80.909090909090907</c:v>
                </c:pt>
                <c:pt idx="2">
                  <c:v>18.181818181818183</c:v>
                </c:pt>
                <c:pt idx="3">
                  <c:v>9.0909090909090917</c:v>
                </c:pt>
                <c:pt idx="4">
                  <c:v>14.545454545454545</c:v>
                </c:pt>
                <c:pt idx="5">
                  <c:v>14.545454545454545</c:v>
                </c:pt>
                <c:pt idx="6">
                  <c:v>4.5454545454545459</c:v>
                </c:pt>
                <c:pt idx="7">
                  <c:v>12.727272727272727</c:v>
                </c:pt>
                <c:pt idx="8">
                  <c:v>10</c:v>
                </c:pt>
                <c:pt idx="9">
                  <c:v>9.0909090909090917</c:v>
                </c:pt>
                <c:pt idx="10">
                  <c:v>1.8181818181818181</c:v>
                </c:pt>
                <c:pt idx="11">
                  <c:v>0.90909090909090906</c:v>
                </c:pt>
                <c:pt idx="12">
                  <c:v>1.8181818181818181</c:v>
                </c:pt>
                <c:pt idx="13">
                  <c:v>18.181818181818183</c:v>
                </c:pt>
                <c:pt idx="14">
                  <c:v>2.7272727272727271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EB-4AC4-8AAF-38BA1CC9E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41341048"/>
        <c:axId val="341340656"/>
      </c:barChart>
      <c:valAx>
        <c:axId val="341340656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1341048"/>
        <c:crosses val="autoZero"/>
        <c:crossBetween val="between"/>
      </c:valAx>
      <c:catAx>
        <c:axId val="3413410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4065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8598431031618"/>
          <c:y val="0.10296210010370919"/>
          <c:w val="0.50970479005055824"/>
          <c:h val="0.656393784391936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42.31945631123827</c:v>
                </c:pt>
                <c:pt idx="1">
                  <c:v>46.885061668563509</c:v>
                </c:pt>
                <c:pt idx="2">
                  <c:v>39.331227235330779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Uglavnom se ne slažem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28.094036106656187</c:v>
                </c:pt>
                <c:pt idx="1">
                  <c:v>28.780793823807254</c:v>
                </c:pt>
                <c:pt idx="2">
                  <c:v>27.644547108400548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Uglavnom se slažem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21.99119343197442</c:v>
                </c:pt>
                <c:pt idx="1">
                  <c:v>16.275264774990664</c:v>
                </c:pt>
                <c:pt idx="2">
                  <c:v>25.732319278781784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Potpuno se slažem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1.8813998292782985</c:v>
                </c:pt>
                <c:pt idx="1">
                  <c:v>1.2378198523792239</c:v>
                </c:pt>
                <c:pt idx="2">
                  <c:v>2.3026286147571127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zna/ Bez odgovora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5.7139143208528642</c:v>
                </c:pt>
                <c:pt idx="1">
                  <c:v>6.8210598802597122</c:v>
                </c:pt>
                <c:pt idx="2">
                  <c:v>4.9892777627295768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47745904"/>
        <c:axId val="347745512"/>
      </c:barChart>
      <c:catAx>
        <c:axId val="347745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745512"/>
        <c:crosses val="autoZero"/>
        <c:auto val="1"/>
        <c:lblAlgn val="ctr"/>
        <c:lblOffset val="100"/>
        <c:noMultiLvlLbl val="0"/>
      </c:catAx>
      <c:valAx>
        <c:axId val="347745512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774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496850685439055E-2"/>
          <c:y val="0.79498905428243005"/>
          <c:w val="0.94151196272751947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/>
              <a:t>Da li se </a:t>
            </a:r>
            <a:r>
              <a:rPr lang="en-US" sz="1000" b="1" dirty="0" err="1"/>
              <a:t>slažete</a:t>
            </a:r>
            <a:r>
              <a:rPr lang="en-US" sz="1000" b="1" dirty="0"/>
              <a:t> </a:t>
            </a:r>
            <a:r>
              <a:rPr lang="en-US" sz="1000" b="1" dirty="0" err="1"/>
              <a:t>ili</a:t>
            </a:r>
            <a:r>
              <a:rPr lang="en-US" sz="1000" b="1" dirty="0"/>
              <a:t> ne </a:t>
            </a:r>
            <a:r>
              <a:rPr lang="en-US" sz="1000" b="1" dirty="0" err="1"/>
              <a:t>slažete</a:t>
            </a:r>
            <a:r>
              <a:rPr lang="en-US" sz="1000" b="1" dirty="0"/>
              <a:t> </a:t>
            </a:r>
            <a:r>
              <a:rPr lang="en-US" sz="1000" b="1" dirty="0" err="1"/>
              <a:t>sa</a:t>
            </a:r>
            <a:r>
              <a:rPr lang="en-US" sz="1000" b="1" dirty="0"/>
              <a:t> </a:t>
            </a:r>
            <a:r>
              <a:rPr lang="en-US" sz="1000" b="1" dirty="0" err="1"/>
              <a:t>otvaranjem</a:t>
            </a:r>
            <a:r>
              <a:rPr lang="en-US" sz="1000" b="1" dirty="0"/>
              <a:t> </a:t>
            </a:r>
            <a:r>
              <a:rPr lang="en-US" sz="1000" b="1" dirty="0" err="1"/>
              <a:t>centra</a:t>
            </a:r>
            <a:r>
              <a:rPr lang="en-US" sz="1000" b="1" dirty="0"/>
              <a:t> za </a:t>
            </a:r>
            <a:r>
              <a:rPr lang="en-US" sz="1000" b="1" dirty="0" err="1"/>
              <a:t>smeštaj</a:t>
            </a:r>
            <a:r>
              <a:rPr lang="en-US" sz="1000" b="1" dirty="0"/>
              <a:t> migranata/</a:t>
            </a:r>
            <a:r>
              <a:rPr lang="en-US" sz="1000" b="1" dirty="0" err="1"/>
              <a:t>izbeglica</a:t>
            </a:r>
            <a:r>
              <a:rPr lang="en-US" sz="1000" b="1" dirty="0"/>
              <a:t> </a:t>
            </a:r>
            <a:r>
              <a:rPr lang="en-US" sz="1000" b="1" dirty="0" err="1"/>
              <a:t>blizu</a:t>
            </a:r>
            <a:r>
              <a:rPr lang="en-US" sz="1000" b="1" dirty="0"/>
              <a:t> </a:t>
            </a:r>
            <a:r>
              <a:rPr lang="en-US" sz="1000" b="1" dirty="0" err="1"/>
              <a:t>Vašeg</a:t>
            </a:r>
            <a:r>
              <a:rPr lang="en-US" sz="1000" b="1" dirty="0"/>
              <a:t> </a:t>
            </a:r>
            <a:r>
              <a:rPr lang="en-US" sz="1000" b="1" dirty="0" err="1"/>
              <a:t>doma</a:t>
            </a:r>
            <a:r>
              <a:rPr lang="en-US" sz="1000" b="1" dirty="0"/>
              <a:t>/u </a:t>
            </a:r>
            <a:r>
              <a:rPr lang="en-US" sz="1000" b="1" dirty="0" err="1"/>
              <a:t>Vašem</a:t>
            </a:r>
            <a:r>
              <a:rPr lang="en-US" sz="1000" b="1" dirty="0"/>
              <a:t> </a:t>
            </a:r>
            <a:r>
              <a:rPr lang="en-US" sz="1000" b="1" dirty="0" err="1"/>
              <a:t>susedstvu</a:t>
            </a:r>
            <a:r>
              <a:rPr lang="en-US" sz="1000" b="1" dirty="0"/>
              <a:t>? %</a:t>
            </a:r>
          </a:p>
        </c:rich>
      </c:tx>
      <c:layout>
        <c:manualLayout>
          <c:xMode val="edge"/>
          <c:yMode val="edge"/>
          <c:x val="5.8262348551373654E-2"/>
          <c:y val="2.1431302430150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538598431031615"/>
          <c:y val="0.10296210010370918"/>
          <c:w val="0.50970479005055824"/>
          <c:h val="0.656393784391936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85.086994041822081</c:v>
                </c:pt>
                <c:pt idx="1">
                  <c:v>43.443537450861179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Uglavnom se ne slažem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2.4162492281651513</c:v>
                </c:pt>
                <c:pt idx="1">
                  <c:v>27.736344358855586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Uglavnom se slažem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F9E-4249-B501-70E3A026334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0</c:v>
                </c:pt>
                <c:pt idx="1">
                  <c:v>17.740263601958883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Potpuno se slažem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1.0429149798184971</c:v>
                </c:pt>
                <c:pt idx="1">
                  <c:v>5.0023324025404099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zna/ Bez odgovora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Sheet1!$B$6:$C$6</c:f>
              <c:numCache>
                <c:formatCode>0</c:formatCode>
                <c:ptCount val="2"/>
                <c:pt idx="0">
                  <c:v>11.453841750194281</c:v>
                </c:pt>
                <c:pt idx="1">
                  <c:v>6.0775221857839625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47747472"/>
        <c:axId val="346922984"/>
      </c:barChart>
      <c:catAx>
        <c:axId val="347747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922984"/>
        <c:crosses val="autoZero"/>
        <c:auto val="1"/>
        <c:lblAlgn val="ctr"/>
        <c:lblOffset val="100"/>
        <c:noMultiLvlLbl val="0"/>
      </c:catAx>
      <c:valAx>
        <c:axId val="346922984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774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024199773488726"/>
          <c:w val="0.94151196272751947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606663600796226E-2"/>
          <c:y val="0.17786684157728994"/>
          <c:w val="0.23174174615640067"/>
          <c:h val="0.528289275550749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F7-42E3-AE06-52C50B334C8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F7-42E3-AE06-52C50B334C8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F7-42E3-AE06-52C50B334C89}"/>
              </c:ext>
            </c:extLst>
          </c:dPt>
          <c:dPt>
            <c:idx val="3"/>
            <c:bubble3D val="0"/>
            <c:spPr>
              <a:solidFill>
                <a:srgbClr val="79797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F7-42E3-AE06-52C50B334C8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Da, koliko god može</c:v>
                </c:pt>
                <c:pt idx="1">
                  <c:v>Da, neke od njih </c:v>
                </c:pt>
                <c:pt idx="2">
                  <c:v> Ne, nikog od njih </c:v>
                </c:pt>
                <c:pt idx="3">
                  <c:v>Ne zna/ Bez odgovor a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7.3333481793178237</c:v>
                </c:pt>
                <c:pt idx="1">
                  <c:v>37.524134732514597</c:v>
                </c:pt>
                <c:pt idx="2">
                  <c:v>45.60209612276239</c:v>
                </c:pt>
                <c:pt idx="3">
                  <c:v>9.540420965405211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7F7-42E3-AE06-52C50B334C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b"/>
      <c:layout>
        <c:manualLayout>
          <c:xMode val="edge"/>
          <c:yMode val="edge"/>
          <c:x val="4.2727456103869924E-2"/>
          <c:y val="0.83129407743973838"/>
          <c:w val="0.81962485338469704"/>
          <c:h val="7.4415883355776855E-2"/>
        </c:manualLayout>
      </c:layout>
      <c:overlay val="0"/>
      <c:txPr>
        <a:bodyPr/>
        <a:lstStyle/>
        <a:p>
          <a:pPr>
            <a:defRPr sz="900">
              <a:solidFill>
                <a:srgbClr val="333333"/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8995727191380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7C-4EE6-8067-97FF1C7DF6C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7C-4EE6-8067-97FF1C7DF6C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7C-4EE6-8067-97FF1C7DF6C7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7C-4EE6-8067-97FF1C7DF6C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7C-4EE6-8067-97FF1C7DF6C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7C-4EE6-8067-97FF1C7DF6C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7C-4EE6-8067-97FF1C7DF6C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97C-4EE6-8067-97FF1C7DF6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Yes, as many as possible</c:v>
                </c:pt>
                <c:pt idx="1">
                  <c:v>Yes, some of them</c:v>
                </c:pt>
                <c:pt idx="2">
                  <c:v>No, none of them</c:v>
                </c:pt>
                <c:pt idx="3">
                  <c:v>Don't know/no answer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9.3331030332883707</c:v>
                </c:pt>
                <c:pt idx="1">
                  <c:v>38.900768291286504</c:v>
                </c:pt>
                <c:pt idx="2">
                  <c:v>42.688339669796726</c:v>
                </c:pt>
                <c:pt idx="3">
                  <c:v>9.0777890056281763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97C-4EE6-8067-97FF1C7DF6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8995727191380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17-4521-8702-B932CC1F719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17-4521-8702-B932CC1F719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17-4521-8702-B932CC1F7193}"/>
              </c:ext>
            </c:extLst>
          </c:dPt>
          <c:dPt>
            <c:idx val="3"/>
            <c:bubble3D val="0"/>
            <c:spPr>
              <a:solidFill>
                <a:srgbClr val="79797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17-4521-8702-B932CC1F719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17-4521-8702-B932CC1F71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17-4521-8702-B932CC1F71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17-4521-8702-B932CC1F719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C17-4521-8702-B932CC1F71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Yes, as many as possible</c:v>
                </c:pt>
                <c:pt idx="1">
                  <c:v>Yes, some of them</c:v>
                </c:pt>
                <c:pt idx="2">
                  <c:v>No, none of them</c:v>
                </c:pt>
                <c:pt idx="3">
                  <c:v>Don't know/no answer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4.2779962492277832</c:v>
                </c:pt>
                <c:pt idx="1">
                  <c:v>35.420826923325258</c:v>
                </c:pt>
                <c:pt idx="2">
                  <c:v>50.053917497119706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C17-4521-8702-B932CC1F71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sr-Latn-R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 Vašem mišljenju</a:t>
            </a:r>
            <a:r>
              <a:rPr lang="en-U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šta</a:t>
            </a:r>
            <a:r>
              <a:rPr lang="en-U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 bio</a:t>
            </a:r>
            <a:r>
              <a:rPr lang="en-U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najveć</a:t>
            </a:r>
            <a:r>
              <a:rPr lang="sr-Latn-C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CS" sz="105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roblem</a:t>
            </a:r>
            <a:r>
              <a:rPr lang="sr-Latn-C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se </a:t>
            </a:r>
            <a:r>
              <a:rPr lang="en-US" sz="105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migranti</a:t>
            </a:r>
            <a:r>
              <a:rPr lang="en-U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5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izbeglice</a:t>
            </a:r>
            <a:r>
              <a:rPr lang="en-U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prihvate</a:t>
            </a:r>
            <a:r>
              <a:rPr lang="en-U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stalno</a:t>
            </a:r>
            <a:r>
              <a:rPr lang="en-US" sz="105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sr-Latn-RS" sz="1050" b="0" i="0" u="none" strike="noStrike" baseline="0" dirty="0">
                <a:solidFill>
                  <a:srgbClr val="333333"/>
                </a:solidFill>
                <a:effectLst/>
              </a:rPr>
              <a:t>OTVORENI ODGOVOR</a:t>
            </a:r>
            <a:endParaRPr lang="en-US" sz="1050" b="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0.17244905520563175"/>
          <c:y val="2.521902598225999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881554264775824"/>
          <c:y val="0.14086946962709537"/>
          <c:w val="0.65154384971978541"/>
          <c:h val="0.80711490997588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Siromaštvo u Srbiji, nema dovoljno sredstava za to</c:v>
                </c:pt>
                <c:pt idx="1">
                  <c:v>Kulturološke, religijske i jezičke razlike</c:v>
                </c:pt>
                <c:pt idx="2">
                  <c:v>Nezaposlenost bi bila još veća</c:v>
                </c:pt>
                <c:pt idx="3">
                  <c:v>Stopa kriminala, nedovoljna bezbednost</c:v>
                </c:pt>
                <c:pt idx="4">
                  <c:v>Rizik od terorizma</c:v>
                </c:pt>
                <c:pt idx="5">
                  <c:v>Drugo</c:v>
                </c:pt>
                <c:pt idx="6">
                  <c:v>Ne znam/bez odgovora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32.019616662326179</c:v>
                </c:pt>
                <c:pt idx="1">
                  <c:v>20.881089702784585</c:v>
                </c:pt>
                <c:pt idx="2">
                  <c:v>10.80886174761096</c:v>
                </c:pt>
                <c:pt idx="3">
                  <c:v>8.3728957073249735</c:v>
                </c:pt>
                <c:pt idx="4">
                  <c:v>3.7336310859021324</c:v>
                </c:pt>
                <c:pt idx="5">
                  <c:v>6.9308227548354964</c:v>
                </c:pt>
                <c:pt idx="6">
                  <c:v>17.253082339215769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E-4BD0-8228-C26AED0F40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grupa – opštine intenzivnije pogođene krizom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Siromaštvo u Srbiji, nema dovoljno sredstava za to</c:v>
                </c:pt>
                <c:pt idx="1">
                  <c:v>Kulturološke, religijske i jezičke razlike</c:v>
                </c:pt>
                <c:pt idx="2">
                  <c:v>Nezaposlenost bi bila još veća</c:v>
                </c:pt>
                <c:pt idx="3">
                  <c:v>Stopa kriminala, nedovoljna bezbednost</c:v>
                </c:pt>
                <c:pt idx="4">
                  <c:v>Rizik od terorizma</c:v>
                </c:pt>
                <c:pt idx="5">
                  <c:v>Drugo</c:v>
                </c:pt>
                <c:pt idx="6">
                  <c:v>Ne znam/bez odgovora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21.151092581499633</c:v>
                </c:pt>
                <c:pt idx="1">
                  <c:v>18.429499385077623</c:v>
                </c:pt>
                <c:pt idx="2">
                  <c:v>14.839465379575703</c:v>
                </c:pt>
                <c:pt idx="3">
                  <c:v>10.27959269323534</c:v>
                </c:pt>
                <c:pt idx="4">
                  <c:v>1.3924614917709877</c:v>
                </c:pt>
                <c:pt idx="5">
                  <c:v>8.8977488911342881</c:v>
                </c:pt>
                <c:pt idx="6">
                  <c:v>25.010139577706802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8E-4BD0-8228-C26AED0F40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grupa – opštine umereno pogođene krizom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Siromaštvo u Srbiji, nema dovoljno sredstava za to</c:v>
                </c:pt>
                <c:pt idx="1">
                  <c:v>Kulturološke, religijske i jezičke razlike</c:v>
                </c:pt>
                <c:pt idx="2">
                  <c:v>Nezaposlenost bi bila još veća</c:v>
                </c:pt>
                <c:pt idx="3">
                  <c:v>Stopa kriminala, nedovoljna bezbednost</c:v>
                </c:pt>
                <c:pt idx="4">
                  <c:v>Rizik od terorizma</c:v>
                </c:pt>
                <c:pt idx="5">
                  <c:v>Drugo</c:v>
                </c:pt>
                <c:pt idx="6">
                  <c:v>Ne znam/bez odgovora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39.133161773801483</c:v>
                </c:pt>
                <c:pt idx="1">
                  <c:v>22.485677242929956</c:v>
                </c:pt>
                <c:pt idx="2">
                  <c:v>8.1707960314905517</c:v>
                </c:pt>
                <c:pt idx="3">
                  <c:v>7.1249456708416394</c:v>
                </c:pt>
                <c:pt idx="4">
                  <c:v>5.265947286116111</c:v>
                </c:pt>
                <c:pt idx="5">
                  <c:v>5.6434522068707844</c:v>
                </c:pt>
                <c:pt idx="6">
                  <c:v>12.176019787949301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8E-4BD0-8228-C26AED0F4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8008384"/>
        <c:axId val="357894504"/>
      </c:barChart>
      <c:catAx>
        <c:axId val="348008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894504"/>
        <c:crosses val="autoZero"/>
        <c:auto val="1"/>
        <c:lblAlgn val="ctr"/>
        <c:lblOffset val="100"/>
        <c:noMultiLvlLbl val="0"/>
      </c:catAx>
      <c:valAx>
        <c:axId val="357894504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34800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548310397843473"/>
          <c:y val="0.59465451727980123"/>
          <c:w val="0.41232454131451429"/>
          <c:h val="0.198953843869225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u="none" strike="noStrike" baseline="0" dirty="0" err="1">
                <a:effectLst/>
              </a:rPr>
              <a:t>Molimo</a:t>
            </a:r>
            <a:r>
              <a:rPr lang="en-US" sz="1050" b="1" i="0" u="none" strike="noStrike" baseline="0" dirty="0">
                <a:effectLst/>
              </a:rPr>
              <a:t> Vas da </a:t>
            </a:r>
            <a:r>
              <a:rPr lang="en-US" sz="1050" b="1" i="0" u="none" strike="noStrike" baseline="0" dirty="0" err="1">
                <a:effectLst/>
              </a:rPr>
              <a:t>ocenite</a:t>
            </a:r>
            <a:r>
              <a:rPr lang="en-US" sz="1050" b="1" i="0" u="none" strike="noStrike" baseline="0" dirty="0">
                <a:effectLst/>
              </a:rPr>
              <a:t> u </a:t>
            </a:r>
            <a:r>
              <a:rPr lang="en-US" sz="1050" b="1" i="0" u="none" strike="noStrike" baseline="0" dirty="0" err="1">
                <a:effectLst/>
              </a:rPr>
              <a:t>kojoj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meri</a:t>
            </a:r>
            <a:r>
              <a:rPr lang="en-US" sz="1050" b="1" i="0" u="none" strike="noStrike" baseline="0" dirty="0">
                <a:effectLst/>
              </a:rPr>
              <a:t> se </a:t>
            </a:r>
            <a:r>
              <a:rPr lang="en-US" sz="1050" b="1" i="0" u="none" strike="noStrike" baseline="0" dirty="0" err="1">
                <a:effectLst/>
              </a:rPr>
              <a:t>slažete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sa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sledećim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izjavama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.</a:t>
            </a:r>
            <a:r>
              <a:rPr lang="sr-Latn-R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%</a:t>
            </a:r>
            <a:r>
              <a:rPr lang="en-US" sz="1050" b="1" dirty="0">
                <a:solidFill>
                  <a:srgbClr val="333333"/>
                </a:solidFill>
                <a:effectLst/>
              </a:rPr>
              <a:t> </a:t>
            </a:r>
          </a:p>
        </c:rich>
      </c:tx>
      <c:layout>
        <c:manualLayout>
          <c:xMode val="edge"/>
          <c:yMode val="edge"/>
          <c:x val="0.24051124213400712"/>
          <c:y val="2.212558984296085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1538435057603704"/>
          <c:y val="9.5912189999464811E-2"/>
          <c:w val="0.64605158515985783"/>
          <c:h val="0.772172237278509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Mostly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Treba prihvatiti samo one migrante i izbeglice za koje se proceni da bi mogli da se prilagode životu u Srbiji i uklope dobro</c:v>
                </c:pt>
                <c:pt idx="2">
                  <c:v>Mi treba da pokažemo više saosećanja prema onim migrantima i izbeglicama koji su naše vere nego onima koji pripadaju drugim</c:v>
                </c:pt>
                <c:pt idx="3">
                  <c:v>Mi ne treba da ih žalimo, jer oni imaju novca za put i očekuju beneficije u EU   </c:v>
                </c:pt>
                <c:pt idx="4">
                  <c:v>Migranti i izbeglice ne bi krenuli na put bez velike potrebe i zbog toga mi kao ljudi treba da se saosećamo i da im pomognemo u čemu god možemo </c:v>
                </c:pt>
                <c:pt idx="5">
                  <c:v>Migranti i izbeglice ne bi mogli da se uklope u naše društvo jer su suviše različiti (imaju drugačiju tradiciju, običaje, religiju itd.)</c:v>
                </c:pt>
                <c:pt idx="6">
                  <c:v>Građani bi se plašili za svoju bezbednost i sigurnost, a posebno sigurnost žena, u slučaju prihvatanja izbeglica/migranata za stalno</c:v>
                </c:pt>
                <c:pt idx="7">
                  <c:v>Ima potencijalnih terorista među migranatima i izbeglicama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-25</c:v>
                </c:pt>
                <c:pt idx="1">
                  <c:v>-17</c:v>
                </c:pt>
                <c:pt idx="2">
                  <c:v>-15</c:v>
                </c:pt>
                <c:pt idx="3">
                  <c:v>-23</c:v>
                </c:pt>
                <c:pt idx="4">
                  <c:v>-5</c:v>
                </c:pt>
                <c:pt idx="5">
                  <c:v>-5</c:v>
                </c:pt>
                <c:pt idx="6">
                  <c:v>-6</c:v>
                </c:pt>
                <c:pt idx="7">
                  <c:v>-1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A-4C64-890F-83249DCF97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Completely disagree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Treba prihvatiti samo one migrante i izbeglice za koje se proceni da bi mogli da se prilagode životu u Srbiji i uklope dobro</c:v>
                </c:pt>
                <c:pt idx="2">
                  <c:v>Mi treba da pokažemo više saosećanja prema onim migrantima i izbeglicama koji su naše vere nego onima koji pripadaju drugim</c:v>
                </c:pt>
                <c:pt idx="3">
                  <c:v>Mi ne treba da ih žalimo, jer oni imaju novca za put i očekuju beneficije u EU   </c:v>
                </c:pt>
                <c:pt idx="4">
                  <c:v>Migranti i izbeglice ne bi krenuli na put bez velike potrebe i zbog toga mi kao ljudi treba da se saosećamo i da im pomognemo u čemu god možemo </c:v>
                </c:pt>
                <c:pt idx="5">
                  <c:v>Migranti i izbeglice ne bi mogli da se uklope u naše društvo jer su suviše različiti (imaju drugačiju tradiciju, običaje, religiju itd.)</c:v>
                </c:pt>
                <c:pt idx="6">
                  <c:v>Građani bi se plašili za svoju bezbednost i sigurnost, a posebno sigurnost žena, u slučaju prihvatanja izbeglica/migranata za stalno</c:v>
                </c:pt>
                <c:pt idx="7">
                  <c:v>Ima potencijalnih terorista među migranatima i izbeglicama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-32</c:v>
                </c:pt>
                <c:pt idx="1">
                  <c:v>-13</c:v>
                </c:pt>
                <c:pt idx="2">
                  <c:v>-9</c:v>
                </c:pt>
                <c:pt idx="3">
                  <c:v>-4</c:v>
                </c:pt>
                <c:pt idx="4">
                  <c:v>-2</c:v>
                </c:pt>
                <c:pt idx="5">
                  <c:v>-2</c:v>
                </c:pt>
                <c:pt idx="6">
                  <c:v>-1</c:v>
                </c:pt>
                <c:pt idx="7">
                  <c:v>-1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CA-4C64-890F-83249DCF97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or disagree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Treba prihvatiti samo one migrante i izbeglice za koje se proceni da bi mogli da se prilagode životu u Srbiji i uklope dobro</c:v>
                </c:pt>
                <c:pt idx="2">
                  <c:v>Mi treba da pokažemo više saosećanja prema onim migrantima i izbeglicama koji su naše vere nego onima koji pripadaju drugim</c:v>
                </c:pt>
                <c:pt idx="3">
                  <c:v>Mi ne treba da ih žalimo, jer oni imaju novca za put i očekuju beneficije u EU   </c:v>
                </c:pt>
                <c:pt idx="4">
                  <c:v>Migranti i izbeglice ne bi krenuli na put bez velike potrebe i zbog toga mi kao ljudi treba da se saosećamo i da im pomognemo u čemu god možemo </c:v>
                </c:pt>
                <c:pt idx="5">
                  <c:v>Migranti i izbeglice ne bi mogli da se uklope u naše društvo jer su suviše različiti (imaju drugačiju tradiciju, običaje, religiju itd.)</c:v>
                </c:pt>
                <c:pt idx="6">
                  <c:v>Građani bi se plašili za svoju bezbednost i sigurnost, a posebno sigurnost žena, u slučaju prihvatanja izbeglica/migranata za stalno</c:v>
                </c:pt>
                <c:pt idx="7">
                  <c:v>Ima potencijalnih terorista među migranatima i izbeglicama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18</c:v>
                </c:pt>
                <c:pt idx="1">
                  <c:v>32</c:v>
                </c:pt>
                <c:pt idx="2">
                  <c:v>28</c:v>
                </c:pt>
                <c:pt idx="3">
                  <c:v>30</c:v>
                </c:pt>
                <c:pt idx="4">
                  <c:v>26</c:v>
                </c:pt>
                <c:pt idx="5">
                  <c:v>22</c:v>
                </c:pt>
                <c:pt idx="6">
                  <c:v>20</c:v>
                </c:pt>
                <c:pt idx="7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CA-4C64-890F-83249DCF97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Mostly agree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Treba prihvatiti samo one migrante i izbeglice za koje se proceni da bi mogli da se prilagode životu u Srbiji i uklope dobro</c:v>
                </c:pt>
                <c:pt idx="2">
                  <c:v>Mi treba da pokažemo više saosećanja prema onim migrantima i izbeglicama koji su naše vere nego onima koji pripadaju drugim</c:v>
                </c:pt>
                <c:pt idx="3">
                  <c:v>Mi ne treba da ih žalimo, jer oni imaju novca za put i očekuju beneficije u EU   </c:v>
                </c:pt>
                <c:pt idx="4">
                  <c:v>Migranti i izbeglice ne bi krenuli na put bez velike potrebe i zbog toga mi kao ljudi treba da se saosećamo i da im pomognemo u čemu god možemo </c:v>
                </c:pt>
                <c:pt idx="5">
                  <c:v>Migranti i izbeglice ne bi mogli da se uklope u naše društvo jer su suviše različiti (imaju drugačiju tradiciju, običaje, religiju itd.)</c:v>
                </c:pt>
                <c:pt idx="6">
                  <c:v>Građani bi se plašili za svoju bezbednost i sigurnost, a posebno sigurnost žena, u slučaju prihvatanja izbeglica/migranata za stalno</c:v>
                </c:pt>
                <c:pt idx="7">
                  <c:v>Ima potencijalnih terorista među migranatima i izbeglicama</c:v>
                </c:pt>
              </c:strCache>
            </c:strRef>
          </c:cat>
          <c:val>
            <c:numRef>
              <c:f>Sheet1!$E$2:$E$9</c:f>
              <c:numCache>
                <c:formatCode>0</c:formatCode>
                <c:ptCount val="8"/>
                <c:pt idx="0">
                  <c:v>12</c:v>
                </c:pt>
                <c:pt idx="1">
                  <c:v>29</c:v>
                </c:pt>
                <c:pt idx="2">
                  <c:v>34</c:v>
                </c:pt>
                <c:pt idx="3">
                  <c:v>24</c:v>
                </c:pt>
                <c:pt idx="4">
                  <c:v>44</c:v>
                </c:pt>
                <c:pt idx="5">
                  <c:v>36</c:v>
                </c:pt>
                <c:pt idx="6">
                  <c:v>34</c:v>
                </c:pt>
                <c:pt idx="7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CA-4C64-890F-83249DCF97A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Completely agree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Treba prihvatiti samo one migrante i izbeglice za koje se proceni da bi mogli da se prilagode životu u Srbiji i uklope dobro</c:v>
                </c:pt>
                <c:pt idx="2">
                  <c:v>Mi treba da pokažemo više saosećanja prema onim migrantima i izbeglicama koji su naše vere nego onima koji pripadaju drugim</c:v>
                </c:pt>
                <c:pt idx="3">
                  <c:v>Mi ne treba da ih žalimo, jer oni imaju novca za put i očekuju beneficije u EU   </c:v>
                </c:pt>
                <c:pt idx="4">
                  <c:v>Migranti i izbeglice ne bi krenuli na put bez velike potrebe i zbog toga mi kao ljudi treba da se saosećamo i da im pomognemo u čemu god možemo </c:v>
                </c:pt>
                <c:pt idx="5">
                  <c:v>Migranti i izbeglice ne bi mogli da se uklope u naše društvo jer su suviše različiti (imaju drugačiju tradiciju, običaje, religiju itd.)</c:v>
                </c:pt>
                <c:pt idx="6">
                  <c:v>Građani bi se plašili za svoju bezbednost i sigurnost, a posebno sigurnost žena, u slučaju prihvatanja izbeglica/migranata za stalno</c:v>
                </c:pt>
                <c:pt idx="7">
                  <c:v>Ima potencijalnih terorista među migranatima i izbeglicama</c:v>
                </c:pt>
              </c:strCache>
            </c:strRef>
          </c:cat>
          <c:val>
            <c:numRef>
              <c:f>Sheet1!$F$2:$F$9</c:f>
              <c:numCache>
                <c:formatCode>0</c:formatCode>
                <c:ptCount val="8"/>
                <c:pt idx="0">
                  <c:v>5</c:v>
                </c:pt>
                <c:pt idx="1">
                  <c:v>3</c:v>
                </c:pt>
                <c:pt idx="2">
                  <c:v>7</c:v>
                </c:pt>
                <c:pt idx="3">
                  <c:v>11</c:v>
                </c:pt>
                <c:pt idx="4">
                  <c:v>17</c:v>
                </c:pt>
                <c:pt idx="5">
                  <c:v>32</c:v>
                </c:pt>
                <c:pt idx="6">
                  <c:v>36</c:v>
                </c:pt>
                <c:pt idx="7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CA-4C64-890F-83249DCF97A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Treba prihvatiti samo one migrante i izbeglice za koje se proceni da bi mogli da se prilagode životu u Srbiji i uklope dobro</c:v>
                </c:pt>
                <c:pt idx="2">
                  <c:v>Mi treba da pokažemo više saosećanja prema onim migrantima i izbeglicama koji su naše vere nego onima koji pripadaju drugim</c:v>
                </c:pt>
                <c:pt idx="3">
                  <c:v>Mi ne treba da ih žalimo, jer oni imaju novca za put i očekuju beneficije u EU   </c:v>
                </c:pt>
                <c:pt idx="4">
                  <c:v>Migranti i izbeglice ne bi krenuli na put bez velike potrebe i zbog toga mi kao ljudi treba da se saosećamo i da im pomognemo u čemu god možemo </c:v>
                </c:pt>
                <c:pt idx="5">
                  <c:v>Migranti i izbeglice ne bi mogli da se uklope u naše društvo jer su suviše različiti (imaju drugačiju tradiciju, običaje, religiju itd.)</c:v>
                </c:pt>
                <c:pt idx="6">
                  <c:v>Građani bi se plašili za svoju bezbednost i sigurnost, a posebno sigurnost žena, u slučaju prihvatanja izbeglica/migranata za stalno</c:v>
                </c:pt>
                <c:pt idx="7">
                  <c:v>Ima potencijalnih terorista među migranatima i izbeglicama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  <c:pt idx="4">
                  <c:v>6</c:v>
                </c:pt>
                <c:pt idx="5">
                  <c:v>3</c:v>
                </c:pt>
                <c:pt idx="6">
                  <c:v>4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CA-4C64-890F-83249DCF9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100"/>
        <c:axId val="357897640"/>
        <c:axId val="354201576"/>
      </c:barChart>
      <c:catAx>
        <c:axId val="357897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01576"/>
        <c:crosses val="autoZero"/>
        <c:auto val="0"/>
        <c:lblAlgn val="ctr"/>
        <c:lblOffset val="100"/>
        <c:noMultiLvlLbl val="0"/>
      </c:catAx>
      <c:valAx>
        <c:axId val="354201576"/>
        <c:scaling>
          <c:orientation val="minMax"/>
          <c:max val="100"/>
        </c:scaling>
        <c:delete val="1"/>
        <c:axPos val="b"/>
        <c:numFmt formatCode="@" sourceLinked="0"/>
        <c:majorTickMark val="out"/>
        <c:minorTickMark val="out"/>
        <c:tickLblPos val="nextTo"/>
        <c:crossAx val="3578976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000" b="1" i="0" u="none" strike="noStrike" baseline="0" dirty="0">
                <a:effectLst/>
              </a:rPr>
              <a:t>Šid</a:t>
            </a:r>
            <a:endParaRPr lang="en-US" sz="1000" b="1" dirty="0">
              <a:effectLst/>
            </a:endParaRPr>
          </a:p>
        </c:rich>
      </c:tx>
      <c:layout>
        <c:manualLayout>
          <c:xMode val="edge"/>
          <c:yMode val="edge"/>
          <c:x val="0.52408747642757536"/>
          <c:y val="1.9028959297566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2849667660134325"/>
          <c:y val="0.14273644113440326"/>
          <c:w val="0.41163724181356764"/>
          <c:h val="0.741556029666414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Mostly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9F4-4D3E-B95E-DBFDE7665BB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F4-4D3E-B95E-DBFDE7665BB1}"/>
                </c:ext>
                <c:ext xmlns:c15="http://schemas.microsoft.com/office/drawing/2012/chart" uri="{CE6537A1-D6FC-4f65-9D91-7224C49458BB}"/>
              </c:extLst>
            </c:dLbl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Treba prihvatiti samo one migrante i izbeglice za koje se proceni da bi mogli da se prilagode životu u Srbiji i uklope dobro</c:v>
                </c:pt>
                <c:pt idx="2">
                  <c:v>Mi treba da pokažemo više saosećanja prema onim migrantima i izbeglicama koji su naše vere nego onima koji pripadaju drugim</c:v>
                </c:pt>
                <c:pt idx="3">
                  <c:v>Migranti i izbeglice ne bi mogli da se uklope u naše društvo jer su suviše različiti (imaju drugačiju tradiciju, običaje, religiju itd.)</c:v>
                </c:pt>
                <c:pt idx="4">
                  <c:v>Migranti i izbeglice ne bi krenuli na put bez velike potrebe i zbog toga mi kao ljudi treba da se saosećamo i da im pomognemo u čemu god možemo </c:v>
                </c:pt>
                <c:pt idx="5">
                  <c:v>Ima potencijalnih terorista među migranatima i izbeglicama</c:v>
                </c:pt>
                <c:pt idx="6">
                  <c:v>Mi ne treba da ih žalimo, jer oni imaju novca za put i očekuju beneficije u EU   </c:v>
                </c:pt>
                <c:pt idx="7">
                  <c:v>Građani bi se plašili za svoju bezbednost i sigurnost, a posebno sigurnost žena, u slučaju prihvatanja izbeglica/migranata za stalno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-3</c:v>
                </c:pt>
                <c:pt idx="1">
                  <c:v>-10</c:v>
                </c:pt>
                <c:pt idx="2">
                  <c:v>-23</c:v>
                </c:pt>
                <c:pt idx="3">
                  <c:v>-1</c:v>
                </c:pt>
                <c:pt idx="4">
                  <c:v>0</c:v>
                </c:pt>
                <c:pt idx="5">
                  <c:v>0</c:v>
                </c:pt>
                <c:pt idx="6">
                  <c:v>-11</c:v>
                </c:pt>
                <c:pt idx="7">
                  <c:v>-1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F4-4D3E-B95E-DBFDE7665B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Completely disagree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0872122366697495E-3"/>
                  <c:y val="2.58815890806594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F4-4D3E-B95E-DBFDE7665BB1}"/>
                </c:ext>
                <c:ext xmlns:c15="http://schemas.microsoft.com/office/drawing/2012/chart" uri="{CE6537A1-D6FC-4f65-9D91-7224C49458BB}"/>
              </c:extLst>
            </c:dLbl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Treba prihvatiti samo one migrante i izbeglice za koje se proceni da bi mogli da se prilagode životu u Srbiji i uklope dobro</c:v>
                </c:pt>
                <c:pt idx="2">
                  <c:v>Mi treba da pokažemo više saosećanja prema onim migrantima i izbeglicama koji su naše vere nego onima koji pripadaju drugim</c:v>
                </c:pt>
                <c:pt idx="3">
                  <c:v>Migranti i izbeglice ne bi mogli da se uklope u naše društvo jer su suviše različiti (imaju drugačiju tradiciju, običaje, religiju itd.)</c:v>
                </c:pt>
                <c:pt idx="4">
                  <c:v>Migranti i izbeglice ne bi krenuli na put bez velike potrebe i zbog toga mi kao ljudi treba da se saosećamo i da im pomognemo u čemu god možemo </c:v>
                </c:pt>
                <c:pt idx="5">
                  <c:v>Ima potencijalnih terorista među migranatima i izbeglicama</c:v>
                </c:pt>
                <c:pt idx="6">
                  <c:v>Mi ne treba da ih žalimo, jer oni imaju novca za put i očekuju beneficije u EU   </c:v>
                </c:pt>
                <c:pt idx="7">
                  <c:v>Građani bi se plašili za svoju bezbednost i sigurnost, a posebno sigurnost žena, u slučaju prihvatanja izbeglica/migranata za stalno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-72</c:v>
                </c:pt>
                <c:pt idx="1">
                  <c:v>-65</c:v>
                </c:pt>
                <c:pt idx="2">
                  <c:v>-53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F4-4D3E-B95E-DBFDE7665B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or disagree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44-4E2D-B9D9-B935CC2ADDD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F4-4D3E-B95E-DBFDE7665BB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552970002893799E-16"/>
                  <c:y val="3.054600625399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9F4-4D3E-B95E-DBFDE7665BB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9F4-4D3E-B95E-DBFDE7665BB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Treba prihvatiti samo one migrante i izbeglice za koje se proceni da bi mogli da se prilagode životu u Srbiji i uklope dobro</c:v>
                </c:pt>
                <c:pt idx="2">
                  <c:v>Mi treba da pokažemo više saosećanja prema onim migrantima i izbeglicama koji su naše vere nego onima koji pripadaju drugim</c:v>
                </c:pt>
                <c:pt idx="3">
                  <c:v>Migranti i izbeglice ne bi mogli da se uklope u naše društvo jer su suviše različiti (imaju drugačiju tradiciju, običaje, religiju itd.)</c:v>
                </c:pt>
                <c:pt idx="4">
                  <c:v>Migranti i izbeglice ne bi krenuli na put bez velike potrebe i zbog toga mi kao ljudi treba da se saosećamo i da im pomognemo u čemu god možemo </c:v>
                </c:pt>
                <c:pt idx="5">
                  <c:v>Ima potencijalnih terorista među migranatima i izbeglicama</c:v>
                </c:pt>
                <c:pt idx="6">
                  <c:v>Mi ne treba da ih žalimo, jer oni imaju novca za put i očekuju beneficije u EU   </c:v>
                </c:pt>
                <c:pt idx="7">
                  <c:v>Građani bi se plašili za svoju bezbednost i sigurnost, a posebno sigurnost žena, u slučaju prihvatanja izbeglica/migranata za stalno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0</c:v>
                </c:pt>
                <c:pt idx="4">
                  <c:v>17</c:v>
                </c:pt>
                <c:pt idx="5">
                  <c:v>0</c:v>
                </c:pt>
                <c:pt idx="6">
                  <c:v>27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F4-4D3E-B95E-DBFDE7665BB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Mostly agree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44-4E2D-B9D9-B935CC2ADDD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Treba prihvatiti samo one migrante i izbeglice za koje se proceni da bi mogli da se prilagode životu u Srbiji i uklope dobro</c:v>
                </c:pt>
                <c:pt idx="2">
                  <c:v>Mi treba da pokažemo više saosećanja prema onim migrantima i izbeglicama koji su naše vere nego onima koji pripadaju drugim</c:v>
                </c:pt>
                <c:pt idx="3">
                  <c:v>Migranti i izbeglice ne bi mogli da se uklope u naše društvo jer su suviše različiti (imaju drugačiju tradiciju, običaje, religiju itd.)</c:v>
                </c:pt>
                <c:pt idx="4">
                  <c:v>Migranti i izbeglice ne bi krenuli na put bez velike potrebe i zbog toga mi kao ljudi treba da se saosećamo i da im pomognemo u čemu god možemo </c:v>
                </c:pt>
                <c:pt idx="5">
                  <c:v>Ima potencijalnih terorista među migranatima i izbeglicama</c:v>
                </c:pt>
                <c:pt idx="6">
                  <c:v>Mi ne treba da ih žalimo, jer oni imaju novca za put i očekuju beneficije u EU   </c:v>
                </c:pt>
                <c:pt idx="7">
                  <c:v>Građani bi se plašili za svoju bezbednost i sigurnost, a posebno sigurnost žena, u slučaju prihvatanja izbeglica/migranata za stalno</c:v>
                </c:pt>
              </c:strCache>
            </c:strRef>
          </c:cat>
          <c:val>
            <c:numRef>
              <c:f>Sheet1!$E$2:$E$9</c:f>
              <c:numCache>
                <c:formatCode>0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38</c:v>
                </c:pt>
                <c:pt idx="5">
                  <c:v>3</c:v>
                </c:pt>
                <c:pt idx="6">
                  <c:v>31</c:v>
                </c:pt>
                <c:pt idx="7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9F4-4D3E-B95E-DBFDE7665BB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Completely agree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44-4E2D-B9D9-B935CC2ADDD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44-4E2D-B9D9-B935CC2ADDD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Treba prihvatiti samo one migrante i izbeglice za koje se proceni da bi mogli da se prilagode životu u Srbiji i uklope dobro</c:v>
                </c:pt>
                <c:pt idx="2">
                  <c:v>Mi treba da pokažemo više saosećanja prema onim migrantima i izbeglicama koji su naše vere nego onima koji pripadaju drugim</c:v>
                </c:pt>
                <c:pt idx="3">
                  <c:v>Migranti i izbeglice ne bi mogli da se uklope u naše društvo jer su suviše različiti (imaju drugačiju tradiciju, običaje, religiju itd.)</c:v>
                </c:pt>
                <c:pt idx="4">
                  <c:v>Migranti i izbeglice ne bi krenuli na put bez velike potrebe i zbog toga mi kao ljudi treba da se saosećamo i da im pomognemo u čemu god možemo </c:v>
                </c:pt>
                <c:pt idx="5">
                  <c:v>Ima potencijalnih terorista među migranatima i izbeglicama</c:v>
                </c:pt>
                <c:pt idx="6">
                  <c:v>Mi ne treba da ih žalimo, jer oni imaju novca za put i očekuju beneficije u EU   </c:v>
                </c:pt>
                <c:pt idx="7">
                  <c:v>Građani bi se plašili za svoju bezbednost i sigurnost, a posebno sigurnost žena, u slučaju prihvatanja izbeglica/migranata za stalno</c:v>
                </c:pt>
              </c:strCache>
            </c:strRef>
          </c:cat>
          <c:val>
            <c:numRef>
              <c:f>Sheet1!$F$2:$F$9</c:f>
              <c:numCache>
                <c:formatCode>0</c:formatCode>
                <c:ptCount val="8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80</c:v>
                </c:pt>
                <c:pt idx="4">
                  <c:v>5</c:v>
                </c:pt>
                <c:pt idx="5">
                  <c:v>84</c:v>
                </c:pt>
                <c:pt idx="6">
                  <c:v>13</c:v>
                </c:pt>
                <c:pt idx="7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9F4-4D3E-B95E-DBFDE7665BB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Treba prihvatiti samo one migrante i izbeglice za koje se proceni da bi mogli da se prilagode životu u Srbiji i uklope dobro</c:v>
                </c:pt>
                <c:pt idx="2">
                  <c:v>Mi treba da pokažemo više saosećanja prema onim migrantima i izbeglicama koji su naše vere nego onima koji pripadaju drugim</c:v>
                </c:pt>
                <c:pt idx="3">
                  <c:v>Migranti i izbeglice ne bi mogli da se uklope u naše društvo jer su suviše različiti (imaju drugačiju tradiciju, običaje, religiju itd.)</c:v>
                </c:pt>
                <c:pt idx="4">
                  <c:v>Migranti i izbeglice ne bi krenuli na put bez velike potrebe i zbog toga mi kao ljudi treba da se saosećamo i da im pomognemo u čemu god možemo </c:v>
                </c:pt>
                <c:pt idx="5">
                  <c:v>Ima potencijalnih terorista među migranatima i izbeglicama</c:v>
                </c:pt>
                <c:pt idx="6">
                  <c:v>Mi ne treba da ih žalimo, jer oni imaju novca za put i očekuju beneficije u EU   </c:v>
                </c:pt>
                <c:pt idx="7">
                  <c:v>Građani bi se plašili za svoju bezbednost i sigurnost, a posebno sigurnost žena, u slučaju prihvatanja izbeglica/migranata za stalno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24</c:v>
                </c:pt>
                <c:pt idx="1">
                  <c:v>21</c:v>
                </c:pt>
                <c:pt idx="2">
                  <c:v>17</c:v>
                </c:pt>
                <c:pt idx="3">
                  <c:v>13</c:v>
                </c:pt>
                <c:pt idx="4">
                  <c:v>38</c:v>
                </c:pt>
                <c:pt idx="5">
                  <c:v>12</c:v>
                </c:pt>
                <c:pt idx="6">
                  <c:v>19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9F4-4D3E-B95E-DBFDE7665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54202752"/>
        <c:axId val="354203144"/>
      </c:barChart>
      <c:catAx>
        <c:axId val="354202752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03144"/>
        <c:crosses val="autoZero"/>
        <c:auto val="0"/>
        <c:lblAlgn val="ctr"/>
        <c:lblOffset val="100"/>
        <c:noMultiLvlLbl val="0"/>
      </c:catAx>
      <c:valAx>
        <c:axId val="354203144"/>
        <c:scaling>
          <c:orientation val="minMax"/>
          <c:max val="100"/>
        </c:scaling>
        <c:delete val="1"/>
        <c:axPos val="b"/>
        <c:numFmt formatCode="@" sourceLinked="0"/>
        <c:majorTickMark val="out"/>
        <c:minorTickMark val="out"/>
        <c:tickLblPos val="none"/>
        <c:crossAx val="35420275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000" b="1" i="0" u="none" strike="noStrike" baseline="0" dirty="0">
                <a:effectLst/>
              </a:rPr>
              <a:t>Preševo</a:t>
            </a:r>
            <a:endParaRPr lang="en-US" sz="1000" b="1" dirty="0">
              <a:effectLst/>
            </a:endParaRPr>
          </a:p>
        </c:rich>
      </c:tx>
      <c:layout>
        <c:manualLayout>
          <c:xMode val="edge"/>
          <c:yMode val="edge"/>
          <c:x val="0.4863741677680361"/>
          <c:y val="1.9056859586743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2553675471417138"/>
          <c:y val="0.1176937620966394"/>
          <c:w val="0.38305268579016277"/>
          <c:h val="0.781062101473832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Mostly 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Mi treba da pokažemo više saosećanja prema onim migrantima i izbeglicama koji su naše vere nego onima koji pripadaju drugim</c:v>
                </c:pt>
                <c:pt idx="2">
                  <c:v>Migranti i izbeglice ne bi mogli da se uklope u naše društvo jer su suviše različiti (imaju drugačiju tradiciju, običaje, religiju itd.)</c:v>
                </c:pt>
                <c:pt idx="3">
                  <c:v>Mi ne treba da ih žalimo, jer oni imaju novca za put i očekuju beneficije u EU   </c:v>
                </c:pt>
                <c:pt idx="4">
                  <c:v>Treba prihvatiti samo one migrante i izbeglice za koje se proceni da bi mogli da se prilagode životu u Srbiji i uklope dobro</c:v>
                </c:pt>
                <c:pt idx="5">
                  <c:v>Građani bi se plašili za svoju bezbednost i sigurnost, a posebno sigurnost žena, u slučaju prihvatanja izbeglica/migranata za stalno</c:v>
                </c:pt>
                <c:pt idx="6">
                  <c:v>Migranti i izbeglice ne bi krenuli na put bez velike potrebe i zbog toga mi kao ljudi treba da se saosećamo i da im pomognemo u čemu god možemo </c:v>
                </c:pt>
                <c:pt idx="7">
                  <c:v>Ima potencijalnih terorista među migranatima i izbeglicama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28</c:v>
                </c:pt>
                <c:pt idx="1">
                  <c:v>-15</c:v>
                </c:pt>
                <c:pt idx="2">
                  <c:v>-15</c:v>
                </c:pt>
                <c:pt idx="3">
                  <c:v>-12</c:v>
                </c:pt>
                <c:pt idx="4">
                  <c:v>-29</c:v>
                </c:pt>
                <c:pt idx="5">
                  <c:v>-8</c:v>
                </c:pt>
                <c:pt idx="6">
                  <c:v>-5</c:v>
                </c:pt>
                <c:pt idx="7">
                  <c:v>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40-4242-A546-2770495B9E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Completely disagree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0872122366697495E-3"/>
                  <c:y val="2.58815890806594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C40-4242-A546-2770495B9E3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C40-4242-A546-2770495B9E38}"/>
                </c:ext>
                <c:ext xmlns:c15="http://schemas.microsoft.com/office/drawing/2012/chart" uri="{CE6537A1-D6FC-4f65-9D91-7224C49458BB}"/>
              </c:extLst>
            </c:dLbl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Mi treba da pokažemo više saosećanja prema onim migrantima i izbeglicama koji su naše vere nego onima koji pripadaju drugim</c:v>
                </c:pt>
                <c:pt idx="2">
                  <c:v>Migranti i izbeglice ne bi mogli da se uklope u naše društvo jer su suviše različiti (imaju drugačiju tradiciju, običaje, religiju itd.)</c:v>
                </c:pt>
                <c:pt idx="3">
                  <c:v>Mi ne treba da ih žalimo, jer oni imaju novca za put i očekuju beneficije u EU   </c:v>
                </c:pt>
                <c:pt idx="4">
                  <c:v>Treba prihvatiti samo one migrante i izbeglice za koje se proceni da bi mogli da se prilagode životu u Srbiji i uklope dobro</c:v>
                </c:pt>
                <c:pt idx="5">
                  <c:v>Građani bi se plašili za svoju bezbednost i sigurnost, a posebno sigurnost žena, u slučaju prihvatanja izbeglica/migranata za stalno</c:v>
                </c:pt>
                <c:pt idx="6">
                  <c:v>Migranti i izbeglice ne bi krenuli na put bez velike potrebe i zbog toga mi kao ljudi treba da se saosećamo i da im pomognemo u čemu god možemo </c:v>
                </c:pt>
                <c:pt idx="7">
                  <c:v>Ima potencijalnih terorista među migranatima i izbeglicama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-17</c:v>
                </c:pt>
                <c:pt idx="1">
                  <c:v>-9</c:v>
                </c:pt>
                <c:pt idx="2">
                  <c:v>-3</c:v>
                </c:pt>
                <c:pt idx="3">
                  <c:v>-3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40-4242-A546-2770495B9E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 or disagree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Mi treba da pokažemo više saosećanja prema onim migrantima i izbeglicama koji su naše vere nego onima koji pripadaju drugim</c:v>
                </c:pt>
                <c:pt idx="2">
                  <c:v>Migranti i izbeglice ne bi mogli da se uklope u naše društvo jer su suviše različiti (imaju drugačiju tradiciju, običaje, religiju itd.)</c:v>
                </c:pt>
                <c:pt idx="3">
                  <c:v>Mi ne treba da ih žalimo, jer oni imaju novca za put i očekuju beneficije u EU   </c:v>
                </c:pt>
                <c:pt idx="4">
                  <c:v>Treba prihvatiti samo one migrante i izbeglice za koje se proceni da bi mogli da se prilagode životu u Srbiji i uklope dobro</c:v>
                </c:pt>
                <c:pt idx="5">
                  <c:v>Građani bi se plašili za svoju bezbednost i sigurnost, a posebno sigurnost žena, u slučaju prihvatanja izbeglica/migranata za stalno</c:v>
                </c:pt>
                <c:pt idx="6">
                  <c:v>Migranti i izbeglice ne bi krenuli na put bez velike potrebe i zbog toga mi kao ljudi treba da se saosećamo i da im pomognemo u čemu god možemo </c:v>
                </c:pt>
                <c:pt idx="7">
                  <c:v>Ima potencijalnih terorista među migranatima i izbeglicama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8</c:v>
                </c:pt>
                <c:pt idx="1">
                  <c:v>18</c:v>
                </c:pt>
                <c:pt idx="2">
                  <c:v>14</c:v>
                </c:pt>
                <c:pt idx="3">
                  <c:v>17</c:v>
                </c:pt>
                <c:pt idx="4">
                  <c:v>19</c:v>
                </c:pt>
                <c:pt idx="5">
                  <c:v>21</c:v>
                </c:pt>
                <c:pt idx="6">
                  <c:v>20</c:v>
                </c:pt>
                <c:pt idx="7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40-4242-A546-2770495B9E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Mostly agree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Mi treba da pokažemo više saosećanja prema onim migrantima i izbeglicama koji su naše vere nego onima koji pripadaju drugim</c:v>
                </c:pt>
                <c:pt idx="2">
                  <c:v>Migranti i izbeglice ne bi mogli da se uklope u naše društvo jer su suviše različiti (imaju drugačiju tradiciju, običaje, religiju itd.)</c:v>
                </c:pt>
                <c:pt idx="3">
                  <c:v>Mi ne treba da ih žalimo, jer oni imaju novca za put i očekuju beneficije u EU   </c:v>
                </c:pt>
                <c:pt idx="4">
                  <c:v>Treba prihvatiti samo one migrante i izbeglice za koje se proceni da bi mogli da se prilagode životu u Srbiji i uklope dobro</c:v>
                </c:pt>
                <c:pt idx="5">
                  <c:v>Građani bi se plašili za svoju bezbednost i sigurnost, a posebno sigurnost žena, u slučaju prihvatanja izbeglica/migranata za stalno</c:v>
                </c:pt>
                <c:pt idx="6">
                  <c:v>Migranti i izbeglice ne bi krenuli na put bez velike potrebe i zbog toga mi kao ljudi treba da se saosećamo i da im pomognemo u čemu god možemo </c:v>
                </c:pt>
                <c:pt idx="7">
                  <c:v>Ima potencijalnih terorista među migranatima i izbeglicama</c:v>
                </c:pt>
              </c:strCache>
            </c:strRef>
          </c:cat>
          <c:val>
            <c:numRef>
              <c:f>Sheet1!$E$2:$E$9</c:f>
              <c:numCache>
                <c:formatCode>0</c:formatCode>
                <c:ptCount val="8"/>
                <c:pt idx="0">
                  <c:v>29</c:v>
                </c:pt>
                <c:pt idx="1">
                  <c:v>34</c:v>
                </c:pt>
                <c:pt idx="2">
                  <c:v>34</c:v>
                </c:pt>
                <c:pt idx="3">
                  <c:v>36</c:v>
                </c:pt>
                <c:pt idx="4">
                  <c:v>35</c:v>
                </c:pt>
                <c:pt idx="5">
                  <c:v>28</c:v>
                </c:pt>
                <c:pt idx="6">
                  <c:v>20</c:v>
                </c:pt>
                <c:pt idx="7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C40-4242-A546-2770495B9E3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Completely agree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Mi treba da pokažemo više saosećanja prema onim migrantima i izbeglicama koji su naše vere nego onima koji pripadaju drugim</c:v>
                </c:pt>
                <c:pt idx="2">
                  <c:v>Migranti i izbeglice ne bi mogli da se uklope u naše društvo jer su suviše različiti (imaju drugačiju tradiciju, običaje, religiju itd.)</c:v>
                </c:pt>
                <c:pt idx="3">
                  <c:v>Mi ne treba da ih žalimo, jer oni imaju novca za put i očekuju beneficije u EU   </c:v>
                </c:pt>
                <c:pt idx="4">
                  <c:v>Treba prihvatiti samo one migrante i izbeglice za koje se proceni da bi mogli da se prilagode životu u Srbiji i uklope dobro</c:v>
                </c:pt>
                <c:pt idx="5">
                  <c:v>Građani bi se plašili za svoju bezbednost i sigurnost, a posebno sigurnost žena, u slučaju prihvatanja izbeglica/migranata za stalno</c:v>
                </c:pt>
                <c:pt idx="6">
                  <c:v>Migranti i izbeglice ne bi krenuli na put bez velike potrebe i zbog toga mi kao ljudi treba da se saosećamo i da im pomognemo u čemu god možemo </c:v>
                </c:pt>
                <c:pt idx="7">
                  <c:v>Ima potencijalnih terorista među migranatima i izbeglicama</c:v>
                </c:pt>
              </c:strCache>
            </c:strRef>
          </c:cat>
          <c:val>
            <c:numRef>
              <c:f>Sheet1!$F$2:$F$9</c:f>
              <c:numCache>
                <c:formatCode>0</c:formatCode>
                <c:ptCount val="8"/>
                <c:pt idx="0">
                  <c:v>8</c:v>
                </c:pt>
                <c:pt idx="1">
                  <c:v>7</c:v>
                </c:pt>
                <c:pt idx="2">
                  <c:v>29</c:v>
                </c:pt>
                <c:pt idx="3">
                  <c:v>10</c:v>
                </c:pt>
                <c:pt idx="4">
                  <c:v>8</c:v>
                </c:pt>
                <c:pt idx="5">
                  <c:v>37</c:v>
                </c:pt>
                <c:pt idx="6">
                  <c:v>51</c:v>
                </c:pt>
                <c:pt idx="7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C40-4242-A546-2770495B9E3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U Srbiji se smanjuje broj stanovnika i izbeglice i migranti mogu pomoći u naseljavanju pojedinih regiona naše zemlje</c:v>
                </c:pt>
                <c:pt idx="1">
                  <c:v>Mi treba da pokažemo više saosećanja prema onim migrantima i izbeglicama koji su naše vere nego onima koji pripadaju drugim</c:v>
                </c:pt>
                <c:pt idx="2">
                  <c:v>Migranti i izbeglice ne bi mogli da se uklope u naše društvo jer su suviše različiti (imaju drugačiju tradiciju, običaje, religiju itd.)</c:v>
                </c:pt>
                <c:pt idx="3">
                  <c:v>Mi ne treba da ih žalimo, jer oni imaju novca za put i očekuju beneficije u EU   </c:v>
                </c:pt>
                <c:pt idx="4">
                  <c:v>Treba prihvatiti samo one migrante i izbeglice za koje se proceni da bi mogli da se prilagode životu u Srbiji i uklope dobro</c:v>
                </c:pt>
                <c:pt idx="5">
                  <c:v>Građani bi se plašili za svoju bezbednost i sigurnost, a posebno sigurnost žena, u slučaju prihvatanja izbeglica/migranata za stalno</c:v>
                </c:pt>
                <c:pt idx="6">
                  <c:v>Migranti i izbeglice ne bi krenuli na put bez velike potrebe i zbog toga mi kao ljudi treba da se saosećamo i da im pomognemo u čemu god možemo </c:v>
                </c:pt>
                <c:pt idx="7">
                  <c:v>Ima potencijalnih terorista među migranatima i izbeglicama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13</c:v>
                </c:pt>
                <c:pt idx="1">
                  <c:v>18</c:v>
                </c:pt>
                <c:pt idx="2">
                  <c:v>5</c:v>
                </c:pt>
                <c:pt idx="3">
                  <c:v>22</c:v>
                </c:pt>
                <c:pt idx="4">
                  <c:v>7</c:v>
                </c:pt>
                <c:pt idx="5">
                  <c:v>5</c:v>
                </c:pt>
                <c:pt idx="6">
                  <c:v>4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C40-4242-A546-2770495B9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54204712"/>
        <c:axId val="354205104"/>
      </c:barChart>
      <c:catAx>
        <c:axId val="354204712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05104"/>
        <c:crosses val="autoZero"/>
        <c:auto val="0"/>
        <c:lblAlgn val="ctr"/>
        <c:lblOffset val="100"/>
        <c:noMultiLvlLbl val="0"/>
      </c:catAx>
      <c:valAx>
        <c:axId val="354205104"/>
        <c:scaling>
          <c:orientation val="minMax"/>
          <c:max val="100"/>
        </c:scaling>
        <c:delete val="1"/>
        <c:axPos val="b"/>
        <c:numFmt formatCode="@" sourceLinked="0"/>
        <c:majorTickMark val="out"/>
        <c:minorTickMark val="out"/>
        <c:tickLblPos val="none"/>
        <c:crossAx val="35420471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8598431031618"/>
          <c:y val="0.10296210010370919"/>
          <c:w val="0.50970479005055824"/>
          <c:h val="0.656393784391936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Veoma neuspešno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5.5919561030418805</c:v>
                </c:pt>
                <c:pt idx="1">
                  <c:v>12.842554124300372</c:v>
                </c:pt>
                <c:pt idx="2">
                  <c:v>0.84637558761704368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Uglavnom neuspešno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15.18702030105462</c:v>
                </c:pt>
                <c:pt idx="1">
                  <c:v>21.130946483014121</c:v>
                </c:pt>
                <c:pt idx="2">
                  <c:v>11.296668058173738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Uglavnom uspešno  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55.600990026195916</c:v>
                </c:pt>
                <c:pt idx="1">
                  <c:v>42.078622060854251</c:v>
                </c:pt>
                <c:pt idx="2">
                  <c:v>64.451499425638872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    Veoma uspešno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10.53326888858262</c:v>
                </c:pt>
                <c:pt idx="1">
                  <c:v>7.7798335045038653</c:v>
                </c:pt>
                <c:pt idx="2">
                  <c:v>12.335416693612553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zna/Bez odgovora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13.08676468112502</c:v>
                </c:pt>
                <c:pt idx="1">
                  <c:v>16.168043827327747</c:v>
                </c:pt>
                <c:pt idx="2">
                  <c:v>11.070040234957688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59293216"/>
        <c:axId val="359293608"/>
      </c:barChart>
      <c:catAx>
        <c:axId val="359293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293608"/>
        <c:crosses val="autoZero"/>
        <c:auto val="1"/>
        <c:lblAlgn val="ctr"/>
        <c:lblOffset val="100"/>
        <c:noMultiLvlLbl val="0"/>
      </c:catAx>
      <c:valAx>
        <c:axId val="35929360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5929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663150248123393E-2"/>
          <c:y val="0.77778986923140758"/>
          <c:w val="0.96496491847374222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8598431031618"/>
          <c:y val="0.10296210010370919"/>
          <c:w val="0.50970479005055824"/>
          <c:h val="0.656393784391936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Veoma loš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14.008882829965911</c:v>
                </c:pt>
                <c:pt idx="1">
                  <c:v>11.772519740906064</c:v>
                </c:pt>
                <c:pt idx="2">
                  <c:v>15.47260224590114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91-4DDB-AAC4-DCDBF2AE4FD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Uglavnom loš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45.325110155691299</c:v>
                </c:pt>
                <c:pt idx="1">
                  <c:v>40.606600014297399</c:v>
                </c:pt>
                <c:pt idx="2">
                  <c:v>48.413416764771064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91-4DDB-AAC4-DCDBF2AE4FD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Uglavnom dobar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36.363620728735683</c:v>
                </c:pt>
                <c:pt idx="1">
                  <c:v>39.284363063271385</c:v>
                </c:pt>
                <c:pt idx="2">
                  <c:v>34.451969045286923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91-4DDB-AAC4-DCDBF2AE4FD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Veoma dobar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3.0235260401738424</c:v>
                </c:pt>
                <c:pt idx="1">
                  <c:v>5.8493579943114113</c:v>
                </c:pt>
                <c:pt idx="2">
                  <c:v>1.1739940399027093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91-4DDB-AAC4-DCDBF2AE4FD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znam/Bez odgovora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AF7-4D74-A614-93005046E20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1.2788602454333029</c:v>
                </c:pt>
                <c:pt idx="1">
                  <c:v>2.4871591872141288</c:v>
                </c:pt>
                <c:pt idx="2">
                  <c:v>0.48801790413794743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91-4DDB-AAC4-DCDBF2AE4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47031000"/>
        <c:axId val="347031392"/>
      </c:barChart>
      <c:catAx>
        <c:axId val="347031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031392"/>
        <c:crosses val="autoZero"/>
        <c:auto val="1"/>
        <c:lblAlgn val="ctr"/>
        <c:lblOffset val="100"/>
        <c:noMultiLvlLbl val="0"/>
      </c:catAx>
      <c:valAx>
        <c:axId val="347031392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703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44121619847536"/>
          <c:y val="0.80538130374740402"/>
          <c:w val="0.8178476134351309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4219235470705"/>
          <c:y val="0.10296210010370919"/>
          <c:w val="0.51266885081380398"/>
          <c:h val="0.656393784391936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Veoma neuspešno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1.1000000000000001</c:v>
                </c:pt>
                <c:pt idx="1">
                  <c:v>1.5</c:v>
                </c:pt>
                <c:pt idx="2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Uglavnom neuspešno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2.8</c:v>
                </c:pt>
                <c:pt idx="1">
                  <c:v>1.5</c:v>
                </c:pt>
                <c:pt idx="2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Uglavnom uspešno  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65.900000000000006</c:v>
                </c:pt>
                <c:pt idx="1">
                  <c:v>65.2</c:v>
                </c:pt>
                <c:pt idx="2">
                  <c:v>66.400000000000006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    Veoma uspešno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21.6</c:v>
                </c:pt>
                <c:pt idx="1">
                  <c:v>21.2</c:v>
                </c:pt>
                <c:pt idx="2">
                  <c:v>21.8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zna/Bez odgovora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8.5</c:v>
                </c:pt>
                <c:pt idx="1">
                  <c:v>10.6</c:v>
                </c:pt>
                <c:pt idx="2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57895680"/>
        <c:axId val="357895288"/>
      </c:barChart>
      <c:catAx>
        <c:axId val="357895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895288"/>
        <c:crosses val="autoZero"/>
        <c:auto val="1"/>
        <c:lblAlgn val="ctr"/>
        <c:lblOffset val="100"/>
        <c:noMultiLvlLbl val="0"/>
      </c:catAx>
      <c:valAx>
        <c:axId val="35789528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5789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663150248123393E-2"/>
          <c:y val="0.81100241899714964"/>
          <c:w val="0.96496491847374222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sr-Latn-RS" sz="1050" b="0" dirty="0">
                <a:solidFill>
                  <a:srgbClr val="333333"/>
                </a:solidFill>
              </a:rPr>
              <a:t>AKO OPAŽAJU KAO USPEŠNO </a:t>
            </a:r>
            <a:r>
              <a:rPr lang="en-US" sz="1050" b="0" dirty="0">
                <a:solidFill>
                  <a:srgbClr val="333333"/>
                </a:solidFill>
              </a:rPr>
              <a:t>(</a:t>
            </a:r>
            <a:r>
              <a:rPr lang="sr-Latn-RS" sz="1050" b="0" dirty="0">
                <a:solidFill>
                  <a:srgbClr val="333333"/>
                </a:solidFill>
              </a:rPr>
              <a:t>ODGOVORI</a:t>
            </a:r>
            <a:r>
              <a:rPr lang="en-US" sz="1050" b="0" dirty="0">
                <a:solidFill>
                  <a:srgbClr val="333333"/>
                </a:solidFill>
              </a:rPr>
              <a:t> 4 </a:t>
            </a:r>
            <a:r>
              <a:rPr lang="sr-Latn-RS" sz="1050" b="0" dirty="0">
                <a:solidFill>
                  <a:srgbClr val="333333"/>
                </a:solidFill>
              </a:rPr>
              <a:t>ILI</a:t>
            </a:r>
            <a:r>
              <a:rPr lang="en-US" sz="1050" b="0" dirty="0">
                <a:solidFill>
                  <a:srgbClr val="333333"/>
                </a:solidFill>
              </a:rPr>
              <a:t> 5 </a:t>
            </a:r>
            <a:r>
              <a:rPr lang="sr-Latn-RS" sz="1050" b="0" dirty="0">
                <a:solidFill>
                  <a:srgbClr val="333333"/>
                </a:solidFill>
              </a:rPr>
              <a:t>ILI</a:t>
            </a:r>
            <a:r>
              <a:rPr lang="en-US" sz="1050" b="0" dirty="0">
                <a:solidFill>
                  <a:srgbClr val="333333"/>
                </a:solidFill>
              </a:rPr>
              <a:t> </a:t>
            </a:r>
            <a:r>
              <a:rPr lang="sr-Latn-RS" sz="1050" b="0" dirty="0" err="1">
                <a:solidFill>
                  <a:srgbClr val="333333"/>
                </a:solidFill>
              </a:rPr>
              <a:t>NZ</a:t>
            </a:r>
            <a:r>
              <a:rPr lang="en-US" sz="1050" b="0" dirty="0">
                <a:solidFill>
                  <a:srgbClr val="333333"/>
                </a:solidFill>
              </a:rPr>
              <a:t>/</a:t>
            </a:r>
            <a:r>
              <a:rPr lang="sr-Latn-RS" sz="1050" b="0" dirty="0">
                <a:solidFill>
                  <a:srgbClr val="333333"/>
                </a:solidFill>
              </a:rPr>
              <a:t>BO</a:t>
            </a:r>
            <a:r>
              <a:rPr lang="en-US" sz="1050" b="0" dirty="0">
                <a:solidFill>
                  <a:srgbClr val="333333"/>
                </a:solidFill>
              </a:rPr>
              <a:t>) </a:t>
            </a:r>
          </a:p>
          <a:p>
            <a:pPr>
              <a:defRPr sz="1050" b="1">
                <a:solidFill>
                  <a:srgbClr val="333333"/>
                </a:solidFill>
              </a:defRPr>
            </a:pPr>
            <a:r>
              <a:rPr lang="en-US" sz="1050" b="1" i="0" u="none" strike="noStrike" baseline="0" dirty="0" err="1">
                <a:effectLst/>
              </a:rPr>
              <a:t>Zašto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mislite</a:t>
            </a:r>
            <a:r>
              <a:rPr lang="sr-Latn-RS" sz="1050" b="1" i="0" u="none" strike="noStrike" baseline="0" dirty="0">
                <a:effectLst/>
              </a:rPr>
              <a:t> da se vaša opština uspešno nosi sa migrantskom krizom</a:t>
            </a:r>
            <a:r>
              <a:rPr lang="en-US" sz="1050" b="1" i="0" u="none" strike="noStrike" baseline="0" dirty="0">
                <a:effectLst/>
              </a:rPr>
              <a:t>? </a:t>
            </a:r>
            <a:r>
              <a:rPr lang="sr-Latn-RS" sz="1050" b="1" dirty="0">
                <a:solidFill>
                  <a:srgbClr val="333333"/>
                </a:solidFill>
              </a:rPr>
              <a:t> %</a:t>
            </a:r>
          </a:p>
          <a:p>
            <a:pPr>
              <a:defRPr sz="1050" b="1">
                <a:solidFill>
                  <a:srgbClr val="333333"/>
                </a:solidFill>
              </a:defRPr>
            </a:pPr>
            <a:r>
              <a:rPr lang="sr-Latn-RS" sz="1050" b="0" dirty="0">
                <a:solidFill>
                  <a:srgbClr val="333333"/>
                </a:solidFill>
              </a:rPr>
              <a:t>OTVORENI</a:t>
            </a:r>
            <a:r>
              <a:rPr lang="sr-Latn-RS" sz="1050" b="0" baseline="0" dirty="0">
                <a:solidFill>
                  <a:srgbClr val="333333"/>
                </a:solidFill>
              </a:rPr>
              <a:t> ODGOVOR</a:t>
            </a:r>
            <a:endParaRPr lang="en-US" sz="1050" b="0" dirty="0">
              <a:solidFill>
                <a:srgbClr val="333333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Uspešno smo rešili sve probleme, svi migranti su zbrinuti</c:v>
                </c:pt>
                <c:pt idx="1">
                  <c:v>Nema migranata/izbeglica u našoj opštini</c:v>
                </c:pt>
                <c:pt idx="2">
                  <c:v>Bili smo veoma dobro organizovani i efikasni</c:v>
                </c:pt>
                <c:pt idx="3">
                  <c:v>Migranti su samo u tranzitu kroz našu opštinu </c:v>
                </c:pt>
                <c:pt idx="4">
                  <c:v>Sarađujemo sa svim relevantnim insitucijama (npr. Vlada, NVO...)</c:v>
                </c:pt>
                <c:pt idx="5">
                  <c:v>Pomogli smo koliko god smo mogli, uradili smo sve što je u našoj moći</c:v>
                </c:pt>
                <c:pt idx="6">
                  <c:v>Dobili smo pomoć - donacije</c:v>
                </c:pt>
                <c:pt idx="7">
                  <c:v>Broj migranata u našoj opštini je veoma nizak </c:v>
                </c:pt>
                <c:pt idx="8">
                  <c:v>Peruzeli smo sve mere po preporuci Vlade</c:v>
                </c:pt>
                <c:pt idx="9">
                  <c:v>Opština nije nadležna za mgirante</c:v>
                </c:pt>
                <c:pt idx="10">
                  <c:v>Ostalo</c:v>
                </c:pt>
                <c:pt idx="11">
                  <c:v>Ne znam/bez odgovora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17.8</c:v>
                </c:pt>
                <c:pt idx="1">
                  <c:v>14.8</c:v>
                </c:pt>
                <c:pt idx="2">
                  <c:v>13</c:v>
                </c:pt>
                <c:pt idx="3">
                  <c:v>10.1</c:v>
                </c:pt>
                <c:pt idx="4">
                  <c:v>7.7</c:v>
                </c:pt>
                <c:pt idx="5">
                  <c:v>7.7</c:v>
                </c:pt>
                <c:pt idx="6">
                  <c:v>4.7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2.4</c:v>
                </c:pt>
                <c:pt idx="10">
                  <c:v>3</c:v>
                </c:pt>
                <c:pt idx="11">
                  <c:v>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C1-431F-90D6-85B7C50FD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8007600"/>
        <c:axId val="348007208"/>
      </c:barChart>
      <c:catAx>
        <c:axId val="348007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007208"/>
        <c:crosses val="autoZero"/>
        <c:auto val="1"/>
        <c:lblAlgn val="ctr"/>
        <c:lblOffset val="100"/>
        <c:noMultiLvlLbl val="0"/>
      </c:catAx>
      <c:valAx>
        <c:axId val="348007208"/>
        <c:scaling>
          <c:orientation val="minMax"/>
          <c:max val="30"/>
        </c:scaling>
        <c:delete val="1"/>
        <c:axPos val="t"/>
        <c:numFmt formatCode="0" sourceLinked="1"/>
        <c:majorTickMark val="none"/>
        <c:minorTickMark val="none"/>
        <c:tickLblPos val="nextTo"/>
        <c:crossAx val="34800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8598431031618"/>
          <c:y val="0.10296210010370919"/>
          <c:w val="0.50970479005055824"/>
          <c:h val="0.656393784391936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Uopšte nisam upoznat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11.4</c:v>
                </c:pt>
                <c:pt idx="1">
                  <c:v>15.2</c:v>
                </c:pt>
                <c:pt idx="2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Uglavnom nisam upoznat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21.6</c:v>
                </c:pt>
                <c:pt idx="1">
                  <c:v>13.6</c:v>
                </c:pt>
                <c:pt idx="2">
                  <c:v>26.4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Uglavnom sam upoznat 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54.5</c:v>
                </c:pt>
                <c:pt idx="1">
                  <c:v>60.6</c:v>
                </c:pt>
                <c:pt idx="2">
                  <c:v>50.9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 potpunosti sam upoznat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11.9</c:v>
                </c:pt>
                <c:pt idx="1">
                  <c:v>10.6</c:v>
                </c:pt>
                <c:pt idx="2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zna/Bez odgovora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C6-4DB8-B8DA-E7DDBCB1EF1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333333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0.6</c:v>
                </c:pt>
                <c:pt idx="1">
                  <c:v>0</c:v>
                </c:pt>
                <c:pt idx="2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47728736"/>
        <c:axId val="347731480"/>
      </c:barChart>
      <c:catAx>
        <c:axId val="347728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731480"/>
        <c:crosses val="autoZero"/>
        <c:auto val="1"/>
        <c:lblAlgn val="ctr"/>
        <c:lblOffset val="100"/>
        <c:noMultiLvlLbl val="0"/>
      </c:catAx>
      <c:valAx>
        <c:axId val="347731480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772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591271774614686E-2"/>
          <c:y val="0.78715605486702589"/>
          <c:w val="0.96496491847374222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 dirty="0" err="1">
                <a:effectLst/>
              </a:rPr>
              <a:t>Javno</a:t>
            </a:r>
            <a:r>
              <a:rPr lang="en-US" sz="900" b="1" i="0" baseline="0" dirty="0">
                <a:effectLst/>
              </a:rPr>
              <a:t> </a:t>
            </a:r>
            <a:r>
              <a:rPr lang="en-US" sz="900" b="1" i="0" baseline="0" dirty="0" err="1">
                <a:effectLst/>
              </a:rPr>
              <a:t>mnjenje</a:t>
            </a:r>
            <a:endParaRPr lang="en-US" sz="900" dirty="0">
              <a:effectLst/>
            </a:endParaRPr>
          </a:p>
        </c:rich>
      </c:tx>
      <c:layout>
        <c:manualLayout>
          <c:xMode val="edge"/>
          <c:yMode val="edge"/>
          <c:x val="0.37648669710169286"/>
          <c:y val="4.2764408755591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131181892408272"/>
          <c:y val="0.10006871648808478"/>
          <c:w val="0.46402887068455001"/>
          <c:h val="0.871269508856297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sample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Uopšte nije uticala, sve funkcioniše kao i obično </c:v>
                </c:pt>
                <c:pt idx="1">
                  <c:v>  Imala je negativan uticaj na redovno funkcionisanje/ pružanje redovnih usluga građanima</c:v>
                </c:pt>
                <c:pt idx="2">
                  <c:v>Nije ima negativan uticaj na redovno funkcionisanje/ pružanje redovnih usluga građanima, ali je dovela do problema u pružanju usluga migrantima/izbeglicama</c:v>
                </c:pt>
                <c:pt idx="3">
                  <c:v>Ne zna/Bez odgovora 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60.690189805497219</c:v>
                </c:pt>
                <c:pt idx="1">
                  <c:v>19.685874502262486</c:v>
                </c:pt>
                <c:pt idx="2">
                  <c:v>8.7196278904893436</c:v>
                </c:pt>
                <c:pt idx="3">
                  <c:v>10.904307801750999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93-4E18-B706-F7F01B5561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group - Municipalities most affected by migrations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Uopšte nije uticala, sve funkcioniše kao i obično </c:v>
                </c:pt>
                <c:pt idx="1">
                  <c:v>  Imala je negativan uticaj na redovno funkcionisanje/ pružanje redovnih usluga građanima</c:v>
                </c:pt>
                <c:pt idx="2">
                  <c:v>Nije ima negativan uticaj na redovno funkcionisanje/ pružanje redovnih usluga građanima, ali je dovela do problema u pružanju usluga migrantima/izbeglicama</c:v>
                </c:pt>
                <c:pt idx="3">
                  <c:v>Ne zna/Bez odgovora 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43.307819678307091</c:v>
                </c:pt>
                <c:pt idx="1">
                  <c:v>36.869718708193098</c:v>
                </c:pt>
                <c:pt idx="2">
                  <c:v>14.758891975599543</c:v>
                </c:pt>
                <c:pt idx="3">
                  <c:v>5.0635696379006285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93-4E18-B706-F7F01B5561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group – Municipalities moderately affected by migrations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Uopšte nije uticala, sve funkcioniše kao i obično </c:v>
                </c:pt>
                <c:pt idx="1">
                  <c:v>  Imala je negativan uticaj na redovno funkcionisanje/ pružanje redovnih usluga građanima</c:v>
                </c:pt>
                <c:pt idx="2">
                  <c:v>Nije ima negativan uticaj na redovno funkcionisanje/ pružanje redovnih usluga građanima, ali je dovela do problema u pružanju usluga migrantima/izbeglicama</c:v>
                </c:pt>
                <c:pt idx="3">
                  <c:v>Ne zna/Bez odgovora 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72.06710475039425</c:v>
                </c:pt>
                <c:pt idx="1">
                  <c:v>8.4388965282158477</c:v>
                </c:pt>
                <c:pt idx="2">
                  <c:v>4.7668761470090883</c:v>
                </c:pt>
                <c:pt idx="3">
                  <c:v>14.727122574380683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93-4E18-B706-F7F01B556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47731088"/>
        <c:axId val="347732264"/>
      </c:barChart>
      <c:catAx>
        <c:axId val="347731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732264"/>
        <c:crosses val="autoZero"/>
        <c:auto val="1"/>
        <c:lblAlgn val="ctr"/>
        <c:lblOffset val="100"/>
        <c:noMultiLvlLbl val="0"/>
      </c:catAx>
      <c:valAx>
        <c:axId val="347732264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773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900" b="1" i="0" baseline="0" dirty="0">
                <a:effectLst/>
              </a:rPr>
              <a:t>Lokalna administracija</a:t>
            </a:r>
            <a:endParaRPr lang="en-US" sz="900" dirty="0">
              <a:effectLst/>
            </a:endParaRPr>
          </a:p>
        </c:rich>
      </c:tx>
      <c:layout>
        <c:manualLayout>
          <c:xMode val="edge"/>
          <c:yMode val="edge"/>
          <c:x val="0.30974777089034089"/>
          <c:y val="4.2764408755591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Uopšte nije uticala, sve funkcioniše kao i obično </c:v>
                </c:pt>
                <c:pt idx="1">
                  <c:v>  Imala je negativan uticaj na redovno funkcionisanje/ pružanje redovnih usluga građanima</c:v>
                </c:pt>
                <c:pt idx="2">
                  <c:v>Nije ima negativan uticaj na redovno funkcionisanje/ pružanje redovnih usluga građanima, ali je dovela do problema u pružanju usluga migrantima/izbeglicama</c:v>
                </c:pt>
                <c:pt idx="3">
                  <c:v>Ne zna/Bez odgovora 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85.2</c:v>
                </c:pt>
                <c:pt idx="1">
                  <c:v>6.8</c:v>
                </c:pt>
                <c:pt idx="2">
                  <c:v>6.8</c:v>
                </c:pt>
                <c:pt idx="3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0C-4B15-9BB0-D02BD353DF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group - Municipalities most affected by migrations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Uopšte nije uticala, sve funkcioniše kao i obično </c:v>
                </c:pt>
                <c:pt idx="1">
                  <c:v>  Imala je negativan uticaj na redovno funkcionisanje/ pružanje redovnih usluga građanima</c:v>
                </c:pt>
                <c:pt idx="2">
                  <c:v>Nije ima negativan uticaj na redovno funkcionisanje/ pružanje redovnih usluga građanima, ali je dovela do problema u pružanju usluga migrantima/izbeglicama</c:v>
                </c:pt>
                <c:pt idx="3">
                  <c:v>Ne zna/Bez odgovora 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71.2</c:v>
                </c:pt>
                <c:pt idx="1">
                  <c:v>16.7</c:v>
                </c:pt>
                <c:pt idx="2">
                  <c:v>12.1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0C-4B15-9BB0-D02BD353DF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group – Municipalities moderately affected by migrations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Uopšte nije uticala, sve funkcioniše kao i obično </c:v>
                </c:pt>
                <c:pt idx="1">
                  <c:v>  Imala je negativan uticaj na redovno funkcionisanje/ pružanje redovnih usluga građanima</c:v>
                </c:pt>
                <c:pt idx="2">
                  <c:v>Nije ima negativan uticaj na redovno funkcionisanje/ pružanje redovnih usluga građanima, ali je dovela do problema u pružanju usluga migrantima/izbeglicama</c:v>
                </c:pt>
                <c:pt idx="3">
                  <c:v>Ne zna/Bez odgovora 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93.6</c:v>
                </c:pt>
                <c:pt idx="1">
                  <c:v>0.9</c:v>
                </c:pt>
                <c:pt idx="2">
                  <c:v>3.6</c:v>
                </c:pt>
                <c:pt idx="3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0C-4B15-9BB0-D02BD353D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47729520"/>
        <c:axId val="347729912"/>
      </c:barChart>
      <c:catAx>
        <c:axId val="347729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729912"/>
        <c:crosses val="autoZero"/>
        <c:auto val="1"/>
        <c:lblAlgn val="ctr"/>
        <c:lblOffset val="100"/>
        <c:noMultiLvlLbl val="0"/>
      </c:catAx>
      <c:valAx>
        <c:axId val="347729912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772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/>
              <a:t>Prema </a:t>
            </a:r>
            <a:r>
              <a:rPr lang="en-US" sz="1000" b="1" dirty="0" err="1"/>
              <a:t>Vašem</a:t>
            </a:r>
            <a:r>
              <a:rPr lang="en-US" sz="1000" b="1" dirty="0"/>
              <a:t> </a:t>
            </a:r>
            <a:r>
              <a:rPr lang="en-US" sz="1000" b="1" dirty="0" err="1"/>
              <a:t>mišljenju</a:t>
            </a:r>
            <a:r>
              <a:rPr lang="en-US" sz="1000" b="1" dirty="0"/>
              <a:t>, </a:t>
            </a:r>
            <a:r>
              <a:rPr lang="en-US" sz="1000" b="1" dirty="0" err="1"/>
              <a:t>kako</a:t>
            </a:r>
            <a:r>
              <a:rPr lang="en-US" sz="1000" b="1" dirty="0"/>
              <a:t> </a:t>
            </a:r>
            <a:r>
              <a:rPr lang="en-US" sz="1000" b="1" dirty="0" err="1"/>
              <a:t>sadašnja</a:t>
            </a:r>
            <a:r>
              <a:rPr lang="en-US" sz="1000" b="1" dirty="0"/>
              <a:t> </a:t>
            </a:r>
            <a:r>
              <a:rPr lang="en-US" sz="1000" b="1" dirty="0" err="1"/>
              <a:t>migrantska</a:t>
            </a:r>
            <a:r>
              <a:rPr lang="en-US" sz="1000" b="1" dirty="0"/>
              <a:t>/</a:t>
            </a:r>
            <a:r>
              <a:rPr lang="en-US" sz="1000" b="1" dirty="0" err="1"/>
              <a:t>izbeglička</a:t>
            </a:r>
            <a:r>
              <a:rPr lang="en-US" sz="1000" b="1" dirty="0"/>
              <a:t> </a:t>
            </a:r>
            <a:r>
              <a:rPr lang="en-US" sz="1000" b="1" dirty="0" err="1"/>
              <a:t>kriza</a:t>
            </a:r>
            <a:r>
              <a:rPr lang="en-US" sz="1000" b="1" dirty="0"/>
              <a:t> </a:t>
            </a:r>
            <a:r>
              <a:rPr lang="en-US" sz="1000" b="1" dirty="0" err="1"/>
              <a:t>utiče</a:t>
            </a:r>
            <a:r>
              <a:rPr lang="en-US" sz="1000" b="1" dirty="0"/>
              <a:t> </a:t>
            </a:r>
            <a:r>
              <a:rPr lang="en-US" sz="1000" b="1" dirty="0" err="1"/>
              <a:t>na</a:t>
            </a:r>
            <a:r>
              <a:rPr lang="en-US" sz="1000" b="1" dirty="0"/>
              <a:t> u </a:t>
            </a:r>
            <a:r>
              <a:rPr lang="en-US" sz="1000" b="1" dirty="0" err="1"/>
              <a:t>Vašoj</a:t>
            </a:r>
            <a:r>
              <a:rPr lang="en-US" sz="1000" b="1" dirty="0"/>
              <a:t> </a:t>
            </a:r>
            <a:r>
              <a:rPr lang="en-US" sz="1000" b="1" dirty="0" err="1"/>
              <a:t>opštini</a:t>
            </a:r>
            <a:r>
              <a:rPr lang="en-US" sz="1000" b="1" dirty="0"/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159277422667478"/>
          <c:y val="7.6352624060660429E-2"/>
          <c:w val="0.64605158515985783"/>
          <c:h val="0.834729750356789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Medijsko izveštavanje o Vašoj opštini </c:v>
                </c:pt>
                <c:pt idx="1">
                  <c:v>Lokalnu kulturu i tradiciju </c:v>
                </c:pt>
                <c:pt idx="2">
                  <c:v>Vaš odnos prema drugim religijama </c:v>
                </c:pt>
                <c:pt idx="3">
                  <c:v>Lokalnu privredu </c:v>
                </c:pt>
                <c:pt idx="4">
                  <c:v>Prodaju na malo </c:v>
                </c:pt>
                <c:pt idx="5">
                  <c:v>Investicije u Vašoj opštini </c:v>
                </c:pt>
                <c:pt idx="6">
                  <c:v>Pružanje usluga smeštaja</c:v>
                </c:pt>
                <c:pt idx="7">
                  <c:v>Vodu i kanalizaciju</c:v>
                </c:pt>
                <c:pt idx="8">
                  <c:v>Imidž - sliku o Vašoj opštini</c:v>
                </c:pt>
                <c:pt idx="9">
                  <c:v>Način života u Vašoj opštini </c:v>
                </c:pt>
                <c:pt idx="10">
                  <c:v>Usluge saobraćaja</c:v>
                </c:pt>
                <c:pt idx="11">
                  <c:v>Mogućnost lokalnog stanovništva da pronađe posao</c:v>
                </c:pt>
                <c:pt idx="12">
                  <c:v>Stopu kriminala  </c:v>
                </c:pt>
                <c:pt idx="13">
                  <c:v>Širenje neuobičajenih bolesti </c:v>
                </c:pt>
                <c:pt idx="14">
                  <c:v>Ličnu sigurnost </c:v>
                </c:pt>
                <c:pt idx="15">
                  <c:v>Sigurnost dece i mladih </c:v>
                </c:pt>
                <c:pt idx="16">
                  <c:v>Sigurnost žena </c:v>
                </c:pt>
                <c:pt idx="17">
                  <c:v>Higijenu </c:v>
                </c:pt>
                <c:pt idx="18">
                  <c:v>Rizik od terorizma </c:v>
                </c:pt>
              </c:strCache>
            </c:strRef>
          </c:cat>
          <c:val>
            <c:numRef>
              <c:f>Sheet1!$B$2:$B$20</c:f>
              <c:numCache>
                <c:formatCode>0</c:formatCode>
                <c:ptCount val="19"/>
                <c:pt idx="0">
                  <c:v>-10</c:v>
                </c:pt>
                <c:pt idx="1">
                  <c:v>-11</c:v>
                </c:pt>
                <c:pt idx="2">
                  <c:v>-13</c:v>
                </c:pt>
                <c:pt idx="3">
                  <c:v>-14</c:v>
                </c:pt>
                <c:pt idx="4">
                  <c:v>-10</c:v>
                </c:pt>
                <c:pt idx="5">
                  <c:v>-13</c:v>
                </c:pt>
                <c:pt idx="6">
                  <c:v>-13</c:v>
                </c:pt>
                <c:pt idx="7">
                  <c:v>-14</c:v>
                </c:pt>
                <c:pt idx="8">
                  <c:v>-14</c:v>
                </c:pt>
                <c:pt idx="9">
                  <c:v>-18</c:v>
                </c:pt>
                <c:pt idx="10">
                  <c:v>-18</c:v>
                </c:pt>
                <c:pt idx="11">
                  <c:v>-13</c:v>
                </c:pt>
                <c:pt idx="12">
                  <c:v>-22</c:v>
                </c:pt>
                <c:pt idx="13">
                  <c:v>-24</c:v>
                </c:pt>
                <c:pt idx="14">
                  <c:v>-24</c:v>
                </c:pt>
                <c:pt idx="15">
                  <c:v>-27</c:v>
                </c:pt>
                <c:pt idx="16">
                  <c:v>-26</c:v>
                </c:pt>
                <c:pt idx="17">
                  <c:v>-26</c:v>
                </c:pt>
                <c:pt idx="18">
                  <c:v>-32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A-4C64-890F-83249DCF97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very negative way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Medijsko izveštavanje o Vašoj opštini </c:v>
                </c:pt>
                <c:pt idx="1">
                  <c:v>Lokalnu kulturu i tradiciju </c:v>
                </c:pt>
                <c:pt idx="2">
                  <c:v>Vaš odnos prema drugim religijama </c:v>
                </c:pt>
                <c:pt idx="3">
                  <c:v>Lokalnu privredu </c:v>
                </c:pt>
                <c:pt idx="4">
                  <c:v>Prodaju na malo </c:v>
                </c:pt>
                <c:pt idx="5">
                  <c:v>Investicije u Vašoj opštini </c:v>
                </c:pt>
                <c:pt idx="6">
                  <c:v>Pružanje usluga smeštaja</c:v>
                </c:pt>
                <c:pt idx="7">
                  <c:v>Vodu i kanalizaciju</c:v>
                </c:pt>
                <c:pt idx="8">
                  <c:v>Imidž - sliku o Vašoj opštini</c:v>
                </c:pt>
                <c:pt idx="9">
                  <c:v>Način života u Vašoj opštini </c:v>
                </c:pt>
                <c:pt idx="10">
                  <c:v>Usluge saobraćaja</c:v>
                </c:pt>
                <c:pt idx="11">
                  <c:v>Mogućnost lokalnog stanovništva da pronađe posao</c:v>
                </c:pt>
                <c:pt idx="12">
                  <c:v>Stopu kriminala  </c:v>
                </c:pt>
                <c:pt idx="13">
                  <c:v>Širenje neuobičajenih bolesti </c:v>
                </c:pt>
                <c:pt idx="14">
                  <c:v>Ličnu sigurnost </c:v>
                </c:pt>
                <c:pt idx="15">
                  <c:v>Sigurnost dece i mladih </c:v>
                </c:pt>
                <c:pt idx="16">
                  <c:v>Sigurnost žena </c:v>
                </c:pt>
                <c:pt idx="17">
                  <c:v>Higijenu </c:v>
                </c:pt>
                <c:pt idx="18">
                  <c:v>Rizik od terorizma </c:v>
                </c:pt>
              </c:strCache>
            </c:strRef>
          </c:cat>
          <c:val>
            <c:numRef>
              <c:f>Sheet1!$C$2:$C$20</c:f>
              <c:numCache>
                <c:formatCode>0</c:formatCode>
                <c:ptCount val="19"/>
                <c:pt idx="0">
                  <c:v>-4</c:v>
                </c:pt>
                <c:pt idx="1">
                  <c:v>-6</c:v>
                </c:pt>
                <c:pt idx="2">
                  <c:v>-6</c:v>
                </c:pt>
                <c:pt idx="3">
                  <c:v>-6</c:v>
                </c:pt>
                <c:pt idx="4">
                  <c:v>-7</c:v>
                </c:pt>
                <c:pt idx="5">
                  <c:v>-7</c:v>
                </c:pt>
                <c:pt idx="6">
                  <c:v>-7</c:v>
                </c:pt>
                <c:pt idx="7">
                  <c:v>-7</c:v>
                </c:pt>
                <c:pt idx="8">
                  <c:v>-7</c:v>
                </c:pt>
                <c:pt idx="9">
                  <c:v>-7</c:v>
                </c:pt>
                <c:pt idx="10">
                  <c:v>-10</c:v>
                </c:pt>
                <c:pt idx="11">
                  <c:v>-11</c:v>
                </c:pt>
                <c:pt idx="12">
                  <c:v>-14</c:v>
                </c:pt>
                <c:pt idx="13">
                  <c:v>-17</c:v>
                </c:pt>
                <c:pt idx="14">
                  <c:v>-18</c:v>
                </c:pt>
                <c:pt idx="15">
                  <c:v>-19</c:v>
                </c:pt>
                <c:pt idx="16">
                  <c:v>-21</c:v>
                </c:pt>
                <c:pt idx="17">
                  <c:v>-24</c:v>
                </c:pt>
                <c:pt idx="18">
                  <c:v>-24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CA-4C64-890F-83249DCF97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positive nor negative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Medijsko izveštavanje o Vašoj opštini </c:v>
                </c:pt>
                <c:pt idx="1">
                  <c:v>Lokalnu kulturu i tradiciju </c:v>
                </c:pt>
                <c:pt idx="2">
                  <c:v>Vaš odnos prema drugim religijama </c:v>
                </c:pt>
                <c:pt idx="3">
                  <c:v>Lokalnu privredu </c:v>
                </c:pt>
                <c:pt idx="4">
                  <c:v>Prodaju na malo </c:v>
                </c:pt>
                <c:pt idx="5">
                  <c:v>Investicije u Vašoj opštini </c:v>
                </c:pt>
                <c:pt idx="6">
                  <c:v>Pružanje usluga smeštaja</c:v>
                </c:pt>
                <c:pt idx="7">
                  <c:v>Vodu i kanalizaciju</c:v>
                </c:pt>
                <c:pt idx="8">
                  <c:v>Imidž - sliku o Vašoj opštini</c:v>
                </c:pt>
                <c:pt idx="9">
                  <c:v>Način života u Vašoj opštini </c:v>
                </c:pt>
                <c:pt idx="10">
                  <c:v>Usluge saobraćaja</c:v>
                </c:pt>
                <c:pt idx="11">
                  <c:v>Mogućnost lokalnog stanovništva da pronađe posao</c:v>
                </c:pt>
                <c:pt idx="12">
                  <c:v>Stopu kriminala  </c:v>
                </c:pt>
                <c:pt idx="13">
                  <c:v>Širenje neuobičajenih bolesti </c:v>
                </c:pt>
                <c:pt idx="14">
                  <c:v>Ličnu sigurnost </c:v>
                </c:pt>
                <c:pt idx="15">
                  <c:v>Sigurnost dece i mladih </c:v>
                </c:pt>
                <c:pt idx="16">
                  <c:v>Sigurnost žena </c:v>
                </c:pt>
                <c:pt idx="17">
                  <c:v>Higijenu </c:v>
                </c:pt>
                <c:pt idx="18">
                  <c:v>Rizik od terorizma </c:v>
                </c:pt>
              </c:strCache>
            </c:strRef>
          </c:cat>
          <c:val>
            <c:numRef>
              <c:f>Sheet1!$D$2:$D$20</c:f>
              <c:numCache>
                <c:formatCode>0</c:formatCode>
                <c:ptCount val="19"/>
                <c:pt idx="0">
                  <c:v>51</c:v>
                </c:pt>
                <c:pt idx="1">
                  <c:v>70</c:v>
                </c:pt>
                <c:pt idx="2">
                  <c:v>63</c:v>
                </c:pt>
                <c:pt idx="3">
                  <c:v>63</c:v>
                </c:pt>
                <c:pt idx="4">
                  <c:v>53</c:v>
                </c:pt>
                <c:pt idx="5">
                  <c:v>57</c:v>
                </c:pt>
                <c:pt idx="6">
                  <c:v>56</c:v>
                </c:pt>
                <c:pt idx="7">
                  <c:v>64</c:v>
                </c:pt>
                <c:pt idx="8">
                  <c:v>50</c:v>
                </c:pt>
                <c:pt idx="9">
                  <c:v>64</c:v>
                </c:pt>
                <c:pt idx="10">
                  <c:v>51</c:v>
                </c:pt>
                <c:pt idx="11">
                  <c:v>61</c:v>
                </c:pt>
                <c:pt idx="12">
                  <c:v>53</c:v>
                </c:pt>
                <c:pt idx="13">
                  <c:v>47</c:v>
                </c:pt>
                <c:pt idx="14">
                  <c:v>49</c:v>
                </c:pt>
                <c:pt idx="15">
                  <c:v>45</c:v>
                </c:pt>
                <c:pt idx="16">
                  <c:v>45</c:v>
                </c:pt>
                <c:pt idx="17">
                  <c:v>42</c:v>
                </c:pt>
                <c:pt idx="18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CA-4C64-890F-83249DCF97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Medijsko izveštavanje o Vašoj opštini </c:v>
                </c:pt>
                <c:pt idx="1">
                  <c:v>Lokalnu kulturu i tradiciju </c:v>
                </c:pt>
                <c:pt idx="2">
                  <c:v>Vaš odnos prema drugim religijama </c:v>
                </c:pt>
                <c:pt idx="3">
                  <c:v>Lokalnu privredu </c:v>
                </c:pt>
                <c:pt idx="4">
                  <c:v>Prodaju na malo </c:v>
                </c:pt>
                <c:pt idx="5">
                  <c:v>Investicije u Vašoj opštini </c:v>
                </c:pt>
                <c:pt idx="6">
                  <c:v>Pružanje usluga smeštaja</c:v>
                </c:pt>
                <c:pt idx="7">
                  <c:v>Vodu i kanalizaciju</c:v>
                </c:pt>
                <c:pt idx="8">
                  <c:v>Imidž - sliku o Vašoj opštini</c:v>
                </c:pt>
                <c:pt idx="9">
                  <c:v>Način života u Vašoj opštini </c:v>
                </c:pt>
                <c:pt idx="10">
                  <c:v>Usluge saobraćaja</c:v>
                </c:pt>
                <c:pt idx="11">
                  <c:v>Mogućnost lokalnog stanovništva da pronađe posao</c:v>
                </c:pt>
                <c:pt idx="12">
                  <c:v>Stopu kriminala  </c:v>
                </c:pt>
                <c:pt idx="13">
                  <c:v>Širenje neuobičajenih bolesti </c:v>
                </c:pt>
                <c:pt idx="14">
                  <c:v>Ličnu sigurnost </c:v>
                </c:pt>
                <c:pt idx="15">
                  <c:v>Sigurnost dece i mladih </c:v>
                </c:pt>
                <c:pt idx="16">
                  <c:v>Sigurnost žena </c:v>
                </c:pt>
                <c:pt idx="17">
                  <c:v>Higijenu </c:v>
                </c:pt>
                <c:pt idx="18">
                  <c:v>Rizik od terorizma </c:v>
                </c:pt>
              </c:strCache>
            </c:strRef>
          </c:cat>
          <c:val>
            <c:numRef>
              <c:f>Sheet1!$E$2:$E$20</c:f>
              <c:numCache>
                <c:formatCode>0</c:formatCode>
                <c:ptCount val="19"/>
                <c:pt idx="0">
                  <c:v>21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20</c:v>
                </c:pt>
                <c:pt idx="5">
                  <c:v>7</c:v>
                </c:pt>
                <c:pt idx="6">
                  <c:v>13</c:v>
                </c:pt>
                <c:pt idx="7">
                  <c:v>4</c:v>
                </c:pt>
                <c:pt idx="8">
                  <c:v>20</c:v>
                </c:pt>
                <c:pt idx="9">
                  <c:v>4</c:v>
                </c:pt>
                <c:pt idx="10">
                  <c:v>13</c:v>
                </c:pt>
                <c:pt idx="11">
                  <c:v>6</c:v>
                </c:pt>
                <c:pt idx="12">
                  <c:v>4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CA-4C64-890F-83249DCF97A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 very positive way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Medijsko izveštavanje o Vašoj opštini </c:v>
                </c:pt>
                <c:pt idx="1">
                  <c:v>Lokalnu kulturu i tradiciju </c:v>
                </c:pt>
                <c:pt idx="2">
                  <c:v>Vaš odnos prema drugim religijama </c:v>
                </c:pt>
                <c:pt idx="3">
                  <c:v>Lokalnu privredu </c:v>
                </c:pt>
                <c:pt idx="4">
                  <c:v>Prodaju na malo </c:v>
                </c:pt>
                <c:pt idx="5">
                  <c:v>Investicije u Vašoj opštini </c:v>
                </c:pt>
                <c:pt idx="6">
                  <c:v>Pružanje usluga smeštaja</c:v>
                </c:pt>
                <c:pt idx="7">
                  <c:v>Vodu i kanalizaciju</c:v>
                </c:pt>
                <c:pt idx="8">
                  <c:v>Imidž - sliku o Vašoj opštini</c:v>
                </c:pt>
                <c:pt idx="9">
                  <c:v>Način života u Vašoj opštini </c:v>
                </c:pt>
                <c:pt idx="10">
                  <c:v>Usluge saobraćaja</c:v>
                </c:pt>
                <c:pt idx="11">
                  <c:v>Mogućnost lokalnog stanovništva da pronađe posao</c:v>
                </c:pt>
                <c:pt idx="12">
                  <c:v>Stopu kriminala  </c:v>
                </c:pt>
                <c:pt idx="13">
                  <c:v>Širenje neuobičajenih bolesti </c:v>
                </c:pt>
                <c:pt idx="14">
                  <c:v>Ličnu sigurnost </c:v>
                </c:pt>
                <c:pt idx="15">
                  <c:v>Sigurnost dece i mladih </c:v>
                </c:pt>
                <c:pt idx="16">
                  <c:v>Sigurnost žena </c:v>
                </c:pt>
                <c:pt idx="17">
                  <c:v>Higijenu </c:v>
                </c:pt>
                <c:pt idx="18">
                  <c:v>Rizik od terorizma </c:v>
                </c:pt>
              </c:strCache>
            </c:strRef>
          </c:cat>
          <c:val>
            <c:numRef>
              <c:f>Sheet1!$F$2:$F$20</c:f>
              <c:numCache>
                <c:formatCode>0</c:formatCode>
                <c:ptCount val="19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CA-4C64-890F-83249DCF97A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Medijsko izveštavanje o Vašoj opštini </c:v>
                </c:pt>
                <c:pt idx="1">
                  <c:v>Lokalnu kulturu i tradiciju </c:v>
                </c:pt>
                <c:pt idx="2">
                  <c:v>Vaš odnos prema drugim religijama </c:v>
                </c:pt>
                <c:pt idx="3">
                  <c:v>Lokalnu privredu </c:v>
                </c:pt>
                <c:pt idx="4">
                  <c:v>Prodaju na malo </c:v>
                </c:pt>
                <c:pt idx="5">
                  <c:v>Investicije u Vašoj opštini </c:v>
                </c:pt>
                <c:pt idx="6">
                  <c:v>Pružanje usluga smeštaja</c:v>
                </c:pt>
                <c:pt idx="7">
                  <c:v>Vodu i kanalizaciju</c:v>
                </c:pt>
                <c:pt idx="8">
                  <c:v>Imidž - sliku o Vašoj opštini</c:v>
                </c:pt>
                <c:pt idx="9">
                  <c:v>Način života u Vašoj opštini </c:v>
                </c:pt>
                <c:pt idx="10">
                  <c:v>Usluge saobraćaja</c:v>
                </c:pt>
                <c:pt idx="11">
                  <c:v>Mogućnost lokalnog stanovništva da pronađe posao</c:v>
                </c:pt>
                <c:pt idx="12">
                  <c:v>Stopu kriminala  </c:v>
                </c:pt>
                <c:pt idx="13">
                  <c:v>Širenje neuobičajenih bolesti </c:v>
                </c:pt>
                <c:pt idx="14">
                  <c:v>Ličnu sigurnost </c:v>
                </c:pt>
                <c:pt idx="15">
                  <c:v>Sigurnost dece i mladih </c:v>
                </c:pt>
                <c:pt idx="16">
                  <c:v>Sigurnost žena </c:v>
                </c:pt>
                <c:pt idx="17">
                  <c:v>Higijenu </c:v>
                </c:pt>
                <c:pt idx="18">
                  <c:v>Rizik od terorizma </c:v>
                </c:pt>
              </c:strCache>
            </c:strRef>
          </c:cat>
          <c:val>
            <c:numRef>
              <c:f>Sheet1!$G$2:$G$20</c:f>
              <c:numCache>
                <c:formatCode>General</c:formatCode>
                <c:ptCount val="19"/>
                <c:pt idx="0">
                  <c:v>11</c:v>
                </c:pt>
                <c:pt idx="1">
                  <c:v>5</c:v>
                </c:pt>
                <c:pt idx="2">
                  <c:v>5</c:v>
                </c:pt>
                <c:pt idx="3">
                  <c:v>11</c:v>
                </c:pt>
                <c:pt idx="4">
                  <c:v>6</c:v>
                </c:pt>
                <c:pt idx="5">
                  <c:v>15</c:v>
                </c:pt>
                <c:pt idx="6">
                  <c:v>9</c:v>
                </c:pt>
                <c:pt idx="7">
                  <c:v>9</c:v>
                </c:pt>
                <c:pt idx="8">
                  <c:v>7</c:v>
                </c:pt>
                <c:pt idx="9">
                  <c:v>5</c:v>
                </c:pt>
                <c:pt idx="10">
                  <c:v>5</c:v>
                </c:pt>
                <c:pt idx="11">
                  <c:v>9</c:v>
                </c:pt>
                <c:pt idx="12">
                  <c:v>5</c:v>
                </c:pt>
                <c:pt idx="13">
                  <c:v>9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CA-4C64-890F-83249DCF9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357896072"/>
        <c:axId val="347731872"/>
      </c:barChart>
      <c:catAx>
        <c:axId val="357896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731872"/>
        <c:crosses val="autoZero"/>
        <c:auto val="0"/>
        <c:lblAlgn val="ctr"/>
        <c:lblOffset val="100"/>
        <c:noMultiLvlLbl val="0"/>
      </c:catAx>
      <c:valAx>
        <c:axId val="347731872"/>
        <c:scaling>
          <c:orientation val="minMax"/>
          <c:max val="100"/>
        </c:scaling>
        <c:delete val="1"/>
        <c:axPos val="b"/>
        <c:numFmt formatCode="@" sourceLinked="0"/>
        <c:majorTickMark val="out"/>
        <c:minorTickMark val="out"/>
        <c:tickLblPos val="nextTo"/>
        <c:crossAx val="35789607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sr-Latn-RS" sz="1050" b="1" dirty="0">
                <a:solidFill>
                  <a:srgbClr val="333333"/>
                </a:solidFill>
                <a:effectLst/>
              </a:rPr>
              <a:t>Šid</a:t>
            </a:r>
            <a:endParaRPr lang="en-US" sz="1050" b="1" dirty="0">
              <a:solidFill>
                <a:srgbClr val="333333"/>
              </a:solidFill>
              <a:effectLst/>
            </a:endParaRPr>
          </a:p>
          <a:p>
            <a:pPr>
              <a:defRPr sz="1050" b="1">
                <a:solidFill>
                  <a:srgbClr val="333333"/>
                </a:solidFill>
              </a:defRPr>
            </a:pPr>
            <a:endParaRPr lang="en-US" sz="1050" b="1" dirty="0">
              <a:solidFill>
                <a:srgbClr val="333333"/>
              </a:solidFill>
              <a:effectLst/>
            </a:endParaRPr>
          </a:p>
        </c:rich>
      </c:tx>
      <c:layout>
        <c:manualLayout>
          <c:xMode val="edge"/>
          <c:yMode val="edge"/>
          <c:x val="0.48391021526731459"/>
          <c:y val="4.4870444105629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279544581127222"/>
          <c:y val="0.11269019674206467"/>
          <c:w val="0.68162031431880599"/>
          <c:h val="0.773481192265698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Prodaju na malo </c:v>
                </c:pt>
                <c:pt idx="1">
                  <c:v>Mogućnost lokalnog stanovništva da pronađe posao</c:v>
                </c:pt>
                <c:pt idx="2">
                  <c:v>Vodu i kanalizaciju</c:v>
                </c:pt>
                <c:pt idx="3">
                  <c:v>Vaš odnos prema drugim religijama </c:v>
                </c:pt>
                <c:pt idx="4">
                  <c:v>Lokalnu kulturu i tradiciju </c:v>
                </c:pt>
                <c:pt idx="5">
                  <c:v>Medijsko izveštavanje o Vašoj opštini </c:v>
                </c:pt>
                <c:pt idx="6">
                  <c:v>Način života u Vašoj opštini </c:v>
                </c:pt>
                <c:pt idx="7">
                  <c:v>Lokalnu privredu </c:v>
                </c:pt>
                <c:pt idx="8">
                  <c:v>Imidž - sliku o Vašoj opštini</c:v>
                </c:pt>
                <c:pt idx="9">
                  <c:v>Pružanje usluga smeštaja</c:v>
                </c:pt>
                <c:pt idx="10">
                  <c:v>Usluge saobraćaja</c:v>
                </c:pt>
                <c:pt idx="11">
                  <c:v>Investicije u Vašoj opštini </c:v>
                </c:pt>
                <c:pt idx="12">
                  <c:v>Stopu kriminala  </c:v>
                </c:pt>
                <c:pt idx="13">
                  <c:v>Širenje neuobičajenih bolesti </c:v>
                </c:pt>
                <c:pt idx="14">
                  <c:v>Higijenu </c:v>
                </c:pt>
                <c:pt idx="15">
                  <c:v>Ličnu sigurnost </c:v>
                </c:pt>
                <c:pt idx="16">
                  <c:v>Rizik od terorizma </c:v>
                </c:pt>
                <c:pt idx="17">
                  <c:v>Sigurnost žena </c:v>
                </c:pt>
                <c:pt idx="18">
                  <c:v>Sigurnost dece i mladih </c:v>
                </c:pt>
              </c:strCache>
            </c:strRef>
          </c:cat>
          <c:val>
            <c:numRef>
              <c:f>Sheet1!$B$2:$B$20</c:f>
              <c:numCache>
                <c:formatCode>0</c:formatCode>
                <c:ptCount val="19"/>
                <c:pt idx="0">
                  <c:v>-4</c:v>
                </c:pt>
                <c:pt idx="1">
                  <c:v>-5</c:v>
                </c:pt>
                <c:pt idx="2">
                  <c:v>-1</c:v>
                </c:pt>
                <c:pt idx="3">
                  <c:v>-2</c:v>
                </c:pt>
                <c:pt idx="4">
                  <c:v>-4</c:v>
                </c:pt>
                <c:pt idx="5">
                  <c:v>-1</c:v>
                </c:pt>
                <c:pt idx="6">
                  <c:v>-48</c:v>
                </c:pt>
                <c:pt idx="7">
                  <c:v>-22</c:v>
                </c:pt>
                <c:pt idx="8">
                  <c:v>-10</c:v>
                </c:pt>
                <c:pt idx="9">
                  <c:v>-31</c:v>
                </c:pt>
                <c:pt idx="10">
                  <c:v>-34</c:v>
                </c:pt>
                <c:pt idx="11">
                  <c:v>-15</c:v>
                </c:pt>
                <c:pt idx="12">
                  <c:v>-14</c:v>
                </c:pt>
                <c:pt idx="13">
                  <c:v>-14</c:v>
                </c:pt>
                <c:pt idx="14">
                  <c:v>-10</c:v>
                </c:pt>
                <c:pt idx="15">
                  <c:v>-6</c:v>
                </c:pt>
                <c:pt idx="16">
                  <c:v>-4</c:v>
                </c:pt>
                <c:pt idx="17">
                  <c:v>-2</c:v>
                </c:pt>
                <c:pt idx="18">
                  <c:v>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72-4FB1-BF32-1A126EC017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very negative way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Prodaju na malo </c:v>
                </c:pt>
                <c:pt idx="1">
                  <c:v>Mogućnost lokalnog stanovništva da pronađe posao</c:v>
                </c:pt>
                <c:pt idx="2">
                  <c:v>Vodu i kanalizaciju</c:v>
                </c:pt>
                <c:pt idx="3">
                  <c:v>Vaš odnos prema drugim religijama </c:v>
                </c:pt>
                <c:pt idx="4">
                  <c:v>Lokalnu kulturu i tradiciju </c:v>
                </c:pt>
                <c:pt idx="5">
                  <c:v>Medijsko izveštavanje o Vašoj opštini </c:v>
                </c:pt>
                <c:pt idx="6">
                  <c:v>Način života u Vašoj opštini </c:v>
                </c:pt>
                <c:pt idx="7">
                  <c:v>Lokalnu privredu </c:v>
                </c:pt>
                <c:pt idx="8">
                  <c:v>Imidž - sliku o Vašoj opštini</c:v>
                </c:pt>
                <c:pt idx="9">
                  <c:v>Pružanje usluga smeštaja</c:v>
                </c:pt>
                <c:pt idx="10">
                  <c:v>Usluge saobraćaja</c:v>
                </c:pt>
                <c:pt idx="11">
                  <c:v>Investicije u Vašoj opštini </c:v>
                </c:pt>
                <c:pt idx="12">
                  <c:v>Stopu kriminala  </c:v>
                </c:pt>
                <c:pt idx="13">
                  <c:v>Širenje neuobičajenih bolesti </c:v>
                </c:pt>
                <c:pt idx="14">
                  <c:v>Higijenu </c:v>
                </c:pt>
                <c:pt idx="15">
                  <c:v>Ličnu sigurnost </c:v>
                </c:pt>
                <c:pt idx="16">
                  <c:v>Rizik od terorizma </c:v>
                </c:pt>
                <c:pt idx="17">
                  <c:v>Sigurnost žena </c:v>
                </c:pt>
                <c:pt idx="18">
                  <c:v>Sigurnost dece i mladih </c:v>
                </c:pt>
              </c:strCache>
            </c:strRef>
          </c:cat>
          <c:val>
            <c:numRef>
              <c:f>Sheet1!$C$2:$C$20</c:f>
              <c:numCache>
                <c:formatCode>0</c:formatCode>
                <c:ptCount val="19"/>
                <c:pt idx="0">
                  <c:v>-13</c:v>
                </c:pt>
                <c:pt idx="1">
                  <c:v>-15</c:v>
                </c:pt>
                <c:pt idx="2">
                  <c:v>-17</c:v>
                </c:pt>
                <c:pt idx="3">
                  <c:v>-17</c:v>
                </c:pt>
                <c:pt idx="4">
                  <c:v>-19</c:v>
                </c:pt>
                <c:pt idx="5">
                  <c:v>-20</c:v>
                </c:pt>
                <c:pt idx="6">
                  <c:v>-26</c:v>
                </c:pt>
                <c:pt idx="7">
                  <c:v>-28</c:v>
                </c:pt>
                <c:pt idx="8">
                  <c:v>-29</c:v>
                </c:pt>
                <c:pt idx="9">
                  <c:v>-29</c:v>
                </c:pt>
                <c:pt idx="10">
                  <c:v>-39</c:v>
                </c:pt>
                <c:pt idx="11">
                  <c:v>-42</c:v>
                </c:pt>
                <c:pt idx="12">
                  <c:v>-69</c:v>
                </c:pt>
                <c:pt idx="13">
                  <c:v>-73</c:v>
                </c:pt>
                <c:pt idx="14">
                  <c:v>-79</c:v>
                </c:pt>
                <c:pt idx="15">
                  <c:v>-81</c:v>
                </c:pt>
                <c:pt idx="16">
                  <c:v>-82</c:v>
                </c:pt>
                <c:pt idx="17">
                  <c:v>-84</c:v>
                </c:pt>
                <c:pt idx="18">
                  <c:v>-85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72-4FB1-BF32-1A126EC017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positive nor negative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B72-4FB1-BF32-1A126EC0171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Prodaju na malo </c:v>
                </c:pt>
                <c:pt idx="1">
                  <c:v>Mogućnost lokalnog stanovništva da pronađe posao</c:v>
                </c:pt>
                <c:pt idx="2">
                  <c:v>Vodu i kanalizaciju</c:v>
                </c:pt>
                <c:pt idx="3">
                  <c:v>Vaš odnos prema drugim religijama </c:v>
                </c:pt>
                <c:pt idx="4">
                  <c:v>Lokalnu kulturu i tradiciju </c:v>
                </c:pt>
                <c:pt idx="5">
                  <c:v>Medijsko izveštavanje o Vašoj opštini </c:v>
                </c:pt>
                <c:pt idx="6">
                  <c:v>Način života u Vašoj opštini </c:v>
                </c:pt>
                <c:pt idx="7">
                  <c:v>Lokalnu privredu </c:v>
                </c:pt>
                <c:pt idx="8">
                  <c:v>Imidž - sliku o Vašoj opštini</c:v>
                </c:pt>
                <c:pt idx="9">
                  <c:v>Pružanje usluga smeštaja</c:v>
                </c:pt>
                <c:pt idx="10">
                  <c:v>Usluge saobraćaja</c:v>
                </c:pt>
                <c:pt idx="11">
                  <c:v>Investicije u Vašoj opštini </c:v>
                </c:pt>
                <c:pt idx="12">
                  <c:v>Stopu kriminala  </c:v>
                </c:pt>
                <c:pt idx="13">
                  <c:v>Širenje neuobičajenih bolesti </c:v>
                </c:pt>
                <c:pt idx="14">
                  <c:v>Higijenu </c:v>
                </c:pt>
                <c:pt idx="15">
                  <c:v>Ličnu sigurnost </c:v>
                </c:pt>
                <c:pt idx="16">
                  <c:v>Rizik od terorizma </c:v>
                </c:pt>
                <c:pt idx="17">
                  <c:v>Sigurnost žena </c:v>
                </c:pt>
                <c:pt idx="18">
                  <c:v>Sigurnost dece i mladih </c:v>
                </c:pt>
              </c:strCache>
            </c:strRef>
          </c:cat>
          <c:val>
            <c:numRef>
              <c:f>Sheet1!$D$2:$D$20</c:f>
              <c:numCache>
                <c:formatCode>0</c:formatCode>
                <c:ptCount val="19"/>
                <c:pt idx="0">
                  <c:v>23</c:v>
                </c:pt>
                <c:pt idx="1">
                  <c:v>47</c:v>
                </c:pt>
                <c:pt idx="2">
                  <c:v>52</c:v>
                </c:pt>
                <c:pt idx="3">
                  <c:v>53</c:v>
                </c:pt>
                <c:pt idx="4">
                  <c:v>56</c:v>
                </c:pt>
                <c:pt idx="5">
                  <c:v>6</c:v>
                </c:pt>
                <c:pt idx="6">
                  <c:v>13</c:v>
                </c:pt>
                <c:pt idx="7">
                  <c:v>30</c:v>
                </c:pt>
                <c:pt idx="8">
                  <c:v>13</c:v>
                </c:pt>
                <c:pt idx="9">
                  <c:v>19</c:v>
                </c:pt>
                <c:pt idx="10">
                  <c:v>4</c:v>
                </c:pt>
                <c:pt idx="11">
                  <c:v>13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B72-4FB1-BF32-1A126EC0171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B72-4FB1-BF32-1A126EC0171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Prodaju na malo </c:v>
                </c:pt>
                <c:pt idx="1">
                  <c:v>Mogućnost lokalnog stanovništva da pronađe posao</c:v>
                </c:pt>
                <c:pt idx="2">
                  <c:v>Vodu i kanalizaciju</c:v>
                </c:pt>
                <c:pt idx="3">
                  <c:v>Vaš odnos prema drugim religijama </c:v>
                </c:pt>
                <c:pt idx="4">
                  <c:v>Lokalnu kulturu i tradiciju </c:v>
                </c:pt>
                <c:pt idx="5">
                  <c:v>Medijsko izveštavanje o Vašoj opštini </c:v>
                </c:pt>
                <c:pt idx="6">
                  <c:v>Način života u Vašoj opštini </c:v>
                </c:pt>
                <c:pt idx="7">
                  <c:v>Lokalnu privredu </c:v>
                </c:pt>
                <c:pt idx="8">
                  <c:v>Imidž - sliku o Vašoj opštini</c:v>
                </c:pt>
                <c:pt idx="9">
                  <c:v>Pružanje usluga smeštaja</c:v>
                </c:pt>
                <c:pt idx="10">
                  <c:v>Usluge saobraćaja</c:v>
                </c:pt>
                <c:pt idx="11">
                  <c:v>Investicije u Vašoj opštini </c:v>
                </c:pt>
                <c:pt idx="12">
                  <c:v>Stopu kriminala  </c:v>
                </c:pt>
                <c:pt idx="13">
                  <c:v>Širenje neuobičajenih bolesti </c:v>
                </c:pt>
                <c:pt idx="14">
                  <c:v>Higijenu </c:v>
                </c:pt>
                <c:pt idx="15">
                  <c:v>Ličnu sigurnost </c:v>
                </c:pt>
                <c:pt idx="16">
                  <c:v>Rizik od terorizma </c:v>
                </c:pt>
                <c:pt idx="17">
                  <c:v>Sigurnost žena </c:v>
                </c:pt>
                <c:pt idx="18">
                  <c:v>Sigurnost dece i mladih </c:v>
                </c:pt>
              </c:strCache>
            </c:strRef>
          </c:cat>
          <c:val>
            <c:numRef>
              <c:f>Sheet1!$E$2:$E$20</c:f>
              <c:numCache>
                <c:formatCode>0</c:formatCode>
                <c:ptCount val="19"/>
                <c:pt idx="0">
                  <c:v>34</c:v>
                </c:pt>
                <c:pt idx="1">
                  <c:v>11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43</c:v>
                </c:pt>
                <c:pt idx="6">
                  <c:v>0</c:v>
                </c:pt>
                <c:pt idx="7">
                  <c:v>0</c:v>
                </c:pt>
                <c:pt idx="8">
                  <c:v>29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8B72-4FB1-BF32-1A126EC0171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 very positive way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8B72-4FB1-BF32-1A126EC01714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8B72-4FB1-BF32-1A126EC0171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Prodaju na malo </c:v>
                </c:pt>
                <c:pt idx="1">
                  <c:v>Mogućnost lokalnog stanovništva da pronađe posao</c:v>
                </c:pt>
                <c:pt idx="2">
                  <c:v>Vodu i kanalizaciju</c:v>
                </c:pt>
                <c:pt idx="3">
                  <c:v>Vaš odnos prema drugim religijama </c:v>
                </c:pt>
                <c:pt idx="4">
                  <c:v>Lokalnu kulturu i tradiciju </c:v>
                </c:pt>
                <c:pt idx="5">
                  <c:v>Medijsko izveštavanje o Vašoj opštini </c:v>
                </c:pt>
                <c:pt idx="6">
                  <c:v>Način života u Vašoj opštini </c:v>
                </c:pt>
                <c:pt idx="7">
                  <c:v>Lokalnu privredu </c:v>
                </c:pt>
                <c:pt idx="8">
                  <c:v>Imidž - sliku o Vašoj opštini</c:v>
                </c:pt>
                <c:pt idx="9">
                  <c:v>Pružanje usluga smeštaja</c:v>
                </c:pt>
                <c:pt idx="10">
                  <c:v>Usluge saobraćaja</c:v>
                </c:pt>
                <c:pt idx="11">
                  <c:v>Investicije u Vašoj opštini </c:v>
                </c:pt>
                <c:pt idx="12">
                  <c:v>Stopu kriminala  </c:v>
                </c:pt>
                <c:pt idx="13">
                  <c:v>Širenje neuobičajenih bolesti </c:v>
                </c:pt>
                <c:pt idx="14">
                  <c:v>Higijenu </c:v>
                </c:pt>
                <c:pt idx="15">
                  <c:v>Ličnu sigurnost </c:v>
                </c:pt>
                <c:pt idx="16">
                  <c:v>Rizik od terorizma </c:v>
                </c:pt>
                <c:pt idx="17">
                  <c:v>Sigurnost žena </c:v>
                </c:pt>
                <c:pt idx="18">
                  <c:v>Sigurnost dece i mladih </c:v>
                </c:pt>
              </c:strCache>
            </c:strRef>
          </c:cat>
          <c:val>
            <c:numRef>
              <c:f>Sheet1!$F$2:$F$20</c:f>
              <c:numCache>
                <c:formatCode>0</c:formatCode>
                <c:ptCount val="19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8B72-4FB1-BF32-1A126EC0171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Prodaju na malo </c:v>
                </c:pt>
                <c:pt idx="1">
                  <c:v>Mogućnost lokalnog stanovništva da pronađe posao</c:v>
                </c:pt>
                <c:pt idx="2">
                  <c:v>Vodu i kanalizaciju</c:v>
                </c:pt>
                <c:pt idx="3">
                  <c:v>Vaš odnos prema drugim religijama </c:v>
                </c:pt>
                <c:pt idx="4">
                  <c:v>Lokalnu kulturu i tradiciju </c:v>
                </c:pt>
                <c:pt idx="5">
                  <c:v>Medijsko izveštavanje o Vašoj opštini </c:v>
                </c:pt>
                <c:pt idx="6">
                  <c:v>Način života u Vašoj opštini </c:v>
                </c:pt>
                <c:pt idx="7">
                  <c:v>Lokalnu privredu </c:v>
                </c:pt>
                <c:pt idx="8">
                  <c:v>Imidž - sliku o Vašoj opštini</c:v>
                </c:pt>
                <c:pt idx="9">
                  <c:v>Pružanje usluga smeštaja</c:v>
                </c:pt>
                <c:pt idx="10">
                  <c:v>Usluge saobraćaja</c:v>
                </c:pt>
                <c:pt idx="11">
                  <c:v>Investicije u Vašoj opštini </c:v>
                </c:pt>
                <c:pt idx="12">
                  <c:v>Stopu kriminala  </c:v>
                </c:pt>
                <c:pt idx="13">
                  <c:v>Širenje neuobičajenih bolesti </c:v>
                </c:pt>
                <c:pt idx="14">
                  <c:v>Higijenu </c:v>
                </c:pt>
                <c:pt idx="15">
                  <c:v>Ličnu sigurnost </c:v>
                </c:pt>
                <c:pt idx="16">
                  <c:v>Rizik od terorizma </c:v>
                </c:pt>
                <c:pt idx="17">
                  <c:v>Sigurnost žena </c:v>
                </c:pt>
                <c:pt idx="18">
                  <c:v>Sigurnost dece i mladih </c:v>
                </c:pt>
              </c:strCache>
            </c:strRef>
          </c:cat>
          <c:val>
            <c:numRef>
              <c:f>Sheet1!$G$2:$G$20</c:f>
              <c:numCache>
                <c:formatCode>General</c:formatCode>
                <c:ptCount val="19"/>
                <c:pt idx="0">
                  <c:v>6</c:v>
                </c:pt>
                <c:pt idx="1">
                  <c:v>22</c:v>
                </c:pt>
                <c:pt idx="2">
                  <c:v>30</c:v>
                </c:pt>
                <c:pt idx="3">
                  <c:v>27</c:v>
                </c:pt>
                <c:pt idx="4">
                  <c:v>22</c:v>
                </c:pt>
                <c:pt idx="5">
                  <c:v>24</c:v>
                </c:pt>
                <c:pt idx="6">
                  <c:v>13</c:v>
                </c:pt>
                <c:pt idx="7">
                  <c:v>20</c:v>
                </c:pt>
                <c:pt idx="8">
                  <c:v>18</c:v>
                </c:pt>
                <c:pt idx="9">
                  <c:v>21</c:v>
                </c:pt>
                <c:pt idx="10">
                  <c:v>23</c:v>
                </c:pt>
                <c:pt idx="11">
                  <c:v>27</c:v>
                </c:pt>
                <c:pt idx="12">
                  <c:v>17</c:v>
                </c:pt>
                <c:pt idx="13">
                  <c:v>13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14</c:v>
                </c:pt>
                <c:pt idx="18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8B72-4FB1-BF32-1A126EC01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354203928"/>
        <c:axId val="356533304"/>
      </c:barChart>
      <c:catAx>
        <c:axId val="354203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533304"/>
        <c:crosses val="autoZero"/>
        <c:auto val="0"/>
        <c:lblAlgn val="ctr"/>
        <c:lblOffset val="100"/>
        <c:noMultiLvlLbl val="0"/>
      </c:catAx>
      <c:valAx>
        <c:axId val="356533304"/>
        <c:scaling>
          <c:orientation val="minMax"/>
          <c:max val="100"/>
        </c:scaling>
        <c:delete val="1"/>
        <c:axPos val="b"/>
        <c:numFmt formatCode="@" sourceLinked="0"/>
        <c:majorTickMark val="out"/>
        <c:minorTickMark val="out"/>
        <c:tickLblPos val="nextTo"/>
        <c:crossAx val="354203928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en-US" sz="1050" b="1" dirty="0">
                <a:solidFill>
                  <a:srgbClr val="333333"/>
                </a:solidFill>
                <a:effectLst/>
              </a:rPr>
              <a:t> </a:t>
            </a:r>
            <a:r>
              <a:rPr lang="sr-Latn-RS" sz="1050" b="1" dirty="0">
                <a:solidFill>
                  <a:srgbClr val="333333"/>
                </a:solidFill>
                <a:effectLst/>
              </a:rPr>
              <a:t>Preševo</a:t>
            </a:r>
            <a:endParaRPr lang="en-US" sz="1050" b="1" dirty="0">
              <a:solidFill>
                <a:srgbClr val="333333"/>
              </a:solidFill>
              <a:effectLst/>
            </a:endParaRPr>
          </a:p>
          <a:p>
            <a:pPr>
              <a:defRPr sz="1050" b="1">
                <a:solidFill>
                  <a:srgbClr val="333333"/>
                </a:solidFill>
              </a:defRPr>
            </a:pPr>
            <a:endParaRPr lang="en-US" sz="1050" b="1" dirty="0">
              <a:solidFill>
                <a:srgbClr val="333333"/>
              </a:solidFill>
              <a:effectLst/>
            </a:endParaRPr>
          </a:p>
        </c:rich>
      </c:tx>
      <c:layout>
        <c:manualLayout>
          <c:xMode val="edge"/>
          <c:yMode val="edge"/>
          <c:x val="0.44306348231293785"/>
          <c:y val="3.9704154673010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396331664215732"/>
          <c:y val="7.7628106597557089E-2"/>
          <c:w val="0.64605158515985783"/>
          <c:h val="0.895864402486595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Medijsko izveštavanje o Vašoj opštini </c:v>
                </c:pt>
                <c:pt idx="1">
                  <c:v>Mogućnost lokalnog stanovništva da pronađe posao</c:v>
                </c:pt>
                <c:pt idx="2">
                  <c:v>Prodaju na malo </c:v>
                </c:pt>
                <c:pt idx="3">
                  <c:v>Pružanje usluga smeštaja</c:v>
                </c:pt>
                <c:pt idx="4">
                  <c:v>Vaš odnos prema drugim religijama </c:v>
                </c:pt>
                <c:pt idx="5">
                  <c:v>Lokalnu kulturu i tradiciju </c:v>
                </c:pt>
                <c:pt idx="6">
                  <c:v>Lokalnu privredu </c:v>
                </c:pt>
                <c:pt idx="7">
                  <c:v>Investicije u Vašoj opštini </c:v>
                </c:pt>
                <c:pt idx="8">
                  <c:v>Način života u Vašoj opštini </c:v>
                </c:pt>
                <c:pt idx="9">
                  <c:v>Usluge saobraćaja</c:v>
                </c:pt>
                <c:pt idx="10">
                  <c:v>Širenje neuobičajenih bolesti </c:v>
                </c:pt>
                <c:pt idx="11">
                  <c:v>Ličnu sigurnost </c:v>
                </c:pt>
                <c:pt idx="12">
                  <c:v>Imidž - sliku o Vašoj opštini</c:v>
                </c:pt>
                <c:pt idx="13">
                  <c:v>Vodu i kanalizaciju</c:v>
                </c:pt>
                <c:pt idx="14">
                  <c:v>Sigurnost žena </c:v>
                </c:pt>
                <c:pt idx="15">
                  <c:v>Stopu kriminala  </c:v>
                </c:pt>
                <c:pt idx="16">
                  <c:v>Sigurnost dece i mladih </c:v>
                </c:pt>
                <c:pt idx="17">
                  <c:v>Rizik od terorizma </c:v>
                </c:pt>
                <c:pt idx="18">
                  <c:v>Higijenu </c:v>
                </c:pt>
              </c:strCache>
            </c:strRef>
          </c:cat>
          <c:val>
            <c:numRef>
              <c:f>Sheet1!$B$2:$B$20</c:f>
              <c:numCache>
                <c:formatCode>0</c:formatCode>
                <c:ptCount val="19"/>
                <c:pt idx="0">
                  <c:v>-2</c:v>
                </c:pt>
                <c:pt idx="1">
                  <c:v>-6</c:v>
                </c:pt>
                <c:pt idx="2">
                  <c:v>-6</c:v>
                </c:pt>
                <c:pt idx="3">
                  <c:v>-7</c:v>
                </c:pt>
                <c:pt idx="4">
                  <c:v>-8</c:v>
                </c:pt>
                <c:pt idx="5">
                  <c:v>-10</c:v>
                </c:pt>
                <c:pt idx="6">
                  <c:v>-16</c:v>
                </c:pt>
                <c:pt idx="7">
                  <c:v>-7</c:v>
                </c:pt>
                <c:pt idx="8">
                  <c:v>-21</c:v>
                </c:pt>
                <c:pt idx="9">
                  <c:v>-24</c:v>
                </c:pt>
                <c:pt idx="10">
                  <c:v>-35</c:v>
                </c:pt>
                <c:pt idx="11">
                  <c:v>-36</c:v>
                </c:pt>
                <c:pt idx="12">
                  <c:v>-11</c:v>
                </c:pt>
                <c:pt idx="13">
                  <c:v>-15</c:v>
                </c:pt>
                <c:pt idx="14">
                  <c:v>-35</c:v>
                </c:pt>
                <c:pt idx="15">
                  <c:v>-24</c:v>
                </c:pt>
                <c:pt idx="16">
                  <c:v>-15</c:v>
                </c:pt>
                <c:pt idx="17">
                  <c:v>-33</c:v>
                </c:pt>
                <c:pt idx="18">
                  <c:v>-34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08-44C1-8D7D-EA1CD622F8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very negative way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Medijsko izveštavanje o Vašoj opštini </c:v>
                </c:pt>
                <c:pt idx="1">
                  <c:v>Mogućnost lokalnog stanovništva da pronađe posao</c:v>
                </c:pt>
                <c:pt idx="2">
                  <c:v>Prodaju na malo </c:v>
                </c:pt>
                <c:pt idx="3">
                  <c:v>Pružanje usluga smeštaja</c:v>
                </c:pt>
                <c:pt idx="4">
                  <c:v>Vaš odnos prema drugim religijama </c:v>
                </c:pt>
                <c:pt idx="5">
                  <c:v>Lokalnu kulturu i tradiciju </c:v>
                </c:pt>
                <c:pt idx="6">
                  <c:v>Lokalnu privredu </c:v>
                </c:pt>
                <c:pt idx="7">
                  <c:v>Investicije u Vašoj opštini </c:v>
                </c:pt>
                <c:pt idx="8">
                  <c:v>Način života u Vašoj opštini </c:v>
                </c:pt>
                <c:pt idx="9">
                  <c:v>Usluge saobraćaja</c:v>
                </c:pt>
                <c:pt idx="10">
                  <c:v>Širenje neuobičajenih bolesti </c:v>
                </c:pt>
                <c:pt idx="11">
                  <c:v>Ličnu sigurnost </c:v>
                </c:pt>
                <c:pt idx="12">
                  <c:v>Imidž - sliku o Vašoj opštini</c:v>
                </c:pt>
                <c:pt idx="13">
                  <c:v>Vodu i kanalizaciju</c:v>
                </c:pt>
                <c:pt idx="14">
                  <c:v>Sigurnost žena </c:v>
                </c:pt>
                <c:pt idx="15">
                  <c:v>Stopu kriminala  </c:v>
                </c:pt>
                <c:pt idx="16">
                  <c:v>Sigurnost dece i mladih </c:v>
                </c:pt>
                <c:pt idx="17">
                  <c:v>Rizik od terorizma </c:v>
                </c:pt>
                <c:pt idx="18">
                  <c:v>Higijenu </c:v>
                </c:pt>
              </c:strCache>
            </c:strRef>
          </c:cat>
          <c:val>
            <c:numRef>
              <c:f>Sheet1!$C$2:$C$20</c:f>
              <c:numCache>
                <c:formatCode>0</c:formatCode>
                <c:ptCount val="19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-4</c:v>
                </c:pt>
                <c:pt idx="8">
                  <c:v>-5</c:v>
                </c:pt>
                <c:pt idx="9">
                  <c:v>-5</c:v>
                </c:pt>
                <c:pt idx="10">
                  <c:v>-7</c:v>
                </c:pt>
                <c:pt idx="11">
                  <c:v>-7</c:v>
                </c:pt>
                <c:pt idx="12">
                  <c:v>-15</c:v>
                </c:pt>
                <c:pt idx="13">
                  <c:v>-15</c:v>
                </c:pt>
                <c:pt idx="14">
                  <c:v>-21</c:v>
                </c:pt>
                <c:pt idx="15">
                  <c:v>-22</c:v>
                </c:pt>
                <c:pt idx="16">
                  <c:v>-24</c:v>
                </c:pt>
                <c:pt idx="17">
                  <c:v>-24</c:v>
                </c:pt>
                <c:pt idx="18">
                  <c:v>-29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08-44C1-8D7D-EA1CD622F8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positive nor negative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Medijsko izveštavanje o Vašoj opštini </c:v>
                </c:pt>
                <c:pt idx="1">
                  <c:v>Mogućnost lokalnog stanovništva da pronađe posao</c:v>
                </c:pt>
                <c:pt idx="2">
                  <c:v>Prodaju na malo </c:v>
                </c:pt>
                <c:pt idx="3">
                  <c:v>Pružanje usluga smeštaja</c:v>
                </c:pt>
                <c:pt idx="4">
                  <c:v>Vaš odnos prema drugim religijama </c:v>
                </c:pt>
                <c:pt idx="5">
                  <c:v>Lokalnu kulturu i tradiciju </c:v>
                </c:pt>
                <c:pt idx="6">
                  <c:v>Lokalnu privredu </c:v>
                </c:pt>
                <c:pt idx="7">
                  <c:v>Investicije u Vašoj opštini </c:v>
                </c:pt>
                <c:pt idx="8">
                  <c:v>Način života u Vašoj opštini </c:v>
                </c:pt>
                <c:pt idx="9">
                  <c:v>Usluge saobraćaja</c:v>
                </c:pt>
                <c:pt idx="10">
                  <c:v>Širenje neuobičajenih bolesti </c:v>
                </c:pt>
                <c:pt idx="11">
                  <c:v>Ličnu sigurnost </c:v>
                </c:pt>
                <c:pt idx="12">
                  <c:v>Imidž - sliku o Vašoj opštini</c:v>
                </c:pt>
                <c:pt idx="13">
                  <c:v>Vodu i kanalizaciju</c:v>
                </c:pt>
                <c:pt idx="14">
                  <c:v>Sigurnost žena </c:v>
                </c:pt>
                <c:pt idx="15">
                  <c:v>Stopu kriminala  </c:v>
                </c:pt>
                <c:pt idx="16">
                  <c:v>Sigurnost dece i mladih </c:v>
                </c:pt>
                <c:pt idx="17">
                  <c:v>Rizik od terorizma </c:v>
                </c:pt>
                <c:pt idx="18">
                  <c:v>Higijenu </c:v>
                </c:pt>
              </c:strCache>
            </c:strRef>
          </c:cat>
          <c:val>
            <c:numRef>
              <c:f>Sheet1!$D$2:$D$20</c:f>
              <c:numCache>
                <c:formatCode>0</c:formatCode>
                <c:ptCount val="19"/>
                <c:pt idx="0">
                  <c:v>48</c:v>
                </c:pt>
                <c:pt idx="1">
                  <c:v>69</c:v>
                </c:pt>
                <c:pt idx="2">
                  <c:v>32</c:v>
                </c:pt>
                <c:pt idx="3">
                  <c:v>45</c:v>
                </c:pt>
                <c:pt idx="4">
                  <c:v>75</c:v>
                </c:pt>
                <c:pt idx="5">
                  <c:v>78</c:v>
                </c:pt>
                <c:pt idx="6">
                  <c:v>69</c:v>
                </c:pt>
                <c:pt idx="7">
                  <c:v>61</c:v>
                </c:pt>
                <c:pt idx="8">
                  <c:v>58</c:v>
                </c:pt>
                <c:pt idx="9">
                  <c:v>57</c:v>
                </c:pt>
                <c:pt idx="10">
                  <c:v>35</c:v>
                </c:pt>
                <c:pt idx="11">
                  <c:v>56</c:v>
                </c:pt>
                <c:pt idx="12">
                  <c:v>46</c:v>
                </c:pt>
                <c:pt idx="13">
                  <c:v>66</c:v>
                </c:pt>
                <c:pt idx="14">
                  <c:v>40</c:v>
                </c:pt>
                <c:pt idx="15">
                  <c:v>50</c:v>
                </c:pt>
                <c:pt idx="16">
                  <c:v>61</c:v>
                </c:pt>
                <c:pt idx="17">
                  <c:v>39</c:v>
                </c:pt>
                <c:pt idx="18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08-44C1-8D7D-EA1CD622F8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F08-44C1-8D7D-EA1CD622F8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Medijsko izveštavanje o Vašoj opštini </c:v>
                </c:pt>
                <c:pt idx="1">
                  <c:v>Mogućnost lokalnog stanovništva da pronađe posao</c:v>
                </c:pt>
                <c:pt idx="2">
                  <c:v>Prodaju na malo </c:v>
                </c:pt>
                <c:pt idx="3">
                  <c:v>Pružanje usluga smeštaja</c:v>
                </c:pt>
                <c:pt idx="4">
                  <c:v>Vaš odnos prema drugim religijama </c:v>
                </c:pt>
                <c:pt idx="5">
                  <c:v>Lokalnu kulturu i tradiciju </c:v>
                </c:pt>
                <c:pt idx="6">
                  <c:v>Lokalnu privredu </c:v>
                </c:pt>
                <c:pt idx="7">
                  <c:v>Investicije u Vašoj opštini </c:v>
                </c:pt>
                <c:pt idx="8">
                  <c:v>Način života u Vašoj opštini </c:v>
                </c:pt>
                <c:pt idx="9">
                  <c:v>Usluge saobraćaja</c:v>
                </c:pt>
                <c:pt idx="10">
                  <c:v>Širenje neuobičajenih bolesti </c:v>
                </c:pt>
                <c:pt idx="11">
                  <c:v>Ličnu sigurnost </c:v>
                </c:pt>
                <c:pt idx="12">
                  <c:v>Imidž - sliku o Vašoj opštini</c:v>
                </c:pt>
                <c:pt idx="13">
                  <c:v>Vodu i kanalizaciju</c:v>
                </c:pt>
                <c:pt idx="14">
                  <c:v>Sigurnost žena </c:v>
                </c:pt>
                <c:pt idx="15">
                  <c:v>Stopu kriminala  </c:v>
                </c:pt>
                <c:pt idx="16">
                  <c:v>Sigurnost dece i mladih </c:v>
                </c:pt>
                <c:pt idx="17">
                  <c:v>Rizik od terorizma </c:v>
                </c:pt>
                <c:pt idx="18">
                  <c:v>Higijenu </c:v>
                </c:pt>
              </c:strCache>
            </c:strRef>
          </c:cat>
          <c:val>
            <c:numRef>
              <c:f>Sheet1!$E$2:$E$20</c:f>
              <c:numCache>
                <c:formatCode>0</c:formatCode>
                <c:ptCount val="19"/>
                <c:pt idx="0">
                  <c:v>29</c:v>
                </c:pt>
                <c:pt idx="1">
                  <c:v>16</c:v>
                </c:pt>
                <c:pt idx="2">
                  <c:v>29</c:v>
                </c:pt>
                <c:pt idx="3">
                  <c:v>34</c:v>
                </c:pt>
                <c:pt idx="4">
                  <c:v>8</c:v>
                </c:pt>
                <c:pt idx="5">
                  <c:v>5</c:v>
                </c:pt>
                <c:pt idx="6">
                  <c:v>7</c:v>
                </c:pt>
                <c:pt idx="7">
                  <c:v>20</c:v>
                </c:pt>
                <c:pt idx="8">
                  <c:v>16</c:v>
                </c:pt>
                <c:pt idx="9">
                  <c:v>10</c:v>
                </c:pt>
                <c:pt idx="10">
                  <c:v>3</c:v>
                </c:pt>
                <c:pt idx="11">
                  <c:v>1</c:v>
                </c:pt>
                <c:pt idx="12">
                  <c:v>19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0</c:v>
                </c:pt>
                <c:pt idx="17">
                  <c:v>1</c:v>
                </c:pt>
                <c:pt idx="1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08-44C1-8D7D-EA1CD622F85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 very positive way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F08-44C1-8D7D-EA1CD622F8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Medijsko izveštavanje o Vašoj opštini </c:v>
                </c:pt>
                <c:pt idx="1">
                  <c:v>Mogućnost lokalnog stanovništva da pronađe posao</c:v>
                </c:pt>
                <c:pt idx="2">
                  <c:v>Prodaju na malo </c:v>
                </c:pt>
                <c:pt idx="3">
                  <c:v>Pružanje usluga smeštaja</c:v>
                </c:pt>
                <c:pt idx="4">
                  <c:v>Vaš odnos prema drugim religijama </c:v>
                </c:pt>
                <c:pt idx="5">
                  <c:v>Lokalnu kulturu i tradiciju </c:v>
                </c:pt>
                <c:pt idx="6">
                  <c:v>Lokalnu privredu </c:v>
                </c:pt>
                <c:pt idx="7">
                  <c:v>Investicije u Vašoj opštini </c:v>
                </c:pt>
                <c:pt idx="8">
                  <c:v>Način života u Vašoj opštini </c:v>
                </c:pt>
                <c:pt idx="9">
                  <c:v>Usluge saobraćaja</c:v>
                </c:pt>
                <c:pt idx="10">
                  <c:v>Širenje neuobičajenih bolesti </c:v>
                </c:pt>
                <c:pt idx="11">
                  <c:v>Ličnu sigurnost </c:v>
                </c:pt>
                <c:pt idx="12">
                  <c:v>Imidž - sliku o Vašoj opštini</c:v>
                </c:pt>
                <c:pt idx="13">
                  <c:v>Vodu i kanalizaciju</c:v>
                </c:pt>
                <c:pt idx="14">
                  <c:v>Sigurnost žena </c:v>
                </c:pt>
                <c:pt idx="15">
                  <c:v>Stopu kriminala  </c:v>
                </c:pt>
                <c:pt idx="16">
                  <c:v>Sigurnost dece i mladih </c:v>
                </c:pt>
                <c:pt idx="17">
                  <c:v>Rizik od terorizma </c:v>
                </c:pt>
                <c:pt idx="18">
                  <c:v>Higijenu </c:v>
                </c:pt>
              </c:strCache>
            </c:strRef>
          </c:cat>
          <c:val>
            <c:numRef>
              <c:f>Sheet1!$F$2:$F$20</c:f>
              <c:numCache>
                <c:formatCode>0</c:formatCode>
                <c:ptCount val="19"/>
                <c:pt idx="0">
                  <c:v>3</c:v>
                </c:pt>
                <c:pt idx="1">
                  <c:v>0</c:v>
                </c:pt>
                <c:pt idx="2">
                  <c:v>21</c:v>
                </c:pt>
                <c:pt idx="3">
                  <c:v>9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FF08-44C1-8D7D-EA1CD622F85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F08-44C1-8D7D-EA1CD622F854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FF08-44C1-8D7D-EA1CD622F85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Medijsko izveštavanje o Vašoj opštini </c:v>
                </c:pt>
                <c:pt idx="1">
                  <c:v>Mogućnost lokalnog stanovništva da pronađe posao</c:v>
                </c:pt>
                <c:pt idx="2">
                  <c:v>Prodaju na malo </c:v>
                </c:pt>
                <c:pt idx="3">
                  <c:v>Pružanje usluga smeštaja</c:v>
                </c:pt>
                <c:pt idx="4">
                  <c:v>Vaš odnos prema drugim religijama </c:v>
                </c:pt>
                <c:pt idx="5">
                  <c:v>Lokalnu kulturu i tradiciju </c:v>
                </c:pt>
                <c:pt idx="6">
                  <c:v>Lokalnu privredu </c:v>
                </c:pt>
                <c:pt idx="7">
                  <c:v>Investicije u Vašoj opštini </c:v>
                </c:pt>
                <c:pt idx="8">
                  <c:v>Način života u Vašoj opštini </c:v>
                </c:pt>
                <c:pt idx="9">
                  <c:v>Usluge saobraćaja</c:v>
                </c:pt>
                <c:pt idx="10">
                  <c:v>Širenje neuobičajenih bolesti </c:v>
                </c:pt>
                <c:pt idx="11">
                  <c:v>Ličnu sigurnost </c:v>
                </c:pt>
                <c:pt idx="12">
                  <c:v>Imidž - sliku o Vašoj opštini</c:v>
                </c:pt>
                <c:pt idx="13">
                  <c:v>Vodu i kanalizaciju</c:v>
                </c:pt>
                <c:pt idx="14">
                  <c:v>Sigurnost žena </c:v>
                </c:pt>
                <c:pt idx="15">
                  <c:v>Stopu kriminala  </c:v>
                </c:pt>
                <c:pt idx="16">
                  <c:v>Sigurnost dece i mladih </c:v>
                </c:pt>
                <c:pt idx="17">
                  <c:v>Rizik od terorizma </c:v>
                </c:pt>
                <c:pt idx="18">
                  <c:v>Higijenu </c:v>
                </c:pt>
              </c:strCache>
            </c:strRef>
          </c:cat>
          <c:val>
            <c:numRef>
              <c:f>Sheet1!$G$2:$G$20</c:f>
              <c:numCache>
                <c:formatCode>General</c:formatCode>
                <c:ptCount val="19"/>
                <c:pt idx="0">
                  <c:v>18</c:v>
                </c:pt>
                <c:pt idx="1">
                  <c:v>8</c:v>
                </c:pt>
                <c:pt idx="2">
                  <c:v>11</c:v>
                </c:pt>
                <c:pt idx="3">
                  <c:v>4</c:v>
                </c:pt>
                <c:pt idx="4">
                  <c:v>9</c:v>
                </c:pt>
                <c:pt idx="5">
                  <c:v>2</c:v>
                </c:pt>
                <c:pt idx="6">
                  <c:v>8</c:v>
                </c:pt>
                <c:pt idx="7">
                  <c:v>8</c:v>
                </c:pt>
                <c:pt idx="8">
                  <c:v>0</c:v>
                </c:pt>
                <c:pt idx="9">
                  <c:v>5</c:v>
                </c:pt>
                <c:pt idx="10">
                  <c:v>21</c:v>
                </c:pt>
                <c:pt idx="11">
                  <c:v>0</c:v>
                </c:pt>
                <c:pt idx="12">
                  <c:v>5</c:v>
                </c:pt>
                <c:pt idx="13">
                  <c:v>3</c:v>
                </c:pt>
                <c:pt idx="14">
                  <c:v>4</c:v>
                </c:pt>
                <c:pt idx="15">
                  <c:v>1</c:v>
                </c:pt>
                <c:pt idx="16">
                  <c:v>0</c:v>
                </c:pt>
                <c:pt idx="17">
                  <c:v>4</c:v>
                </c:pt>
                <c:pt idx="1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FF08-44C1-8D7D-EA1CD622F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356534088"/>
        <c:axId val="356534480"/>
      </c:barChart>
      <c:catAx>
        <c:axId val="356534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534480"/>
        <c:crosses val="autoZero"/>
        <c:auto val="0"/>
        <c:lblAlgn val="ctr"/>
        <c:lblOffset val="100"/>
        <c:noMultiLvlLbl val="0"/>
      </c:catAx>
      <c:valAx>
        <c:axId val="356534480"/>
        <c:scaling>
          <c:orientation val="minMax"/>
          <c:max val="100"/>
        </c:scaling>
        <c:delete val="1"/>
        <c:axPos val="b"/>
        <c:numFmt formatCode="@" sourceLinked="0"/>
        <c:majorTickMark val="out"/>
        <c:minorTickMark val="out"/>
        <c:tickLblPos val="nextTo"/>
        <c:crossAx val="356534088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Koliko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je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migrantska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/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izbeglička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kriza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imala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uticaja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na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finansije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Vaše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opštine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/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službe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/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javnog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preduzeća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/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direkcije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? </a:t>
            </a:r>
            <a:r>
              <a:rPr lang="en-US" sz="1050" baseline="0" dirty="0">
                <a:solidFill>
                  <a:srgbClr val="333333"/>
                </a:solidFill>
              </a:rPr>
              <a:t>%</a:t>
            </a:r>
            <a:endParaRPr lang="en-US" sz="105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0.19467951092997407"/>
          <c:y val="5.35817907387518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881554264775824"/>
          <c:y val="0.10412998834513322"/>
          <c:w val="0.65154384971978541"/>
          <c:h val="0.840760975780742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          Finansijska stabilnost opštine/službe/javnog preduzeća/direkcije nije bila dovedena u pitanje </c:v>
                </c:pt>
                <c:pt idx="1">
                  <c:v>Bilo je velikih izazova, ali smo bili u mogućnosti da ih prevaziđemo zahvaljujući pomoći Vlade i donatora  </c:v>
                </c:pt>
                <c:pt idx="2">
                  <c:v> Kriza je uzrokovala velike problem u finansijskoj stabilnosti opštine/službe/javnog preduzeća/direkcije</c:v>
                </c:pt>
                <c:pt idx="3">
                  <c:v>Ne zna/Bez odgovora 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73.86363636363636</c:v>
                </c:pt>
                <c:pt idx="1">
                  <c:v>20.454545454545453</c:v>
                </c:pt>
                <c:pt idx="2">
                  <c:v>1.1363636363636365</c:v>
                </c:pt>
                <c:pt idx="3">
                  <c:v>4.5454545454545459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E-4BD0-8228-C26AED0F40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grupa – opštine intenzivnije pogođene krizom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          Finansijska stabilnost opštine/službe/javnog preduzeća/direkcije nije bila dovedena u pitanje </c:v>
                </c:pt>
                <c:pt idx="1">
                  <c:v>Bilo je velikih izazova, ali smo bili u mogućnosti da ih prevaziđemo zahvaljujući pomoći Vlade i donatora  </c:v>
                </c:pt>
                <c:pt idx="2">
                  <c:v> Kriza je uzrokovala velike problem u finansijskoj stabilnosti opštine/službe/javnog preduzeća/direkcije</c:v>
                </c:pt>
                <c:pt idx="3">
                  <c:v>Ne zna/Bez odgovora 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60.606060606060609</c:v>
                </c:pt>
                <c:pt idx="1">
                  <c:v>31.818181818181817</c:v>
                </c:pt>
                <c:pt idx="2">
                  <c:v>3.0303030303030303</c:v>
                </c:pt>
                <c:pt idx="3">
                  <c:v>4.5454545454545459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8E-4BD0-8228-C26AED0F40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grupa – opštine umereno pogođene krizom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          Finansijska stabilnost opštine/službe/javnog preduzeća/direkcije nije bila dovedena u pitanje </c:v>
                </c:pt>
                <c:pt idx="1">
                  <c:v>Bilo je velikih izazova, ali smo bili u mogućnosti da ih prevaziđemo zahvaljujući pomoći Vlade i donatora  </c:v>
                </c:pt>
                <c:pt idx="2">
                  <c:v> Kriza je uzrokovala velike problem u finansijskoj stabilnosti opštine/službe/javnog preduzeća/direkcije</c:v>
                </c:pt>
                <c:pt idx="3">
                  <c:v>Ne zna/Bez odgovora 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81.818181818181813</c:v>
                </c:pt>
                <c:pt idx="1">
                  <c:v>13.636363636363635</c:v>
                </c:pt>
                <c:pt idx="2">
                  <c:v>0</c:v>
                </c:pt>
                <c:pt idx="3">
                  <c:v>4.5454545454545459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8E-4BD0-8228-C26AED0F4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8"/>
        <c:axId val="357448824"/>
        <c:axId val="357449216"/>
      </c:barChart>
      <c:catAx>
        <c:axId val="357448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449216"/>
        <c:crosses val="autoZero"/>
        <c:auto val="1"/>
        <c:lblAlgn val="ctr"/>
        <c:lblOffset val="100"/>
        <c:noMultiLvlLbl val="0"/>
      </c:catAx>
      <c:valAx>
        <c:axId val="357449216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35744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43234443786415"/>
          <c:y val="0.55165247463724454"/>
          <c:w val="0.44937530085508487"/>
          <c:h val="0.19000896701952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606663600796226E-2"/>
          <c:y val="0.17786684157728994"/>
          <c:w val="0.23174174615640067"/>
          <c:h val="0.528289275550749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F7-42E3-AE06-52C50B334C8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F7-42E3-AE06-52C50B334C89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F7-42E3-AE06-52C50B334C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znam/bez odgovora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24.431818181818183</c:v>
                </c:pt>
                <c:pt idx="1">
                  <c:v>43.75</c:v>
                </c:pt>
                <c:pt idx="2">
                  <c:v>31.818181818181817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7F7-42E3-AE06-52C50B334C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b"/>
      <c:layout>
        <c:manualLayout>
          <c:xMode val="edge"/>
          <c:yMode val="edge"/>
          <c:x val="9.8900162616842674E-2"/>
          <c:y val="0.82181726466350236"/>
          <c:w val="0.81962485338469704"/>
          <c:h val="7.4415883355776855E-2"/>
        </c:manualLayout>
      </c:layout>
      <c:overlay val="0"/>
      <c:txPr>
        <a:bodyPr/>
        <a:lstStyle/>
        <a:p>
          <a:pPr>
            <a:defRPr sz="1000">
              <a:solidFill>
                <a:srgbClr val="333333"/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8598431031618"/>
          <c:y val="9.5585382343852734E-2"/>
          <c:w val="0.50970479005055824"/>
          <c:h val="0.663770500753930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Veoma loše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Uglavnom loše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40</c:v>
                </c:pt>
                <c:pt idx="1">
                  <c:v>37</c:v>
                </c:pt>
                <c:pt idx="2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Uglavnom dobro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49</c:v>
                </c:pt>
                <c:pt idx="1">
                  <c:v>45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Veoma dobro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5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47031784"/>
        <c:axId val="347032176"/>
      </c:barChart>
      <c:catAx>
        <c:axId val="347031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032176"/>
        <c:crosses val="autoZero"/>
        <c:auto val="1"/>
        <c:lblAlgn val="ctr"/>
        <c:lblOffset val="100"/>
        <c:noMultiLvlLbl val="0"/>
      </c:catAx>
      <c:valAx>
        <c:axId val="347032176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703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44121619847536"/>
          <c:y val="0.8029819172837126"/>
          <c:w val="0.8178476134351309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8995727191380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7C-4EE6-8067-97FF1C7DF6C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7C-4EE6-8067-97FF1C7DF6C7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7C-4EE6-8067-97FF1C7DF6C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7C-4EE6-8067-97FF1C7DF6C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7C-4EE6-8067-97FF1C7DF6C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7C-4EE6-8067-97FF1C7DF6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know/no answer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20</c:v>
                </c:pt>
                <c:pt idx="1">
                  <c:v>46.363636363636353</c:v>
                </c:pt>
                <c:pt idx="2">
                  <c:v>33.636363636363626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97C-4EE6-8067-97FF1C7DF6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8995727191380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17-4521-8702-B932CC1F719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17-4521-8702-B932CC1F7193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17-4521-8702-B932CC1F719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17-4521-8702-B932CC1F71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17-4521-8702-B932CC1F71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17-4521-8702-B932CC1F71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know/no answer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31.818181818181817</c:v>
                </c:pt>
                <c:pt idx="1">
                  <c:v>39.393939393939398</c:v>
                </c:pt>
                <c:pt idx="2">
                  <c:v>28.787878787878796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C17-4521-8702-B932CC1F71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8598431031618"/>
          <c:y val="0.10296210010370919"/>
          <c:w val="0.50970479005055824"/>
          <c:h val="0.656393784391936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 malo nije korisna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Uglavnom nije korisna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Uglavnom je korisna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30.76923076923077</c:v>
                </c:pt>
                <c:pt idx="1">
                  <c:v>26.666666666666668</c:v>
                </c:pt>
                <c:pt idx="2">
                  <c:v>34.285714285714285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Veoma je korisna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66.15384615384616</c:v>
                </c:pt>
                <c:pt idx="1">
                  <c:v>66.666666666666671</c:v>
                </c:pt>
                <c:pt idx="2">
                  <c:v>65.714285714285708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zna/ Bez odgovora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E23-4378-8CE3-D6932DAE019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3.0769230769230771</c:v>
                </c:pt>
                <c:pt idx="1">
                  <c:v>6.666666666666667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59929368"/>
        <c:axId val="359929760"/>
      </c:barChart>
      <c:catAx>
        <c:axId val="359929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929760"/>
        <c:crosses val="autoZero"/>
        <c:auto val="1"/>
        <c:lblAlgn val="ctr"/>
        <c:lblOffset val="100"/>
        <c:noMultiLvlLbl val="0"/>
      </c:catAx>
      <c:valAx>
        <c:axId val="359929760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5992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109241392991864E-2"/>
          <c:y val="0.78810564386651027"/>
          <c:w val="0.96496491847374222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606663600796226E-2"/>
          <c:y val="0.17786684157728994"/>
          <c:w val="0.23174174615640067"/>
          <c:h val="0.528289275550749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F7-42E3-AE06-52C50B334C8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F7-42E3-AE06-52C50B334C89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F7-42E3-AE06-52C50B334C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znam/bez odgovora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</c:v>
                </c:pt>
                <c:pt idx="1">
                  <c:v>72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7F7-42E3-AE06-52C50B334C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b"/>
      <c:layout>
        <c:manualLayout>
          <c:xMode val="edge"/>
          <c:yMode val="edge"/>
          <c:x val="9.1509017023030464E-2"/>
          <c:y val="0.81234045188726633"/>
          <c:w val="0.81962485338469704"/>
          <c:h val="7.4415883355776855E-2"/>
        </c:manualLayout>
      </c:layout>
      <c:overlay val="0"/>
      <c:txPr>
        <a:bodyPr/>
        <a:lstStyle/>
        <a:p>
          <a:pPr>
            <a:defRPr sz="1000">
              <a:solidFill>
                <a:srgbClr val="333333"/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8995727191380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7C-4EE6-8067-97FF1C7DF6C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7C-4EE6-8067-97FF1C7DF6C7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7C-4EE6-8067-97FF1C7DF6C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7C-4EE6-8067-97FF1C7DF6C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7C-4EE6-8067-97FF1C7DF6C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7C-4EE6-8067-97FF1C7DF6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know/no answer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84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97C-4EE6-8067-97FF1C7DF6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8995727191380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17-4521-8702-B932CC1F719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17-4521-8702-B932CC1F7193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17-4521-8702-B932CC1F719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17-4521-8702-B932CC1F71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17-4521-8702-B932CC1F71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17-4521-8702-B932CC1F71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know/no answer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54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C17-4521-8702-B932CC1F71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8598431031618"/>
          <c:y val="0.10296210010370919"/>
          <c:w val="0.50970479005055824"/>
          <c:h val="0.656393784391936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 malo nije korisna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CAC-4FE1-BF4D-6F6688A5930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1.6754244578582322</c:v>
                </c:pt>
                <c:pt idx="1">
                  <c:v>2.4972749654984074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Uglavnom nije korisna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11.344287128193962</c:v>
                </c:pt>
                <c:pt idx="1">
                  <c:v>10.960980399523356</c:v>
                </c:pt>
                <c:pt idx="2">
                  <c:v>12.125696231317047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Uglavnom je korisna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35.365082739691942</c:v>
                </c:pt>
                <c:pt idx="1">
                  <c:v>35.49013865063997</c:v>
                </c:pt>
                <c:pt idx="2">
                  <c:v>35.110143757657774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Veoma je korisna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39.290907485496049</c:v>
                </c:pt>
                <c:pt idx="1">
                  <c:v>40.550189670357064</c:v>
                </c:pt>
                <c:pt idx="2">
                  <c:v>36.723734803545177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zna/ Bez odgovora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12.324298188759791</c:v>
                </c:pt>
                <c:pt idx="1">
                  <c:v>10.501416313981172</c:v>
                </c:pt>
                <c:pt idx="2">
                  <c:v>16.040425207479984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62285760"/>
        <c:axId val="362286152"/>
      </c:barChart>
      <c:catAx>
        <c:axId val="3622857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286152"/>
        <c:crosses val="autoZero"/>
        <c:auto val="1"/>
        <c:lblAlgn val="ctr"/>
        <c:lblOffset val="100"/>
        <c:noMultiLvlLbl val="0"/>
      </c:catAx>
      <c:valAx>
        <c:axId val="362286152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6228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109241392991864E-2"/>
          <c:y val="0.79901561273231458"/>
          <c:w val="0.96496491847374222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8598431031618"/>
          <c:y val="0.10296210010370919"/>
          <c:w val="0.50970479005055824"/>
          <c:h val="0.656393784391936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Veoma neuspešno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BA8-47F0-A378-30127803C2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2.2999999999999998</c:v>
                </c:pt>
                <c:pt idx="1">
                  <c:v>6.1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Uglavnom neuspešno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5.7</c:v>
                </c:pt>
                <c:pt idx="1">
                  <c:v>7.6</c:v>
                </c:pt>
                <c:pt idx="2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Uglavnom uspešno  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54</c:v>
                </c:pt>
                <c:pt idx="1">
                  <c:v>45.5</c:v>
                </c:pt>
                <c:pt idx="2">
                  <c:v>59.1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    Veoma uspešno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27.8</c:v>
                </c:pt>
                <c:pt idx="1">
                  <c:v>24.2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zna/Bez odgovora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10.199999999999999</c:v>
                </c:pt>
                <c:pt idx="1">
                  <c:v>16.7</c:v>
                </c:pt>
                <c:pt idx="2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62283408"/>
        <c:axId val="362283800"/>
      </c:barChart>
      <c:catAx>
        <c:axId val="3622834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283800"/>
        <c:crosses val="autoZero"/>
        <c:auto val="1"/>
        <c:lblAlgn val="ctr"/>
        <c:lblOffset val="100"/>
        <c:noMultiLvlLbl val="0"/>
      </c:catAx>
      <c:valAx>
        <c:axId val="362283800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6228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663150248123393E-2"/>
          <c:y val="0.79180421013331437"/>
          <c:w val="0.96496491847374222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8598431031618"/>
          <c:y val="0.10296210010370919"/>
          <c:w val="0.50970479005055824"/>
          <c:h val="0.656393784391936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Veoma neuspešno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972-4521-A7CC-4D5AF56100B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">
                  <c:v>0.56818181818181823</c:v>
                </c:pt>
                <c:pt idx="1">
                  <c:v>0</c:v>
                </c:pt>
                <c:pt idx="2" formatCode="0">
                  <c:v>0.90909090909090906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Uglavnom neuspešno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5.1136363636363642</c:v>
                </c:pt>
                <c:pt idx="1">
                  <c:v>6.0606060606060606</c:v>
                </c:pt>
                <c:pt idx="2">
                  <c:v>4.5454545454545459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Uglavnom uspešno  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47.159090909090914</c:v>
                </c:pt>
                <c:pt idx="1">
                  <c:v>36.363636363636367</c:v>
                </c:pt>
                <c:pt idx="2">
                  <c:v>53.63636363636364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    Veoma uspešno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35.795454545454547</c:v>
                </c:pt>
                <c:pt idx="1">
                  <c:v>37.878787878787875</c:v>
                </c:pt>
                <c:pt idx="2">
                  <c:v>34.545454545454547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zna/Bez odgovora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11.363636363636363</c:v>
                </c:pt>
                <c:pt idx="1">
                  <c:v>19.696969696969695</c:v>
                </c:pt>
                <c:pt idx="2">
                  <c:v>6.3636363636363633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59931720"/>
        <c:axId val="359931328"/>
      </c:barChart>
      <c:catAx>
        <c:axId val="3599317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931328"/>
        <c:crosses val="autoZero"/>
        <c:auto val="1"/>
        <c:lblAlgn val="ctr"/>
        <c:lblOffset val="100"/>
        <c:noMultiLvlLbl val="0"/>
      </c:catAx>
      <c:valAx>
        <c:axId val="35993132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5993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170591032549242E-3"/>
          <c:y val="0.77707323387686766"/>
          <c:w val="0.96496491847374222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93747125746458E-2"/>
          <c:y val="0.19755746965616583"/>
          <c:w val="0.23174174615640067"/>
          <c:h val="0.528289275550749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F7-42E3-AE06-52C50B334C8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F7-42E3-AE06-52C50B334C89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F7-42E3-AE06-52C50B334C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znam/bez odgovora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68.2</c:v>
                </c:pt>
                <c:pt idx="1">
                  <c:v>15.3</c:v>
                </c:pt>
                <c:pt idx="2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7F7-42E3-AE06-52C50B334C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b"/>
      <c:layout>
        <c:manualLayout>
          <c:xMode val="edge"/>
          <c:yMode val="edge"/>
          <c:x val="9.1509017023030464E-2"/>
          <c:y val="0.79338682633479429"/>
          <c:w val="0.81962485338469704"/>
          <c:h val="7.4415883355776855E-2"/>
        </c:manualLayout>
      </c:layout>
      <c:overlay val="0"/>
      <c:txPr>
        <a:bodyPr/>
        <a:lstStyle/>
        <a:p>
          <a:pPr>
            <a:defRPr sz="1000">
              <a:solidFill>
                <a:srgbClr val="333333"/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8598431031618"/>
          <c:y val="9.5585382343852734E-2"/>
          <c:w val="0.50970479005055824"/>
          <c:h val="0.663770500753930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Veoma loše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Muškarci</c:v>
                </c:pt>
                <c:pt idx="2">
                  <c:v>Žene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Uglavnom loše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Muškarci</c:v>
                </c:pt>
                <c:pt idx="2">
                  <c:v>Žene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40</c:v>
                </c:pt>
                <c:pt idx="1">
                  <c:v>36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Uglavnom dobro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Muškarci</c:v>
                </c:pt>
                <c:pt idx="2">
                  <c:v>Žene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49</c:v>
                </c:pt>
                <c:pt idx="1">
                  <c:v>51</c:v>
                </c:pt>
                <c:pt idx="2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Veoma dobro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Muškarci</c:v>
                </c:pt>
                <c:pt idx="2">
                  <c:v>Žene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5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Muškarci</c:v>
                </c:pt>
                <c:pt idx="2">
                  <c:v>Žene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45882544"/>
        <c:axId val="345882936"/>
      </c:barChart>
      <c:catAx>
        <c:axId val="345882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82936"/>
        <c:crosses val="autoZero"/>
        <c:auto val="1"/>
        <c:lblAlgn val="ctr"/>
        <c:lblOffset val="100"/>
        <c:noMultiLvlLbl val="0"/>
      </c:catAx>
      <c:valAx>
        <c:axId val="345882936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588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44121619847536"/>
          <c:y val="0.8029819172837126"/>
          <c:w val="0.8178476134351309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09248772285774E-2"/>
          <c:y val="0"/>
          <c:w val="1"/>
          <c:h val="0.98995727191380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7C-4EE6-8067-97FF1C7DF6C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7C-4EE6-8067-97FF1C7DF6C7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7C-4EE6-8067-97FF1C7DF6C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7C-4EE6-8067-97FF1C7DF6C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7C-4EE6-8067-97FF1C7DF6C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7C-4EE6-8067-97FF1C7DF6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know/no answer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97C-4EE6-8067-97FF1C7DF6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09248772285774E-2"/>
          <c:y val="6.3148044374677723E-3"/>
          <c:w val="1"/>
          <c:h val="0.98995727191380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17-4521-8702-B932CC1F719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17-4521-8702-B932CC1F7193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17-4521-8702-B932CC1F719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17-4521-8702-B932CC1F71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17-4521-8702-B932CC1F71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17-4521-8702-B932CC1F71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know/no answer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8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C17-4521-8702-B932CC1F71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8598431031618"/>
          <c:y val="0.10296210010370919"/>
          <c:w val="0.50970479005055824"/>
          <c:h val="0.656393784391936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Veoma nezadovoljavajuće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">
                  <c:v>0</c:v>
                </c:pt>
                <c:pt idx="1">
                  <c:v>0</c:v>
                </c:pt>
                <c:pt idx="2" formatCode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Uglavnom nije zadovoljavajuće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79C-4C16-843D-FD8CC7E7A11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0.8</c:v>
                </c:pt>
                <c:pt idx="1">
                  <c:v>0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Niti je zadovoljavajuće niti nije zadovoljavajuće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21.7</c:v>
                </c:pt>
                <c:pt idx="1">
                  <c:v>18.399999999999999</c:v>
                </c:pt>
                <c:pt idx="2">
                  <c:v>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Uglavnom je zadovoljavajuće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44.2</c:v>
                </c:pt>
                <c:pt idx="1">
                  <c:v>51</c:v>
                </c:pt>
                <c:pt idx="2">
                  <c:v>39.4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Veoma zadovoljavajuće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30.8</c:v>
                </c:pt>
                <c:pt idx="1">
                  <c:v>26.5</c:v>
                </c:pt>
                <c:pt idx="2">
                  <c:v>33.799999999999997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rgbClr val="7979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Sheet1!$B$7:$D$7</c:f>
              <c:numCache>
                <c:formatCode>0</c:formatCode>
                <c:ptCount val="3"/>
                <c:pt idx="0">
                  <c:v>2.5</c:v>
                </c:pt>
                <c:pt idx="1">
                  <c:v>4.0999999999999996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B3-4B43-A493-4416385BA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65031904"/>
        <c:axId val="365032296"/>
      </c:barChart>
      <c:catAx>
        <c:axId val="365031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032296"/>
        <c:crosses val="autoZero"/>
        <c:auto val="1"/>
        <c:lblAlgn val="ctr"/>
        <c:lblOffset val="100"/>
        <c:noMultiLvlLbl val="0"/>
      </c:catAx>
      <c:valAx>
        <c:axId val="365032296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6503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3917775231021432"/>
          <c:w val="1"/>
          <c:h val="0.14364527874893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Koji 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su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programi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 i 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servisi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dostupni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na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lokalnom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nivou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 (u 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Vašoj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opštini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/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gradu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) 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koje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  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migranti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/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izbeglice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mogu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 da </a:t>
            </a:r>
            <a:r>
              <a:rPr lang="en-US" sz="1000" b="1" i="0" u="none" strike="noStrike" baseline="0" dirty="0" err="1">
                <a:solidFill>
                  <a:srgbClr val="333333"/>
                </a:solidFill>
                <a:effectLst/>
              </a:rPr>
              <a:t>koriste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?</a:t>
            </a:r>
            <a:r>
              <a:rPr lang="sr-Latn-RS" sz="100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00" baseline="0" dirty="0">
                <a:solidFill>
                  <a:srgbClr val="333333"/>
                </a:solidFill>
              </a:rPr>
              <a:t>%</a:t>
            </a:r>
            <a:endParaRPr lang="en-US" sz="100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0.13539829566506123"/>
          <c:y val="1.8843223395000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881554264775824"/>
          <c:y val="0.14287719201185886"/>
          <c:w val="0.65154384971978541"/>
          <c:h val="0.835594635845750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sample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   Nijedan, nemaju pravo ni na jedan</c:v>
                </c:pt>
                <c:pt idx="1">
                  <c:v>  Nijedan, po svom izboru</c:v>
                </c:pt>
                <c:pt idx="2">
                  <c:v>   Oni koriste </c:v>
                </c:pt>
                <c:pt idx="3">
                  <c:v>Ne zna/Bez odgovora 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5.0999999999999996</c:v>
                </c:pt>
                <c:pt idx="1">
                  <c:v>7.4</c:v>
                </c:pt>
                <c:pt idx="2">
                  <c:v>46</c:v>
                </c:pt>
                <c:pt idx="3">
                  <c:v>41.5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E-4BD0-8228-C26AED0F40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group - Municipalities most affected by migrations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   Nijedan, nemaju pravo ni na jedan</c:v>
                </c:pt>
                <c:pt idx="1">
                  <c:v>  Nijedan, po svom izboru</c:v>
                </c:pt>
                <c:pt idx="2">
                  <c:v>   Oni koriste </c:v>
                </c:pt>
                <c:pt idx="3">
                  <c:v>Ne zna/Bez odgovora 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4.5</c:v>
                </c:pt>
                <c:pt idx="1">
                  <c:v>4.5</c:v>
                </c:pt>
                <c:pt idx="2">
                  <c:v>51.5</c:v>
                </c:pt>
                <c:pt idx="3">
                  <c:v>39.4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8E-4BD0-8228-C26AED0F40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group – Municipalities moderately affected by migrations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   Nijedan, nemaju pravo ni na jedan</c:v>
                </c:pt>
                <c:pt idx="1">
                  <c:v>  Nijedan, po svom izboru</c:v>
                </c:pt>
                <c:pt idx="2">
                  <c:v>   Oni koriste </c:v>
                </c:pt>
                <c:pt idx="3">
                  <c:v>Ne zna/Bez odgovora 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5.5</c:v>
                </c:pt>
                <c:pt idx="1">
                  <c:v>9.1</c:v>
                </c:pt>
                <c:pt idx="2">
                  <c:v>42.7</c:v>
                </c:pt>
                <c:pt idx="3">
                  <c:v>42.7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8E-4BD0-8228-C26AED0F4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5029944"/>
        <c:axId val="365030336"/>
      </c:barChart>
      <c:catAx>
        <c:axId val="365029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030336"/>
        <c:crosses val="autoZero"/>
        <c:auto val="1"/>
        <c:lblAlgn val="ctr"/>
        <c:lblOffset val="100"/>
        <c:noMultiLvlLbl val="0"/>
      </c:catAx>
      <c:valAx>
        <c:axId val="365030336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36502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sr-Latn-RS" sz="1000" b="0" i="0" u="none" strike="noStrike" baseline="0" dirty="0">
                <a:solidFill>
                  <a:srgbClr val="333333"/>
                </a:solidFill>
                <a:effectLst/>
              </a:rPr>
              <a:t>AKO </a:t>
            </a:r>
            <a:r>
              <a:rPr lang="sr-Latn-RS" sz="1000" b="0" i="0" u="none" strike="noStrike" baseline="0" dirty="0" err="1">
                <a:solidFill>
                  <a:srgbClr val="333333"/>
                </a:solidFill>
                <a:effectLst/>
              </a:rPr>
              <a:t>MIGRATNI</a:t>
            </a:r>
            <a:r>
              <a:rPr lang="sr-Latn-RS" sz="1000" b="0" i="0" u="none" strike="noStrike" baseline="0" dirty="0">
                <a:solidFill>
                  <a:srgbClr val="333333"/>
                </a:solidFill>
                <a:effectLst/>
              </a:rPr>
              <a:t> KORISTE PROGRAME I SERVISE</a:t>
            </a:r>
            <a:r>
              <a:rPr lang="en-US" sz="1000" b="0" i="0" u="none" strike="noStrike" baseline="0" dirty="0">
                <a:solidFill>
                  <a:srgbClr val="333333"/>
                </a:solidFill>
                <a:effectLst/>
              </a:rPr>
              <a:t>: </a:t>
            </a:r>
            <a:r>
              <a:rPr lang="sr-Latn-RS" sz="1000" b="1" i="0" u="none" strike="noStrike" baseline="0" dirty="0">
                <a:solidFill>
                  <a:srgbClr val="333333"/>
                </a:solidFill>
                <a:effectLst/>
              </a:rPr>
              <a:t>Šta koriste</a:t>
            </a:r>
            <a:r>
              <a:rPr lang="en-US" sz="1000" b="1" i="0" u="none" strike="noStrike" baseline="0" dirty="0">
                <a:solidFill>
                  <a:srgbClr val="333333"/>
                </a:solidFill>
                <a:effectLst/>
              </a:rPr>
              <a:t>? </a:t>
            </a:r>
            <a:r>
              <a:rPr lang="sr-Latn-RS" sz="1000" b="0" i="0" u="none" strike="noStrike" baseline="0" dirty="0">
                <a:solidFill>
                  <a:srgbClr val="333333"/>
                </a:solidFill>
                <a:effectLst/>
              </a:rPr>
              <a:t>OTVORENI ODGOVOR</a:t>
            </a:r>
            <a:r>
              <a:rPr lang="en-US" sz="1000" b="0" i="0" u="none" strike="noStrike" baseline="0" dirty="0">
                <a:solidFill>
                  <a:srgbClr val="333333"/>
                </a:solidFill>
                <a:effectLst/>
              </a:rPr>
              <a:t>. </a:t>
            </a:r>
            <a:r>
              <a:rPr lang="sr-Latn-RS" sz="1000" b="0" i="0" u="none" strike="noStrike" baseline="0" dirty="0">
                <a:solidFill>
                  <a:srgbClr val="333333"/>
                </a:solidFill>
                <a:effectLst/>
              </a:rPr>
              <a:t>VIŠESTRUKI ODGOVOR</a:t>
            </a:r>
            <a:r>
              <a:rPr lang="en-US" sz="1000" b="0" i="0" u="none" strike="noStrike" baseline="0" dirty="0">
                <a:solidFill>
                  <a:srgbClr val="333333"/>
                </a:solidFill>
                <a:effectLst/>
              </a:rPr>
              <a:t>. </a:t>
            </a:r>
            <a:r>
              <a:rPr lang="en-US" sz="1000" baseline="0" dirty="0">
                <a:solidFill>
                  <a:srgbClr val="333333"/>
                </a:solidFill>
              </a:rPr>
              <a:t>%</a:t>
            </a:r>
            <a:endParaRPr lang="en-US" sz="1000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0.13539832343652081"/>
          <c:y val="1.62599807016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881554264775824"/>
          <c:y val="0.1402940472955492"/>
          <c:w val="0.65154384971978541"/>
          <c:h val="0.830428346413130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sample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Smeštaj</c:v>
                </c:pt>
                <c:pt idx="1">
                  <c:v>Hrana</c:v>
                </c:pt>
                <c:pt idx="2">
                  <c:v>Medicinska pomoć</c:v>
                </c:pt>
                <c:pt idx="3">
                  <c:v>Prevoz</c:v>
                </c:pt>
                <c:pt idx="4">
                  <c:v>Odeća</c:v>
                </c:pt>
                <c:pt idx="5">
                  <c:v>Crveni krst, humanitarna pomoć</c:v>
                </c:pt>
                <c:pt idx="6">
                  <c:v>Internet, telefon, mesto gde da napune mobile uređaje</c:v>
                </c:pt>
                <c:pt idx="7">
                  <c:v>Informacije</c:v>
                </c:pt>
                <c:pt idx="8">
                  <c:v>Sve usluge</c:v>
                </c:pt>
                <c:pt idx="9">
                  <c:v>Drugo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52.966448445171849</c:v>
                </c:pt>
                <c:pt idx="1">
                  <c:v>44.431741600077018</c:v>
                </c:pt>
                <c:pt idx="2">
                  <c:v>42.172908443246371</c:v>
                </c:pt>
                <c:pt idx="3">
                  <c:v>26.518725329739098</c:v>
                </c:pt>
                <c:pt idx="4">
                  <c:v>25.604120535284494</c:v>
                </c:pt>
                <c:pt idx="5">
                  <c:v>20.128526042168094</c:v>
                </c:pt>
                <c:pt idx="6">
                  <c:v>12.208770578607876</c:v>
                </c:pt>
                <c:pt idx="7">
                  <c:v>8.5347068450948296</c:v>
                </c:pt>
                <c:pt idx="8">
                  <c:v>6.2758736882641761</c:v>
                </c:pt>
                <c:pt idx="9">
                  <c:v>18.484644266872053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DC-447E-9861-220E06E3B3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group - Municipalities most affected by migrations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Smeštaj</c:v>
                </c:pt>
                <c:pt idx="1">
                  <c:v>Hrana</c:v>
                </c:pt>
                <c:pt idx="2">
                  <c:v>Medicinska pomoć</c:v>
                </c:pt>
                <c:pt idx="3">
                  <c:v>Prevoz</c:v>
                </c:pt>
                <c:pt idx="4">
                  <c:v>Odeća</c:v>
                </c:pt>
                <c:pt idx="5">
                  <c:v>Crveni krst, humanitarna pomoć</c:v>
                </c:pt>
                <c:pt idx="6">
                  <c:v>Internet, telefon, mesto gde da napune mobile uređaje</c:v>
                </c:pt>
                <c:pt idx="7">
                  <c:v>Informacije</c:v>
                </c:pt>
                <c:pt idx="8">
                  <c:v>Sve usluge</c:v>
                </c:pt>
                <c:pt idx="9">
                  <c:v>Drugo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50</c:v>
                </c:pt>
                <c:pt idx="1">
                  <c:v>44.117647058823529</c:v>
                </c:pt>
                <c:pt idx="2">
                  <c:v>47.058823529411768</c:v>
                </c:pt>
                <c:pt idx="3">
                  <c:v>41.176470588235297</c:v>
                </c:pt>
                <c:pt idx="4">
                  <c:v>17.647058823529413</c:v>
                </c:pt>
                <c:pt idx="5">
                  <c:v>29.411764705882355</c:v>
                </c:pt>
                <c:pt idx="6">
                  <c:v>8.8235294117647065</c:v>
                </c:pt>
                <c:pt idx="7">
                  <c:v>5.882352941176471</c:v>
                </c:pt>
                <c:pt idx="8">
                  <c:v>8.8235294117647065</c:v>
                </c:pt>
                <c:pt idx="9">
                  <c:v>17.647058823529413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DC-447E-9861-220E06E3B3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group – Municipalities moderately affected by migrations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Smeštaj</c:v>
                </c:pt>
                <c:pt idx="1">
                  <c:v>Hrana</c:v>
                </c:pt>
                <c:pt idx="2">
                  <c:v>Medicinska pomoć</c:v>
                </c:pt>
                <c:pt idx="3">
                  <c:v>Prevoz</c:v>
                </c:pt>
                <c:pt idx="4">
                  <c:v>Odeća</c:v>
                </c:pt>
                <c:pt idx="5">
                  <c:v>Crveni krst, humanitarna pomoć</c:v>
                </c:pt>
                <c:pt idx="6">
                  <c:v>Internet, telefon, mesto gde da napune mobile uređaje</c:v>
                </c:pt>
                <c:pt idx="7">
                  <c:v>Informacije</c:v>
                </c:pt>
                <c:pt idx="8">
                  <c:v>Sve usluge</c:v>
                </c:pt>
                <c:pt idx="9">
                  <c:v>Drugo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55.319148936170215</c:v>
                </c:pt>
                <c:pt idx="1">
                  <c:v>44.680851063829785</c:v>
                </c:pt>
                <c:pt idx="2">
                  <c:v>38.297872340425535</c:v>
                </c:pt>
                <c:pt idx="3">
                  <c:v>14.893617021276595</c:v>
                </c:pt>
                <c:pt idx="4">
                  <c:v>31.914893617021278</c:v>
                </c:pt>
                <c:pt idx="5">
                  <c:v>12.76595744680851</c:v>
                </c:pt>
                <c:pt idx="6">
                  <c:v>14.893617021276595</c:v>
                </c:pt>
                <c:pt idx="7">
                  <c:v>10.638297872340425</c:v>
                </c:pt>
                <c:pt idx="8">
                  <c:v>4.2553191489361701</c:v>
                </c:pt>
                <c:pt idx="9">
                  <c:v>19.148936170212767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DC-447E-9861-220E06E3B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2288504"/>
        <c:axId val="362288896"/>
      </c:barChart>
      <c:catAx>
        <c:axId val="362288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288896"/>
        <c:crosses val="autoZero"/>
        <c:auto val="1"/>
        <c:lblAlgn val="ctr"/>
        <c:lblOffset val="100"/>
        <c:noMultiLvlLbl val="0"/>
      </c:catAx>
      <c:valAx>
        <c:axId val="362288896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36228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	</a:t>
            </a:r>
            <a:r>
              <a:rPr lang="en-US" sz="1050" b="1" i="0" u="none" strike="noStrike" baseline="0" dirty="0">
                <a:effectLst/>
              </a:rPr>
              <a:t>Prema </a:t>
            </a:r>
            <a:r>
              <a:rPr lang="en-US" sz="1050" b="1" i="0" u="none" strike="noStrike" baseline="0" dirty="0" err="1">
                <a:effectLst/>
              </a:rPr>
              <a:t>Vašem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mišljenju</a:t>
            </a:r>
            <a:r>
              <a:rPr lang="en-US" sz="1050" b="1" i="0" u="none" strike="noStrike" baseline="0" dirty="0">
                <a:effectLst/>
              </a:rPr>
              <a:t>, </a:t>
            </a:r>
            <a:r>
              <a:rPr lang="en-US" sz="1050" b="1" i="0" u="none" strike="noStrike" baseline="0" dirty="0" err="1">
                <a:effectLst/>
              </a:rPr>
              <a:t>kako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sadašnja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migrantska</a:t>
            </a:r>
            <a:r>
              <a:rPr lang="en-US" sz="1050" b="1" i="0" u="none" strike="noStrike" baseline="0" dirty="0">
                <a:effectLst/>
              </a:rPr>
              <a:t>/</a:t>
            </a:r>
            <a:r>
              <a:rPr lang="en-US" sz="1050" b="1" i="0" u="none" strike="noStrike" baseline="0" dirty="0" err="1">
                <a:effectLst/>
              </a:rPr>
              <a:t>izbeglička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kriza</a:t>
            </a:r>
            <a:r>
              <a:rPr lang="en-US" sz="1050" b="1" i="0" u="none" strike="noStrike" baseline="0" dirty="0">
                <a:effectLst/>
              </a:rPr>
              <a:t> u </a:t>
            </a:r>
            <a:r>
              <a:rPr lang="en-US" sz="1050" b="1" i="0" u="none" strike="noStrike" baseline="0" dirty="0" err="1">
                <a:effectLst/>
              </a:rPr>
              <a:t>Vašoj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opštini</a:t>
            </a:r>
            <a:r>
              <a:rPr lang="en-US" sz="1050" b="1" i="0" u="none" strike="noStrike" baseline="0" dirty="0">
                <a:effectLst/>
              </a:rPr>
              <a:t>/</a:t>
            </a:r>
            <a:r>
              <a:rPr lang="en-US" sz="1050" b="1" i="0" u="none" strike="noStrike" baseline="0" dirty="0" err="1">
                <a:effectLst/>
              </a:rPr>
              <a:t>gradu</a:t>
            </a:r>
            <a:r>
              <a:rPr lang="sr-Latn-R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utiče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na</a:t>
            </a:r>
            <a:r>
              <a:rPr lang="en-US" sz="1050" b="1" i="0" u="none" strike="noStrike" baseline="0" dirty="0">
                <a:effectLst/>
              </a:rPr>
              <a:t> ….</a:t>
            </a:r>
            <a:r>
              <a:rPr lang="sr-Latn-RS" sz="1050" b="1" i="0" u="none" strike="noStrike" baseline="0" dirty="0">
                <a:effectLst/>
              </a:rPr>
              <a:t>? 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%</a:t>
            </a:r>
            <a:r>
              <a:rPr lang="en-US" sz="1050" b="1" dirty="0">
                <a:solidFill>
                  <a:srgbClr val="333333"/>
                </a:solidFill>
                <a:effectLst/>
              </a:rPr>
              <a:t> </a:t>
            </a:r>
          </a:p>
        </c:rich>
      </c:tx>
      <c:layout>
        <c:manualLayout>
          <c:xMode val="edge"/>
          <c:yMode val="edge"/>
          <c:x val="0.12935896351229534"/>
          <c:y val="1.9063930174325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865876250463132"/>
          <c:y val="0.13196315474152687"/>
          <c:w val="0.64605158515985783"/>
          <c:h val="0.741556029666414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Služba obrazovanja</c:v>
                </c:pt>
                <c:pt idx="1">
                  <c:v>Služba za izgradnju i planiranje grada</c:v>
                </c:pt>
                <c:pt idx="2">
                  <c:v>Služba pravnih i  imovinskih pitanja</c:v>
                </c:pt>
                <c:pt idx="3">
                  <c:v>Službaza opšte poslove</c:v>
                </c:pt>
                <c:pt idx="4">
                  <c:v>Služba pravne pomoći</c:v>
                </c:pt>
                <c:pt idx="5">
                  <c:v>Služba finansija i privrede</c:v>
                </c:pt>
                <c:pt idx="6">
                  <c:v>Građevinska inspekcija</c:v>
                </c:pt>
                <c:pt idx="7">
                  <c:v>Komunalna policija</c:v>
                </c:pt>
                <c:pt idx="8">
                  <c:v>Služba socijalne i dečije zaštite</c:v>
                </c:pt>
                <c:pt idx="9">
                  <c:v>Komunalna inspekcija</c:v>
                </c:pt>
                <c:pt idx="10">
                  <c:v>Služba za životnu sredinu</c:v>
                </c:pt>
                <c:pt idx="11">
                  <c:v>Zdravstvo</c:v>
                </c:pt>
                <c:pt idx="12">
                  <c:v>Javna komunalna preduzeća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-2</c:v>
                </c:pt>
                <c:pt idx="1">
                  <c:v>-5</c:v>
                </c:pt>
                <c:pt idx="2">
                  <c:v>-5</c:v>
                </c:pt>
                <c:pt idx="3">
                  <c:v>-6</c:v>
                </c:pt>
                <c:pt idx="4">
                  <c:v>-8</c:v>
                </c:pt>
                <c:pt idx="5">
                  <c:v>-11</c:v>
                </c:pt>
                <c:pt idx="6">
                  <c:v>-6</c:v>
                </c:pt>
                <c:pt idx="7">
                  <c:v>-13</c:v>
                </c:pt>
                <c:pt idx="8">
                  <c:v>-12</c:v>
                </c:pt>
                <c:pt idx="9">
                  <c:v>-16</c:v>
                </c:pt>
                <c:pt idx="10">
                  <c:v>-9</c:v>
                </c:pt>
                <c:pt idx="11">
                  <c:v>-17</c:v>
                </c:pt>
                <c:pt idx="12">
                  <c:v>-23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A-4C64-890F-83249DCF97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difficult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_)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Služba obrazovanja</c:v>
                </c:pt>
                <c:pt idx="1">
                  <c:v>Služba za izgradnju i planiranje grada</c:v>
                </c:pt>
                <c:pt idx="2">
                  <c:v>Služba pravnih i  imovinskih pitanja</c:v>
                </c:pt>
                <c:pt idx="3">
                  <c:v>Službaza opšte poslove</c:v>
                </c:pt>
                <c:pt idx="4">
                  <c:v>Služba pravne pomoći</c:v>
                </c:pt>
                <c:pt idx="5">
                  <c:v>Služba finansija i privrede</c:v>
                </c:pt>
                <c:pt idx="6">
                  <c:v>Građevinska inspekcija</c:v>
                </c:pt>
                <c:pt idx="7">
                  <c:v>Komunalna policija</c:v>
                </c:pt>
                <c:pt idx="8">
                  <c:v>Služba socijalne i dečije zaštite</c:v>
                </c:pt>
                <c:pt idx="9">
                  <c:v>Komunalna inspekcija</c:v>
                </c:pt>
                <c:pt idx="10">
                  <c:v>Služba za životnu sredinu</c:v>
                </c:pt>
                <c:pt idx="11">
                  <c:v>Zdravstvo</c:v>
                </c:pt>
                <c:pt idx="12">
                  <c:v>Javna komunalna preduzeća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0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-2</c:v>
                </c:pt>
                <c:pt idx="7">
                  <c:v>-2</c:v>
                </c:pt>
                <c:pt idx="8">
                  <c:v>-3</c:v>
                </c:pt>
                <c:pt idx="9">
                  <c:v>-3</c:v>
                </c:pt>
                <c:pt idx="10">
                  <c:v>-5</c:v>
                </c:pt>
                <c:pt idx="11">
                  <c:v>-6</c:v>
                </c:pt>
                <c:pt idx="12">
                  <c:v>-6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CA-4C64-890F-83249DCF97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Služba obrazovanja</c:v>
                </c:pt>
                <c:pt idx="1">
                  <c:v>Služba za izgradnju i planiranje grada</c:v>
                </c:pt>
                <c:pt idx="2">
                  <c:v>Služba pravnih i  imovinskih pitanja</c:v>
                </c:pt>
                <c:pt idx="3">
                  <c:v>Službaza opšte poslove</c:v>
                </c:pt>
                <c:pt idx="4">
                  <c:v>Služba pravne pomoći</c:v>
                </c:pt>
                <c:pt idx="5">
                  <c:v>Služba finansija i privrede</c:v>
                </c:pt>
                <c:pt idx="6">
                  <c:v>Građevinska inspekcija</c:v>
                </c:pt>
                <c:pt idx="7">
                  <c:v>Komunalna policija</c:v>
                </c:pt>
                <c:pt idx="8">
                  <c:v>Služba socijalne i dečije zaštite</c:v>
                </c:pt>
                <c:pt idx="9">
                  <c:v>Komunalna inspekcija</c:v>
                </c:pt>
                <c:pt idx="10">
                  <c:v>Služba za životnu sredinu</c:v>
                </c:pt>
                <c:pt idx="11">
                  <c:v>Zdravstvo</c:v>
                </c:pt>
                <c:pt idx="12">
                  <c:v>Javna komunalna preduzeća</c:v>
                </c:pt>
              </c:strCache>
            </c:strRef>
          </c:cat>
          <c:val>
            <c:numRef>
              <c:f>Sheet1!$D$2:$D$14</c:f>
              <c:numCache>
                <c:formatCode>0</c:formatCode>
                <c:ptCount val="13"/>
                <c:pt idx="0">
                  <c:v>44</c:v>
                </c:pt>
                <c:pt idx="1">
                  <c:v>40</c:v>
                </c:pt>
                <c:pt idx="2">
                  <c:v>44</c:v>
                </c:pt>
                <c:pt idx="3">
                  <c:v>43</c:v>
                </c:pt>
                <c:pt idx="4">
                  <c:v>41</c:v>
                </c:pt>
                <c:pt idx="5">
                  <c:v>38</c:v>
                </c:pt>
                <c:pt idx="6">
                  <c:v>41</c:v>
                </c:pt>
                <c:pt idx="7">
                  <c:v>35</c:v>
                </c:pt>
                <c:pt idx="8">
                  <c:v>36</c:v>
                </c:pt>
                <c:pt idx="9">
                  <c:v>39</c:v>
                </c:pt>
                <c:pt idx="10">
                  <c:v>39</c:v>
                </c:pt>
                <c:pt idx="11">
                  <c:v>34</c:v>
                </c:pt>
                <c:pt idx="1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CA-4C64-890F-83249DCF97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Služba obrazovanja</c:v>
                </c:pt>
                <c:pt idx="1">
                  <c:v>Služba za izgradnju i planiranje grada</c:v>
                </c:pt>
                <c:pt idx="2">
                  <c:v>Služba pravnih i  imovinskih pitanja</c:v>
                </c:pt>
                <c:pt idx="3">
                  <c:v>Službaza opšte poslove</c:v>
                </c:pt>
                <c:pt idx="4">
                  <c:v>Služba pravne pomoći</c:v>
                </c:pt>
                <c:pt idx="5">
                  <c:v>Služba finansija i privrede</c:v>
                </c:pt>
                <c:pt idx="6">
                  <c:v>Građevinska inspekcija</c:v>
                </c:pt>
                <c:pt idx="7">
                  <c:v>Komunalna policija</c:v>
                </c:pt>
                <c:pt idx="8">
                  <c:v>Služba socijalne i dečije zaštite</c:v>
                </c:pt>
                <c:pt idx="9">
                  <c:v>Komunalna inspekcija</c:v>
                </c:pt>
                <c:pt idx="10">
                  <c:v>Služba za životnu sredinu</c:v>
                </c:pt>
                <c:pt idx="11">
                  <c:v>Zdravstvo</c:v>
                </c:pt>
                <c:pt idx="12">
                  <c:v>Javna komunalna preduzeća</c:v>
                </c:pt>
              </c:strCache>
            </c:strRef>
          </c:cat>
          <c:val>
            <c:numRef>
              <c:f>Sheet1!$E$2:$E$14</c:f>
              <c:numCache>
                <c:formatCode>0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6</c:v>
                </c:pt>
                <c:pt idx="5">
                  <c:v>7</c:v>
                </c:pt>
                <c:pt idx="6">
                  <c:v>3</c:v>
                </c:pt>
                <c:pt idx="7">
                  <c:v>6</c:v>
                </c:pt>
                <c:pt idx="8">
                  <c:v>7</c:v>
                </c:pt>
                <c:pt idx="9">
                  <c:v>3</c:v>
                </c:pt>
                <c:pt idx="10">
                  <c:v>7</c:v>
                </c:pt>
                <c:pt idx="11">
                  <c:v>7</c:v>
                </c:pt>
                <c:pt idx="1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CA-4C64-890F-83249DCF97A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difficult at all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Služba obrazovanja</c:v>
                </c:pt>
                <c:pt idx="1">
                  <c:v>Služba za izgradnju i planiranje grada</c:v>
                </c:pt>
                <c:pt idx="2">
                  <c:v>Služba pravnih i  imovinskih pitanja</c:v>
                </c:pt>
                <c:pt idx="3">
                  <c:v>Službaza opšte poslove</c:v>
                </c:pt>
                <c:pt idx="4">
                  <c:v>Služba pravne pomoći</c:v>
                </c:pt>
                <c:pt idx="5">
                  <c:v>Služba finansija i privrede</c:v>
                </c:pt>
                <c:pt idx="6">
                  <c:v>Građevinska inspekcija</c:v>
                </c:pt>
                <c:pt idx="7">
                  <c:v>Komunalna policija</c:v>
                </c:pt>
                <c:pt idx="8">
                  <c:v>Služba socijalne i dečije zaštite</c:v>
                </c:pt>
                <c:pt idx="9">
                  <c:v>Komunalna inspekcija</c:v>
                </c:pt>
                <c:pt idx="10">
                  <c:v>Služba za životnu sredinu</c:v>
                </c:pt>
                <c:pt idx="11">
                  <c:v>Zdravstvo</c:v>
                </c:pt>
                <c:pt idx="12">
                  <c:v>Javna komunalna preduzeća</c:v>
                </c:pt>
              </c:strCache>
            </c:strRef>
          </c:cat>
          <c:val>
            <c:numRef>
              <c:f>Sheet1!$F$2:$F$14</c:f>
              <c:numCache>
                <c:formatCode>0</c:formatCode>
                <c:ptCount val="13"/>
                <c:pt idx="0">
                  <c:v>44</c:v>
                </c:pt>
                <c:pt idx="1">
                  <c:v>40</c:v>
                </c:pt>
                <c:pt idx="2">
                  <c:v>38</c:v>
                </c:pt>
                <c:pt idx="3">
                  <c:v>38</c:v>
                </c:pt>
                <c:pt idx="4">
                  <c:v>34</c:v>
                </c:pt>
                <c:pt idx="5">
                  <c:v>32</c:v>
                </c:pt>
                <c:pt idx="6">
                  <c:v>41</c:v>
                </c:pt>
                <c:pt idx="7">
                  <c:v>31</c:v>
                </c:pt>
                <c:pt idx="8">
                  <c:v>30</c:v>
                </c:pt>
                <c:pt idx="9">
                  <c:v>28</c:v>
                </c:pt>
                <c:pt idx="10">
                  <c:v>31</c:v>
                </c:pt>
                <c:pt idx="11">
                  <c:v>26</c:v>
                </c:pt>
                <c:pt idx="1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CA-4C64-890F-83249DCF97A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Služba obrazovanja</c:v>
                </c:pt>
                <c:pt idx="1">
                  <c:v>Služba za izgradnju i planiranje grada</c:v>
                </c:pt>
                <c:pt idx="2">
                  <c:v>Služba pravnih i  imovinskih pitanja</c:v>
                </c:pt>
                <c:pt idx="3">
                  <c:v>Službaza opšte poslove</c:v>
                </c:pt>
                <c:pt idx="4">
                  <c:v>Služba pravne pomoći</c:v>
                </c:pt>
                <c:pt idx="5">
                  <c:v>Služba finansija i privrede</c:v>
                </c:pt>
                <c:pt idx="6">
                  <c:v>Građevinska inspekcija</c:v>
                </c:pt>
                <c:pt idx="7">
                  <c:v>Komunalna policija</c:v>
                </c:pt>
                <c:pt idx="8">
                  <c:v>Služba socijalne i dečije zaštite</c:v>
                </c:pt>
                <c:pt idx="9">
                  <c:v>Komunalna inspekcija</c:v>
                </c:pt>
                <c:pt idx="10">
                  <c:v>Služba za životnu sredinu</c:v>
                </c:pt>
                <c:pt idx="11">
                  <c:v>Zdravstvo</c:v>
                </c:pt>
                <c:pt idx="12">
                  <c:v>Javna komunalna preduzeća</c:v>
                </c:pt>
              </c:strCache>
            </c:strRef>
          </c:cat>
          <c:val>
            <c:numRef>
              <c:f>Sheet1!$G$2:$G$14</c:f>
              <c:numCache>
                <c:formatCode>General</c:formatCode>
                <c:ptCount val="13"/>
                <c:pt idx="0">
                  <c:v>9</c:v>
                </c:pt>
                <c:pt idx="1">
                  <c:v>10</c:v>
                </c:pt>
                <c:pt idx="2">
                  <c:v>9</c:v>
                </c:pt>
                <c:pt idx="3">
                  <c:v>9</c:v>
                </c:pt>
                <c:pt idx="4">
                  <c:v>11</c:v>
                </c:pt>
                <c:pt idx="5">
                  <c:v>12</c:v>
                </c:pt>
                <c:pt idx="6">
                  <c:v>7</c:v>
                </c:pt>
                <c:pt idx="7">
                  <c:v>14</c:v>
                </c:pt>
                <c:pt idx="8">
                  <c:v>12</c:v>
                </c:pt>
                <c:pt idx="9">
                  <c:v>10</c:v>
                </c:pt>
                <c:pt idx="10">
                  <c:v>9</c:v>
                </c:pt>
                <c:pt idx="11">
                  <c:v>11</c:v>
                </c:pt>
                <c:pt idx="1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CA-4C64-890F-83249DCF9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365467936"/>
        <c:axId val="365468328"/>
      </c:barChart>
      <c:catAx>
        <c:axId val="365467936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468328"/>
        <c:crosses val="autoZero"/>
        <c:auto val="0"/>
        <c:lblAlgn val="ctr"/>
        <c:lblOffset val="100"/>
        <c:noMultiLvlLbl val="0"/>
      </c:catAx>
      <c:valAx>
        <c:axId val="365468328"/>
        <c:scaling>
          <c:orientation val="minMax"/>
          <c:max val="100"/>
        </c:scaling>
        <c:delete val="1"/>
        <c:axPos val="b"/>
        <c:numFmt formatCode="@" sourceLinked="0"/>
        <c:majorTickMark val="out"/>
        <c:minorTickMark val="out"/>
        <c:tickLblPos val="nextTo"/>
        <c:crossAx val="36546793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baseline="0" dirty="0" err="1">
                <a:effectLst/>
              </a:rPr>
              <a:t>Prvi</a:t>
            </a:r>
            <a:r>
              <a:rPr lang="en-US" sz="1050" b="1" i="0" baseline="0" dirty="0">
                <a:effectLst/>
              </a:rPr>
              <a:t> </a:t>
            </a:r>
            <a:r>
              <a:rPr lang="en-US" sz="1050" b="1" i="0" baseline="0" dirty="0" err="1">
                <a:effectLst/>
              </a:rPr>
              <a:t>odgovor</a:t>
            </a:r>
            <a:r>
              <a:rPr lang="en-US" sz="1050" b="1" i="0" baseline="0" dirty="0">
                <a:effectLst/>
              </a:rPr>
              <a:t> </a:t>
            </a:r>
            <a:r>
              <a:rPr lang="en-US" sz="1050" b="1" i="0" baseline="0" dirty="0" err="1">
                <a:effectLst/>
              </a:rPr>
              <a:t>JEDAN</a:t>
            </a:r>
            <a:r>
              <a:rPr lang="en-US" sz="1050" b="1" i="0" baseline="0" dirty="0">
                <a:effectLst/>
              </a:rPr>
              <a:t> </a:t>
            </a:r>
            <a:r>
              <a:rPr lang="en-US" sz="1050" b="1" i="0" baseline="0" dirty="0" err="1">
                <a:effectLst/>
              </a:rPr>
              <a:t>ODGOVOR</a:t>
            </a:r>
            <a:endParaRPr lang="en-US" sz="1050" b="1" i="0" baseline="0" dirty="0">
              <a:effectLst/>
            </a:endParaRPr>
          </a:p>
        </c:rich>
      </c:tx>
      <c:layout>
        <c:manualLayout>
          <c:xMode val="edge"/>
          <c:yMode val="edge"/>
          <c:x val="0.218944377140931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9143379141347221"/>
          <c:y val="5.7304307732492982E-2"/>
          <c:w val="0.47390689819516052"/>
          <c:h val="0.920143118862687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sample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Finansijska pomoć</c:v>
                </c:pt>
                <c:pt idx="1">
                  <c:v>Objekti za prihvat </c:v>
                </c:pt>
                <c:pt idx="2">
                  <c:v>Tehnički resursi / oprema </c:v>
                </c:pt>
                <c:pt idx="3">
                  <c:v>Nešto drugo</c:v>
                </c:pt>
                <c:pt idx="4">
                  <c:v>Ljudski resursi – službenici opštine </c:v>
                </c:pt>
                <c:pt idx="5">
                  <c:v>Ljudski resursi – volonteri </c:v>
                </c:pt>
                <c:pt idx="6">
                  <c:v>Informisanje </c:v>
                </c:pt>
                <c:pt idx="7">
                  <c:v>Nije potrebna pomoć</c:v>
                </c:pt>
                <c:pt idx="8">
                  <c:v>Ne zna/ Bez odgovora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55.68181818181818</c:v>
                </c:pt>
                <c:pt idx="1">
                  <c:v>13.636363636363637</c:v>
                </c:pt>
                <c:pt idx="2">
                  <c:v>6.25</c:v>
                </c:pt>
                <c:pt idx="3">
                  <c:v>5.6818181818181817</c:v>
                </c:pt>
                <c:pt idx="4">
                  <c:v>3.9772727272727271</c:v>
                </c:pt>
                <c:pt idx="5">
                  <c:v>2.2727272727272729</c:v>
                </c:pt>
                <c:pt idx="6">
                  <c:v>1.7045454545454546</c:v>
                </c:pt>
                <c:pt idx="7">
                  <c:v>3.9772727272727271</c:v>
                </c:pt>
                <c:pt idx="8">
                  <c:v>6.8181818181818183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82-483B-A0C8-2B6C2989D3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group - Municipalities most affected by migrations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Finansijska pomoć</c:v>
                </c:pt>
                <c:pt idx="1">
                  <c:v>Objekti za prihvat </c:v>
                </c:pt>
                <c:pt idx="2">
                  <c:v>Tehnički resursi / oprema </c:v>
                </c:pt>
                <c:pt idx="3">
                  <c:v>Nešto drugo</c:v>
                </c:pt>
                <c:pt idx="4">
                  <c:v>Ljudski resursi – službenici opštine </c:v>
                </c:pt>
                <c:pt idx="5">
                  <c:v>Ljudski resursi – volonteri </c:v>
                </c:pt>
                <c:pt idx="6">
                  <c:v>Informisanje </c:v>
                </c:pt>
                <c:pt idx="7">
                  <c:v>Nije potrebna pomoć</c:v>
                </c:pt>
                <c:pt idx="8">
                  <c:v>Ne zna/ Bez odgovora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45.454545454545453</c:v>
                </c:pt>
                <c:pt idx="1">
                  <c:v>12.121212121212121</c:v>
                </c:pt>
                <c:pt idx="2">
                  <c:v>10.606060606060606</c:v>
                </c:pt>
                <c:pt idx="3">
                  <c:v>7.5757575757575761</c:v>
                </c:pt>
                <c:pt idx="4">
                  <c:v>6.0606060606060606</c:v>
                </c:pt>
                <c:pt idx="5">
                  <c:v>3.0303030303030303</c:v>
                </c:pt>
                <c:pt idx="6">
                  <c:v>1.5151515151515151</c:v>
                </c:pt>
                <c:pt idx="7">
                  <c:v>6.0606060606060606</c:v>
                </c:pt>
                <c:pt idx="8">
                  <c:v>7.5757575757575761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82-483B-A0C8-2B6C2989D3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group – Municipalities moderately affected by migrations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Finansijska pomoć</c:v>
                </c:pt>
                <c:pt idx="1">
                  <c:v>Objekti za prihvat </c:v>
                </c:pt>
                <c:pt idx="2">
                  <c:v>Tehnički resursi / oprema </c:v>
                </c:pt>
                <c:pt idx="3">
                  <c:v>Nešto drugo</c:v>
                </c:pt>
                <c:pt idx="4">
                  <c:v>Ljudski resursi – službenici opštine </c:v>
                </c:pt>
                <c:pt idx="5">
                  <c:v>Ljudski resursi – volonteri </c:v>
                </c:pt>
                <c:pt idx="6">
                  <c:v>Informisanje </c:v>
                </c:pt>
                <c:pt idx="7">
                  <c:v>Nije potrebna pomoć</c:v>
                </c:pt>
                <c:pt idx="8">
                  <c:v>Ne zna/ Bez odgovora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61.818181818181813</c:v>
                </c:pt>
                <c:pt idx="1">
                  <c:v>14.545454545454545</c:v>
                </c:pt>
                <c:pt idx="2">
                  <c:v>3.6363636363636362</c:v>
                </c:pt>
                <c:pt idx="3">
                  <c:v>4.5454545454545459</c:v>
                </c:pt>
                <c:pt idx="4">
                  <c:v>2.7272727272727271</c:v>
                </c:pt>
                <c:pt idx="5">
                  <c:v>1.8181818181818181</c:v>
                </c:pt>
                <c:pt idx="6">
                  <c:v>1.8181818181818181</c:v>
                </c:pt>
                <c:pt idx="7">
                  <c:v>2.7272727272727271</c:v>
                </c:pt>
                <c:pt idx="8">
                  <c:v>6.3636363636363633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82-483B-A0C8-2B6C2989D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5334696"/>
        <c:axId val="365335088"/>
      </c:barChart>
      <c:catAx>
        <c:axId val="365334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335088"/>
        <c:crosses val="autoZero"/>
        <c:auto val="1"/>
        <c:lblAlgn val="ctr"/>
        <c:lblOffset val="100"/>
        <c:noMultiLvlLbl val="0"/>
      </c:catAx>
      <c:valAx>
        <c:axId val="36533508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65334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baseline="0" dirty="0" err="1">
                <a:effectLst/>
              </a:rPr>
              <a:t>Svi</a:t>
            </a:r>
            <a:r>
              <a:rPr lang="en-US" sz="1050" b="1" i="0" baseline="0" dirty="0">
                <a:effectLst/>
              </a:rPr>
              <a:t> </a:t>
            </a:r>
            <a:r>
              <a:rPr lang="en-US" sz="1050" b="1" i="0" baseline="0" dirty="0" err="1">
                <a:effectLst/>
              </a:rPr>
              <a:t>odgovori</a:t>
            </a:r>
            <a:r>
              <a:rPr lang="en-US" sz="1050" b="1" i="0" baseline="0" dirty="0">
                <a:effectLst/>
              </a:rPr>
              <a:t> </a:t>
            </a:r>
            <a:r>
              <a:rPr lang="en-US" sz="1050" b="1" i="0" baseline="0" dirty="0" err="1">
                <a:effectLst/>
              </a:rPr>
              <a:t>VIŠESTRUKI</a:t>
            </a:r>
            <a:r>
              <a:rPr lang="en-US" sz="1050" b="1" i="0" baseline="0" dirty="0">
                <a:effectLst/>
              </a:rPr>
              <a:t> </a:t>
            </a:r>
            <a:r>
              <a:rPr lang="en-US" sz="1050" b="1" i="0" baseline="0" dirty="0" err="1">
                <a:effectLst/>
              </a:rPr>
              <a:t>ODGOVORI</a:t>
            </a:r>
            <a:endParaRPr lang="en-US" sz="1050" b="1" i="0" baseline="0" dirty="0">
              <a:effectLst/>
            </a:endParaRPr>
          </a:p>
        </c:rich>
      </c:tx>
      <c:layout>
        <c:manualLayout>
          <c:xMode val="edge"/>
          <c:yMode val="edge"/>
          <c:x val="0.212151424334369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5617616946817818"/>
          <c:y val="5.1195106481694154E-2"/>
          <c:w val="0.48393415362086839"/>
          <c:h val="0.932361521364285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Finansijska pomoć</c:v>
                </c:pt>
                <c:pt idx="1">
                  <c:v>Tehnički resursi / oprema </c:v>
                </c:pt>
                <c:pt idx="2">
                  <c:v>Objekti za prihvat </c:v>
                </c:pt>
                <c:pt idx="3">
                  <c:v>Ljudski resursi – volonteri </c:v>
                </c:pt>
                <c:pt idx="4">
                  <c:v>Informisanje </c:v>
                </c:pt>
                <c:pt idx="5">
                  <c:v>Ljudski resursi – službenici opštine </c:v>
                </c:pt>
                <c:pt idx="6">
                  <c:v>Nešto drugo</c:v>
                </c:pt>
                <c:pt idx="7">
                  <c:v>Nije potrebna pomoć</c:v>
                </c:pt>
                <c:pt idx="8">
                  <c:v>Ne zna/ Bez odgovora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73.191964285714292</c:v>
                </c:pt>
                <c:pt idx="1">
                  <c:v>50.081168831168831</c:v>
                </c:pt>
                <c:pt idx="2">
                  <c:v>36.909496753246749</c:v>
                </c:pt>
                <c:pt idx="3">
                  <c:v>28.331980519480517</c:v>
                </c:pt>
                <c:pt idx="4">
                  <c:v>23.224431818181817</c:v>
                </c:pt>
                <c:pt idx="5">
                  <c:v>18.311688311688311</c:v>
                </c:pt>
                <c:pt idx="6">
                  <c:v>13.717532467532468</c:v>
                </c:pt>
                <c:pt idx="7">
                  <c:v>3.999594155844155</c:v>
                </c:pt>
                <c:pt idx="8">
                  <c:v>6.8262987012987013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C-44CA-984A-0281349391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group - Municipalities most affected by migrations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Finansijska pomoć</c:v>
                </c:pt>
                <c:pt idx="1">
                  <c:v>Tehnički resursi / oprema </c:v>
                </c:pt>
                <c:pt idx="2">
                  <c:v>Objekti za prihvat </c:v>
                </c:pt>
                <c:pt idx="3">
                  <c:v>Ljudski resursi – volonteri </c:v>
                </c:pt>
                <c:pt idx="4">
                  <c:v>Informisanje </c:v>
                </c:pt>
                <c:pt idx="5">
                  <c:v>Ljudski resursi – službenici opštine </c:v>
                </c:pt>
                <c:pt idx="6">
                  <c:v>Nešto drugo</c:v>
                </c:pt>
                <c:pt idx="7">
                  <c:v>Nije potrebna pomoć</c:v>
                </c:pt>
                <c:pt idx="8">
                  <c:v>Ne zna/ Bez odgovora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63.636363636363633</c:v>
                </c:pt>
                <c:pt idx="1">
                  <c:v>57.575757575757578</c:v>
                </c:pt>
                <c:pt idx="2">
                  <c:v>34.848484848484851</c:v>
                </c:pt>
                <c:pt idx="3">
                  <c:v>21.212121212121211</c:v>
                </c:pt>
                <c:pt idx="4">
                  <c:v>16.666666666666668</c:v>
                </c:pt>
                <c:pt idx="5">
                  <c:v>30.303030303030305</c:v>
                </c:pt>
                <c:pt idx="6">
                  <c:v>21.212121212121211</c:v>
                </c:pt>
                <c:pt idx="7">
                  <c:v>6.0606060606060606</c:v>
                </c:pt>
                <c:pt idx="8">
                  <c:v>7.5757575757575761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0C-44CA-984A-0281349391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group – Municipalities moderately affected by migrations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Finansijska pomoć</c:v>
                </c:pt>
                <c:pt idx="1">
                  <c:v>Tehnički resursi / oprema </c:v>
                </c:pt>
                <c:pt idx="2">
                  <c:v>Objekti za prihvat </c:v>
                </c:pt>
                <c:pt idx="3">
                  <c:v>Ljudski resursi – volonteri </c:v>
                </c:pt>
                <c:pt idx="4">
                  <c:v>Informisanje </c:v>
                </c:pt>
                <c:pt idx="5">
                  <c:v>Ljudski resursi – službenici opštine </c:v>
                </c:pt>
                <c:pt idx="6">
                  <c:v>Nešto drugo</c:v>
                </c:pt>
                <c:pt idx="7">
                  <c:v>Nije potrebna pomoć</c:v>
                </c:pt>
                <c:pt idx="8">
                  <c:v>Ne zna/ Bez odgovora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79.090909090909093</c:v>
                </c:pt>
                <c:pt idx="1">
                  <c:v>45.454545454545453</c:v>
                </c:pt>
                <c:pt idx="2">
                  <c:v>38.18181818181818</c:v>
                </c:pt>
                <c:pt idx="3">
                  <c:v>32.727272727272727</c:v>
                </c:pt>
                <c:pt idx="4">
                  <c:v>27.27272727272727</c:v>
                </c:pt>
                <c:pt idx="5">
                  <c:v>10.909090909090908</c:v>
                </c:pt>
                <c:pt idx="6">
                  <c:v>9.0909090909090917</c:v>
                </c:pt>
                <c:pt idx="7">
                  <c:v>2.7272727272727271</c:v>
                </c:pt>
                <c:pt idx="8">
                  <c:v>6.3636363636363633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0C-44CA-984A-028134939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6560832"/>
        <c:axId val="366561224"/>
      </c:barChart>
      <c:catAx>
        <c:axId val="3665608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561224"/>
        <c:crosses val="autoZero"/>
        <c:auto val="1"/>
        <c:lblAlgn val="ctr"/>
        <c:lblOffset val="100"/>
        <c:noMultiLvlLbl val="0"/>
      </c:catAx>
      <c:valAx>
        <c:axId val="366561224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6656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93747125746458E-2"/>
          <c:y val="0.19755746965616583"/>
          <c:w val="0.23174174615640067"/>
          <c:h val="0.528289275550749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F7-42E3-AE06-52C50B334C8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F7-42E3-AE06-52C50B334C89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F7-42E3-AE06-52C50B334C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znam/bez odgovora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</c:v>
                </c:pt>
                <c:pt idx="1">
                  <c:v>86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7F7-42E3-AE06-52C50B334C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b"/>
      <c:layout>
        <c:manualLayout>
          <c:xMode val="edge"/>
          <c:yMode val="edge"/>
          <c:x val="9.1509017023030464E-2"/>
          <c:y val="0.83129407743973838"/>
          <c:w val="0.81962485338469704"/>
          <c:h val="7.4415883355776855E-2"/>
        </c:manualLayout>
      </c:layout>
      <c:overlay val="0"/>
      <c:txPr>
        <a:bodyPr/>
        <a:lstStyle/>
        <a:p>
          <a:pPr>
            <a:defRPr sz="1000">
              <a:solidFill>
                <a:srgbClr val="333333"/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09248772285774E-2"/>
          <c:y val="6.3148044374677723E-3"/>
          <c:w val="1"/>
          <c:h val="0.98995727191380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7C-4EE6-8067-97FF1C7DF6C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7C-4EE6-8067-97FF1C7DF6C7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7C-4EE6-8067-97FF1C7DF6C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7C-4EE6-8067-97FF1C7DF6C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7C-4EE6-8067-97FF1C7DF6C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7C-4EE6-8067-97FF1C7DF6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know/no answer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91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97C-4EE6-8067-97FF1C7DF6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38598431031618"/>
          <c:y val="1.4442010078738687E-2"/>
          <c:w val="0.50970479005055824"/>
          <c:h val="0.744913873019044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Veoma negativan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9.6854467275604588</c:v>
                </c:pt>
                <c:pt idx="1">
                  <c:v>16.62998778401013</c:v>
                </c:pt>
                <c:pt idx="2">
                  <c:v>5.1401832017892106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Uglavnom negativan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27.303737728228281</c:v>
                </c:pt>
                <c:pt idx="1">
                  <c:v>33.570136597099236</c:v>
                </c:pt>
                <c:pt idx="2">
                  <c:v>23.202324260428185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Neutralan  (ni negativan, ni pozitivan)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42.022506825987669</c:v>
                </c:pt>
                <c:pt idx="1">
                  <c:v>34.031458208677414</c:v>
                </c:pt>
                <c:pt idx="2">
                  <c:v>47.25271880366644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Uglavnom pozitivan 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19.034295774447635</c:v>
                </c:pt>
                <c:pt idx="1">
                  <c:v>13.325234238212195</c:v>
                </c:pt>
                <c:pt idx="2">
                  <c:v>22.770927030005442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Veoma pozitivan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71B-4F4C-89D8-630C9628BC0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Sheet1!$B$6:$D$6</c:f>
              <c:numCache>
                <c:formatCode>0</c:formatCode>
                <c:ptCount val="3"/>
                <c:pt idx="0">
                  <c:v>0.54227865998497971</c:v>
                </c:pt>
                <c:pt idx="1">
                  <c:v>1.0637004512345491</c:v>
                </c:pt>
                <c:pt idx="2">
                  <c:v>0.20100348714863181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 znam/Bez odgovora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Ukupno</c:v>
                </c:pt>
                <c:pt idx="1">
                  <c:v>I grupa – opštine intenzivnije pogođene krizom</c:v>
                </c:pt>
                <c:pt idx="2">
                  <c:v>II grupa – opštine umereno pogođene krizom</c:v>
                </c:pt>
              </c:strCache>
            </c:strRef>
          </c:cat>
          <c:val>
            <c:numRef>
              <c:f>Sheet1!$B$7:$D$7</c:f>
              <c:numCache>
                <c:formatCode>0</c:formatCode>
                <c:ptCount val="3"/>
                <c:pt idx="0">
                  <c:v>1.4117342837910343</c:v>
                </c:pt>
                <c:pt idx="1">
                  <c:v>1.3794827207668636</c:v>
                </c:pt>
                <c:pt idx="2">
                  <c:v>1.4328432169618923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ED-4F11-94FB-8E1403AAD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45884112"/>
        <c:axId val="346919456"/>
      </c:barChart>
      <c:catAx>
        <c:axId val="3458841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919456"/>
        <c:crosses val="autoZero"/>
        <c:auto val="1"/>
        <c:lblAlgn val="ctr"/>
        <c:lblOffset val="100"/>
        <c:noMultiLvlLbl val="0"/>
      </c:catAx>
      <c:valAx>
        <c:axId val="346919456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588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073302156237508E-2"/>
          <c:y val="0.8029819172837126"/>
          <c:w val="0.97237507038185633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09248772285774E-2"/>
          <c:y val="6.3148044374677723E-3"/>
          <c:w val="1"/>
          <c:h val="0.98995727191380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17-4521-8702-B932CC1F719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17-4521-8702-B932CC1F7193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17-4521-8702-B932CC1F719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17-4521-8702-B932CC1F71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17-4521-8702-B932CC1F71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17-4521-8702-B932CC1F71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know/no answer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79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C17-4521-8702-B932CC1F71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93747125746458E-2"/>
          <c:y val="0.19755746965616583"/>
          <c:w val="0.23174174615640067"/>
          <c:h val="0.528289275550749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F7-42E3-AE06-52C50B334C8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F7-42E3-AE06-52C50B334C89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F7-42E3-AE06-52C50B334C89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F7-42E3-AE06-52C50B334C8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znam/bez odgovora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0</c:v>
                </c:pt>
                <c:pt idx="1">
                  <c:v>90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7F7-42E3-AE06-52C50B334C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legend>
      <c:legendPos val="b"/>
      <c:layout>
        <c:manualLayout>
          <c:xMode val="edge"/>
          <c:yMode val="edge"/>
          <c:x val="9.1509017023030464E-2"/>
          <c:y val="0.81865832707142372"/>
          <c:w val="0.81962485338469704"/>
          <c:h val="7.4415883355776855E-2"/>
        </c:manualLayout>
      </c:layout>
      <c:overlay val="0"/>
      <c:txPr>
        <a:bodyPr/>
        <a:lstStyle/>
        <a:p>
          <a:pPr>
            <a:defRPr sz="1000">
              <a:solidFill>
                <a:srgbClr val="333333"/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09248772285774E-2"/>
          <c:y val="6.3148044374677723E-3"/>
          <c:w val="1"/>
          <c:h val="0.98995727191380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7C-4EE6-8067-97FF1C7DF6C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7C-4EE6-8067-97FF1C7DF6C7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7C-4EE6-8067-97FF1C7DF6C7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7C-4EE6-8067-97FF1C7DF6C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7C-4EE6-8067-97FF1C7DF6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know/no answer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90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97C-4EE6-8067-97FF1C7DF6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09248772285774E-2"/>
          <c:y val="6.3148044374677723E-3"/>
          <c:w val="1"/>
          <c:h val="0.98995727191380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17-4521-8702-B932CC1F719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17-4521-8702-B932CC1F7193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17-4521-8702-B932CC1F7193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17-4521-8702-B932CC1F71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17-4521-8702-B932CC1F71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know/no answer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91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C17-4521-8702-B932CC1F71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1" dirty="0" err="1"/>
              <a:t>Kakav</a:t>
            </a:r>
            <a:r>
              <a:rPr lang="en-US" sz="1050" b="1" dirty="0"/>
              <a:t> je </a:t>
            </a:r>
            <a:r>
              <a:rPr lang="en-US" sz="1050" b="1" dirty="0" err="1"/>
              <a:t>Vaš</a:t>
            </a:r>
            <a:r>
              <a:rPr lang="en-US" sz="1050" b="1" dirty="0"/>
              <a:t> </a:t>
            </a:r>
            <a:r>
              <a:rPr lang="en-US" sz="1050" b="1" dirty="0" err="1"/>
              <a:t>generalni</a:t>
            </a:r>
            <a:r>
              <a:rPr lang="en-US" sz="1050" b="1" dirty="0"/>
              <a:t> </a:t>
            </a:r>
            <a:r>
              <a:rPr lang="en-US" sz="1050" b="1" dirty="0" err="1"/>
              <a:t>stav</a:t>
            </a:r>
            <a:r>
              <a:rPr lang="en-US" sz="1050" b="1" dirty="0"/>
              <a:t> o migrantima/</a:t>
            </a:r>
            <a:r>
              <a:rPr lang="en-US" sz="1050" b="1" dirty="0" err="1"/>
              <a:t>izbeglicama</a:t>
            </a:r>
            <a:r>
              <a:rPr lang="en-US" sz="1050" b="1" dirty="0"/>
              <a:t> </a:t>
            </a:r>
            <a:r>
              <a:rPr lang="en-US" sz="1050" b="1" dirty="0" err="1"/>
              <a:t>koji</a:t>
            </a:r>
            <a:r>
              <a:rPr lang="en-US" sz="1050" b="1" dirty="0"/>
              <a:t> </a:t>
            </a:r>
            <a:r>
              <a:rPr lang="en-US" sz="1050" b="1" dirty="0" err="1"/>
              <a:t>dolaze</a:t>
            </a:r>
            <a:r>
              <a:rPr lang="en-US" sz="1050" b="1" dirty="0"/>
              <a:t> u </a:t>
            </a:r>
            <a:r>
              <a:rPr lang="en-US" sz="1050" b="1" dirty="0" err="1"/>
              <a:t>Srbiju</a:t>
            </a:r>
            <a:r>
              <a:rPr lang="en-US" sz="1050" b="1" dirty="0"/>
              <a:t>? %</a:t>
            </a:r>
          </a:p>
        </c:rich>
      </c:tx>
      <c:layout>
        <c:manualLayout>
          <c:xMode val="edge"/>
          <c:yMode val="edge"/>
          <c:x val="6.8043749070084286E-2"/>
          <c:y val="2.1431302430150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538598431031615"/>
          <c:y val="0.10296210010370918"/>
          <c:w val="0.50970479005055824"/>
          <c:h val="0.656393784391936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Veoma negativan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42.892280317326303</c:v>
                </c:pt>
                <c:pt idx="1">
                  <c:v>6.1636580955581133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F8C-A326-8D695CD35B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Uglavnom negativan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39.657823668664918</c:v>
                </c:pt>
                <c:pt idx="1">
                  <c:v>24.46781643213507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F8C-A326-8D695CD35B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Neutralan  (ni negativan, ni pozitivan)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14.173436607088201</c:v>
                </c:pt>
                <c:pt idx="1">
                  <c:v>49.268587332553622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F8C-A326-8D695CD35B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Uglavnom pozitivan 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1.0429149798184971</c:v>
                </c:pt>
                <c:pt idx="1">
                  <c:v>15.698601995652133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F8C-A326-8D695CD35B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Veoma pozitivan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Sheet1!$B$6:$C$6</c:f>
              <c:numCache>
                <c:formatCode>0</c:formatCode>
                <c:ptCount val="2"/>
                <c:pt idx="0">
                  <c:v>0</c:v>
                </c:pt>
                <c:pt idx="1">
                  <c:v>2.0464654747660687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77-4F8C-A326-8D695CD35BF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 znam/Bez odgovora </c:v>
                </c:pt>
              </c:strCache>
            </c:strRef>
          </c:tx>
          <c:spPr>
            <a:solidFill>
              <a:srgbClr val="797979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Šid</c:v>
                </c:pt>
                <c:pt idx="1">
                  <c:v>Preševo</c:v>
                </c:pt>
              </c:strCache>
            </c:strRef>
          </c:cat>
          <c:val>
            <c:numRef>
              <c:f>Sheet1!$B$7:$C$7</c:f>
              <c:numCache>
                <c:formatCode>0</c:formatCode>
                <c:ptCount val="2"/>
                <c:pt idx="0">
                  <c:v>2.2335444271020641</c:v>
                </c:pt>
                <c:pt idx="1">
                  <c:v>2.3548706693349994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ED-4F11-94FB-8E1403AAD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46920240"/>
        <c:axId val="346920632"/>
      </c:barChart>
      <c:catAx>
        <c:axId val="346920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920632"/>
        <c:crosses val="autoZero"/>
        <c:auto val="1"/>
        <c:lblAlgn val="ctr"/>
        <c:lblOffset val="100"/>
        <c:noMultiLvlLbl val="0"/>
      </c:catAx>
      <c:valAx>
        <c:axId val="346920632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4692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105715383625132"/>
          <c:w val="0.99905161725106706"/>
          <c:h val="5.521151899960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Prema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Vašem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mišljenju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, 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koji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je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glavni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razlog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što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migranti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/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izbeglice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napuštaju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svoje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 </a:t>
            </a:r>
            <a:r>
              <a:rPr lang="en-US" sz="1050" b="1" i="0" u="none" strike="noStrike" baseline="0" dirty="0" err="1">
                <a:solidFill>
                  <a:srgbClr val="333333"/>
                </a:solidFill>
                <a:effectLst/>
              </a:rPr>
              <a:t>države</a:t>
            </a:r>
            <a:r>
              <a:rPr lang="en-US" sz="1050" b="1" i="0" u="none" strike="noStrike" baseline="0" dirty="0">
                <a:solidFill>
                  <a:srgbClr val="333333"/>
                </a:solidFill>
                <a:effectLst/>
              </a:rPr>
              <a:t>? </a:t>
            </a:r>
            <a:r>
              <a:rPr lang="sr-Latn-RS" sz="1050" b="0" i="0" u="none" strike="noStrike" baseline="0" dirty="0">
                <a:solidFill>
                  <a:srgbClr val="333333"/>
                </a:solidFill>
                <a:effectLst/>
              </a:rPr>
              <a:t>VIŠESTRUKI ODGOVOR</a:t>
            </a:r>
            <a:r>
              <a:rPr lang="en-US" sz="1050" b="0" i="0" u="none" strike="noStrike" baseline="0" dirty="0">
                <a:solidFill>
                  <a:srgbClr val="333333"/>
                </a:solidFill>
                <a:effectLst/>
              </a:rPr>
              <a:t>, </a:t>
            </a:r>
            <a:r>
              <a:rPr lang="en-US" sz="1050" b="1" baseline="0" dirty="0">
                <a:solidFill>
                  <a:srgbClr val="333333"/>
                </a:solidFill>
              </a:rPr>
              <a:t>%</a:t>
            </a:r>
            <a:endParaRPr lang="en-US" sz="1050" b="1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0.16177843645794737"/>
          <c:y val="2.374045891269045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103117806828428"/>
          <c:y val="0.12890645964771133"/>
          <c:w val="0.61449309017921472"/>
          <c:h val="0.86874995846978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  Rat, nedostatak bezbednosti i sigurnosti, strah od progona</c:v>
                </c:pt>
                <c:pt idx="1">
                  <c:v> Žele bolji životni standard </c:v>
                </c:pt>
                <c:pt idx="2">
                  <c:v>Nedostatak perspektive u budućnosti </c:v>
                </c:pt>
                <c:pt idx="3">
                  <c:v>  Ljudska prava i slobode </c:v>
                </c:pt>
                <c:pt idx="4">
                  <c:v>Kriminal i korupcija </c:v>
                </c:pt>
                <c:pt idx="5">
                  <c:v>Nezaposlenost  </c:v>
                </c:pt>
                <c:pt idx="6">
                  <c:v>Drugo </c:v>
                </c:pt>
                <c:pt idx="7">
                  <c:v> Ne znam/Bez odgovora 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92.689351790526516</c:v>
                </c:pt>
                <c:pt idx="1">
                  <c:v>52.36559451973671</c:v>
                </c:pt>
                <c:pt idx="2">
                  <c:v>41.706592426336947</c:v>
                </c:pt>
                <c:pt idx="3">
                  <c:v>38.694636576136624</c:v>
                </c:pt>
                <c:pt idx="4">
                  <c:v>21.063022687224681</c:v>
                </c:pt>
                <c:pt idx="5">
                  <c:v>14.751001782430739</c:v>
                </c:pt>
                <c:pt idx="6">
                  <c:v>2.0707393087605728</c:v>
                </c:pt>
                <c:pt idx="7">
                  <c:v>10.262338036653521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14-43B6-8AE9-FBF656A602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grupa – opštine intenzivnije pogođene krizom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  Rat, nedostatak bezbednosti i sigurnosti, strah od progona</c:v>
                </c:pt>
                <c:pt idx="1">
                  <c:v> Žele bolji životni standard </c:v>
                </c:pt>
                <c:pt idx="2">
                  <c:v>Nedostatak perspektive u budućnosti </c:v>
                </c:pt>
                <c:pt idx="3">
                  <c:v>  Ljudska prava i slobode </c:v>
                </c:pt>
                <c:pt idx="4">
                  <c:v>Kriminal i korupcija </c:v>
                </c:pt>
                <c:pt idx="5">
                  <c:v>Nezaposlenost  </c:v>
                </c:pt>
                <c:pt idx="6">
                  <c:v>Drugo </c:v>
                </c:pt>
                <c:pt idx="7">
                  <c:v> Ne znam/Bez odgovora 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85.821752737654208</c:v>
                </c:pt>
                <c:pt idx="1">
                  <c:v>55.466165008452506</c:v>
                </c:pt>
                <c:pt idx="2">
                  <c:v>40.11227109569203</c:v>
                </c:pt>
                <c:pt idx="3">
                  <c:v>32.455294447594355</c:v>
                </c:pt>
                <c:pt idx="4">
                  <c:v>18.527073550990817</c:v>
                </c:pt>
                <c:pt idx="5">
                  <c:v>20.265334343613699</c:v>
                </c:pt>
                <c:pt idx="6">
                  <c:v>3.5310669838652853</c:v>
                </c:pt>
                <c:pt idx="7">
                  <c:v>13.022061427466866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14-43B6-8AE9-FBF656A602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grupa – opštine umereno pogođene krizom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  Rat, nedostatak bezbednosti i sigurnosti, strah od progona</c:v>
                </c:pt>
                <c:pt idx="1">
                  <c:v> Žele bolji životni standard </c:v>
                </c:pt>
                <c:pt idx="2">
                  <c:v>Nedostatak perspektive u budućnosti </c:v>
                </c:pt>
                <c:pt idx="3">
                  <c:v>  Ljudska prava i slobode </c:v>
                </c:pt>
                <c:pt idx="4">
                  <c:v>Kriminal i korupcija </c:v>
                </c:pt>
                <c:pt idx="5">
                  <c:v>Nezaposlenost  </c:v>
                </c:pt>
                <c:pt idx="6">
                  <c:v>Drugo </c:v>
                </c:pt>
                <c:pt idx="7">
                  <c:v> Ne znam/Bez odgovora 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97.183535234089959</c:v>
                </c:pt>
                <c:pt idx="1">
                  <c:v>50.336777190315644</c:v>
                </c:pt>
                <c:pt idx="2">
                  <c:v>42.750011298523511</c:v>
                </c:pt>
                <c:pt idx="3">
                  <c:v>42.778896393653646</c:v>
                </c:pt>
                <c:pt idx="4">
                  <c:v>22.723254700121831</c:v>
                </c:pt>
                <c:pt idx="5">
                  <c:v>11.142111604183926</c:v>
                </c:pt>
                <c:pt idx="6">
                  <c:v>1.1155744097877536</c:v>
                </c:pt>
                <c:pt idx="7">
                  <c:v>8.4544019888879713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14-43B6-8AE9-FBF656A60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5735272"/>
        <c:axId val="345735664"/>
      </c:barChart>
      <c:catAx>
        <c:axId val="345735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735664"/>
        <c:crosses val="autoZero"/>
        <c:auto val="1"/>
        <c:lblAlgn val="ctr"/>
        <c:lblOffset val="100"/>
        <c:noMultiLvlLbl val="0"/>
      </c:catAx>
      <c:valAx>
        <c:axId val="345735664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34573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945905891070767"/>
          <c:y val="0.60835756568035182"/>
          <c:w val="0.45850250749037991"/>
          <c:h val="0.20084312527693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u="none" strike="noStrike" baseline="0" dirty="0">
                <a:effectLst/>
              </a:rPr>
              <a:t>Prema </a:t>
            </a:r>
            <a:r>
              <a:rPr lang="en-US" sz="1050" b="1" i="0" u="none" strike="noStrike" baseline="0" dirty="0" err="1">
                <a:effectLst/>
              </a:rPr>
              <a:t>Vašem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mišljenju</a:t>
            </a:r>
            <a:r>
              <a:rPr lang="en-US" sz="1050" b="1" i="0" u="none" strike="noStrike" baseline="0" dirty="0">
                <a:effectLst/>
              </a:rPr>
              <a:t>, </a:t>
            </a:r>
            <a:r>
              <a:rPr lang="en-US" sz="1050" b="1" i="0" u="none" strike="noStrike" baseline="0" dirty="0" err="1">
                <a:effectLst/>
              </a:rPr>
              <a:t>koja</a:t>
            </a:r>
            <a:r>
              <a:rPr lang="en-US" sz="1050" b="1" i="0" u="none" strike="noStrike" baseline="0" dirty="0">
                <a:effectLst/>
              </a:rPr>
              <a:t> je </a:t>
            </a:r>
            <a:r>
              <a:rPr lang="en-US" sz="1050" b="1" i="0" u="none" strike="noStrike" baseline="0" dirty="0" err="1">
                <a:effectLst/>
              </a:rPr>
              <a:t>konačna</a:t>
            </a:r>
            <a:r>
              <a:rPr lang="en-US" sz="1050" b="1" i="0" u="none" strike="noStrike" baseline="0" dirty="0">
                <a:effectLst/>
              </a:rPr>
              <a:t> </a:t>
            </a:r>
            <a:r>
              <a:rPr lang="en-US" sz="1050" b="1" i="0" u="none" strike="noStrike" baseline="0" dirty="0" err="1">
                <a:effectLst/>
              </a:rPr>
              <a:t>destinacija</a:t>
            </a:r>
            <a:r>
              <a:rPr lang="en-US" sz="1050" b="1" i="0" u="none" strike="noStrike" baseline="0" dirty="0">
                <a:effectLst/>
              </a:rPr>
              <a:t> za </a:t>
            </a:r>
            <a:r>
              <a:rPr lang="en-US" sz="1050" b="1" i="0" u="none" strike="noStrike" baseline="0" dirty="0" err="1">
                <a:effectLst/>
              </a:rPr>
              <a:t>migrante</a:t>
            </a:r>
            <a:r>
              <a:rPr lang="en-US" sz="1050" b="1" i="0" u="none" strike="noStrike" baseline="0" dirty="0">
                <a:effectLst/>
              </a:rPr>
              <a:t>/</a:t>
            </a:r>
            <a:r>
              <a:rPr lang="en-US" sz="1050" b="1" i="0" u="none" strike="noStrike" baseline="0" dirty="0" err="1">
                <a:effectLst/>
              </a:rPr>
              <a:t>izbeglice</a:t>
            </a:r>
            <a:r>
              <a:rPr lang="en-US" sz="1050" b="1" dirty="0">
                <a:solidFill>
                  <a:srgbClr val="333333"/>
                </a:solidFill>
                <a:effectLst/>
              </a:rPr>
              <a:t>?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50" b="1" baseline="0" dirty="0">
                <a:solidFill>
                  <a:srgbClr val="333333"/>
                </a:solidFill>
              </a:rPr>
              <a:t>%</a:t>
            </a:r>
            <a:endParaRPr lang="en-US" sz="1050" b="1" dirty="0">
              <a:solidFill>
                <a:srgbClr val="333333"/>
              </a:solidFill>
            </a:endParaRPr>
          </a:p>
        </c:rich>
      </c:tx>
      <c:layout>
        <c:manualLayout>
          <c:xMode val="edge"/>
          <c:yMode val="edge"/>
          <c:x val="0.1970655798443868"/>
          <c:y val="6.735552192333041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288742112126683"/>
          <c:y val="0.17337923665991825"/>
          <c:w val="0.62931339399544306"/>
          <c:h val="0.77273514044132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Razvijene  zemlje EU </c:v>
                </c:pt>
                <c:pt idx="1">
                  <c:v>Uglavnom razvijene zemlje EU, a manjina koja ne uspe da  stigne do njih,  ostaće u Srbiji i regionu </c:v>
                </c:pt>
                <c:pt idx="2">
                  <c:v>Srbija im je krajnja destinacija </c:v>
                </c:pt>
                <c:pt idx="3">
                  <c:v>Ni oni sami to još uvek ne znaju</c:v>
                </c:pt>
                <c:pt idx="4">
                  <c:v>Ne znam/Bez odgovora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61.643235788752122</c:v>
                </c:pt>
                <c:pt idx="1">
                  <c:v>23.561057620860403</c:v>
                </c:pt>
                <c:pt idx="2">
                  <c:v>3.3063516641473099</c:v>
                </c:pt>
                <c:pt idx="3">
                  <c:v>10.530562190759779</c:v>
                </c:pt>
                <c:pt idx="4">
                  <c:v>0.95879273548039801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07-475F-83A2-15D5CDBA9B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grupa – opštine intenzivnije pogođene krizom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Razvijene  zemlje EU </c:v>
                </c:pt>
                <c:pt idx="1">
                  <c:v>Uglavnom razvijene zemlje EU, a manjina koja ne uspe da  stigne do njih,  ostaće u Srbiji i regionu </c:v>
                </c:pt>
                <c:pt idx="2">
                  <c:v>Srbija im je krajnja destinacija </c:v>
                </c:pt>
                <c:pt idx="3">
                  <c:v>Ni oni sami to još uvek ne znaju</c:v>
                </c:pt>
                <c:pt idx="4">
                  <c:v>Ne znam/Bez odgovora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59.986313008969574</c:v>
                </c:pt>
                <c:pt idx="1">
                  <c:v>24.541063647206393</c:v>
                </c:pt>
                <c:pt idx="2">
                  <c:v>5.5537410339528872</c:v>
                </c:pt>
                <c:pt idx="3">
                  <c:v>7.4951853992168447</c:v>
                </c:pt>
                <c:pt idx="4">
                  <c:v>2.423696910654602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07-475F-83A2-15D5CDBA9B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II grupa – opštine umereno pogođene krizom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Razvijene  zemlje EU </c:v>
                </c:pt>
                <c:pt idx="1">
                  <c:v>Uglavnom razvijene zemlje EU, a manjina koja ne uspe da  stigne do njih,  ostaće u Srbiji i regionu </c:v>
                </c:pt>
                <c:pt idx="2">
                  <c:v>Srbija im je krajnja destinacija </c:v>
                </c:pt>
                <c:pt idx="3">
                  <c:v>Ni oni sami to još uvek ne znaju</c:v>
                </c:pt>
                <c:pt idx="4">
                  <c:v>Ne znam/Bez odgovora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62.727706398796371</c:v>
                </c:pt>
                <c:pt idx="1">
                  <c:v>22.919635011305875</c:v>
                </c:pt>
                <c:pt idx="2">
                  <c:v>1.8354154499685094</c:v>
                </c:pt>
                <c:pt idx="3">
                  <c:v>12.517243139929088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07-475F-83A2-15D5CDBA9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7748256"/>
        <c:axId val="347748648"/>
      </c:barChart>
      <c:catAx>
        <c:axId val="347748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748648"/>
        <c:crosses val="autoZero"/>
        <c:auto val="1"/>
        <c:lblAlgn val="ctr"/>
        <c:lblOffset val="100"/>
        <c:noMultiLvlLbl val="0"/>
      </c:catAx>
      <c:valAx>
        <c:axId val="347748648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34774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899624532854107"/>
          <c:y val="0.62770645528186386"/>
          <c:w val="0.45850250749037991"/>
          <c:h val="0.18553505211253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6BD712-6567-450C-B3C6-BAF6878345EE}" type="datetimeFigureOut">
              <a:rPr lang="en-AU" smtClean="0"/>
              <a:pPr/>
              <a:t>6/05/2016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13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10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34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1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9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11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1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63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56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65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1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5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18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49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35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11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09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17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77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73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73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9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87D93-240F-4041-8284-FC16D3A96101}" type="slidenum">
              <a: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38982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75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6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8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67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6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32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B9487D93-240F-4041-8284-FC16D3A96101}" type="slidenum">
              <a:rPr lang="en-AU" sz="1800" b="0" kern="0">
                <a:solidFill>
                  <a:sysClr val="windowText" lastClr="000000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AU" sz="1800" b="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8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2458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9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3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611434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0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1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795726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4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7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572000" y="276225"/>
            <a:ext cx="4283074" cy="529431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4287601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99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61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6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2"/>
          <p:cNvSpPr txBox="1">
            <a:spLocks/>
          </p:cNvSpPr>
          <p:nvPr userDrawn="1"/>
        </p:nvSpPr>
        <p:spPr>
          <a:xfrm>
            <a:off x="1304529" y="6089856"/>
            <a:ext cx="5114925" cy="2292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EC008C"/>
                </a:solidFill>
                <a:latin typeface="+mj-lt"/>
                <a:ea typeface="Times New Roman"/>
                <a:cs typeface="Times New Roman"/>
              </a:rPr>
              <a:t>TNS Medium Gallup</a:t>
            </a:r>
            <a:endParaRPr lang="en-US" sz="900" dirty="0">
              <a:solidFill>
                <a:srgbClr val="333333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066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0" r="40312" b="-1"/>
          <a:stretch/>
        </p:blipFill>
        <p:spPr bwMode="auto">
          <a:xfrm>
            <a:off x="2400301" y="0"/>
            <a:ext cx="6743700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3" y="0"/>
            <a:ext cx="4670433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004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737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06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88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855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367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4188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4283067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271063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19388" b="9440"/>
          <a:stretch/>
        </p:blipFill>
        <p:spPr bwMode="auto">
          <a:xfrm>
            <a:off x="877888" y="0"/>
            <a:ext cx="8266112" cy="55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7051494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193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01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429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66641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57139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79325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9278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61095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695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044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7" t="13578" r="9952" b="3640"/>
          <a:stretch/>
        </p:blipFill>
        <p:spPr bwMode="auto">
          <a:xfrm>
            <a:off x="4449548" y="1"/>
            <a:ext cx="4694452" cy="58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059732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78129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72134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07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961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845922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33408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730731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619246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151059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48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9" r="19239" b="3525"/>
          <a:stretch/>
        </p:blipFill>
        <p:spPr bwMode="auto">
          <a:xfrm>
            <a:off x="4710159" y="0"/>
            <a:ext cx="4433841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67549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1891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6156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75060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3204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544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6479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5748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4041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191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421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21766" b="3545"/>
          <a:stretch/>
        </p:blipFill>
        <p:spPr bwMode="auto">
          <a:xfrm>
            <a:off x="4343401" y="0"/>
            <a:ext cx="4514850" cy="5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376603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415197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2362827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30433144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91013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133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487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49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+ Title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883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972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7" y="5570538"/>
            <a:ext cx="7562850" cy="368300"/>
          </a:xfrm>
        </p:spPr>
        <p:txBody>
          <a:bodyPr lIns="0" tIns="0" rIns="0" bIns="106581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3791700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13077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Box 12"/>
          <p:cNvSpPr txBox="1">
            <a:spLocks/>
          </p:cNvSpPr>
          <p:nvPr userDrawn="1"/>
        </p:nvSpPr>
        <p:spPr>
          <a:xfrm>
            <a:off x="1304529" y="6089856"/>
            <a:ext cx="5114925" cy="2292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EC008C"/>
                </a:solidFill>
                <a:latin typeface="+mj-lt"/>
                <a:ea typeface="Times New Roman"/>
                <a:cs typeface="Times New Roman"/>
              </a:rPr>
              <a:t>TNS Medium Gallup</a:t>
            </a:r>
            <a:endParaRPr lang="en-US" sz="900" dirty="0">
              <a:solidFill>
                <a:srgbClr val="333333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6504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4352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90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596" r="19349" b="898"/>
          <a:stretch/>
        </p:blipFill>
        <p:spPr bwMode="auto">
          <a:xfrm>
            <a:off x="3286912" y="0"/>
            <a:ext cx="5857087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611993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04945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7901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79883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581410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39791332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2461495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0857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43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89648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71049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790699"/>
            <a:ext cx="4030663" cy="415766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790699"/>
            <a:ext cx="4029075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4030663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826000" y="1031839"/>
            <a:ext cx="4029074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839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3614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788564"/>
            <a:ext cx="2664000" cy="416118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790699"/>
            <a:ext cx="2664000" cy="4157663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7173"/>
            <a:ext cx="2664000" cy="416118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266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38256" y="103183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190761" y="1039459"/>
            <a:ext cx="266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85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02634" y="1006068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008843"/>
            <a:ext cx="1944000" cy="4939283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494192" y="1004677"/>
            <a:ext cx="1944000" cy="493928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4009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494192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911075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89307"/>
            <a:ext cx="1944000" cy="4158819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3975"/>
            <a:ext cx="1944000" cy="758861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94087" y="1033975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910761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4702634" y="1789307"/>
            <a:ext cx="1944000" cy="4158819"/>
          </a:xfrm>
        </p:spPr>
        <p:txBody>
          <a:bodyPr lIns="0"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02424" y="1039459"/>
            <a:ext cx="1944000" cy="758861"/>
          </a:xfrm>
        </p:spPr>
        <p:txBody>
          <a:bodyPr lIns="0"/>
          <a:lstStyle>
            <a:lvl1pPr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231362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285750" y="1285875"/>
            <a:ext cx="8569325" cy="4284663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1414616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insert movie…</a:t>
            </a:r>
          </a:p>
        </p:txBody>
      </p:sp>
    </p:spTree>
    <p:extLst>
      <p:ext uri="{BB962C8B-B14F-4D97-AF65-F5344CB8AC3E}">
        <p14:creationId xmlns:p14="http://schemas.microsoft.com/office/powerpoint/2010/main" val="6735225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04915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8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/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0" y="2851200"/>
            <a:ext cx="5010932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952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49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ags" Target="../tags/tag26.xml"/><Relationship Id="rId2" Type="http://schemas.openxmlformats.org/officeDocument/2006/relationships/slideLayout" Target="../slideLayouts/slideLayout79.xml"/><Relationship Id="rId16" Type="http://schemas.openxmlformats.org/officeDocument/2006/relationships/tags" Target="../tags/tag25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ags" Target="../tags/tag24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ags" Target="../tags/tag10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ags" Target="../tags/tag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ags" Target="../tags/tag1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ags" Target="../tags/tag15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.jpeg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ags" Target="../tags/tag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ags" Target="../tags/tag21.xml"/><Relationship Id="rId2" Type="http://schemas.openxmlformats.org/officeDocument/2006/relationships/slideLayout" Target="../slideLayouts/slideLayout54.xml"/><Relationship Id="rId16" Type="http://schemas.openxmlformats.org/officeDocument/2006/relationships/tags" Target="../tags/tag20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ags" Target="../tags/tag19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ags" Target="../tags/tag23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 userDrawn="1">
            <p:custDataLst>
              <p:tags r:id="rId10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</a:t>
            </a:r>
            <a:r>
              <a:rPr lang="en-AU" sz="750" b="0" kern="1200" dirty="0">
                <a:solidFill>
                  <a:srgbClr val="333333"/>
                </a:solidFill>
                <a:latin typeface="Arial" charset="0"/>
                <a:ea typeface="+mn-ea"/>
                <a:cs typeface="Arial" charset="0"/>
              </a:rPr>
              <a:t> TNS 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813" y="0"/>
            <a:ext cx="8573262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 userDrawn="1">
            <p:custDataLst>
              <p:tags r:id="rId1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grpSp>
        <p:nvGrpSpPr>
          <p:cNvPr id="3" name="Group 2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0" name="TextBox 29"/>
            <p:cNvSpPr txBox="1"/>
            <p:nvPr userDrawn="1">
              <p:custDataLst>
                <p:tags r:id="rId12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1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3" r:id="rId3"/>
    <p:sldLayoutId id="2147483695" r:id="rId4"/>
    <p:sldLayoutId id="2147483697" r:id="rId5"/>
    <p:sldLayoutId id="2147483699" r:id="rId6"/>
    <p:sldLayoutId id="2147483701" r:id="rId7"/>
    <p:sldLayoutId id="2147483683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 userDrawn="1">
            <p:custDataLst>
              <p:tags r:id="rId15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 userDrawn="1">
            <p:custDataLst>
              <p:tags r:id="rId16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2" name="TextBox 31"/>
            <p:cNvSpPr txBox="1"/>
            <p:nvPr userDrawn="1">
              <p:custDataLst>
                <p:tags r:id="rId17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3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Report prepared for </a:t>
              </a:r>
              <a:r>
                <a:rPr lang="x-none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UNDP in Serbia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5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 userDrawn="1">
            <p:custDataLst>
              <p:tags r:id="rId13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 userDrawn="1">
            <p:custDataLst>
              <p:tags r:id="rId14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8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1" name="TextBox 30"/>
            <p:cNvSpPr txBox="1"/>
            <p:nvPr userDrawn="1">
              <p:custDataLst>
                <p:tags r:id="rId15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2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5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10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 userDrawn="1">
            <p:custDataLst>
              <p:tags r:id="rId15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 userDrawn="1">
            <p:custDataLst>
              <p:tags r:id="rId16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2" name="TextBox 31"/>
            <p:cNvSpPr txBox="1"/>
            <p:nvPr userDrawn="1">
              <p:custDataLst>
                <p:tags r:id="rId17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3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6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66" r:id="rId3"/>
    <p:sldLayoutId id="2147483686" r:id="rId4"/>
    <p:sldLayoutId id="2147483668" r:id="rId5"/>
    <p:sldLayoutId id="2147483689" r:id="rId6"/>
    <p:sldLayoutId id="2147483711" r:id="rId7"/>
    <p:sldLayoutId id="2147483712" r:id="rId8"/>
    <p:sldLayoutId id="2147483743" r:id="rId9"/>
    <p:sldLayoutId id="2147483744" r:id="rId10"/>
    <p:sldLayoutId id="2147483667" r:id="rId11"/>
    <p:sldLayoutId id="2147483745" r:id="rId12"/>
    <p:sldLayoutId id="2147483770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 userDrawn="1">
            <p:custDataLst>
              <p:tags r:id="rId11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 userDrawn="1">
            <p:custDataLst>
              <p:tags r:id="rId12"/>
            </p:custDataLst>
          </p:nvPr>
        </p:nvSpPr>
        <p:spPr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 userDrawn="1"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8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6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6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58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9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0" name="Group 49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1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2" name="Straight Connector 5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30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3" name="TextBox 32"/>
            <p:cNvSpPr txBox="1"/>
            <p:nvPr userDrawn="1">
              <p:custDataLst>
                <p:tags r:id="rId14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4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38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5837" y="-3163"/>
            <a:ext cx="9151455" cy="6861163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2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6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0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4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1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5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79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3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2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90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07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51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0" y="52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18" y="277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18" y="1031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0" y="781012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18" y="1535799"/>
              <a:ext cx="91365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0" y="1284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0" y="203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0" y="1788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18" y="2543875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0" y="2293050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0" y="3047875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0" y="2797050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18" y="3551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18" y="330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4055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18" y="3805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18" y="430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0" y="481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0" y="456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0" y="5315799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4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18" y="581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0" y="5568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0" y="607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0" y="6323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19" y="6575837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9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99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125" name="Straight Connector 12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5" name="Group 104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106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07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9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93" name="Group 92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94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95" name="Straight Connector 94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4852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0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1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:\Users\AndrewA\Desktop\TNS_logo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0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>
            <p:custDataLst>
              <p:tags r:id="rId11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</a:t>
            </a:r>
            <a:r>
              <a:rPr lang="sr-Latn-RS" sz="750" b="0" dirty="0">
                <a:solidFill>
                  <a:srgbClr val="333333"/>
                </a:solidFill>
                <a:latin typeface="+mn-lt"/>
              </a:rPr>
              <a:t>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>
            <p:custDataLst>
              <p:tags r:id="rId12"/>
            </p:custDataLst>
          </p:nvPr>
        </p:nvSpPr>
        <p:spPr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3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8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6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6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58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9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0" name="Group 49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1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2" name="Straight Connector 5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grpSp>
        <p:nvGrpSpPr>
          <p:cNvPr id="31" name="Group 30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2" name="TextBox 31"/>
            <p:cNvSpPr txBox="1"/>
            <p:nvPr userDrawn="1">
              <p:custDataLst>
                <p:tags r:id="rId14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3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87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>
            <p:custDataLst>
              <p:tags r:id="rId15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>
            <p:custDataLst>
              <p:tags r:id="rId16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2016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1290880" y="6038139"/>
            <a:ext cx="6240892" cy="354625"/>
            <a:chOff x="1290880" y="6038139"/>
            <a:chExt cx="6240892" cy="354625"/>
          </a:xfrm>
        </p:grpSpPr>
        <p:sp>
          <p:nvSpPr>
            <p:cNvPr id="31" name="TextBox 30"/>
            <p:cNvSpPr txBox="1"/>
            <p:nvPr userDrawn="1">
              <p:custDataLst>
                <p:tags r:id="rId17"/>
              </p:custDataLst>
            </p:nvPr>
          </p:nvSpPr>
          <p:spPr>
            <a:xfrm>
              <a:off x="1290880" y="6038139"/>
              <a:ext cx="3028726" cy="1923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50" b="0" i="0" u="none" strike="noStrike" spc="0" baseline="0" dirty="0">
                  <a:solidFill>
                    <a:srgbClr val="EC008C"/>
                  </a:solidFill>
                  <a:latin typeface="Verdana"/>
                </a:rPr>
                <a:t>TNS Medium Gallup</a:t>
              </a:r>
            </a:p>
          </p:txBody>
        </p:sp>
        <p:sp>
          <p:nvSpPr>
            <p:cNvPr id="34" name="ZoneTexte 16"/>
            <p:cNvSpPr txBox="1"/>
            <p:nvPr userDrawn="1"/>
          </p:nvSpPr>
          <p:spPr>
            <a:xfrm>
              <a:off x="1307427" y="6084987"/>
              <a:ext cx="6224345" cy="3077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l-PL" sz="1000" b="0" i="0" u="none" strike="noStrike" spc="0" baseline="0" noProof="0" dirty="0">
                  <a:solidFill>
                    <a:srgbClr val="232323"/>
                  </a:solidFill>
                  <a:latin typeface="Verdana"/>
                </a:rPr>
                <a:t>Pripremljeno za UNDP u Srbiji </a:t>
              </a:r>
              <a:endParaRPr lang="en-US" sz="1000" b="0" i="0" u="none" strike="noStrike" spc="0" baseline="0" noProof="0" dirty="0">
                <a:solidFill>
                  <a:srgbClr val="232323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55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 userDrawn="1">
            <p:custDataLst>
              <p:tags r:id="rId14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2016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 userDrawn="1">
            <p:custDataLst>
              <p:tags r:id="rId15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 userDrawn="1"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Baza</a:t>
                  </a: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2"/>
          <p:cNvSpPr txBox="1">
            <a:spLocks/>
          </p:cNvSpPr>
          <p:nvPr userDrawn="1"/>
        </p:nvSpPr>
        <p:spPr>
          <a:xfrm>
            <a:off x="1304529" y="6089856"/>
            <a:ext cx="5114925" cy="2292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dirty="0">
                <a:solidFill>
                  <a:srgbClr val="EC008C"/>
                </a:solidFill>
                <a:latin typeface="+mj-lt"/>
                <a:ea typeface="Times New Roman"/>
                <a:cs typeface="Times New Roman"/>
              </a:rPr>
              <a:t>TNS Medium Gallup</a:t>
            </a:r>
            <a:endParaRPr lang="en-US" sz="900" dirty="0">
              <a:solidFill>
                <a:srgbClr val="333333"/>
              </a:solidFill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111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emf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1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emf"/><Relationship Id="rId4" Type="http://schemas.openxmlformats.org/officeDocument/2006/relationships/chart" Target="../charts/char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emf"/><Relationship Id="rId4" Type="http://schemas.openxmlformats.org/officeDocument/2006/relationships/chart" Target="../charts/chart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emf"/><Relationship Id="rId4" Type="http://schemas.openxmlformats.org/officeDocument/2006/relationships/chart" Target="../charts/chart5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emf"/><Relationship Id="rId4" Type="http://schemas.openxmlformats.org/officeDocument/2006/relationships/chart" Target="../charts/char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emf"/><Relationship Id="rId4" Type="http://schemas.openxmlformats.org/officeDocument/2006/relationships/chart" Target="../charts/chart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emf"/><Relationship Id="rId4" Type="http://schemas.openxmlformats.org/officeDocument/2006/relationships/chart" Target="../charts/chart6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emf"/><Relationship Id="rId4" Type="http://schemas.openxmlformats.org/officeDocument/2006/relationships/chart" Target="../charts/chart6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TNS Medium Gallup</a:t>
            </a:r>
            <a:br>
              <a:rPr lang="en-AU" dirty="0"/>
            </a:br>
            <a:r>
              <a:rPr lang="en-AU" dirty="0"/>
              <a:t>Stavovi prema uticaju migrantske krize u opštinama Srbije </a:t>
            </a:r>
            <a:r>
              <a:rPr lang="en-US" dirty="0"/>
              <a:t/>
            </a:r>
            <a:br>
              <a:rPr lang="en-US" dirty="0"/>
            </a:br>
            <a:r>
              <a:rPr lang="en-AU" dirty="0"/>
              <a:t>Mart 2016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33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Upoznatost sa migrantskom krizom</a:t>
            </a:r>
            <a:endParaRPr lang="en-US" dirty="0"/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85750" y="2495550"/>
          <a:ext cx="8569325" cy="344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1185844"/>
          </a:xfrm>
        </p:spPr>
        <p:txBody>
          <a:bodyPr/>
          <a:lstStyle/>
          <a:p>
            <a:r>
              <a:rPr lang="sr-Latn-RS" sz="1400" dirty="0"/>
              <a:t>Građani smatraju da su uglavnom informisani o </a:t>
            </a:r>
            <a:r>
              <a:rPr lang="sr-Latn-RS" sz="1400" dirty="0" err="1"/>
              <a:t>migrantskoj</a:t>
            </a:r>
            <a:r>
              <a:rPr lang="sr-Latn-RS" sz="1400" dirty="0"/>
              <a:t> krizi </a:t>
            </a:r>
            <a:r>
              <a:rPr lang="en-US" sz="1400" dirty="0"/>
              <a:t>(53.5% </a:t>
            </a:r>
            <a:r>
              <a:rPr lang="sr-Latn-RS" sz="1400" dirty="0"/>
              <a:t>dobro informisano</a:t>
            </a:r>
            <a:r>
              <a:rPr lang="en-US" sz="1400" dirty="0"/>
              <a:t>), </a:t>
            </a:r>
            <a:r>
              <a:rPr lang="sr-Latn-RS" sz="1400" dirty="0"/>
              <a:t>dok</a:t>
            </a:r>
            <a:r>
              <a:rPr lang="en-US" sz="1400" dirty="0"/>
              <a:t> 44% </a:t>
            </a:r>
            <a:r>
              <a:rPr lang="sr-Latn-RS" sz="1400" dirty="0"/>
              <a:t>smatra da nisu dovoljno informisani</a:t>
            </a:r>
            <a:r>
              <a:rPr lang="en-US" sz="1400" dirty="0"/>
              <a:t>. </a:t>
            </a:r>
            <a:r>
              <a:rPr lang="sr-Latn-RS" sz="1400" dirty="0"/>
              <a:t>U opštinama koje su intenzivnije pogođene krizom, građani ređe smatraju da su dobro informisani, u poređenju sa opštinama koje su umereno pogođene. </a:t>
            </a:r>
            <a:endParaRPr lang="en-US" sz="1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847366" y="2436668"/>
          <a:ext cx="2007708" cy="284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522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23186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511601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algn="ctr"/>
                      <a:r>
                        <a:rPr lang="sr-Latn-RS" sz="900" b="0" dirty="0"/>
                        <a:t>Loše informisani</a:t>
                      </a:r>
                      <a:r>
                        <a:rPr lang="en-US" sz="900" b="0" baseline="0" dirty="0"/>
                        <a:t>, %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/>
                        <a:t>UKUPNO</a:t>
                      </a:r>
                      <a:r>
                        <a:rPr lang="sr-Latn-RS" sz="900" b="0" baseline="0" dirty="0"/>
                        <a:t> Dobro informisani</a:t>
                      </a:r>
                      <a:r>
                        <a:rPr lang="en-US" sz="900" b="0" baseline="0" dirty="0"/>
                        <a:t>, %</a:t>
                      </a:r>
                      <a:r>
                        <a:rPr lang="en-US" sz="90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9193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593805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367" y="4365552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8816" y="2369593"/>
            <a:ext cx="48291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Generalno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kojoj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informisani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migrantskoj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izbegličkoj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krizi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%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</a:rPr>
                <a:t>Javno</a:t>
              </a: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en-US" sz="7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</a:rPr>
                <a:t>mnjenje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7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Upoznatost sa migrantskom krizom </a:t>
            </a:r>
            <a:br>
              <a:rPr lang="sr-Latn-RS" dirty="0"/>
            </a:br>
            <a:r>
              <a:rPr lang="sr-Latn-RS" dirty="0"/>
              <a:t>Razlike među polovima</a:t>
            </a:r>
            <a:endParaRPr lang="en-US" dirty="0"/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82151553"/>
              </p:ext>
            </p:extLst>
          </p:nvPr>
        </p:nvGraphicFramePr>
        <p:xfrm>
          <a:off x="285750" y="2495550"/>
          <a:ext cx="8569325" cy="344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sz="1400" dirty="0"/>
              <a:t>Žene češće smatraju da su loše informisane o </a:t>
            </a:r>
            <a:r>
              <a:rPr lang="sr-Latn-RS" sz="1400" dirty="0" smtClean="0"/>
              <a:t>migran</a:t>
            </a:r>
            <a:r>
              <a:rPr lang="en-US" sz="1400" dirty="0" smtClean="0"/>
              <a:t>t</a:t>
            </a:r>
            <a:r>
              <a:rPr lang="sr-Latn-RS" sz="1400" dirty="0" smtClean="0"/>
              <a:t>skoj </a:t>
            </a:r>
            <a:r>
              <a:rPr lang="sr-Latn-RS" sz="1400" dirty="0"/>
              <a:t>krizi u poređenju sa muškarcima</a:t>
            </a:r>
            <a:r>
              <a:rPr lang="en-US" sz="1400" dirty="0"/>
              <a:t>, </a:t>
            </a:r>
            <a:r>
              <a:rPr lang="sr-Latn-RS" sz="1400" dirty="0"/>
              <a:t>što je u skladu sa većom neodlučnošću žena kada je reč o većini pitanja vezanih za migracije, u poređenju sa muškarcima </a:t>
            </a:r>
            <a:r>
              <a:rPr lang="en-US" sz="1400" dirty="0"/>
              <a:t>(</a:t>
            </a:r>
            <a:r>
              <a:rPr lang="sr-Latn-RS" sz="1400" dirty="0"/>
              <a:t>veći procenat </a:t>
            </a:r>
            <a:r>
              <a:rPr lang="en-US" sz="1400" dirty="0"/>
              <a:t>„</a:t>
            </a:r>
            <a:r>
              <a:rPr lang="sr-Latn-RS" sz="1400" dirty="0"/>
              <a:t>ne znam</a:t>
            </a:r>
            <a:r>
              <a:rPr lang="en-US" sz="1400" dirty="0"/>
              <a:t>/</a:t>
            </a:r>
            <a:r>
              <a:rPr lang="sr-Latn-RS" sz="1400" dirty="0"/>
              <a:t>bez odgovora</a:t>
            </a:r>
            <a:r>
              <a:rPr lang="en-US" sz="1400" dirty="0"/>
              <a:t>").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84482"/>
              </p:ext>
            </p:extLst>
          </p:nvPr>
        </p:nvGraphicFramePr>
        <p:xfrm>
          <a:off x="6847366" y="2436668"/>
          <a:ext cx="2007708" cy="284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522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23186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511601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algn="ctr"/>
                      <a:r>
                        <a:rPr lang="sr-Latn-RS" sz="900" b="0" dirty="0"/>
                        <a:t>Loše informisani</a:t>
                      </a:r>
                      <a:r>
                        <a:rPr lang="en-US" sz="900" b="0" baseline="0" dirty="0"/>
                        <a:t>, %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/>
                        <a:t>UKUPNO</a:t>
                      </a:r>
                      <a:r>
                        <a:rPr lang="sr-Latn-RS" sz="900" b="0" baseline="0" dirty="0"/>
                        <a:t> Dobro informisani</a:t>
                      </a:r>
                      <a:r>
                        <a:rPr lang="en-US" sz="900" b="0" baseline="0" dirty="0"/>
                        <a:t>, %</a:t>
                      </a:r>
                      <a:r>
                        <a:rPr lang="en-US" sz="90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9193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593805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367" y="4365552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8190" y="2287801"/>
            <a:ext cx="48291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5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 err="1"/>
              <a:t>Generalno</a:t>
            </a:r>
            <a:r>
              <a:rPr lang="en-US" sz="1050" dirty="0"/>
              <a:t>, u </a:t>
            </a:r>
            <a:r>
              <a:rPr lang="en-US" sz="1050" dirty="0" err="1"/>
              <a:t>kojoj</a:t>
            </a:r>
            <a:r>
              <a:rPr lang="en-US" sz="1050" dirty="0"/>
              <a:t> </a:t>
            </a:r>
            <a:r>
              <a:rPr lang="en-US" sz="1050" dirty="0" err="1"/>
              <a:t>meri</a:t>
            </a:r>
            <a:r>
              <a:rPr lang="en-US" sz="1050" dirty="0"/>
              <a:t> </a:t>
            </a:r>
            <a:r>
              <a:rPr lang="en-US" sz="1050" dirty="0" err="1"/>
              <a:t>ste</a:t>
            </a:r>
            <a:r>
              <a:rPr lang="en-US" sz="1050" dirty="0"/>
              <a:t> </a:t>
            </a:r>
            <a:r>
              <a:rPr lang="en-US" sz="1050" dirty="0" err="1"/>
              <a:t>informisani</a:t>
            </a:r>
            <a:r>
              <a:rPr lang="en-US" sz="1050" dirty="0"/>
              <a:t> o </a:t>
            </a:r>
            <a:r>
              <a:rPr lang="en-US" sz="1050" dirty="0" err="1"/>
              <a:t>migrantskoj</a:t>
            </a:r>
            <a:r>
              <a:rPr lang="en-US" sz="1050" dirty="0"/>
              <a:t>/</a:t>
            </a:r>
            <a:r>
              <a:rPr lang="en-US" sz="1050" dirty="0" err="1"/>
              <a:t>izbegličkoj</a:t>
            </a:r>
            <a:r>
              <a:rPr lang="en-US" sz="1050" dirty="0"/>
              <a:t> </a:t>
            </a:r>
            <a:r>
              <a:rPr lang="en-US" sz="1050" dirty="0" err="1"/>
              <a:t>krizi</a:t>
            </a:r>
            <a:r>
              <a:rPr lang="en-US" sz="1050" dirty="0"/>
              <a:t>? </a:t>
            </a:r>
            <a:r>
              <a:rPr lang="en-US" dirty="0">
                <a:solidFill>
                  <a:srgbClr val="333333"/>
                </a:solidFill>
                <a:latin typeface="+mn-lt"/>
                <a:cs typeface="Aharoni" pitchFamily="2" charset="-79"/>
              </a:rPr>
              <a:t>%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71917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M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Ž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97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</a:t>
            </a:r>
            <a:r>
              <a:rPr lang="en-US" dirty="0"/>
              <a:t>tav</a:t>
            </a:r>
            <a:r>
              <a:rPr lang="sr-Latn-RS" dirty="0"/>
              <a:t> građana</a:t>
            </a:r>
            <a:r>
              <a:rPr lang="en-US" dirty="0"/>
              <a:t> o migrantima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 u </a:t>
            </a:r>
            <a:r>
              <a:rPr lang="en-US" dirty="0" err="1"/>
              <a:t>Srbiju</a:t>
            </a:r>
            <a:endParaRPr lang="en-US" dirty="0"/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70456929"/>
              </p:ext>
            </p:extLst>
          </p:nvPr>
        </p:nvGraphicFramePr>
        <p:xfrm>
          <a:off x="285750" y="2495550"/>
          <a:ext cx="8569325" cy="344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Preovlađuju neutralni stavovi negativnim tendencijama prema migrantima. Ipak, oni koji su više informisani o krizi </a:t>
            </a:r>
            <a:r>
              <a:rPr lang="sr-Latn-RS" dirty="0" smtClean="0"/>
              <a:t>iupravo samaju </a:t>
            </a:r>
            <a:r>
              <a:rPr lang="sr-Latn-RS" dirty="0"/>
              <a:t>pozitivnije mišljenje, dok manje informisani imaju neutralno ili negativno mišljenje.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69164"/>
              </p:ext>
            </p:extLst>
          </p:nvPr>
        </p:nvGraphicFramePr>
        <p:xfrm>
          <a:off x="6847366" y="2152650"/>
          <a:ext cx="2007708" cy="283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522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23186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534636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algn="ctr"/>
                      <a:r>
                        <a:rPr lang="en-US" sz="900" b="0" dirty="0" err="1"/>
                        <a:t>Negativ</a:t>
                      </a:r>
                      <a:r>
                        <a:rPr lang="sr-Latn-RS" sz="900" b="0" dirty="0"/>
                        <a:t>no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algn="ctr"/>
                      <a:r>
                        <a:rPr lang="en-US" sz="900" b="0" dirty="0"/>
                        <a:t>Po</a:t>
                      </a:r>
                      <a:r>
                        <a:rPr lang="sr-Latn-RS" sz="900" b="0" dirty="0"/>
                        <a:t>z</a:t>
                      </a:r>
                      <a:r>
                        <a:rPr lang="en-US" sz="900" b="0" dirty="0" err="1"/>
                        <a:t>itiv</a:t>
                      </a:r>
                      <a:r>
                        <a:rPr lang="sr-Latn-RS" sz="900" b="0" dirty="0"/>
                        <a:t>no</a:t>
                      </a:r>
                      <a:r>
                        <a:rPr lang="en-US" sz="900" b="0" dirty="0"/>
                        <a:t>, %</a:t>
                      </a:r>
                      <a:r>
                        <a:rPr lang="en-US" sz="90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6300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9607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7083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384255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367" y="4241727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6974" y="204237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05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 err="1"/>
              <a:t>Kakav</a:t>
            </a:r>
            <a:r>
              <a:rPr lang="en-US" sz="1050" dirty="0"/>
              <a:t> je </a:t>
            </a:r>
            <a:r>
              <a:rPr lang="en-US" sz="1050" dirty="0" err="1"/>
              <a:t>Vaš</a:t>
            </a:r>
            <a:r>
              <a:rPr lang="en-US" sz="1050" dirty="0"/>
              <a:t> </a:t>
            </a:r>
            <a:r>
              <a:rPr lang="en-US" sz="1050" dirty="0" err="1"/>
              <a:t>generalni</a:t>
            </a:r>
            <a:r>
              <a:rPr lang="en-US" sz="1050" dirty="0"/>
              <a:t> </a:t>
            </a:r>
            <a:r>
              <a:rPr lang="en-US" sz="1050" dirty="0" err="1"/>
              <a:t>stav</a:t>
            </a:r>
            <a:r>
              <a:rPr lang="en-US" sz="1050" dirty="0"/>
              <a:t> o migrantima/</a:t>
            </a:r>
            <a:r>
              <a:rPr lang="en-US" sz="1050" dirty="0" err="1"/>
              <a:t>izbeglicama</a:t>
            </a:r>
            <a:r>
              <a:rPr lang="en-US" sz="1050" dirty="0"/>
              <a:t> </a:t>
            </a:r>
            <a:r>
              <a:rPr lang="en-US" sz="1050" dirty="0" err="1"/>
              <a:t>koji</a:t>
            </a:r>
            <a:r>
              <a:rPr lang="en-US" sz="1050" dirty="0"/>
              <a:t> </a:t>
            </a:r>
            <a:r>
              <a:rPr lang="en-US" sz="1050" dirty="0" err="1"/>
              <a:t>dolaze</a:t>
            </a:r>
            <a:r>
              <a:rPr lang="en-US" sz="1050" dirty="0"/>
              <a:t> u </a:t>
            </a:r>
            <a:r>
              <a:rPr lang="en-US" sz="1050" dirty="0" err="1"/>
              <a:t>Srbiju</a:t>
            </a:r>
            <a:r>
              <a:rPr lang="en-US" sz="1050" dirty="0"/>
              <a:t>? </a:t>
            </a:r>
            <a:r>
              <a:rPr lang="en-US" dirty="0">
                <a:solidFill>
                  <a:srgbClr val="333333"/>
                </a:solidFill>
              </a:rPr>
              <a:t>%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875878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15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</a:t>
            </a:r>
            <a:r>
              <a:rPr lang="en-US" dirty="0" err="1"/>
              <a:t>tav</a:t>
            </a:r>
            <a:r>
              <a:rPr lang="sr-Latn-RS" dirty="0"/>
              <a:t> građana</a:t>
            </a:r>
            <a:r>
              <a:rPr lang="en-US" dirty="0"/>
              <a:t> o migrantima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 u </a:t>
            </a:r>
            <a:r>
              <a:rPr lang="en-US" dirty="0" err="1"/>
              <a:t>Srbiju</a:t>
            </a:r>
            <a:r>
              <a:rPr lang="sr-Cyrl-RS" dirty="0"/>
              <a:t> – 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Šid i Preševo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36442672"/>
              </p:ext>
            </p:extLst>
          </p:nvPr>
        </p:nvGraphicFramePr>
        <p:xfrm>
          <a:off x="285750" y="1790700"/>
          <a:ext cx="856932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sz="1400" dirty="0"/>
              <a:t>U Šidu preovlađuje negativan, a u Preševu neutralan stav prema migrantima. </a:t>
            </a:r>
            <a:endParaRPr lang="en-US" sz="1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847366" y="1998518"/>
          <a:ext cx="2007708" cy="265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522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23186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666922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algn="ctr"/>
                      <a:r>
                        <a:rPr lang="en-US" sz="900" b="0" dirty="0" err="1"/>
                        <a:t>Negativ</a:t>
                      </a:r>
                      <a:r>
                        <a:rPr lang="sr-Latn-RS" sz="900" b="0" dirty="0"/>
                        <a:t>no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algn="ctr"/>
                      <a:r>
                        <a:rPr lang="en-US" sz="900" b="0" dirty="0"/>
                        <a:t>Po</a:t>
                      </a:r>
                      <a:r>
                        <a:rPr lang="sr-Latn-RS" sz="900" b="0" dirty="0"/>
                        <a:t>z</a:t>
                      </a:r>
                      <a:r>
                        <a:rPr lang="en-US" sz="900" b="0" dirty="0" err="1"/>
                        <a:t>itiv</a:t>
                      </a:r>
                      <a:r>
                        <a:rPr lang="sr-Latn-RS" sz="900" b="0" dirty="0"/>
                        <a:t>no</a:t>
                      </a:r>
                      <a:r>
                        <a:rPr lang="en-US" sz="900" b="0" dirty="0"/>
                        <a:t>, %</a:t>
                      </a:r>
                      <a:r>
                        <a:rPr lang="en-US" sz="90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785895"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83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1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1198485"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31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18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275367" y="3672456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389241"/>
              </p:ext>
            </p:extLst>
          </p:nvPr>
        </p:nvGraphicFramePr>
        <p:xfrm>
          <a:off x="7043829" y="5478780"/>
          <a:ext cx="1490571" cy="42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Šid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Preševo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57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48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Razlozi za migraciju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2" name="Content Placeholder 9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31295928"/>
              </p:ext>
            </p:extLst>
          </p:nvPr>
        </p:nvGraphicFramePr>
        <p:xfrm>
          <a:off x="285750" y="2026024"/>
          <a:ext cx="8569325" cy="377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sz="1400" dirty="0"/>
              <a:t>Građani razumeju razloge za migraciju: </a:t>
            </a:r>
            <a:r>
              <a:rPr lang="sr-Latn-RS" sz="1400" dirty="0" smtClean="0"/>
              <a:t>rat </a:t>
            </a:r>
            <a:r>
              <a:rPr lang="sr-Latn-RS" sz="1400" dirty="0"/>
              <a:t>i nedostatak bezbednosti su najčešće navođeni kao razlozi zbog </a:t>
            </a:r>
            <a:r>
              <a:rPr lang="sr-Latn-RS" sz="1400" dirty="0" smtClean="0"/>
              <a:t>čega migranti </a:t>
            </a:r>
            <a:r>
              <a:rPr lang="sr-Latn-RS" sz="1400" dirty="0"/>
              <a:t>napuštaju svoje države. Bolji životni standard se takođe opaža kao važan razlog. </a:t>
            </a:r>
            <a:endParaRPr lang="en-US" sz="14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19804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735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Konačna destinacija za migrante</a:t>
            </a:r>
            <a:endParaRPr lang="en-US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74416194"/>
              </p:ext>
            </p:extLst>
          </p:nvPr>
        </p:nvGraphicFramePr>
        <p:xfrm>
          <a:off x="285750" y="1790700"/>
          <a:ext cx="856932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sr-Latn-RS" sz="1400" dirty="0">
                <a:solidFill>
                  <a:schemeClr val="tx1"/>
                </a:solidFill>
              </a:rPr>
              <a:t>Većina smatra da je konačna destinacija migranata </a:t>
            </a:r>
            <a:r>
              <a:rPr lang="en-US" sz="1400" dirty="0">
                <a:solidFill>
                  <a:schemeClr val="tx1"/>
                </a:solidFill>
              </a:rPr>
              <a:t>EU (62%). </a:t>
            </a:r>
            <a:r>
              <a:rPr lang="sr-Latn-RS" sz="1400" dirty="0"/>
              <a:t>Ipak</a:t>
            </a:r>
            <a:r>
              <a:rPr lang="en-US" sz="1400" dirty="0"/>
              <a:t>, </a:t>
            </a:r>
            <a:r>
              <a:rPr lang="sr-Latn-RS" sz="1400" dirty="0"/>
              <a:t>oko</a:t>
            </a:r>
            <a:r>
              <a:rPr lang="en-US" sz="1400" dirty="0"/>
              <a:t> 25% </a:t>
            </a:r>
            <a:r>
              <a:rPr lang="sr-Latn-RS" sz="1400" dirty="0"/>
              <a:t>građana misli da će oni koji ne useju da dođu do EU ostati u Srbiji i regionu, </a:t>
            </a:r>
            <a:r>
              <a:rPr lang="sr-Latn-RS" sz="1400" dirty="0">
                <a:solidFill>
                  <a:schemeClr val="tx1"/>
                </a:solidFill>
              </a:rPr>
              <a:t>dok </a:t>
            </a:r>
            <a:r>
              <a:rPr lang="en-US" sz="1400" dirty="0">
                <a:solidFill>
                  <a:schemeClr val="tx1"/>
                </a:solidFill>
              </a:rPr>
              <a:t>3% </a:t>
            </a:r>
            <a:r>
              <a:rPr lang="sr-Latn-RS" sz="1400" dirty="0">
                <a:solidFill>
                  <a:schemeClr val="tx1"/>
                </a:solidFill>
              </a:rPr>
              <a:t>smatra da je Srbija konačna destinacija za migrante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sr-Latn-RS" sz="1400" dirty="0"/>
              <a:t> </a:t>
            </a:r>
            <a:endParaRPr lang="en-US" sz="1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19804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68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</a:t>
            </a:r>
            <a:r>
              <a:rPr lang="en-US" dirty="0" err="1"/>
              <a:t>azlik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migranata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Bliskog</a:t>
            </a:r>
            <a:r>
              <a:rPr lang="en-US" dirty="0"/>
              <a:t> </a:t>
            </a:r>
            <a:r>
              <a:rPr lang="en-US" dirty="0" err="1"/>
              <a:t>Istoka</a:t>
            </a:r>
            <a:r>
              <a:rPr lang="en-US" dirty="0"/>
              <a:t> 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izbeglica</a:t>
            </a:r>
            <a:r>
              <a:rPr lang="en-US" dirty="0"/>
              <a:t> u </a:t>
            </a:r>
            <a:r>
              <a:rPr lang="en-US" dirty="0" err="1"/>
              <a:t>bivšoj</a:t>
            </a:r>
            <a:r>
              <a:rPr lang="en-US" dirty="0"/>
              <a:t> </a:t>
            </a:r>
            <a:r>
              <a:rPr lang="en-US" dirty="0" err="1"/>
              <a:t>Jugoslaviji</a:t>
            </a:r>
            <a:r>
              <a:rPr lang="en-US" dirty="0"/>
              <a:t> 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19957727"/>
              </p:ext>
            </p:extLst>
          </p:nvPr>
        </p:nvGraphicFramePr>
        <p:xfrm>
          <a:off x="285750" y="1790700"/>
          <a:ext cx="856932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sr-Latn-RS" sz="1400" dirty="0"/>
              <a:t>Mišljenja o razlici između migranata sa Bliskog Istoka i izbeglica u bivšoj Jugoslaviji su podeljena</a:t>
            </a:r>
            <a:r>
              <a:rPr lang="en-US" sz="1400" dirty="0"/>
              <a:t>. </a:t>
            </a:r>
            <a:r>
              <a:rPr lang="sr-Latn-RS" sz="1400" dirty="0"/>
              <a:t>Polovina ispitanika smatra da nema razlike između izbeglica u bivšoj Jugoslaviji i sadašnjih izbeglica</a:t>
            </a:r>
            <a:r>
              <a:rPr lang="en-US" sz="1400" dirty="0"/>
              <a:t>, </a:t>
            </a:r>
            <a:r>
              <a:rPr lang="sr-Latn-RS" sz="1400" dirty="0"/>
              <a:t>dok</a:t>
            </a:r>
            <a:r>
              <a:rPr lang="en-US" sz="1400" dirty="0"/>
              <a:t> </a:t>
            </a:r>
            <a:r>
              <a:rPr lang="sr-Latn-RS" sz="1400" dirty="0"/>
              <a:t>36% ispitanika misli suprotno.</a:t>
            </a:r>
            <a:endParaRPr lang="en-US" sz="1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19804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784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</a:t>
            </a:r>
            <a:r>
              <a:rPr lang="en-US" dirty="0" err="1"/>
              <a:t>azlik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migranata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Bliskog</a:t>
            </a:r>
            <a:r>
              <a:rPr lang="en-US" dirty="0"/>
              <a:t> </a:t>
            </a:r>
            <a:r>
              <a:rPr lang="sr-Latn-RS" dirty="0"/>
              <a:t>i</a:t>
            </a:r>
            <a:r>
              <a:rPr lang="en-US" dirty="0" err="1"/>
              <a:t>stoka</a:t>
            </a:r>
            <a:r>
              <a:rPr lang="en-US" dirty="0"/>
              <a:t> 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izbeglica</a:t>
            </a:r>
            <a:r>
              <a:rPr lang="en-US" dirty="0"/>
              <a:t> u </a:t>
            </a:r>
            <a:r>
              <a:rPr lang="en-US" dirty="0" err="1"/>
              <a:t>bivšoj</a:t>
            </a:r>
            <a:r>
              <a:rPr lang="en-US" dirty="0"/>
              <a:t> </a:t>
            </a:r>
            <a:r>
              <a:rPr lang="en-US" dirty="0" err="1"/>
              <a:t>Jugoslaviji</a:t>
            </a:r>
            <a:endParaRPr lang="en-US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67639004"/>
              </p:ext>
            </p:extLst>
          </p:nvPr>
        </p:nvGraphicFramePr>
        <p:xfrm>
          <a:off x="285750" y="1790700"/>
          <a:ext cx="856932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sz="1400" dirty="0"/>
              <a:t>Nacionalne i kulturne razlike su najčešće </a:t>
            </a:r>
            <a:r>
              <a:rPr lang="sr-Latn-RS" sz="1400" dirty="0" smtClean="0"/>
              <a:t>pomenute.</a:t>
            </a:r>
            <a:endParaRPr lang="en-US" sz="1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19804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362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Nema kontakata sa migrantima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85749" y="937246"/>
            <a:ext cx="8569325" cy="758861"/>
          </a:xfrm>
        </p:spPr>
        <p:txBody>
          <a:bodyPr>
            <a:noAutofit/>
          </a:bodyPr>
          <a:lstStyle/>
          <a:p>
            <a:r>
              <a:rPr lang="sr-Latn-RS" sz="1200" dirty="0"/>
              <a:t>Većina građana (75%)</a:t>
            </a:r>
            <a:r>
              <a:rPr lang="en-US" sz="1200" dirty="0"/>
              <a:t> </a:t>
            </a:r>
            <a:r>
              <a:rPr lang="sr-Latn-RS" sz="1200" dirty="0"/>
              <a:t>nije imala direktan kontakt sa migrantima. Kontakti su češći u opštinama koje su intenzivnije pogođene krizom. Generalno, građani, sreću migrante jednom mesečno ili ređe. U opštinama koje su intenzivnije pogođene krizom, građani se češće susreću sa </a:t>
            </a:r>
            <a:r>
              <a:rPr lang="sr-Latn-RS" sz="1200" dirty="0" smtClean="0"/>
              <a:t>migrant</a:t>
            </a:r>
            <a:r>
              <a:rPr lang="en-US" sz="1200" dirty="0" smtClean="0"/>
              <a:t>i</a:t>
            </a:r>
            <a:r>
              <a:rPr lang="sr-Latn-RS" sz="1200" dirty="0" smtClean="0"/>
              <a:t>ma </a:t>
            </a:r>
            <a:r>
              <a:rPr lang="sr-Latn-RS" sz="1200" dirty="0"/>
              <a:t>– jednom ili nekoliko puta </a:t>
            </a:r>
            <a:r>
              <a:rPr lang="sr-Latn-RS" sz="1200" dirty="0" smtClean="0"/>
              <a:t>nedeljno.</a:t>
            </a:r>
            <a:endParaRPr lang="en-US" sz="1200" dirty="0"/>
          </a:p>
          <a:p>
            <a:endParaRPr lang="en-US" sz="1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graphicFrame>
        <p:nvGraphicFramePr>
          <p:cNvPr id="17" name="Content Placeholder 9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89844669"/>
              </p:ext>
            </p:extLst>
          </p:nvPr>
        </p:nvGraphicFramePr>
        <p:xfrm>
          <a:off x="4826000" y="1843250"/>
          <a:ext cx="4029075" cy="415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9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23218067"/>
              </p:ext>
            </p:extLst>
          </p:nvPr>
        </p:nvGraphicFramePr>
        <p:xfrm>
          <a:off x="285750" y="1843250"/>
          <a:ext cx="4030663" cy="415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7550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Velika socijalna distanca</a:t>
            </a:r>
            <a:endParaRPr lang="en-US" dirty="0"/>
          </a:p>
        </p:txBody>
      </p:sp>
      <p:graphicFrame>
        <p:nvGraphicFramePr>
          <p:cNvPr id="29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61613017"/>
              </p:ext>
            </p:extLst>
          </p:nvPr>
        </p:nvGraphicFramePr>
        <p:xfrm>
          <a:off x="285750" y="1790700"/>
          <a:ext cx="8569325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r-Latn-RS" sz="1400" dirty="0"/>
              <a:t>Što je očekivana interakcija </a:t>
            </a:r>
            <a:r>
              <a:rPr lang="sr-Latn-RS" sz="1400" dirty="0" smtClean="0"/>
              <a:t>sa migrantima bliskija</a:t>
            </a:r>
            <a:r>
              <a:rPr lang="sr-Latn-RS" sz="1400" dirty="0"/>
              <a:t>, stepen spremnosti građana da učestvuju u toj interakciji je niža.</a:t>
            </a:r>
            <a:endParaRPr lang="en-US" sz="14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5689"/>
              </p:ext>
            </p:extLst>
          </p:nvPr>
        </p:nvGraphicFramePr>
        <p:xfrm>
          <a:off x="224387" y="5111334"/>
          <a:ext cx="86123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8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7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8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70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83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70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483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518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1802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Uopšte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nisam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spreman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Uglavnom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nisam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spreman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Nijedno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Uglavnom</a:t>
                      </a:r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spreman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Potpuno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spreman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 znam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>
            <a:spLocks noChangeAspect="1"/>
          </p:cNvSpPr>
          <p:nvPr/>
        </p:nvSpPr>
        <p:spPr>
          <a:xfrm>
            <a:off x="426409" y="5207738"/>
            <a:ext cx="9144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1907879" y="5207738"/>
            <a:ext cx="9144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336186" y="5207738"/>
            <a:ext cx="9144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4764493" y="5207738"/>
            <a:ext cx="91440" cy="914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192799" y="5207738"/>
            <a:ext cx="91440" cy="91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7617563" y="5207738"/>
            <a:ext cx="91440" cy="9144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06264"/>
              </p:ext>
            </p:extLst>
          </p:nvPr>
        </p:nvGraphicFramePr>
        <p:xfrm>
          <a:off x="7939179" y="5478780"/>
          <a:ext cx="9144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49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</a:t>
            </a:r>
            <a:endParaRPr lang="en-AU" dirty="0"/>
          </a:p>
        </p:txBody>
      </p:sp>
      <p:graphicFrame>
        <p:nvGraphicFramePr>
          <p:cNvPr id="6" name="Table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272955"/>
              </p:ext>
            </p:extLst>
          </p:nvPr>
        </p:nvGraphicFramePr>
        <p:xfrm>
          <a:off x="285750" y="1282213"/>
          <a:ext cx="3960000" cy="4121280"/>
        </p:xfrm>
        <a:graphic>
          <a:graphicData uri="http://schemas.openxmlformats.org/drawingml/2006/table">
            <a:tbl>
              <a:tblPr firstRow="1" bandRow="1"/>
              <a:tblGrid>
                <a:gridCol w="3104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66388" marT="4680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r-Latn-RS" sz="1200" b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Uvod i ključni nalazi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0" marR="66388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03</a:t>
                      </a: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6638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r-Latn-RS" sz="1200" dirty="0"/>
                        <a:t>Opšta socio-ekonomska situacija u opštinama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06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6638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r-Latn-RS" sz="1200" dirty="0"/>
                        <a:t>Stavovi prema migrantskoj krizi i </a:t>
                      </a:r>
                      <a:r>
                        <a:rPr lang="sr-Latn-RS" sz="1200" dirty="0" smtClean="0"/>
                        <a:t>migrant</a:t>
                      </a:r>
                      <a:r>
                        <a:rPr lang="en-US" sz="1200" dirty="0" smtClean="0"/>
                        <a:t>i</a:t>
                      </a:r>
                      <a:r>
                        <a:rPr lang="sr-Latn-RS" sz="1200" dirty="0" smtClean="0"/>
                        <a:t>ma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200" b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09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6638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/>
                        <a:t>Situacija u opštini i suočavanje sa izbegličkom krizom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32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4C4C4C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66388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663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/>
                        <a:t>Prilog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0" marR="66388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54</a:t>
                      </a:r>
                      <a:endParaRPr lang="en-GB" sz="1200" b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66388" marR="0" marT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</a:t>
            </a:fld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590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10672427"/>
              </p:ext>
            </p:extLst>
          </p:nvPr>
        </p:nvGraphicFramePr>
        <p:xfrm>
          <a:off x="4826000" y="1790700"/>
          <a:ext cx="4029075" cy="415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0226803"/>
              </p:ext>
            </p:extLst>
          </p:nvPr>
        </p:nvGraphicFramePr>
        <p:xfrm>
          <a:off x="285750" y="1790700"/>
          <a:ext cx="4030663" cy="415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1323" y="1572002"/>
            <a:ext cx="8258176" cy="406436"/>
          </a:xfrm>
        </p:spPr>
        <p:txBody>
          <a:bodyPr/>
          <a:lstStyle/>
          <a:p>
            <a:pPr algn="ctr">
              <a:defRPr sz="1050" b="1" i="0" u="none" strike="noStrike" kern="1200" spc="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Do </a:t>
            </a:r>
            <a:r>
              <a:rPr lang="en-US" sz="1000" dirty="0" err="1"/>
              <a:t>koje</a:t>
            </a:r>
            <a:r>
              <a:rPr lang="en-US" sz="1000" dirty="0"/>
              <a:t> mere </a:t>
            </a:r>
            <a:r>
              <a:rPr lang="en-US" sz="1000" dirty="0" err="1"/>
              <a:t>biste</a:t>
            </a:r>
            <a:r>
              <a:rPr lang="en-US" sz="1000" dirty="0"/>
              <a:t> </a:t>
            </a:r>
            <a:r>
              <a:rPr lang="en-US" sz="1000" dirty="0" err="1"/>
              <a:t>bili</a:t>
            </a:r>
            <a:r>
              <a:rPr lang="en-US" sz="1000" dirty="0"/>
              <a:t> </a:t>
            </a:r>
            <a:r>
              <a:rPr lang="en-US" sz="1000" dirty="0" err="1"/>
              <a:t>spremni</a:t>
            </a:r>
            <a:r>
              <a:rPr lang="en-US" sz="1000" dirty="0"/>
              <a:t> da </a:t>
            </a:r>
            <a:r>
              <a:rPr lang="en-US" sz="1000" dirty="0" err="1"/>
              <a:t>učestvujete</a:t>
            </a:r>
            <a:r>
              <a:rPr lang="en-US" sz="1000" dirty="0"/>
              <a:t> u </a:t>
            </a:r>
            <a:r>
              <a:rPr lang="en-US" sz="1000" dirty="0" err="1"/>
              <a:t>sledećim</a:t>
            </a:r>
            <a:r>
              <a:rPr lang="en-US" sz="1000" dirty="0"/>
              <a:t> </a:t>
            </a:r>
            <a:r>
              <a:rPr lang="en-US" sz="1000" dirty="0" err="1"/>
              <a:t>aktivnostima</a:t>
            </a:r>
            <a:r>
              <a:rPr lang="en-US" sz="1000" dirty="0"/>
              <a:t>? % </a:t>
            </a:r>
          </a:p>
          <a:p>
            <a:pPr algn="ctr"/>
            <a:endParaRPr lang="en-US" sz="1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Citizens attitudes toward migrants </a:t>
            </a:r>
            <a:r>
              <a:rPr lang="sr-Latn-RS" dirty="0"/>
              <a:t/>
            </a:r>
            <a:br>
              <a:rPr lang="sr-Latn-RS" dirty="0"/>
            </a:br>
            <a:r>
              <a:rPr lang="en-US" dirty="0"/>
              <a:t>– </a:t>
            </a:r>
            <a:r>
              <a:rPr lang="x-none" dirty="0"/>
              <a:t>Šid</a:t>
            </a:r>
            <a:r>
              <a:rPr lang="sr-Latn-RS" dirty="0"/>
              <a:t> and Preševo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5067" y="929105"/>
            <a:ext cx="8569325" cy="758861"/>
          </a:xfrm>
        </p:spPr>
        <p:txBody>
          <a:bodyPr>
            <a:normAutofit/>
          </a:bodyPr>
          <a:lstStyle/>
          <a:p>
            <a:r>
              <a:rPr lang="en-US" sz="1400" dirty="0"/>
              <a:t>U</a:t>
            </a:r>
            <a:r>
              <a:rPr lang="sr-Latn-RS" sz="1400" dirty="0"/>
              <a:t> Šidu su građani manje spremni na interakciju sa </a:t>
            </a:r>
            <a:r>
              <a:rPr lang="sr-Latn-RS" sz="1400" dirty="0" smtClean="0"/>
              <a:t>migrant</a:t>
            </a:r>
            <a:r>
              <a:rPr lang="en-US" sz="1400" dirty="0" smtClean="0"/>
              <a:t>i</a:t>
            </a:r>
            <a:r>
              <a:rPr lang="sr-Latn-RS" sz="1400" dirty="0" smtClean="0"/>
              <a:t>ma </a:t>
            </a:r>
            <a:r>
              <a:rPr lang="sr-Latn-RS" sz="1400" dirty="0"/>
              <a:t>u </a:t>
            </a:r>
            <a:r>
              <a:rPr lang="sr-Latn-RS" sz="1400" dirty="0" smtClean="0"/>
              <a:t>po</a:t>
            </a:r>
            <a:r>
              <a:rPr lang="en-US" sz="1400" dirty="0" smtClean="0"/>
              <a:t>r</a:t>
            </a:r>
            <a:r>
              <a:rPr lang="sr-Latn-RS" sz="1400" dirty="0" smtClean="0"/>
              <a:t>eđenju </a:t>
            </a:r>
            <a:r>
              <a:rPr lang="sr-Latn-RS" sz="1400" dirty="0"/>
              <a:t>sa </a:t>
            </a:r>
            <a:r>
              <a:rPr lang="sr-Latn-RS" sz="1400" dirty="0" smtClean="0"/>
              <a:t>građanima u Preševu.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52051" y="134189"/>
            <a:ext cx="1141658" cy="674039"/>
            <a:chOff x="3173031" y="5976225"/>
            <a:chExt cx="1141658" cy="67403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173031" y="6450209"/>
              <a:ext cx="114165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</a:rPr>
                <a:t>General population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40347"/>
              </p:ext>
            </p:extLst>
          </p:nvPr>
        </p:nvGraphicFramePr>
        <p:xfrm>
          <a:off x="441323" y="5321541"/>
          <a:ext cx="86123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8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7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8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70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83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70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483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518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1802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Uopšte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nisam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spreman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Uglavnom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nisam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spreman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Nijedno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Uglavnom</a:t>
                      </a:r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spreman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Potpuno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spreman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 znam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" name="Rectangle 25"/>
          <p:cNvSpPr>
            <a:spLocks noChangeAspect="1"/>
          </p:cNvSpPr>
          <p:nvPr/>
        </p:nvSpPr>
        <p:spPr>
          <a:xfrm>
            <a:off x="643345" y="5417945"/>
            <a:ext cx="9144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124815" y="5417945"/>
            <a:ext cx="9144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3553122" y="5417945"/>
            <a:ext cx="9144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4981429" y="5417945"/>
            <a:ext cx="91440" cy="914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409735" y="5417945"/>
            <a:ext cx="91440" cy="91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834499" y="5417945"/>
            <a:ext cx="91440" cy="9144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04854"/>
              </p:ext>
            </p:extLst>
          </p:nvPr>
        </p:nvGraphicFramePr>
        <p:xfrm>
          <a:off x="7364503" y="5517609"/>
          <a:ext cx="1490571" cy="42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Šid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Preševo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57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921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Spremnost da se pomogne</a:t>
            </a:r>
            <a:endParaRPr lang="en-US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36611795"/>
              </p:ext>
            </p:extLst>
          </p:nvPr>
        </p:nvGraphicFramePr>
        <p:xfrm>
          <a:off x="285750" y="1790700"/>
          <a:ext cx="856932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sz="1400" dirty="0"/>
              <a:t>Građani bi </a:t>
            </a:r>
            <a:r>
              <a:rPr lang="sr-Latn-RS" sz="1400" dirty="0" smtClean="0"/>
              <a:t>lično </a:t>
            </a:r>
            <a:r>
              <a:rPr lang="sr-Latn-RS" sz="1400" dirty="0"/>
              <a:t>migrantima pomogli pružanjem hrane </a:t>
            </a:r>
            <a:r>
              <a:rPr lang="sr-Latn-RS" sz="1400" dirty="0" smtClean="0"/>
              <a:t>, odeće, </a:t>
            </a:r>
            <a:r>
              <a:rPr lang="sr-Latn-RS" sz="1400" dirty="0"/>
              <a:t>neophodnih stvari za </a:t>
            </a:r>
            <a:r>
              <a:rPr lang="sr-Latn-RS" sz="1400" dirty="0" smtClean="0"/>
              <a:t>decu, </a:t>
            </a:r>
            <a:r>
              <a:rPr lang="sr-Latn-RS" sz="1400" dirty="0"/>
              <a:t>kao i pružanjem </a:t>
            </a:r>
            <a:r>
              <a:rPr lang="sr-Latn-RS" sz="1400" dirty="0" smtClean="0"/>
              <a:t>informacija.</a:t>
            </a:r>
            <a:endParaRPr lang="en-US" sz="1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32570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02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</a:t>
            </a:r>
            <a:r>
              <a:rPr lang="en-US" dirty="0" err="1"/>
              <a:t>tvaranje</a:t>
            </a:r>
            <a:r>
              <a:rPr lang="en-US" dirty="0"/>
              <a:t> </a:t>
            </a:r>
            <a:r>
              <a:rPr lang="en-US" dirty="0" err="1"/>
              <a:t>centra</a:t>
            </a:r>
            <a:r>
              <a:rPr lang="en-US" dirty="0"/>
              <a:t> za </a:t>
            </a:r>
            <a:r>
              <a:rPr lang="en-US" dirty="0" err="1"/>
              <a:t>smeštaj</a:t>
            </a:r>
            <a:r>
              <a:rPr lang="en-US" dirty="0"/>
              <a:t> </a:t>
            </a:r>
            <a:r>
              <a:rPr lang="en-US" dirty="0" err="1"/>
              <a:t>migranata</a:t>
            </a:r>
            <a:r>
              <a:rPr lang="sr-Latn-RS" dirty="0"/>
              <a:t> na</a:t>
            </a:r>
            <a:br>
              <a:rPr lang="sr-Latn-RS" dirty="0"/>
            </a:br>
            <a:r>
              <a:rPr lang="en-US" dirty="0"/>
              <a:t> </a:t>
            </a:r>
            <a:r>
              <a:rPr lang="en-US" dirty="0" err="1"/>
              <a:t>teritoriji</a:t>
            </a:r>
            <a:r>
              <a:rPr lang="en-US" dirty="0"/>
              <a:t> </a:t>
            </a:r>
            <a:r>
              <a:rPr lang="en-US" dirty="0" err="1"/>
              <a:t>opštine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r-Latn-RS" sz="1400" dirty="0"/>
              <a:t>Većina građana</a:t>
            </a:r>
            <a:r>
              <a:rPr lang="en-US" sz="1400" dirty="0"/>
              <a:t> (63%) </a:t>
            </a:r>
            <a:r>
              <a:rPr lang="sr-Latn-RS" sz="1400" dirty="0"/>
              <a:t>je protiv </a:t>
            </a:r>
            <a:r>
              <a:rPr lang="en-US" sz="1400" dirty="0" err="1"/>
              <a:t>otvaranj</a:t>
            </a:r>
            <a:r>
              <a:rPr lang="sr-Latn-RS" sz="1400" dirty="0"/>
              <a:t>a</a:t>
            </a:r>
            <a:r>
              <a:rPr lang="en-US" sz="1400" dirty="0"/>
              <a:t> </a:t>
            </a:r>
            <a:r>
              <a:rPr lang="en-US" sz="1400" dirty="0" err="1"/>
              <a:t>centra</a:t>
            </a:r>
            <a:r>
              <a:rPr lang="en-US" sz="1400" dirty="0"/>
              <a:t> za </a:t>
            </a:r>
            <a:r>
              <a:rPr lang="en-US" sz="1400" dirty="0" err="1"/>
              <a:t>smeštaj</a:t>
            </a:r>
            <a:r>
              <a:rPr lang="en-US" sz="1400" dirty="0"/>
              <a:t> </a:t>
            </a:r>
            <a:r>
              <a:rPr lang="en-US" sz="1400" dirty="0" err="1"/>
              <a:t>migranata</a:t>
            </a:r>
            <a:r>
              <a:rPr lang="sr-Latn-RS" sz="1400" dirty="0"/>
              <a:t> </a:t>
            </a:r>
            <a:r>
              <a:rPr lang="en-US" sz="1400" dirty="0"/>
              <a:t> </a:t>
            </a:r>
            <a:r>
              <a:rPr lang="en-US" sz="1400" dirty="0" err="1"/>
              <a:t>teritoriji</a:t>
            </a:r>
            <a:r>
              <a:rPr lang="en-US" sz="1400" dirty="0"/>
              <a:t> </a:t>
            </a:r>
            <a:r>
              <a:rPr lang="sr-Latn-RS" sz="1400" dirty="0"/>
              <a:t>njihove</a:t>
            </a:r>
            <a:r>
              <a:rPr lang="en-US" sz="1400" dirty="0"/>
              <a:t> </a:t>
            </a:r>
            <a:r>
              <a:rPr lang="en-US" sz="1400" dirty="0" err="1"/>
              <a:t>opštine</a:t>
            </a:r>
            <a:r>
              <a:rPr lang="en-US" sz="1400" dirty="0"/>
              <a:t>.</a:t>
            </a:r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79360777"/>
              </p:ext>
            </p:extLst>
          </p:nvPr>
        </p:nvGraphicFramePr>
        <p:xfrm>
          <a:off x="285750" y="2514600"/>
          <a:ext cx="8569325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11727"/>
              </p:ext>
            </p:extLst>
          </p:nvPr>
        </p:nvGraphicFramePr>
        <p:xfrm>
          <a:off x="6809266" y="2369993"/>
          <a:ext cx="2007708" cy="271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93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72315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5116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Ne slaže se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Slaže se</a:t>
                      </a:r>
                      <a:r>
                        <a:rPr lang="en-US" sz="900" b="0" dirty="0"/>
                        <a:t>, %</a:t>
                      </a:r>
                      <a:r>
                        <a:rPr lang="en-US" sz="90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9193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598854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367" y="4356027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76349" y="1960632"/>
            <a:ext cx="5591175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Da li se </a:t>
            </a:r>
            <a:r>
              <a:rPr lang="en-US" sz="1000" dirty="0" err="1"/>
              <a:t>slažete</a:t>
            </a:r>
            <a:r>
              <a:rPr lang="en-US" sz="1000" dirty="0"/>
              <a:t> </a:t>
            </a:r>
            <a:r>
              <a:rPr lang="en-US" sz="1000" dirty="0" err="1"/>
              <a:t>ili</a:t>
            </a:r>
            <a:r>
              <a:rPr lang="en-US" sz="1000" dirty="0"/>
              <a:t> ne </a:t>
            </a:r>
            <a:r>
              <a:rPr lang="en-US" sz="1000" dirty="0" err="1"/>
              <a:t>slažete</a:t>
            </a:r>
            <a:r>
              <a:rPr lang="en-US" sz="1000" dirty="0"/>
              <a:t> </a:t>
            </a:r>
            <a:r>
              <a:rPr lang="en-US" sz="1000" dirty="0" err="1"/>
              <a:t>sa</a:t>
            </a:r>
            <a:r>
              <a:rPr lang="en-US" sz="1000" dirty="0"/>
              <a:t> </a:t>
            </a:r>
            <a:r>
              <a:rPr lang="en-US" sz="1000" dirty="0" err="1"/>
              <a:t>otvaranjem</a:t>
            </a:r>
            <a:r>
              <a:rPr lang="en-US" sz="1000" dirty="0"/>
              <a:t> </a:t>
            </a:r>
            <a:r>
              <a:rPr lang="en-US" sz="1000" dirty="0" err="1"/>
              <a:t>centra</a:t>
            </a:r>
            <a:r>
              <a:rPr lang="en-US" sz="1000" dirty="0"/>
              <a:t> za </a:t>
            </a:r>
            <a:r>
              <a:rPr lang="en-US" sz="1000" dirty="0" err="1"/>
              <a:t>smeštaj</a:t>
            </a:r>
            <a:r>
              <a:rPr lang="en-US" sz="1000" dirty="0"/>
              <a:t> </a:t>
            </a:r>
            <a:r>
              <a:rPr lang="en-US" sz="1000" dirty="0" err="1"/>
              <a:t>migranata</a:t>
            </a:r>
            <a:r>
              <a:rPr lang="en-US" sz="1000" dirty="0"/>
              <a:t>/</a:t>
            </a:r>
            <a:r>
              <a:rPr lang="en-US" sz="1000" dirty="0" err="1"/>
              <a:t>izbeglicana</a:t>
            </a:r>
            <a:r>
              <a:rPr lang="en-US" sz="1000" dirty="0"/>
              <a:t> </a:t>
            </a:r>
            <a:r>
              <a:rPr lang="en-US" sz="1000" dirty="0" err="1"/>
              <a:t>teritoriji</a:t>
            </a:r>
            <a:r>
              <a:rPr lang="en-US" sz="1000" dirty="0"/>
              <a:t> </a:t>
            </a:r>
            <a:r>
              <a:rPr lang="en-US" sz="1000" dirty="0" err="1"/>
              <a:t>Vaše</a:t>
            </a:r>
            <a:r>
              <a:rPr lang="en-US" sz="1000" dirty="0"/>
              <a:t> </a:t>
            </a:r>
            <a:r>
              <a:rPr lang="en-US" sz="1000" dirty="0" err="1"/>
              <a:t>opštine</a:t>
            </a:r>
            <a:r>
              <a:rPr lang="en-US" sz="1000" dirty="0"/>
              <a:t>?</a:t>
            </a:r>
            <a:r>
              <a:rPr lang="sr-Latn-RS" sz="1000" dirty="0"/>
              <a:t> </a:t>
            </a:r>
            <a:r>
              <a:rPr lang="en-US" sz="1050" dirty="0">
                <a:solidFill>
                  <a:srgbClr val="333333"/>
                </a:solidFill>
              </a:rPr>
              <a:t>%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32570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275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</a:t>
            </a:r>
            <a:r>
              <a:rPr lang="en-US" dirty="0" err="1"/>
              <a:t>tvaranje</a:t>
            </a:r>
            <a:r>
              <a:rPr lang="en-US" dirty="0"/>
              <a:t> </a:t>
            </a:r>
            <a:r>
              <a:rPr lang="en-US" dirty="0" err="1"/>
              <a:t>centra</a:t>
            </a:r>
            <a:r>
              <a:rPr lang="en-US" dirty="0"/>
              <a:t> za </a:t>
            </a:r>
            <a:r>
              <a:rPr lang="en-US" dirty="0" err="1"/>
              <a:t>smeštaj</a:t>
            </a:r>
            <a:r>
              <a:rPr lang="en-US" dirty="0"/>
              <a:t> </a:t>
            </a:r>
            <a:r>
              <a:rPr lang="en-US" dirty="0" err="1"/>
              <a:t>migranata</a:t>
            </a:r>
            <a:r>
              <a:rPr lang="sr-Latn-RS" dirty="0"/>
              <a:t> na</a:t>
            </a:r>
            <a:br>
              <a:rPr lang="sr-Latn-RS" dirty="0"/>
            </a:br>
            <a:r>
              <a:rPr lang="en-US" dirty="0"/>
              <a:t> </a:t>
            </a:r>
            <a:r>
              <a:rPr lang="en-US" dirty="0" err="1"/>
              <a:t>teritoriji</a:t>
            </a:r>
            <a:r>
              <a:rPr lang="en-US" dirty="0"/>
              <a:t> </a:t>
            </a:r>
            <a:r>
              <a:rPr lang="en-US" dirty="0" err="1"/>
              <a:t>opštine</a:t>
            </a:r>
            <a:r>
              <a:rPr lang="sr-Latn-RS" dirty="0"/>
              <a:t> – Šid and Preševo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r-Latn-RS" sz="1400" dirty="0"/>
              <a:t>Građani Šida se značajno više protive otvaranju centra za smeštaj migranata na teritoriji njihove opštine u poređenju sa Preševom.</a:t>
            </a:r>
            <a:endParaRPr lang="en-US" sz="1400" dirty="0"/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52973422"/>
              </p:ext>
            </p:extLst>
          </p:nvPr>
        </p:nvGraphicFramePr>
        <p:xfrm>
          <a:off x="285750" y="1790700"/>
          <a:ext cx="856932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464338"/>
              </p:ext>
            </p:extLst>
          </p:nvPr>
        </p:nvGraphicFramePr>
        <p:xfrm>
          <a:off x="6847366" y="1998517"/>
          <a:ext cx="2007708" cy="260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93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72315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654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Ne slaže se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Slaže se</a:t>
                      </a:r>
                      <a:r>
                        <a:rPr lang="en-US" sz="900" b="0" dirty="0"/>
                        <a:t>, %</a:t>
                      </a:r>
                      <a:r>
                        <a:rPr lang="en-US" sz="90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771478"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84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2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11764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  <a:r>
                        <a:rPr lang="sr-Latn-RS" sz="1200" dirty="0"/>
                        <a:t>0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40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197546" y="3551026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96246"/>
              </p:ext>
            </p:extLst>
          </p:nvPr>
        </p:nvGraphicFramePr>
        <p:xfrm>
          <a:off x="7043829" y="5478780"/>
          <a:ext cx="1490571" cy="42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Šid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Preševo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57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364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</a:t>
            </a:r>
            <a:r>
              <a:rPr lang="en-US" dirty="0" err="1"/>
              <a:t>tvaranje</a:t>
            </a:r>
            <a:r>
              <a:rPr lang="en-US" dirty="0"/>
              <a:t> </a:t>
            </a:r>
            <a:r>
              <a:rPr lang="en-US" dirty="0" err="1"/>
              <a:t>centra</a:t>
            </a:r>
            <a:r>
              <a:rPr lang="en-US" dirty="0"/>
              <a:t> za </a:t>
            </a:r>
            <a:r>
              <a:rPr lang="en-US" dirty="0" err="1"/>
              <a:t>smeštaj</a:t>
            </a:r>
            <a:r>
              <a:rPr lang="en-US" dirty="0"/>
              <a:t> </a:t>
            </a:r>
            <a:r>
              <a:rPr lang="en-US" dirty="0" err="1"/>
              <a:t>migranata</a:t>
            </a:r>
            <a:r>
              <a:rPr lang="sr-Latn-RS" dirty="0"/>
              <a:t> </a:t>
            </a:r>
            <a:br>
              <a:rPr lang="sr-Latn-RS" dirty="0"/>
            </a:br>
            <a:r>
              <a:rPr lang="sr-Latn-RS" dirty="0"/>
              <a:t>u susedstvu građana</a:t>
            </a:r>
            <a:endParaRPr lang="en-US" dirty="0"/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49779507"/>
              </p:ext>
            </p:extLst>
          </p:nvPr>
        </p:nvGraphicFramePr>
        <p:xfrm>
          <a:off x="285750" y="2505074"/>
          <a:ext cx="8569325" cy="343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r-Latn-RS" sz="1400" dirty="0"/>
              <a:t>Većina građana</a:t>
            </a:r>
            <a:r>
              <a:rPr lang="en-US" sz="1400" dirty="0"/>
              <a:t> (70%) </a:t>
            </a:r>
            <a:r>
              <a:rPr lang="sr-Latn-RS" sz="1400" dirty="0"/>
              <a:t>je protiv </a:t>
            </a:r>
            <a:r>
              <a:rPr lang="en-US" sz="1400" dirty="0" err="1"/>
              <a:t>otvaranj</a:t>
            </a:r>
            <a:r>
              <a:rPr lang="sr-Latn-RS" sz="1400" dirty="0"/>
              <a:t>a</a:t>
            </a:r>
            <a:r>
              <a:rPr lang="en-US" sz="1400" dirty="0"/>
              <a:t> </a:t>
            </a:r>
            <a:r>
              <a:rPr lang="en-US" sz="1400" dirty="0" err="1"/>
              <a:t>centra</a:t>
            </a:r>
            <a:r>
              <a:rPr lang="en-US" sz="1400" dirty="0"/>
              <a:t> za </a:t>
            </a:r>
            <a:r>
              <a:rPr lang="en-US" sz="1400" dirty="0" err="1"/>
              <a:t>smeštaj</a:t>
            </a:r>
            <a:r>
              <a:rPr lang="en-US" sz="1400" dirty="0"/>
              <a:t> </a:t>
            </a:r>
            <a:r>
              <a:rPr lang="en-US" sz="1400" dirty="0" err="1"/>
              <a:t>migranata</a:t>
            </a:r>
            <a:r>
              <a:rPr lang="sr-Latn-RS" sz="1400" dirty="0"/>
              <a:t> </a:t>
            </a:r>
            <a:r>
              <a:rPr lang="en-US" sz="1400" dirty="0"/>
              <a:t> </a:t>
            </a:r>
            <a:r>
              <a:rPr lang="sr-Latn-RS" sz="1400" dirty="0"/>
              <a:t>u njihov</a:t>
            </a:r>
            <a:r>
              <a:rPr lang="en-US" sz="1400" dirty="0"/>
              <a:t>o</a:t>
            </a:r>
            <a:r>
              <a:rPr lang="sr-Latn-RS" sz="1400" dirty="0"/>
              <a:t>m susedstvu</a:t>
            </a:r>
            <a:r>
              <a:rPr lang="en-US" sz="1400" dirty="0"/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847366" y="2379518"/>
          <a:ext cx="2007708" cy="271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93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72315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5116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Ne slaže se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Slaže se</a:t>
                      </a:r>
                      <a:r>
                        <a:rPr lang="en-US" sz="900" b="0" dirty="0"/>
                        <a:t>, %</a:t>
                      </a:r>
                      <a:r>
                        <a:rPr lang="en-US" sz="90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9193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598854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367" y="4346502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550" y="1980426"/>
            <a:ext cx="59055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li se 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slažete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slažete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otvaranjem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smeštaj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migranata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izbeglica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blizu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Vašeg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/u 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Vašem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susedstvu</a:t>
            </a:r>
            <a:r>
              <a:rPr lang="en-US" sz="10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050" dirty="0">
                <a:solidFill>
                  <a:srgbClr val="333333"/>
                </a:solidFill>
              </a:rPr>
              <a:t>%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32570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252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</a:t>
            </a:r>
            <a:r>
              <a:rPr lang="en-US" dirty="0" err="1"/>
              <a:t>tvaranje</a:t>
            </a:r>
            <a:r>
              <a:rPr lang="en-US" dirty="0"/>
              <a:t> </a:t>
            </a:r>
            <a:r>
              <a:rPr lang="en-US" dirty="0" err="1"/>
              <a:t>centra</a:t>
            </a:r>
            <a:r>
              <a:rPr lang="en-US" dirty="0"/>
              <a:t> za </a:t>
            </a:r>
            <a:r>
              <a:rPr lang="en-US" dirty="0" err="1"/>
              <a:t>smeštaj</a:t>
            </a:r>
            <a:r>
              <a:rPr lang="en-US" dirty="0"/>
              <a:t> </a:t>
            </a:r>
            <a:r>
              <a:rPr lang="en-US" dirty="0" err="1"/>
              <a:t>migranata</a:t>
            </a:r>
            <a:r>
              <a:rPr lang="sr-Latn-RS" dirty="0"/>
              <a:t> </a:t>
            </a:r>
            <a:br>
              <a:rPr lang="sr-Latn-RS" dirty="0"/>
            </a:br>
            <a:r>
              <a:rPr lang="sr-Latn-RS" dirty="0"/>
              <a:t>u susedstvu građana – Šid and Preševo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56634173"/>
              </p:ext>
            </p:extLst>
          </p:nvPr>
        </p:nvGraphicFramePr>
        <p:xfrm>
          <a:off x="285750" y="1790700"/>
          <a:ext cx="856932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r-Latn-RS" sz="1400" dirty="0"/>
              <a:t>U Šidu se građani mnogo više protive otvaranju centra za smeštaj migranata u </a:t>
            </a:r>
            <a:r>
              <a:rPr lang="sr-Latn-RS" sz="1400" dirty="0" err="1"/>
              <a:t>njhovom</a:t>
            </a:r>
            <a:r>
              <a:rPr lang="sr-Latn-RS" sz="1400" dirty="0"/>
              <a:t> susedstvu u poređenju sa građanima Preševa. </a:t>
            </a:r>
            <a:endParaRPr lang="en-US" sz="1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00761"/>
              </p:ext>
            </p:extLst>
          </p:nvPr>
        </p:nvGraphicFramePr>
        <p:xfrm>
          <a:off x="6847366" y="2175700"/>
          <a:ext cx="2007708" cy="2699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93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72315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679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Ne slaže se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Slaže se</a:t>
                      </a:r>
                      <a:r>
                        <a:rPr lang="en-US" sz="900" b="0" dirty="0"/>
                        <a:t>, %</a:t>
                      </a:r>
                      <a:r>
                        <a:rPr lang="en-US" sz="90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800313"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88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1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12204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  <a:r>
                        <a:rPr lang="sr-Latn-RS" sz="1200" dirty="0"/>
                        <a:t>1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23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541298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96246"/>
              </p:ext>
            </p:extLst>
          </p:nvPr>
        </p:nvGraphicFramePr>
        <p:xfrm>
          <a:off x="7043829" y="5478780"/>
          <a:ext cx="1490571" cy="42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Šid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Preševo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57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798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561086"/>
              </p:ext>
            </p:extLst>
          </p:nvPr>
        </p:nvGraphicFramePr>
        <p:xfrm>
          <a:off x="263713" y="1954946"/>
          <a:ext cx="8591361" cy="402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Stav prema prihvatanju migranata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Mišljenja su podeljena</a:t>
            </a:r>
            <a:r>
              <a:rPr lang="en-US" dirty="0"/>
              <a:t>. </a:t>
            </a:r>
            <a:r>
              <a:rPr lang="sr-Latn-RS" dirty="0"/>
              <a:t>Skoro polovina ispitanika </a:t>
            </a:r>
            <a:r>
              <a:rPr lang="en-US" dirty="0"/>
              <a:t>(46%) </a:t>
            </a:r>
            <a:r>
              <a:rPr lang="sr-Latn-RS" dirty="0"/>
              <a:t>je u potpunosti protiv prihvatanja migranata za stalno u Srbiji, dok 45% smatra da bi trebalo prihvatiti neke od njih. </a:t>
            </a:r>
            <a:endParaRPr lang="en-US" dirty="0"/>
          </a:p>
        </p:txBody>
      </p:sp>
      <p:graphicFrame>
        <p:nvGraphicFramePr>
          <p:cNvPr id="6" name="Chart Placeholder 2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235718"/>
              </p:ext>
            </p:extLst>
          </p:nvPr>
        </p:nvGraphicFramePr>
        <p:xfrm>
          <a:off x="5534608" y="2698479"/>
          <a:ext cx="2031621" cy="20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27078" y="4402672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Total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8027" y="4501829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I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grupa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–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opštine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intenzivnije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pogođene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krizom</a:t>
            </a:r>
            <a:endParaRPr lang="en-US" sz="900" b="0" kern="0" dirty="0">
              <a:solidFill>
                <a:srgbClr val="333333"/>
              </a:solidFill>
              <a:latin typeface="+mn-lt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8976" y="4498178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II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grupa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–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opštine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umereno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pogođene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krizom</a:t>
            </a:r>
            <a:endParaRPr kumimoji="0" lang="en-AU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cs typeface="Verdana" pitchFamily="34" charset="0"/>
            </a:endParaRPr>
          </a:p>
        </p:txBody>
      </p:sp>
      <p:graphicFrame>
        <p:nvGraphicFramePr>
          <p:cNvPr id="12" name="Chart Placeholder 2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401142"/>
              </p:ext>
            </p:extLst>
          </p:nvPr>
        </p:nvGraphicFramePr>
        <p:xfrm>
          <a:off x="3348027" y="2698479"/>
          <a:ext cx="2031621" cy="20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38622" y="2520646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3674" y="2597590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4434" y="2604891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7" name="Text Placeholder 20"/>
          <p:cNvSpPr txBox="1">
            <a:spLocks/>
          </p:cNvSpPr>
          <p:nvPr/>
        </p:nvSpPr>
        <p:spPr>
          <a:xfrm>
            <a:off x="285750" y="1849000"/>
            <a:ext cx="8569324" cy="544261"/>
          </a:xfrm>
          <a:prstGeom prst="rect">
            <a:avLst/>
          </a:prstGeom>
        </p:spPr>
        <p:txBody>
          <a:bodyPr vert="horz" lIns="0" tIns="212400" rIns="0" bIns="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dirty="0"/>
              <a:t>Prema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mišljenju</a:t>
            </a:r>
            <a:r>
              <a:rPr lang="en-US" dirty="0"/>
              <a:t>, da li bi </a:t>
            </a:r>
            <a:r>
              <a:rPr lang="en-US" dirty="0" err="1"/>
              <a:t>Srbija</a:t>
            </a:r>
            <a:r>
              <a:rPr lang="en-US" dirty="0"/>
              <a:t> </a:t>
            </a:r>
            <a:r>
              <a:rPr lang="en-US" dirty="0" err="1"/>
              <a:t>trebalo</a:t>
            </a:r>
            <a:r>
              <a:rPr lang="en-US" dirty="0"/>
              <a:t> za </a:t>
            </a:r>
            <a:r>
              <a:rPr lang="en-US" dirty="0" err="1"/>
              <a:t>stalno</a:t>
            </a:r>
            <a:r>
              <a:rPr lang="en-US" dirty="0"/>
              <a:t> da </a:t>
            </a:r>
            <a:r>
              <a:rPr lang="en-US" dirty="0" err="1"/>
              <a:t>prihvati</a:t>
            </a:r>
            <a:r>
              <a:rPr lang="en-US" dirty="0"/>
              <a:t> migrante/</a:t>
            </a:r>
            <a:r>
              <a:rPr lang="en-US" dirty="0" err="1"/>
              <a:t>izbeglice</a:t>
            </a:r>
            <a:r>
              <a:rPr lang="en-US" dirty="0"/>
              <a:t>? 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32570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836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Razlozi za ne prihvatanje migranata</a:t>
            </a:r>
            <a:endParaRPr lang="en-US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01821562"/>
              </p:ext>
            </p:extLst>
          </p:nvPr>
        </p:nvGraphicFramePr>
        <p:xfrm>
          <a:off x="285750" y="1790700"/>
          <a:ext cx="856932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sz="1400" dirty="0"/>
              <a:t>Siromaštvo u Srbiji, kao i kulturološke, religijske i jezičke razlike se smatraju najvećim problemima kada je reč o prihvatanju migranata. </a:t>
            </a:r>
            <a:endParaRPr lang="en-US" sz="1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493004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381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27658542"/>
              </p:ext>
            </p:extLst>
          </p:nvPr>
        </p:nvGraphicFramePr>
        <p:xfrm>
          <a:off x="285750" y="1790700"/>
          <a:ext cx="856932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15412"/>
              </p:ext>
            </p:extLst>
          </p:nvPr>
        </p:nvGraphicFramePr>
        <p:xfrm>
          <a:off x="224387" y="5206584"/>
          <a:ext cx="8612376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8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7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8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70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83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70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483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518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1802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Uopšte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 ne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slažem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Uglavnom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 ne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slažem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Niti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slažem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niti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 ne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slažem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Uglavnom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slažem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potpunosti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slažem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zna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Stav o migrantima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sz="1400" dirty="0"/>
              <a:t>Preovlađuje stav da ima potencijalnih terorista među migrantima i strah za sopstvenu bezbednost. </a:t>
            </a:r>
            <a:endParaRPr lang="en-US" sz="1400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26409" y="5302988"/>
            <a:ext cx="9144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1907879" y="5302988"/>
            <a:ext cx="9144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336186" y="5302988"/>
            <a:ext cx="9144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4764493" y="5302988"/>
            <a:ext cx="91440" cy="914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192799" y="5302988"/>
            <a:ext cx="91440" cy="91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7617563" y="5302988"/>
            <a:ext cx="91440" cy="9144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2026"/>
              </p:ext>
            </p:extLst>
          </p:nvPr>
        </p:nvGraphicFramePr>
        <p:xfrm>
          <a:off x="7939179" y="5478780"/>
          <a:ext cx="9144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367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Klaster analiza stavova prema migrantima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29</a:t>
            </a:fld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280930" y="2218164"/>
            <a:ext cx="31342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b="0" dirty="0">
                <a:latin typeface="+mj-lt"/>
              </a:rPr>
              <a:t>U velikoj meri zabrinuti za ličnu bezbednost zbog pojačanog priliva migranata, a posebno zabrinuti za sigurnost žena. Veruju da među migrantima ima potencijalnih terorista. Ova grupa smatra da se migranti ne bi uklopili u društvo u Srbiji, takođe da ljudi ne bi trebalo da ih </a:t>
            </a:r>
            <a:r>
              <a:rPr lang="sr-Latn-RS" sz="1200" b="0" dirty="0" err="1">
                <a:latin typeface="+mj-lt"/>
              </a:rPr>
              <a:t>sažalj</a:t>
            </a:r>
            <a:r>
              <a:rPr lang="en-US" sz="1200" b="0" dirty="0">
                <a:latin typeface="+mj-lt"/>
              </a:rPr>
              <a:t>evaju</a:t>
            </a:r>
            <a:r>
              <a:rPr lang="sr-Latn-RS" sz="1200" b="0" dirty="0">
                <a:latin typeface="+mj-lt"/>
              </a:rPr>
              <a:t> jer imaju dovoljno novca za svoje potrebe. </a:t>
            </a:r>
            <a:r>
              <a:rPr lang="sr-Latn-RS" sz="1200" b="0" dirty="0" smtClean="0">
                <a:latin typeface="+mj-lt"/>
              </a:rPr>
              <a:t>Preovlađuju negativni stavovi prema migrantima.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79632" y="2274838"/>
            <a:ext cx="2831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sr-Latn-RS" altLang="en-US" sz="1200" b="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Umereniji stav </a:t>
            </a:r>
            <a:r>
              <a:rPr lang="sr-Latn-RS" altLang="en-US" sz="1200" b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prema migrantima, </a:t>
            </a:r>
            <a:r>
              <a:rPr lang="sr-Latn-RS" altLang="en-US" sz="1200" b="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konzervativnih stavova, </a:t>
            </a:r>
            <a:r>
              <a:rPr lang="sr-Latn-RS" altLang="en-US" sz="1200" b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koja veruje da migrante treba prihvatiti samo ako mogu da se lako prilagode zajednici. </a:t>
            </a:r>
            <a:r>
              <a:rPr lang="sr-Latn-RS" altLang="en-US" sz="1200" b="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Imaju </a:t>
            </a:r>
            <a:r>
              <a:rPr lang="sr-Latn-RS" altLang="en-US" sz="1200" b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više saosećanja ako su migranti iste vere</a:t>
            </a:r>
            <a:r>
              <a:rPr lang="sr-Latn-RS" altLang="en-US" sz="1200" b="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endParaRPr lang="sr-Latn-RS" altLang="en-US" sz="1200" b="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88933" y="2314185"/>
            <a:ext cx="2357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b="0" dirty="0">
                <a:latin typeface="+mj-lt"/>
              </a:rPr>
              <a:t>Najviše </a:t>
            </a:r>
            <a:r>
              <a:rPr lang="sr-Latn-RS" sz="1200" b="0" dirty="0" smtClean="0">
                <a:latin typeface="+mj-lt"/>
              </a:rPr>
              <a:t>se solidarišu sa </a:t>
            </a:r>
            <a:r>
              <a:rPr lang="sr-Latn-RS" sz="1200" b="0" dirty="0">
                <a:latin typeface="+mj-lt"/>
              </a:rPr>
              <a:t>migrantima, veruju da bi migranti trebalo da dobiju svu pomoć koja im je potrebna. Neutralni i pozitivni stavovi prema migrantima značajno dominiraju u ovoj grupi</a:t>
            </a:r>
            <a:r>
              <a:rPr lang="en-US" sz="1200" b="0" dirty="0">
                <a:latin typeface="+mj-lt"/>
              </a:rPr>
              <a:t>. </a:t>
            </a:r>
            <a:endParaRPr lang="sr-Latn-RS" sz="1200" b="0" dirty="0" smtClean="0">
              <a:latin typeface="+mj-lt"/>
            </a:endParaRPr>
          </a:p>
          <a:p>
            <a:endParaRPr lang="sr-Latn-RS" sz="1200" b="0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2540" y="1322025"/>
            <a:ext cx="3084723" cy="4516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/>
              <a:t>Uplašeni</a:t>
            </a:r>
            <a:r>
              <a:rPr lang="en-US" sz="1400" dirty="0"/>
              <a:t> 37%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21865" y="1331206"/>
            <a:ext cx="2557749" cy="451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Tradi</a:t>
            </a:r>
            <a:r>
              <a:rPr lang="sr-Latn-RS" alt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ionalist</a:t>
            </a:r>
            <a:r>
              <a:rPr lang="sr-Latn-RS" alt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6588087" y="1331205"/>
            <a:ext cx="2247441" cy="4516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Humanist</a:t>
            </a:r>
            <a:r>
              <a:rPr lang="sr-Latn-RS" alt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14%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65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Uvod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62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Stav o migrantima </a:t>
            </a:r>
            <a:r>
              <a:rPr lang="en-US" dirty="0"/>
              <a:t>– </a:t>
            </a:r>
            <a:r>
              <a:rPr lang="x-none" dirty="0"/>
              <a:t>Šid</a:t>
            </a:r>
            <a:r>
              <a:rPr lang="en-US" dirty="0"/>
              <a:t> 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sr-Latn-RS" dirty="0"/>
              <a:t>Preševo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3874" y="1029534"/>
            <a:ext cx="8569325" cy="758861"/>
          </a:xfrm>
        </p:spPr>
        <p:txBody>
          <a:bodyPr/>
          <a:lstStyle/>
          <a:p>
            <a:pPr algn="ctr">
              <a:defRPr sz="1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err="1"/>
              <a:t>Molimo</a:t>
            </a:r>
            <a:r>
              <a:rPr lang="en-US" sz="1100" dirty="0"/>
              <a:t> Vas da </a:t>
            </a:r>
            <a:r>
              <a:rPr lang="en-US" sz="1100" dirty="0" err="1"/>
              <a:t>ocenite</a:t>
            </a:r>
            <a:r>
              <a:rPr lang="en-US" sz="1100" dirty="0"/>
              <a:t> u </a:t>
            </a:r>
            <a:r>
              <a:rPr lang="en-US" sz="1100" dirty="0" err="1"/>
              <a:t>kojoj</a:t>
            </a:r>
            <a:r>
              <a:rPr lang="en-US" sz="1100" dirty="0"/>
              <a:t> </a:t>
            </a:r>
            <a:r>
              <a:rPr lang="en-US" sz="1100" dirty="0" err="1"/>
              <a:t>meri</a:t>
            </a:r>
            <a:r>
              <a:rPr lang="en-US" sz="1100" dirty="0"/>
              <a:t> se </a:t>
            </a:r>
            <a:r>
              <a:rPr lang="en-US" sz="1100" dirty="0" err="1"/>
              <a:t>slažete</a:t>
            </a:r>
            <a:r>
              <a:rPr lang="en-US" sz="1100" dirty="0"/>
              <a:t> </a:t>
            </a:r>
            <a:r>
              <a:rPr lang="en-US" sz="1100" dirty="0" err="1"/>
              <a:t>sa</a:t>
            </a:r>
            <a:r>
              <a:rPr lang="en-US" sz="1100" dirty="0"/>
              <a:t> </a:t>
            </a:r>
            <a:r>
              <a:rPr lang="en-US" sz="1100" dirty="0" err="1"/>
              <a:t>sledećim</a:t>
            </a:r>
            <a:r>
              <a:rPr lang="en-US" sz="1100" dirty="0"/>
              <a:t> </a:t>
            </a:r>
            <a:r>
              <a:rPr lang="en-US" sz="1100" dirty="0" err="1"/>
              <a:t>izjavama</a:t>
            </a:r>
            <a:r>
              <a:rPr lang="en-US" sz="1100" dirty="0"/>
              <a:t>.</a:t>
            </a:r>
            <a:r>
              <a:rPr lang="sr-Latn-RS" sz="1100" dirty="0"/>
              <a:t> </a:t>
            </a:r>
            <a:r>
              <a:rPr lang="en-US" sz="1100" dirty="0"/>
              <a:t>% </a:t>
            </a:r>
          </a:p>
          <a:p>
            <a:pPr algn="ctr"/>
            <a:endParaRPr lang="en-US" sz="11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52051" y="134189"/>
            <a:ext cx="1141658" cy="674039"/>
            <a:chOff x="3173031" y="5976225"/>
            <a:chExt cx="1141658" cy="67403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173031" y="6450209"/>
              <a:ext cx="114165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</a:rPr>
                <a:t>General population</a:t>
              </a: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648563"/>
              </p:ext>
            </p:extLst>
          </p:nvPr>
        </p:nvGraphicFramePr>
        <p:xfrm>
          <a:off x="324384" y="5321361"/>
          <a:ext cx="8612376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8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7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8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70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83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70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483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518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1802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Uopšte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 ne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slažem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Uglavnom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 ne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slažem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Niti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slažem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niti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 ne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slažem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Uglavnom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slažem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potpunosti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slažem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zna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5" name="Rectangle 24"/>
          <p:cNvSpPr>
            <a:spLocks noChangeAspect="1"/>
          </p:cNvSpPr>
          <p:nvPr/>
        </p:nvSpPr>
        <p:spPr>
          <a:xfrm>
            <a:off x="526406" y="5417765"/>
            <a:ext cx="9144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2007876" y="5417765"/>
            <a:ext cx="9144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3436183" y="5417765"/>
            <a:ext cx="9144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4864490" y="5417765"/>
            <a:ext cx="91440" cy="914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6292796" y="5417765"/>
            <a:ext cx="91440" cy="91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7717560" y="5417765"/>
            <a:ext cx="91440" cy="9144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51060860"/>
              </p:ext>
            </p:extLst>
          </p:nvPr>
        </p:nvGraphicFramePr>
        <p:xfrm>
          <a:off x="324384" y="1415158"/>
          <a:ext cx="4030663" cy="415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ontent Placeholder 1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2917539"/>
              </p:ext>
            </p:extLst>
          </p:nvPr>
        </p:nvGraphicFramePr>
        <p:xfrm>
          <a:off x="4864634" y="1415158"/>
          <a:ext cx="4029075" cy="415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45639"/>
              </p:ext>
            </p:extLst>
          </p:nvPr>
        </p:nvGraphicFramePr>
        <p:xfrm>
          <a:off x="7364503" y="5517609"/>
          <a:ext cx="1490571" cy="42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Šid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Preševo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57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552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Procena prosečne potrošnje</a:t>
            </a:r>
            <a:br>
              <a:rPr lang="sr-Latn-RS" dirty="0"/>
            </a:b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sz="1400" dirty="0"/>
              <a:t>Na osnovu </a:t>
            </a:r>
            <a:r>
              <a:rPr lang="sr-Latn-RS" sz="1400" dirty="0" smtClean="0"/>
              <a:t>procena ispitanih</a:t>
            </a:r>
            <a:r>
              <a:rPr sz="1400" dirty="0" smtClean="0"/>
              <a:t>, </a:t>
            </a:r>
            <a:r>
              <a:rPr lang="sr-Latn-RS" sz="1400" dirty="0" smtClean="0"/>
              <a:t>migrant prosečno troši na hranu, smeštaj, prevoz i ostale potrepštine, između </a:t>
            </a:r>
            <a:r>
              <a:rPr sz="1400" dirty="0"/>
              <a:t>3</a:t>
            </a:r>
            <a:r>
              <a:rPr lang="sr-Latn-RS" sz="1400" dirty="0"/>
              <a:t>7</a:t>
            </a:r>
            <a:r>
              <a:rPr sz="1400" dirty="0"/>
              <a:t> </a:t>
            </a:r>
            <a:r>
              <a:rPr lang="sr-Latn-RS" sz="1400" dirty="0"/>
              <a:t>i</a:t>
            </a:r>
            <a:r>
              <a:rPr sz="1400" dirty="0"/>
              <a:t> 4</a:t>
            </a:r>
            <a:r>
              <a:rPr lang="sr-Latn-RS" sz="1400" dirty="0"/>
              <a:t>6</a:t>
            </a:r>
            <a:r>
              <a:rPr sz="1400" dirty="0"/>
              <a:t> </a:t>
            </a:r>
            <a:r>
              <a:rPr lang="sr-Latn-RS" sz="1400" dirty="0"/>
              <a:t>evra</a:t>
            </a:r>
            <a:r>
              <a:rPr sz="1400" dirty="0"/>
              <a:t> </a:t>
            </a:r>
            <a:r>
              <a:rPr lang="sr-Latn-RS" sz="1400" dirty="0" smtClean="0"/>
              <a:t>dnevno tokom svog boravka u opštini</a:t>
            </a:r>
            <a:r>
              <a:rPr sz="1400" dirty="0" smtClean="0"/>
              <a:t>.</a:t>
            </a:r>
            <a:endParaRPr lang="en-US" sz="1400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3892550" y="3326106"/>
            <a:ext cx="1134638" cy="1134638"/>
            <a:chOff x="3328" y="3015"/>
            <a:chExt cx="560" cy="560"/>
          </a:xfrm>
        </p:grpSpPr>
        <p:sp>
          <p:nvSpPr>
            <p:cNvPr id="11" name="AutoShape 22"/>
            <p:cNvSpPr>
              <a:spLocks noChangeAspect="1" noChangeArrowheads="1" noTextEdit="1"/>
            </p:cNvSpPr>
            <p:nvPr/>
          </p:nvSpPr>
          <p:spPr bwMode="auto">
            <a:xfrm>
              <a:off x="3328" y="3015"/>
              <a:ext cx="56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328" y="3017"/>
              <a:ext cx="560" cy="558"/>
            </a:xfrm>
            <a:custGeom>
              <a:avLst/>
              <a:gdLst>
                <a:gd name="T0" fmla="*/ 228 w 234"/>
                <a:gd name="T1" fmla="*/ 71 h 233"/>
                <a:gd name="T2" fmla="*/ 156 w 234"/>
                <a:gd name="T3" fmla="*/ 0 h 233"/>
                <a:gd name="T4" fmla="*/ 0 w 234"/>
                <a:gd name="T5" fmla="*/ 157 h 233"/>
                <a:gd name="T6" fmla="*/ 39 w 234"/>
                <a:gd name="T7" fmla="*/ 203 h 233"/>
                <a:gd name="T8" fmla="*/ 103 w 234"/>
                <a:gd name="T9" fmla="*/ 233 h 233"/>
                <a:gd name="T10" fmla="*/ 168 w 234"/>
                <a:gd name="T11" fmla="*/ 203 h 233"/>
                <a:gd name="T12" fmla="*/ 168 w 234"/>
                <a:gd name="T13" fmla="*/ 159 h 233"/>
                <a:gd name="T14" fmla="*/ 229 w 234"/>
                <a:gd name="T15" fmla="*/ 103 h 233"/>
                <a:gd name="T16" fmla="*/ 221 w 234"/>
                <a:gd name="T17" fmla="*/ 80 h 233"/>
                <a:gd name="T18" fmla="*/ 39 w 234"/>
                <a:gd name="T19" fmla="*/ 159 h 233"/>
                <a:gd name="T20" fmla="*/ 20 w 234"/>
                <a:gd name="T21" fmla="*/ 157 h 233"/>
                <a:gd name="T22" fmla="*/ 209 w 234"/>
                <a:gd name="T23" fmla="*/ 72 h 233"/>
                <a:gd name="T24" fmla="*/ 103 w 234"/>
                <a:gd name="T25" fmla="*/ 133 h 233"/>
                <a:gd name="T26" fmla="*/ 103 w 234"/>
                <a:gd name="T27" fmla="*/ 222 h 233"/>
                <a:gd name="T28" fmla="*/ 57 w 234"/>
                <a:gd name="T29" fmla="*/ 213 h 233"/>
                <a:gd name="T30" fmla="*/ 50 w 234"/>
                <a:gd name="T31" fmla="*/ 207 h 233"/>
                <a:gd name="T32" fmla="*/ 69 w 234"/>
                <a:gd name="T33" fmla="*/ 206 h 233"/>
                <a:gd name="T34" fmla="*/ 75 w 234"/>
                <a:gd name="T35" fmla="*/ 207 h 233"/>
                <a:gd name="T36" fmla="*/ 94 w 234"/>
                <a:gd name="T37" fmla="*/ 210 h 233"/>
                <a:gd name="T38" fmla="*/ 152 w 234"/>
                <a:gd name="T39" fmla="*/ 201 h 233"/>
                <a:gd name="T40" fmla="*/ 103 w 234"/>
                <a:gd name="T41" fmla="*/ 222 h 233"/>
                <a:gd name="T42" fmla="*/ 146 w 234"/>
                <a:gd name="T43" fmla="*/ 192 h 233"/>
                <a:gd name="T44" fmla="*/ 109 w 234"/>
                <a:gd name="T45" fmla="*/ 199 h 233"/>
                <a:gd name="T46" fmla="*/ 102 w 234"/>
                <a:gd name="T47" fmla="*/ 199 h 233"/>
                <a:gd name="T48" fmla="*/ 84 w 234"/>
                <a:gd name="T49" fmla="*/ 198 h 233"/>
                <a:gd name="T50" fmla="*/ 61 w 234"/>
                <a:gd name="T51" fmla="*/ 192 h 233"/>
                <a:gd name="T52" fmla="*/ 50 w 234"/>
                <a:gd name="T53" fmla="*/ 184 h 233"/>
                <a:gd name="T54" fmla="*/ 71 w 234"/>
                <a:gd name="T55" fmla="*/ 183 h 233"/>
                <a:gd name="T56" fmla="*/ 96 w 234"/>
                <a:gd name="T57" fmla="*/ 186 h 233"/>
                <a:gd name="T58" fmla="*/ 103 w 234"/>
                <a:gd name="T59" fmla="*/ 186 h 233"/>
                <a:gd name="T60" fmla="*/ 117 w 234"/>
                <a:gd name="T61" fmla="*/ 186 h 233"/>
                <a:gd name="T62" fmla="*/ 135 w 234"/>
                <a:gd name="T63" fmla="*/ 183 h 233"/>
                <a:gd name="T64" fmla="*/ 157 w 234"/>
                <a:gd name="T65" fmla="*/ 183 h 233"/>
                <a:gd name="T66" fmla="*/ 159 w 234"/>
                <a:gd name="T67" fmla="*/ 146 h 233"/>
                <a:gd name="T68" fmla="*/ 211 w 234"/>
                <a:gd name="T69" fmla="*/ 91 h 233"/>
                <a:gd name="T70" fmla="*/ 159 w 234"/>
                <a:gd name="T71" fmla="*/ 14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4" h="233">
                  <a:moveTo>
                    <a:pt x="221" y="80"/>
                  </a:moveTo>
                  <a:cubicBezTo>
                    <a:pt x="228" y="71"/>
                    <a:pt x="228" y="71"/>
                    <a:pt x="228" y="71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39" y="203"/>
                    <a:pt x="39" y="203"/>
                    <a:pt x="39" y="203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24"/>
                    <a:pt x="71" y="233"/>
                    <a:pt x="103" y="233"/>
                  </a:cubicBezTo>
                  <a:cubicBezTo>
                    <a:pt x="135" y="233"/>
                    <a:pt x="168" y="224"/>
                    <a:pt x="168" y="207"/>
                  </a:cubicBezTo>
                  <a:cubicBezTo>
                    <a:pt x="168" y="203"/>
                    <a:pt x="168" y="203"/>
                    <a:pt x="168" y="203"/>
                  </a:cubicBezTo>
                  <a:cubicBezTo>
                    <a:pt x="168" y="183"/>
                    <a:pt x="168" y="183"/>
                    <a:pt x="168" y="183"/>
                  </a:cubicBezTo>
                  <a:cubicBezTo>
                    <a:pt x="168" y="159"/>
                    <a:pt x="168" y="159"/>
                    <a:pt x="168" y="159"/>
                  </a:cubicBezTo>
                  <a:cubicBezTo>
                    <a:pt x="168" y="157"/>
                    <a:pt x="168" y="157"/>
                    <a:pt x="168" y="157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34" y="99"/>
                    <a:pt x="234" y="99"/>
                    <a:pt x="234" y="99"/>
                  </a:cubicBezTo>
                  <a:cubicBezTo>
                    <a:pt x="234" y="99"/>
                    <a:pt x="225" y="85"/>
                    <a:pt x="221" y="80"/>
                  </a:cubicBezTo>
                  <a:close/>
                  <a:moveTo>
                    <a:pt x="39" y="158"/>
                  </a:moveTo>
                  <a:cubicBezTo>
                    <a:pt x="39" y="159"/>
                    <a:pt x="39" y="159"/>
                    <a:pt x="39" y="159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32" y="134"/>
                    <a:pt x="118" y="133"/>
                    <a:pt x="103" y="133"/>
                  </a:cubicBezTo>
                  <a:cubicBezTo>
                    <a:pt x="72" y="133"/>
                    <a:pt x="40" y="141"/>
                    <a:pt x="39" y="158"/>
                  </a:cubicBezTo>
                  <a:close/>
                  <a:moveTo>
                    <a:pt x="103" y="222"/>
                  </a:moveTo>
                  <a:cubicBezTo>
                    <a:pt x="95" y="222"/>
                    <a:pt x="87" y="222"/>
                    <a:pt x="81" y="221"/>
                  </a:cubicBezTo>
                  <a:cubicBezTo>
                    <a:pt x="70" y="219"/>
                    <a:pt x="62" y="216"/>
                    <a:pt x="57" y="213"/>
                  </a:cubicBezTo>
                  <a:cubicBezTo>
                    <a:pt x="52" y="211"/>
                    <a:pt x="50" y="208"/>
                    <a:pt x="50" y="207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50" y="205"/>
                    <a:pt x="52" y="203"/>
                    <a:pt x="55" y="201"/>
                  </a:cubicBezTo>
                  <a:cubicBezTo>
                    <a:pt x="59" y="203"/>
                    <a:pt x="64" y="205"/>
                    <a:pt x="69" y="206"/>
                  </a:cubicBezTo>
                  <a:cubicBezTo>
                    <a:pt x="71" y="206"/>
                    <a:pt x="73" y="207"/>
                    <a:pt x="75" y="207"/>
                  </a:cubicBezTo>
                  <a:cubicBezTo>
                    <a:pt x="75" y="207"/>
                    <a:pt x="75" y="207"/>
                    <a:pt x="75" y="207"/>
                  </a:cubicBezTo>
                  <a:cubicBezTo>
                    <a:pt x="80" y="208"/>
                    <a:pt x="86" y="209"/>
                    <a:pt x="92" y="209"/>
                  </a:cubicBezTo>
                  <a:cubicBezTo>
                    <a:pt x="93" y="210"/>
                    <a:pt x="94" y="210"/>
                    <a:pt x="94" y="210"/>
                  </a:cubicBezTo>
                  <a:cubicBezTo>
                    <a:pt x="97" y="210"/>
                    <a:pt x="100" y="210"/>
                    <a:pt x="103" y="210"/>
                  </a:cubicBezTo>
                  <a:cubicBezTo>
                    <a:pt x="121" y="210"/>
                    <a:pt x="140" y="207"/>
                    <a:pt x="152" y="201"/>
                  </a:cubicBezTo>
                  <a:cubicBezTo>
                    <a:pt x="155" y="203"/>
                    <a:pt x="157" y="205"/>
                    <a:pt x="157" y="207"/>
                  </a:cubicBezTo>
                  <a:cubicBezTo>
                    <a:pt x="157" y="212"/>
                    <a:pt x="138" y="222"/>
                    <a:pt x="103" y="222"/>
                  </a:cubicBezTo>
                  <a:close/>
                  <a:moveTo>
                    <a:pt x="152" y="188"/>
                  </a:moveTo>
                  <a:cubicBezTo>
                    <a:pt x="150" y="190"/>
                    <a:pt x="148" y="191"/>
                    <a:pt x="146" y="192"/>
                  </a:cubicBezTo>
                  <a:cubicBezTo>
                    <a:pt x="143" y="193"/>
                    <a:pt x="140" y="194"/>
                    <a:pt x="137" y="195"/>
                  </a:cubicBezTo>
                  <a:cubicBezTo>
                    <a:pt x="130" y="197"/>
                    <a:pt x="121" y="198"/>
                    <a:pt x="109" y="199"/>
                  </a:cubicBezTo>
                  <a:cubicBezTo>
                    <a:pt x="107" y="199"/>
                    <a:pt x="105" y="199"/>
                    <a:pt x="103" y="199"/>
                  </a:cubicBezTo>
                  <a:cubicBezTo>
                    <a:pt x="103" y="199"/>
                    <a:pt x="103" y="199"/>
                    <a:pt x="102" y="199"/>
                  </a:cubicBezTo>
                  <a:cubicBezTo>
                    <a:pt x="97" y="199"/>
                    <a:pt x="92" y="199"/>
                    <a:pt x="87" y="198"/>
                  </a:cubicBezTo>
                  <a:cubicBezTo>
                    <a:pt x="86" y="198"/>
                    <a:pt x="85" y="198"/>
                    <a:pt x="84" y="198"/>
                  </a:cubicBezTo>
                  <a:cubicBezTo>
                    <a:pt x="79" y="197"/>
                    <a:pt x="74" y="196"/>
                    <a:pt x="70" y="195"/>
                  </a:cubicBezTo>
                  <a:cubicBezTo>
                    <a:pt x="66" y="194"/>
                    <a:pt x="63" y="193"/>
                    <a:pt x="61" y="192"/>
                  </a:cubicBezTo>
                  <a:cubicBezTo>
                    <a:pt x="58" y="191"/>
                    <a:pt x="56" y="190"/>
                    <a:pt x="55" y="188"/>
                  </a:cubicBezTo>
                  <a:cubicBezTo>
                    <a:pt x="52" y="186"/>
                    <a:pt x="50" y="185"/>
                    <a:pt x="50" y="184"/>
                  </a:cubicBezTo>
                  <a:cubicBezTo>
                    <a:pt x="50" y="182"/>
                    <a:pt x="50" y="175"/>
                    <a:pt x="50" y="175"/>
                  </a:cubicBezTo>
                  <a:cubicBezTo>
                    <a:pt x="55" y="178"/>
                    <a:pt x="65" y="182"/>
                    <a:pt x="71" y="183"/>
                  </a:cubicBezTo>
                  <a:cubicBezTo>
                    <a:pt x="77" y="184"/>
                    <a:pt x="83" y="185"/>
                    <a:pt x="90" y="186"/>
                  </a:cubicBezTo>
                  <a:cubicBezTo>
                    <a:pt x="92" y="186"/>
                    <a:pt x="94" y="186"/>
                    <a:pt x="96" y="186"/>
                  </a:cubicBezTo>
                  <a:cubicBezTo>
                    <a:pt x="98" y="186"/>
                    <a:pt x="101" y="186"/>
                    <a:pt x="103" y="186"/>
                  </a:cubicBezTo>
                  <a:cubicBezTo>
                    <a:pt x="103" y="186"/>
                    <a:pt x="103" y="186"/>
                    <a:pt x="103" y="186"/>
                  </a:cubicBezTo>
                  <a:cubicBezTo>
                    <a:pt x="107" y="186"/>
                    <a:pt x="111" y="186"/>
                    <a:pt x="115" y="186"/>
                  </a:cubicBezTo>
                  <a:cubicBezTo>
                    <a:pt x="116" y="186"/>
                    <a:pt x="116" y="186"/>
                    <a:pt x="117" y="186"/>
                  </a:cubicBezTo>
                  <a:cubicBezTo>
                    <a:pt x="121" y="185"/>
                    <a:pt x="125" y="185"/>
                    <a:pt x="130" y="184"/>
                  </a:cubicBezTo>
                  <a:cubicBezTo>
                    <a:pt x="132" y="184"/>
                    <a:pt x="133" y="183"/>
                    <a:pt x="135" y="183"/>
                  </a:cubicBezTo>
                  <a:cubicBezTo>
                    <a:pt x="142" y="182"/>
                    <a:pt x="151" y="178"/>
                    <a:pt x="156" y="175"/>
                  </a:cubicBezTo>
                  <a:cubicBezTo>
                    <a:pt x="156" y="175"/>
                    <a:pt x="157" y="181"/>
                    <a:pt x="157" y="183"/>
                  </a:cubicBezTo>
                  <a:cubicBezTo>
                    <a:pt x="157" y="185"/>
                    <a:pt x="155" y="186"/>
                    <a:pt x="152" y="188"/>
                  </a:cubicBezTo>
                  <a:close/>
                  <a:moveTo>
                    <a:pt x="159" y="146"/>
                  </a:moveTo>
                  <a:cubicBezTo>
                    <a:pt x="159" y="145"/>
                    <a:pt x="157" y="144"/>
                    <a:pt x="156" y="144"/>
                  </a:cubicBezTo>
                  <a:cubicBezTo>
                    <a:pt x="156" y="144"/>
                    <a:pt x="210" y="90"/>
                    <a:pt x="211" y="91"/>
                  </a:cubicBezTo>
                  <a:cubicBezTo>
                    <a:pt x="211" y="91"/>
                    <a:pt x="214" y="94"/>
                    <a:pt x="215" y="96"/>
                  </a:cubicBezTo>
                  <a:lnTo>
                    <a:pt x="159" y="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8134"/>
              </p:ext>
            </p:extLst>
          </p:nvPr>
        </p:nvGraphicFramePr>
        <p:xfrm>
          <a:off x="1112867" y="2992597"/>
          <a:ext cx="2483401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10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Prosečna dnevna potrošnja</a:t>
                      </a:r>
                      <a:endParaRPr lang="en-US" sz="1200" b="1" kern="1200" dirty="0">
                        <a:solidFill>
                          <a:srgbClr val="79797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Ukupno</a:t>
                      </a:r>
                      <a:endParaRPr lang="en-US" sz="1100" dirty="0">
                        <a:solidFill>
                          <a:srgbClr val="7979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97979"/>
                          </a:solidFill>
                        </a:rPr>
                        <a:t>46 EUR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grupa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opštine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intenzivnije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pogođene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krizom</a:t>
                      </a:r>
                      <a:endParaRPr lang="en-US" sz="1100" b="0" kern="1200" dirty="0">
                        <a:solidFill>
                          <a:srgbClr val="79797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97979"/>
                          </a:solidFill>
                        </a:rPr>
                        <a:t>55 EUR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grupa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opštine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umereno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pogođene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krizom</a:t>
                      </a:r>
                      <a:endParaRPr lang="en-US" sz="1100" dirty="0">
                        <a:solidFill>
                          <a:srgbClr val="7979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97979"/>
                          </a:solidFill>
                        </a:rPr>
                        <a:t>40 EUR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584900"/>
              </p:ext>
            </p:extLst>
          </p:nvPr>
        </p:nvGraphicFramePr>
        <p:xfrm>
          <a:off x="5332442" y="2994671"/>
          <a:ext cx="2483401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10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b="1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Prosečna dnevna potrošnja</a:t>
                      </a:r>
                      <a:endParaRPr lang="en-US" sz="1200" b="1" kern="1200" dirty="0">
                        <a:solidFill>
                          <a:srgbClr val="79797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Ukupno</a:t>
                      </a:r>
                      <a:endParaRPr lang="en-US" sz="1100" dirty="0">
                        <a:solidFill>
                          <a:srgbClr val="7979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97979"/>
                          </a:solidFill>
                        </a:rPr>
                        <a:t>37 EUR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grupa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opštine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intenzivnije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pogođene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krizom</a:t>
                      </a:r>
                      <a:endParaRPr lang="en-US" sz="1100" b="0" kern="1200" dirty="0">
                        <a:solidFill>
                          <a:srgbClr val="79797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97979"/>
                          </a:solidFill>
                        </a:rPr>
                        <a:t>32</a:t>
                      </a:r>
                    </a:p>
                    <a:p>
                      <a:r>
                        <a:rPr lang="en-US" sz="1100" b="1" dirty="0">
                          <a:solidFill>
                            <a:srgbClr val="797979"/>
                          </a:solidFill>
                        </a:rPr>
                        <a:t>EUR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grupa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opštine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umereno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pogođene</a:t>
                      </a:r>
                      <a:r>
                        <a:rPr lang="en-US" sz="1100" b="0" kern="1200" dirty="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rPr>
                        <a:t>krizom</a:t>
                      </a:r>
                      <a:endParaRPr lang="en-US" sz="1100" dirty="0">
                        <a:solidFill>
                          <a:srgbClr val="7979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797979"/>
                          </a:solidFill>
                        </a:rPr>
                        <a:t>40 EUR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11705" y="2705099"/>
            <a:ext cx="166007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333333"/>
                </a:solidFill>
              </a:rPr>
              <a:t>Javno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r>
              <a:rPr lang="en-US" sz="1050" dirty="0" err="1">
                <a:solidFill>
                  <a:srgbClr val="333333"/>
                </a:solidFill>
              </a:rPr>
              <a:t>mnjenje</a:t>
            </a:r>
            <a:r>
              <a:rPr lang="en-US" sz="1050" dirty="0">
                <a:solidFill>
                  <a:srgbClr val="333333"/>
                </a:solidFill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21754" y="2676524"/>
            <a:ext cx="2260146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050" dirty="0">
                <a:solidFill>
                  <a:srgbClr val="333333"/>
                </a:solidFill>
              </a:rPr>
              <a:t>Lokalna administracija </a:t>
            </a:r>
            <a:r>
              <a:rPr lang="en-US" sz="1050" dirty="0">
                <a:solidFill>
                  <a:srgbClr val="333333"/>
                </a:solidFill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2975" y="2000161"/>
            <a:ext cx="7391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+mn-lt"/>
              </a:rPr>
              <a:t>Na </a:t>
            </a:r>
            <a:r>
              <a:rPr lang="en-US" sz="1050" dirty="0" err="1">
                <a:latin typeface="+mn-lt"/>
              </a:rPr>
              <a:t>osnovu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Vašeg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mišljenja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saznanja</a:t>
            </a:r>
            <a:r>
              <a:rPr lang="en-US" sz="1050" dirty="0">
                <a:latin typeface="+mn-lt"/>
              </a:rPr>
              <a:t>, </a:t>
            </a:r>
            <a:r>
              <a:rPr lang="en-US" sz="1050" dirty="0" err="1">
                <a:latin typeface="+mn-lt"/>
              </a:rPr>
              <a:t>koliko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dnevno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potroši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prosečni</a:t>
            </a:r>
            <a:r>
              <a:rPr lang="en-US" sz="1050" dirty="0">
                <a:latin typeface="+mn-lt"/>
              </a:rPr>
              <a:t> migrant/</a:t>
            </a:r>
            <a:r>
              <a:rPr lang="en-US" sz="1050" dirty="0" err="1">
                <a:latin typeface="+mn-lt"/>
              </a:rPr>
              <a:t>izbeglica</a:t>
            </a:r>
            <a:r>
              <a:rPr lang="en-US" sz="1050" dirty="0">
                <a:latin typeface="+mn-lt"/>
              </a:rPr>
              <a:t> (</a:t>
            </a:r>
            <a:r>
              <a:rPr lang="en-US" sz="1050" dirty="0" err="1">
                <a:latin typeface="+mn-lt"/>
              </a:rPr>
              <a:t>na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hranu</a:t>
            </a:r>
            <a:r>
              <a:rPr lang="en-US" sz="1050" dirty="0">
                <a:latin typeface="+mn-lt"/>
              </a:rPr>
              <a:t>, </a:t>
            </a:r>
            <a:r>
              <a:rPr lang="en-US" sz="1050" dirty="0" err="1">
                <a:latin typeface="+mn-lt"/>
              </a:rPr>
              <a:t>smeštaj</a:t>
            </a:r>
            <a:r>
              <a:rPr lang="en-US" sz="1050" dirty="0">
                <a:latin typeface="+mn-lt"/>
              </a:rPr>
              <a:t>, </a:t>
            </a:r>
            <a:r>
              <a:rPr lang="en-US" sz="1050" dirty="0" err="1">
                <a:latin typeface="+mn-lt"/>
              </a:rPr>
              <a:t>prevoz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itd</a:t>
            </a:r>
            <a:r>
              <a:rPr lang="en-US" sz="1050" dirty="0">
                <a:latin typeface="+mn-lt"/>
              </a:rPr>
              <a:t>.)  </a:t>
            </a:r>
            <a:r>
              <a:rPr lang="en-US" sz="1050" dirty="0" err="1">
                <a:latin typeface="+mn-lt"/>
              </a:rPr>
              <a:t>tokom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svog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zadržavanja</a:t>
            </a:r>
            <a:r>
              <a:rPr lang="en-US" sz="1050" dirty="0">
                <a:latin typeface="+mn-lt"/>
              </a:rPr>
              <a:t> u </a:t>
            </a:r>
            <a:r>
              <a:rPr lang="en-US" sz="1050" dirty="0" err="1">
                <a:latin typeface="+mn-lt"/>
              </a:rPr>
              <a:t>Vašoj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opštini</a:t>
            </a:r>
            <a:r>
              <a:rPr lang="sr-Latn-RS" sz="1050" dirty="0">
                <a:latin typeface="+mn-lt"/>
              </a:rPr>
              <a:t> na dnevnom nivou</a:t>
            </a:r>
            <a:r>
              <a:rPr lang="en-US" sz="1050" dirty="0">
                <a:latin typeface="+mn-lt"/>
              </a:rPr>
              <a:t>? 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93797"/>
              </p:ext>
            </p:extLst>
          </p:nvPr>
        </p:nvGraphicFramePr>
        <p:xfrm>
          <a:off x="7043829" y="5173980"/>
          <a:ext cx="189062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05923" y="207736"/>
            <a:ext cx="922047" cy="674039"/>
            <a:chOff x="3282836" y="5976225"/>
            <a:chExt cx="922047" cy="67403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4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Situacija u opštini i suočavanje sa izbegličkom krizom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Koliko se uspešno opština nosi sa migrantskom </a:t>
            </a:r>
            <a:br>
              <a:rPr lang="sr-Latn-RS" dirty="0"/>
            </a:br>
            <a:r>
              <a:rPr lang="sr-Latn-RS" dirty="0"/>
              <a:t>krizom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Građani su uglavnom zadovoljni načinom na koji se opština nosi sa </a:t>
            </a:r>
            <a:r>
              <a:rPr lang="en-US" dirty="0" err="1"/>
              <a:t>izbegličkom</a:t>
            </a:r>
            <a:r>
              <a:rPr lang="en-US" dirty="0"/>
              <a:t>/</a:t>
            </a:r>
            <a:r>
              <a:rPr lang="en-US" dirty="0" err="1"/>
              <a:t>migrantskom</a:t>
            </a:r>
            <a:r>
              <a:rPr lang="en-US" dirty="0"/>
              <a:t> </a:t>
            </a:r>
            <a:r>
              <a:rPr lang="en-US" dirty="0" err="1"/>
              <a:t>krizom</a:t>
            </a:r>
            <a:r>
              <a:rPr lang="sr-Latn-RS" dirty="0"/>
              <a:t> </a:t>
            </a:r>
            <a:r>
              <a:rPr lang="en-US" dirty="0"/>
              <a:t>– </a:t>
            </a:r>
            <a:r>
              <a:rPr lang="sr-Latn-RS" dirty="0"/>
              <a:t>oko </a:t>
            </a:r>
            <a:r>
              <a:rPr lang="en-US" dirty="0"/>
              <a:t>67% </a:t>
            </a:r>
            <a:r>
              <a:rPr lang="sr-Latn-RS" dirty="0"/>
              <a:t>građana ocenjuje rad opštine kao uspešan po ovom pitanju. </a:t>
            </a:r>
            <a:endParaRPr lang="en-US" dirty="0"/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68604378"/>
              </p:ext>
            </p:extLst>
          </p:nvPr>
        </p:nvGraphicFramePr>
        <p:xfrm>
          <a:off x="285750" y="2456120"/>
          <a:ext cx="8569325" cy="3482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566645"/>
              </p:ext>
            </p:extLst>
          </p:nvPr>
        </p:nvGraphicFramePr>
        <p:xfrm>
          <a:off x="6847366" y="2413584"/>
          <a:ext cx="2007708" cy="270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93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72315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287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Neuspešno</a:t>
                      </a:r>
                      <a:r>
                        <a:rPr lang="en-US" sz="900" b="0" dirty="0"/>
                        <a:t>, 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Uspešno</a:t>
                      </a:r>
                      <a:r>
                        <a:rPr lang="en-US" sz="900" b="0" dirty="0"/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9193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561925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367" y="4341642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02917" y="2051412"/>
            <a:ext cx="54651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+mn-lt"/>
              </a:rPr>
              <a:t>Na </a:t>
            </a:r>
            <a:r>
              <a:rPr lang="en-US" sz="1050" dirty="0" err="1">
                <a:latin typeface="+mn-lt"/>
              </a:rPr>
              <a:t>koji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način</a:t>
            </a:r>
            <a:r>
              <a:rPr lang="en-US" sz="1050" dirty="0">
                <a:latin typeface="+mn-lt"/>
              </a:rPr>
              <a:t> se </a:t>
            </a:r>
            <a:r>
              <a:rPr lang="en-US" sz="1050" dirty="0" err="1">
                <a:latin typeface="+mn-lt"/>
              </a:rPr>
              <a:t>Vaša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generalno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nosi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izbegličkom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migrantskom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krizom</a:t>
            </a:r>
            <a:r>
              <a:rPr lang="en-US" sz="1050" dirty="0">
                <a:latin typeface="+mn-lt"/>
              </a:rPr>
              <a:t>? %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57312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653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Koliko se uspešno opština nosi sa migrantskom </a:t>
            </a:r>
            <a:br>
              <a:rPr lang="sr-Latn-RS" dirty="0"/>
            </a:br>
            <a:r>
              <a:rPr lang="sr-Latn-RS" dirty="0"/>
              <a:t>krizom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Lokalna administracija </a:t>
            </a:r>
            <a:r>
              <a:rPr lang="sr-Latn-RS" sz="1400" dirty="0"/>
              <a:t>je takođe zadovoljna sa efikasnošću rada opštine tokom migrantske krize. </a:t>
            </a:r>
            <a:endParaRPr lang="en-US" sz="1400" dirty="0"/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51018223"/>
              </p:ext>
            </p:extLst>
          </p:nvPr>
        </p:nvGraphicFramePr>
        <p:xfrm>
          <a:off x="285750" y="2392326"/>
          <a:ext cx="8569325" cy="354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93911"/>
              </p:ext>
            </p:extLst>
          </p:nvPr>
        </p:nvGraphicFramePr>
        <p:xfrm>
          <a:off x="6847366" y="2360040"/>
          <a:ext cx="2007708" cy="270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93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72315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2980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Neuspešno</a:t>
                      </a:r>
                      <a:r>
                        <a:rPr lang="en-US" sz="900" b="0" dirty="0"/>
                        <a:t>, 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Uspešno</a:t>
                      </a:r>
                      <a:r>
                        <a:rPr lang="en-US" sz="900" b="0" dirty="0"/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9193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540659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367" y="4352275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78046" y="2324299"/>
            <a:ext cx="54651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+mn-lt"/>
              </a:rPr>
              <a:t>Na </a:t>
            </a:r>
            <a:r>
              <a:rPr lang="en-US" sz="1050" dirty="0" err="1">
                <a:latin typeface="+mn-lt"/>
              </a:rPr>
              <a:t>koji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način</a:t>
            </a:r>
            <a:r>
              <a:rPr lang="en-US" sz="1050" dirty="0">
                <a:latin typeface="+mn-lt"/>
              </a:rPr>
              <a:t> se </a:t>
            </a:r>
            <a:r>
              <a:rPr lang="en-US" sz="1050" dirty="0" err="1">
                <a:latin typeface="+mn-lt"/>
              </a:rPr>
              <a:t>Vaša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generalno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nosi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izbegličkom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migrantskom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krizom</a:t>
            </a:r>
            <a:r>
              <a:rPr lang="en-US" sz="1050" dirty="0">
                <a:latin typeface="+mn-lt"/>
              </a:rPr>
              <a:t>? %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36599"/>
              </p:ext>
            </p:extLst>
          </p:nvPr>
        </p:nvGraphicFramePr>
        <p:xfrm>
          <a:off x="7043829" y="5431155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581584" y="142707"/>
            <a:ext cx="1327608" cy="739068"/>
            <a:chOff x="4755843" y="5991057"/>
            <a:chExt cx="1327608" cy="73906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840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Koliko se uspešno opština nosi sa migrantskom </a:t>
            </a:r>
            <a:br>
              <a:rPr lang="sr-Latn-RS" dirty="0"/>
            </a:br>
            <a:r>
              <a:rPr lang="sr-Latn-RS" dirty="0"/>
              <a:t>krizom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7482798"/>
              </p:ext>
            </p:extLst>
          </p:nvPr>
        </p:nvGraphicFramePr>
        <p:xfrm>
          <a:off x="285750" y="1031875"/>
          <a:ext cx="856932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876799"/>
              </p:ext>
            </p:extLst>
          </p:nvPr>
        </p:nvGraphicFramePr>
        <p:xfrm>
          <a:off x="7467601" y="5478780"/>
          <a:ext cx="13859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administracija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169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581584" y="142707"/>
            <a:ext cx="1327608" cy="739068"/>
            <a:chOff x="4755843" y="5991057"/>
            <a:chExt cx="1327608" cy="7390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1533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Prava migranata i obaveze lokalne </a:t>
            </a:r>
            <a:r>
              <a:rPr lang="en-US" dirty="0" err="1"/>
              <a:t>admi</a:t>
            </a:r>
            <a:r>
              <a:rPr lang="sr-Latn-RS" dirty="0" err="1"/>
              <a:t>nis</a:t>
            </a:r>
            <a:r>
              <a:rPr lang="en-US" dirty="0"/>
              <a:t>tracije– Upoznatost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 err="1"/>
              <a:t>Ve</a:t>
            </a:r>
            <a:r>
              <a:rPr lang="sr-Latn-RS" dirty="0"/>
              <a:t>ćina</a:t>
            </a:r>
            <a:r>
              <a:rPr lang="en-US" dirty="0"/>
              <a:t> </a:t>
            </a:r>
            <a:r>
              <a:rPr lang="sr-Latn-RS" dirty="0" smtClean="0"/>
              <a:t>lokalnih predstavnika </a:t>
            </a:r>
            <a:r>
              <a:rPr lang="en-US" dirty="0" smtClean="0"/>
              <a:t>(67</a:t>
            </a:r>
            <a:r>
              <a:rPr lang="en-US" dirty="0"/>
              <a:t>%) </a:t>
            </a:r>
            <a:r>
              <a:rPr lang="sr-Latn-RS" dirty="0"/>
              <a:t>je </a:t>
            </a:r>
            <a:r>
              <a:rPr lang="sr-Latn-RS" dirty="0" smtClean="0"/>
              <a:t>upoznato </a:t>
            </a:r>
            <a:r>
              <a:rPr lang="sr-Latn-RS" dirty="0"/>
              <a:t>sa pravima migranata i obavezama koje lokalna administracija ima prema njima. Veća upoznatost je u opštinama koje su intenzivnije pogođene migrantskom krizom. </a:t>
            </a:r>
            <a:endParaRPr lang="en-US" dirty="0"/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80678984"/>
              </p:ext>
            </p:extLst>
          </p:nvPr>
        </p:nvGraphicFramePr>
        <p:xfrm>
          <a:off x="285750" y="2211572"/>
          <a:ext cx="8569325" cy="372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800097"/>
              </p:ext>
            </p:extLst>
          </p:nvPr>
        </p:nvGraphicFramePr>
        <p:xfrm>
          <a:off x="6847366" y="2253710"/>
          <a:ext cx="2007708" cy="271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93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72315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5116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Nije upoznato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Upoznato</a:t>
                      </a:r>
                      <a:r>
                        <a:rPr lang="en-US" sz="900" b="0" dirty="0"/>
                        <a:t>, 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9193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402430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367" y="4288477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105246" y="2048726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sz="1050" dirty="0">
                <a:latin typeface="+mn-lt"/>
              </a:rPr>
              <a:t>Da li </a:t>
            </a:r>
            <a:r>
              <a:rPr lang="en-US" sz="1050" dirty="0" err="1">
                <a:latin typeface="+mn-lt"/>
              </a:rPr>
              <a:t>ste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upoznati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pravima</a:t>
            </a:r>
            <a:r>
              <a:rPr lang="en-US" sz="1050" dirty="0">
                <a:latin typeface="+mn-lt"/>
              </a:rPr>
              <a:t> migranata/</a:t>
            </a:r>
            <a:r>
              <a:rPr lang="en-US" sz="1050" dirty="0" err="1">
                <a:latin typeface="+mn-lt"/>
              </a:rPr>
              <a:t>izbeglica</a:t>
            </a:r>
            <a:r>
              <a:rPr lang="en-US" sz="1050" dirty="0">
                <a:latin typeface="+mn-lt"/>
              </a:rPr>
              <a:t> i </a:t>
            </a:r>
            <a:r>
              <a:rPr lang="en-US" sz="1050" dirty="0" err="1">
                <a:latin typeface="+mn-lt"/>
              </a:rPr>
              <a:t>obavezama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koje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lekalne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vlasti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imaju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prema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njima</a:t>
            </a:r>
            <a:r>
              <a:rPr lang="en-US" sz="1050" dirty="0">
                <a:latin typeface="+mn-lt"/>
              </a:rPr>
              <a:t>? %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89481"/>
              </p:ext>
            </p:extLst>
          </p:nvPr>
        </p:nvGraphicFramePr>
        <p:xfrm>
          <a:off x="7043829" y="5431155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581584" y="142707"/>
            <a:ext cx="1327608" cy="739068"/>
            <a:chOff x="4755843" y="5991057"/>
            <a:chExt cx="1327608" cy="73906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38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Funkcionisanje opština tokom </a:t>
            </a:r>
            <a:br>
              <a:rPr lang="sr-Latn-RS" dirty="0"/>
            </a:br>
            <a:r>
              <a:rPr lang="sr-Latn-RS" dirty="0"/>
              <a:t>migrantske krize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85749" y="1031839"/>
            <a:ext cx="8746739" cy="758861"/>
          </a:xfrm>
        </p:spPr>
        <p:txBody>
          <a:bodyPr/>
          <a:lstStyle/>
          <a:p>
            <a:r>
              <a:rPr lang="sr-Latn-RS" sz="1400" dirty="0"/>
              <a:t>Prema </a:t>
            </a:r>
            <a:r>
              <a:rPr lang="sr-Latn-RS" sz="1400" dirty="0" smtClean="0"/>
              <a:t>mišljenju </a:t>
            </a:r>
            <a:r>
              <a:rPr lang="sr-Latn-RS" sz="1400" dirty="0"/>
              <a:t>j</a:t>
            </a:r>
            <a:r>
              <a:rPr lang="en-US" sz="1400" dirty="0" err="1"/>
              <a:t>avno</a:t>
            </a:r>
            <a:r>
              <a:rPr lang="sr-Latn-RS" sz="1400" dirty="0"/>
              <a:t>g</a:t>
            </a:r>
            <a:r>
              <a:rPr lang="en-US" sz="1400" dirty="0"/>
              <a:t> </a:t>
            </a:r>
            <a:r>
              <a:rPr lang="en-US" sz="1400" dirty="0" err="1"/>
              <a:t>mnjenj</a:t>
            </a:r>
            <a:r>
              <a:rPr lang="sr-Latn-RS" sz="1400" dirty="0"/>
              <a:t>a</a:t>
            </a:r>
            <a:r>
              <a:rPr lang="en-US" sz="1400" dirty="0"/>
              <a:t> </a:t>
            </a:r>
            <a:r>
              <a:rPr lang="sr-Latn-RS" sz="1400" dirty="0"/>
              <a:t>i</a:t>
            </a:r>
            <a:r>
              <a:rPr lang="en-US" sz="1400" dirty="0"/>
              <a:t> </a:t>
            </a:r>
            <a:r>
              <a:rPr lang="sr-Latn-RS" sz="1400" dirty="0"/>
              <a:t>predstavnika l</a:t>
            </a:r>
            <a:r>
              <a:rPr lang="en-US" sz="1400" dirty="0" err="1"/>
              <a:t>okaln</a:t>
            </a:r>
            <a:r>
              <a:rPr lang="sr-Latn-RS" sz="1400" dirty="0"/>
              <a:t>e</a:t>
            </a:r>
            <a:r>
              <a:rPr lang="en-US" sz="1400" dirty="0"/>
              <a:t> </a:t>
            </a:r>
            <a:r>
              <a:rPr lang="en-US" sz="1400" dirty="0" err="1"/>
              <a:t>administracij</a:t>
            </a:r>
            <a:r>
              <a:rPr lang="sr-Latn-RS" sz="1400" dirty="0"/>
              <a:t>e</a:t>
            </a:r>
            <a:r>
              <a:rPr lang="en-US" sz="1400" dirty="0"/>
              <a:t>, </a:t>
            </a:r>
            <a:r>
              <a:rPr lang="sr-Latn-RS" sz="1400" dirty="0"/>
              <a:t>migrantska kriza nije imala veći uticaj na funkcionisanje opština</a:t>
            </a:r>
            <a:r>
              <a:rPr lang="en-US" sz="1400" dirty="0"/>
              <a:t>.</a:t>
            </a:r>
          </a:p>
        </p:txBody>
      </p:sp>
      <p:graphicFrame>
        <p:nvGraphicFramePr>
          <p:cNvPr id="14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59663228"/>
              </p:ext>
            </p:extLst>
          </p:nvPr>
        </p:nvGraphicFramePr>
        <p:xfrm>
          <a:off x="285750" y="2328530"/>
          <a:ext cx="3508561" cy="361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68132231"/>
              </p:ext>
            </p:extLst>
          </p:nvPr>
        </p:nvGraphicFramePr>
        <p:xfrm>
          <a:off x="3930650" y="2328530"/>
          <a:ext cx="3127375" cy="361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ular Callout 1"/>
          <p:cNvSpPr/>
          <p:nvPr/>
        </p:nvSpPr>
        <p:spPr>
          <a:xfrm>
            <a:off x="7599283" y="2534476"/>
            <a:ext cx="1268491" cy="1323439"/>
          </a:xfrm>
          <a:prstGeom prst="wedgeRectCallout">
            <a:avLst>
              <a:gd name="adj1" fmla="val -185386"/>
              <a:gd name="adj2" fmla="val 376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sr-Latn-RS" sz="800" b="0" dirty="0">
                <a:solidFill>
                  <a:schemeClr val="tx1"/>
                </a:solidFill>
              </a:rPr>
              <a:t>Oblasti u kojima je to najizraženije </a:t>
            </a:r>
            <a:r>
              <a:rPr lang="en-US" sz="800" b="0" dirty="0">
                <a:solidFill>
                  <a:schemeClr val="tx1"/>
                </a:solidFill>
              </a:rPr>
              <a:t>(</a:t>
            </a:r>
            <a:r>
              <a:rPr lang="sr-Latn-RS" sz="800" b="0" dirty="0">
                <a:solidFill>
                  <a:schemeClr val="tx1"/>
                </a:solidFill>
              </a:rPr>
              <a:t>ukupno</a:t>
            </a:r>
            <a:r>
              <a:rPr lang="en-US" sz="800" b="0" dirty="0">
                <a:solidFill>
                  <a:schemeClr val="tx1"/>
                </a:solidFill>
              </a:rPr>
              <a:t>):</a:t>
            </a:r>
          </a:p>
          <a:p>
            <a:endParaRPr lang="en-US" sz="800" b="0" dirty="0">
              <a:solidFill>
                <a:schemeClr val="tx1"/>
              </a:solidFill>
            </a:endParaRPr>
          </a:p>
          <a:p>
            <a:r>
              <a:rPr lang="sr-Latn-RS" sz="800" b="0" dirty="0">
                <a:solidFill>
                  <a:schemeClr val="tx1"/>
                </a:solidFill>
              </a:rPr>
              <a:t>Odnošenje smeća </a:t>
            </a:r>
            <a:r>
              <a:rPr lang="en-US" sz="800" b="0" dirty="0">
                <a:solidFill>
                  <a:schemeClr val="tx1"/>
                </a:solidFill>
              </a:rPr>
              <a:t>(58%)</a:t>
            </a:r>
          </a:p>
          <a:p>
            <a:endParaRPr lang="en-US" sz="800" b="0" dirty="0">
              <a:solidFill>
                <a:schemeClr val="tx1"/>
              </a:solidFill>
            </a:endParaRPr>
          </a:p>
          <a:p>
            <a:r>
              <a:rPr lang="sr-Latn-RS" sz="800" b="0" dirty="0">
                <a:solidFill>
                  <a:schemeClr val="tx1"/>
                </a:solidFill>
              </a:rPr>
              <a:t>Nedostatak ljudstva za rad sa migrantima</a:t>
            </a:r>
            <a:r>
              <a:rPr lang="en-US" sz="800" b="0" dirty="0">
                <a:solidFill>
                  <a:schemeClr val="tx1"/>
                </a:solidFill>
              </a:rPr>
              <a:t>(42%)</a:t>
            </a:r>
          </a:p>
        </p:txBody>
      </p:sp>
      <p:sp>
        <p:nvSpPr>
          <p:cNvPr id="4" name="Rectangle 3"/>
          <p:cNvSpPr/>
          <p:nvPr/>
        </p:nvSpPr>
        <p:spPr>
          <a:xfrm>
            <a:off x="680479" y="2042034"/>
            <a:ext cx="7634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+mn-lt"/>
              </a:rPr>
              <a:t>Generalno</a:t>
            </a:r>
            <a:r>
              <a:rPr lang="en-US" sz="1050" dirty="0">
                <a:latin typeface="+mn-lt"/>
              </a:rPr>
              <a:t>, </a:t>
            </a:r>
            <a:r>
              <a:rPr lang="en-US" sz="1050" dirty="0" err="1">
                <a:latin typeface="+mn-lt"/>
              </a:rPr>
              <a:t>koliko</a:t>
            </a:r>
            <a:r>
              <a:rPr lang="en-US" sz="1050" dirty="0">
                <a:latin typeface="+mn-lt"/>
              </a:rPr>
              <a:t> je </a:t>
            </a:r>
            <a:r>
              <a:rPr lang="en-US" sz="1050" dirty="0" err="1">
                <a:latin typeface="+mn-lt"/>
              </a:rPr>
              <a:t>migrantska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izbeglička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kriza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uticala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redovno</a:t>
            </a:r>
            <a:r>
              <a:rPr lang="en-US" sz="1050" dirty="0">
                <a:latin typeface="+mn-lt"/>
              </a:rPr>
              <a:t> (</a:t>
            </a:r>
            <a:r>
              <a:rPr lang="en-US" sz="1050" dirty="0" err="1">
                <a:latin typeface="+mn-lt"/>
              </a:rPr>
              <a:t>normalno</a:t>
            </a:r>
            <a:r>
              <a:rPr lang="en-US" sz="1050" dirty="0">
                <a:latin typeface="+mn-lt"/>
              </a:rPr>
              <a:t>) </a:t>
            </a:r>
            <a:r>
              <a:rPr lang="en-US" sz="1050" dirty="0" err="1">
                <a:latin typeface="+mn-lt"/>
              </a:rPr>
              <a:t>funkcionisanje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Vaše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opštine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grada</a:t>
            </a:r>
            <a:r>
              <a:rPr lang="en-US" sz="1050" dirty="0">
                <a:latin typeface="+mn-lt"/>
              </a:rPr>
              <a:t>? %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79754"/>
              </p:ext>
            </p:extLst>
          </p:nvPr>
        </p:nvGraphicFramePr>
        <p:xfrm>
          <a:off x="7043829" y="5173980"/>
          <a:ext cx="189062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128174"/>
              </p:ext>
            </p:extLst>
          </p:nvPr>
        </p:nvGraphicFramePr>
        <p:xfrm>
          <a:off x="7047640" y="4126230"/>
          <a:ext cx="1847850" cy="80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8115">
                <a:tc>
                  <a:txBody>
                    <a:bodyPr/>
                    <a:lstStyle/>
                    <a:p>
                      <a:r>
                        <a:rPr lang="sr-Latn-RS" sz="700" b="0" dirty="0">
                          <a:solidFill>
                            <a:srgbClr val="333333"/>
                          </a:solidFill>
                        </a:rPr>
                        <a:t>Ukupno</a:t>
                      </a:r>
                      <a:endParaRPr lang="en-US" sz="7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r>
                        <a:rPr lang="sr-Latn-RS" sz="700" b="0" dirty="0">
                          <a:solidFill>
                            <a:srgbClr val="333333"/>
                          </a:solidFill>
                        </a:rPr>
                        <a:t>I grupa – opštine intenzivnije pogođene krizom</a:t>
                      </a:r>
                      <a:endParaRPr lang="en-US" sz="7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r>
                        <a:rPr lang="sr-Latn-RS" sz="700" b="0" dirty="0">
                          <a:solidFill>
                            <a:srgbClr val="333333"/>
                          </a:solidFill>
                        </a:rPr>
                        <a:t>II grupa – opštine umereno pogođene krizom</a:t>
                      </a:r>
                      <a:endParaRPr lang="en-US" sz="7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975249" y="4179569"/>
            <a:ext cx="91440" cy="91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69534" y="4425313"/>
            <a:ext cx="91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69534" y="4707254"/>
            <a:ext cx="9144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05923" y="207736"/>
            <a:ext cx="922047" cy="674039"/>
            <a:chOff x="3282836" y="5976225"/>
            <a:chExt cx="922047" cy="6740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365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Uticaj migrantske krize na opštine</a:t>
            </a:r>
            <a:endParaRPr lang="en-US" dirty="0"/>
          </a:p>
        </p:txBody>
      </p:sp>
      <p:graphicFrame>
        <p:nvGraphicFramePr>
          <p:cNvPr id="29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24074951"/>
              </p:ext>
            </p:extLst>
          </p:nvPr>
        </p:nvGraphicFramePr>
        <p:xfrm>
          <a:off x="285750" y="1031875"/>
          <a:ext cx="8569325" cy="461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459824"/>
              </p:ext>
            </p:extLst>
          </p:nvPr>
        </p:nvGraphicFramePr>
        <p:xfrm>
          <a:off x="285750" y="5309402"/>
          <a:ext cx="86123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8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7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8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70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83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70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483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518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1802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Veoma negativno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Negativno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Niti pozitivno niti negativno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Pozitivno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Veoma pozitivno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 znam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spect="1"/>
          </p:cNvSpPr>
          <p:nvPr/>
        </p:nvSpPr>
        <p:spPr>
          <a:xfrm>
            <a:off x="457460" y="5446598"/>
            <a:ext cx="9144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1938930" y="5446598"/>
            <a:ext cx="9144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367237" y="5446598"/>
            <a:ext cx="9144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4795544" y="5446598"/>
            <a:ext cx="91440" cy="914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223850" y="5446598"/>
            <a:ext cx="91440" cy="91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7648614" y="5446598"/>
            <a:ext cx="91440" cy="9144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03655"/>
              </p:ext>
            </p:extLst>
          </p:nvPr>
        </p:nvGraphicFramePr>
        <p:xfrm>
          <a:off x="7073463" y="5538038"/>
          <a:ext cx="1996373" cy="437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3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9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294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670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Uticaj migrantske krize na opštine – Š</a:t>
            </a:r>
            <a:r>
              <a:rPr lang="en-US" dirty="0"/>
              <a:t>id</a:t>
            </a:r>
            <a:r>
              <a:rPr lang="sr-Latn-RS" dirty="0"/>
              <a:t> i </a:t>
            </a:r>
            <a:r>
              <a:rPr lang="en-US" dirty="0"/>
              <a:t>Pre</a:t>
            </a:r>
            <a:r>
              <a:rPr lang="sr-Latn-RS" dirty="0"/>
              <a:t>š</a:t>
            </a:r>
            <a:r>
              <a:rPr lang="en-US" dirty="0" err="1"/>
              <a:t>evo</a:t>
            </a:r>
            <a:r>
              <a:rPr lang="sr-Latn-RS" dirty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39</a:t>
            </a:fld>
            <a:endParaRPr lang="en-AU" dirty="0"/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79580857"/>
              </p:ext>
            </p:extLst>
          </p:nvPr>
        </p:nvGraphicFramePr>
        <p:xfrm>
          <a:off x="285751" y="921125"/>
          <a:ext cx="40306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1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21680772"/>
              </p:ext>
            </p:extLst>
          </p:nvPr>
        </p:nvGraphicFramePr>
        <p:xfrm>
          <a:off x="4826001" y="921125"/>
          <a:ext cx="4029075" cy="432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626"/>
              </p:ext>
            </p:extLst>
          </p:nvPr>
        </p:nvGraphicFramePr>
        <p:xfrm>
          <a:off x="497393" y="5334524"/>
          <a:ext cx="86123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8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7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8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70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83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70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4831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518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18021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Veoma negativno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Negativno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Niti pozitivno niti negativno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Pozitivno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Veoma pozitivno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 znam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" name="Rectangle 14"/>
          <p:cNvSpPr>
            <a:spLocks noChangeAspect="1"/>
          </p:cNvSpPr>
          <p:nvPr/>
        </p:nvSpPr>
        <p:spPr>
          <a:xfrm>
            <a:off x="669103" y="5429543"/>
            <a:ext cx="9144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2150573" y="5429543"/>
            <a:ext cx="9144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3578880" y="5429543"/>
            <a:ext cx="9144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5007187" y="5429543"/>
            <a:ext cx="91440" cy="914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6435493" y="5429543"/>
            <a:ext cx="91440" cy="91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7860257" y="5429543"/>
            <a:ext cx="91440" cy="9144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7393" y="862605"/>
            <a:ext cx="77861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Prema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Vašem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mišljenju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kako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sadašnja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migrantska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/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izbeglička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kriza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utiče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na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u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Vašoj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opštini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?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38399"/>
              </p:ext>
            </p:extLst>
          </p:nvPr>
        </p:nvGraphicFramePr>
        <p:xfrm>
          <a:off x="7538303" y="5557494"/>
          <a:ext cx="1490571" cy="42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Šid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Preševo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57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04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 istraživanju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5500"/>
              </p:ext>
            </p:extLst>
          </p:nvPr>
        </p:nvGraphicFramePr>
        <p:xfrm>
          <a:off x="285751" y="1764008"/>
          <a:ext cx="8569326" cy="380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61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180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AU" sz="1050" b="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US" sz="1050" b="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Mart 2016.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Opšta populacija: 20.02.-09.03.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Lokalna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administracija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22.02-14.03.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AU" sz="105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Uzorak</a:t>
                      </a:r>
                      <a:endParaRPr lang="en-US" sz="105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Opšta populacija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punoletnih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građana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Srbije N=800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Predstavnici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lokalne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samouprave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N= 176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221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AU" sz="105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Teritorija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Istraživanje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obuhvatilo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opština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Srbiji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koje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pogođene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migrantskom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krizom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24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AU" sz="105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Tehnika i instrument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Strukturisani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intervju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pretežno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zatvorenim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pitanjima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razvijen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upitnik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za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opštu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populaciju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upitnik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za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predstavnike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lokalne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administracije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saradnji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UNDP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Srbija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Opšta populacija: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intervju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licem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 lice (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TAPI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prikupljanje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podataka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uz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pomoć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tableta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Predstavnici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lokalne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samouprave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kombinacija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intervjua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licem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 lice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TAPI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telefonsko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intervjuisanje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 web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intervju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prema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raspoloživosti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ispitanika)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58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AU" sz="105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Dužina trajanja ankete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 30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minuta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opšta populacija 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~20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predstavnici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lokalne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samouprave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1459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AU" sz="105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Ponderisanje podataka</a:t>
                      </a:r>
                      <a:r>
                        <a:rPr lang="sr-Latn-RS" sz="1050" baseline="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(opšta populacija)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Uzimajući u obzir proporcionalno učešće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opština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ukupnoj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populaciji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dizajn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uzorka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prilagođen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kako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bi se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omogućila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analiza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za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opštine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Preševo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Šid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(~ 60 ispitanika),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najmanji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broj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ispitanika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opštini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je bio 15 ispitanika.  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cilju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postizanja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reprezentativnosti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za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teritoriju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podaci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ponderisani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osnovu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Cenzusa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2011.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godine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godinama,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urbanizacije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veličini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opštine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Preševo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Bujanovac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ponderisani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osnovu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Cenzusa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2002.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godine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obzirom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 je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poslednji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cenzus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2011.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godine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bojkotovan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od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strane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albanskog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050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stanovništva</a:t>
                      </a:r>
                      <a:r>
                        <a:rPr lang="en-AU" sz="105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05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44603" y="1233292"/>
            <a:ext cx="86104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Istraživanje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je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obuhvatilo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dve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grupe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ispitanika (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opšta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populacija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i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predstavnici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lokalne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samouprave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).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Istraživanja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su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sprovedena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simultano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na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obe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1100" b="0" kern="0" dirty="0" err="1">
                <a:solidFill>
                  <a:sysClr val="windowText" lastClr="000000"/>
                </a:solidFill>
                <a:latin typeface="+mj-lt"/>
              </a:rPr>
              <a:t>grupe</a:t>
            </a:r>
            <a:r>
              <a:rPr lang="en-US" sz="1100" b="0" kern="0" dirty="0">
                <a:solidFill>
                  <a:sysClr val="windowText" lastClr="000000"/>
                </a:solidFill>
                <a:latin typeface="+mj-lt"/>
              </a:rPr>
              <a:t> ispitanika.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fld id="{9784CBA3-D598-4B1F-BAA3-EE14B5154290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1845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Uticaj migrantske krize na finansijsku </a:t>
            </a:r>
            <a:br>
              <a:rPr lang="sr-Latn-RS" dirty="0"/>
            </a:br>
            <a:r>
              <a:rPr lang="sr-Latn-RS" dirty="0"/>
              <a:t>stabilnost opštine</a:t>
            </a:r>
            <a:endParaRPr lang="en-US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6512310"/>
              </p:ext>
            </p:extLst>
          </p:nvPr>
        </p:nvGraphicFramePr>
        <p:xfrm>
          <a:off x="285750" y="2295525"/>
          <a:ext cx="8569325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sz="1400" dirty="0"/>
              <a:t>U većini opština finansijska stabilnost nije dovedena u pitanje. Bilo je većih izazova, ali su oni uspešno prevaziđeni uz pomoć Vlade i donatora.</a:t>
            </a:r>
            <a:r>
              <a:rPr lang="en-US" sz="1400" dirty="0"/>
              <a:t>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032426"/>
              </p:ext>
            </p:extLst>
          </p:nvPr>
        </p:nvGraphicFramePr>
        <p:xfrm>
          <a:off x="7043829" y="5431155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707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286554"/>
              </p:ext>
            </p:extLst>
          </p:nvPr>
        </p:nvGraphicFramePr>
        <p:xfrm>
          <a:off x="276320" y="1944688"/>
          <a:ext cx="8591361" cy="402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Planovi za nov budžet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sr-Latn-RS" sz="1400" dirty="0"/>
              <a:t>Svaka treća opština koja je intenzivnije pogođena krizom planira da poveća troškove u budžetu za smeštaj i lečenje migranata. </a:t>
            </a:r>
            <a:endParaRPr lang="en-US" sz="1400" dirty="0"/>
          </a:p>
        </p:txBody>
      </p:sp>
      <p:graphicFrame>
        <p:nvGraphicFramePr>
          <p:cNvPr id="6" name="Chart Placeholder 2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926136"/>
              </p:ext>
            </p:extLst>
          </p:nvPr>
        </p:nvGraphicFramePr>
        <p:xfrm>
          <a:off x="5698731" y="2745371"/>
          <a:ext cx="2031621" cy="20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7500" y="4380976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Ukupno</a:t>
            </a:r>
            <a:endParaRPr kumimoji="0" lang="en-AU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2150" y="4510621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I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grupa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–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opštine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intenzivnije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pogođene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krizom</a:t>
            </a:r>
            <a:endParaRPr lang="en-US" sz="900" b="0" kern="0" dirty="0">
              <a:solidFill>
                <a:srgbClr val="333333"/>
              </a:solidFill>
              <a:latin typeface="+mn-lt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3099" y="4506970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II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grupa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–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opštine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umereno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pogođene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krizom</a:t>
            </a:r>
            <a:endParaRPr kumimoji="0" lang="en-AU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cs typeface="Verdana" pitchFamily="34" charset="0"/>
            </a:endParaRPr>
          </a:p>
        </p:txBody>
      </p:sp>
      <p:graphicFrame>
        <p:nvGraphicFramePr>
          <p:cNvPr id="12" name="Chart Placeholder 2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835872"/>
              </p:ext>
            </p:extLst>
          </p:nvPr>
        </p:nvGraphicFramePr>
        <p:xfrm>
          <a:off x="3407375" y="2735846"/>
          <a:ext cx="2031621" cy="20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02745" y="2567538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7797" y="2634957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557" y="2642258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425" y="2114282"/>
            <a:ext cx="78295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+mn-lt"/>
              </a:rPr>
              <a:t>S </a:t>
            </a:r>
            <a:r>
              <a:rPr lang="en-US" sz="1050" dirty="0" err="1">
                <a:latin typeface="+mn-lt"/>
              </a:rPr>
              <a:t>obzirom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sve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efekte</a:t>
            </a:r>
            <a:r>
              <a:rPr lang="en-US" sz="1050" dirty="0">
                <a:latin typeface="+mn-lt"/>
              </a:rPr>
              <a:t> migrantske </a:t>
            </a:r>
            <a:r>
              <a:rPr lang="en-US" sz="1050" dirty="0" err="1">
                <a:latin typeface="+mn-lt"/>
              </a:rPr>
              <a:t>krize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Vašu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opštinu</a:t>
            </a:r>
            <a:r>
              <a:rPr lang="en-US" sz="1050" dirty="0">
                <a:latin typeface="+mn-lt"/>
              </a:rPr>
              <a:t>/grad, da li u </a:t>
            </a:r>
            <a:r>
              <a:rPr lang="en-US" sz="1050" dirty="0" err="1">
                <a:latin typeface="+mn-lt"/>
              </a:rPr>
              <a:t>predlogu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novog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budžeta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planirate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povećanje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troškova</a:t>
            </a:r>
            <a:r>
              <a:rPr lang="en-US" sz="1050" dirty="0">
                <a:latin typeface="+mn-lt"/>
              </a:rPr>
              <a:t> za </a:t>
            </a:r>
            <a:r>
              <a:rPr lang="en-US" sz="1050" dirty="0" err="1">
                <a:latin typeface="+mn-lt"/>
              </a:rPr>
              <a:t>smeštaj</a:t>
            </a:r>
            <a:r>
              <a:rPr lang="en-US" sz="1050" dirty="0">
                <a:latin typeface="+mn-lt"/>
              </a:rPr>
              <a:t> i </a:t>
            </a:r>
            <a:r>
              <a:rPr lang="en-US" sz="1050" dirty="0" err="1">
                <a:latin typeface="+mn-lt"/>
              </a:rPr>
              <a:t>lečenje</a:t>
            </a:r>
            <a:r>
              <a:rPr lang="en-US" sz="1050" dirty="0">
                <a:latin typeface="+mn-lt"/>
              </a:rPr>
              <a:t> migranata/</a:t>
            </a:r>
            <a:r>
              <a:rPr lang="en-US" sz="1050" dirty="0" err="1">
                <a:latin typeface="+mn-lt"/>
              </a:rPr>
              <a:t>izbeglica</a:t>
            </a:r>
            <a:r>
              <a:rPr lang="en-US" sz="1050" dirty="0">
                <a:latin typeface="+mn-lt"/>
              </a:rPr>
              <a:t>?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99182"/>
              </p:ext>
            </p:extLst>
          </p:nvPr>
        </p:nvGraphicFramePr>
        <p:xfrm>
          <a:off x="7043829" y="5431155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740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Korist od međunarodne finansijske podrške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r-Latn-RS" sz="1400" dirty="0"/>
              <a:t>Međunarodna podrška se smatra veoma korisnom od strane velike većine predstavnika lokalne administracije. </a:t>
            </a:r>
            <a:endParaRPr lang="en-US" sz="1400" dirty="0"/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54141091"/>
              </p:ext>
            </p:extLst>
          </p:nvPr>
        </p:nvGraphicFramePr>
        <p:xfrm>
          <a:off x="285750" y="2505074"/>
          <a:ext cx="8569325" cy="343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58025"/>
              </p:ext>
            </p:extLst>
          </p:nvPr>
        </p:nvGraphicFramePr>
        <p:xfrm>
          <a:off x="6847366" y="2493818"/>
          <a:ext cx="2007708" cy="270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93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72315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3827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Nije korisno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Korisno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9193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593805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367" y="4365552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66700" y="2041863"/>
            <a:ext cx="85883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0" dirty="0" err="1">
                <a:latin typeface="+mn-lt"/>
              </a:rPr>
              <a:t>AKO</a:t>
            </a:r>
            <a:r>
              <a:rPr lang="en-US" sz="1050" b="0" dirty="0">
                <a:latin typeface="+mn-lt"/>
              </a:rPr>
              <a:t> </a:t>
            </a:r>
            <a:r>
              <a:rPr lang="sr-Latn-RS" sz="1050" b="0" dirty="0">
                <a:latin typeface="+mn-lt"/>
              </a:rPr>
              <a:t>SU ČULI ZA MEĐUNARODNE PROGRAME PODRŠKE</a:t>
            </a:r>
            <a:r>
              <a:rPr lang="en-US" sz="1050" b="0" dirty="0">
                <a:latin typeface="+mn-lt"/>
              </a:rPr>
              <a:t> </a:t>
            </a:r>
            <a:r>
              <a:rPr lang="en-US" sz="1050" dirty="0">
                <a:latin typeface="+mn-lt"/>
              </a:rPr>
              <a:t>Prema </a:t>
            </a:r>
            <a:r>
              <a:rPr lang="en-US" sz="1050" dirty="0" err="1">
                <a:latin typeface="+mn-lt"/>
              </a:rPr>
              <a:t>Vašim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informacijama</a:t>
            </a:r>
            <a:r>
              <a:rPr lang="en-US" sz="1050" dirty="0">
                <a:latin typeface="+mn-lt"/>
              </a:rPr>
              <a:t>, u </a:t>
            </a:r>
            <a:r>
              <a:rPr lang="en-US" sz="1050" dirty="0" err="1">
                <a:latin typeface="+mn-lt"/>
              </a:rPr>
              <a:t>kojoj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meri</a:t>
            </a:r>
            <a:r>
              <a:rPr lang="en-US" sz="1050" dirty="0">
                <a:latin typeface="+mn-lt"/>
              </a:rPr>
              <a:t> je </a:t>
            </a:r>
            <a:r>
              <a:rPr lang="en-US" sz="1050" dirty="0" err="1">
                <a:latin typeface="+mn-lt"/>
              </a:rPr>
              <a:t>korisna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međunarodna</a:t>
            </a:r>
            <a:r>
              <a:rPr lang="en-US" sz="1050" dirty="0">
                <a:latin typeface="+mn-lt"/>
              </a:rPr>
              <a:t>  </a:t>
            </a:r>
            <a:r>
              <a:rPr lang="en-US" sz="1050" dirty="0" err="1">
                <a:latin typeface="+mn-lt"/>
              </a:rPr>
              <a:t>podrška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donacija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namenjena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migrantskoj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izbegličkoj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krizi</a:t>
            </a:r>
            <a:r>
              <a:rPr lang="en-US" sz="1050" dirty="0">
                <a:latin typeface="+mn-lt"/>
              </a:rPr>
              <a:t> u </a:t>
            </a:r>
            <a:r>
              <a:rPr lang="en-US" sz="1050" dirty="0" err="1">
                <a:latin typeface="+mn-lt"/>
              </a:rPr>
              <a:t>Vašoj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opštini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gradu</a:t>
            </a:r>
            <a:r>
              <a:rPr lang="en-US" sz="1050" b="0" dirty="0">
                <a:latin typeface="+mn-lt"/>
              </a:rPr>
              <a:t>? </a:t>
            </a:r>
            <a:r>
              <a:rPr lang="en-US" sz="1050" dirty="0">
                <a:latin typeface="+mn-lt"/>
              </a:rPr>
              <a:t>%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07197"/>
              </p:ext>
            </p:extLst>
          </p:nvPr>
        </p:nvGraphicFramePr>
        <p:xfrm>
          <a:off x="7043829" y="5431155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65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35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762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11752"/>
              </p:ext>
            </p:extLst>
          </p:nvPr>
        </p:nvGraphicFramePr>
        <p:xfrm>
          <a:off x="276320" y="2030413"/>
          <a:ext cx="8591361" cy="402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Upoznatost sa međunarodnom </a:t>
            </a:r>
            <a:br>
              <a:rPr lang="sr-Latn-RS" dirty="0"/>
            </a:br>
            <a:r>
              <a:rPr lang="sr-Latn-RS" dirty="0"/>
              <a:t>podrškom/donacijom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Slaba upoznatost sa međunarodnom podrškom/donacijom među građanima (72% nije čulo). Veća upoznatost u opštinama koje su intenzivnije pogođene migrantskom krizom.</a:t>
            </a:r>
            <a:endParaRPr lang="en-US" dirty="0"/>
          </a:p>
        </p:txBody>
      </p:sp>
      <p:graphicFrame>
        <p:nvGraphicFramePr>
          <p:cNvPr id="6" name="Chart Placeholder 2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865076"/>
              </p:ext>
            </p:extLst>
          </p:nvPr>
        </p:nvGraphicFramePr>
        <p:xfrm>
          <a:off x="5698731" y="2773946"/>
          <a:ext cx="2031621" cy="20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7500" y="4457176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Ukupno</a:t>
            </a:r>
            <a:endParaRPr kumimoji="0" lang="en-AU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2150" y="4558246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I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grupa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–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opštine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intenzivnije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pogođene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krizom</a:t>
            </a:r>
            <a:endParaRPr lang="en-US" sz="900" b="0" kern="0" dirty="0">
              <a:solidFill>
                <a:srgbClr val="333333"/>
              </a:solidFill>
              <a:latin typeface="+mn-lt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3099" y="4554595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II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grupa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–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opštine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umereno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pogođene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krizom</a:t>
            </a:r>
            <a:endParaRPr kumimoji="0" lang="en-AU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cs typeface="Verdana" pitchFamily="34" charset="0"/>
            </a:endParaRPr>
          </a:p>
        </p:txBody>
      </p:sp>
      <p:graphicFrame>
        <p:nvGraphicFramePr>
          <p:cNvPr id="12" name="Chart Placeholder 2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396978"/>
              </p:ext>
            </p:extLst>
          </p:nvPr>
        </p:nvGraphicFramePr>
        <p:xfrm>
          <a:off x="3388325" y="2783471"/>
          <a:ext cx="2031621" cy="20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02745" y="2596113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7797" y="2673057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557" y="2680358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6575" y="2057311"/>
            <a:ext cx="60343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+mn-lt"/>
              </a:rPr>
              <a:t>Da li </a:t>
            </a:r>
            <a:r>
              <a:rPr lang="en-US" sz="1050" dirty="0" err="1">
                <a:latin typeface="+mn-lt"/>
              </a:rPr>
              <a:t>ste</a:t>
            </a:r>
            <a:r>
              <a:rPr lang="en-US" sz="1050" dirty="0">
                <a:latin typeface="+mn-lt"/>
              </a:rPr>
              <a:t> u </a:t>
            </a:r>
            <a:r>
              <a:rPr lang="en-US" sz="1050" dirty="0" err="1">
                <a:latin typeface="+mn-lt"/>
              </a:rPr>
              <a:t>skorije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vreme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čuli</a:t>
            </a:r>
            <a:r>
              <a:rPr lang="en-US" sz="1050" dirty="0">
                <a:latin typeface="+mn-lt"/>
              </a:rPr>
              <a:t> za </a:t>
            </a:r>
            <a:r>
              <a:rPr lang="en-US" sz="1050" dirty="0" err="1">
                <a:latin typeface="+mn-lt"/>
              </a:rPr>
              <a:t>međunarodnu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finansijsku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podršku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donaciju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Vašoj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opštini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gradu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koja</a:t>
            </a:r>
            <a:r>
              <a:rPr lang="en-US" sz="1050" dirty="0">
                <a:latin typeface="+mn-lt"/>
              </a:rPr>
              <a:t> je </a:t>
            </a:r>
            <a:r>
              <a:rPr lang="en-US" sz="1050" dirty="0" err="1">
                <a:latin typeface="+mn-lt"/>
              </a:rPr>
              <a:t>namenjena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migrantskoj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izbegličkoj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krizi</a:t>
            </a:r>
            <a:r>
              <a:rPr lang="en-US" sz="1050" dirty="0">
                <a:latin typeface="+mn-lt"/>
              </a:rPr>
              <a:t>?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74183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540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Korist od međunarodne finansijske podrške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Većina građana </a:t>
            </a:r>
            <a:r>
              <a:rPr lang="en-US" dirty="0"/>
              <a:t>(75%) </a:t>
            </a:r>
            <a:r>
              <a:rPr lang="sr-Latn-RS" dirty="0"/>
              <a:t>veruje da je međunarodna podrška namenjena migrantima korisna. </a:t>
            </a:r>
            <a:endParaRPr lang="en-US" dirty="0"/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27345637"/>
              </p:ext>
            </p:extLst>
          </p:nvPr>
        </p:nvGraphicFramePr>
        <p:xfrm>
          <a:off x="285750" y="2524124"/>
          <a:ext cx="8569325" cy="341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75895"/>
              </p:ext>
            </p:extLst>
          </p:nvPr>
        </p:nvGraphicFramePr>
        <p:xfrm>
          <a:off x="6847366" y="2523694"/>
          <a:ext cx="2007708" cy="2578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93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72315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482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Nije korisno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Korisno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568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8672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6394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622380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367" y="4375077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6700" y="1994238"/>
            <a:ext cx="85883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0" dirty="0" err="1"/>
              <a:t>AKO</a:t>
            </a:r>
            <a:r>
              <a:rPr lang="en-US" sz="1050" b="0" dirty="0"/>
              <a:t> </a:t>
            </a:r>
            <a:r>
              <a:rPr lang="sr-Latn-RS" sz="1050" b="0" dirty="0"/>
              <a:t>SU ČULI ZA MEĐUNARODNE PROGRAME PODRŠKE</a:t>
            </a:r>
            <a:r>
              <a:rPr lang="en-US" sz="1050" b="0" dirty="0"/>
              <a:t> </a:t>
            </a:r>
            <a:r>
              <a:rPr lang="en-US" sz="1050" b="0" dirty="0">
                <a:latin typeface="+mn-lt"/>
              </a:rPr>
              <a:t>: </a:t>
            </a:r>
            <a:r>
              <a:rPr lang="en-US" sz="1050" dirty="0">
                <a:latin typeface="+mn-lt"/>
              </a:rPr>
              <a:t>Prema </a:t>
            </a:r>
            <a:r>
              <a:rPr lang="en-US" sz="1050" dirty="0" err="1">
                <a:latin typeface="+mn-lt"/>
              </a:rPr>
              <a:t>Vašim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informacijama</a:t>
            </a:r>
            <a:r>
              <a:rPr lang="en-US" sz="1050" dirty="0">
                <a:latin typeface="+mn-lt"/>
              </a:rPr>
              <a:t>, u </a:t>
            </a:r>
            <a:r>
              <a:rPr lang="en-US" sz="1050" dirty="0" err="1">
                <a:latin typeface="+mn-lt"/>
              </a:rPr>
              <a:t>kojoj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meri</a:t>
            </a:r>
            <a:r>
              <a:rPr lang="en-US" sz="1050" dirty="0">
                <a:latin typeface="+mn-lt"/>
              </a:rPr>
              <a:t> je </a:t>
            </a:r>
            <a:r>
              <a:rPr lang="en-US" sz="1050" dirty="0" err="1">
                <a:latin typeface="+mn-lt"/>
              </a:rPr>
              <a:t>korisna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međunarodna</a:t>
            </a:r>
            <a:r>
              <a:rPr lang="en-US" sz="1050" dirty="0">
                <a:latin typeface="+mn-lt"/>
              </a:rPr>
              <a:t>  </a:t>
            </a:r>
            <a:r>
              <a:rPr lang="en-US" sz="1050" dirty="0" err="1">
                <a:latin typeface="+mn-lt"/>
              </a:rPr>
              <a:t>podrška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donacija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namenjena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migrantskoj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izbegličkoj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krizi</a:t>
            </a:r>
            <a:r>
              <a:rPr lang="en-US" sz="1050" dirty="0">
                <a:latin typeface="+mn-lt"/>
              </a:rPr>
              <a:t> u </a:t>
            </a:r>
            <a:r>
              <a:rPr lang="en-US" sz="1050" dirty="0" err="1">
                <a:latin typeface="+mn-lt"/>
              </a:rPr>
              <a:t>Vašaoj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opštini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gradu</a:t>
            </a:r>
            <a:r>
              <a:rPr lang="en-US" sz="1050" dirty="0">
                <a:latin typeface="+mn-lt"/>
              </a:rPr>
              <a:t>? </a:t>
            </a:r>
            <a:r>
              <a:rPr lang="en-US" sz="1050" dirty="0" err="1">
                <a:latin typeface="+mn-lt"/>
              </a:rPr>
              <a:t>POKAZATI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SKALU</a:t>
            </a:r>
            <a:r>
              <a:rPr lang="en-US" sz="1050" dirty="0">
                <a:latin typeface="+mn-lt"/>
              </a:rPr>
              <a:t>. %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030601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156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104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51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972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201031"/>
              </p:ext>
            </p:extLst>
          </p:nvPr>
        </p:nvGraphicFramePr>
        <p:xfrm>
          <a:off x="7043829" y="5431155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Saradnja između opštinske i centralne vlasti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85750" y="950714"/>
            <a:ext cx="8569324" cy="758861"/>
          </a:xfrm>
        </p:spPr>
        <p:txBody>
          <a:bodyPr>
            <a:noAutofit/>
          </a:bodyPr>
          <a:lstStyle/>
          <a:p>
            <a:r>
              <a:rPr lang="sr-Latn-RS" sz="1400" dirty="0"/>
              <a:t>Saradnja između opštinske i centralne vlasti </a:t>
            </a:r>
            <a:r>
              <a:rPr lang="en-US" sz="1400" dirty="0" err="1"/>
              <a:t>koje</a:t>
            </a:r>
            <a:r>
              <a:rPr lang="en-US" sz="1400" dirty="0"/>
              <a:t> se </a:t>
            </a:r>
            <a:r>
              <a:rPr lang="en-US" sz="1400" dirty="0" err="1"/>
              <a:t>bave</a:t>
            </a:r>
            <a:r>
              <a:rPr lang="en-US" sz="1400" dirty="0"/>
              <a:t> migrantima/</a:t>
            </a:r>
            <a:r>
              <a:rPr lang="en-US" sz="1400" dirty="0" err="1"/>
              <a:t>izbeglicama</a:t>
            </a:r>
            <a:r>
              <a:rPr lang="en-US" sz="1400" dirty="0"/>
              <a:t> </a:t>
            </a:r>
            <a:r>
              <a:rPr lang="sr-Latn-RS" sz="1400" dirty="0"/>
              <a:t>se opaža kao uspešna od strane većine predstavnika lokalne administracije </a:t>
            </a:r>
            <a:r>
              <a:rPr lang="en-US" sz="1400" dirty="0"/>
              <a:t>(82%).</a:t>
            </a:r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79446536"/>
              </p:ext>
            </p:extLst>
          </p:nvPr>
        </p:nvGraphicFramePr>
        <p:xfrm>
          <a:off x="285750" y="2505074"/>
          <a:ext cx="8569325" cy="343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73453"/>
              </p:ext>
            </p:extLst>
          </p:nvPr>
        </p:nvGraphicFramePr>
        <p:xfrm>
          <a:off x="6847366" y="2446193"/>
          <a:ext cx="2007708" cy="271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93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72315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5116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Loša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Dobra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9193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612855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367" y="4375077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2949" y="2133511"/>
            <a:ext cx="69818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+mn-lt"/>
              </a:rPr>
              <a:t>Kako</a:t>
            </a:r>
            <a:r>
              <a:rPr lang="en-US" sz="1050" dirty="0">
                <a:latin typeface="+mn-lt"/>
              </a:rPr>
              <a:t> bi </a:t>
            </a:r>
            <a:r>
              <a:rPr lang="en-US" sz="1050" dirty="0" err="1">
                <a:latin typeface="+mn-lt"/>
              </a:rPr>
              <a:t>ste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ocenili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saradnju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između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opštinske</a:t>
            </a:r>
            <a:r>
              <a:rPr lang="en-US" sz="1050" dirty="0">
                <a:latin typeface="+mn-lt"/>
              </a:rPr>
              <a:t> i </a:t>
            </a:r>
            <a:r>
              <a:rPr lang="en-US" sz="1050" dirty="0" err="1">
                <a:latin typeface="+mn-lt"/>
              </a:rPr>
              <a:t>centralne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vlasti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koje</a:t>
            </a:r>
            <a:r>
              <a:rPr lang="en-US" sz="1050" dirty="0">
                <a:latin typeface="+mn-lt"/>
              </a:rPr>
              <a:t> se </a:t>
            </a:r>
            <a:r>
              <a:rPr lang="en-US" sz="1050" dirty="0" err="1">
                <a:latin typeface="+mn-lt"/>
              </a:rPr>
              <a:t>bave</a:t>
            </a:r>
            <a:r>
              <a:rPr lang="en-US" sz="1050" dirty="0">
                <a:latin typeface="+mn-lt"/>
              </a:rPr>
              <a:t> migrantima/</a:t>
            </a:r>
            <a:r>
              <a:rPr lang="en-US" sz="1050" dirty="0" err="1">
                <a:latin typeface="+mn-lt"/>
              </a:rPr>
              <a:t>izbeglicama</a:t>
            </a:r>
            <a:r>
              <a:rPr lang="sr-Latn-RS" sz="1050" dirty="0">
                <a:latin typeface="+mn-lt"/>
              </a:rPr>
              <a:t> </a:t>
            </a:r>
            <a:r>
              <a:rPr lang="en-US" sz="1050" dirty="0">
                <a:latin typeface="+mn-lt"/>
              </a:rPr>
              <a:t>%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264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Saradnja između opštinske vlasti i </a:t>
            </a:r>
            <a:br>
              <a:rPr lang="sr-Latn-RS" dirty="0"/>
            </a:br>
            <a:r>
              <a:rPr lang="sr-Latn-RS" dirty="0"/>
              <a:t>lokalnih institucija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sr-Latn-RS" sz="1400" dirty="0"/>
              <a:t>Saradnja između opštinske vlasti i lokalnih institucija </a:t>
            </a:r>
            <a:r>
              <a:rPr lang="en-US" sz="1400" dirty="0" err="1"/>
              <a:t>koje</a:t>
            </a:r>
            <a:r>
              <a:rPr lang="en-US" sz="1400" dirty="0"/>
              <a:t> se </a:t>
            </a:r>
            <a:r>
              <a:rPr lang="en-US" sz="1400" dirty="0" err="1"/>
              <a:t>bave</a:t>
            </a:r>
            <a:r>
              <a:rPr lang="en-US" sz="1400" dirty="0"/>
              <a:t> migrantima/</a:t>
            </a:r>
            <a:r>
              <a:rPr lang="en-US" sz="1400" dirty="0" err="1"/>
              <a:t>izbeglicama</a:t>
            </a:r>
            <a:r>
              <a:rPr lang="en-US" sz="1400" dirty="0"/>
              <a:t> </a:t>
            </a:r>
            <a:r>
              <a:rPr lang="sr-Latn-RS" sz="1400" dirty="0"/>
              <a:t>se opaža kao uspešna od strane većine predstavnika lokalne administracije </a:t>
            </a:r>
            <a:r>
              <a:rPr lang="en-US" sz="1400" dirty="0"/>
              <a:t>(83%). </a:t>
            </a:r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42979618"/>
              </p:ext>
            </p:extLst>
          </p:nvPr>
        </p:nvGraphicFramePr>
        <p:xfrm>
          <a:off x="285750" y="2501152"/>
          <a:ext cx="8569325" cy="343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795663"/>
              </p:ext>
            </p:extLst>
          </p:nvPr>
        </p:nvGraphicFramePr>
        <p:xfrm>
          <a:off x="6847366" y="2401943"/>
          <a:ext cx="2007708" cy="271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93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72315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5116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Neuspešno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900" b="0" dirty="0"/>
                        <a:t>Uspešno</a:t>
                      </a:r>
                      <a:r>
                        <a:rPr lang="en-US" sz="900" b="0" dirty="0"/>
                        <a:t>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9193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593820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367" y="4372287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30535" y="2194194"/>
            <a:ext cx="55132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+mn-lt"/>
              </a:rPr>
              <a:t>Kako</a:t>
            </a:r>
            <a:r>
              <a:rPr lang="en-US" sz="1050" dirty="0">
                <a:latin typeface="+mn-lt"/>
              </a:rPr>
              <a:t> bi </a:t>
            </a:r>
            <a:r>
              <a:rPr lang="en-US" sz="1050" dirty="0" err="1">
                <a:latin typeface="+mn-lt"/>
              </a:rPr>
              <a:t>ste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ocenili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saradnju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između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opštinske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vlasti</a:t>
            </a:r>
            <a:r>
              <a:rPr lang="en-US" sz="1050" dirty="0">
                <a:latin typeface="+mn-lt"/>
              </a:rPr>
              <a:t> i </a:t>
            </a:r>
            <a:r>
              <a:rPr lang="en-US" sz="1050" dirty="0" err="1">
                <a:latin typeface="+mn-lt"/>
              </a:rPr>
              <a:t>lokalnih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institucija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koje</a:t>
            </a:r>
            <a:r>
              <a:rPr lang="en-US" sz="1050" dirty="0">
                <a:latin typeface="+mn-lt"/>
              </a:rPr>
              <a:t> se </a:t>
            </a:r>
            <a:r>
              <a:rPr lang="en-US" sz="1050" dirty="0" err="1">
                <a:latin typeface="+mn-lt"/>
              </a:rPr>
              <a:t>bave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migranatima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izbeglicama</a:t>
            </a:r>
            <a:r>
              <a:rPr lang="en-US" sz="1050" dirty="0">
                <a:latin typeface="+mn-lt"/>
              </a:rPr>
              <a:t>? %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36275"/>
              </p:ext>
            </p:extLst>
          </p:nvPr>
        </p:nvGraphicFramePr>
        <p:xfrm>
          <a:off x="7043829" y="5431155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4322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356614"/>
              </p:ext>
            </p:extLst>
          </p:nvPr>
        </p:nvGraphicFramePr>
        <p:xfrm>
          <a:off x="276320" y="1930133"/>
          <a:ext cx="8591361" cy="402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Lokalni štab za migrante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1"/>
            <a:r>
              <a:rPr lang="sr-Latn-RS" sz="1400" dirty="0"/>
              <a:t>Većina predstavnika (68%)</a:t>
            </a:r>
            <a:r>
              <a:rPr lang="en-US" sz="1400" dirty="0"/>
              <a:t> </a:t>
            </a:r>
            <a:r>
              <a:rPr lang="sr-Latn-RS" sz="1400" dirty="0" smtClean="0"/>
              <a:t>navodi da je opština uspostavila </a:t>
            </a:r>
            <a:r>
              <a:rPr lang="sr-Latn-RS" sz="1400" dirty="0"/>
              <a:t>lokalni štab za migrante</a:t>
            </a:r>
            <a:r>
              <a:rPr lang="en-US" sz="1400" dirty="0"/>
              <a:t>.</a:t>
            </a:r>
          </a:p>
        </p:txBody>
      </p:sp>
      <p:graphicFrame>
        <p:nvGraphicFramePr>
          <p:cNvPr id="6" name="Chart Placeholder 2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862310"/>
              </p:ext>
            </p:extLst>
          </p:nvPr>
        </p:nvGraphicFramePr>
        <p:xfrm>
          <a:off x="5698731" y="2730816"/>
          <a:ext cx="2031621" cy="20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7500" y="4379871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Ukupno</a:t>
            </a:r>
            <a:endParaRPr kumimoji="0" lang="en-AU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4570" y="4496066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I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grupa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–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opštine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intenzivnije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pogođene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krizom</a:t>
            </a:r>
            <a:endParaRPr lang="en-US" sz="900" b="0" kern="0" dirty="0">
              <a:solidFill>
                <a:srgbClr val="333333"/>
              </a:solidFill>
              <a:latin typeface="+mn-lt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3099" y="4492415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II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grupa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–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opštine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umereno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pogođene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krizom</a:t>
            </a:r>
            <a:endParaRPr kumimoji="0" lang="en-AU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cs typeface="Verdana" pitchFamily="34" charset="0"/>
            </a:endParaRPr>
          </a:p>
        </p:txBody>
      </p:sp>
      <p:graphicFrame>
        <p:nvGraphicFramePr>
          <p:cNvPr id="12" name="Chart Placeholder 2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334532"/>
              </p:ext>
            </p:extLst>
          </p:nvPr>
        </p:nvGraphicFramePr>
        <p:xfrm>
          <a:off x="3404570" y="2730816"/>
          <a:ext cx="2031621" cy="20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02745" y="2495833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0217" y="2572777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557" y="2580078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2745" y="2080335"/>
            <a:ext cx="62839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050" dirty="0">
                <a:latin typeface="+mn-lt"/>
              </a:rPr>
              <a:t>Da li je </a:t>
            </a:r>
            <a:r>
              <a:rPr lang="en-US" sz="1050" dirty="0" err="1">
                <a:latin typeface="+mn-lt"/>
              </a:rPr>
              <a:t>Vaša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opština</a:t>
            </a:r>
            <a:r>
              <a:rPr lang="en-US" sz="1050" dirty="0">
                <a:latin typeface="+mn-lt"/>
              </a:rPr>
              <a:t>/grad </a:t>
            </a:r>
            <a:r>
              <a:rPr lang="en-US" sz="1050" dirty="0" err="1">
                <a:latin typeface="+mn-lt"/>
              </a:rPr>
              <a:t>uspostavila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lokalni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štab</a:t>
            </a:r>
            <a:r>
              <a:rPr lang="en-US" sz="1050" dirty="0">
                <a:latin typeface="+mn-lt"/>
              </a:rPr>
              <a:t> (</a:t>
            </a:r>
            <a:r>
              <a:rPr lang="en-US" sz="1050" dirty="0" err="1">
                <a:latin typeface="+mn-lt"/>
              </a:rPr>
              <a:t>telo</a:t>
            </a:r>
            <a:r>
              <a:rPr lang="en-US" sz="1050" dirty="0">
                <a:latin typeface="+mn-lt"/>
              </a:rPr>
              <a:t>) za migrante? 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36275"/>
              </p:ext>
            </p:extLst>
          </p:nvPr>
        </p:nvGraphicFramePr>
        <p:xfrm>
          <a:off x="7043829" y="5431155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716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Efikasnost lokalnog štaba za migrante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r-Latn-RS" sz="1400" dirty="0"/>
              <a:t>Većina predstavnika lokalne administracije </a:t>
            </a:r>
            <a:r>
              <a:rPr lang="en-US" sz="1400" dirty="0"/>
              <a:t>(75%) </a:t>
            </a:r>
            <a:r>
              <a:rPr lang="sr-Latn-RS" sz="1400" dirty="0"/>
              <a:t>je zadovoljna efikasnošću lokalnog štaba za migrante. </a:t>
            </a:r>
            <a:endParaRPr lang="en-US" sz="1400" dirty="0"/>
          </a:p>
        </p:txBody>
      </p:sp>
      <p:graphicFrame>
        <p:nvGraphicFramePr>
          <p:cNvPr id="11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53271980"/>
              </p:ext>
            </p:extLst>
          </p:nvPr>
        </p:nvGraphicFramePr>
        <p:xfrm>
          <a:off x="285750" y="2492188"/>
          <a:ext cx="8569325" cy="344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6441"/>
              </p:ext>
            </p:extLst>
          </p:nvPr>
        </p:nvGraphicFramePr>
        <p:xfrm>
          <a:off x="6689035" y="2335493"/>
          <a:ext cx="2305882" cy="271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164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1116718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6243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/>
                        <a:t>UKUPNO</a:t>
                      </a:r>
                      <a:endParaRPr lang="sr-Latn-RS" sz="8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800" b="0" dirty="0"/>
                        <a:t>Nezadovoljavajuće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 (</a:t>
                      </a:r>
                      <a:r>
                        <a:rPr lang="sr-Latn-RS" sz="800" b="0" dirty="0"/>
                        <a:t>ocene</a:t>
                      </a:r>
                      <a:r>
                        <a:rPr lang="en-US" sz="800" b="0" dirty="0"/>
                        <a:t> 1+2),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/>
                        <a:t>UKUPNO</a:t>
                      </a:r>
                      <a:endParaRPr lang="sr-Latn-RS" sz="8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800" b="0" dirty="0"/>
                        <a:t>Zadovoljavajuće</a:t>
                      </a:r>
                      <a:r>
                        <a:rPr lang="en-US" sz="800" b="0" dirty="0"/>
                        <a:t> (</a:t>
                      </a:r>
                      <a:r>
                        <a:rPr lang="sr-Latn-RS" sz="800" b="0" dirty="0"/>
                        <a:t>ocene</a:t>
                      </a:r>
                      <a:r>
                        <a:rPr lang="en-US" sz="800" b="0" dirty="0"/>
                        <a:t> 4+5),</a:t>
                      </a:r>
                      <a:r>
                        <a:rPr lang="en-US" sz="800" b="0" baseline="0" dirty="0"/>
                        <a:t> %</a:t>
                      </a:r>
                      <a:r>
                        <a:rPr lang="en-US" sz="80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5722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87269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6434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75367" y="3596629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75367" y="4345392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19344" y="1957111"/>
            <a:ext cx="69655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+mn-lt"/>
              </a:rPr>
              <a:t>Ako</a:t>
            </a:r>
            <a:r>
              <a:rPr lang="en-US" sz="1050" dirty="0">
                <a:latin typeface="+mn-lt"/>
              </a:rPr>
              <a:t> je </a:t>
            </a:r>
            <a:r>
              <a:rPr lang="en-US" sz="1050" dirty="0" err="1">
                <a:latin typeface="+mn-lt"/>
              </a:rPr>
              <a:t>Vaša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opština</a:t>
            </a:r>
            <a:r>
              <a:rPr lang="en-US" sz="1050" dirty="0">
                <a:latin typeface="+mn-lt"/>
              </a:rPr>
              <a:t>/grad </a:t>
            </a:r>
            <a:r>
              <a:rPr lang="en-US" sz="1050" dirty="0" err="1">
                <a:latin typeface="+mn-lt"/>
              </a:rPr>
              <a:t>uspostavila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lokalni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migrantski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štab</a:t>
            </a:r>
            <a:r>
              <a:rPr lang="en-US" sz="1050" dirty="0">
                <a:latin typeface="+mn-lt"/>
              </a:rPr>
              <a:t>, </a:t>
            </a:r>
            <a:r>
              <a:rPr lang="en-US" sz="1050" dirty="0" err="1">
                <a:latin typeface="+mn-lt"/>
              </a:rPr>
              <a:t>molimo</a:t>
            </a:r>
            <a:r>
              <a:rPr lang="en-US" sz="1050" dirty="0">
                <a:latin typeface="+mn-lt"/>
              </a:rPr>
              <a:t> Vas da </a:t>
            </a:r>
            <a:r>
              <a:rPr lang="en-US" sz="1050" dirty="0" err="1">
                <a:latin typeface="+mn-lt"/>
              </a:rPr>
              <a:t>ocenite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njihovu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efikasnost</a:t>
            </a:r>
            <a:r>
              <a:rPr lang="en-US" sz="1050" dirty="0">
                <a:latin typeface="+mn-lt"/>
              </a:rPr>
              <a:t> i </a:t>
            </a:r>
            <a:r>
              <a:rPr lang="en-US" sz="1050" dirty="0" err="1">
                <a:latin typeface="+mn-lt"/>
              </a:rPr>
              <a:t>uspešnost</a:t>
            </a:r>
            <a:r>
              <a:rPr lang="en-US" sz="1050" dirty="0">
                <a:latin typeface="+mn-lt"/>
              </a:rPr>
              <a:t> u </a:t>
            </a:r>
            <a:r>
              <a:rPr lang="en-US" sz="1050" dirty="0" err="1">
                <a:latin typeface="+mn-lt"/>
              </a:rPr>
              <a:t>rešavanju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problema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prouzrokovanih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 smtClean="0">
                <a:latin typeface="+mn-lt"/>
              </a:rPr>
              <a:t>migrantskom</a:t>
            </a:r>
            <a:r>
              <a:rPr lang="en-US" sz="1050" dirty="0" smtClean="0">
                <a:latin typeface="+mn-lt"/>
              </a:rPr>
              <a:t>/</a:t>
            </a:r>
            <a:r>
              <a:rPr lang="en-US" sz="1050" dirty="0" err="1" smtClean="0">
                <a:latin typeface="+mn-lt"/>
              </a:rPr>
              <a:t>izbegličkom</a:t>
            </a:r>
            <a:r>
              <a:rPr lang="en-US" sz="1050" dirty="0" smtClean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krizom</a:t>
            </a:r>
            <a:r>
              <a:rPr lang="en-US" sz="1050" dirty="0">
                <a:latin typeface="+mn-lt"/>
              </a:rPr>
              <a:t> u </a:t>
            </a:r>
            <a:r>
              <a:rPr lang="en-US" sz="1050" dirty="0" err="1">
                <a:latin typeface="+mn-lt"/>
              </a:rPr>
              <a:t>Vašoj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opštini</a:t>
            </a:r>
            <a:r>
              <a:rPr lang="en-US" sz="1050" dirty="0">
                <a:latin typeface="+mn-lt"/>
              </a:rPr>
              <a:t>? %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36275"/>
              </p:ext>
            </p:extLst>
          </p:nvPr>
        </p:nvGraphicFramePr>
        <p:xfrm>
          <a:off x="7043829" y="5431155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423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Programi i servisi dostupni za migrante</a:t>
            </a:r>
            <a:endParaRPr lang="en-US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80998454"/>
              </p:ext>
            </p:extLst>
          </p:nvPr>
        </p:nvGraphicFramePr>
        <p:xfrm>
          <a:off x="285750" y="1031875"/>
          <a:ext cx="40306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9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72181287"/>
              </p:ext>
            </p:extLst>
          </p:nvPr>
        </p:nvGraphicFramePr>
        <p:xfrm>
          <a:off x="4168775" y="1031875"/>
          <a:ext cx="4029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triped Right Arrow 8"/>
          <p:cNvSpPr/>
          <p:nvPr/>
        </p:nvSpPr>
        <p:spPr>
          <a:xfrm>
            <a:off x="3259932" y="3738562"/>
            <a:ext cx="757238" cy="409575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67708"/>
              </p:ext>
            </p:extLst>
          </p:nvPr>
        </p:nvGraphicFramePr>
        <p:xfrm>
          <a:off x="7043829" y="542163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391378"/>
              </p:ext>
            </p:extLst>
          </p:nvPr>
        </p:nvGraphicFramePr>
        <p:xfrm>
          <a:off x="7047640" y="4126230"/>
          <a:ext cx="1847850" cy="80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8115">
                <a:tc>
                  <a:txBody>
                    <a:bodyPr/>
                    <a:lstStyle/>
                    <a:p>
                      <a:r>
                        <a:rPr lang="sr-Latn-RS" sz="700" b="0" dirty="0">
                          <a:solidFill>
                            <a:srgbClr val="333333"/>
                          </a:solidFill>
                        </a:rPr>
                        <a:t>Ukupno</a:t>
                      </a:r>
                      <a:endParaRPr lang="en-US" sz="7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r>
                        <a:rPr lang="sr-Latn-RS" sz="700" b="0" dirty="0">
                          <a:solidFill>
                            <a:srgbClr val="333333"/>
                          </a:solidFill>
                        </a:rPr>
                        <a:t>I grupa – opštine intenzivnije pogođene krizom</a:t>
                      </a:r>
                      <a:endParaRPr lang="en-US" sz="7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r>
                        <a:rPr lang="sr-Latn-RS" sz="700" b="0" dirty="0">
                          <a:solidFill>
                            <a:srgbClr val="333333"/>
                          </a:solidFill>
                        </a:rPr>
                        <a:t>II grupa – opštine umereno pogođene krizom</a:t>
                      </a:r>
                      <a:endParaRPr lang="en-US" sz="7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975249" y="4179569"/>
            <a:ext cx="91440" cy="91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69534" y="4425313"/>
            <a:ext cx="91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69534" y="4707254"/>
            <a:ext cx="9144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40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Ključni nalazi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sr-Latn-RS" sz="2300" dirty="0" smtClean="0"/>
              <a:t>Zaključci</a:t>
            </a:r>
            <a:endParaRPr lang="en-AU" sz="2300" dirty="0"/>
          </a:p>
          <a:p>
            <a:endParaRPr lang="en-AU" sz="900" dirty="0"/>
          </a:p>
          <a:p>
            <a:endParaRPr lang="sr-Latn-RS" sz="1900" dirty="0"/>
          </a:p>
          <a:p>
            <a:r>
              <a:rPr lang="it-IT" sz="1900" dirty="0"/>
              <a:t>Preovlađuju </a:t>
            </a:r>
            <a:r>
              <a:rPr lang="sr-Latn-RS" sz="1900" dirty="0"/>
              <a:t>negativni </a:t>
            </a:r>
            <a:r>
              <a:rPr lang="it-IT" sz="1900" dirty="0"/>
              <a:t>stavovi prema migrantima</a:t>
            </a:r>
            <a:r>
              <a:rPr lang="sr-Latn-RS" sz="1900" dirty="0"/>
              <a:t>, praćeni strahom za bezbednost. Sa druge strane, preovlađuje i ambivalencija koja može da bude povezana sa nedostatkom informacija o migrantskoj krizi i pomešanim osećanjima solidarnosti i dužnosti sa jedne strane</a:t>
            </a:r>
            <a:r>
              <a:rPr lang="en-US" sz="1900" dirty="0"/>
              <a:t>. </a:t>
            </a:r>
            <a:endParaRPr lang="sr-Latn-RS" sz="1900" dirty="0"/>
          </a:p>
          <a:p>
            <a:endParaRPr lang="sr-Latn-RS" sz="1900" dirty="0"/>
          </a:p>
          <a:p>
            <a:r>
              <a:rPr lang="sr-Latn-RS" sz="1900" dirty="0"/>
              <a:t>Postoji spremnost da se pomoć migrantima pruži lično doniranjem u hrani i opremi, ali postoji znatno niži stepen spremnosti na bližu interakciju. </a:t>
            </a:r>
          </a:p>
          <a:p>
            <a:endParaRPr lang="sr-Latn-RS" sz="1900" dirty="0"/>
          </a:p>
          <a:p>
            <a:r>
              <a:rPr lang="sr-Latn-RS" sz="1900" dirty="0"/>
              <a:t>Generalno, građani su zadovoljni načinom na koji je lokalna administracija odgovorila na migrantsku krizu, ali zadovoljstvo je manje u opštinama intenzivnije pogođenim migrantskom krizom</a:t>
            </a:r>
            <a:r>
              <a:rPr lang="en-US" sz="1900" dirty="0"/>
              <a:t>.</a:t>
            </a:r>
            <a:r>
              <a:rPr lang="sr-Latn-RS" sz="1900" dirty="0"/>
              <a:t> </a:t>
            </a:r>
          </a:p>
          <a:p>
            <a:endParaRPr lang="sr-Latn-RS" sz="1900" dirty="0"/>
          </a:p>
          <a:p>
            <a:r>
              <a:rPr lang="sr-Latn-RS" sz="1900" dirty="0"/>
              <a:t>Bezbednost i higijena (vodovod, kanalizacija, otpad i transport)u opštinama se opažaju kao aspekti na koje najnegativnije utiče migrantska kriza. Na osnovu velikog broja neutralnih odgovora u obe grupe, bilo je teško uvideti probleme vezane za krizu. Ipak, lokalna administracija je izrazila potrebu za dodatnom opremom i ljudskim resursima kako bi se izborila sa krizom, ovo se posebno odnosi na komunalnu infrastrukturu. </a:t>
            </a:r>
            <a:endParaRPr lang="en-AU" sz="1900" dirty="0"/>
          </a:p>
          <a:p>
            <a:endParaRPr lang="en-AU" sz="19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r>
              <a:rPr lang="sr-Latn-RS" dirty="0"/>
              <a:t>Preporuke</a:t>
            </a:r>
          </a:p>
          <a:p>
            <a:pPr lvl="1"/>
            <a:endParaRPr lang="en-AU" sz="600" dirty="0"/>
          </a:p>
          <a:p>
            <a:r>
              <a:rPr lang="sr-Latn-RS" sz="1200" dirty="0"/>
              <a:t>Za jačanje lokalnih kapaciteta opština kako bi se izborile sa migrantskom krizom su predlažemo sledeće aktivnosti</a:t>
            </a:r>
            <a:r>
              <a:rPr lang="en-GB" sz="1200" dirty="0"/>
              <a:t>:</a:t>
            </a:r>
            <a:endParaRPr lang="sr-Latn-RS" sz="1200" dirty="0"/>
          </a:p>
          <a:p>
            <a:endParaRPr lang="en-US" sz="1200" dirty="0"/>
          </a:p>
          <a:p>
            <a:pPr lvl="0"/>
            <a:r>
              <a:rPr lang="sr-Latn-RS" sz="1200" dirty="0"/>
              <a:t>Obezbeđivanje humanitarne pomoći migrantima (smeštaj, hrana, odeća, medicinsko zbrinjavanje), uz orijentaciju na osetljive grupe (žene i decu) i uključivanje građana</a:t>
            </a:r>
            <a:r>
              <a:rPr lang="en-US" sz="1200" dirty="0"/>
              <a:t>. </a:t>
            </a:r>
          </a:p>
          <a:p>
            <a:pPr lvl="0"/>
            <a:endParaRPr lang="sr-Latn-RS" sz="1200" dirty="0"/>
          </a:p>
          <a:p>
            <a:pPr lvl="0"/>
            <a:r>
              <a:rPr lang="sr-Latn-RS" sz="1200" dirty="0"/>
              <a:t>Podrška opštinama koje su pogođene migrantskom krizom, obezbeđivanjem finansijske, tehničke i pomoći u ljudskim resursima sa fokusom na komunalnu infrastrukturu (vodovod, kanalizacija, otpad i transport). Takođe, usmeravanje sredstava na prevenciju kriminala i bezbednost građana.</a:t>
            </a:r>
          </a:p>
          <a:p>
            <a:endParaRPr lang="pl-PL" sz="1200" dirty="0"/>
          </a:p>
          <a:p>
            <a:r>
              <a:rPr lang="pl-PL" sz="1200" dirty="0"/>
              <a:t>Osigurati socijalni mir i koheziju u </a:t>
            </a:r>
            <a:r>
              <a:rPr lang="sr-Latn-RS" sz="1200" dirty="0"/>
              <a:t>informisanjem građana </a:t>
            </a:r>
            <a:r>
              <a:rPr lang="en-US" sz="1200" dirty="0"/>
              <a:t>(</a:t>
            </a:r>
            <a:r>
              <a:rPr lang="sr-Latn-RS" sz="1200" dirty="0"/>
              <a:t>putem medija</a:t>
            </a:r>
            <a:r>
              <a:rPr lang="en-US" sz="1200" dirty="0"/>
              <a:t>) </a:t>
            </a:r>
            <a:r>
              <a:rPr lang="sr-Latn-RS" sz="1200" dirty="0"/>
              <a:t>i lokalne administracije </a:t>
            </a:r>
            <a:r>
              <a:rPr lang="en-US" sz="1200" dirty="0"/>
              <a:t>(</a:t>
            </a:r>
            <a:r>
              <a:rPr lang="sr-Latn-RS" sz="1200" dirty="0"/>
              <a:t>putem edukacija, organizovanja javnih tribina i slično).</a:t>
            </a:r>
            <a:endParaRPr lang="en-US" sz="12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1200" dirty="0"/>
          </a:p>
        </p:txBody>
      </p:sp>
      <p:pic>
        <p:nvPicPr>
          <p:cNvPr id="8" name="Picture 7" descr="TNS_Signature_Marque-03.jpg"/>
          <p:cNvPicPr>
            <a:picLocks noChangeAspect="1"/>
          </p:cNvPicPr>
          <p:nvPr/>
        </p:nvPicPr>
        <p:blipFill>
          <a:blip r:embed="rId2" cstate="print"/>
          <a:srcRect l="27222" t="15824" r="21667" b="11778"/>
          <a:stretch>
            <a:fillRect/>
          </a:stretch>
        </p:blipFill>
        <p:spPr>
          <a:xfrm>
            <a:off x="8087783" y="276225"/>
            <a:ext cx="767292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768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Uticaj migrantske krize na rad lokalne </a:t>
            </a:r>
            <a:br>
              <a:rPr lang="sr-Latn-RS" dirty="0"/>
            </a:br>
            <a:r>
              <a:rPr lang="sr-Latn-RS" dirty="0"/>
              <a:t>administracije</a:t>
            </a:r>
            <a:endParaRPr lang="en-US" dirty="0"/>
          </a:p>
        </p:txBody>
      </p:sp>
      <p:graphicFrame>
        <p:nvGraphicFramePr>
          <p:cNvPr id="29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20206388"/>
              </p:ext>
            </p:extLst>
          </p:nvPr>
        </p:nvGraphicFramePr>
        <p:xfrm>
          <a:off x="285750" y="1031876"/>
          <a:ext cx="8569325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35959"/>
              </p:ext>
            </p:extLst>
          </p:nvPr>
        </p:nvGraphicFramePr>
        <p:xfrm>
          <a:off x="7933039" y="5478780"/>
          <a:ext cx="92054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Public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724216" y="142707"/>
            <a:ext cx="1213794" cy="739068"/>
            <a:chOff x="4812750" y="5991057"/>
            <a:chExt cx="1213794" cy="7390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812750" y="6530070"/>
              <a:ext cx="121379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</a:rPr>
                <a:t>Lokalna administracija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858719"/>
              </p:ext>
            </p:extLst>
          </p:nvPr>
        </p:nvGraphicFramePr>
        <p:xfrm>
          <a:off x="267794" y="5147704"/>
          <a:ext cx="867021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6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0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6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90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60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90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60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90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5602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5689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18813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Veoma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je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otežan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Uglavnom je otežan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Niti je otežan niti</a:t>
                      </a:r>
                      <a:r>
                        <a:rPr lang="sr-Latn-RS" sz="9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nije otežan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Uglavnom nije otežan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Uopšte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nije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9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otežan</a:t>
                      </a:r>
                      <a:r>
                        <a:rPr lang="en-U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 znam</a:t>
                      </a:r>
                      <a:endParaRPr lang="en-US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>
            <a:spLocks noChangeAspect="1"/>
          </p:cNvSpPr>
          <p:nvPr/>
        </p:nvSpPr>
        <p:spPr>
          <a:xfrm>
            <a:off x="435320" y="5280939"/>
            <a:ext cx="92054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916790" y="5280939"/>
            <a:ext cx="92054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345097" y="5280939"/>
            <a:ext cx="92054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4773404" y="5280939"/>
            <a:ext cx="92054" cy="914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6201710" y="5280939"/>
            <a:ext cx="92054" cy="91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7626474" y="5280939"/>
            <a:ext cx="92054" cy="9144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42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Najpotrebnija vrsta pomoći za</a:t>
            </a:r>
            <a:br>
              <a:rPr lang="sr-Latn-RS" dirty="0"/>
            </a:br>
            <a:r>
              <a:rPr lang="sr-Latn-RS" dirty="0"/>
              <a:t>l</a:t>
            </a:r>
            <a:r>
              <a:rPr lang="en-US" dirty="0" err="1"/>
              <a:t>okaln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administracij</a:t>
            </a:r>
            <a:r>
              <a:rPr lang="sr-Latn-RS" dirty="0"/>
              <a:t>u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08398450"/>
              </p:ext>
            </p:extLst>
          </p:nvPr>
        </p:nvGraphicFramePr>
        <p:xfrm>
          <a:off x="390525" y="2448610"/>
          <a:ext cx="4190999" cy="349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sz="1400" dirty="0"/>
              <a:t>Finansijska podrška, tehnička oprema i smeštajni objekti su najpotrebniji za uspešan nastavak odgovora na migrantsku krizu. </a:t>
            </a:r>
            <a:endParaRPr lang="en-US" sz="1400" dirty="0"/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7064875"/>
              </p:ext>
            </p:extLst>
          </p:nvPr>
        </p:nvGraphicFramePr>
        <p:xfrm>
          <a:off x="3848100" y="2476500"/>
          <a:ext cx="4029075" cy="347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942974" y="1926921"/>
            <a:ext cx="72770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+mn-lt"/>
              </a:rPr>
              <a:t>Koje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vrste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pomoći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najpotrebnije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Vašoj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opštini</a:t>
            </a:r>
            <a:r>
              <a:rPr lang="en-US" sz="1050" dirty="0">
                <a:latin typeface="+mn-lt"/>
              </a:rPr>
              <a:t> /</a:t>
            </a:r>
            <a:r>
              <a:rPr lang="en-US" sz="1050" dirty="0" err="1">
                <a:latin typeface="+mn-lt"/>
              </a:rPr>
              <a:t>službi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javnom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preduzeću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direkciji</a:t>
            </a:r>
            <a:r>
              <a:rPr lang="en-US" sz="1050" dirty="0">
                <a:latin typeface="+mn-lt"/>
              </a:rPr>
              <a:t> da bi se </a:t>
            </a:r>
            <a:r>
              <a:rPr lang="en-US" sz="1050" dirty="0" err="1">
                <a:latin typeface="+mn-lt"/>
              </a:rPr>
              <a:t>obezbedio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uspešan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nastavak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odgovora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migrantsku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izbegličku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krizu</a:t>
            </a:r>
            <a:r>
              <a:rPr lang="en-US" sz="1050" dirty="0">
                <a:latin typeface="+mn-lt"/>
              </a:rPr>
              <a:t>? % </a:t>
            </a:r>
            <a:r>
              <a:rPr lang="sr-Latn-RS" sz="1050" b="0" dirty="0">
                <a:latin typeface="+mn-lt"/>
              </a:rPr>
              <a:t>SPONTANI ODGOVORI</a:t>
            </a:r>
            <a:endParaRPr lang="en-US" sz="1050" b="0" dirty="0"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90527"/>
              </p:ext>
            </p:extLst>
          </p:nvPr>
        </p:nvGraphicFramePr>
        <p:xfrm>
          <a:off x="7043829" y="542163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36188"/>
              </p:ext>
            </p:extLst>
          </p:nvPr>
        </p:nvGraphicFramePr>
        <p:xfrm>
          <a:off x="7161940" y="4126230"/>
          <a:ext cx="1847850" cy="80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8115">
                <a:tc>
                  <a:txBody>
                    <a:bodyPr/>
                    <a:lstStyle/>
                    <a:p>
                      <a:r>
                        <a:rPr lang="sr-Latn-RS" sz="700" b="0" dirty="0">
                          <a:solidFill>
                            <a:srgbClr val="333333"/>
                          </a:solidFill>
                        </a:rPr>
                        <a:t>Ukupno</a:t>
                      </a:r>
                      <a:endParaRPr lang="en-US" sz="7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r>
                        <a:rPr lang="sr-Latn-RS" sz="700" b="0" dirty="0">
                          <a:solidFill>
                            <a:srgbClr val="333333"/>
                          </a:solidFill>
                        </a:rPr>
                        <a:t>I grupa – opštine intenzivnije pogođene krizom</a:t>
                      </a:r>
                      <a:endParaRPr lang="en-US" sz="7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r>
                        <a:rPr lang="sr-Latn-RS" sz="700" b="0" dirty="0">
                          <a:solidFill>
                            <a:srgbClr val="333333"/>
                          </a:solidFill>
                        </a:rPr>
                        <a:t>II grupa – opštine umereno pogođene krizom</a:t>
                      </a:r>
                      <a:endParaRPr lang="en-US" sz="7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089549" y="4179569"/>
            <a:ext cx="91440" cy="91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83834" y="4425313"/>
            <a:ext cx="91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3834" y="4707254"/>
            <a:ext cx="9144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0220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525600"/>
              </p:ext>
            </p:extLst>
          </p:nvPr>
        </p:nvGraphicFramePr>
        <p:xfrm>
          <a:off x="285750" y="1911423"/>
          <a:ext cx="8591361" cy="402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Žalbe od strane lokalnog stanovništva</a:t>
            </a:r>
            <a:r>
              <a:rPr lang="en-AU" dirty="0"/>
              <a:t/>
            </a:r>
            <a:br>
              <a:rPr lang="en-AU" dirty="0"/>
            </a:br>
            <a:r>
              <a:rPr lang="sr-Latn-RS" dirty="0"/>
              <a:t/>
            </a:r>
            <a:br>
              <a:rPr lang="sr-Latn-RS" dirty="0"/>
            </a:b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1"/>
            <a:r>
              <a:rPr lang="sr-Latn-RS" sz="1400" dirty="0"/>
              <a:t>Žalbe lokalnog stanovništva  na rad </a:t>
            </a:r>
            <a:r>
              <a:rPr lang="sr-Latn-RS" sz="1400" dirty="0" smtClean="0"/>
              <a:t>samouprava tokom </a:t>
            </a:r>
            <a:r>
              <a:rPr lang="sr-Latn-RS" sz="1400" dirty="0"/>
              <a:t>migrantske krize su veoma retke.  </a:t>
            </a:r>
            <a:endParaRPr lang="en-US" sz="1400" dirty="0"/>
          </a:p>
        </p:txBody>
      </p:sp>
      <p:graphicFrame>
        <p:nvGraphicFramePr>
          <p:cNvPr id="6" name="Chart Placeholder 2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372566"/>
              </p:ext>
            </p:extLst>
          </p:nvPr>
        </p:nvGraphicFramePr>
        <p:xfrm>
          <a:off x="5708161" y="2731156"/>
          <a:ext cx="2031621" cy="20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6930" y="4414386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Ukupno</a:t>
            </a:r>
            <a:endParaRPr kumimoji="0" lang="en-AU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1580" y="4524981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I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grupa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–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opštine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intenzivnije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pogođene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krizom</a:t>
            </a:r>
            <a:endParaRPr lang="en-US" sz="900" b="0" kern="0" dirty="0">
              <a:solidFill>
                <a:srgbClr val="333333"/>
              </a:solidFill>
              <a:latin typeface="+mn-lt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6230" y="4558226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II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grupa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–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opštine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umereno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pogođene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krizom</a:t>
            </a:r>
            <a:endParaRPr kumimoji="0" lang="en-AU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cs typeface="Verdana" pitchFamily="34" charset="0"/>
            </a:endParaRPr>
          </a:p>
        </p:txBody>
      </p:sp>
      <p:graphicFrame>
        <p:nvGraphicFramePr>
          <p:cNvPr id="12" name="Chart Placeholder 2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74231"/>
              </p:ext>
            </p:extLst>
          </p:nvPr>
        </p:nvGraphicFramePr>
        <p:xfrm>
          <a:off x="3359655" y="2740681"/>
          <a:ext cx="2031621" cy="20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78291" y="2567478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0795" y="2567478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4084" y="2517651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6930" y="2041221"/>
            <a:ext cx="68875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sr-Latn-RS" sz="1050" dirty="0">
                <a:latin typeface="+mn-lt"/>
              </a:rPr>
              <a:t>Da li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su</a:t>
            </a:r>
            <a:r>
              <a:rPr lang="en-US" sz="1050" dirty="0">
                <a:latin typeface="+mn-lt"/>
              </a:rPr>
              <a:t> se </a:t>
            </a:r>
            <a:r>
              <a:rPr lang="en-US" sz="1050" dirty="0" err="1">
                <a:latin typeface="+mn-lt"/>
              </a:rPr>
              <a:t>stanovnici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žalili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na</a:t>
            </a:r>
            <a:r>
              <a:rPr lang="en-US" sz="1050" dirty="0">
                <a:latin typeface="+mn-lt"/>
              </a:rPr>
              <a:t> rad </a:t>
            </a:r>
            <a:r>
              <a:rPr lang="en-US" sz="1050" dirty="0" err="1">
                <a:latin typeface="+mn-lt"/>
              </a:rPr>
              <a:t>opštine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službe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javnog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preduzeća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tokom</a:t>
            </a:r>
            <a:r>
              <a:rPr lang="en-US" sz="1050" dirty="0">
                <a:latin typeface="+mn-lt"/>
              </a:rPr>
              <a:t> migrantske/</a:t>
            </a:r>
            <a:r>
              <a:rPr lang="en-US" sz="1050" dirty="0" err="1">
                <a:latin typeface="+mn-lt"/>
              </a:rPr>
              <a:t>izbegličke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krze</a:t>
            </a:r>
            <a:r>
              <a:rPr lang="en-US" sz="1050" dirty="0">
                <a:latin typeface="+mn-lt"/>
              </a:rPr>
              <a:t>, </a:t>
            </a:r>
            <a:r>
              <a:rPr lang="en-US" sz="1050" dirty="0" err="1">
                <a:latin typeface="+mn-lt"/>
              </a:rPr>
              <a:t>na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šta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su</a:t>
            </a:r>
            <a:r>
              <a:rPr lang="en-US" sz="1050" dirty="0">
                <a:latin typeface="+mn-lt"/>
              </a:rPr>
              <a:t> se </a:t>
            </a:r>
            <a:r>
              <a:rPr lang="en-US" sz="1050" dirty="0" err="1">
                <a:latin typeface="+mn-lt"/>
              </a:rPr>
              <a:t>žalili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najčešće</a:t>
            </a:r>
            <a:r>
              <a:rPr lang="en-US" sz="1050" dirty="0">
                <a:latin typeface="+mn-lt"/>
              </a:rPr>
              <a:t>? 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15633"/>
              </p:ext>
            </p:extLst>
          </p:nvPr>
        </p:nvGraphicFramePr>
        <p:xfrm>
          <a:off x="7043829" y="5431155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869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579932"/>
              </p:ext>
            </p:extLst>
          </p:nvPr>
        </p:nvGraphicFramePr>
        <p:xfrm>
          <a:off x="285750" y="1911423"/>
          <a:ext cx="8591361" cy="402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Žalbe od strane migranata/izbeglica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1"/>
            <a:r>
              <a:rPr lang="sr-Latn-RS" dirty="0"/>
              <a:t>Nije bilo žalbi od strane migranata na rad opštine tokom migrantske krize</a:t>
            </a:r>
            <a:r>
              <a:rPr lang="en-US" dirty="0"/>
              <a:t>.</a:t>
            </a:r>
          </a:p>
        </p:txBody>
      </p:sp>
      <p:graphicFrame>
        <p:nvGraphicFramePr>
          <p:cNvPr id="6" name="Chart Placeholder 2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935595"/>
              </p:ext>
            </p:extLst>
          </p:nvPr>
        </p:nvGraphicFramePr>
        <p:xfrm>
          <a:off x="5708161" y="2778781"/>
          <a:ext cx="2031621" cy="20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6930" y="4414386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Ukupno</a:t>
            </a:r>
            <a:endParaRPr kumimoji="0" lang="en-AU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1580" y="4544031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I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grupa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–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opštine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intenzivnije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pogođene</a:t>
            </a:r>
            <a:r>
              <a:rPr lang="en-US" sz="900" b="0" kern="0" dirty="0">
                <a:solidFill>
                  <a:srgbClr val="333333"/>
                </a:solidFill>
                <a:latin typeface="+mn-lt"/>
                <a:cs typeface="Verdana" pitchFamily="34" charset="0"/>
              </a:rPr>
              <a:t> </a:t>
            </a:r>
            <a:r>
              <a:rPr lang="en-US" sz="900" b="0" kern="0" dirty="0" err="1">
                <a:solidFill>
                  <a:srgbClr val="333333"/>
                </a:solidFill>
                <a:latin typeface="+mn-lt"/>
                <a:cs typeface="Verdana" pitchFamily="34" charset="0"/>
              </a:rPr>
              <a:t>krizom</a:t>
            </a:r>
            <a:endParaRPr lang="en-US" sz="900" b="0" kern="0" dirty="0">
              <a:solidFill>
                <a:srgbClr val="333333"/>
              </a:solidFill>
              <a:latin typeface="+mn-lt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6230" y="4577276"/>
            <a:ext cx="1998296" cy="61390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II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grupa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–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opštine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umereno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pogođene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cs typeface="Verdana" pitchFamily="34" charset="0"/>
              </a:rPr>
              <a:t>krizom</a:t>
            </a:r>
            <a:endParaRPr kumimoji="0" lang="en-AU" sz="9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cs typeface="Verdana" pitchFamily="34" charset="0"/>
            </a:endParaRPr>
          </a:p>
        </p:txBody>
      </p:sp>
      <p:graphicFrame>
        <p:nvGraphicFramePr>
          <p:cNvPr id="12" name="Chart Placeholder 2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614913"/>
              </p:ext>
            </p:extLst>
          </p:nvPr>
        </p:nvGraphicFramePr>
        <p:xfrm>
          <a:off x="3350130" y="2759731"/>
          <a:ext cx="2031621" cy="201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78291" y="2567478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0795" y="2567478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4084" y="2517651"/>
            <a:ext cx="3276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6930" y="2041221"/>
            <a:ext cx="68875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050" dirty="0">
                <a:latin typeface="+mn-lt"/>
              </a:rPr>
              <a:t>Da li </a:t>
            </a:r>
            <a:r>
              <a:rPr lang="en-US" sz="1050" dirty="0" err="1">
                <a:latin typeface="+mn-lt"/>
              </a:rPr>
              <a:t>su</a:t>
            </a:r>
            <a:r>
              <a:rPr lang="en-US" sz="1050" dirty="0">
                <a:latin typeface="+mn-lt"/>
              </a:rPr>
              <a:t> se </a:t>
            </a:r>
            <a:r>
              <a:rPr lang="en-US" sz="1050" dirty="0" err="1">
                <a:latin typeface="+mn-lt"/>
              </a:rPr>
              <a:t>migranti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izbeglice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žalili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na</a:t>
            </a:r>
            <a:r>
              <a:rPr lang="en-US" sz="1050" dirty="0">
                <a:latin typeface="+mn-lt"/>
              </a:rPr>
              <a:t> rad </a:t>
            </a:r>
            <a:r>
              <a:rPr lang="en-US" sz="1050" dirty="0" err="1">
                <a:latin typeface="+mn-lt"/>
              </a:rPr>
              <a:t>opštine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službe</a:t>
            </a:r>
            <a:r>
              <a:rPr lang="en-US" sz="1050" dirty="0">
                <a:latin typeface="+mn-lt"/>
              </a:rPr>
              <a:t>/</a:t>
            </a:r>
            <a:r>
              <a:rPr lang="en-US" sz="1050" dirty="0" err="1">
                <a:latin typeface="+mn-lt"/>
              </a:rPr>
              <a:t>javnog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preduzeća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tokom</a:t>
            </a:r>
            <a:r>
              <a:rPr lang="en-US" sz="1050" dirty="0">
                <a:latin typeface="+mn-lt"/>
              </a:rPr>
              <a:t> migrantske/</a:t>
            </a:r>
            <a:r>
              <a:rPr lang="en-US" sz="1050" dirty="0" err="1">
                <a:latin typeface="+mn-lt"/>
              </a:rPr>
              <a:t>izbegličke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krize</a:t>
            </a:r>
            <a:r>
              <a:rPr lang="en-US" sz="1050" dirty="0">
                <a:latin typeface="+mn-lt"/>
              </a:rPr>
              <a:t>? 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15633"/>
              </p:ext>
            </p:extLst>
          </p:nvPr>
        </p:nvGraphicFramePr>
        <p:xfrm>
          <a:off x="7043829" y="5431155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4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47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5236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Prilog</a:t>
            </a:r>
            <a:br>
              <a:rPr lang="sr-Latn-R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651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Broj urađenih anketa po opštinama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84128"/>
              </p:ext>
            </p:extLst>
          </p:nvPr>
        </p:nvGraphicFramePr>
        <p:xfrm>
          <a:off x="342899" y="1734415"/>
          <a:ext cx="8569326" cy="4093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901">
                  <a:extLst>
                    <a:ext uri="{9D8B030D-6E8A-4147-A177-3AD203B41FA5}">
                      <a16:colId xmlns:a16="http://schemas.microsoft.com/office/drawing/2014/main" xmlns="" val="2509039395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xmlns="" val="245432888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3757060958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xmlns="" val="182071313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Javno</a:t>
                      </a: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mnjenje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Lokalna administracija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N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%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%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78837167"/>
                  </a:ext>
                </a:extLst>
              </a:tr>
              <a:tr h="0">
                <a:tc rowSpan="1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 </a:t>
                      </a:r>
                      <a:r>
                        <a:rPr lang="en-US" sz="1000" dirty="0" err="1">
                          <a:effectLst/>
                        </a:rPr>
                        <a:t>grupa</a:t>
                      </a:r>
                      <a:r>
                        <a:rPr lang="en-US" sz="1000" dirty="0">
                          <a:effectLst/>
                        </a:rPr>
                        <a:t> – </a:t>
                      </a:r>
                      <a:r>
                        <a:rPr lang="en-US" sz="1000" dirty="0" err="1">
                          <a:effectLst/>
                        </a:rPr>
                        <a:t>opštine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intenzivnije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pogođene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krizom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Preševo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35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4.4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5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2.8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65426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Šid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41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5.1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7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4.0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73996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Kanjiža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1.6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1.7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86533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Beograd - Savski venac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4.8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4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2.3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16586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Beograd - Stari grad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40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5.0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4.5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17899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Beograd - Palilula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95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11.9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14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8.0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15776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Bujanovac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16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1.9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5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2.8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92278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Dimitrovgrad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11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1.4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12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6.8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53974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Bosilegrad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10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1.3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1.7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10593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Negotin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2.2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5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2.8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59544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UKUPNO</a:t>
                      </a:r>
                      <a:r>
                        <a:rPr lang="sr-Latn-RS" sz="1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000" b="1" baseline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</a:t>
                      </a:r>
                      <a:r>
                        <a:rPr lang="en-US" sz="10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4931353"/>
                  </a:ext>
                </a:extLst>
              </a:tr>
              <a:tr h="102870">
                <a:tc rowSpan="1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II </a:t>
                      </a:r>
                      <a:r>
                        <a:rPr lang="en-US" sz="1000" dirty="0" err="1">
                          <a:effectLst/>
                        </a:rPr>
                        <a:t>grupa</a:t>
                      </a:r>
                      <a:r>
                        <a:rPr lang="en-US" sz="1000" dirty="0">
                          <a:effectLst/>
                        </a:rPr>
                        <a:t> – </a:t>
                      </a:r>
                      <a:r>
                        <a:rPr lang="en-US" sz="1000" dirty="0" err="1">
                          <a:effectLst/>
                        </a:rPr>
                        <a:t>opštine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umereno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pogođene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krizom</a:t>
                      </a:r>
                      <a:endParaRPr lang="en-US" sz="1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Pirot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54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6.7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12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6.8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97806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Vranje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43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5.4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12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6.8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84443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Surdulica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20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2.6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10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5.7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47028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j-lt"/>
                        </a:rPr>
                        <a:t>Vladi</a:t>
                      </a:r>
                      <a:r>
                        <a:rPr lang="sr-Latn-RS" sz="1000" dirty="0">
                          <a:effectLst/>
                          <a:latin typeface="+mj-lt"/>
                        </a:rPr>
                        <a:t>č</a:t>
                      </a:r>
                      <a:r>
                        <a:rPr lang="en-US" sz="1000" dirty="0">
                          <a:effectLst/>
                          <a:latin typeface="+mj-lt"/>
                        </a:rPr>
                        <a:t>in Han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2.9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11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6.3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97062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Smederevo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73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9.1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11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6.3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21516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Aleksinac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47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5.9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5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2.8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5015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Obrenovac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51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6.3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7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4.0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62837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Sombor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59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7.4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7.4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32364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Subotica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73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9.1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16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9.1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29271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Zaje</a:t>
                      </a:r>
                      <a:r>
                        <a:rPr lang="sr-Latn-RS" sz="1000" dirty="0">
                          <a:effectLst/>
                          <a:latin typeface="+mj-lt"/>
                        </a:rPr>
                        <a:t>č</a:t>
                      </a:r>
                      <a:r>
                        <a:rPr lang="en-US" sz="1000" dirty="0" err="1">
                          <a:effectLst/>
                          <a:latin typeface="+mj-lt"/>
                        </a:rPr>
                        <a:t>ar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39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4.9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7.4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23384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UKUPNO</a:t>
                      </a:r>
                      <a:r>
                        <a:rPr lang="sr-Latn-RS" sz="1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en-US" sz="1000" b="1" baseline="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</a:t>
                      </a:r>
                      <a:r>
                        <a:rPr lang="en-US" sz="10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4659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+mj-lt"/>
                        </a:rPr>
                        <a:t>TOTAL</a:t>
                      </a:r>
                      <a:endParaRPr lang="en-US" sz="11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800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100%</a:t>
                      </a:r>
                      <a:endParaRPr lang="en-US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176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100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5758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5020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5750" y="1"/>
            <a:ext cx="8569324" cy="1031838"/>
          </a:xfrm>
        </p:spPr>
        <p:txBody>
          <a:bodyPr/>
          <a:lstStyle/>
          <a:p>
            <a:r>
              <a:rPr lang="en-US" dirty="0" err="1"/>
              <a:t>Javno</a:t>
            </a:r>
            <a:r>
              <a:rPr lang="en-US" dirty="0"/>
              <a:t> </a:t>
            </a:r>
            <a:r>
              <a:rPr lang="en-US" dirty="0" err="1"/>
              <a:t>mnjenje</a:t>
            </a:r>
            <a:r>
              <a:rPr lang="en-US" dirty="0"/>
              <a:t> </a:t>
            </a:r>
            <a:r>
              <a:rPr lang="en-US" dirty="0" err="1"/>
              <a:t>demogra</a:t>
            </a:r>
            <a:r>
              <a:rPr lang="sr-Latn-RS" dirty="0" err="1"/>
              <a:t>fija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89356" y="-76200"/>
            <a:ext cx="10883028" cy="3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5" name="Content Placeholder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47307777"/>
              </p:ext>
            </p:extLst>
          </p:nvPr>
        </p:nvGraphicFramePr>
        <p:xfrm>
          <a:off x="285750" y="1031875"/>
          <a:ext cx="7567338" cy="4815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9030">
                  <a:extLst>
                    <a:ext uri="{9D8B030D-6E8A-4147-A177-3AD203B41FA5}">
                      <a16:colId xmlns:a16="http://schemas.microsoft.com/office/drawing/2014/main" xmlns="" val="2476541687"/>
                    </a:ext>
                  </a:extLst>
                </a:gridCol>
                <a:gridCol w="2544627">
                  <a:extLst>
                    <a:ext uri="{9D8B030D-6E8A-4147-A177-3AD203B41FA5}">
                      <a16:colId xmlns:a16="http://schemas.microsoft.com/office/drawing/2014/main" xmlns="" val="684053077"/>
                    </a:ext>
                  </a:extLst>
                </a:gridCol>
                <a:gridCol w="86008">
                  <a:extLst>
                    <a:ext uri="{9D8B030D-6E8A-4147-A177-3AD203B41FA5}">
                      <a16:colId xmlns:a16="http://schemas.microsoft.com/office/drawing/2014/main" xmlns="" val="2175738241"/>
                    </a:ext>
                  </a:extLst>
                </a:gridCol>
                <a:gridCol w="1889559">
                  <a:extLst>
                    <a:ext uri="{9D8B030D-6E8A-4147-A177-3AD203B41FA5}">
                      <a16:colId xmlns:a16="http://schemas.microsoft.com/office/drawing/2014/main" xmlns="" val="1936621477"/>
                    </a:ext>
                  </a:extLst>
                </a:gridCol>
                <a:gridCol w="1808114">
                  <a:extLst>
                    <a:ext uri="{9D8B030D-6E8A-4147-A177-3AD203B41FA5}">
                      <a16:colId xmlns:a16="http://schemas.microsoft.com/office/drawing/2014/main" xmlns="" val="501181078"/>
                    </a:ext>
                  </a:extLst>
                </a:gridCol>
              </a:tblGrid>
              <a:tr h="108007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8" marR="60608" marT="0" marB="0"/>
                </a:tc>
                <a:tc gridSpan="2">
                  <a:txBody>
                    <a:bodyPr/>
                    <a:lstStyle/>
                    <a:p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8" marR="6060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/>
                </a:tc>
                <a:extLst>
                  <a:ext uri="{0D108BD9-81ED-4DB2-BD59-A6C34878D82A}">
                    <a16:rowId xmlns:a16="http://schemas.microsoft.com/office/drawing/2014/main" xmlns="" val="1146291738"/>
                  </a:ext>
                </a:extLst>
              </a:tr>
              <a:tr h="10500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effectLst/>
                        </a:rPr>
                        <a:t>Grupa</a:t>
                      </a:r>
                      <a:r>
                        <a:rPr lang="en-US" sz="700" kern="1200" dirty="0">
                          <a:effectLst/>
                        </a:rPr>
                        <a:t> </a:t>
                      </a:r>
                      <a:r>
                        <a:rPr lang="en-US" sz="700" kern="1200" dirty="0" err="1">
                          <a:effectLst/>
                        </a:rPr>
                        <a:t>opština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effectLst/>
                        </a:rPr>
                        <a:t>Opštine</a:t>
                      </a:r>
                      <a:r>
                        <a:rPr lang="en-US" sz="700" kern="1200" dirty="0">
                          <a:effectLst/>
                        </a:rPr>
                        <a:t> pod </a:t>
                      </a:r>
                      <a:r>
                        <a:rPr lang="en-US" sz="700" kern="1200" dirty="0" err="1">
                          <a:effectLst/>
                        </a:rPr>
                        <a:t>intenzivnim</a:t>
                      </a:r>
                      <a:r>
                        <a:rPr lang="en-US" sz="700" kern="1200" dirty="0">
                          <a:effectLst/>
                        </a:rPr>
                        <a:t> </a:t>
                      </a:r>
                      <a:r>
                        <a:rPr lang="en-US" sz="700" kern="1200" dirty="0" err="1">
                          <a:effectLst/>
                        </a:rPr>
                        <a:t>uticajem</a:t>
                      </a:r>
                      <a:r>
                        <a:rPr lang="en-US" sz="700" kern="1200" dirty="0">
                          <a:effectLst/>
                        </a:rPr>
                        <a:t> migrantske </a:t>
                      </a:r>
                      <a:r>
                        <a:rPr lang="en-US" sz="700" kern="1200" dirty="0" err="1">
                          <a:effectLst/>
                        </a:rPr>
                        <a:t>krize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6621207"/>
                  </a:ext>
                </a:extLst>
              </a:tr>
              <a:tr h="1725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effectLst/>
                        </a:rPr>
                        <a:t>Opštine</a:t>
                      </a:r>
                      <a:r>
                        <a:rPr lang="en-US" sz="700" kern="1200" dirty="0">
                          <a:effectLst/>
                        </a:rPr>
                        <a:t> pod </a:t>
                      </a:r>
                      <a:r>
                        <a:rPr lang="en-US" sz="700" kern="1200" dirty="0" err="1">
                          <a:effectLst/>
                        </a:rPr>
                        <a:t>umerenim</a:t>
                      </a:r>
                      <a:r>
                        <a:rPr lang="en-US" sz="700" kern="1200" dirty="0">
                          <a:effectLst/>
                        </a:rPr>
                        <a:t> </a:t>
                      </a:r>
                      <a:r>
                        <a:rPr lang="en-US" sz="700" kern="1200" dirty="0" err="1">
                          <a:effectLst/>
                        </a:rPr>
                        <a:t>uticajem</a:t>
                      </a:r>
                      <a:r>
                        <a:rPr lang="en-US" sz="700" kern="1200" dirty="0">
                          <a:effectLst/>
                        </a:rPr>
                        <a:t> migrantske </a:t>
                      </a:r>
                      <a:r>
                        <a:rPr lang="en-US" sz="700" kern="1200" dirty="0" err="1">
                          <a:effectLst/>
                        </a:rPr>
                        <a:t>krize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484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9363882"/>
                  </a:ext>
                </a:extLst>
              </a:tr>
              <a:tr h="9939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 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kern="1200" dirty="0">
                          <a:effectLst/>
                        </a:rPr>
                        <a:t>Muški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384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48.0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880300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kern="1200" dirty="0">
                          <a:effectLst/>
                        </a:rPr>
                        <a:t>Ženski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237237"/>
                  </a:ext>
                </a:extLst>
              </a:tr>
              <a:tr h="105008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Uzrast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18-34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27.6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657141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35-54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265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33.1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8203954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55+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3193854"/>
                  </a:ext>
                </a:extLst>
              </a:tr>
              <a:tr h="105008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Obrazovanje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effectLst/>
                        </a:rPr>
                        <a:t>Osnovna</a:t>
                      </a:r>
                      <a:r>
                        <a:rPr lang="en-US" sz="700" kern="1200" dirty="0">
                          <a:effectLst/>
                        </a:rPr>
                        <a:t> </a:t>
                      </a:r>
                      <a:r>
                        <a:rPr lang="en-US" sz="700" kern="1200" dirty="0" err="1">
                          <a:effectLst/>
                        </a:rPr>
                        <a:t>škola</a:t>
                      </a:r>
                      <a:r>
                        <a:rPr lang="en-US" sz="700" kern="1200" dirty="0">
                          <a:effectLst/>
                        </a:rPr>
                        <a:t> i niže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8327671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effectLst/>
                        </a:rPr>
                        <a:t>Srednja</a:t>
                      </a:r>
                      <a:r>
                        <a:rPr lang="en-US" sz="700" kern="1200" dirty="0">
                          <a:effectLst/>
                        </a:rPr>
                        <a:t> </a:t>
                      </a:r>
                      <a:r>
                        <a:rPr lang="en-US" sz="700" kern="1200" dirty="0" err="1">
                          <a:effectLst/>
                        </a:rPr>
                        <a:t>škola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432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54.0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802360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 err="1">
                          <a:effectLst/>
                        </a:rPr>
                        <a:t>Viša</a:t>
                      </a:r>
                      <a:r>
                        <a:rPr lang="en-US" sz="700" kern="1200" dirty="0">
                          <a:effectLst/>
                        </a:rPr>
                        <a:t> i </a:t>
                      </a:r>
                      <a:r>
                        <a:rPr lang="en-US" sz="700" kern="1200" dirty="0" err="1">
                          <a:effectLst/>
                        </a:rPr>
                        <a:t>visoka</a:t>
                      </a:r>
                      <a:r>
                        <a:rPr lang="en-US" sz="700" kern="1200" dirty="0">
                          <a:effectLst/>
                        </a:rPr>
                        <a:t> </a:t>
                      </a:r>
                      <a:r>
                        <a:rPr lang="en-US" sz="700" kern="1200" dirty="0" err="1">
                          <a:effectLst/>
                        </a:rPr>
                        <a:t>škola</a:t>
                      </a:r>
                      <a:r>
                        <a:rPr lang="sr-Latn-RS" sz="700" kern="12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20.4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1469238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Bez </a:t>
                      </a:r>
                      <a:r>
                        <a:rPr lang="en-US" sz="700" kern="1200" dirty="0" err="1">
                          <a:effectLst/>
                        </a:rPr>
                        <a:t>odgovora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7309517"/>
                  </a:ext>
                </a:extLst>
              </a:tr>
              <a:tr h="210018">
                <a:tc rowSpan="6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Zaposlenost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Zaposlen</a:t>
                      </a:r>
                      <a:r>
                        <a:rPr lang="en-US" sz="700" dirty="0">
                          <a:effectLst/>
                        </a:rPr>
                        <a:t> (</a:t>
                      </a:r>
                      <a:r>
                        <a:rPr lang="en-US" sz="700" dirty="0" err="1">
                          <a:effectLst/>
                        </a:rPr>
                        <a:t>puno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vreme</a:t>
                      </a:r>
                      <a:r>
                        <a:rPr lang="en-US" sz="700" dirty="0">
                          <a:effectLst/>
                        </a:rPr>
                        <a:t>, </a:t>
                      </a:r>
                      <a:r>
                        <a:rPr lang="en-US" sz="700" dirty="0" err="1">
                          <a:effectLst/>
                        </a:rPr>
                        <a:t>stalno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zaposlen</a:t>
                      </a:r>
                      <a:r>
                        <a:rPr lang="en-US" sz="700" dirty="0">
                          <a:effectLst/>
                        </a:rPr>
                        <a:t>, </a:t>
                      </a:r>
                      <a:r>
                        <a:rPr lang="en-US" sz="700" dirty="0" err="1">
                          <a:effectLst/>
                        </a:rPr>
                        <a:t>uključujući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samozaposlene</a:t>
                      </a:r>
                      <a:r>
                        <a:rPr lang="en-US" sz="700" dirty="0">
                          <a:effectLst/>
                        </a:rPr>
                        <a:t>, </a:t>
                      </a:r>
                      <a:r>
                        <a:rPr lang="en-US" sz="700" dirty="0" err="1">
                          <a:effectLst/>
                        </a:rPr>
                        <a:t>poljoprivrednike</a:t>
                      </a:r>
                      <a:r>
                        <a:rPr lang="en-US" sz="700" dirty="0">
                          <a:effectLst/>
                        </a:rPr>
                        <a:t>)</a:t>
                      </a: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259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32.4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5171517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Privremeno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zaposlen</a:t>
                      </a:r>
                      <a:r>
                        <a:rPr lang="en-US" sz="700" dirty="0">
                          <a:effectLst/>
                        </a:rPr>
                        <a:t> (</a:t>
                      </a:r>
                      <a:r>
                        <a:rPr lang="en-US" sz="700" dirty="0" err="1">
                          <a:effectLst/>
                        </a:rPr>
                        <a:t>skraćeno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vreme</a:t>
                      </a:r>
                      <a:r>
                        <a:rPr lang="en-US" sz="700" dirty="0">
                          <a:effectLst/>
                        </a:rPr>
                        <a:t>, </a:t>
                      </a:r>
                      <a:r>
                        <a:rPr lang="en-US" sz="700" dirty="0" err="1">
                          <a:effectLst/>
                        </a:rPr>
                        <a:t>honorarno</a:t>
                      </a:r>
                      <a:r>
                        <a:rPr lang="en-US" sz="700" dirty="0">
                          <a:effectLst/>
                        </a:rPr>
                        <a:t>)</a:t>
                      </a: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81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6584516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Nezaposlen</a:t>
                      </a:r>
                      <a:r>
                        <a:rPr lang="en-US" sz="700" dirty="0">
                          <a:effectLst/>
                        </a:rPr>
                        <a:t>, </a:t>
                      </a:r>
                      <a:r>
                        <a:rPr lang="en-US" sz="700" dirty="0" err="1">
                          <a:effectLst/>
                        </a:rPr>
                        <a:t>aktivan</a:t>
                      </a:r>
                      <a:r>
                        <a:rPr lang="en-US" sz="700" dirty="0">
                          <a:effectLst/>
                        </a:rPr>
                        <a:t> (</a:t>
                      </a:r>
                      <a:r>
                        <a:rPr lang="en-US" sz="700" dirty="0" err="1">
                          <a:effectLst/>
                        </a:rPr>
                        <a:t>traži</a:t>
                      </a: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err="1">
                          <a:effectLst/>
                        </a:rPr>
                        <a:t>posao</a:t>
                      </a:r>
                      <a:r>
                        <a:rPr lang="en-US" sz="700" dirty="0">
                          <a:effectLst/>
                        </a:rPr>
                        <a:t>)</a:t>
                      </a: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17.1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3178903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Nezaposlen</a:t>
                      </a:r>
                      <a:r>
                        <a:rPr lang="en-US" sz="700" dirty="0">
                          <a:effectLst/>
                        </a:rPr>
                        <a:t>,  (</a:t>
                      </a:r>
                      <a:r>
                        <a:rPr lang="en-US" sz="700" dirty="0" err="1">
                          <a:effectLst/>
                        </a:rPr>
                        <a:t>učenici</a:t>
                      </a:r>
                      <a:r>
                        <a:rPr lang="en-US" sz="700" dirty="0">
                          <a:effectLst/>
                        </a:rPr>
                        <a:t>, </a:t>
                      </a:r>
                      <a:r>
                        <a:rPr lang="en-US" sz="700" dirty="0" err="1">
                          <a:effectLst/>
                        </a:rPr>
                        <a:t>studenti</a:t>
                      </a:r>
                      <a:r>
                        <a:rPr lang="en-US" sz="700" dirty="0">
                          <a:effectLst/>
                        </a:rPr>
                        <a:t>)</a:t>
                      </a: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5786035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Nezaposlen</a:t>
                      </a:r>
                      <a:r>
                        <a:rPr lang="en-US" sz="700" dirty="0">
                          <a:effectLst/>
                        </a:rPr>
                        <a:t>,  (</a:t>
                      </a:r>
                      <a:r>
                        <a:rPr lang="en-US" sz="700" dirty="0" err="1">
                          <a:effectLst/>
                        </a:rPr>
                        <a:t>domaćice</a:t>
                      </a:r>
                      <a:r>
                        <a:rPr lang="en-US" sz="700" dirty="0">
                          <a:effectLst/>
                        </a:rPr>
                        <a:t>, </a:t>
                      </a:r>
                      <a:r>
                        <a:rPr lang="en-US" sz="700" dirty="0" err="1">
                          <a:effectLst/>
                        </a:rPr>
                        <a:t>penzioneri</a:t>
                      </a:r>
                      <a:r>
                        <a:rPr lang="en-US" sz="700" dirty="0">
                          <a:effectLst/>
                        </a:rPr>
                        <a:t>…)</a:t>
                      </a: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256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4259879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Bez </a:t>
                      </a:r>
                      <a:r>
                        <a:rPr lang="en-US" sz="700" kern="1200" dirty="0" err="1">
                          <a:effectLst/>
                        </a:rPr>
                        <a:t>odgovora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9971134"/>
                  </a:ext>
                </a:extLst>
              </a:tr>
              <a:tr h="105008">
                <a:tc rowSpan="8"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Nacionalnost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dirty="0">
                          <a:effectLst/>
                        </a:rPr>
                        <a:t>Srpske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640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9009089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dirty="0">
                          <a:effectLst/>
                        </a:rPr>
                        <a:t>Crnogorske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8176944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dirty="0">
                          <a:effectLst/>
                        </a:rPr>
                        <a:t>Hrvatske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0957809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dirty="0">
                          <a:effectLst/>
                        </a:rPr>
                        <a:t>Mađarske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8157154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dirty="0" err="1">
                          <a:effectLst/>
                        </a:rPr>
                        <a:t>Bošnjačke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2833841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Alban</a:t>
                      </a:r>
                      <a:r>
                        <a:rPr lang="sr-Latn-RS" sz="700" dirty="0" err="1">
                          <a:effectLst/>
                        </a:rPr>
                        <a:t>ske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4.9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3638475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dirty="0">
                          <a:effectLst/>
                        </a:rPr>
                        <a:t>Drugo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34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8828033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dirty="0">
                          <a:effectLst/>
                        </a:rPr>
                        <a:t>Neodređeno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1.7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1794788"/>
                  </a:ext>
                </a:extLst>
              </a:tr>
              <a:tr h="105008">
                <a:tc rowSpan="8">
                  <a:txBody>
                    <a:bodyPr/>
                    <a:lstStyle/>
                    <a:p>
                      <a:pPr marL="270510" marR="0" indent="-27051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800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Religija</a:t>
                      </a:r>
                      <a:endParaRPr lang="en-US" sz="900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dirty="0">
                          <a:effectLst/>
                        </a:rPr>
                        <a:t>Pravoslavci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642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80.3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3764565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dirty="0">
                          <a:effectLst/>
                        </a:rPr>
                        <a:t>Rimokatolici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9.0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5317665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Muslim</a:t>
                      </a:r>
                      <a:r>
                        <a:rPr lang="sr-Latn-RS" sz="700" dirty="0" err="1">
                          <a:effectLst/>
                        </a:rPr>
                        <a:t>ani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43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5769871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Protestant</a:t>
                      </a:r>
                      <a:r>
                        <a:rPr lang="sr-Latn-RS" sz="700" dirty="0">
                          <a:effectLst/>
                        </a:rPr>
                        <a:t>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724647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dirty="0">
                          <a:effectLst/>
                        </a:rPr>
                        <a:t>Drugi hrišćani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.3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5021214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At</a:t>
                      </a:r>
                      <a:r>
                        <a:rPr lang="sr-Latn-RS" sz="700" dirty="0" err="1">
                          <a:effectLst/>
                        </a:rPr>
                        <a:t>esti</a:t>
                      </a:r>
                      <a:r>
                        <a:rPr lang="en-US" sz="700" dirty="0">
                          <a:effectLst/>
                        </a:rPr>
                        <a:t>/agnostic</a:t>
                      </a:r>
                      <a:r>
                        <a:rPr lang="sr-Latn-RS" sz="700" dirty="0">
                          <a:effectLst/>
                        </a:rPr>
                        <a:t>i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6027756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dirty="0">
                          <a:effectLst/>
                        </a:rPr>
                        <a:t>Drugo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7941071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Bez </a:t>
                      </a:r>
                      <a:r>
                        <a:rPr lang="en-US" sz="700" kern="1200" dirty="0" err="1">
                          <a:effectLst/>
                        </a:rPr>
                        <a:t>odgovora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.7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6054901"/>
                  </a:ext>
                </a:extLst>
              </a:tr>
              <a:tr h="105008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kern="1200" dirty="0">
                          <a:effectLst/>
                        </a:rPr>
                        <a:t>Tip naselja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/>
                </a:tc>
                <a:tc gridSpan="2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kern="1200" dirty="0">
                          <a:effectLst/>
                        </a:rPr>
                        <a:t>Grad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511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63.9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3460393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kern="1200" dirty="0">
                          <a:effectLst/>
                        </a:rPr>
                        <a:t>Selo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289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36.1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2029705"/>
                  </a:ext>
                </a:extLst>
              </a:tr>
              <a:tr h="105008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effectLst/>
                        </a:rPr>
                        <a:t>Region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dirty="0">
                          <a:effectLst/>
                          <a:latin typeface="+mn-lt"/>
                          <a:ea typeface="+mn-ea"/>
                          <a:cs typeface="+mn-cs"/>
                        </a:rPr>
                        <a:t>Beograd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28.0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2575063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Vojvodina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23.2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8845685"/>
                  </a:ext>
                </a:extLst>
              </a:tr>
              <a:tr h="105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700" dirty="0">
                          <a:effectLst/>
                        </a:rPr>
                        <a:t>Jugoistočna Srbija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48.7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1343017"/>
                  </a:ext>
                </a:extLst>
              </a:tr>
              <a:tr h="990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effectLst/>
                        </a:rPr>
                        <a:t>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/>
                </a:tc>
                <a:tc>
                  <a:txBody>
                    <a:bodyPr/>
                    <a:lstStyle/>
                    <a:p>
                      <a:endParaRPr lang="en-US" sz="10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800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</a:rPr>
                        <a:t>100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08" marR="6060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3844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96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>
            <p:custDataLst>
              <p:tags r:id="rId2"/>
            </p:custDataLst>
          </p:nvPr>
        </p:nvSpPr>
        <p:spPr>
          <a:xfrm>
            <a:off x="196022" y="5625548"/>
            <a:ext cx="8803198" cy="245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7620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7911E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cs typeface="Verdana" pitchFamily="34" charset="0"/>
              </a:rPr>
              <a:t>TNS Medium Gallup | Savski trg 9, 11000 Belgrade | + 381 11 3613 230 | + 381 11 3613 230 | www.tnsmediumgallup.co.rs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853" y="2098414"/>
            <a:ext cx="3597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b="0" dirty="0">
                <a:latin typeface="+mj-lt"/>
              </a:rPr>
              <a:t>HVALA!</a:t>
            </a:r>
            <a:endParaRPr lang="en-US" sz="4800" b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33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Opšta socio-ekonomska situacija u opštinama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3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Najvažniji problemi u opštini</a:t>
            </a:r>
            <a:endParaRPr lang="en-US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35621963"/>
              </p:ext>
            </p:extLst>
          </p:nvPr>
        </p:nvGraphicFramePr>
        <p:xfrm>
          <a:off x="-136618" y="2335780"/>
          <a:ext cx="4591050" cy="359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850256" y="1967716"/>
            <a:ext cx="4030663" cy="358904"/>
          </a:xfrm>
        </p:spPr>
        <p:txBody>
          <a:bodyPr/>
          <a:lstStyle/>
          <a:p>
            <a:pPr algn="ctr"/>
            <a:r>
              <a:rPr lang="en-US" sz="900" dirty="0" err="1"/>
              <a:t>Javno</a:t>
            </a:r>
            <a:r>
              <a:rPr lang="en-US" sz="900" dirty="0"/>
              <a:t> </a:t>
            </a:r>
            <a:r>
              <a:rPr lang="en-US" sz="900" dirty="0" err="1"/>
              <a:t>mnjenje</a:t>
            </a:r>
            <a:endParaRPr lang="en-US" sz="900" dirty="0"/>
          </a:p>
          <a:p>
            <a:pPr algn="ctr"/>
            <a:endParaRPr lang="en-US" sz="9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5282465" y="1974524"/>
            <a:ext cx="3067142" cy="349204"/>
          </a:xfrm>
        </p:spPr>
        <p:txBody>
          <a:bodyPr/>
          <a:lstStyle/>
          <a:p>
            <a:pPr algn="ctr"/>
            <a:r>
              <a:rPr lang="en-US" sz="900" dirty="0"/>
              <a:t>Lokalna administracija</a:t>
            </a:r>
          </a:p>
        </p:txBody>
      </p:sp>
      <p:graphicFrame>
        <p:nvGraphicFramePr>
          <p:cNvPr id="22" name="Content Placeholder 18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84858316"/>
              </p:ext>
            </p:extLst>
          </p:nvPr>
        </p:nvGraphicFramePr>
        <p:xfrm>
          <a:off x="3994057" y="2335780"/>
          <a:ext cx="4029075" cy="359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 Placeholder 9"/>
          <p:cNvSpPr txBox="1">
            <a:spLocks/>
          </p:cNvSpPr>
          <p:nvPr/>
        </p:nvSpPr>
        <p:spPr>
          <a:xfrm>
            <a:off x="285751" y="905331"/>
            <a:ext cx="8569324" cy="758861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RS" sz="1400" dirty="0"/>
              <a:t>Većina građana smatra da su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nezaposlenost i nizak životni standard </a:t>
            </a:r>
            <a:r>
              <a:rPr kumimoji="0" lang="sr-Latn-R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najvažniji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problemi u opštini u kojoj žive</a:t>
            </a:r>
            <a:r>
              <a:rPr kumimoji="0" lang="sr-Latn-RS" sz="14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Migrantska kriza se nalazi među 5 najvažnijih problema u opštinama koje su intenzivnije pogođene krizom.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6721" y="1810740"/>
            <a:ext cx="6191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Prema </a:t>
            </a:r>
            <a:r>
              <a:rPr lang="en-US" sz="900" kern="0" dirty="0" err="1">
                <a:solidFill>
                  <a:sysClr val="windowText" lastClr="000000"/>
                </a:solidFill>
                <a:latin typeface="+mn-lt"/>
              </a:rPr>
              <a:t>Vašem</a:t>
            </a: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+mn-lt"/>
              </a:rPr>
              <a:t>mišljenju</a:t>
            </a: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, </a:t>
            </a:r>
            <a:r>
              <a:rPr lang="en-US" sz="900" kern="0" dirty="0" err="1">
                <a:solidFill>
                  <a:sysClr val="windowText" lastClr="000000"/>
                </a:solidFill>
                <a:latin typeface="+mn-lt"/>
              </a:rPr>
              <a:t>koji</a:t>
            </a: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+mn-lt"/>
              </a:rPr>
              <a:t>su</a:t>
            </a: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+mn-lt"/>
              </a:rPr>
              <a:t>najveći</a:t>
            </a: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/</a:t>
            </a:r>
            <a:r>
              <a:rPr lang="en-US" sz="900" kern="0" dirty="0" err="1">
                <a:solidFill>
                  <a:sysClr val="windowText" lastClr="000000"/>
                </a:solidFill>
                <a:latin typeface="+mn-lt"/>
              </a:rPr>
              <a:t>najhitniji</a:t>
            </a: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+mn-lt"/>
              </a:rPr>
              <a:t>problemi</a:t>
            </a: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+mn-lt"/>
              </a:rPr>
              <a:t>sa</a:t>
            </a: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+mn-lt"/>
              </a:rPr>
              <a:t>kojima</a:t>
            </a: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 se </a:t>
            </a:r>
            <a:r>
              <a:rPr lang="en-US" sz="900" kern="0" dirty="0" err="1">
                <a:solidFill>
                  <a:sysClr val="windowText" lastClr="000000"/>
                </a:solidFill>
                <a:latin typeface="+mn-lt"/>
              </a:rPr>
              <a:t>suočavate</a:t>
            </a: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 u </a:t>
            </a:r>
            <a:r>
              <a:rPr lang="en-US" sz="900" kern="0" dirty="0" err="1">
                <a:solidFill>
                  <a:sysClr val="windowText" lastClr="000000"/>
                </a:solidFill>
                <a:latin typeface="+mn-lt"/>
              </a:rPr>
              <a:t>opštini</a:t>
            </a: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 u </a:t>
            </a:r>
            <a:r>
              <a:rPr lang="en-US" sz="900" kern="0" dirty="0" err="1">
                <a:solidFill>
                  <a:sysClr val="windowText" lastClr="000000"/>
                </a:solidFill>
                <a:latin typeface="+mn-lt"/>
              </a:rPr>
              <a:t>kojoj</a:t>
            </a: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900" kern="0" dirty="0" err="1">
                <a:solidFill>
                  <a:sysClr val="windowText" lastClr="000000"/>
                </a:solidFill>
                <a:latin typeface="+mn-lt"/>
              </a:rPr>
              <a:t>živite</a:t>
            </a:r>
            <a:r>
              <a:rPr lang="en-US" sz="900" kern="0" dirty="0">
                <a:solidFill>
                  <a:sysClr val="windowText" lastClr="000000"/>
                </a:solidFill>
                <a:latin typeface="+mn-lt"/>
              </a:rPr>
              <a:t>?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%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SPONTAN</a:t>
            </a:r>
            <a:r>
              <a:rPr kumimoji="0" lang="sr-Latn-R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I,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sr-Latn-R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VIŠESTRUKI ODGOVORI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05751"/>
              </p:ext>
            </p:extLst>
          </p:nvPr>
        </p:nvGraphicFramePr>
        <p:xfrm>
          <a:off x="7043829" y="5173980"/>
          <a:ext cx="189062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Lokalna admin.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176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66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110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11968"/>
              </p:ext>
            </p:extLst>
          </p:nvPr>
        </p:nvGraphicFramePr>
        <p:xfrm>
          <a:off x="7147067" y="4085687"/>
          <a:ext cx="1847850" cy="80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8115">
                <a:tc>
                  <a:txBody>
                    <a:bodyPr/>
                    <a:lstStyle/>
                    <a:p>
                      <a:r>
                        <a:rPr lang="sr-Latn-RS" sz="700" b="0" dirty="0">
                          <a:solidFill>
                            <a:srgbClr val="333333"/>
                          </a:solidFill>
                        </a:rPr>
                        <a:t>Ukupno</a:t>
                      </a:r>
                      <a:endParaRPr lang="en-US" sz="7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r>
                        <a:rPr lang="sr-Latn-RS" sz="700" b="0" dirty="0">
                          <a:solidFill>
                            <a:srgbClr val="333333"/>
                          </a:solidFill>
                        </a:rPr>
                        <a:t>I grupa – opštine intenzivnije pogođene krizom</a:t>
                      </a:r>
                      <a:endParaRPr lang="en-US" sz="7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r>
                        <a:rPr lang="sr-Latn-RS" sz="700" b="0" dirty="0">
                          <a:solidFill>
                            <a:srgbClr val="333333"/>
                          </a:solidFill>
                        </a:rPr>
                        <a:t>II grupa – opštine umereno pogođene krizom</a:t>
                      </a:r>
                      <a:endParaRPr lang="en-US" sz="7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74676" y="4139026"/>
            <a:ext cx="91440" cy="91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68961" y="4384770"/>
            <a:ext cx="91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68961" y="4666711"/>
            <a:ext cx="9144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667309" y="142707"/>
            <a:ext cx="1327608" cy="739068"/>
            <a:chOff x="4755843" y="5991057"/>
            <a:chExt cx="1327608" cy="73906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25" y="5991057"/>
              <a:ext cx="580047" cy="55809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755843" y="6530070"/>
              <a:ext cx="132760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Lokalna administracija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05923" y="207736"/>
            <a:ext cx="922047" cy="674039"/>
            <a:chOff x="3282836" y="5976225"/>
            <a:chExt cx="922047" cy="67403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6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Životni standard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14122522"/>
              </p:ext>
            </p:extLst>
          </p:nvPr>
        </p:nvGraphicFramePr>
        <p:xfrm>
          <a:off x="285750" y="2190750"/>
          <a:ext cx="8569325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Latn-RS" sz="1400" dirty="0"/>
              <a:t>Oko 60% ispitanika smatra da je trenutni životni standard njihove porodice uglavnom ili veoma loš. </a:t>
            </a:r>
            <a:endParaRPr lang="en-US" sz="1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521706"/>
              </p:ext>
            </p:extLst>
          </p:nvPr>
        </p:nvGraphicFramePr>
        <p:xfrm>
          <a:off x="6875941" y="2160443"/>
          <a:ext cx="2007708" cy="271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522">
                  <a:extLst>
                    <a:ext uri="{9D8B030D-6E8A-4147-A177-3AD203B41FA5}">
                      <a16:colId xmlns:a16="http://schemas.microsoft.com/office/drawing/2014/main" xmlns="" val="2533916438"/>
                    </a:ext>
                  </a:extLst>
                </a:gridCol>
                <a:gridCol w="923186">
                  <a:extLst>
                    <a:ext uri="{9D8B030D-6E8A-4147-A177-3AD203B41FA5}">
                      <a16:colId xmlns:a16="http://schemas.microsoft.com/office/drawing/2014/main" xmlns="" val="2389811124"/>
                    </a:ext>
                  </a:extLst>
                </a:gridCol>
              </a:tblGrid>
              <a:tr h="511601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/>
                        <a:t>UKUPNO</a:t>
                      </a:r>
                      <a:endParaRPr lang="sr-Latn-RS" sz="900" b="0" baseline="0" dirty="0"/>
                    </a:p>
                    <a:p>
                      <a:pPr algn="ctr"/>
                      <a:r>
                        <a:rPr lang="sr-Latn-RS" sz="900" b="0" baseline="0" dirty="0"/>
                        <a:t>Loše</a:t>
                      </a:r>
                      <a:r>
                        <a:rPr lang="en-US" sz="900" b="0" baseline="0" dirty="0"/>
                        <a:t>, %</a:t>
                      </a:r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/>
                        <a:t>UKUPNO</a:t>
                      </a:r>
                      <a:endParaRPr lang="sr-Latn-RS" sz="900" b="0" dirty="0"/>
                    </a:p>
                    <a:p>
                      <a:pPr algn="ctr"/>
                      <a:r>
                        <a:rPr lang="sr-Latn-RS" sz="900" b="0" dirty="0"/>
                        <a:t>Dobro</a:t>
                      </a:r>
                      <a:r>
                        <a:rPr lang="en-US" sz="900" b="0" dirty="0"/>
                        <a:t>, %</a:t>
                      </a:r>
                      <a:r>
                        <a:rPr lang="en-US" sz="90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604264"/>
                  </a:ext>
                </a:extLst>
              </a:tr>
              <a:tr h="6028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49904"/>
                  </a:ext>
                </a:extLst>
              </a:tr>
              <a:tr h="9193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4933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748831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2275367" y="3403305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75367" y="4251252"/>
            <a:ext cx="657970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49607" y="6323838"/>
            <a:ext cx="505467" cy="252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5337" y="1971695"/>
            <a:ext cx="4572000" cy="4078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err="1"/>
              <a:t>Kako</a:t>
            </a:r>
            <a:r>
              <a:rPr lang="en-US" sz="1000" dirty="0"/>
              <a:t> </a:t>
            </a:r>
            <a:r>
              <a:rPr lang="en-US" sz="1000" dirty="0" err="1"/>
              <a:t>biste</a:t>
            </a:r>
            <a:r>
              <a:rPr lang="en-US" sz="1000" dirty="0"/>
              <a:t> </a:t>
            </a:r>
            <a:r>
              <a:rPr lang="en-US" sz="1000" dirty="0" err="1"/>
              <a:t>opisali</a:t>
            </a:r>
            <a:r>
              <a:rPr lang="en-US" sz="1000" dirty="0"/>
              <a:t> </a:t>
            </a:r>
            <a:r>
              <a:rPr lang="en-US" sz="1000" dirty="0" err="1"/>
              <a:t>svoj</a:t>
            </a:r>
            <a:r>
              <a:rPr lang="en-US" sz="1000" dirty="0"/>
              <a:t> i </a:t>
            </a:r>
            <a:r>
              <a:rPr lang="en-US" sz="1000" dirty="0" err="1"/>
              <a:t>trenutni</a:t>
            </a:r>
            <a:r>
              <a:rPr lang="en-US" sz="1000" dirty="0"/>
              <a:t> </a:t>
            </a:r>
            <a:r>
              <a:rPr lang="en-US" sz="1000" dirty="0" err="1"/>
              <a:t>životni</a:t>
            </a:r>
            <a:r>
              <a:rPr lang="en-US" sz="1000" dirty="0"/>
              <a:t> standard </a:t>
            </a:r>
            <a:r>
              <a:rPr lang="en-US" sz="1000" dirty="0" err="1"/>
              <a:t>Vaše</a:t>
            </a:r>
            <a:r>
              <a:rPr lang="en-US" sz="1000" dirty="0"/>
              <a:t> </a:t>
            </a:r>
            <a:r>
              <a:rPr lang="en-US" sz="1000" dirty="0" err="1"/>
              <a:t>porodice</a:t>
            </a:r>
            <a:r>
              <a:rPr lang="en-US" sz="1000" dirty="0"/>
              <a:t>? </a:t>
            </a:r>
            <a:r>
              <a:rPr lang="en-US" sz="1050" dirty="0">
                <a:solidFill>
                  <a:srgbClr val="333333"/>
                </a:solidFill>
              </a:rPr>
              <a:t>%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9794"/>
              </p:ext>
            </p:extLst>
          </p:nvPr>
        </p:nvGraphicFramePr>
        <p:xfrm>
          <a:off x="7043829" y="5478780"/>
          <a:ext cx="189062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Baza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>
                          <a:solidFill>
                            <a:srgbClr val="333333"/>
                          </a:solidFill>
                        </a:rPr>
                        <a:t>Total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II grupa 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Javno mnjenje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800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316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600" b="0" dirty="0">
                          <a:solidFill>
                            <a:srgbClr val="333333"/>
                          </a:solidFill>
                        </a:rPr>
                        <a:t>484</a:t>
                      </a:r>
                      <a:endParaRPr lang="en-US" sz="600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861856" y="134189"/>
            <a:ext cx="922047" cy="674039"/>
            <a:chOff x="3282836" y="5976225"/>
            <a:chExt cx="922047" cy="67403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00" y="5976225"/>
              <a:ext cx="742500" cy="50625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282836" y="6450209"/>
              <a:ext cx="922047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Javno</a:t>
              </a: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 </a:t>
              </a:r>
              <a:r>
                <a:rPr lang="en-US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mnjenje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51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Stavovi prema migrantskoj krizi i </a:t>
            </a:r>
            <a:r>
              <a:rPr lang="sr-Latn-RS" dirty="0" smtClean="0"/>
              <a:t>migran</a:t>
            </a:r>
            <a:r>
              <a:rPr lang="en-US" dirty="0" smtClean="0"/>
              <a:t>t</a:t>
            </a:r>
            <a:r>
              <a:rPr lang="sr-Latn-RS" dirty="0" smtClean="0"/>
              <a:t>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87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4001"/>
  <p:tag name="DESIGN" val="GREYBO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GREYBO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OV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INDE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USTOM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693.1652"/>
  <p:tag name="HEIGHT" val="19.36228"/>
  <p:tag name="TOP" val="442.9565"/>
  <p:tag name="LEFT" val="15.43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DOCUMENTDATA"/>
  <p:tag name="DOCUMENTDATA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heme/theme1.xml><?xml version="1.0" encoding="utf-8"?>
<a:theme xmlns:a="http://schemas.openxmlformats.org/drawingml/2006/main" name="Title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3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id Layout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A6088C"/>
    </a:accent1>
    <a:accent2>
      <a:srgbClr val="0487D9"/>
    </a:accent2>
    <a:accent3>
      <a:srgbClr val="3CA688"/>
    </a:accent3>
    <a:accent4>
      <a:srgbClr val="F27501"/>
    </a:accent4>
    <a:accent5>
      <a:srgbClr val="F50505"/>
    </a:accent5>
    <a:accent6>
      <a:srgbClr val="FFC200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4613</TotalTime>
  <Words>4317</Words>
  <Application>Microsoft Office PowerPoint</Application>
  <PresentationFormat>On-screen Show (4:3)</PresentationFormat>
  <Paragraphs>1208</Paragraphs>
  <Slides>57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57</vt:i4>
      </vt:variant>
    </vt:vector>
  </HeadingPairs>
  <TitlesOfParts>
    <vt:vector size="73" baseType="lpstr">
      <vt:lpstr>Aharoni</vt:lpstr>
      <vt:lpstr>Arial</vt:lpstr>
      <vt:lpstr>Calibri</vt:lpstr>
      <vt:lpstr>Times New Roman</vt:lpstr>
      <vt:lpstr>Verdana</vt:lpstr>
      <vt:lpstr>Wingdings</vt:lpstr>
      <vt:lpstr>Title</vt:lpstr>
      <vt:lpstr>Chapter</vt:lpstr>
      <vt:lpstr>Standard</vt:lpstr>
      <vt:lpstr>Standard with Grey Box</vt:lpstr>
      <vt:lpstr>Grid Layout</vt:lpstr>
      <vt:lpstr>Blank</vt:lpstr>
      <vt:lpstr>1_Standard with Grey Box</vt:lpstr>
      <vt:lpstr>1_Standard</vt:lpstr>
      <vt:lpstr>2_Standard</vt:lpstr>
      <vt:lpstr>3_Standard</vt:lpstr>
      <vt:lpstr>TNS Medium Gallup Stavovi prema uticaju migrantske krize u opštinama Srbije  Mart 2016</vt:lpstr>
      <vt:lpstr>Sadržaj</vt:lpstr>
      <vt:lpstr>Uvod</vt:lpstr>
      <vt:lpstr>O istraživanju</vt:lpstr>
      <vt:lpstr>Ključni nalazi</vt:lpstr>
      <vt:lpstr>Opšta socio-ekonomska situacija u opštinama</vt:lpstr>
      <vt:lpstr>Najvažniji problemi u opštini</vt:lpstr>
      <vt:lpstr>Životni standard</vt:lpstr>
      <vt:lpstr>Stavovi prema migrantskoj krizi i migrantima</vt:lpstr>
      <vt:lpstr>Upoznatost sa migrantskom krizom</vt:lpstr>
      <vt:lpstr>Upoznatost sa migrantskom krizom  Razlike među polovima</vt:lpstr>
      <vt:lpstr>Stav građana o migrantima koji dolaze u Srbiju</vt:lpstr>
      <vt:lpstr>Stav građana o migrantima koji dolaze u Srbiju –  Šid i Preševo </vt:lpstr>
      <vt:lpstr>Razlozi za migraciju </vt:lpstr>
      <vt:lpstr>Konačna destinacija za migrante</vt:lpstr>
      <vt:lpstr>Razlika između migranata sa Bliskog Istoka  i izbeglica u bivšoj Jugoslaviji </vt:lpstr>
      <vt:lpstr>Razlika između migranata sa Bliskog istoka  i izbeglica u bivšoj Jugoslaviji</vt:lpstr>
      <vt:lpstr>Nema kontakata sa migrantima</vt:lpstr>
      <vt:lpstr>Velika socijalna distanca</vt:lpstr>
      <vt:lpstr>Citizens attitudes toward migrants  – Šid and Preševo</vt:lpstr>
      <vt:lpstr>Spremnost da se pomogne</vt:lpstr>
      <vt:lpstr>Otvaranje centra za smeštaj migranata na  teritoriji opštine</vt:lpstr>
      <vt:lpstr>Otvaranje centra za smeštaj migranata na  teritoriji opštine – Šid and Preševo</vt:lpstr>
      <vt:lpstr>Otvaranje centra za smeštaj migranata  u susedstvu građana</vt:lpstr>
      <vt:lpstr>Otvaranje centra za smeštaj migranata  u susedstvu građana – Šid and Preševo</vt:lpstr>
      <vt:lpstr>Stav prema prihvatanju migranata</vt:lpstr>
      <vt:lpstr>Razlozi za ne prihvatanje migranata</vt:lpstr>
      <vt:lpstr>Stav o migrantima</vt:lpstr>
      <vt:lpstr>Klaster analiza stavova prema migrantima</vt:lpstr>
      <vt:lpstr>Stav o migrantima – Šid i Preševo </vt:lpstr>
      <vt:lpstr>Procena prosečne potrošnje </vt:lpstr>
      <vt:lpstr>Situacija u opštini i suočavanje sa izbegličkom krizom</vt:lpstr>
      <vt:lpstr>Koliko se uspešno opština nosi sa migrantskom  krizom</vt:lpstr>
      <vt:lpstr>Koliko se uspešno opština nosi sa migrantskom  krizom</vt:lpstr>
      <vt:lpstr>Koliko se uspešno opština nosi sa migrantskom  krizom  </vt:lpstr>
      <vt:lpstr>Prava migranata i obaveze lokalne administracije– Upoznatost</vt:lpstr>
      <vt:lpstr>Funkcionisanje opština tokom  migrantske krize</vt:lpstr>
      <vt:lpstr>Uticaj migrantske krize na opštine</vt:lpstr>
      <vt:lpstr>Uticaj migrantske krize na opštine – Šid i Preševo  </vt:lpstr>
      <vt:lpstr>Uticaj migrantske krize na finansijsku  stabilnost opštine</vt:lpstr>
      <vt:lpstr>Planovi za nov budžet</vt:lpstr>
      <vt:lpstr>Korist od međunarodne finansijske podrške</vt:lpstr>
      <vt:lpstr>Upoznatost sa međunarodnom  podrškom/donacijom</vt:lpstr>
      <vt:lpstr>Korist od međunarodne finansijske podrške</vt:lpstr>
      <vt:lpstr>Saradnja između opštinske i centralne vlasti</vt:lpstr>
      <vt:lpstr>Saradnja između opštinske vlasti i  lokalnih institucija</vt:lpstr>
      <vt:lpstr>Lokalni štab za migrante</vt:lpstr>
      <vt:lpstr>Efikasnost lokalnog štaba za migrante</vt:lpstr>
      <vt:lpstr>Programi i servisi dostupni za migrante</vt:lpstr>
      <vt:lpstr>Uticaj migrantske krize na rad lokalne  administracije</vt:lpstr>
      <vt:lpstr>Najpotrebnija vrsta pomoći za lokalnu administraciju</vt:lpstr>
      <vt:lpstr>Žalbe od strane lokalnog stanovništva  </vt:lpstr>
      <vt:lpstr>Žalbe od strane migranata/izbeglica</vt:lpstr>
      <vt:lpstr>Prilog </vt:lpstr>
      <vt:lpstr>Broj urađenih anketa po opštinama</vt:lpstr>
      <vt:lpstr>Javno mnjenje demografija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line presentation title Using property</dc:title>
  <dc:creator>Jelena Koncarevic</dc:creator>
  <cp:lastModifiedBy>Stevan Vujasinovic</cp:lastModifiedBy>
  <cp:revision>625</cp:revision>
  <cp:lastPrinted>2016-04-08T10:57:22Z</cp:lastPrinted>
  <dcterms:created xsi:type="dcterms:W3CDTF">2016-03-21T08:55:45Z</dcterms:created>
  <dcterms:modified xsi:type="dcterms:W3CDTF">2016-05-06T07:30:48Z</dcterms:modified>
</cp:coreProperties>
</file>