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4"/>
  </p:notesMasterIdLst>
  <p:sldIdLst>
    <p:sldId id="256" r:id="rId2"/>
    <p:sldId id="258" r:id="rId3"/>
    <p:sldId id="259" r:id="rId4"/>
    <p:sldId id="261" r:id="rId5"/>
    <p:sldId id="262" r:id="rId6"/>
    <p:sldId id="264" r:id="rId7"/>
    <p:sldId id="265" r:id="rId8"/>
    <p:sldId id="266" r:id="rId9"/>
    <p:sldId id="268" r:id="rId10"/>
    <p:sldId id="269" r:id="rId11"/>
    <p:sldId id="270" r:id="rId12"/>
    <p:sldId id="274" r:id="rId13"/>
    <p:sldId id="275" r:id="rId14"/>
    <p:sldId id="287" r:id="rId15"/>
    <p:sldId id="278" r:id="rId16"/>
    <p:sldId id="279" r:id="rId17"/>
    <p:sldId id="280" r:id="rId18"/>
    <p:sldId id="281" r:id="rId19"/>
    <p:sldId id="282" r:id="rId20"/>
    <p:sldId id="283" r:id="rId21"/>
    <p:sldId id="284" r:id="rId22"/>
    <p:sldId id="28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17.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Ivo%20Colovic\Desktop\UNDPKf2%20-%20Copy.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I'!$C$2</c:f>
              <c:strCache>
                <c:ptCount val="1"/>
                <c:pt idx="0">
                  <c:v>2009 oct</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Into right direction</c:v>
                </c:pt>
                <c:pt idx="2">
                  <c:v>Into wrong direction</c:v>
                </c:pt>
              </c:strCache>
            </c:strRef>
          </c:cat>
          <c:val>
            <c:numRef>
              <c:f>'grafikon I'!$C$3:$C$5</c:f>
              <c:numCache>
                <c:formatCode>0%</c:formatCode>
                <c:ptCount val="3"/>
                <c:pt idx="0">
                  <c:v>0.1</c:v>
                </c:pt>
                <c:pt idx="1">
                  <c:v>0.25</c:v>
                </c:pt>
                <c:pt idx="2">
                  <c:v>0.65000000000000102</c:v>
                </c:pt>
              </c:numCache>
            </c:numRef>
          </c:val>
        </c:ser>
        <c:ser>
          <c:idx val="1"/>
          <c:order val="1"/>
          <c:tx>
            <c:strRef>
              <c:f>'grafikon I'!$D$2</c:f>
              <c:strCache>
                <c:ptCount val="1"/>
                <c:pt idx="0">
                  <c:v>2010 mar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Into right direction</c:v>
                </c:pt>
                <c:pt idx="2">
                  <c:v>Into wrong direction</c:v>
                </c:pt>
              </c:strCache>
            </c:strRef>
          </c:cat>
          <c:val>
            <c:numRef>
              <c:f>'grafikon I'!$D$3:$D$5</c:f>
              <c:numCache>
                <c:formatCode>0%</c:formatCode>
                <c:ptCount val="3"/>
                <c:pt idx="0">
                  <c:v>0.14000000000000001</c:v>
                </c:pt>
                <c:pt idx="1">
                  <c:v>0.19000000000000017</c:v>
                </c:pt>
                <c:pt idx="2">
                  <c:v>0.67000000000000104</c:v>
                </c:pt>
              </c:numCache>
            </c:numRef>
          </c:val>
        </c:ser>
        <c:ser>
          <c:idx val="2"/>
          <c:order val="2"/>
          <c:tx>
            <c:strRef>
              <c:f>'grafikon I'!$E$2</c:f>
              <c:strCache>
                <c:ptCount val="1"/>
                <c:pt idx="0">
                  <c:v>2010 oct</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Into right direction</c:v>
                </c:pt>
                <c:pt idx="2">
                  <c:v>Into wrong direction</c:v>
                </c:pt>
              </c:strCache>
            </c:strRef>
          </c:cat>
          <c:val>
            <c:numRef>
              <c:f>'grafikon I'!$E$3:$E$5</c:f>
              <c:numCache>
                <c:formatCode>0%</c:formatCode>
                <c:ptCount val="3"/>
                <c:pt idx="0">
                  <c:v>0.16000000000000017</c:v>
                </c:pt>
                <c:pt idx="1">
                  <c:v>0.22000000000000017</c:v>
                </c:pt>
                <c:pt idx="2">
                  <c:v>0.62000000000000077</c:v>
                </c:pt>
              </c:numCache>
            </c:numRef>
          </c:val>
        </c:ser>
        <c:ser>
          <c:idx val="3"/>
          <c:order val="3"/>
          <c:tx>
            <c:strRef>
              <c:f>'grafikon I'!$F$2</c:f>
              <c:strCache>
                <c:ptCount val="1"/>
                <c:pt idx="0">
                  <c:v>2011 nov</c:v>
                </c:pt>
              </c:strCache>
            </c:strRef>
          </c:tx>
          <c:spPr>
            <a:solidFill>
              <a:schemeClr val="accent1">
                <a:lumMod val="75000"/>
              </a:schemeClr>
            </a:solidFill>
            <a:ln>
              <a:solidFill>
                <a:schemeClr val="accent1"/>
              </a:solidFill>
            </a:ln>
            <a:scene3d>
              <a:camera prst="orthographicFront"/>
              <a:lightRig rig="threePt" dir="t"/>
            </a:scene3d>
            <a:sp3d>
              <a:bevelT/>
              <a:bevelB/>
            </a:sp3d>
          </c:spPr>
          <c:cat>
            <c:strRef>
              <c:f>'grafikon I'!$B$3:$B$5</c:f>
              <c:strCache>
                <c:ptCount val="3"/>
                <c:pt idx="0">
                  <c:v>Doesn’t know</c:v>
                </c:pt>
                <c:pt idx="1">
                  <c:v>Into right direction</c:v>
                </c:pt>
                <c:pt idx="2">
                  <c:v>Into wrong direction</c:v>
                </c:pt>
              </c:strCache>
            </c:strRef>
          </c:cat>
          <c:val>
            <c:numRef>
              <c:f>'grafikon I'!$F$3:$F$5</c:f>
              <c:numCache>
                <c:formatCode>0%</c:formatCode>
                <c:ptCount val="3"/>
                <c:pt idx="0">
                  <c:v>0.12000000000000002</c:v>
                </c:pt>
                <c:pt idx="1">
                  <c:v>0.14000000000000001</c:v>
                </c:pt>
                <c:pt idx="2">
                  <c:v>0.73000000000000065</c:v>
                </c:pt>
              </c:numCache>
            </c:numRef>
          </c:val>
        </c:ser>
        <c:ser>
          <c:idx val="4"/>
          <c:order val="4"/>
          <c:tx>
            <c:strRef>
              <c:f>'grafikon I'!$G$2</c:f>
              <c:strCache>
                <c:ptCount val="1"/>
                <c:pt idx="0">
                  <c:v>2012 jun</c:v>
                </c:pt>
              </c:strCache>
            </c:strRef>
          </c:tx>
          <c:spPr>
            <a:solidFill>
              <a:schemeClr val="accent1">
                <a:lumMod val="50000"/>
              </a:schemeClr>
            </a:solidFill>
            <a:ln>
              <a:solidFill>
                <a:schemeClr val="bg1"/>
              </a:solidFill>
            </a:ln>
            <a:scene3d>
              <a:camera prst="orthographicFront"/>
              <a:lightRig rig="threePt" dir="t"/>
            </a:scene3d>
            <a:sp3d>
              <a:bevelT/>
              <a:bevelB/>
            </a:sp3d>
          </c:spPr>
          <c:dLbls>
            <c:showVal val="1"/>
          </c:dLbls>
          <c:cat>
            <c:strRef>
              <c:f>'grafikon I'!$B$3:$B$5</c:f>
              <c:strCache>
                <c:ptCount val="3"/>
                <c:pt idx="0">
                  <c:v>Doesn’t know</c:v>
                </c:pt>
                <c:pt idx="1">
                  <c:v>Into right direction</c:v>
                </c:pt>
                <c:pt idx="2">
                  <c:v>Into wrong direction</c:v>
                </c:pt>
              </c:strCache>
            </c:strRef>
          </c:cat>
          <c:val>
            <c:numRef>
              <c:f>'grafikon I'!$G$3:$G$5</c:f>
              <c:numCache>
                <c:formatCode>0%</c:formatCode>
                <c:ptCount val="3"/>
                <c:pt idx="0">
                  <c:v>0.13</c:v>
                </c:pt>
                <c:pt idx="1">
                  <c:v>0.16000000000000017</c:v>
                </c:pt>
                <c:pt idx="2">
                  <c:v>0.71000000000000063</c:v>
                </c:pt>
              </c:numCache>
            </c:numRef>
          </c:val>
        </c:ser>
        <c:ser>
          <c:idx val="5"/>
          <c:order val="5"/>
          <c:tx>
            <c:strRef>
              <c:f>'grafikon I'!$H$2</c:f>
              <c:strCache>
                <c:ptCount val="1"/>
                <c:pt idx="0">
                  <c:v>2012 dec</c:v>
                </c:pt>
              </c:strCache>
            </c:strRef>
          </c:tx>
          <c:spPr>
            <a:solidFill>
              <a:srgbClr val="C00000"/>
            </a:solidFill>
            <a:ln>
              <a:solidFill>
                <a:sysClr val="window" lastClr="FFFFFF"/>
              </a:solidFill>
            </a:ln>
            <a:scene3d>
              <a:camera prst="orthographicFront"/>
              <a:lightRig rig="threePt" dir="t"/>
            </a:scene3d>
            <a:sp3d>
              <a:bevelT/>
              <a:bevelB/>
            </a:sp3d>
          </c:spPr>
          <c:dLbls>
            <c:showVal val="1"/>
          </c:dLbls>
          <c:cat>
            <c:strRef>
              <c:f>'grafikon I'!$B$3:$B$5</c:f>
              <c:strCache>
                <c:ptCount val="3"/>
                <c:pt idx="0">
                  <c:v>Doesn’t know</c:v>
                </c:pt>
                <c:pt idx="1">
                  <c:v>Into right direction</c:v>
                </c:pt>
                <c:pt idx="2">
                  <c:v>Into wrong direction</c:v>
                </c:pt>
              </c:strCache>
            </c:strRef>
          </c:cat>
          <c:val>
            <c:numRef>
              <c:f>'grafikon I'!$H$3:$H$5</c:f>
              <c:numCache>
                <c:formatCode>0%</c:formatCode>
                <c:ptCount val="3"/>
                <c:pt idx="0">
                  <c:v>0.23</c:v>
                </c:pt>
                <c:pt idx="1">
                  <c:v>0.32000000000000045</c:v>
                </c:pt>
                <c:pt idx="2">
                  <c:v>0.45</c:v>
                </c:pt>
              </c:numCache>
            </c:numRef>
          </c:val>
        </c:ser>
        <c:ser>
          <c:idx val="6"/>
          <c:order val="6"/>
          <c:tx>
            <c:strRef>
              <c:f>'grafikon I'!$I$2</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showVal val="1"/>
          </c:dLbls>
          <c:cat>
            <c:strRef>
              <c:f>'grafikon I'!$B$3:$B$5</c:f>
              <c:strCache>
                <c:ptCount val="3"/>
                <c:pt idx="0">
                  <c:v>Doesn’t know</c:v>
                </c:pt>
                <c:pt idx="1">
                  <c:v>Into right direction</c:v>
                </c:pt>
                <c:pt idx="2">
                  <c:v>Into wrong direction</c:v>
                </c:pt>
              </c:strCache>
            </c:strRef>
          </c:cat>
          <c:val>
            <c:numRef>
              <c:f>'grafikon I'!$I$3:$I$5</c:f>
              <c:numCache>
                <c:formatCode>0%</c:formatCode>
                <c:ptCount val="3"/>
                <c:pt idx="0">
                  <c:v>0.19000000000000017</c:v>
                </c:pt>
                <c:pt idx="1">
                  <c:v>0.32000000000000045</c:v>
                </c:pt>
                <c:pt idx="2">
                  <c:v>0.49000000000000032</c:v>
                </c:pt>
              </c:numCache>
            </c:numRef>
          </c:val>
        </c:ser>
        <c:dLbls/>
        <c:axId val="70021120"/>
        <c:axId val="70022656"/>
      </c:barChart>
      <c:catAx>
        <c:axId val="70021120"/>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0022656"/>
        <c:crosses val="autoZero"/>
        <c:auto val="1"/>
        <c:lblAlgn val="ctr"/>
        <c:lblOffset val="100"/>
      </c:catAx>
      <c:valAx>
        <c:axId val="70022656"/>
        <c:scaling>
          <c:orientation val="minMax"/>
        </c:scaling>
        <c:delete val="1"/>
        <c:axPos val="b"/>
        <c:numFmt formatCode="0%" sourceLinked="1"/>
        <c:tickLblPos val="none"/>
        <c:crossAx val="70021120"/>
        <c:crosses val="autoZero"/>
        <c:crossBetween val="between"/>
      </c:valAx>
    </c:plotArea>
    <c:legend>
      <c:legendPos val="r"/>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34"/>
          <c:y val="4.569055036344756E-2"/>
          <c:w val="0.66761012821537213"/>
          <c:h val="0.90861889927310668"/>
        </c:manualLayout>
      </c:layout>
      <c:barChart>
        <c:barDir val="bar"/>
        <c:grouping val="percentStacked"/>
        <c:ser>
          <c:idx val="0"/>
          <c:order val="0"/>
          <c:tx>
            <c:strRef>
              <c:f>'institucije grafikon'!$C$74</c:f>
              <c:strCache>
                <c:ptCount val="1"/>
                <c:pt idx="0">
                  <c:v>2009 oct</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grafikon'!$C$75:$C$78</c:f>
              <c:numCache>
                <c:formatCode>0%</c:formatCode>
                <c:ptCount val="4"/>
                <c:pt idx="0">
                  <c:v>0.23</c:v>
                </c:pt>
                <c:pt idx="1">
                  <c:v>0.43000000000000022</c:v>
                </c:pt>
                <c:pt idx="2">
                  <c:v>0.61000000000000043</c:v>
                </c:pt>
                <c:pt idx="3">
                  <c:v>0.62000000000000044</c:v>
                </c:pt>
              </c:numCache>
            </c:numRef>
          </c:val>
        </c:ser>
        <c:ser>
          <c:idx val="1"/>
          <c:order val="1"/>
          <c:tx>
            <c:strRef>
              <c:f>'institucije grafikon'!$D$74</c:f>
              <c:strCache>
                <c:ptCount val="1"/>
                <c:pt idx="0">
                  <c:v>2010 mar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grafikon'!$D$75:$D$78</c:f>
              <c:numCache>
                <c:formatCode>0%</c:formatCode>
                <c:ptCount val="4"/>
                <c:pt idx="0">
                  <c:v>0.23</c:v>
                </c:pt>
                <c:pt idx="1">
                  <c:v>0.44</c:v>
                </c:pt>
                <c:pt idx="2">
                  <c:v>0.66000000000000059</c:v>
                </c:pt>
                <c:pt idx="3">
                  <c:v>0.65000000000000058</c:v>
                </c:pt>
              </c:numCache>
            </c:numRef>
          </c:val>
        </c:ser>
        <c:ser>
          <c:idx val="2"/>
          <c:order val="2"/>
          <c:tx>
            <c:strRef>
              <c:f>'institucije grafikon'!$E$74</c:f>
              <c:strCache>
                <c:ptCount val="1"/>
                <c:pt idx="0">
                  <c:v>2010 oct</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grafikon'!$E$75:$E$78</c:f>
              <c:numCache>
                <c:formatCode>0%</c:formatCode>
                <c:ptCount val="4"/>
                <c:pt idx="0">
                  <c:v>0.27</c:v>
                </c:pt>
                <c:pt idx="1">
                  <c:v>0.36000000000000021</c:v>
                </c:pt>
                <c:pt idx="2">
                  <c:v>0.63000000000000045</c:v>
                </c:pt>
                <c:pt idx="3">
                  <c:v>0.60000000000000042</c:v>
                </c:pt>
              </c:numCache>
            </c:numRef>
          </c:val>
        </c:ser>
        <c:ser>
          <c:idx val="3"/>
          <c:order val="3"/>
          <c:tx>
            <c:strRef>
              <c:f>'institucije grafikon'!$F$74</c:f>
              <c:strCache>
                <c:ptCount val="1"/>
                <c:pt idx="0">
                  <c:v>2011 nov</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grafikon'!$F$75:$F$78</c:f>
              <c:numCache>
                <c:formatCode>0%</c:formatCode>
                <c:ptCount val="4"/>
                <c:pt idx="0">
                  <c:v>0.25</c:v>
                </c:pt>
                <c:pt idx="1">
                  <c:v>0.45</c:v>
                </c:pt>
                <c:pt idx="2">
                  <c:v>0.67000000000000071</c:v>
                </c:pt>
                <c:pt idx="3">
                  <c:v>0.63000000000000045</c:v>
                </c:pt>
              </c:numCache>
            </c:numRef>
          </c:val>
        </c:ser>
        <c:ser>
          <c:idx val="4"/>
          <c:order val="4"/>
          <c:tx>
            <c:strRef>
              <c:f>'institucije grafikon'!$G$74</c:f>
              <c:strCache>
                <c:ptCount val="1"/>
                <c:pt idx="0">
                  <c:v>2012 jun</c:v>
                </c:pt>
              </c:strCache>
            </c:strRef>
          </c:tx>
          <c:spPr>
            <a:solidFill>
              <a:schemeClr val="accent1">
                <a:lumMod val="50000"/>
              </a:schemeClr>
            </a:solidFill>
            <a:ln>
              <a:noFill/>
            </a:ln>
            <a:scene3d>
              <a:camera prst="orthographicFront"/>
              <a:lightRig rig="threePt" dir="t"/>
            </a:scene3d>
            <a:sp3d>
              <a:bevelT/>
            </a:sp3d>
          </c:spPr>
          <c:dLbls>
            <c:txPr>
              <a:bodyPr/>
              <a:lstStyle/>
              <a:p>
                <a:pPr>
                  <a:defRPr>
                    <a:solidFill>
                      <a:schemeClr val="bg1"/>
                    </a:solidFill>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grafikon'!$G$75:$G$78</c:f>
              <c:numCache>
                <c:formatCode>0%</c:formatCode>
                <c:ptCount val="4"/>
                <c:pt idx="0">
                  <c:v>0.32000000000000023</c:v>
                </c:pt>
                <c:pt idx="1">
                  <c:v>0.47000000000000008</c:v>
                </c:pt>
                <c:pt idx="2">
                  <c:v>0.69000000000000039</c:v>
                </c:pt>
                <c:pt idx="3">
                  <c:v>0.65000000000000058</c:v>
                </c:pt>
              </c:numCache>
            </c:numRef>
          </c:val>
        </c:ser>
        <c:ser>
          <c:idx val="5"/>
          <c:order val="5"/>
          <c:tx>
            <c:strRef>
              <c:f>'institucije grafikon'!$H$74</c:f>
              <c:strCache>
                <c:ptCount val="1"/>
                <c:pt idx="0">
                  <c:v>2012 dec</c:v>
                </c:pt>
              </c:strCache>
            </c:strRef>
          </c:tx>
          <c:spPr>
            <a:solidFill>
              <a:srgbClr val="C00000"/>
            </a:solidFill>
            <a:scene3d>
              <a:camera prst="orthographicFront"/>
              <a:lightRig rig="threePt" dir="t"/>
            </a:scene3d>
            <a:sp3d>
              <a:bevelT/>
            </a:sp3d>
          </c:spPr>
          <c:dLbls>
            <c:txPr>
              <a:bodyPr/>
              <a:lstStyle/>
              <a:p>
                <a:pPr>
                  <a:defRPr>
                    <a:solidFill>
                      <a:schemeClr val="bg1"/>
                    </a:solidFill>
                  </a:defRPr>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grafikon'!$H$75:$H$78</c:f>
              <c:numCache>
                <c:formatCode>0%</c:formatCode>
                <c:ptCount val="4"/>
                <c:pt idx="0">
                  <c:v>0.13</c:v>
                </c:pt>
                <c:pt idx="1">
                  <c:v>0.2400000000000001</c:v>
                </c:pt>
                <c:pt idx="2">
                  <c:v>0.47000000000000008</c:v>
                </c:pt>
                <c:pt idx="3">
                  <c:v>0.44</c:v>
                </c:pt>
              </c:numCache>
            </c:numRef>
          </c:val>
        </c:ser>
        <c:ser>
          <c:idx val="6"/>
          <c:order val="6"/>
          <c:tx>
            <c:strRef>
              <c:f>'institucije grafikon'!$I$74</c:f>
              <c:strCache>
                <c:ptCount val="1"/>
                <c:pt idx="0">
                  <c:v>2013 jun</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200" b="1"/>
                </a:pPr>
                <a:endParaRPr lang="en-US"/>
              </a:p>
            </c:txPr>
            <c:showVal val="1"/>
          </c:dLbls>
          <c:cat>
            <c:strRef>
              <c:f>'institucije grafikon'!$B$75:$B$78</c:f>
              <c:strCache>
                <c:ptCount val="4"/>
                <c:pt idx="0">
                  <c:v>Army </c:v>
                </c:pt>
                <c:pt idx="1">
                  <c:v>President of State</c:v>
                </c:pt>
                <c:pt idx="2">
                  <c:v>Government</c:v>
                </c:pt>
                <c:pt idx="3">
                  <c:v>Parliament/legislation</c:v>
                </c:pt>
              </c:strCache>
            </c:strRef>
          </c:cat>
          <c:val>
            <c:numRef>
              <c:f>'institucije grafikon'!$I$75:$I$78</c:f>
              <c:numCache>
                <c:formatCode>0%</c:formatCode>
                <c:ptCount val="4"/>
                <c:pt idx="0">
                  <c:v>0.16</c:v>
                </c:pt>
                <c:pt idx="1">
                  <c:v>0.2900000000000002</c:v>
                </c:pt>
                <c:pt idx="2">
                  <c:v>0.47000000000000008</c:v>
                </c:pt>
                <c:pt idx="3">
                  <c:v>0.4800000000000002</c:v>
                </c:pt>
              </c:numCache>
            </c:numRef>
          </c:val>
        </c:ser>
        <c:dLbls/>
        <c:overlap val="100"/>
        <c:axId val="72712576"/>
        <c:axId val="72714112"/>
      </c:barChart>
      <c:catAx>
        <c:axId val="72712576"/>
        <c:scaling>
          <c:orientation val="minMax"/>
        </c:scaling>
        <c:axPos val="l"/>
        <c:numFmt formatCode="General"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2714112"/>
        <c:crosses val="autoZero"/>
        <c:auto val="1"/>
        <c:lblAlgn val="ctr"/>
        <c:lblOffset val="100"/>
      </c:catAx>
      <c:valAx>
        <c:axId val="72714112"/>
        <c:scaling>
          <c:orientation val="minMax"/>
        </c:scaling>
        <c:delete val="1"/>
        <c:axPos val="b"/>
        <c:numFmt formatCode="0%" sourceLinked="1"/>
        <c:tickLblPos val="none"/>
        <c:crossAx val="72712576"/>
        <c:crosses val="autoZero"/>
        <c:crossBetween val="between"/>
      </c:valAx>
    </c:plotArea>
    <c:legend>
      <c:legendPos val="r"/>
      <c:layout>
        <c:manualLayout>
          <c:xMode val="edge"/>
          <c:yMode val="edge"/>
          <c:x val="0.87873465255045513"/>
          <c:y val="0.13726998166325116"/>
          <c:w val="0.12126534744954644"/>
          <c:h val="0.5471365908028609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28E-2"/>
          <c:y val="4.7058823529411813E-2"/>
          <c:w val="0.95380577427821622"/>
          <c:h val="0.69096711440481762"/>
        </c:manualLayout>
      </c:layout>
      <c:barChart>
        <c:barDir val="col"/>
        <c:grouping val="clustered"/>
        <c:ser>
          <c:idx val="0"/>
          <c:order val="0"/>
          <c:tx>
            <c:strRef>
              <c:f>procenti!$G$31</c:f>
              <c:strCache>
                <c:ptCount val="1"/>
                <c:pt idx="0">
                  <c:v>dec.12</c:v>
                </c:pt>
              </c:strCache>
            </c:strRef>
          </c:tx>
          <c:spPr>
            <a:solidFill>
              <a:schemeClr val="accent1">
                <a:lumMod val="60000"/>
                <a:lumOff val="40000"/>
              </a:schemeClr>
            </a:solidFill>
            <a:scene3d>
              <a:camera prst="orthographicFront"/>
              <a:lightRig rig="threePt" dir="t"/>
            </a:scene3d>
            <a:sp3d>
              <a:bevelT/>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procenti!$F$32:$F$36</c:f>
              <c:strCache>
                <c:ptCount val="5"/>
                <c:pt idx="0">
                  <c:v>Mediji</c:v>
                </c:pt>
                <c:pt idx="1">
                  <c:v>Čujem</c:v>
                </c:pt>
                <c:pt idx="2">
                  <c:v>Prijatelji, rodbina</c:v>
                </c:pt>
                <c:pt idx="3">
                  <c:v>Lično iskustvo</c:v>
                </c:pt>
                <c:pt idx="4">
                  <c:v>Drugi izvori</c:v>
                </c:pt>
              </c:strCache>
            </c:strRef>
          </c:cat>
          <c:val>
            <c:numRef>
              <c:f>procenti!$G$32:$G$36</c:f>
              <c:numCache>
                <c:formatCode>0%</c:formatCode>
                <c:ptCount val="5"/>
                <c:pt idx="0">
                  <c:v>0.66000000000000059</c:v>
                </c:pt>
                <c:pt idx="1">
                  <c:v>0.34</c:v>
                </c:pt>
                <c:pt idx="2">
                  <c:v>0.3500000000000002</c:v>
                </c:pt>
                <c:pt idx="3">
                  <c:v>0.13</c:v>
                </c:pt>
                <c:pt idx="4">
                  <c:v>2.0000000000000011E-2</c:v>
                </c:pt>
              </c:numCache>
            </c:numRef>
          </c:val>
        </c:ser>
        <c:ser>
          <c:idx val="1"/>
          <c:order val="1"/>
          <c:tx>
            <c:strRef>
              <c:f>procenti!$H$31</c:f>
              <c:strCache>
                <c:ptCount val="1"/>
                <c:pt idx="0">
                  <c:v>jun.13</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600" b="1" i="0" u="none" strike="noStrike" baseline="0">
                    <a:solidFill>
                      <a:srgbClr val="000000"/>
                    </a:solidFill>
                    <a:latin typeface="Constantia"/>
                    <a:ea typeface="Constantia"/>
                    <a:cs typeface="Constantia"/>
                  </a:defRPr>
                </a:pPr>
                <a:endParaRPr lang="en-US"/>
              </a:p>
            </c:txPr>
            <c:showVal val="1"/>
          </c:dLbls>
          <c:cat>
            <c:strRef>
              <c:f>procenti!$F$32:$F$36</c:f>
              <c:strCache>
                <c:ptCount val="5"/>
                <c:pt idx="0">
                  <c:v>Mediji</c:v>
                </c:pt>
                <c:pt idx="1">
                  <c:v>Čujem</c:v>
                </c:pt>
                <c:pt idx="2">
                  <c:v>Prijatelji, rodbina</c:v>
                </c:pt>
                <c:pt idx="3">
                  <c:v>Lično iskustvo</c:v>
                </c:pt>
                <c:pt idx="4">
                  <c:v>Drugi izvori</c:v>
                </c:pt>
              </c:strCache>
            </c:strRef>
          </c:cat>
          <c:val>
            <c:numRef>
              <c:f>procenti!$H$32:$H$36</c:f>
              <c:numCache>
                <c:formatCode>0%</c:formatCode>
                <c:ptCount val="5"/>
                <c:pt idx="0">
                  <c:v>0.60000000000000042</c:v>
                </c:pt>
                <c:pt idx="1">
                  <c:v>0.38000000000000023</c:v>
                </c:pt>
                <c:pt idx="2">
                  <c:v>0.31000000000000022</c:v>
                </c:pt>
                <c:pt idx="3">
                  <c:v>0.13</c:v>
                </c:pt>
                <c:pt idx="4">
                  <c:v>1.0000000000000005E-2</c:v>
                </c:pt>
              </c:numCache>
            </c:numRef>
          </c:val>
        </c:ser>
        <c:dLbls/>
        <c:axId val="72863744"/>
        <c:axId val="72865280"/>
      </c:barChart>
      <c:catAx>
        <c:axId val="72863744"/>
        <c:scaling>
          <c:orientation val="minMax"/>
        </c:scaling>
        <c:axPos val="b"/>
        <c:numFmt formatCode="General" sourceLinked="1"/>
        <c:tickLblPos val="nextTo"/>
        <c:txPr>
          <a:bodyPr rot="0" vert="horz"/>
          <a:lstStyle/>
          <a:p>
            <a:pPr>
              <a:defRPr sz="1000" b="0" i="0" u="none" strike="noStrike" baseline="0">
                <a:solidFill>
                  <a:srgbClr val="000000"/>
                </a:solidFill>
                <a:latin typeface="Constantia"/>
                <a:ea typeface="Constantia"/>
                <a:cs typeface="Constantia"/>
              </a:defRPr>
            </a:pPr>
            <a:endParaRPr lang="en-US"/>
          </a:p>
        </c:txPr>
        <c:crossAx val="72865280"/>
        <c:crosses val="autoZero"/>
        <c:auto val="1"/>
        <c:lblAlgn val="ctr"/>
        <c:lblOffset val="100"/>
      </c:catAx>
      <c:valAx>
        <c:axId val="72865280"/>
        <c:scaling>
          <c:orientation val="minMax"/>
        </c:scaling>
        <c:delete val="1"/>
        <c:axPos val="l"/>
        <c:numFmt formatCode="0%" sourceLinked="1"/>
        <c:tickLblPos val="none"/>
        <c:crossAx val="72863744"/>
        <c:crosses val="autoZero"/>
        <c:crossBetween val="between"/>
      </c:valAx>
    </c:plotArea>
    <c:legend>
      <c:legendPos val="b"/>
      <c:txPr>
        <a:bodyPr/>
        <a:lstStyle/>
        <a:p>
          <a:pPr>
            <a:defRPr sz="14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1987731284092394"/>
          <c:y val="2.5396647642511191E-2"/>
          <c:w val="0.43004792356685867"/>
          <c:h val="0.94920670471497759"/>
        </c:manualLayout>
      </c:layout>
      <c:barChart>
        <c:barDir val="bar"/>
        <c:grouping val="clustered"/>
        <c:ser>
          <c:idx val="0"/>
          <c:order val="0"/>
          <c:tx>
            <c:strRef>
              <c:f>'grafikoni II'!$C$17</c:f>
              <c:strCache>
                <c:ptCount val="1"/>
                <c:pt idx="0">
                  <c:v>2009 oct</c:v>
                </c:pt>
              </c:strCache>
            </c:strRef>
          </c:tx>
          <c:spPr>
            <a:solidFill>
              <a:schemeClr val="tx2">
                <a:lumMod val="5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II'!$C$18:$C$24</c:f>
              <c:numCache>
                <c:formatCode>0%</c:formatCode>
                <c:ptCount val="7"/>
                <c:pt idx="0">
                  <c:v>9.0000000000000024E-2</c:v>
                </c:pt>
                <c:pt idx="1">
                  <c:v>9.0000000000000024E-2</c:v>
                </c:pt>
                <c:pt idx="2">
                  <c:v>0.14000000000000001</c:v>
                </c:pt>
                <c:pt idx="3">
                  <c:v>0.2400000000000001</c:v>
                </c:pt>
                <c:pt idx="4">
                  <c:v>0.16</c:v>
                </c:pt>
                <c:pt idx="5">
                  <c:v>0.30000000000000021</c:v>
                </c:pt>
                <c:pt idx="6">
                  <c:v>0.37000000000000022</c:v>
                </c:pt>
              </c:numCache>
            </c:numRef>
          </c:val>
        </c:ser>
        <c:ser>
          <c:idx val="1"/>
          <c:order val="1"/>
          <c:tx>
            <c:strRef>
              <c:f>'grafikoni II'!$D$17</c:f>
              <c:strCache>
                <c:ptCount val="1"/>
                <c:pt idx="0">
                  <c:v>2010 mar</c:v>
                </c:pt>
              </c:strCache>
            </c:strRef>
          </c:tx>
          <c:spPr>
            <a:solidFill>
              <a:schemeClr val="accent1">
                <a:lumMod val="50000"/>
              </a:schemeClr>
            </a:solidFill>
            <a:scene3d>
              <a:camera prst="orthographicFront"/>
              <a:lightRig rig="threePt" dir="t"/>
            </a:scene3d>
            <a:sp3d>
              <a:bevelT/>
              <a:bevelB/>
            </a:sp3d>
          </c:spPr>
          <c:dLbls>
            <c:txPr>
              <a:bodyPr/>
              <a:lstStyle/>
              <a:p>
                <a:pPr>
                  <a:defRPr sz="8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II'!$D$18:$D$24</c:f>
              <c:numCache>
                <c:formatCode>0%</c:formatCode>
                <c:ptCount val="7"/>
                <c:pt idx="0">
                  <c:v>0.05</c:v>
                </c:pt>
                <c:pt idx="1">
                  <c:v>8.0000000000000043E-2</c:v>
                </c:pt>
                <c:pt idx="2">
                  <c:v>0.11</c:v>
                </c:pt>
                <c:pt idx="3">
                  <c:v>0.2</c:v>
                </c:pt>
                <c:pt idx="4">
                  <c:v>0.15000000000000011</c:v>
                </c:pt>
                <c:pt idx="5">
                  <c:v>0.37000000000000022</c:v>
                </c:pt>
                <c:pt idx="6">
                  <c:v>0.33000000000000035</c:v>
                </c:pt>
              </c:numCache>
            </c:numRef>
          </c:val>
        </c:ser>
        <c:ser>
          <c:idx val="2"/>
          <c:order val="2"/>
          <c:tx>
            <c:strRef>
              <c:f>'grafikoni II'!$E$17</c:f>
              <c:strCache>
                <c:ptCount val="1"/>
                <c:pt idx="0">
                  <c:v>2010 oct</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II'!$E$18:$E$24</c:f>
              <c:numCache>
                <c:formatCode>0%</c:formatCode>
                <c:ptCount val="7"/>
                <c:pt idx="0">
                  <c:v>6.0000000000000032E-2</c:v>
                </c:pt>
                <c:pt idx="1">
                  <c:v>8.0000000000000043E-2</c:v>
                </c:pt>
                <c:pt idx="2">
                  <c:v>0.1</c:v>
                </c:pt>
                <c:pt idx="3">
                  <c:v>0.1800000000000001</c:v>
                </c:pt>
                <c:pt idx="4">
                  <c:v>0.13</c:v>
                </c:pt>
                <c:pt idx="5">
                  <c:v>0.30000000000000021</c:v>
                </c:pt>
                <c:pt idx="6">
                  <c:v>0.33000000000000035</c:v>
                </c:pt>
              </c:numCache>
            </c:numRef>
          </c:val>
        </c:ser>
        <c:ser>
          <c:idx val="3"/>
          <c:order val="3"/>
          <c:tx>
            <c:strRef>
              <c:f>'grafikoni II'!$F$17</c:f>
              <c:strCache>
                <c:ptCount val="1"/>
                <c:pt idx="0">
                  <c:v>2011 nov</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II'!$F$18:$F$24</c:f>
              <c:numCache>
                <c:formatCode>0%</c:formatCode>
                <c:ptCount val="7"/>
                <c:pt idx="0">
                  <c:v>8.0000000000000043E-2</c:v>
                </c:pt>
                <c:pt idx="1">
                  <c:v>0.1</c:v>
                </c:pt>
                <c:pt idx="2">
                  <c:v>0.1</c:v>
                </c:pt>
                <c:pt idx="3">
                  <c:v>0.15000000000000011</c:v>
                </c:pt>
                <c:pt idx="4">
                  <c:v>0.13</c:v>
                </c:pt>
                <c:pt idx="5">
                  <c:v>0.2900000000000002</c:v>
                </c:pt>
                <c:pt idx="6">
                  <c:v>0.33000000000000035</c:v>
                </c:pt>
              </c:numCache>
            </c:numRef>
          </c:val>
        </c:ser>
        <c:ser>
          <c:idx val="4"/>
          <c:order val="4"/>
          <c:tx>
            <c:strRef>
              <c:f>'grafikoni II'!$G$17</c:f>
              <c:strCache>
                <c:ptCount val="1"/>
                <c:pt idx="0">
                  <c:v>2012 jun</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II'!$G$18:$G$24</c:f>
              <c:numCache>
                <c:formatCode>0%</c:formatCode>
                <c:ptCount val="7"/>
                <c:pt idx="0">
                  <c:v>7.0000000000000021E-2</c:v>
                </c:pt>
                <c:pt idx="1">
                  <c:v>0.11</c:v>
                </c:pt>
                <c:pt idx="2">
                  <c:v>0.11</c:v>
                </c:pt>
                <c:pt idx="3">
                  <c:v>0.17</c:v>
                </c:pt>
                <c:pt idx="4">
                  <c:v>0.11</c:v>
                </c:pt>
                <c:pt idx="5">
                  <c:v>0.26</c:v>
                </c:pt>
                <c:pt idx="6">
                  <c:v>0.33000000000000035</c:v>
                </c:pt>
              </c:numCache>
            </c:numRef>
          </c:val>
        </c:ser>
        <c:ser>
          <c:idx val="5"/>
          <c:order val="5"/>
          <c:tx>
            <c:strRef>
              <c:f>'grafikoni II'!$H$17</c:f>
              <c:strCache>
                <c:ptCount val="1"/>
                <c:pt idx="0">
                  <c:v>2012 dec</c:v>
                </c:pt>
              </c:strCache>
            </c:strRef>
          </c:tx>
          <c:spPr>
            <a:solidFill>
              <a:srgbClr val="C00000"/>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II'!$H$18:$H$24</c:f>
              <c:numCache>
                <c:formatCode>0%</c:formatCode>
                <c:ptCount val="7"/>
                <c:pt idx="0">
                  <c:v>4.0000000000000022E-2</c:v>
                </c:pt>
                <c:pt idx="1">
                  <c:v>9.0000000000000024E-2</c:v>
                </c:pt>
                <c:pt idx="2">
                  <c:v>0.14000000000000001</c:v>
                </c:pt>
                <c:pt idx="3">
                  <c:v>0.1800000000000001</c:v>
                </c:pt>
                <c:pt idx="4">
                  <c:v>0.2400000000000001</c:v>
                </c:pt>
                <c:pt idx="5">
                  <c:v>0.34</c:v>
                </c:pt>
                <c:pt idx="6">
                  <c:v>0.4</c:v>
                </c:pt>
              </c:numCache>
            </c:numRef>
          </c:val>
        </c:ser>
        <c:ser>
          <c:idx val="6"/>
          <c:order val="6"/>
          <c:tx>
            <c:strRef>
              <c:f>'grafikoni II'!$I$17</c:f>
              <c:strCache>
                <c:ptCount val="1"/>
                <c:pt idx="0">
                  <c:v>2013 jun</c:v>
                </c:pt>
              </c:strCache>
            </c:strRef>
          </c:tx>
          <c:spPr>
            <a:solidFill>
              <a:srgbClr val="FE8637">
                <a:lumMod val="60000"/>
                <a:lumOff val="40000"/>
              </a:srgbClr>
            </a:solidFill>
            <a:ln>
              <a:solidFill>
                <a:srgbClr val="FE8637"/>
              </a:solidFill>
            </a:ln>
            <a:scene3d>
              <a:camera prst="orthographicFront"/>
              <a:lightRig rig="threePt" dir="t"/>
            </a:scene3d>
            <a:sp3d>
              <a:bevelT/>
              <a:bevelB/>
            </a:sp3d>
          </c:spPr>
          <c:dLbls>
            <c:dLbl>
              <c:idx val="2"/>
              <c:layout>
                <c:manualLayout>
                  <c:x val="3.0651131396814635E-2"/>
                  <c:y val="0"/>
                </c:manualLayout>
              </c:layout>
              <c:showVal val="1"/>
            </c:dLbl>
            <c:dLbl>
              <c:idx val="3"/>
              <c:layout>
                <c:manualLayout>
                  <c:x val="4.4954992715328254E-2"/>
                  <c:y val="-4.6175722986383965E-3"/>
                </c:manualLayout>
              </c:layout>
              <c:showVal val="1"/>
            </c:dLbl>
            <c:dLbl>
              <c:idx val="4"/>
              <c:layout>
                <c:manualLayout>
                  <c:x val="-7.7599984286694969E-17"/>
                  <c:y val="-1.1543930746595961E-2"/>
                </c:manualLayout>
              </c:layout>
              <c:showVal val="1"/>
            </c:dLbl>
            <c:spPr>
              <a:solidFill>
                <a:srgbClr val="FE8637">
                  <a:lumMod val="60000"/>
                  <a:lumOff val="40000"/>
                </a:srgbClr>
              </a:solidFill>
            </c:spPr>
            <c:txPr>
              <a:bodyPr/>
              <a:lstStyle/>
              <a:p>
                <a:pPr>
                  <a:defRPr sz="1000" b="1"/>
                </a:pPr>
                <a:endParaRPr lang="en-US"/>
              </a:p>
            </c:txPr>
            <c:showVal val="1"/>
          </c:dLbls>
          <c:cat>
            <c:strRef>
              <c:f>'grafikoni II'!$B$18:$B$24</c:f>
              <c:strCache>
                <c:ptCount val="7"/>
                <c:pt idx="0">
                  <c:v>I’d report it to media</c:v>
                </c:pt>
                <c:pt idx="1">
                  <c:v>Wouldn’t do a thing, would wait for situation to change</c:v>
                </c:pt>
                <c:pt idx="2">
                  <c:v>I’d report it to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II'!$I$18:$I$24</c:f>
              <c:numCache>
                <c:formatCode>0%</c:formatCode>
                <c:ptCount val="7"/>
                <c:pt idx="0">
                  <c:v>7.0000000000000021E-2</c:v>
                </c:pt>
                <c:pt idx="1">
                  <c:v>0.14000000000000001</c:v>
                </c:pt>
                <c:pt idx="2">
                  <c:v>0.14000000000000001</c:v>
                </c:pt>
                <c:pt idx="3">
                  <c:v>0.17</c:v>
                </c:pt>
                <c:pt idx="4">
                  <c:v>0.1800000000000001</c:v>
                </c:pt>
                <c:pt idx="5">
                  <c:v>0.32000000000000023</c:v>
                </c:pt>
                <c:pt idx="6">
                  <c:v>0.46</c:v>
                </c:pt>
              </c:numCache>
            </c:numRef>
          </c:val>
        </c:ser>
        <c:dLbls/>
        <c:axId val="72922240"/>
        <c:axId val="72923776"/>
      </c:barChart>
      <c:catAx>
        <c:axId val="7292224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2923776"/>
        <c:crosses val="autoZero"/>
        <c:auto val="1"/>
        <c:lblAlgn val="ctr"/>
        <c:lblOffset val="100"/>
      </c:catAx>
      <c:valAx>
        <c:axId val="72923776"/>
        <c:scaling>
          <c:orientation val="minMax"/>
        </c:scaling>
        <c:delete val="1"/>
        <c:axPos val="b"/>
        <c:numFmt formatCode="0%" sourceLinked="1"/>
        <c:tickLblPos val="none"/>
        <c:crossAx val="72922240"/>
        <c:crosses val="autoZero"/>
        <c:crossBetween val="between"/>
      </c:valAx>
    </c:plotArea>
    <c:legend>
      <c:legendPos val="r"/>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'ko se bori proti korupcije graf'!$C$6</c:f>
              <c:strCache>
                <c:ptCount val="1"/>
                <c:pt idx="0">
                  <c:v>jun.12</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Commissioner for information of public importance and personal data protection</c:v>
                </c:pt>
                <c:pt idx="1">
                  <c:v>NGOs</c:v>
                </c:pt>
                <c:pt idx="2">
                  <c:v>Special elite forces</c:v>
                </c:pt>
                <c:pt idx="3">
                  <c:v>State audit institution</c:v>
                </c:pt>
                <c:pt idx="4">
                  <c:v>Parliament</c:v>
                </c:pt>
                <c:pt idx="5">
                  <c:v>President</c:v>
                </c:pt>
                <c:pt idx="6">
                  <c:v>Ombudsman</c:v>
                </c:pt>
                <c:pt idx="7">
                  <c:v>Citizens (associations of citizens)</c:v>
                </c:pt>
                <c:pt idx="8">
                  <c:v>Judiciary</c:v>
                </c:pt>
                <c:pt idx="9">
                  <c:v>Anti-Corruption Agency</c:v>
                </c:pt>
                <c:pt idx="10">
                  <c:v>Police</c:v>
                </c:pt>
                <c:pt idx="11">
                  <c:v>Government</c:v>
                </c:pt>
              </c:strCache>
            </c:strRef>
          </c:cat>
          <c:val>
            <c:numRef>
              <c:f>'ko se bori proti korupcije graf'!$C$7:$C$18</c:f>
              <c:numCache>
                <c:formatCode>0%</c:formatCode>
                <c:ptCount val="12"/>
                <c:pt idx="0">
                  <c:v>1.0000000000000005E-2</c:v>
                </c:pt>
                <c:pt idx="1">
                  <c:v>1.0000000000000005E-2</c:v>
                </c:pt>
                <c:pt idx="2">
                  <c:v>7.0000000000000021E-2</c:v>
                </c:pt>
                <c:pt idx="3">
                  <c:v>3.0000000000000002E-2</c:v>
                </c:pt>
                <c:pt idx="4">
                  <c:v>3.0000000000000002E-2</c:v>
                </c:pt>
                <c:pt idx="5">
                  <c:v>4.0000000000000022E-2</c:v>
                </c:pt>
                <c:pt idx="6">
                  <c:v>2.0000000000000011E-2</c:v>
                </c:pt>
                <c:pt idx="7">
                  <c:v>0.11</c:v>
                </c:pt>
                <c:pt idx="8">
                  <c:v>0.2400000000000001</c:v>
                </c:pt>
                <c:pt idx="9">
                  <c:v>0.13</c:v>
                </c:pt>
                <c:pt idx="10">
                  <c:v>0.47000000000000008</c:v>
                </c:pt>
                <c:pt idx="11">
                  <c:v>0.46</c:v>
                </c:pt>
              </c:numCache>
            </c:numRef>
          </c:val>
        </c:ser>
        <c:ser>
          <c:idx val="1"/>
          <c:order val="1"/>
          <c:tx>
            <c:strRef>
              <c:f>'ko se bori proti korupcije graf'!$D$6</c:f>
              <c:strCache>
                <c:ptCount val="1"/>
                <c:pt idx="0">
                  <c:v>dec.12</c:v>
                </c:pt>
              </c:strCache>
            </c:strRef>
          </c:tx>
          <c:spPr>
            <a:solidFill>
              <a:srgbClr val="C00000"/>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Commissioner for information of public importance and personal data protection</c:v>
                </c:pt>
                <c:pt idx="1">
                  <c:v>NGOs</c:v>
                </c:pt>
                <c:pt idx="2">
                  <c:v>Special elite forces</c:v>
                </c:pt>
                <c:pt idx="3">
                  <c:v>State audit institution</c:v>
                </c:pt>
                <c:pt idx="4">
                  <c:v>Parliament</c:v>
                </c:pt>
                <c:pt idx="5">
                  <c:v>President</c:v>
                </c:pt>
                <c:pt idx="6">
                  <c:v>Ombudsman</c:v>
                </c:pt>
                <c:pt idx="7">
                  <c:v>Citizens (associations of citizens)</c:v>
                </c:pt>
                <c:pt idx="8">
                  <c:v>Judiciary</c:v>
                </c:pt>
                <c:pt idx="9">
                  <c:v>Anti-Corruption Agency</c:v>
                </c:pt>
                <c:pt idx="10">
                  <c:v>Police</c:v>
                </c:pt>
                <c:pt idx="11">
                  <c:v>Government</c:v>
                </c:pt>
              </c:strCache>
            </c:strRef>
          </c:cat>
          <c:val>
            <c:numRef>
              <c:f>'ko se bori proti korupcije graf'!$D$7:$D$18</c:f>
              <c:numCache>
                <c:formatCode>0%</c:formatCode>
                <c:ptCount val="12"/>
                <c:pt idx="0">
                  <c:v>1.0000000000000005E-2</c:v>
                </c:pt>
                <c:pt idx="1">
                  <c:v>1.0000000000000005E-2</c:v>
                </c:pt>
                <c:pt idx="2">
                  <c:v>0.05</c:v>
                </c:pt>
                <c:pt idx="3">
                  <c:v>0.05</c:v>
                </c:pt>
                <c:pt idx="4">
                  <c:v>6.0000000000000032E-2</c:v>
                </c:pt>
                <c:pt idx="5">
                  <c:v>9.0000000000000024E-2</c:v>
                </c:pt>
                <c:pt idx="6">
                  <c:v>2.0000000000000011E-2</c:v>
                </c:pt>
                <c:pt idx="7">
                  <c:v>0.1800000000000001</c:v>
                </c:pt>
                <c:pt idx="8">
                  <c:v>0.37000000000000022</c:v>
                </c:pt>
                <c:pt idx="9">
                  <c:v>0.26</c:v>
                </c:pt>
                <c:pt idx="10">
                  <c:v>0.49000000000000021</c:v>
                </c:pt>
                <c:pt idx="11">
                  <c:v>0.4100000000000002</c:v>
                </c:pt>
              </c:numCache>
            </c:numRef>
          </c:val>
        </c:ser>
        <c:ser>
          <c:idx val="2"/>
          <c:order val="2"/>
          <c:tx>
            <c:strRef>
              <c:f>'ko se bori proti korupcije graf'!$E$6</c:f>
              <c:strCache>
                <c:ptCount val="1"/>
                <c:pt idx="0">
                  <c:v>jun.13</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dLbl>
              <c:idx val="3"/>
              <c:layout>
                <c:manualLayout>
                  <c:x val="-6.230529595015584E-3"/>
                  <c:y val="-1.2759170653907513E-2"/>
                </c:manualLayout>
              </c:layout>
              <c:dLblPos val="outEnd"/>
              <c:showVal val="1"/>
            </c:dLbl>
            <c:dLbl>
              <c:idx val="4"/>
              <c:layout>
                <c:manualLayout>
                  <c:x val="-2.0768431983385228E-3"/>
                  <c:y val="-6.379585326953748E-3"/>
                </c:manualLayout>
              </c:layout>
              <c:dLblPos val="outEnd"/>
              <c:showVal val="1"/>
            </c:dLbl>
            <c:dLbl>
              <c:idx val="5"/>
              <c:layout>
                <c:manualLayout>
                  <c:x val="0"/>
                  <c:y val="-1.2759170653907513E-2"/>
                </c:manualLayout>
              </c:layout>
              <c:dLblPos val="outEnd"/>
              <c:showVal val="1"/>
            </c:dLbl>
            <c:dLbl>
              <c:idx val="6"/>
              <c:layout>
                <c:manualLayout>
                  <c:x val="0"/>
                  <c:y val="-9.5693779904305609E-3"/>
                </c:manualLayout>
              </c:layout>
              <c:dLblPos val="outEnd"/>
              <c:showVal val="1"/>
            </c:dLbl>
            <c:dLbl>
              <c:idx val="7"/>
              <c:layout>
                <c:manualLayout>
                  <c:x val="-7.615003758068072E-17"/>
                  <c:y val="-1.5948963317384369E-2"/>
                </c:manualLayout>
              </c:layout>
              <c:dLblPos val="outEnd"/>
              <c:showVal val="1"/>
            </c:dLbl>
            <c:dLbl>
              <c:idx val="9"/>
              <c:layout>
                <c:manualLayout>
                  <c:x val="4.1536863966771314E-3"/>
                  <c:y val="-1.9138755980861243E-2"/>
                </c:manualLayout>
              </c:layout>
              <c:dLblPos val="outEnd"/>
              <c:showVal val="1"/>
            </c:dLbl>
            <c:dLbl>
              <c:idx val="10"/>
              <c:layout>
                <c:manualLayout>
                  <c:x val="0"/>
                  <c:y val="-1.5948963317384369E-2"/>
                </c:manualLayout>
              </c:layout>
              <c:dLblPos val="outEnd"/>
              <c:showVal val="1"/>
            </c:dLbl>
            <c:dLbl>
              <c:idx val="11"/>
              <c:layout>
                <c:manualLayout>
                  <c:x val="-6.230529595015584E-3"/>
                  <c:y val="-1.9138755980861243E-2"/>
                </c:manualLayout>
              </c:layout>
              <c:dLblPos val="outEnd"/>
              <c:showVal val="1"/>
            </c:dLbl>
            <c:spPr>
              <a:solidFill>
                <a:srgbClr val="FE8637">
                  <a:lumMod val="60000"/>
                  <a:lumOff val="40000"/>
                </a:srgbClr>
              </a:solidFill>
            </c:spPr>
            <c:txPr>
              <a:bodyPr/>
              <a:lstStyle/>
              <a:p>
                <a:pPr>
                  <a:defRPr sz="1000" b="1"/>
                </a:pPr>
                <a:endParaRPr lang="en-US"/>
              </a:p>
            </c:txPr>
            <c:showVal val="1"/>
          </c:dLbls>
          <c:cat>
            <c:strRef>
              <c:f>'ko se bori proti korupcije graf'!$B$7:$B$18</c:f>
              <c:strCache>
                <c:ptCount val="12"/>
                <c:pt idx="0">
                  <c:v>Commissioner for information of public importance and personal data protection</c:v>
                </c:pt>
                <c:pt idx="1">
                  <c:v>NGOs</c:v>
                </c:pt>
                <c:pt idx="2">
                  <c:v>Special elite forces</c:v>
                </c:pt>
                <c:pt idx="3">
                  <c:v>State audit institution</c:v>
                </c:pt>
                <c:pt idx="4">
                  <c:v>Parliament</c:v>
                </c:pt>
                <c:pt idx="5">
                  <c:v>President</c:v>
                </c:pt>
                <c:pt idx="6">
                  <c:v>Ombudsman</c:v>
                </c:pt>
                <c:pt idx="7">
                  <c:v>Citizens (associations of citizens)</c:v>
                </c:pt>
                <c:pt idx="8">
                  <c:v>Judiciary</c:v>
                </c:pt>
                <c:pt idx="9">
                  <c:v>Anti-Corruption Agency</c:v>
                </c:pt>
                <c:pt idx="10">
                  <c:v>Police</c:v>
                </c:pt>
                <c:pt idx="11">
                  <c:v>Government</c:v>
                </c:pt>
              </c:strCache>
            </c:strRef>
          </c:cat>
          <c:val>
            <c:numRef>
              <c:f>'ko se bori proti korupcije graf'!$E$7:$E$18</c:f>
              <c:numCache>
                <c:formatCode>0%</c:formatCode>
                <c:ptCount val="12"/>
                <c:pt idx="0">
                  <c:v>1.0000000000000005E-2</c:v>
                </c:pt>
                <c:pt idx="1">
                  <c:v>2.0000000000000011E-2</c:v>
                </c:pt>
                <c:pt idx="2">
                  <c:v>3.0000000000000002E-2</c:v>
                </c:pt>
                <c:pt idx="3">
                  <c:v>3.0000000000000002E-2</c:v>
                </c:pt>
                <c:pt idx="4">
                  <c:v>3.0000000000000002E-2</c:v>
                </c:pt>
                <c:pt idx="5">
                  <c:v>0.05</c:v>
                </c:pt>
                <c:pt idx="6">
                  <c:v>0.1</c:v>
                </c:pt>
                <c:pt idx="7">
                  <c:v>0.19</c:v>
                </c:pt>
                <c:pt idx="8">
                  <c:v>0.27</c:v>
                </c:pt>
                <c:pt idx="9">
                  <c:v>0.3500000000000002</c:v>
                </c:pt>
                <c:pt idx="10">
                  <c:v>0.39000000000000024</c:v>
                </c:pt>
                <c:pt idx="11">
                  <c:v>0.43000000000000022</c:v>
                </c:pt>
              </c:numCache>
            </c:numRef>
          </c:val>
        </c:ser>
        <c:dLbls/>
        <c:axId val="73050752"/>
        <c:axId val="73101696"/>
      </c:barChart>
      <c:catAx>
        <c:axId val="73050752"/>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3101696"/>
        <c:crosses val="autoZero"/>
        <c:auto val="1"/>
        <c:lblAlgn val="ctr"/>
        <c:lblOffset val="100"/>
      </c:catAx>
      <c:valAx>
        <c:axId val="73101696"/>
        <c:scaling>
          <c:orientation val="minMax"/>
        </c:scaling>
        <c:delete val="1"/>
        <c:axPos val="b"/>
        <c:numFmt formatCode="0%" sourceLinked="1"/>
        <c:tickLblPos val="none"/>
        <c:crossAx val="73050752"/>
        <c:crosses val="autoZero"/>
        <c:crossBetween val="between"/>
      </c:valAx>
    </c:plotArea>
    <c:legend>
      <c:legendPos val="r"/>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II'!$C$31</c:f>
              <c:strCache>
                <c:ptCount val="1"/>
                <c:pt idx="0">
                  <c:v>2009 oct</c:v>
                </c:pt>
              </c:strCache>
            </c:strRef>
          </c:tx>
          <c:spPr>
            <a:solidFill>
              <a:schemeClr val="tx2">
                <a:lumMod val="5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II'!$C$32:$C$38</c:f>
              <c:numCache>
                <c:formatCode>0%</c:formatCode>
                <c:ptCount val="7"/>
                <c:pt idx="0">
                  <c:v>0.22</c:v>
                </c:pt>
                <c:pt idx="1">
                  <c:v>0.3500000000000002</c:v>
                </c:pt>
                <c:pt idx="2">
                  <c:v>0.45</c:v>
                </c:pt>
                <c:pt idx="3">
                  <c:v>0.52</c:v>
                </c:pt>
                <c:pt idx="4">
                  <c:v>0.54</c:v>
                </c:pt>
                <c:pt idx="5">
                  <c:v>0.54</c:v>
                </c:pt>
                <c:pt idx="6">
                  <c:v>0.75000000000000044</c:v>
                </c:pt>
              </c:numCache>
            </c:numRef>
          </c:val>
        </c:ser>
        <c:ser>
          <c:idx val="1"/>
          <c:order val="1"/>
          <c:tx>
            <c:strRef>
              <c:f>'grafikoni II'!$D$31</c:f>
              <c:strCache>
                <c:ptCount val="1"/>
                <c:pt idx="0">
                  <c:v>2010 mar</c:v>
                </c:pt>
              </c:strCache>
            </c:strRef>
          </c:tx>
          <c:spPr>
            <a:solidFill>
              <a:schemeClr val="accent1">
                <a:lumMod val="50000"/>
              </a:schemeClr>
            </a:solidFill>
            <a:scene3d>
              <a:camera prst="orthographicFront"/>
              <a:lightRig rig="threePt" dir="t"/>
            </a:scene3d>
            <a:sp3d>
              <a:bevelT/>
              <a:bevelB/>
            </a:sp3d>
          </c:spPr>
          <c:dLbls>
            <c:txPr>
              <a:bodyPr/>
              <a:lstStyle/>
              <a:p>
                <a:pPr>
                  <a:defRPr sz="8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II'!$D$32:$D$38</c:f>
              <c:numCache>
                <c:formatCode>0%</c:formatCode>
                <c:ptCount val="7"/>
                <c:pt idx="0">
                  <c:v>0.25</c:v>
                </c:pt>
                <c:pt idx="1">
                  <c:v>0.37000000000000022</c:v>
                </c:pt>
                <c:pt idx="2">
                  <c:v>0.4100000000000002</c:v>
                </c:pt>
                <c:pt idx="3">
                  <c:v>0.5</c:v>
                </c:pt>
                <c:pt idx="4">
                  <c:v>0.52</c:v>
                </c:pt>
                <c:pt idx="5">
                  <c:v>0.49000000000000021</c:v>
                </c:pt>
                <c:pt idx="6">
                  <c:v>0.7000000000000004</c:v>
                </c:pt>
              </c:numCache>
            </c:numRef>
          </c:val>
        </c:ser>
        <c:ser>
          <c:idx val="2"/>
          <c:order val="2"/>
          <c:tx>
            <c:strRef>
              <c:f>'grafikoni II'!$E$31</c:f>
              <c:strCache>
                <c:ptCount val="1"/>
                <c:pt idx="0">
                  <c:v>2010 oct</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II'!$E$32:$E$38</c:f>
              <c:numCache>
                <c:formatCode>0%</c:formatCode>
                <c:ptCount val="7"/>
                <c:pt idx="0">
                  <c:v>0.2100000000000001</c:v>
                </c:pt>
                <c:pt idx="1">
                  <c:v>0.32000000000000023</c:v>
                </c:pt>
                <c:pt idx="2">
                  <c:v>0.36000000000000021</c:v>
                </c:pt>
                <c:pt idx="3">
                  <c:v>0.4</c:v>
                </c:pt>
                <c:pt idx="4">
                  <c:v>0.45</c:v>
                </c:pt>
                <c:pt idx="5">
                  <c:v>0.42000000000000021</c:v>
                </c:pt>
                <c:pt idx="6">
                  <c:v>0.58000000000000007</c:v>
                </c:pt>
              </c:numCache>
            </c:numRef>
          </c:val>
        </c:ser>
        <c:ser>
          <c:idx val="3"/>
          <c:order val="3"/>
          <c:tx>
            <c:strRef>
              <c:f>'grafikoni II'!$F$31</c:f>
              <c:strCache>
                <c:ptCount val="1"/>
                <c:pt idx="0">
                  <c:v>2011 nov</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II'!$F$32:$F$38</c:f>
              <c:numCache>
                <c:formatCode>0%</c:formatCode>
                <c:ptCount val="7"/>
                <c:pt idx="0">
                  <c:v>0.30000000000000021</c:v>
                </c:pt>
                <c:pt idx="1">
                  <c:v>0.38000000000000023</c:v>
                </c:pt>
                <c:pt idx="2">
                  <c:v>0.4100000000000002</c:v>
                </c:pt>
                <c:pt idx="3">
                  <c:v>0.46</c:v>
                </c:pt>
                <c:pt idx="4">
                  <c:v>0.4800000000000002</c:v>
                </c:pt>
                <c:pt idx="5">
                  <c:v>0.49000000000000021</c:v>
                </c:pt>
                <c:pt idx="6">
                  <c:v>0.66000000000000059</c:v>
                </c:pt>
              </c:numCache>
            </c:numRef>
          </c:val>
        </c:ser>
        <c:ser>
          <c:idx val="4"/>
          <c:order val="4"/>
          <c:tx>
            <c:strRef>
              <c:f>'grafikoni II'!$G$31</c:f>
              <c:strCache>
                <c:ptCount val="1"/>
                <c:pt idx="0">
                  <c:v>2012 jun</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II'!$G$32:$G$38</c:f>
              <c:numCache>
                <c:formatCode>0%</c:formatCode>
                <c:ptCount val="7"/>
                <c:pt idx="0">
                  <c:v>0.2100000000000001</c:v>
                </c:pt>
                <c:pt idx="1">
                  <c:v>0.4</c:v>
                </c:pt>
                <c:pt idx="2">
                  <c:v>0.43000000000000022</c:v>
                </c:pt>
                <c:pt idx="3">
                  <c:v>0.47000000000000008</c:v>
                </c:pt>
                <c:pt idx="4">
                  <c:v>0.47000000000000008</c:v>
                </c:pt>
                <c:pt idx="5">
                  <c:v>0.44</c:v>
                </c:pt>
                <c:pt idx="6">
                  <c:v>0.71000000000000041</c:v>
                </c:pt>
              </c:numCache>
            </c:numRef>
          </c:val>
        </c:ser>
        <c:ser>
          <c:idx val="5"/>
          <c:order val="5"/>
          <c:tx>
            <c:strRef>
              <c:f>'grafikoni II'!$H$31</c:f>
              <c:strCache>
                <c:ptCount val="1"/>
                <c:pt idx="0">
                  <c:v>2012 dec</c:v>
                </c:pt>
              </c:strCache>
            </c:strRef>
          </c:tx>
          <c:spPr>
            <a:solidFill>
              <a:srgbClr val="C00000"/>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II'!$H$32:$H$38</c:f>
              <c:numCache>
                <c:formatCode>0%</c:formatCode>
                <c:ptCount val="7"/>
                <c:pt idx="0">
                  <c:v>0.33000000000000035</c:v>
                </c:pt>
                <c:pt idx="1">
                  <c:v>0.45</c:v>
                </c:pt>
                <c:pt idx="2">
                  <c:v>0.51</c:v>
                </c:pt>
                <c:pt idx="3">
                  <c:v>0.60000000000000042</c:v>
                </c:pt>
                <c:pt idx="4">
                  <c:v>0.61000000000000043</c:v>
                </c:pt>
                <c:pt idx="5">
                  <c:v>0.69000000000000039</c:v>
                </c:pt>
                <c:pt idx="6">
                  <c:v>0.79</c:v>
                </c:pt>
              </c:numCache>
            </c:numRef>
          </c:val>
        </c:ser>
        <c:ser>
          <c:idx val="6"/>
          <c:order val="6"/>
          <c:tx>
            <c:strRef>
              <c:f>'grafikoni II'!$I$31</c:f>
              <c:strCache>
                <c:ptCount val="1"/>
                <c:pt idx="0">
                  <c:v>2013 jun</c:v>
                </c:pt>
              </c:strCache>
            </c:strRef>
          </c:tx>
          <c:spPr>
            <a:solidFill>
              <a:srgbClr val="FE8637">
                <a:lumMod val="60000"/>
                <a:lumOff val="40000"/>
              </a:srgbClr>
            </a:solidFill>
            <a:ln>
              <a:solidFill>
                <a:srgbClr val="FE8637"/>
              </a:solidFill>
            </a:ln>
            <a:scene3d>
              <a:camera prst="orthographicFront"/>
              <a:lightRig rig="threePt" dir="t"/>
            </a:scene3d>
            <a:sp3d>
              <a:bevelT/>
              <a:bevelB/>
            </a:sp3d>
          </c:spPr>
          <c:dLbls>
            <c:dLbl>
              <c:idx val="0"/>
              <c:layout>
                <c:manualLayout>
                  <c:x val="-6.5843160554658661E-3"/>
                  <c:y val="-1.1469453774037214E-2"/>
                </c:manualLayout>
              </c:layout>
              <c:showVal val="1"/>
            </c:dLbl>
            <c:dLbl>
              <c:idx val="1"/>
              <c:layout>
                <c:manualLayout>
                  <c:x val="6.2551002526925706E-2"/>
                  <c:y val="-2.8673634435093295E-3"/>
                </c:manualLayout>
              </c:layout>
              <c:showVal val="1"/>
            </c:dLbl>
            <c:dLbl>
              <c:idx val="2"/>
              <c:layout>
                <c:manualLayout>
                  <c:x val="5.2674528443726908E-2"/>
                  <c:y val="0"/>
                </c:manualLayout>
              </c:layout>
              <c:showVal val="1"/>
            </c:dLbl>
            <c:dLbl>
              <c:idx val="3"/>
              <c:layout>
                <c:manualLayout>
                  <c:x val="-1.6460790138664667E-3"/>
                  <c:y val="-1.433681721754664E-2"/>
                </c:manualLayout>
              </c:layout>
              <c:showVal val="1"/>
            </c:dLbl>
            <c:dLbl>
              <c:idx val="4"/>
              <c:layout>
                <c:manualLayout>
                  <c:x val="8.2303950693323226E-3"/>
                  <c:y val="-2.0071544104565315E-2"/>
                </c:manualLayout>
              </c:layout>
              <c:showVal val="1"/>
            </c:dLbl>
            <c:dLbl>
              <c:idx val="5"/>
              <c:layout>
                <c:manualLayout>
                  <c:x val="-8.2303950693323226E-3"/>
                  <c:y val="-1.720418066105598E-2"/>
                </c:manualLayout>
              </c:layout>
              <c:showVal val="1"/>
            </c:dLbl>
            <c:dLbl>
              <c:idx val="6"/>
              <c:layout>
                <c:manualLayout>
                  <c:x val="1.1522553097065286E-2"/>
                  <c:y val="-1.1469453774037325E-2"/>
                </c:manualLayout>
              </c:layout>
              <c:showVal val="1"/>
            </c:dLbl>
            <c:spPr>
              <a:solidFill>
                <a:srgbClr val="FE8637">
                  <a:lumMod val="60000"/>
                  <a:lumOff val="40000"/>
                </a:srgbClr>
              </a:solidFill>
            </c:spPr>
            <c:txPr>
              <a:bodyPr/>
              <a:lstStyle/>
              <a:p>
                <a:pPr>
                  <a:defRPr b="1"/>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on corruption</c:v>
                </c:pt>
                <c:pt idx="4">
                  <c:v>Strengthening of state control over public administration</c:v>
                </c:pt>
                <c:pt idx="5">
                  <c:v>Improved legislation (new anti-corruption law, international conventions)</c:v>
                </c:pt>
                <c:pt idx="6">
                  <c:v>Harsh legal sanctions</c:v>
                </c:pt>
              </c:strCache>
            </c:strRef>
          </c:cat>
          <c:val>
            <c:numRef>
              <c:f>'grafikoni II'!$I$32:$I$38</c:f>
              <c:numCache>
                <c:formatCode>0%</c:formatCode>
                <c:ptCount val="7"/>
                <c:pt idx="0">
                  <c:v>0.2400000000000001</c:v>
                </c:pt>
                <c:pt idx="1">
                  <c:v>0.39000000000000024</c:v>
                </c:pt>
                <c:pt idx="2">
                  <c:v>0.47000000000000008</c:v>
                </c:pt>
                <c:pt idx="3">
                  <c:v>0.53</c:v>
                </c:pt>
                <c:pt idx="4">
                  <c:v>0.62000000000000044</c:v>
                </c:pt>
                <c:pt idx="5">
                  <c:v>0.64000000000000046</c:v>
                </c:pt>
                <c:pt idx="6">
                  <c:v>0.81</c:v>
                </c:pt>
              </c:numCache>
            </c:numRef>
          </c:val>
        </c:ser>
        <c:dLbls/>
        <c:axId val="73170944"/>
        <c:axId val="73172480"/>
      </c:barChart>
      <c:catAx>
        <c:axId val="73170944"/>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3172480"/>
        <c:crosses val="autoZero"/>
        <c:auto val="1"/>
        <c:lblAlgn val="ctr"/>
        <c:lblOffset val="100"/>
      </c:catAx>
      <c:valAx>
        <c:axId val="73172480"/>
        <c:scaling>
          <c:orientation val="minMax"/>
        </c:scaling>
        <c:delete val="1"/>
        <c:axPos val="b"/>
        <c:numFmt formatCode="0%" sourceLinked="1"/>
        <c:tickLblPos val="none"/>
        <c:crossAx val="73170944"/>
        <c:crosses val="autoZero"/>
        <c:crossBetween val="between"/>
      </c:valAx>
    </c:plotArea>
    <c:legend>
      <c:legendPos val="r"/>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17E-2"/>
          <c:y val="4.7058823529411813E-2"/>
          <c:w val="0.953805774278216"/>
          <c:h val="0.69096711440481762"/>
        </c:manualLayout>
      </c:layout>
      <c:barChart>
        <c:barDir val="col"/>
        <c:grouping val="clustered"/>
        <c:ser>
          <c:idx val="0"/>
          <c:order val="0"/>
          <c:tx>
            <c:strRef>
              <c:f>procenti!$C$3</c:f>
              <c:strCache>
                <c:ptCount val="1"/>
                <c:pt idx="0">
                  <c:v>2012 jun</c:v>
                </c:pt>
              </c:strCache>
            </c:strRef>
          </c:tx>
          <c:spPr>
            <a:solidFill>
              <a:srgbClr val="C00000"/>
            </a:solidFill>
            <a:scene3d>
              <a:camera prst="orthographicFront"/>
              <a:lightRig rig="threePt" dir="t"/>
            </a:scene3d>
            <a:sp3d>
              <a:bevelT/>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procenti!$B$4:$B$8</c:f>
              <c:strCache>
                <c:ptCount val="5"/>
                <c:pt idx="0">
                  <c:v>Doesn’t know/NA</c:v>
                </c:pt>
                <c:pt idx="1">
                  <c:v>Very efficient</c:v>
                </c:pt>
                <c:pt idx="2">
                  <c:v>Little efficient</c:v>
                </c:pt>
                <c:pt idx="3">
                  <c:v>Mostly inefficient</c:v>
                </c:pt>
                <c:pt idx="4">
                  <c:v>Not efficient at all </c:v>
                </c:pt>
              </c:strCache>
            </c:strRef>
          </c:cat>
          <c:val>
            <c:numRef>
              <c:f>procenti!$C$4:$C$8</c:f>
              <c:numCache>
                <c:formatCode>0%</c:formatCode>
                <c:ptCount val="5"/>
                <c:pt idx="0">
                  <c:v>8.0000000000000043E-2</c:v>
                </c:pt>
                <c:pt idx="1">
                  <c:v>2.0000000000000011E-2</c:v>
                </c:pt>
                <c:pt idx="2">
                  <c:v>0.32000000000000023</c:v>
                </c:pt>
                <c:pt idx="3">
                  <c:v>0.23</c:v>
                </c:pt>
                <c:pt idx="4">
                  <c:v>0.3500000000000002</c:v>
                </c:pt>
              </c:numCache>
            </c:numRef>
          </c:val>
        </c:ser>
        <c:ser>
          <c:idx val="1"/>
          <c:order val="1"/>
          <c:tx>
            <c:strRef>
              <c:f>procenti!$D$3</c:f>
              <c:strCache>
                <c:ptCount val="1"/>
                <c:pt idx="0">
                  <c:v>2012 decembar</c:v>
                </c:pt>
              </c:strCache>
            </c:strRef>
          </c:tx>
          <c:spPr>
            <a:solidFill>
              <a:schemeClr val="tx2">
                <a:lumMod val="75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procenti!$B$4:$B$8</c:f>
              <c:strCache>
                <c:ptCount val="5"/>
                <c:pt idx="0">
                  <c:v>Doesn’t know/NA</c:v>
                </c:pt>
                <c:pt idx="1">
                  <c:v>Very efficient</c:v>
                </c:pt>
                <c:pt idx="2">
                  <c:v>Little efficient</c:v>
                </c:pt>
                <c:pt idx="3">
                  <c:v>Mostly inefficient</c:v>
                </c:pt>
                <c:pt idx="4">
                  <c:v>Not efficient at all </c:v>
                </c:pt>
              </c:strCache>
            </c:strRef>
          </c:cat>
          <c:val>
            <c:numRef>
              <c:f>procenti!$D$4:$D$8</c:f>
              <c:numCache>
                <c:formatCode>0%</c:formatCode>
                <c:ptCount val="5"/>
                <c:pt idx="0">
                  <c:v>0.11</c:v>
                </c:pt>
                <c:pt idx="1">
                  <c:v>9.0000000000000024E-2</c:v>
                </c:pt>
                <c:pt idx="2">
                  <c:v>0.49000000000000021</c:v>
                </c:pt>
                <c:pt idx="3">
                  <c:v>0.22</c:v>
                </c:pt>
                <c:pt idx="4">
                  <c:v>9.0000000000000024E-2</c:v>
                </c:pt>
              </c:numCache>
            </c:numRef>
          </c:val>
        </c:ser>
        <c:ser>
          <c:idx val="2"/>
          <c:order val="2"/>
          <c:tx>
            <c:strRef>
              <c:f>procenti!$E$3</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600" b="1"/>
                </a:pPr>
                <a:endParaRPr lang="en-US"/>
              </a:p>
            </c:txPr>
            <c:showVal val="1"/>
          </c:dLbls>
          <c:cat>
            <c:strRef>
              <c:f>procenti!$B$4:$B$8</c:f>
              <c:strCache>
                <c:ptCount val="5"/>
                <c:pt idx="0">
                  <c:v>Doesn’t know/NA</c:v>
                </c:pt>
                <c:pt idx="1">
                  <c:v>Very efficient</c:v>
                </c:pt>
                <c:pt idx="2">
                  <c:v>Little efficient</c:v>
                </c:pt>
                <c:pt idx="3">
                  <c:v>Mostly inefficient</c:v>
                </c:pt>
                <c:pt idx="4">
                  <c:v>Not efficient at all </c:v>
                </c:pt>
              </c:strCache>
            </c:strRef>
          </c:cat>
          <c:val>
            <c:numRef>
              <c:f>procenti!$E$4:$E$8</c:f>
              <c:numCache>
                <c:formatCode>0%</c:formatCode>
                <c:ptCount val="5"/>
                <c:pt idx="0">
                  <c:v>9.0000000000000024E-2</c:v>
                </c:pt>
                <c:pt idx="1">
                  <c:v>0.11</c:v>
                </c:pt>
                <c:pt idx="2">
                  <c:v>0.53</c:v>
                </c:pt>
                <c:pt idx="3">
                  <c:v>0.2100000000000001</c:v>
                </c:pt>
                <c:pt idx="4">
                  <c:v>6.0000000000000032E-2</c:v>
                </c:pt>
              </c:numCache>
            </c:numRef>
          </c:val>
        </c:ser>
        <c:dLbls/>
        <c:axId val="73372416"/>
        <c:axId val="73373952"/>
      </c:barChart>
      <c:catAx>
        <c:axId val="73372416"/>
        <c:scaling>
          <c:orientation val="minMax"/>
        </c:scaling>
        <c:axPos val="b"/>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3373952"/>
        <c:crosses val="autoZero"/>
        <c:auto val="1"/>
        <c:lblAlgn val="ctr"/>
        <c:lblOffset val="100"/>
      </c:catAx>
      <c:valAx>
        <c:axId val="73373952"/>
        <c:scaling>
          <c:orientation val="minMax"/>
        </c:scaling>
        <c:delete val="1"/>
        <c:axPos val="l"/>
        <c:numFmt formatCode="0%" sourceLinked="1"/>
        <c:tickLblPos val="none"/>
        <c:crossAx val="73372416"/>
        <c:crosses val="autoZero"/>
        <c:crossBetween val="between"/>
      </c:valAx>
    </c:plotArea>
    <c:legend>
      <c:legendPos val="b"/>
      <c:txPr>
        <a:bodyPr/>
        <a:lstStyle/>
        <a:p>
          <a:pPr>
            <a:defRPr sz="16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272733780179931E-2"/>
          <c:y val="0"/>
          <c:w val="0.93333331742622649"/>
          <c:h val="0.71661156859209463"/>
        </c:manualLayout>
      </c:layout>
      <c:barChart>
        <c:barDir val="col"/>
        <c:grouping val="clustered"/>
        <c:ser>
          <c:idx val="0"/>
          <c:order val="0"/>
          <c:tx>
            <c:strRef>
              <c:f>'grafikoni II'!$B$45</c:f>
              <c:strCache>
                <c:ptCount val="1"/>
                <c:pt idx="0">
                  <c:v>Da</c:v>
                </c:pt>
              </c:strCache>
            </c:strRef>
          </c:tx>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2">
                  <a:lumMod val="60000"/>
                  <a:lumOff val="40000"/>
                </a:schemeClr>
              </a:solidFill>
              <a:ln>
                <a:solidFill>
                  <a:sysClr val="window" lastClr="FFFFFF"/>
                </a:solidFill>
              </a:ln>
              <a:scene3d>
                <a:camera prst="orthographicFront"/>
                <a:lightRig rig="threePt" dir="t"/>
              </a:scene3d>
              <a:sp3d>
                <a:bevelT/>
                <a:bevelB/>
              </a:sp3d>
            </c:spPr>
          </c:dPt>
          <c:dLbls>
            <c:dLbl>
              <c:idx val="5"/>
              <c:spPr/>
              <c:txPr>
                <a:bodyPr/>
                <a:lstStyle/>
                <a:p>
                  <a:pPr>
                    <a:defRPr sz="1600" b="1" i="0" u="none" strike="noStrike" baseline="0">
                      <a:solidFill>
                        <a:srgbClr val="000000"/>
                      </a:solidFill>
                      <a:latin typeface="Constantia"/>
                      <a:ea typeface="Constantia"/>
                      <a:cs typeface="Constantia"/>
                    </a:defRPr>
                  </a:pPr>
                  <a:endParaRPr lang="en-US"/>
                </a:p>
              </c:txPr>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II'!$C$44:$H$44</c:f>
              <c:strCache>
                <c:ptCount val="6"/>
                <c:pt idx="0">
                  <c:v>2010 mar</c:v>
                </c:pt>
                <c:pt idx="1">
                  <c:v>2010 oct</c:v>
                </c:pt>
                <c:pt idx="2">
                  <c:v>2011 nov</c:v>
                </c:pt>
                <c:pt idx="3">
                  <c:v>2012 jun</c:v>
                </c:pt>
                <c:pt idx="4">
                  <c:v>2012 dec</c:v>
                </c:pt>
                <c:pt idx="5">
                  <c:v>2013 jun</c:v>
                </c:pt>
              </c:strCache>
            </c:strRef>
          </c:cat>
          <c:val>
            <c:numRef>
              <c:f>'grafikoni II'!$C$45:$H$45</c:f>
              <c:numCache>
                <c:formatCode>0%</c:formatCode>
                <c:ptCount val="6"/>
                <c:pt idx="0">
                  <c:v>0.60000000000000042</c:v>
                </c:pt>
                <c:pt idx="1">
                  <c:v>0.65000000000000058</c:v>
                </c:pt>
                <c:pt idx="2">
                  <c:v>0.63000000000000045</c:v>
                </c:pt>
                <c:pt idx="3">
                  <c:v>0.75000000000000044</c:v>
                </c:pt>
                <c:pt idx="4">
                  <c:v>0.77000000000000046</c:v>
                </c:pt>
                <c:pt idx="5">
                  <c:v>0.77000000000000046</c:v>
                </c:pt>
              </c:numCache>
            </c:numRef>
          </c:val>
        </c:ser>
        <c:dLbls/>
        <c:axId val="73410432"/>
        <c:axId val="73411968"/>
      </c:barChart>
      <c:catAx>
        <c:axId val="73410432"/>
        <c:scaling>
          <c:orientation val="minMax"/>
        </c:scaling>
        <c:axPos val="b"/>
        <c:numFmt formatCode="mmm/yy" sourceLinked="1"/>
        <c:tickLblPos val="nextTo"/>
        <c:txPr>
          <a:bodyPr rot="0" vert="horz"/>
          <a:lstStyle/>
          <a:p>
            <a:pPr>
              <a:defRPr sz="1200" b="1" i="0" u="none" strike="noStrike" baseline="0">
                <a:solidFill>
                  <a:srgbClr val="000000"/>
                </a:solidFill>
                <a:latin typeface="Constantia"/>
                <a:ea typeface="Constantia"/>
                <a:cs typeface="Constantia"/>
              </a:defRPr>
            </a:pPr>
            <a:endParaRPr lang="en-US"/>
          </a:p>
        </c:txPr>
        <c:crossAx val="73411968"/>
        <c:crosses val="autoZero"/>
        <c:auto val="1"/>
        <c:lblAlgn val="ctr"/>
        <c:lblOffset val="100"/>
      </c:catAx>
      <c:valAx>
        <c:axId val="73411968"/>
        <c:scaling>
          <c:orientation val="minMax"/>
        </c:scaling>
        <c:delete val="1"/>
        <c:axPos val="l"/>
        <c:numFmt formatCode="0%" sourceLinked="1"/>
        <c:tickLblPos val="none"/>
        <c:crossAx val="73410432"/>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II'!$C$49</c:f>
              <c:strCache>
                <c:ptCount val="1"/>
                <c:pt idx="0">
                  <c:v>2010 mar</c:v>
                </c:pt>
              </c:strCache>
            </c:strRef>
          </c:tx>
          <c:spPr>
            <a:solidFill>
              <a:schemeClr val="tx2">
                <a:lumMod val="5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None</c:v>
                </c:pt>
                <c:pt idx="1">
                  <c:v>A little</c:v>
                </c:pt>
                <c:pt idx="2">
                  <c:v>Partial</c:v>
                </c:pt>
                <c:pt idx="3">
                  <c:v>Significant</c:v>
                </c:pt>
                <c:pt idx="4">
                  <c:v>Doesn’t know/NA</c:v>
                </c:pt>
              </c:strCache>
            </c:strRef>
          </c:cat>
          <c:val>
            <c:numRef>
              <c:f>'grafikoni II'!$C$50:$C$54</c:f>
              <c:numCache>
                <c:formatCode>0%</c:formatCode>
                <c:ptCount val="5"/>
                <c:pt idx="0">
                  <c:v>0.2</c:v>
                </c:pt>
                <c:pt idx="1">
                  <c:v>0.2900000000000002</c:v>
                </c:pt>
                <c:pt idx="2">
                  <c:v>0.15000000000000011</c:v>
                </c:pt>
                <c:pt idx="3">
                  <c:v>2.0000000000000011E-2</c:v>
                </c:pt>
                <c:pt idx="4">
                  <c:v>0.33000000000000035</c:v>
                </c:pt>
              </c:numCache>
            </c:numRef>
          </c:val>
        </c:ser>
        <c:ser>
          <c:idx val="1"/>
          <c:order val="1"/>
          <c:tx>
            <c:strRef>
              <c:f>'grafikoni II'!$D$49</c:f>
              <c:strCache>
                <c:ptCount val="1"/>
                <c:pt idx="0">
                  <c:v>2010 oct</c:v>
                </c:pt>
              </c:strCache>
            </c:strRef>
          </c:tx>
          <c:spPr>
            <a:solidFill>
              <a:schemeClr val="accent1">
                <a:lumMod val="50000"/>
              </a:schemeClr>
            </a:solidFill>
            <a:scene3d>
              <a:camera prst="orthographicFront"/>
              <a:lightRig rig="threePt" dir="t"/>
            </a:scene3d>
            <a:sp3d>
              <a:bevelT/>
              <a:bevelB/>
            </a:sp3d>
          </c:spPr>
          <c:dLbls>
            <c:txPr>
              <a:bodyPr/>
              <a:lstStyle/>
              <a:p>
                <a:pPr>
                  <a:defRPr sz="800" b="1"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None</c:v>
                </c:pt>
                <c:pt idx="1">
                  <c:v>A little</c:v>
                </c:pt>
                <c:pt idx="2">
                  <c:v>Partial</c:v>
                </c:pt>
                <c:pt idx="3">
                  <c:v>Significant</c:v>
                </c:pt>
                <c:pt idx="4">
                  <c:v>Doesn’t know/NA</c:v>
                </c:pt>
              </c:strCache>
            </c:strRef>
          </c:cat>
          <c:val>
            <c:numRef>
              <c:f>'grafikoni II'!$D$50:$D$54</c:f>
              <c:numCache>
                <c:formatCode>0%</c:formatCode>
                <c:ptCount val="5"/>
                <c:pt idx="0">
                  <c:v>0.14000000000000001</c:v>
                </c:pt>
                <c:pt idx="1">
                  <c:v>0.32000000000000023</c:v>
                </c:pt>
                <c:pt idx="2">
                  <c:v>0.2400000000000001</c:v>
                </c:pt>
                <c:pt idx="3">
                  <c:v>3.0000000000000002E-2</c:v>
                </c:pt>
                <c:pt idx="4">
                  <c:v>0.28000000000000008</c:v>
                </c:pt>
              </c:numCache>
            </c:numRef>
          </c:val>
        </c:ser>
        <c:ser>
          <c:idx val="2"/>
          <c:order val="2"/>
          <c:tx>
            <c:strRef>
              <c:f>'grafikoni II'!$E$49</c:f>
              <c:strCache>
                <c:ptCount val="1"/>
                <c:pt idx="0">
                  <c:v>2011 nov</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None</c:v>
                </c:pt>
                <c:pt idx="1">
                  <c:v>A little</c:v>
                </c:pt>
                <c:pt idx="2">
                  <c:v>Partial</c:v>
                </c:pt>
                <c:pt idx="3">
                  <c:v>Significant</c:v>
                </c:pt>
                <c:pt idx="4">
                  <c:v>Doesn’t know/NA</c:v>
                </c:pt>
              </c:strCache>
            </c:strRef>
          </c:cat>
          <c:val>
            <c:numRef>
              <c:f>'grafikoni II'!$E$50:$E$54</c:f>
              <c:numCache>
                <c:formatCode>0%</c:formatCode>
                <c:ptCount val="5"/>
                <c:pt idx="0">
                  <c:v>0.13</c:v>
                </c:pt>
                <c:pt idx="1">
                  <c:v>0.36000000000000021</c:v>
                </c:pt>
                <c:pt idx="2">
                  <c:v>0.22</c:v>
                </c:pt>
                <c:pt idx="3">
                  <c:v>2.0000000000000011E-2</c:v>
                </c:pt>
                <c:pt idx="4">
                  <c:v>0.27</c:v>
                </c:pt>
              </c:numCache>
            </c:numRef>
          </c:val>
        </c:ser>
        <c:ser>
          <c:idx val="3"/>
          <c:order val="3"/>
          <c:tx>
            <c:strRef>
              <c:f>'grafikoni II'!$F$49</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None</c:v>
                </c:pt>
                <c:pt idx="1">
                  <c:v>A little</c:v>
                </c:pt>
                <c:pt idx="2">
                  <c:v>Partial</c:v>
                </c:pt>
                <c:pt idx="3">
                  <c:v>Significant</c:v>
                </c:pt>
                <c:pt idx="4">
                  <c:v>Doesn’t know/NA</c:v>
                </c:pt>
              </c:strCache>
            </c:strRef>
          </c:cat>
          <c:val>
            <c:numRef>
              <c:f>'grafikoni II'!$F$50:$F$54</c:f>
              <c:numCache>
                <c:formatCode>0%</c:formatCode>
                <c:ptCount val="5"/>
                <c:pt idx="0">
                  <c:v>0.2</c:v>
                </c:pt>
                <c:pt idx="1">
                  <c:v>0.38000000000000023</c:v>
                </c:pt>
                <c:pt idx="2">
                  <c:v>0.19</c:v>
                </c:pt>
                <c:pt idx="3">
                  <c:v>3.0000000000000002E-2</c:v>
                </c:pt>
                <c:pt idx="4">
                  <c:v>0.2</c:v>
                </c:pt>
              </c:numCache>
            </c:numRef>
          </c:val>
        </c:ser>
        <c:ser>
          <c:idx val="4"/>
          <c:order val="4"/>
          <c:tx>
            <c:strRef>
              <c:f>'grafikoni II'!$G$49</c:f>
              <c:strCache>
                <c:ptCount val="1"/>
                <c:pt idx="0">
                  <c:v>2012 dec</c:v>
                </c:pt>
              </c:strCache>
            </c:strRef>
          </c:tx>
          <c:spPr>
            <a:solidFill>
              <a:srgbClr val="C00000"/>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None</c:v>
                </c:pt>
                <c:pt idx="1">
                  <c:v>A little</c:v>
                </c:pt>
                <c:pt idx="2">
                  <c:v>Partial</c:v>
                </c:pt>
                <c:pt idx="3">
                  <c:v>Significant</c:v>
                </c:pt>
                <c:pt idx="4">
                  <c:v>Doesn’t know/NA</c:v>
                </c:pt>
              </c:strCache>
            </c:strRef>
          </c:cat>
          <c:val>
            <c:numRef>
              <c:f>'grafikoni II'!$G$50:$G$54</c:f>
              <c:numCache>
                <c:formatCode>0%</c:formatCode>
                <c:ptCount val="5"/>
                <c:pt idx="0">
                  <c:v>0.1</c:v>
                </c:pt>
                <c:pt idx="1">
                  <c:v>0.3500000000000002</c:v>
                </c:pt>
                <c:pt idx="2">
                  <c:v>0.2400000000000001</c:v>
                </c:pt>
                <c:pt idx="3">
                  <c:v>0.05</c:v>
                </c:pt>
                <c:pt idx="4">
                  <c:v>0.26</c:v>
                </c:pt>
              </c:numCache>
            </c:numRef>
          </c:val>
        </c:ser>
        <c:ser>
          <c:idx val="5"/>
          <c:order val="5"/>
          <c:tx>
            <c:strRef>
              <c:f>'grafikoni II'!$H$49</c:f>
              <c:strCache>
                <c:ptCount val="1"/>
                <c:pt idx="0">
                  <c:v>2013 jun</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showVal val="1"/>
          </c:dLbls>
          <c:cat>
            <c:strRef>
              <c:f>'grafikoni II'!$B$50:$B$54</c:f>
              <c:strCache>
                <c:ptCount val="5"/>
                <c:pt idx="0">
                  <c:v>None</c:v>
                </c:pt>
                <c:pt idx="1">
                  <c:v>A little</c:v>
                </c:pt>
                <c:pt idx="2">
                  <c:v>Partial</c:v>
                </c:pt>
                <c:pt idx="3">
                  <c:v>Significant</c:v>
                </c:pt>
                <c:pt idx="4">
                  <c:v>Doesn’t know/NA</c:v>
                </c:pt>
              </c:strCache>
            </c:strRef>
          </c:cat>
          <c:val>
            <c:numRef>
              <c:f>'grafikoni II'!$H$50:$H$54</c:f>
              <c:numCache>
                <c:formatCode>0%</c:formatCode>
                <c:ptCount val="5"/>
                <c:pt idx="0">
                  <c:v>0.12000000000000002</c:v>
                </c:pt>
                <c:pt idx="1">
                  <c:v>0.31000000000000022</c:v>
                </c:pt>
                <c:pt idx="2">
                  <c:v>0.2400000000000001</c:v>
                </c:pt>
                <c:pt idx="3">
                  <c:v>0.05</c:v>
                </c:pt>
                <c:pt idx="4">
                  <c:v>0.28000000000000008</c:v>
                </c:pt>
              </c:numCache>
            </c:numRef>
          </c:val>
        </c:ser>
        <c:dLbls/>
        <c:axId val="73557504"/>
        <c:axId val="73559040"/>
      </c:barChart>
      <c:catAx>
        <c:axId val="73557504"/>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3559040"/>
        <c:crosses val="autoZero"/>
        <c:auto val="1"/>
        <c:lblAlgn val="ctr"/>
        <c:lblOffset val="100"/>
      </c:catAx>
      <c:valAx>
        <c:axId val="73559040"/>
        <c:scaling>
          <c:orientation val="minMax"/>
        </c:scaling>
        <c:delete val="1"/>
        <c:axPos val="b"/>
        <c:numFmt formatCode="0%" sourceLinked="1"/>
        <c:tickLblPos val="none"/>
        <c:crossAx val="73557504"/>
        <c:crosses val="autoZero"/>
        <c:crossBetween val="between"/>
      </c:valAx>
    </c:plotArea>
    <c:legend>
      <c:legendPos val="r"/>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percentStacked"/>
        <c:ser>
          <c:idx val="0"/>
          <c:order val="0"/>
          <c:tx>
            <c:strRef>
              <c:f>'grafikon I'!$C$9</c:f>
              <c:strCache>
                <c:ptCount val="1"/>
                <c:pt idx="0">
                  <c:v>Doesn`t know</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I'!$C$10:$C$16</c:f>
              <c:numCache>
                <c:formatCode>0%</c:formatCode>
                <c:ptCount val="7"/>
                <c:pt idx="0">
                  <c:v>1.0000000000000005E-2</c:v>
                </c:pt>
                <c:pt idx="1">
                  <c:v>1.0000000000000005E-2</c:v>
                </c:pt>
                <c:pt idx="2">
                  <c:v>3.0000000000000002E-2</c:v>
                </c:pt>
                <c:pt idx="3">
                  <c:v>1.0000000000000005E-2</c:v>
                </c:pt>
                <c:pt idx="4">
                  <c:v>1.0000000000000005E-2</c:v>
                </c:pt>
                <c:pt idx="5">
                  <c:v>0</c:v>
                </c:pt>
                <c:pt idx="6">
                  <c:v>1.0000000000000005E-2</c:v>
                </c:pt>
              </c:numCache>
            </c:numRef>
          </c:val>
        </c:ser>
        <c:ser>
          <c:idx val="1"/>
          <c:order val="1"/>
          <c:tx>
            <c:strRef>
              <c:f>'grafikon I'!$D$9</c:f>
              <c:strCache>
                <c:ptCount val="1"/>
                <c:pt idx="0">
                  <c:v>Exceptionally good</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I'!$D$10:$D$16</c:f>
              <c:numCache>
                <c:formatCode>0%</c:formatCode>
                <c:ptCount val="7"/>
                <c:pt idx="0">
                  <c:v>2.0000000000000011E-2</c:v>
                </c:pt>
                <c:pt idx="1">
                  <c:v>1.0000000000000005E-2</c:v>
                </c:pt>
                <c:pt idx="2">
                  <c:v>0</c:v>
                </c:pt>
                <c:pt idx="3">
                  <c:v>1.0000000000000005E-2</c:v>
                </c:pt>
                <c:pt idx="4">
                  <c:v>0</c:v>
                </c:pt>
                <c:pt idx="5">
                  <c:v>1.0000000000000005E-2</c:v>
                </c:pt>
                <c:pt idx="6">
                  <c:v>1.0000000000000005E-2</c:v>
                </c:pt>
              </c:numCache>
            </c:numRef>
          </c:val>
        </c:ser>
        <c:ser>
          <c:idx val="2"/>
          <c:order val="2"/>
          <c:tx>
            <c:strRef>
              <c:f>'grafikon I'!$E$9</c:f>
              <c:strCache>
                <c:ptCount val="1"/>
                <c:pt idx="0">
                  <c:v>Fairly good</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I'!$E$10:$E$16</c:f>
              <c:numCache>
                <c:formatCode>0%</c:formatCode>
                <c:ptCount val="7"/>
                <c:pt idx="0">
                  <c:v>0.11</c:v>
                </c:pt>
                <c:pt idx="1">
                  <c:v>0.1</c:v>
                </c:pt>
                <c:pt idx="2">
                  <c:v>0.14000000000000001</c:v>
                </c:pt>
                <c:pt idx="3">
                  <c:v>0.12000000000000002</c:v>
                </c:pt>
                <c:pt idx="4">
                  <c:v>9.0000000000000024E-2</c:v>
                </c:pt>
                <c:pt idx="5">
                  <c:v>0.1</c:v>
                </c:pt>
                <c:pt idx="6">
                  <c:v>9.0000000000000024E-2</c:v>
                </c:pt>
              </c:numCache>
            </c:numRef>
          </c:val>
        </c:ser>
        <c:ser>
          <c:idx val="3"/>
          <c:order val="3"/>
          <c:tx>
            <c:strRef>
              <c:f>'grafikon I'!$F$9</c:f>
              <c:strCache>
                <c:ptCount val="1"/>
                <c:pt idx="0">
                  <c:v>Bearable</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I'!$F$10:$F$16</c:f>
              <c:numCache>
                <c:formatCode>0%</c:formatCode>
                <c:ptCount val="7"/>
                <c:pt idx="0">
                  <c:v>0.37000000000000038</c:v>
                </c:pt>
                <c:pt idx="1">
                  <c:v>0.37000000000000038</c:v>
                </c:pt>
                <c:pt idx="2">
                  <c:v>0.39000000000000046</c:v>
                </c:pt>
                <c:pt idx="3">
                  <c:v>0.35000000000000031</c:v>
                </c:pt>
                <c:pt idx="4">
                  <c:v>0.31000000000000039</c:v>
                </c:pt>
                <c:pt idx="5">
                  <c:v>0.45</c:v>
                </c:pt>
                <c:pt idx="6">
                  <c:v>0.37000000000000038</c:v>
                </c:pt>
              </c:numCache>
            </c:numRef>
          </c:val>
        </c:ser>
        <c:ser>
          <c:idx val="4"/>
          <c:order val="4"/>
          <c:tx>
            <c:strRef>
              <c:f>'grafikon I'!$G$9</c:f>
              <c:strCache>
                <c:ptCount val="1"/>
                <c:pt idx="0">
                  <c:v>Bad</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I'!$G$10:$G$16</c:f>
              <c:numCache>
                <c:formatCode>0%</c:formatCode>
                <c:ptCount val="7"/>
                <c:pt idx="0">
                  <c:v>0.38000000000000045</c:v>
                </c:pt>
                <c:pt idx="1">
                  <c:v>0.38000000000000045</c:v>
                </c:pt>
                <c:pt idx="2">
                  <c:v>0.34</c:v>
                </c:pt>
                <c:pt idx="3">
                  <c:v>0.45</c:v>
                </c:pt>
                <c:pt idx="4">
                  <c:v>0.45</c:v>
                </c:pt>
                <c:pt idx="5">
                  <c:v>0.31000000000000039</c:v>
                </c:pt>
                <c:pt idx="6">
                  <c:v>0.36000000000000032</c:v>
                </c:pt>
              </c:numCache>
            </c:numRef>
          </c:val>
        </c:ser>
        <c:ser>
          <c:idx val="5"/>
          <c:order val="5"/>
          <c:tx>
            <c:strRef>
              <c:f>'grafikon I'!$H$9</c:f>
              <c:strCache>
                <c:ptCount val="1"/>
                <c:pt idx="0">
                  <c:v>Unbearable</c:v>
                </c:pt>
              </c:strCache>
            </c:strRef>
          </c:tx>
          <c:spPr>
            <a:solidFill>
              <a:srgbClr val="C00000"/>
            </a:solidFill>
            <a:scene3d>
              <a:camera prst="orthographicFront"/>
              <a:lightRig rig="threePt" dir="t"/>
            </a:scene3d>
            <a:sp3d>
              <a:bevelT/>
              <a:bevelB/>
            </a:sp3d>
          </c:spPr>
          <c:dLbls>
            <c:dLbl>
              <c:idx val="0"/>
              <c:layout>
                <c:manualLayout>
                  <c:x val="6.3897752861940271E-3"/>
                  <c:y val="-1.2461059190031182E-2"/>
                </c:manualLayout>
              </c:layout>
              <c:dLblPos val="ctr"/>
              <c:showVal val="1"/>
            </c:dLbl>
            <c:dLbl>
              <c:idx val="1"/>
              <c:layout>
                <c:manualLayout>
                  <c:x val="0"/>
                  <c:y val="-2.0768431983385193E-2"/>
                </c:manualLayout>
              </c:layout>
              <c:dLblPos val="ctr"/>
              <c:showVal val="1"/>
            </c:dLbl>
            <c:dLbl>
              <c:idx val="2"/>
              <c:layout>
                <c:manualLayout>
                  <c:x val="0"/>
                  <c:y val="-1.2461059190031107E-2"/>
                </c:manualLayout>
              </c:layout>
              <c:dLblPos val="ctr"/>
              <c:showVal val="1"/>
            </c:dLbl>
            <c:dLbl>
              <c:idx val="3"/>
              <c:layout>
                <c:manualLayout>
                  <c:x val="4.2598501907960169E-3"/>
                  <c:y val="-4.1536863966770508E-3"/>
                </c:manualLayout>
              </c:layout>
              <c:dLblPos val="ctr"/>
              <c:showVal val="1"/>
            </c:dLbl>
            <c:dLbl>
              <c:idx val="4"/>
              <c:layout>
                <c:manualLayout>
                  <c:x val="4.2598501907960169E-3"/>
                  <c:y val="0"/>
                </c:manualLayout>
              </c:layout>
              <c:dLblPos val="ctr"/>
              <c:showVal val="1"/>
            </c:dLbl>
            <c:dLbl>
              <c:idx val="5"/>
              <c:layout>
                <c:manualLayout>
                  <c:x val="2.1299250953980041E-3"/>
                  <c:y val="-8.3073727933540946E-3"/>
                </c:manualLayout>
              </c:layout>
              <c:dLblPos val="ctr"/>
              <c:showVal val="1"/>
            </c:dLbl>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I'!$H$10:$H$16</c:f>
              <c:numCache>
                <c:formatCode>0%</c:formatCode>
                <c:ptCount val="7"/>
                <c:pt idx="0">
                  <c:v>0.11</c:v>
                </c:pt>
                <c:pt idx="1">
                  <c:v>0.13</c:v>
                </c:pt>
                <c:pt idx="2">
                  <c:v>0.1</c:v>
                </c:pt>
                <c:pt idx="3">
                  <c:v>6.0000000000000032E-2</c:v>
                </c:pt>
                <c:pt idx="4">
                  <c:v>0.14000000000000001</c:v>
                </c:pt>
                <c:pt idx="5">
                  <c:v>0.13</c:v>
                </c:pt>
                <c:pt idx="6">
                  <c:v>0.16</c:v>
                </c:pt>
              </c:numCache>
            </c:numRef>
          </c:val>
        </c:ser>
        <c:dLbls/>
        <c:overlap val="100"/>
        <c:axId val="70144000"/>
        <c:axId val="70145536"/>
      </c:barChart>
      <c:catAx>
        <c:axId val="70144000"/>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0145536"/>
        <c:crosses val="autoZero"/>
        <c:auto val="1"/>
        <c:lblAlgn val="ctr"/>
        <c:lblOffset val="100"/>
      </c:catAx>
      <c:valAx>
        <c:axId val="70145536"/>
        <c:scaling>
          <c:orientation val="minMax"/>
        </c:scaling>
        <c:delete val="1"/>
        <c:axPos val="b"/>
        <c:numFmt formatCode="0%" sourceLinked="1"/>
        <c:tickLblPos val="none"/>
        <c:crossAx val="70144000"/>
        <c:crosses val="autoZero"/>
        <c:crossBetween val="between"/>
      </c:valAx>
    </c:plotArea>
    <c:legend>
      <c:legendPos val="r"/>
      <c:layout>
        <c:manualLayout>
          <c:xMode val="edge"/>
          <c:yMode val="edge"/>
          <c:x val="0.83221343986133656"/>
          <c:y val="0.25439530117617676"/>
          <c:w val="0.15834709818304013"/>
          <c:h val="0.56051211409585378"/>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266598627163033"/>
          <c:y val="1.3008039036408186E-2"/>
          <c:w val="0.53536042333321088"/>
          <c:h val="0.95230385686650365"/>
        </c:manualLayout>
      </c:layout>
      <c:barChart>
        <c:barDir val="bar"/>
        <c:grouping val="clustered"/>
        <c:ser>
          <c:idx val="0"/>
          <c:order val="0"/>
          <c:tx>
            <c:strRef>
              <c:f>'grafikon I'!$C$22</c:f>
              <c:strCache>
                <c:ptCount val="1"/>
                <c:pt idx="0">
                  <c:v>2009 oct</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I'!$C$23:$C$34</c:f>
              <c:numCache>
                <c:formatCode>0%</c:formatCode>
                <c:ptCount val="12"/>
                <c:pt idx="0">
                  <c:v>3.0000000000000002E-2</c:v>
                </c:pt>
                <c:pt idx="1">
                  <c:v>1.0000000000000005E-2</c:v>
                </c:pt>
                <c:pt idx="2">
                  <c:v>2.0000000000000011E-2</c:v>
                </c:pt>
                <c:pt idx="3">
                  <c:v>2.0000000000000011E-2</c:v>
                </c:pt>
                <c:pt idx="4">
                  <c:v>3.0000000000000002E-2</c:v>
                </c:pt>
                <c:pt idx="5">
                  <c:v>9.0000000000000024E-2</c:v>
                </c:pt>
                <c:pt idx="6">
                  <c:v>2.0000000000000011E-2</c:v>
                </c:pt>
                <c:pt idx="7">
                  <c:v>7.0000000000000021E-2</c:v>
                </c:pt>
                <c:pt idx="8">
                  <c:v>7.0000000000000021E-2</c:v>
                </c:pt>
                <c:pt idx="9">
                  <c:v>0.23</c:v>
                </c:pt>
                <c:pt idx="10">
                  <c:v>0.11</c:v>
                </c:pt>
                <c:pt idx="11">
                  <c:v>0.29000000000000031</c:v>
                </c:pt>
              </c:numCache>
            </c:numRef>
          </c:val>
        </c:ser>
        <c:ser>
          <c:idx val="1"/>
          <c:order val="1"/>
          <c:tx>
            <c:strRef>
              <c:f>'grafikon I'!$D$22</c:f>
              <c:strCache>
                <c:ptCount val="1"/>
                <c:pt idx="0">
                  <c:v>2010 mar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I'!$D$23:$D$34</c:f>
              <c:numCache>
                <c:formatCode>0%</c:formatCode>
                <c:ptCount val="12"/>
                <c:pt idx="0">
                  <c:v>3.0000000000000002E-2</c:v>
                </c:pt>
                <c:pt idx="1">
                  <c:v>1.0000000000000005E-2</c:v>
                </c:pt>
                <c:pt idx="2">
                  <c:v>2.0000000000000011E-2</c:v>
                </c:pt>
                <c:pt idx="3">
                  <c:v>1.0000000000000005E-2</c:v>
                </c:pt>
                <c:pt idx="4">
                  <c:v>1.0000000000000005E-2</c:v>
                </c:pt>
                <c:pt idx="5">
                  <c:v>7.0000000000000021E-2</c:v>
                </c:pt>
                <c:pt idx="6">
                  <c:v>3.0000000000000002E-2</c:v>
                </c:pt>
                <c:pt idx="7">
                  <c:v>9.0000000000000024E-2</c:v>
                </c:pt>
                <c:pt idx="8">
                  <c:v>8.0000000000000043E-2</c:v>
                </c:pt>
                <c:pt idx="9">
                  <c:v>0.21000000000000019</c:v>
                </c:pt>
                <c:pt idx="10">
                  <c:v>8.0000000000000043E-2</c:v>
                </c:pt>
                <c:pt idx="11">
                  <c:v>0.35000000000000031</c:v>
                </c:pt>
              </c:numCache>
            </c:numRef>
          </c:val>
        </c:ser>
        <c:ser>
          <c:idx val="2"/>
          <c:order val="2"/>
          <c:tx>
            <c:strRef>
              <c:f>'grafikon I'!$E$22</c:f>
              <c:strCache>
                <c:ptCount val="1"/>
                <c:pt idx="0">
                  <c:v>2010 oct</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I'!$E$23:$E$34</c:f>
              <c:numCache>
                <c:formatCode>0%</c:formatCode>
                <c:ptCount val="12"/>
                <c:pt idx="0">
                  <c:v>4.0000000000000022E-2</c:v>
                </c:pt>
                <c:pt idx="1">
                  <c:v>1.0000000000000005E-2</c:v>
                </c:pt>
                <c:pt idx="2">
                  <c:v>2.0000000000000011E-2</c:v>
                </c:pt>
                <c:pt idx="3">
                  <c:v>2.0000000000000011E-2</c:v>
                </c:pt>
                <c:pt idx="4">
                  <c:v>3.0000000000000002E-2</c:v>
                </c:pt>
                <c:pt idx="5">
                  <c:v>4.0000000000000022E-2</c:v>
                </c:pt>
                <c:pt idx="6">
                  <c:v>2.0000000000000011E-2</c:v>
                </c:pt>
                <c:pt idx="7">
                  <c:v>0.1</c:v>
                </c:pt>
                <c:pt idx="8">
                  <c:v>9.0000000000000024E-2</c:v>
                </c:pt>
                <c:pt idx="9">
                  <c:v>0.23</c:v>
                </c:pt>
                <c:pt idx="10">
                  <c:v>7.0000000000000021E-2</c:v>
                </c:pt>
                <c:pt idx="11">
                  <c:v>0.32000000000000045</c:v>
                </c:pt>
              </c:numCache>
            </c:numRef>
          </c:val>
        </c:ser>
        <c:ser>
          <c:idx val="3"/>
          <c:order val="3"/>
          <c:tx>
            <c:strRef>
              <c:f>'grafikon I'!$F$22</c:f>
              <c:strCache>
                <c:ptCount val="1"/>
                <c:pt idx="0">
                  <c:v>2011 nov</c:v>
                </c:pt>
              </c:strCache>
            </c:strRef>
          </c:tx>
          <c:spPr>
            <a:solidFill>
              <a:schemeClr val="accent1">
                <a:lumMod val="75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I'!$F$23:$F$34</c:f>
              <c:numCache>
                <c:formatCode>0%</c:formatCode>
                <c:ptCount val="12"/>
                <c:pt idx="0">
                  <c:v>2.0000000000000011E-2</c:v>
                </c:pt>
                <c:pt idx="1">
                  <c:v>1.0000000000000005E-2</c:v>
                </c:pt>
                <c:pt idx="2">
                  <c:v>1.0000000000000005E-2</c:v>
                </c:pt>
                <c:pt idx="3">
                  <c:v>3.0000000000000002E-2</c:v>
                </c:pt>
                <c:pt idx="4">
                  <c:v>1.0000000000000005E-2</c:v>
                </c:pt>
                <c:pt idx="5">
                  <c:v>4.0000000000000022E-2</c:v>
                </c:pt>
                <c:pt idx="6">
                  <c:v>2.0000000000000011E-2</c:v>
                </c:pt>
                <c:pt idx="7">
                  <c:v>7.0000000000000021E-2</c:v>
                </c:pt>
                <c:pt idx="8">
                  <c:v>0.05</c:v>
                </c:pt>
                <c:pt idx="9">
                  <c:v>0.21000000000000019</c:v>
                </c:pt>
                <c:pt idx="10">
                  <c:v>0.12000000000000002</c:v>
                </c:pt>
                <c:pt idx="11">
                  <c:v>0.41000000000000031</c:v>
                </c:pt>
              </c:numCache>
            </c:numRef>
          </c:val>
        </c:ser>
        <c:ser>
          <c:idx val="4"/>
          <c:order val="4"/>
          <c:tx>
            <c:strRef>
              <c:f>'grafikon I'!$G$22</c:f>
              <c:strCache>
                <c:ptCount val="1"/>
                <c:pt idx="0">
                  <c:v>2012 jun</c:v>
                </c:pt>
              </c:strCache>
            </c:strRef>
          </c:tx>
          <c:spPr>
            <a:solidFill>
              <a:schemeClr val="tx2">
                <a:lumMod val="5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I'!$G$23:$G$34</c:f>
              <c:numCache>
                <c:formatCode>0%</c:formatCode>
                <c:ptCount val="12"/>
                <c:pt idx="0">
                  <c:v>3.0000000000000002E-2</c:v>
                </c:pt>
                <c:pt idx="1">
                  <c:v>1.0000000000000005E-2</c:v>
                </c:pt>
                <c:pt idx="2">
                  <c:v>2.0000000000000011E-2</c:v>
                </c:pt>
                <c:pt idx="3">
                  <c:v>1.0000000000000005E-2</c:v>
                </c:pt>
                <c:pt idx="4">
                  <c:v>1.0000000000000005E-2</c:v>
                </c:pt>
                <c:pt idx="5">
                  <c:v>3.0000000000000002E-2</c:v>
                </c:pt>
                <c:pt idx="6">
                  <c:v>1.0000000000000005E-2</c:v>
                </c:pt>
                <c:pt idx="7">
                  <c:v>9.0000000000000024E-2</c:v>
                </c:pt>
                <c:pt idx="8">
                  <c:v>0.05</c:v>
                </c:pt>
                <c:pt idx="9">
                  <c:v>0.23</c:v>
                </c:pt>
                <c:pt idx="10">
                  <c:v>9.0000000000000024E-2</c:v>
                </c:pt>
                <c:pt idx="11">
                  <c:v>0.4</c:v>
                </c:pt>
              </c:numCache>
            </c:numRef>
          </c:val>
        </c:ser>
        <c:ser>
          <c:idx val="5"/>
          <c:order val="5"/>
          <c:tx>
            <c:strRef>
              <c:f>'grafikon I'!$H$22</c:f>
              <c:strCache>
                <c:ptCount val="1"/>
                <c:pt idx="0">
                  <c:v>2012 dec</c:v>
                </c:pt>
              </c:strCache>
            </c:strRef>
          </c:tx>
          <c:spPr>
            <a:solidFill>
              <a:srgbClr val="C00000"/>
            </a:solidFill>
            <a:scene3d>
              <a:camera prst="orthographicFront"/>
              <a:lightRig rig="threePt" dir="t"/>
            </a:scene3d>
            <a:sp3d>
              <a:bevelT/>
              <a:bevelB/>
            </a:sp3d>
          </c:spPr>
          <c:dLbls>
            <c:dLbl>
              <c:idx val="1"/>
              <c:layout>
                <c:manualLayout>
                  <c:x val="0"/>
                  <c:y val="-1.1111111111111125E-2"/>
                </c:manualLayout>
              </c:layout>
              <c:dLblPos val="outEnd"/>
              <c:showVal val="1"/>
            </c:dLbl>
            <c:txPr>
              <a:bodyPr/>
              <a:lstStyle/>
              <a:p>
                <a:pPr>
                  <a:defRPr sz="1100" b="1"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I'!$H$23:$H$34</c:f>
              <c:numCache>
                <c:formatCode>0%</c:formatCode>
                <c:ptCount val="12"/>
                <c:pt idx="0">
                  <c:v>1.0000000000000005E-2</c:v>
                </c:pt>
                <c:pt idx="1">
                  <c:v>1.0000000000000005E-2</c:v>
                </c:pt>
                <c:pt idx="2">
                  <c:v>2.0000000000000011E-2</c:v>
                </c:pt>
                <c:pt idx="3">
                  <c:v>2.0000000000000011E-2</c:v>
                </c:pt>
                <c:pt idx="4">
                  <c:v>2.0000000000000011E-2</c:v>
                </c:pt>
                <c:pt idx="5">
                  <c:v>3.0000000000000002E-2</c:v>
                </c:pt>
                <c:pt idx="6">
                  <c:v>3.0000000000000002E-2</c:v>
                </c:pt>
                <c:pt idx="7">
                  <c:v>6.0000000000000032E-2</c:v>
                </c:pt>
                <c:pt idx="8">
                  <c:v>7.0000000000000021E-2</c:v>
                </c:pt>
                <c:pt idx="9">
                  <c:v>0.14000000000000001</c:v>
                </c:pt>
                <c:pt idx="10">
                  <c:v>0.15000000000000019</c:v>
                </c:pt>
                <c:pt idx="11">
                  <c:v>0.44</c:v>
                </c:pt>
              </c:numCache>
            </c:numRef>
          </c:val>
        </c:ser>
        <c:ser>
          <c:idx val="6"/>
          <c:order val="6"/>
          <c:tx>
            <c:strRef>
              <c:f>'grafikon I'!$I$22</c:f>
              <c:strCache>
                <c:ptCount val="1"/>
                <c:pt idx="0">
                  <c:v>2013 jun</c:v>
                </c:pt>
              </c:strCache>
            </c:strRef>
          </c:tx>
          <c:spPr>
            <a:solidFill>
              <a:srgbClr val="FE8637">
                <a:lumMod val="60000"/>
                <a:lumOff val="40000"/>
              </a:srgbClr>
            </a:solidFill>
            <a:ln>
              <a:solidFill>
                <a:srgbClr val="FE8637"/>
              </a:solidFill>
            </a:ln>
            <a:scene3d>
              <a:camera prst="orthographicFront"/>
              <a:lightRig rig="threePt" dir="t"/>
            </a:scene3d>
            <a:sp3d>
              <a:bevelT/>
              <a:bevelB/>
            </a:sp3d>
          </c:spPr>
          <c:dLbls>
            <c:dLbl>
              <c:idx val="0"/>
              <c:layout>
                <c:manualLayout>
                  <c:x val="2.5396647642511191E-2"/>
                  <c:y val="0"/>
                </c:manualLayout>
              </c:layout>
              <c:showVal val="1"/>
            </c:dLbl>
            <c:dLbl>
              <c:idx val="1"/>
              <c:layout>
                <c:manualLayout>
                  <c:x val="3.2323006090468794E-2"/>
                  <c:y val="-4.3360130121360583E-3"/>
                </c:manualLayout>
              </c:layout>
              <c:showVal val="1"/>
            </c:dLbl>
            <c:dLbl>
              <c:idx val="2"/>
              <c:layout>
                <c:manualLayout>
                  <c:x val="2.5396647642511191E-2"/>
                  <c:y val="0"/>
                </c:manualLayout>
              </c:layout>
              <c:showVal val="1"/>
            </c:dLbl>
            <c:dLbl>
              <c:idx val="3"/>
              <c:layout>
                <c:manualLayout>
                  <c:x val="4.3866936837064878E-2"/>
                  <c:y val="-4.3360130121359794E-3"/>
                </c:manualLayout>
              </c:layout>
              <c:showVal val="1"/>
            </c:dLbl>
            <c:dLbl>
              <c:idx val="4"/>
              <c:layout>
                <c:manualLayout>
                  <c:x val="2.5396647642511191E-2"/>
                  <c:y val="7.9492653583244013E-17"/>
                </c:manualLayout>
              </c:layout>
              <c:showVal val="1"/>
            </c:dLbl>
            <c:dLbl>
              <c:idx val="5"/>
              <c:layout>
                <c:manualLayout>
                  <c:x val="6.2337226031618523E-2"/>
                  <c:y val="-4.4444133374394578E-3"/>
                </c:manualLayout>
              </c:layout>
              <c:showVal val="1"/>
            </c:dLbl>
            <c:dLbl>
              <c:idx val="6"/>
              <c:layout>
                <c:manualLayout>
                  <c:x val="5.3102081434341704E-2"/>
                  <c:y val="0"/>
                </c:manualLayout>
              </c:layout>
              <c:showVal val="1"/>
            </c:dLbl>
            <c:dLbl>
              <c:idx val="7"/>
              <c:layout>
                <c:manualLayout>
                  <c:x val="5.0793295285022445E-2"/>
                  <c:y val="-8.8888266748789295E-3"/>
                </c:manualLayout>
              </c:layout>
              <c:showVal val="1"/>
            </c:dLbl>
            <c:dLbl>
              <c:idx val="8"/>
              <c:layout>
                <c:manualLayout>
                  <c:x val="5.0793295285022445E-2"/>
                  <c:y val="-4.4444133374394578E-3"/>
                </c:manualLayout>
              </c:layout>
              <c:showVal val="1"/>
            </c:dLbl>
            <c:dLbl>
              <c:idx val="9"/>
              <c:layout>
                <c:manualLayout>
                  <c:x val="3.463179223978799E-2"/>
                  <c:y val="-1.3333240012318401E-2"/>
                </c:manualLayout>
              </c:layout>
              <c:showVal val="1"/>
            </c:dLbl>
            <c:dLbl>
              <c:idx val="10"/>
              <c:layout>
                <c:manualLayout>
                  <c:x val="3.463179223978799E-2"/>
                  <c:y val="2.2222066687197315E-3"/>
                </c:manualLayout>
              </c:layout>
              <c:showVal val="1"/>
            </c:dLbl>
            <c:dLbl>
              <c:idx val="11"/>
              <c:layout>
                <c:manualLayout>
                  <c:x val="2.0779075343872792E-2"/>
                  <c:y val="-4.4444133374394578E-3"/>
                </c:manualLayout>
              </c:layout>
              <c:showVal val="1"/>
            </c:dLbl>
            <c:spPr>
              <a:solidFill>
                <a:srgbClr val="7598D9">
                  <a:lumMod val="60000"/>
                  <a:lumOff val="40000"/>
                </a:srgbClr>
              </a:solidFill>
            </c:spPr>
            <c:txPr>
              <a:bodyPr/>
              <a:lstStyle/>
              <a:p>
                <a:pPr>
                  <a:defRPr sz="1100" b="1"/>
                </a:pPr>
                <a:endParaRPr lang="en-US"/>
              </a:p>
            </c:txPr>
            <c:showVal val="1"/>
          </c:dLbls>
          <c:cat>
            <c:strRef>
              <c:f>'grafikon I'!$B$23:$B$34</c:f>
              <c:strCache>
                <c:ptCount val="12"/>
                <c:pt idx="0">
                  <c:v>Pensions</c:v>
                </c:pt>
                <c:pt idx="1">
                  <c:v>Kosovo and Metohija</c:v>
                </c:pt>
                <c:pt idx="2">
                  <c:v>Health care</c:v>
                </c:pt>
                <c:pt idx="3">
                  <c:v>Poor education system</c:v>
                </c:pt>
                <c:pt idx="4">
                  <c:v>Relations with Europe and the EU</c:v>
                </c:pt>
                <c:pt idx="5">
                  <c:v>Crime and security</c:v>
                </c:pt>
                <c:pt idx="6">
                  <c:v>Feeble and inefficient institutions</c:v>
                </c:pt>
                <c:pt idx="7">
                  <c:v>Low salaries</c:v>
                </c:pt>
                <c:pt idx="8">
                  <c:v>Lack of opportunities for young people</c:v>
                </c:pt>
                <c:pt idx="9">
                  <c:v>Poverty</c:v>
                </c:pt>
                <c:pt idx="10">
                  <c:v>Corruption</c:v>
                </c:pt>
                <c:pt idx="11">
                  <c:v>Unemployment</c:v>
                </c:pt>
              </c:strCache>
            </c:strRef>
          </c:cat>
          <c:val>
            <c:numRef>
              <c:f>'grafikon I'!$I$23:$I$34</c:f>
              <c:numCache>
                <c:formatCode>0%</c:formatCode>
                <c:ptCount val="12"/>
                <c:pt idx="0">
                  <c:v>1.0000000000000005E-2</c:v>
                </c:pt>
                <c:pt idx="1">
                  <c:v>0</c:v>
                </c:pt>
                <c:pt idx="2">
                  <c:v>1.0000000000000005E-2</c:v>
                </c:pt>
                <c:pt idx="3">
                  <c:v>2.0000000000000011E-2</c:v>
                </c:pt>
                <c:pt idx="4">
                  <c:v>1.0000000000000005E-2</c:v>
                </c:pt>
                <c:pt idx="5">
                  <c:v>3.0000000000000002E-2</c:v>
                </c:pt>
                <c:pt idx="6">
                  <c:v>4.0000000000000022E-2</c:v>
                </c:pt>
                <c:pt idx="7">
                  <c:v>6.0000000000000032E-2</c:v>
                </c:pt>
                <c:pt idx="8">
                  <c:v>6.0000000000000032E-2</c:v>
                </c:pt>
                <c:pt idx="9">
                  <c:v>0.15000000000000019</c:v>
                </c:pt>
                <c:pt idx="10">
                  <c:v>0.15000000000000019</c:v>
                </c:pt>
                <c:pt idx="11">
                  <c:v>0.44</c:v>
                </c:pt>
              </c:numCache>
            </c:numRef>
          </c:val>
        </c:ser>
        <c:dLbls/>
        <c:axId val="70289664"/>
        <c:axId val="70299648"/>
      </c:barChart>
      <c:catAx>
        <c:axId val="70289664"/>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0299648"/>
        <c:crosses val="autoZero"/>
        <c:auto val="1"/>
        <c:lblAlgn val="ctr"/>
        <c:lblOffset val="100"/>
      </c:catAx>
      <c:valAx>
        <c:axId val="70299648"/>
        <c:scaling>
          <c:orientation val="minMax"/>
        </c:scaling>
        <c:delete val="1"/>
        <c:axPos val="b"/>
        <c:numFmt formatCode="0%" sourceLinked="1"/>
        <c:tickLblPos val="none"/>
        <c:crossAx val="70289664"/>
        <c:crosses val="autoZero"/>
        <c:crossBetween val="between"/>
      </c:valAx>
    </c:plotArea>
    <c:legend>
      <c:legendPos val="r"/>
      <c:layout>
        <c:manualLayout>
          <c:xMode val="edge"/>
          <c:yMode val="edge"/>
          <c:x val="0.74269848576620223"/>
          <c:y val="0.19944864777849364"/>
          <c:w val="0.18028104179285317"/>
          <c:h val="0.63833026540496651"/>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chemeClr val="tx2">
                  <a:lumMod val="75000"/>
                </a:schemeClr>
              </a:solidFill>
              <a:scene3d>
                <a:camera prst="orthographicFront"/>
                <a:lightRig rig="threePt" dir="t"/>
              </a:scene3d>
              <a:sp3d>
                <a:bevelT/>
                <a:bevelB/>
              </a:sp3d>
            </c:spPr>
          </c:dPt>
          <c:dPt>
            <c:idx val="5"/>
            <c:spPr>
              <a:solidFill>
                <a:srgbClr val="C00000"/>
              </a:solidFill>
              <a:scene3d>
                <a:camera prst="orthographicFront"/>
                <a:lightRig rig="threePt" dir="t"/>
              </a:scene3d>
              <a:sp3d>
                <a:bevelT/>
                <a:bevelB/>
              </a:sp3d>
            </c:spPr>
          </c:dPt>
          <c:dPt>
            <c:idx val="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8"/>
            <c:spPr>
              <a:solidFill>
                <a:srgbClr val="4F81BD">
                  <a:lumMod val="20000"/>
                  <a:lumOff val="80000"/>
                </a:srgbClr>
              </a:solidFill>
              <a:scene3d>
                <a:camera prst="orthographicFront"/>
                <a:lightRig rig="threePt" dir="t"/>
              </a:scene3d>
              <a:sp3d>
                <a:bevelT/>
                <a:bevelB/>
              </a:sp3d>
            </c:spPr>
          </c:dPt>
          <c:dPt>
            <c:idx val="9"/>
            <c:spPr>
              <a:solidFill>
                <a:schemeClr val="accent1">
                  <a:lumMod val="20000"/>
                  <a:lumOff val="80000"/>
                </a:schemeClr>
              </a:solidFill>
              <a:scene3d>
                <a:camera prst="orthographicFront"/>
                <a:lightRig rig="threePt" dir="t"/>
              </a:scene3d>
              <a:sp3d>
                <a:bevelT/>
                <a:bevelB/>
              </a:sp3d>
            </c:spPr>
          </c:dPt>
          <c:dPt>
            <c:idx val="10"/>
            <c:spPr>
              <a:solidFill>
                <a:schemeClr val="accent1">
                  <a:lumMod val="40000"/>
                  <a:lumOff val="60000"/>
                </a:schemeClr>
              </a:solidFill>
              <a:scene3d>
                <a:camera prst="orthographicFront"/>
                <a:lightRig rig="threePt" dir="t"/>
              </a:scene3d>
              <a:sp3d>
                <a:bevelT/>
                <a:bevelB/>
              </a:sp3d>
            </c:spPr>
          </c:dPt>
          <c:dPt>
            <c:idx val="11"/>
            <c:spPr>
              <a:solidFill>
                <a:schemeClr val="accent1">
                  <a:lumMod val="60000"/>
                  <a:lumOff val="40000"/>
                </a:schemeClr>
              </a:solidFill>
              <a:scene3d>
                <a:camera prst="orthographicFront"/>
                <a:lightRig rig="threePt" dir="t"/>
              </a:scene3d>
              <a:sp3d>
                <a:bevelT/>
                <a:bevelB/>
              </a:sp3d>
            </c:spPr>
          </c:dPt>
          <c:dPt>
            <c:idx val="12"/>
            <c:spPr>
              <a:solidFill>
                <a:schemeClr val="accent1">
                  <a:lumMod val="75000"/>
                </a:schemeClr>
              </a:solidFill>
              <a:scene3d>
                <a:camera prst="orthographicFront"/>
                <a:lightRig rig="threePt" dir="t"/>
              </a:scene3d>
              <a:sp3d>
                <a:bevelT/>
                <a:bevelB/>
              </a:sp3d>
            </c:spPr>
          </c:dPt>
          <c:dPt>
            <c:idx val="13"/>
            <c:spPr>
              <a:solidFill>
                <a:schemeClr val="accent1">
                  <a:lumMod val="50000"/>
                </a:schemeClr>
              </a:solidFill>
              <a:scene3d>
                <a:camera prst="orthographicFront"/>
                <a:lightRig rig="threePt" dir="t"/>
              </a:scene3d>
              <a:sp3d>
                <a:bevelT/>
                <a:bevelB/>
              </a:sp3d>
            </c:spPr>
          </c:dPt>
          <c:dPt>
            <c:idx val="14"/>
            <c:spPr>
              <a:solidFill>
                <a:srgbClr val="C00000"/>
              </a:solidFill>
              <a:ln>
                <a:solidFill>
                  <a:sysClr val="window" lastClr="FFFFFF"/>
                </a:solidFill>
              </a:ln>
              <a:scene3d>
                <a:camera prst="orthographicFront"/>
                <a:lightRig rig="threePt" dir="t"/>
              </a:scene3d>
              <a:sp3d>
                <a:bevelT/>
                <a:bevelB/>
              </a:sp3d>
            </c:spPr>
          </c:dPt>
          <c:dPt>
            <c:idx val="15"/>
            <c:spPr>
              <a:solidFill>
                <a:schemeClr val="accent2">
                  <a:lumMod val="40000"/>
                  <a:lumOff val="60000"/>
                </a:schemeClr>
              </a:solidFill>
              <a:ln>
                <a:solidFill>
                  <a:sysClr val="window" lastClr="FFFFFF"/>
                </a:solidFill>
              </a:ln>
              <a:scene3d>
                <a:camera prst="orthographicFront"/>
                <a:lightRig rig="threePt" dir="t"/>
              </a:scene3d>
              <a:sp3d>
                <a:bevelT/>
                <a:bevelB/>
              </a:sp3d>
            </c:spPr>
          </c:dPt>
          <c:dLbls>
            <c:dLbl>
              <c:idx val="5"/>
              <c:spPr/>
              <c:txPr>
                <a:bodyPr/>
                <a:lstStyle/>
                <a:p>
                  <a:pPr>
                    <a:defRPr sz="1000" b="1" i="0" u="none" strike="noStrike" baseline="0">
                      <a:solidFill>
                        <a:srgbClr val="000000"/>
                      </a:solidFill>
                      <a:latin typeface="Constantia"/>
                      <a:ea typeface="Constantia"/>
                      <a:cs typeface="Constantia"/>
                    </a:defRPr>
                  </a:pPr>
                  <a:endParaRPr lang="en-US"/>
                </a:p>
              </c:txPr>
            </c:dLbl>
            <c:dLbl>
              <c:idx val="13"/>
              <c:spPr/>
              <c:txPr>
                <a:bodyPr/>
                <a:lstStyle/>
                <a:p>
                  <a:pPr>
                    <a:defRPr sz="1000" b="1" i="0" u="none" strike="noStrike" baseline="0">
                      <a:solidFill>
                        <a:srgbClr val="000000"/>
                      </a:solidFill>
                      <a:latin typeface="Constantia"/>
                      <a:ea typeface="Constantia"/>
                      <a:cs typeface="Constantia"/>
                    </a:defRPr>
                  </a:pPr>
                  <a:endParaRPr lang="en-US"/>
                </a:p>
              </c:txPr>
            </c:dLbl>
            <c:txPr>
              <a:bodyPr/>
              <a:lstStyle/>
              <a:p>
                <a:pPr>
                  <a:defRPr sz="1000" b="0" i="0" u="none" strike="noStrike" baseline="0">
                    <a:solidFill>
                      <a:srgbClr val="000000"/>
                    </a:solidFill>
                    <a:latin typeface="Constantia"/>
                    <a:ea typeface="Constantia"/>
                    <a:cs typeface="Constantia"/>
                  </a:defRPr>
                </a:pPr>
                <a:endParaRPr lang="en-US"/>
              </a:p>
            </c:txPr>
            <c:showVal val="1"/>
          </c:dLbls>
          <c:cat>
            <c:multiLvlStrRef>
              <c:f>'grafikon I'!$B$41:$C$56</c:f>
              <c:multiLvlStrCache>
                <c:ptCount val="16"/>
                <c:lvl>
                  <c:pt idx="0">
                    <c:v>okt.09</c:v>
                  </c:pt>
                  <c:pt idx="1">
                    <c:v>mar.10</c:v>
                  </c:pt>
                  <c:pt idx="2">
                    <c:v>okt.10</c:v>
                  </c:pt>
                  <c:pt idx="3">
                    <c:v>nov.11</c:v>
                  </c:pt>
                  <c:pt idx="4">
                    <c:v>jun.12</c:v>
                  </c:pt>
                  <c:pt idx="5">
                    <c:v>dec.12</c:v>
                  </c:pt>
                  <c:pt idx="6">
                    <c:v>jun.13</c:v>
                  </c:pt>
                  <c:pt idx="9">
                    <c:v>okt.09</c:v>
                  </c:pt>
                  <c:pt idx="10">
                    <c:v>mar.10</c:v>
                  </c:pt>
                  <c:pt idx="11">
                    <c:v>okt.10</c:v>
                  </c:pt>
                  <c:pt idx="12">
                    <c:v>nov.11</c:v>
                  </c:pt>
                  <c:pt idx="13">
                    <c:v>jun.12</c:v>
                  </c:pt>
                  <c:pt idx="14">
                    <c:v>dec.12</c:v>
                  </c:pt>
                  <c:pt idx="15">
                    <c:v>jun.13</c:v>
                  </c:pt>
                </c:lvl>
                <c:lvl>
                  <c:pt idx="0">
                    <c:v>Indirect experience</c:v>
                  </c:pt>
                  <c:pt idx="9">
                    <c:v>Direct experience</c:v>
                  </c:pt>
                </c:lvl>
              </c:multiLvlStrCache>
            </c:multiLvlStrRef>
          </c:cat>
          <c:val>
            <c:numRef>
              <c:f>'grafikon I'!$D$41:$D$56</c:f>
              <c:numCache>
                <c:formatCode>0%</c:formatCode>
                <c:ptCount val="16"/>
                <c:pt idx="0">
                  <c:v>0.38000000000000034</c:v>
                </c:pt>
                <c:pt idx="1">
                  <c:v>0.3300000000000004</c:v>
                </c:pt>
                <c:pt idx="2">
                  <c:v>0.34</c:v>
                </c:pt>
                <c:pt idx="3">
                  <c:v>0.39000000000000035</c:v>
                </c:pt>
                <c:pt idx="4">
                  <c:v>0.35000000000000026</c:v>
                </c:pt>
                <c:pt idx="5">
                  <c:v>0.2</c:v>
                </c:pt>
                <c:pt idx="6">
                  <c:v>0.26</c:v>
                </c:pt>
                <c:pt idx="9">
                  <c:v>0.15000000000000013</c:v>
                </c:pt>
                <c:pt idx="10">
                  <c:v>0.16</c:v>
                </c:pt>
                <c:pt idx="11">
                  <c:v>0.13</c:v>
                </c:pt>
                <c:pt idx="12">
                  <c:v>0.11</c:v>
                </c:pt>
                <c:pt idx="13">
                  <c:v>0.14000000000000001</c:v>
                </c:pt>
                <c:pt idx="14">
                  <c:v>8.0000000000000043E-2</c:v>
                </c:pt>
                <c:pt idx="15">
                  <c:v>0.11</c:v>
                </c:pt>
              </c:numCache>
            </c:numRef>
          </c:val>
        </c:ser>
        <c:dLbls/>
        <c:axId val="70409216"/>
        <c:axId val="70415104"/>
      </c:barChart>
      <c:catAx>
        <c:axId val="70409216"/>
        <c:scaling>
          <c:orientation val="minMax"/>
        </c:scaling>
        <c:axPos val="b"/>
        <c:numFmt formatCode="General" sourceLinked="1"/>
        <c:tickLblPos val="nextTo"/>
        <c:txPr>
          <a:bodyPr rot="-5400000" vert="horz"/>
          <a:lstStyle/>
          <a:p>
            <a:pPr>
              <a:defRPr sz="1200" b="1" i="0" u="none" strike="noStrike" baseline="0">
                <a:solidFill>
                  <a:srgbClr val="000000"/>
                </a:solidFill>
                <a:latin typeface="Constantia"/>
                <a:ea typeface="Constantia"/>
                <a:cs typeface="Constantia"/>
              </a:defRPr>
            </a:pPr>
            <a:endParaRPr lang="en-US"/>
          </a:p>
        </c:txPr>
        <c:crossAx val="70415104"/>
        <c:crosses val="autoZero"/>
        <c:auto val="1"/>
        <c:lblAlgn val="ctr"/>
        <c:lblOffset val="100"/>
      </c:catAx>
      <c:valAx>
        <c:axId val="70415104"/>
        <c:scaling>
          <c:orientation val="minMax"/>
        </c:scaling>
        <c:delete val="1"/>
        <c:axPos val="l"/>
        <c:numFmt formatCode="0%" sourceLinked="1"/>
        <c:tickLblPos val="none"/>
        <c:crossAx val="70409216"/>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'grafikon I'!$C$61</c:f>
              <c:strCache>
                <c:ptCount val="1"/>
                <c:pt idx="0">
                  <c:v>dec.12</c:v>
                </c:pt>
              </c:strCache>
            </c:strRef>
          </c:tx>
          <c:spPr>
            <a:solidFill>
              <a:schemeClr val="accent1">
                <a:lumMod val="40000"/>
                <a:lumOff val="60000"/>
              </a:schemeClr>
            </a:solidFill>
            <a:ln>
              <a:solidFill>
                <a:sysClr val="window" lastClr="FFFFFF"/>
              </a:solidFill>
            </a:ln>
            <a:scene3d>
              <a:camera prst="orthographicFront"/>
              <a:lightRig rig="threePt" dir="t"/>
            </a:scene3d>
            <a:sp3d>
              <a:bevelT/>
              <a:bevelB/>
            </a:sp3d>
          </c:spPr>
          <c:dLbls>
            <c:showVal val="1"/>
          </c:dLbls>
          <c:cat>
            <c:strRef>
              <c:f>'grafikon I'!$B$62:$B$72</c:f>
              <c:strCache>
                <c:ptCount val="11"/>
                <c:pt idx="0">
                  <c:v>Doctor</c:v>
                </c:pt>
                <c:pt idx="1">
                  <c:v>Policeman</c:v>
                </c:pt>
                <c:pt idx="2">
                  <c:v>Clerk with public administration</c:v>
                </c:pt>
                <c:pt idx="3">
                  <c:v>Prosecutor</c:v>
                </c:pt>
                <c:pt idx="4">
                  <c:v>Someone else</c:v>
                </c:pt>
                <c:pt idx="5">
                  <c:v>Teacher/professor </c:v>
                </c:pt>
                <c:pt idx="6">
                  <c:v>Tax official</c:v>
                </c:pt>
                <c:pt idx="7">
                  <c:v>Customs</c:v>
                </c:pt>
                <c:pt idx="8">
                  <c:v>Judge</c:v>
                </c:pt>
                <c:pt idx="9">
                  <c:v>Attorney/lawyer</c:v>
                </c:pt>
                <c:pt idx="10">
                  <c:v>Communal services</c:v>
                </c:pt>
              </c:strCache>
            </c:strRef>
          </c:cat>
          <c:val>
            <c:numRef>
              <c:f>'grafikon I'!$C$62:$C$72</c:f>
              <c:numCache>
                <c:formatCode>0%</c:formatCode>
                <c:ptCount val="11"/>
                <c:pt idx="0">
                  <c:v>0.25</c:v>
                </c:pt>
                <c:pt idx="1">
                  <c:v>0.19</c:v>
                </c:pt>
                <c:pt idx="2">
                  <c:v>9.0000000000000024E-2</c:v>
                </c:pt>
                <c:pt idx="3">
                  <c:v>0.05</c:v>
                </c:pt>
                <c:pt idx="4">
                  <c:v>0.12000000000000002</c:v>
                </c:pt>
                <c:pt idx="5">
                  <c:v>9.0000000000000024E-2</c:v>
                </c:pt>
                <c:pt idx="6">
                  <c:v>3.0000000000000002E-2</c:v>
                </c:pt>
                <c:pt idx="7">
                  <c:v>3.0000000000000002E-2</c:v>
                </c:pt>
                <c:pt idx="8">
                  <c:v>0.05</c:v>
                </c:pt>
                <c:pt idx="9">
                  <c:v>3.0000000000000002E-2</c:v>
                </c:pt>
                <c:pt idx="10">
                  <c:v>7.0000000000000021E-2</c:v>
                </c:pt>
              </c:numCache>
            </c:numRef>
          </c:val>
        </c:ser>
        <c:ser>
          <c:idx val="1"/>
          <c:order val="1"/>
          <c:tx>
            <c:strRef>
              <c:f>'grafikon I'!$D$61</c:f>
              <c:strCache>
                <c:ptCount val="1"/>
                <c:pt idx="0">
                  <c:v>jun.13</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showVal val="1"/>
          </c:dLbls>
          <c:cat>
            <c:strRef>
              <c:f>'grafikon I'!$B$62:$B$72</c:f>
              <c:strCache>
                <c:ptCount val="11"/>
                <c:pt idx="0">
                  <c:v>Doctor</c:v>
                </c:pt>
                <c:pt idx="1">
                  <c:v>Policeman</c:v>
                </c:pt>
                <c:pt idx="2">
                  <c:v>Clerk with public administration</c:v>
                </c:pt>
                <c:pt idx="3">
                  <c:v>Prosecutor</c:v>
                </c:pt>
                <c:pt idx="4">
                  <c:v>Someone else</c:v>
                </c:pt>
                <c:pt idx="5">
                  <c:v>Teacher/professor </c:v>
                </c:pt>
                <c:pt idx="6">
                  <c:v>Tax official</c:v>
                </c:pt>
                <c:pt idx="7">
                  <c:v>Customs</c:v>
                </c:pt>
                <c:pt idx="8">
                  <c:v>Judge</c:v>
                </c:pt>
                <c:pt idx="9">
                  <c:v>Attorney/lawyer</c:v>
                </c:pt>
                <c:pt idx="10">
                  <c:v>Communal services</c:v>
                </c:pt>
              </c:strCache>
            </c:strRef>
          </c:cat>
          <c:val>
            <c:numRef>
              <c:f>'grafikon I'!$D$62:$D$72</c:f>
              <c:numCache>
                <c:formatCode>0%</c:formatCode>
                <c:ptCount val="11"/>
                <c:pt idx="0">
                  <c:v>0.4691358024691355</c:v>
                </c:pt>
                <c:pt idx="1">
                  <c:v>0.14814814814814831</c:v>
                </c:pt>
                <c:pt idx="2">
                  <c:v>0.13580246913580246</c:v>
                </c:pt>
                <c:pt idx="3">
                  <c:v>4.938271604938281E-2</c:v>
                </c:pt>
                <c:pt idx="4">
                  <c:v>4.938271604938281E-2</c:v>
                </c:pt>
                <c:pt idx="5">
                  <c:v>3.7037037037037056E-2</c:v>
                </c:pt>
                <c:pt idx="6">
                  <c:v>3.7037037037037056E-2</c:v>
                </c:pt>
                <c:pt idx="7">
                  <c:v>3.7037037037037056E-2</c:v>
                </c:pt>
                <c:pt idx="8">
                  <c:v>1.234567901234569E-2</c:v>
                </c:pt>
                <c:pt idx="9">
                  <c:v>1.234567901234569E-2</c:v>
                </c:pt>
                <c:pt idx="10">
                  <c:v>1.234567901234569E-2</c:v>
                </c:pt>
              </c:numCache>
            </c:numRef>
          </c:val>
        </c:ser>
        <c:dLbls/>
        <c:axId val="70613248"/>
        <c:axId val="70627328"/>
      </c:barChart>
      <c:catAx>
        <c:axId val="70613248"/>
        <c:scaling>
          <c:orientation val="minMax"/>
        </c:scaling>
        <c:axPos val="b"/>
        <c:numFmt formatCode="General" sourceLinked="1"/>
        <c:tickLblPos val="nextTo"/>
        <c:txPr>
          <a:bodyPr/>
          <a:lstStyle/>
          <a:p>
            <a:pPr>
              <a:defRPr sz="1200"/>
            </a:pPr>
            <a:endParaRPr lang="en-US"/>
          </a:p>
        </c:txPr>
        <c:crossAx val="70627328"/>
        <c:crosses val="autoZero"/>
        <c:auto val="1"/>
        <c:lblAlgn val="ctr"/>
        <c:lblOffset val="100"/>
      </c:catAx>
      <c:valAx>
        <c:axId val="70627328"/>
        <c:scaling>
          <c:orientation val="minMax"/>
        </c:scaling>
        <c:delete val="1"/>
        <c:axPos val="l"/>
        <c:numFmt formatCode="0%" sourceLinked="1"/>
        <c:tickLblPos val="none"/>
        <c:crossAx val="70613248"/>
        <c:crosses val="autoZero"/>
        <c:crossBetween val="between"/>
      </c:valAx>
    </c:plotArea>
    <c:legend>
      <c:legendPos val="b"/>
      <c:layout/>
    </c:legend>
    <c:plotVisOnly val="1"/>
    <c:dispBlanksAs val="gap"/>
  </c:chart>
  <c:spPr>
    <a:ln>
      <a:noFill/>
    </a:ln>
  </c:spPr>
  <c:txPr>
    <a:bodyPr/>
    <a:lstStyle/>
    <a:p>
      <a:pPr>
        <a:defRPr>
          <a:latin typeface="Constantia" pitchFamily="18" charset="0"/>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rgbClr val="C00000"/>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75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1">
                  <a:lumMod val="60000"/>
                  <a:lumOff val="40000"/>
                </a:schemeClr>
              </a:solidFill>
              <a:scene3d>
                <a:camera prst="orthographicFront"/>
                <a:lightRig rig="threePt" dir="t"/>
              </a:scene3d>
              <a:sp3d>
                <a:bevelT/>
                <a:bevelB/>
              </a:sp3d>
            </c:spPr>
          </c:dPt>
          <c:dPt>
            <c:idx val="6"/>
            <c:spPr>
              <a:solidFill>
                <a:schemeClr val="accent1">
                  <a:lumMod val="75000"/>
                </a:schemeClr>
              </a:solidFill>
              <a:scene3d>
                <a:camera prst="orthographicFront"/>
                <a:lightRig rig="threePt" dir="t"/>
              </a:scene3d>
              <a:sp3d>
                <a:bevelT/>
                <a:bevelB/>
              </a:sp3d>
            </c:spPr>
          </c:dPt>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I'!$B$90:$C$96</c:f>
              <c:multiLvlStrCache>
                <c:ptCount val="7"/>
                <c:lvl>
                  <c:pt idx="0">
                    <c:v>I was directly asked to pay 22</c:v>
                  </c:pt>
                  <c:pt idx="1">
                    <c:v>I offered to pay in order to avoid problems with relevant individuals</c:v>
                  </c:pt>
                  <c:pt idx="2">
                    <c:v>I offered bribe to obtain certain services </c:v>
                  </c:pt>
                  <c:pt idx="4">
                    <c:v>I was directly asked to pay 22</c:v>
                  </c:pt>
                  <c:pt idx="5">
                    <c:v>I offered to pay in order to avoid problems with relevant individuals</c:v>
                  </c:pt>
                  <c:pt idx="6">
                    <c:v>I offered bribe to obtain certain services </c:v>
                  </c:pt>
                </c:lvl>
                <c:lvl>
                  <c:pt idx="0">
                    <c:v>Indirect experience</c:v>
                  </c:pt>
                  <c:pt idx="4">
                    <c:v>Direct experience</c:v>
                  </c:pt>
                </c:lvl>
              </c:multiLvlStrCache>
            </c:multiLvlStrRef>
          </c:cat>
          <c:val>
            <c:numRef>
              <c:f>'grafikon I'!$D$90:$D$96</c:f>
              <c:numCache>
                <c:formatCode>0%</c:formatCode>
                <c:ptCount val="7"/>
                <c:pt idx="0">
                  <c:v>0.26938775510204138</c:v>
                </c:pt>
                <c:pt idx="1">
                  <c:v>0.16734693877551021</c:v>
                </c:pt>
                <c:pt idx="2">
                  <c:v>0.56326530612244896</c:v>
                </c:pt>
                <c:pt idx="4">
                  <c:v>0.19444444444444475</c:v>
                </c:pt>
                <c:pt idx="5">
                  <c:v>0.23611111111111124</c:v>
                </c:pt>
                <c:pt idx="6">
                  <c:v>0.56944444444444464</c:v>
                </c:pt>
              </c:numCache>
            </c:numRef>
          </c:val>
        </c:ser>
        <c:dLbls/>
        <c:axId val="70741376"/>
        <c:axId val="70771840"/>
      </c:barChart>
      <c:catAx>
        <c:axId val="70741376"/>
        <c:scaling>
          <c:orientation val="minMax"/>
        </c:scaling>
        <c:axPos val="b"/>
        <c:numFmt formatCode="General" sourceLinked="1"/>
        <c:tickLblPos val="nextTo"/>
        <c:txPr>
          <a:bodyPr rot="0" vert="horz"/>
          <a:lstStyle/>
          <a:p>
            <a:pPr>
              <a:defRPr sz="1050" b="1" i="0" u="none" strike="noStrike" baseline="0">
                <a:solidFill>
                  <a:srgbClr val="000000"/>
                </a:solidFill>
                <a:latin typeface="Constantia"/>
                <a:ea typeface="Constantia"/>
                <a:cs typeface="Constantia"/>
              </a:defRPr>
            </a:pPr>
            <a:endParaRPr lang="en-US"/>
          </a:p>
        </c:txPr>
        <c:crossAx val="70771840"/>
        <c:crosses val="autoZero"/>
        <c:auto val="1"/>
        <c:lblAlgn val="ctr"/>
        <c:lblOffset val="100"/>
      </c:catAx>
      <c:valAx>
        <c:axId val="70771840"/>
        <c:scaling>
          <c:orientation val="minMax"/>
        </c:scaling>
        <c:delete val="1"/>
        <c:axPos val="l"/>
        <c:numFmt formatCode="0%" sourceLinked="1"/>
        <c:tickLblPos val="none"/>
        <c:crossAx val="70741376"/>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17"/>
          <c:y val="4.569055036344756E-2"/>
          <c:w val="0.60748235042048315"/>
          <c:h val="0.90861889927310602"/>
        </c:manualLayout>
      </c:layout>
      <c:barChart>
        <c:barDir val="bar"/>
        <c:grouping val="percentStacked"/>
        <c:ser>
          <c:idx val="0"/>
          <c:order val="0"/>
          <c:tx>
            <c:strRef>
              <c:f>'grafikon I'!$B$103</c:f>
              <c:strCache>
                <c:ptCount val="1"/>
                <c:pt idx="0">
                  <c:v>doesn’t know/no answer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I'!$C$103:$I$103</c:f>
              <c:numCache>
                <c:formatCode>0%</c:formatCode>
                <c:ptCount val="7"/>
                <c:pt idx="0">
                  <c:v>8.0000000000000043E-2</c:v>
                </c:pt>
                <c:pt idx="1">
                  <c:v>9.0000000000000024E-2</c:v>
                </c:pt>
                <c:pt idx="2">
                  <c:v>8.0000000000000043E-2</c:v>
                </c:pt>
                <c:pt idx="3">
                  <c:v>7.0000000000000021E-2</c:v>
                </c:pt>
                <c:pt idx="4">
                  <c:v>9.0000000000000024E-2</c:v>
                </c:pt>
                <c:pt idx="5">
                  <c:v>0.1</c:v>
                </c:pt>
                <c:pt idx="6">
                  <c:v>0.1</c:v>
                </c:pt>
              </c:numCache>
            </c:numRef>
          </c:val>
        </c:ser>
        <c:ser>
          <c:idx val="1"/>
          <c:order val="1"/>
          <c:tx>
            <c:strRef>
              <c:f>'grafikon I'!$B$104</c:f>
              <c:strCache>
                <c:ptCount val="1"/>
                <c:pt idx="0">
                  <c:v>grew significantly</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I'!$C$104:$I$104</c:f>
              <c:numCache>
                <c:formatCode>0%</c:formatCode>
                <c:ptCount val="7"/>
                <c:pt idx="0">
                  <c:v>0.19</c:v>
                </c:pt>
                <c:pt idx="1">
                  <c:v>0.25</c:v>
                </c:pt>
                <c:pt idx="2">
                  <c:v>0.1</c:v>
                </c:pt>
                <c:pt idx="3">
                  <c:v>0.23</c:v>
                </c:pt>
                <c:pt idx="4">
                  <c:v>0.24000000000000013</c:v>
                </c:pt>
                <c:pt idx="5">
                  <c:v>8.0000000000000043E-2</c:v>
                </c:pt>
                <c:pt idx="6">
                  <c:v>7.0000000000000021E-2</c:v>
                </c:pt>
              </c:numCache>
            </c:numRef>
          </c:val>
        </c:ser>
        <c:ser>
          <c:idx val="2"/>
          <c:order val="2"/>
          <c:tx>
            <c:strRef>
              <c:f>'grafikon I'!$B$105</c:f>
              <c:strCache>
                <c:ptCount val="1"/>
                <c:pt idx="0">
                  <c:v>grew a little</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I'!$C$105:$I$105</c:f>
              <c:numCache>
                <c:formatCode>0%</c:formatCode>
                <c:ptCount val="7"/>
                <c:pt idx="0">
                  <c:v>0.22</c:v>
                </c:pt>
                <c:pt idx="1">
                  <c:v>0.2</c:v>
                </c:pt>
                <c:pt idx="2">
                  <c:v>0.23</c:v>
                </c:pt>
                <c:pt idx="3">
                  <c:v>0.25</c:v>
                </c:pt>
                <c:pt idx="4">
                  <c:v>0.24000000000000013</c:v>
                </c:pt>
                <c:pt idx="5">
                  <c:v>0.12000000000000002</c:v>
                </c:pt>
                <c:pt idx="6">
                  <c:v>0.11</c:v>
                </c:pt>
              </c:numCache>
            </c:numRef>
          </c:val>
        </c:ser>
        <c:ser>
          <c:idx val="3"/>
          <c:order val="3"/>
          <c:tx>
            <c:strRef>
              <c:f>'grafikon I'!$B$106</c:f>
              <c:strCache>
                <c:ptCount val="1"/>
                <c:pt idx="0">
                  <c:v>remained the same</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I'!$C$106:$I$106</c:f>
              <c:numCache>
                <c:formatCode>0%</c:formatCode>
                <c:ptCount val="7"/>
                <c:pt idx="0">
                  <c:v>0.4</c:v>
                </c:pt>
                <c:pt idx="1">
                  <c:v>0.38000000000000034</c:v>
                </c:pt>
                <c:pt idx="2">
                  <c:v>0.47000000000000008</c:v>
                </c:pt>
                <c:pt idx="3">
                  <c:v>0.35000000000000026</c:v>
                </c:pt>
                <c:pt idx="4">
                  <c:v>0.35000000000000026</c:v>
                </c:pt>
                <c:pt idx="5">
                  <c:v>0.45</c:v>
                </c:pt>
                <c:pt idx="6">
                  <c:v>0.43000000000000027</c:v>
                </c:pt>
              </c:numCache>
            </c:numRef>
          </c:val>
        </c:ser>
        <c:ser>
          <c:idx val="4"/>
          <c:order val="4"/>
          <c:tx>
            <c:strRef>
              <c:f>'grafikon I'!$B$107</c:f>
              <c:strCache>
                <c:ptCount val="1"/>
                <c:pt idx="0">
                  <c:v>decreased a little</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I'!$C$107:$I$107</c:f>
              <c:numCache>
                <c:formatCode>0%</c:formatCode>
                <c:ptCount val="7"/>
                <c:pt idx="0">
                  <c:v>0.11</c:v>
                </c:pt>
                <c:pt idx="1">
                  <c:v>7.0000000000000021E-2</c:v>
                </c:pt>
                <c:pt idx="2">
                  <c:v>0.12000000000000002</c:v>
                </c:pt>
                <c:pt idx="3">
                  <c:v>0.1</c:v>
                </c:pt>
                <c:pt idx="4">
                  <c:v>8.0000000000000043E-2</c:v>
                </c:pt>
                <c:pt idx="5">
                  <c:v>0.24000000000000013</c:v>
                </c:pt>
                <c:pt idx="6">
                  <c:v>0.27</c:v>
                </c:pt>
              </c:numCache>
            </c:numRef>
          </c:val>
        </c:ser>
        <c:ser>
          <c:idx val="5"/>
          <c:order val="5"/>
          <c:tx>
            <c:strRef>
              <c:f>'grafikon I'!$B$108</c:f>
              <c:strCache>
                <c:ptCount val="1"/>
                <c:pt idx="0">
                  <c:v>decreased a lot</c:v>
                </c:pt>
              </c:strCache>
            </c:strRef>
          </c:tx>
          <c:spPr>
            <a:solidFill>
              <a:srgbClr val="C00000"/>
            </a:solidFill>
            <a:scene3d>
              <a:camera prst="orthographicFront"/>
              <a:lightRig rig="threePt" dir="t"/>
            </a:scene3d>
            <a:sp3d>
              <a:bevelT/>
              <a:bevelB/>
            </a:sp3d>
          </c:spPr>
          <c:dLbls>
            <c:dLbl>
              <c:idx val="0"/>
              <c:layout>
                <c:manualLayout>
                  <c:x val="1.9169325858582074E-2"/>
                  <c:y val="-1.2461059190031175E-2"/>
                </c:manualLayout>
              </c:layout>
              <c:dLblPos val="ctr"/>
              <c:showVal val="1"/>
            </c:dLbl>
            <c:dLbl>
              <c:idx val="1"/>
              <c:layout>
                <c:manualLayout>
                  <c:x val="1.7039400763184026E-2"/>
                  <c:y val="-1.2461059190031175E-2"/>
                </c:manualLayout>
              </c:layout>
              <c:dLblPos val="ctr"/>
              <c:showVal val="1"/>
            </c:dLbl>
            <c:dLbl>
              <c:idx val="2"/>
              <c:layout>
                <c:manualLayout>
                  <c:x val="1.064962547699002E-2"/>
                  <c:y val="-1.2461059190031102E-2"/>
                </c:manualLayout>
              </c:layout>
              <c:dLblPos val="ctr"/>
              <c:showVal val="1"/>
            </c:dLbl>
            <c:dLbl>
              <c:idx val="3"/>
              <c:layout>
                <c:manualLayout>
                  <c:x val="1.9169325858582074E-2"/>
                  <c:y val="-4.1536863966770508E-3"/>
                </c:manualLayout>
              </c:layout>
              <c:dLblPos val="ctr"/>
              <c:showVal val="1"/>
            </c:dLbl>
            <c:dLbl>
              <c:idx val="4"/>
              <c:layout>
                <c:manualLayout>
                  <c:x val="1.277955057238802E-2"/>
                  <c:y val="0"/>
                </c:manualLayout>
              </c:layout>
              <c:dLblPos val="ctr"/>
              <c:showVal val="1"/>
            </c:dLbl>
            <c:dLbl>
              <c:idx val="5"/>
              <c:layout>
                <c:manualLayout>
                  <c:x val="1.7039400763184026E-2"/>
                  <c:y val="-8.3073727933541015E-3"/>
                </c:manualLayout>
              </c:layout>
              <c:dLblPos val="ctr"/>
              <c:showVal val="1"/>
            </c:dLbl>
            <c:dLbl>
              <c:idx val="6"/>
              <c:spPr/>
              <c:txPr>
                <a:bodyPr/>
                <a:lstStyle/>
                <a:p>
                  <a:pPr>
                    <a:defRPr sz="1200" b="1" i="0" u="none" strike="noStrike" baseline="0">
                      <a:solidFill>
                        <a:schemeClr val="bg1"/>
                      </a:solidFill>
                      <a:latin typeface="Constantia"/>
                      <a:ea typeface="Constantia"/>
                      <a:cs typeface="Constantia"/>
                    </a:defRPr>
                  </a:pPr>
                  <a:endParaRPr lang="en-US"/>
                </a:p>
              </c:txPr>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oct</c:v>
                </c:pt>
                <c:pt idx="1">
                  <c:v>2010 mar</c:v>
                </c:pt>
                <c:pt idx="2">
                  <c:v>2010 oct</c:v>
                </c:pt>
                <c:pt idx="3">
                  <c:v>2011 nov</c:v>
                </c:pt>
                <c:pt idx="4">
                  <c:v>2012 jun</c:v>
                </c:pt>
                <c:pt idx="5">
                  <c:v>2012 dec</c:v>
                </c:pt>
                <c:pt idx="6">
                  <c:v>2013 jun</c:v>
                </c:pt>
              </c:strCache>
            </c:strRef>
          </c:cat>
          <c:val>
            <c:numRef>
              <c:f>'grafikon I'!$C$108:$I$108</c:f>
              <c:numCache>
                <c:formatCode>0%</c:formatCode>
                <c:ptCount val="7"/>
                <c:pt idx="0">
                  <c:v>0</c:v>
                </c:pt>
                <c:pt idx="1">
                  <c:v>1.0000000000000005E-2</c:v>
                </c:pt>
                <c:pt idx="2">
                  <c:v>0</c:v>
                </c:pt>
                <c:pt idx="3">
                  <c:v>0</c:v>
                </c:pt>
                <c:pt idx="4">
                  <c:v>0</c:v>
                </c:pt>
                <c:pt idx="5">
                  <c:v>1.0000000000000005E-2</c:v>
                </c:pt>
                <c:pt idx="6">
                  <c:v>2.0000000000000011E-2</c:v>
                </c:pt>
              </c:numCache>
            </c:numRef>
          </c:val>
        </c:ser>
        <c:dLbls/>
        <c:overlap val="100"/>
        <c:axId val="70782976"/>
        <c:axId val="70784512"/>
      </c:barChart>
      <c:catAx>
        <c:axId val="70782976"/>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0784512"/>
        <c:crosses val="autoZero"/>
        <c:auto val="1"/>
        <c:lblAlgn val="ctr"/>
        <c:lblOffset val="100"/>
      </c:catAx>
      <c:valAx>
        <c:axId val="70784512"/>
        <c:scaling>
          <c:orientation val="minMax"/>
        </c:scaling>
        <c:delete val="1"/>
        <c:axPos val="b"/>
        <c:numFmt formatCode="0%" sourceLinked="1"/>
        <c:tickLblPos val="none"/>
        <c:crossAx val="70782976"/>
        <c:crosses val="autoZero"/>
        <c:crossBetween val="between"/>
      </c:valAx>
    </c:plotArea>
    <c:legend>
      <c:legendPos val="r"/>
      <c:layout>
        <c:manualLayout>
          <c:xMode val="edge"/>
          <c:yMode val="edge"/>
          <c:x val="0.81806674165729187"/>
          <c:y val="0.13072834645669312"/>
          <c:w val="0.17015130251575689"/>
          <c:h val="0.76884633738964536"/>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25"/>
          <c:y val="4.569055036344756E-2"/>
          <c:w val="0.60748235042048315"/>
          <c:h val="0.90861889927310624"/>
        </c:manualLayout>
      </c:layout>
      <c:barChart>
        <c:barDir val="bar"/>
        <c:grouping val="percentStacked"/>
        <c:ser>
          <c:idx val="0"/>
          <c:order val="0"/>
          <c:tx>
            <c:strRef>
              <c:f>'grafikon I'!$B$114</c:f>
              <c:strCache>
                <c:ptCount val="1"/>
                <c:pt idx="0">
                  <c:v>doesn’t know/no answer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I'!$C$114:$I$114</c:f>
              <c:numCache>
                <c:formatCode>0%</c:formatCode>
                <c:ptCount val="7"/>
                <c:pt idx="0">
                  <c:v>9.0000000000000024E-2</c:v>
                </c:pt>
                <c:pt idx="1">
                  <c:v>0.1</c:v>
                </c:pt>
                <c:pt idx="2">
                  <c:v>0.14000000000000001</c:v>
                </c:pt>
                <c:pt idx="3">
                  <c:v>0.11</c:v>
                </c:pt>
                <c:pt idx="4">
                  <c:v>9.0000000000000024E-2</c:v>
                </c:pt>
                <c:pt idx="5">
                  <c:v>0.13</c:v>
                </c:pt>
                <c:pt idx="6">
                  <c:v>0.15000000000000013</c:v>
                </c:pt>
              </c:numCache>
            </c:numRef>
          </c:val>
        </c:ser>
        <c:ser>
          <c:idx val="1"/>
          <c:order val="1"/>
          <c:tx>
            <c:strRef>
              <c:f>'grafikon I'!$B$115</c:f>
              <c:strCache>
                <c:ptCount val="1"/>
                <c:pt idx="0">
                  <c:v>will grow significantly</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I'!$C$115:$I$115</c:f>
              <c:numCache>
                <c:formatCode>0%</c:formatCode>
                <c:ptCount val="7"/>
                <c:pt idx="0">
                  <c:v>0.14000000000000001</c:v>
                </c:pt>
                <c:pt idx="1">
                  <c:v>0.14000000000000001</c:v>
                </c:pt>
                <c:pt idx="2">
                  <c:v>8.0000000000000043E-2</c:v>
                </c:pt>
                <c:pt idx="3">
                  <c:v>0.16</c:v>
                </c:pt>
                <c:pt idx="4">
                  <c:v>0.19</c:v>
                </c:pt>
                <c:pt idx="5">
                  <c:v>4.0000000000000022E-2</c:v>
                </c:pt>
                <c:pt idx="6">
                  <c:v>7.0000000000000021E-2</c:v>
                </c:pt>
              </c:numCache>
            </c:numRef>
          </c:val>
        </c:ser>
        <c:ser>
          <c:idx val="2"/>
          <c:order val="2"/>
          <c:tx>
            <c:strRef>
              <c:f>'grafikon I'!$B$116</c:f>
              <c:strCache>
                <c:ptCount val="1"/>
                <c:pt idx="0">
                  <c:v>will grow a little</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I'!$C$116:$I$116</c:f>
              <c:numCache>
                <c:formatCode>0%</c:formatCode>
                <c:ptCount val="7"/>
                <c:pt idx="0">
                  <c:v>0.18000000000000013</c:v>
                </c:pt>
                <c:pt idx="1">
                  <c:v>0.19</c:v>
                </c:pt>
                <c:pt idx="2">
                  <c:v>0.17</c:v>
                </c:pt>
                <c:pt idx="3">
                  <c:v>0.21000000000000013</c:v>
                </c:pt>
                <c:pt idx="4">
                  <c:v>0.21000000000000013</c:v>
                </c:pt>
                <c:pt idx="5">
                  <c:v>9.0000000000000024E-2</c:v>
                </c:pt>
                <c:pt idx="6">
                  <c:v>8.0000000000000043E-2</c:v>
                </c:pt>
              </c:numCache>
            </c:numRef>
          </c:val>
        </c:ser>
        <c:ser>
          <c:idx val="3"/>
          <c:order val="3"/>
          <c:tx>
            <c:strRef>
              <c:f>'grafikon I'!$B$117</c:f>
              <c:strCache>
                <c:ptCount val="1"/>
                <c:pt idx="0">
                  <c:v>will  remain the same</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I'!$C$117:$I$117</c:f>
              <c:numCache>
                <c:formatCode>0%</c:formatCode>
                <c:ptCount val="7"/>
                <c:pt idx="0">
                  <c:v>0.41000000000000025</c:v>
                </c:pt>
                <c:pt idx="1">
                  <c:v>0.45</c:v>
                </c:pt>
                <c:pt idx="2">
                  <c:v>0.43000000000000027</c:v>
                </c:pt>
                <c:pt idx="3">
                  <c:v>0.38000000000000034</c:v>
                </c:pt>
                <c:pt idx="4">
                  <c:v>0.36000000000000026</c:v>
                </c:pt>
                <c:pt idx="5">
                  <c:v>0.3300000000000004</c:v>
                </c:pt>
                <c:pt idx="6">
                  <c:v>0.37000000000000027</c:v>
                </c:pt>
              </c:numCache>
            </c:numRef>
          </c:val>
        </c:ser>
        <c:ser>
          <c:idx val="4"/>
          <c:order val="4"/>
          <c:tx>
            <c:strRef>
              <c:f>'grafikon I'!$B$118</c:f>
              <c:strCache>
                <c:ptCount val="1"/>
                <c:pt idx="0">
                  <c:v>will decrease a little</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I'!$C$118:$I$118</c:f>
              <c:numCache>
                <c:formatCode>0%</c:formatCode>
                <c:ptCount val="7"/>
                <c:pt idx="0">
                  <c:v>0.16</c:v>
                </c:pt>
                <c:pt idx="1">
                  <c:v>0.12000000000000002</c:v>
                </c:pt>
                <c:pt idx="2">
                  <c:v>0.17</c:v>
                </c:pt>
                <c:pt idx="3">
                  <c:v>0.13</c:v>
                </c:pt>
                <c:pt idx="4">
                  <c:v>0.12000000000000002</c:v>
                </c:pt>
                <c:pt idx="5">
                  <c:v>0.34</c:v>
                </c:pt>
                <c:pt idx="6">
                  <c:v>0.28000000000000008</c:v>
                </c:pt>
              </c:numCache>
            </c:numRef>
          </c:val>
        </c:ser>
        <c:ser>
          <c:idx val="5"/>
          <c:order val="5"/>
          <c:tx>
            <c:strRef>
              <c:f>'grafikon I'!$B$119</c:f>
              <c:strCache>
                <c:ptCount val="1"/>
                <c:pt idx="0">
                  <c:v>will decrease a lot</c:v>
                </c:pt>
              </c:strCache>
            </c:strRef>
          </c:tx>
          <c:spPr>
            <a:solidFill>
              <a:srgbClr val="C00000"/>
            </a:solidFill>
            <a:scene3d>
              <a:camera prst="orthographicFront"/>
              <a:lightRig rig="threePt" dir="t"/>
            </a:scene3d>
            <a:sp3d>
              <a:bevelT/>
              <a:bevelB/>
            </a:sp3d>
          </c:spPr>
          <c:dLbls>
            <c:dLbl>
              <c:idx val="0"/>
              <c:layout>
                <c:manualLayout>
                  <c:x val="1.9169325858582085E-2"/>
                  <c:y val="-1.2461059190031182E-2"/>
                </c:manualLayout>
              </c:layout>
              <c:dLblPos val="ctr"/>
              <c:showVal val="1"/>
            </c:dLbl>
            <c:dLbl>
              <c:idx val="1"/>
              <c:layout>
                <c:manualLayout>
                  <c:x val="1.7039400763184026E-2"/>
                  <c:y val="-1.2461059190031182E-2"/>
                </c:manualLayout>
              </c:layout>
              <c:dLblPos val="ctr"/>
              <c:showVal val="1"/>
            </c:dLbl>
            <c:dLbl>
              <c:idx val="2"/>
              <c:layout>
                <c:manualLayout>
                  <c:x val="1.064962547699002E-2"/>
                  <c:y val="-1.2461059190031107E-2"/>
                </c:manualLayout>
              </c:layout>
              <c:dLblPos val="ctr"/>
              <c:showVal val="1"/>
            </c:dLbl>
            <c:dLbl>
              <c:idx val="3"/>
              <c:layout>
                <c:manualLayout>
                  <c:x val="1.9169325858582085E-2"/>
                  <c:y val="-4.1536863966770508E-3"/>
                </c:manualLayout>
              </c:layout>
              <c:dLblPos val="ctr"/>
              <c:showVal val="1"/>
            </c:dLbl>
            <c:dLbl>
              <c:idx val="4"/>
              <c:layout>
                <c:manualLayout>
                  <c:x val="2.1849840198546612E-2"/>
                  <c:y val="0"/>
                </c:manualLayout>
              </c:layout>
              <c:dLblPos val="ctr"/>
              <c:showVal val="1"/>
            </c:dLbl>
            <c:dLbl>
              <c:idx val="5"/>
              <c:layout>
                <c:manualLayout>
                  <c:x val="6.1550877568875275E-3"/>
                  <c:y val="-8.3073727933541015E-3"/>
                </c:manualLayout>
              </c:layout>
              <c:spPr/>
              <c:txPr>
                <a:bodyPr/>
                <a:lstStyle/>
                <a:p>
                  <a:pPr>
                    <a:defRPr sz="1000" b="1" i="0" u="none" strike="noStrike" baseline="0">
                      <a:solidFill>
                        <a:srgbClr val="FFFFFF"/>
                      </a:solidFill>
                      <a:latin typeface="Constantia"/>
                      <a:ea typeface="Constantia"/>
                      <a:cs typeface="Constantia"/>
                    </a:defRPr>
                  </a:pPr>
                  <a:endParaRPr lang="en-US"/>
                </a:p>
              </c:txPr>
              <c:dLblPos val="ctr"/>
              <c:showVal val="1"/>
            </c:dLbl>
            <c:dLbl>
              <c:idx val="6"/>
              <c:spPr/>
              <c:txPr>
                <a:bodyPr/>
                <a:lstStyle/>
                <a:p>
                  <a:pPr>
                    <a:defRPr sz="1000" b="1" i="0" u="none" strike="noStrike" baseline="0">
                      <a:solidFill>
                        <a:schemeClr val="bg1"/>
                      </a:solidFill>
                      <a:latin typeface="Constantia"/>
                      <a:ea typeface="Constantia"/>
                      <a:cs typeface="Constantia"/>
                    </a:defRPr>
                  </a:pPr>
                  <a:endParaRPr lang="en-US"/>
                </a:p>
              </c:txPr>
            </c:dLbl>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oct</c:v>
                </c:pt>
                <c:pt idx="1">
                  <c:v>2010 mar</c:v>
                </c:pt>
                <c:pt idx="2">
                  <c:v>2010 oct</c:v>
                </c:pt>
                <c:pt idx="3">
                  <c:v>2011 nov</c:v>
                </c:pt>
                <c:pt idx="4">
                  <c:v>2012 jun</c:v>
                </c:pt>
                <c:pt idx="5">
                  <c:v>2012 dec</c:v>
                </c:pt>
                <c:pt idx="6">
                  <c:v>2013 jun</c:v>
                </c:pt>
              </c:strCache>
            </c:strRef>
          </c:cat>
          <c:val>
            <c:numRef>
              <c:f>'grafikon I'!$C$119:$I$119</c:f>
              <c:numCache>
                <c:formatCode>0%</c:formatCode>
                <c:ptCount val="7"/>
                <c:pt idx="0">
                  <c:v>1.0000000000000005E-2</c:v>
                </c:pt>
                <c:pt idx="1">
                  <c:v>0</c:v>
                </c:pt>
                <c:pt idx="2">
                  <c:v>1.0000000000000005E-2</c:v>
                </c:pt>
                <c:pt idx="3">
                  <c:v>1.0000000000000005E-2</c:v>
                </c:pt>
                <c:pt idx="4">
                  <c:v>3.0000000000000002E-2</c:v>
                </c:pt>
                <c:pt idx="5">
                  <c:v>7.0000000000000021E-2</c:v>
                </c:pt>
                <c:pt idx="6">
                  <c:v>0.05</c:v>
                </c:pt>
              </c:numCache>
            </c:numRef>
          </c:val>
        </c:ser>
        <c:dLbls/>
        <c:overlap val="100"/>
        <c:axId val="71009408"/>
        <c:axId val="71010944"/>
      </c:barChart>
      <c:catAx>
        <c:axId val="71009408"/>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1010944"/>
        <c:crosses val="autoZero"/>
        <c:auto val="1"/>
        <c:lblAlgn val="ctr"/>
        <c:lblOffset val="100"/>
      </c:catAx>
      <c:valAx>
        <c:axId val="71010944"/>
        <c:scaling>
          <c:orientation val="minMax"/>
        </c:scaling>
        <c:delete val="1"/>
        <c:axPos val="b"/>
        <c:numFmt formatCode="0%" sourceLinked="1"/>
        <c:tickLblPos val="none"/>
        <c:crossAx val="71009408"/>
        <c:crosses val="autoZero"/>
        <c:crossBetween val="between"/>
      </c:valAx>
    </c:plotArea>
    <c:legend>
      <c:legendPos val="r"/>
      <c:layout>
        <c:manualLayout>
          <c:xMode val="edge"/>
          <c:yMode val="edge"/>
          <c:x val="0.81806674165729187"/>
          <c:y val="0.14133534373462717"/>
          <c:w val="0.17015130251575689"/>
          <c:h val="0.73320221730731561"/>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28"/>
          <c:y val="4.569055036344756E-2"/>
          <c:w val="0.66761012821537191"/>
          <c:h val="0.90861889927310635"/>
        </c:manualLayout>
      </c:layout>
      <c:barChart>
        <c:barDir val="bar"/>
        <c:grouping val="percentStacked"/>
        <c:ser>
          <c:idx val="0"/>
          <c:order val="0"/>
          <c:tx>
            <c:strRef>
              <c:f>'institucije grafikon'!$C$50</c:f>
              <c:strCache>
                <c:ptCount val="1"/>
                <c:pt idx="0">
                  <c:v>2009 oct</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grafikon'!$C$51:$C$58</c:f>
              <c:numCache>
                <c:formatCode>0%</c:formatCode>
                <c:ptCount val="8"/>
                <c:pt idx="0">
                  <c:v>0.55000000000000004</c:v>
                </c:pt>
                <c:pt idx="1">
                  <c:v>0.72000000000000042</c:v>
                </c:pt>
                <c:pt idx="2">
                  <c:v>0.66000000000000059</c:v>
                </c:pt>
                <c:pt idx="3">
                  <c:v>0.65000000000000058</c:v>
                </c:pt>
                <c:pt idx="4">
                  <c:v>0.65000000000000058</c:v>
                </c:pt>
                <c:pt idx="5">
                  <c:v>0.7000000000000004</c:v>
                </c:pt>
                <c:pt idx="6">
                  <c:v>0.78</c:v>
                </c:pt>
                <c:pt idx="7">
                  <c:v>0.76000000000000045</c:v>
                </c:pt>
              </c:numCache>
            </c:numRef>
          </c:val>
        </c:ser>
        <c:ser>
          <c:idx val="1"/>
          <c:order val="1"/>
          <c:tx>
            <c:strRef>
              <c:f>'institucije grafikon'!$D$50</c:f>
              <c:strCache>
                <c:ptCount val="1"/>
                <c:pt idx="0">
                  <c:v>2010 mar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grafikon'!$D$51:$D$58</c:f>
              <c:numCache>
                <c:formatCode>0%</c:formatCode>
                <c:ptCount val="8"/>
                <c:pt idx="0">
                  <c:v>0.55000000000000004</c:v>
                </c:pt>
                <c:pt idx="1">
                  <c:v>0.62000000000000044</c:v>
                </c:pt>
                <c:pt idx="2">
                  <c:v>0.68</c:v>
                </c:pt>
                <c:pt idx="3">
                  <c:v>0.65000000000000058</c:v>
                </c:pt>
                <c:pt idx="4">
                  <c:v>0.66000000000000059</c:v>
                </c:pt>
                <c:pt idx="5">
                  <c:v>0.7000000000000004</c:v>
                </c:pt>
                <c:pt idx="6">
                  <c:v>0.7000000000000004</c:v>
                </c:pt>
                <c:pt idx="7">
                  <c:v>0.8</c:v>
                </c:pt>
              </c:numCache>
            </c:numRef>
          </c:val>
        </c:ser>
        <c:ser>
          <c:idx val="2"/>
          <c:order val="2"/>
          <c:tx>
            <c:strRef>
              <c:f>'institucije grafikon'!$E$50</c:f>
              <c:strCache>
                <c:ptCount val="1"/>
                <c:pt idx="0">
                  <c:v>2010 oct</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grafikon'!$E$51:$E$58</c:f>
              <c:numCache>
                <c:formatCode>0%</c:formatCode>
                <c:ptCount val="8"/>
                <c:pt idx="0">
                  <c:v>0.52</c:v>
                </c:pt>
                <c:pt idx="1">
                  <c:v>0.63000000000000045</c:v>
                </c:pt>
                <c:pt idx="2">
                  <c:v>0.67000000000000071</c:v>
                </c:pt>
                <c:pt idx="3">
                  <c:v>0.56999999999999995</c:v>
                </c:pt>
                <c:pt idx="4">
                  <c:v>0.67000000000000071</c:v>
                </c:pt>
                <c:pt idx="5">
                  <c:v>0.68</c:v>
                </c:pt>
                <c:pt idx="6">
                  <c:v>0.73000000000000043</c:v>
                </c:pt>
                <c:pt idx="7">
                  <c:v>0.74000000000000044</c:v>
                </c:pt>
              </c:numCache>
            </c:numRef>
          </c:val>
        </c:ser>
        <c:ser>
          <c:idx val="3"/>
          <c:order val="3"/>
          <c:tx>
            <c:strRef>
              <c:f>'institucije grafikon'!$F$50</c:f>
              <c:strCache>
                <c:ptCount val="1"/>
                <c:pt idx="0">
                  <c:v>2011 nov</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grafikon'!$F$51:$F$58</c:f>
              <c:numCache>
                <c:formatCode>0%</c:formatCode>
                <c:ptCount val="8"/>
                <c:pt idx="0">
                  <c:v>0.55000000000000004</c:v>
                </c:pt>
                <c:pt idx="1">
                  <c:v>0.63000000000000045</c:v>
                </c:pt>
                <c:pt idx="2">
                  <c:v>0.63000000000000045</c:v>
                </c:pt>
                <c:pt idx="3">
                  <c:v>0.63000000000000045</c:v>
                </c:pt>
                <c:pt idx="4">
                  <c:v>0.64000000000000046</c:v>
                </c:pt>
                <c:pt idx="5">
                  <c:v>0.67000000000000071</c:v>
                </c:pt>
                <c:pt idx="6">
                  <c:v>0.74000000000000044</c:v>
                </c:pt>
                <c:pt idx="7">
                  <c:v>0.76000000000000045</c:v>
                </c:pt>
              </c:numCache>
            </c:numRef>
          </c:val>
        </c:ser>
        <c:ser>
          <c:idx val="4"/>
          <c:order val="4"/>
          <c:tx>
            <c:strRef>
              <c:f>'institucije grafikon'!$G$50</c:f>
              <c:strCache>
                <c:ptCount val="1"/>
                <c:pt idx="0">
                  <c:v>2012 jun</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grafikon'!$G$51:$G$58</c:f>
              <c:numCache>
                <c:formatCode>0%</c:formatCode>
                <c:ptCount val="8"/>
                <c:pt idx="0">
                  <c:v>0.64000000000000046</c:v>
                </c:pt>
                <c:pt idx="1">
                  <c:v>0.66000000000000059</c:v>
                </c:pt>
                <c:pt idx="2">
                  <c:v>0.62000000000000044</c:v>
                </c:pt>
                <c:pt idx="3">
                  <c:v>0.64000000000000046</c:v>
                </c:pt>
                <c:pt idx="4">
                  <c:v>0.67000000000000071</c:v>
                </c:pt>
                <c:pt idx="5">
                  <c:v>0.69000000000000039</c:v>
                </c:pt>
                <c:pt idx="6">
                  <c:v>0.74000000000000044</c:v>
                </c:pt>
                <c:pt idx="7">
                  <c:v>0.77000000000000046</c:v>
                </c:pt>
              </c:numCache>
            </c:numRef>
          </c:val>
        </c:ser>
        <c:ser>
          <c:idx val="5"/>
          <c:order val="5"/>
          <c:tx>
            <c:strRef>
              <c:f>'institucije grafikon'!$H$50</c:f>
              <c:strCache>
                <c:ptCount val="1"/>
                <c:pt idx="0">
                  <c:v>2012 dec</c:v>
                </c:pt>
              </c:strCache>
            </c:strRef>
          </c:tx>
          <c:spPr>
            <a:solidFill>
              <a:srgbClr val="C00000"/>
            </a:solidFill>
            <a:scene3d>
              <a:camera prst="orthographicFront"/>
              <a:lightRig rig="threePt" dir="t"/>
            </a:scene3d>
            <a:sp3d>
              <a:bevelT/>
              <a:bevelB/>
            </a:sp3d>
          </c:spPr>
          <c:dLbls>
            <c:dLbl>
              <c:idx val="0"/>
              <c:layout>
                <c:manualLayout>
                  <c:x val="1.9169278022885275E-2"/>
                  <c:y val="-6.7952978965448172E-3"/>
                </c:manualLayout>
              </c:layout>
              <c:dLblPos val="ctr"/>
              <c:showVal val="1"/>
            </c:dLbl>
            <c:dLbl>
              <c:idx val="1"/>
              <c:layout>
                <c:manualLayout>
                  <c:x val="1.7039358242564667E-2"/>
                  <c:y val="-1.1295755169414042E-3"/>
                </c:manualLayout>
              </c:layout>
              <c:dLblPos val="ctr"/>
              <c:showVal val="1"/>
            </c:dLbl>
            <c:dLbl>
              <c:idx val="2"/>
              <c:layout>
                <c:manualLayout>
                  <c:x val="1.0649598901602915E-2"/>
                  <c:y val="-4.9067237700103506E-3"/>
                </c:manualLayout>
              </c:layout>
              <c:dLblPos val="ctr"/>
              <c:showVal val="1"/>
            </c:dLbl>
            <c:dLbl>
              <c:idx val="3"/>
              <c:layout>
                <c:manualLayout>
                  <c:x val="1.9169325858582088E-2"/>
                  <c:y val="-4.1536863966770508E-3"/>
                </c:manualLayout>
              </c:layout>
              <c:dLblPos val="ctr"/>
              <c:showVal val="1"/>
            </c:dLbl>
            <c:dLbl>
              <c:idx val="4"/>
              <c:layout>
                <c:manualLayout>
                  <c:x val="2.1849840198546612E-2"/>
                  <c:y val="0"/>
                </c:manualLayout>
              </c:layout>
              <c:dLblPos val="ctr"/>
              <c:showVal val="1"/>
            </c:dLbl>
            <c:dLbl>
              <c:idx val="5"/>
              <c:layout>
                <c:manualLayout>
                  <c:x val="6.155047980896413E-3"/>
                  <c:y val="-2.641624471162072E-3"/>
                </c:manualLayout>
              </c:layout>
              <c:dLblPos val="ctr"/>
              <c:showVal val="1"/>
            </c:dLbl>
            <c:dLbl>
              <c:idx val="10"/>
              <c:layout>
                <c:manualLayout>
                  <c:x val="0"/>
                  <c:y val="-5.6657223796033381E-3"/>
                </c:manualLayout>
              </c:layout>
              <c:dLblPos val="ctr"/>
              <c:showVal val="1"/>
            </c:dLbl>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grafikon'!$H$51:$H$58</c:f>
              <c:numCache>
                <c:formatCode>0%</c:formatCode>
                <c:ptCount val="8"/>
                <c:pt idx="0">
                  <c:v>0.51</c:v>
                </c:pt>
                <c:pt idx="1">
                  <c:v>0.52</c:v>
                </c:pt>
                <c:pt idx="2">
                  <c:v>0.60000000000000042</c:v>
                </c:pt>
                <c:pt idx="3">
                  <c:v>0.56000000000000005</c:v>
                </c:pt>
                <c:pt idx="4">
                  <c:v>0.63000000000000045</c:v>
                </c:pt>
                <c:pt idx="5">
                  <c:v>0.64000000000000046</c:v>
                </c:pt>
                <c:pt idx="6">
                  <c:v>0.69000000000000039</c:v>
                </c:pt>
                <c:pt idx="7">
                  <c:v>0.72000000000000042</c:v>
                </c:pt>
              </c:numCache>
            </c:numRef>
          </c:val>
        </c:ser>
        <c:ser>
          <c:idx val="6"/>
          <c:order val="6"/>
          <c:tx>
            <c:strRef>
              <c:f>'institucije grafikon'!$I$50</c:f>
              <c:strCache>
                <c:ptCount val="1"/>
                <c:pt idx="0">
                  <c:v>2013 jun</c:v>
                </c:pt>
              </c:strCache>
            </c:strRef>
          </c:tx>
          <c:spPr>
            <a:solidFill>
              <a:srgbClr val="C0504D">
                <a:lumMod val="40000"/>
                <a:lumOff val="60000"/>
              </a:srgb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'institucije grafikon'!$B$51:$B$58</c:f>
              <c:strCache>
                <c:ptCount val="8"/>
                <c:pt idx="0">
                  <c:v>City/administration</c:v>
                </c:pt>
                <c:pt idx="1">
                  <c:v>Customs</c:v>
                </c:pt>
                <c:pt idx="2">
                  <c:v>Attorneys/lawyers</c:v>
                </c:pt>
                <c:pt idx="3">
                  <c:v>Police</c:v>
                </c:pt>
                <c:pt idx="4">
                  <c:v>Prosecutors</c:v>
                </c:pt>
                <c:pt idx="5">
                  <c:v>Judges</c:v>
                </c:pt>
                <c:pt idx="6">
                  <c:v>Health care</c:v>
                </c:pt>
                <c:pt idx="7">
                  <c:v>Political parties</c:v>
                </c:pt>
              </c:strCache>
            </c:strRef>
          </c:cat>
          <c:val>
            <c:numRef>
              <c:f>'institucije grafikon'!$I$51:$I$58</c:f>
              <c:numCache>
                <c:formatCode>0%</c:formatCode>
                <c:ptCount val="8"/>
                <c:pt idx="0">
                  <c:v>0.51</c:v>
                </c:pt>
                <c:pt idx="1">
                  <c:v>0.62000000000000044</c:v>
                </c:pt>
                <c:pt idx="2">
                  <c:v>0.62000000000000044</c:v>
                </c:pt>
                <c:pt idx="3">
                  <c:v>0.65000000000000058</c:v>
                </c:pt>
                <c:pt idx="4">
                  <c:v>0.65000000000000058</c:v>
                </c:pt>
                <c:pt idx="5">
                  <c:v>0.67000000000000071</c:v>
                </c:pt>
                <c:pt idx="6">
                  <c:v>0.68</c:v>
                </c:pt>
                <c:pt idx="7">
                  <c:v>0.72000000000000042</c:v>
                </c:pt>
              </c:numCache>
            </c:numRef>
          </c:val>
        </c:ser>
        <c:dLbls/>
        <c:overlap val="100"/>
        <c:axId val="72657536"/>
        <c:axId val="72675712"/>
      </c:barChart>
      <c:catAx>
        <c:axId val="72657536"/>
        <c:scaling>
          <c:orientation val="minMax"/>
        </c:scaling>
        <c:axPos val="l"/>
        <c:numFmt formatCode="General"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2675712"/>
        <c:crosses val="autoZero"/>
        <c:auto val="1"/>
        <c:lblAlgn val="ctr"/>
        <c:lblOffset val="100"/>
      </c:catAx>
      <c:valAx>
        <c:axId val="72675712"/>
        <c:scaling>
          <c:orientation val="minMax"/>
        </c:scaling>
        <c:delete val="1"/>
        <c:axPos val="b"/>
        <c:numFmt formatCode="0%" sourceLinked="1"/>
        <c:tickLblPos val="none"/>
        <c:crossAx val="72657536"/>
        <c:crosses val="autoZero"/>
        <c:crossBetween val="between"/>
      </c:valAx>
    </c:plotArea>
    <c:legend>
      <c:legendPos val="r"/>
      <c:layout>
        <c:manualLayout>
          <c:xMode val="edge"/>
          <c:yMode val="edge"/>
          <c:x val="0.87873465255045513"/>
          <c:y val="0.13726998166325116"/>
          <c:w val="9.8664202555205152E-2"/>
          <c:h val="0.71806565275231005"/>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248B996-F9E1-4B6D-892A-23503787A621}" type="datetimeFigureOut">
              <a:rPr lang="en-US" smtClean="0"/>
              <a:pPr/>
              <a:t>03/10/2013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93C200-A9E9-4688-A66D-B6013F11DF3E}" type="slidenum">
              <a:rPr lang="en-US" smtClean="0"/>
              <a:pPr/>
              <a:t>‹#›</a:t>
            </a:fld>
            <a:endParaRPr lang="en-US" dirty="0"/>
          </a:p>
        </p:txBody>
      </p:sp>
    </p:spTree>
    <p:extLst>
      <p:ext uri="{BB962C8B-B14F-4D97-AF65-F5344CB8AC3E}">
        <p14:creationId xmlns:p14="http://schemas.microsoft.com/office/powerpoint/2010/main" xmlns="" val="263987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793044-E744-4FCC-AEB5-9AA3CF26BF96}" type="datetimeFigureOut">
              <a:rPr lang="en-US" smtClean="0"/>
              <a:pPr/>
              <a:t>03/10/2013</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2CEB27-F745-4858-877F-B94A882FB92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793044-E744-4FCC-AEB5-9AA3CF26BF96}" type="datetimeFigureOut">
              <a:rPr lang="en-US" smtClean="0"/>
              <a:pPr/>
              <a:t>03/10/2013</a:t>
            </a:fld>
            <a:endParaRPr lang="en-US" dirty="0"/>
          </a:p>
        </p:txBody>
      </p:sp>
      <p:sp>
        <p:nvSpPr>
          <p:cNvPr id="9" name="Slide Number Placeholder 8"/>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462CEB27-F745-4858-877F-B94A882FB9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CEB27-F745-4858-877F-B94A882FB92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CEB27-F745-4858-877F-B94A882FB929}"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793044-E744-4FCC-AEB5-9AA3CF26BF96}" type="datetimeFigureOut">
              <a:rPr lang="en-US" smtClean="0"/>
              <a:pPr/>
              <a:t>03/10/2013</a:t>
            </a:fld>
            <a:endParaRPr lang="en-US" dirty="0"/>
          </a:p>
        </p:txBody>
      </p:sp>
      <p:sp>
        <p:nvSpPr>
          <p:cNvPr id="7" name="Slide Number Placeholder 6"/>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793044-E744-4FCC-AEB5-9AA3CF26BF96}" type="datetimeFigureOut">
              <a:rPr lang="en-US" smtClean="0"/>
              <a:pPr/>
              <a:t>03/10/2013</a:t>
            </a:fld>
            <a:endParaRPr lang="en-US" dirty="0"/>
          </a:p>
        </p:txBody>
      </p:sp>
      <p:sp>
        <p:nvSpPr>
          <p:cNvPr id="22" name="Slide Number Placeholder 21"/>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793044-E744-4FCC-AEB5-9AA3CF26BF96}" type="datetimeFigureOut">
              <a:rPr lang="en-US" smtClean="0"/>
              <a:pPr/>
              <a:t>03/10/2013</a:t>
            </a:fld>
            <a:endParaRPr lang="en-US" dirty="0"/>
          </a:p>
        </p:txBody>
      </p:sp>
      <p:sp>
        <p:nvSpPr>
          <p:cNvPr id="18" name="Slide Number Placeholder 17"/>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793044-E744-4FCC-AEB5-9AA3CF26BF96}" type="datetimeFigureOut">
              <a:rPr lang="en-US" smtClean="0"/>
              <a:pPr/>
              <a:t>03/10/2013</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CEB27-F745-4858-877F-B94A882FB92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3429000"/>
            <a:ext cx="6643734" cy="857256"/>
          </a:xfrm>
        </p:spPr>
        <p:txBody>
          <a:bodyPr>
            <a:normAutofit fontScale="90000"/>
          </a:bodyPr>
          <a:lstStyle/>
          <a:p>
            <a:pPr algn="ctr"/>
            <a:r>
              <a:rPr lang="en-US" sz="2800" dirty="0" smtClean="0"/>
              <a:t/>
            </a:r>
            <a:br>
              <a:rPr lang="en-US" sz="2800" dirty="0" smtClean="0"/>
            </a:br>
            <a:r>
              <a:rPr lang="en-US" sz="3200" dirty="0" smtClean="0">
                <a:solidFill>
                  <a:prstClr val="black"/>
                </a:solidFill>
                <a:latin typeface="Constantia" pitchFamily="18" charset="0"/>
              </a:rPr>
              <a:t> CORRUPTION BENCHMARKING IN SERBIA</a:t>
            </a:r>
            <a:r>
              <a:rPr lang="en-US" sz="3100" dirty="0" smtClean="0">
                <a:solidFill>
                  <a:schemeClr val="tx1"/>
                </a:solidFill>
                <a:latin typeface="Constantia" pitchFamily="18" charset="0"/>
              </a:rPr>
              <a:t/>
            </a:r>
            <a:br>
              <a:rPr lang="en-US" sz="3100" dirty="0" smtClean="0">
                <a:solidFill>
                  <a:schemeClr val="tx1"/>
                </a:solidFill>
                <a:latin typeface="Constantia" pitchFamily="18" charset="0"/>
              </a:rPr>
            </a:br>
            <a:r>
              <a:rPr lang="en-US" dirty="0" smtClean="0"/>
              <a:t/>
            </a:r>
            <a:br>
              <a:rPr lang="en-US" dirty="0" smtClean="0"/>
            </a:br>
            <a:endParaRPr lang="en-US" dirty="0">
              <a:solidFill>
                <a:srgbClr val="FF0000"/>
              </a:solidFill>
            </a:endParaRPr>
          </a:p>
        </p:txBody>
      </p:sp>
      <p:sp>
        <p:nvSpPr>
          <p:cNvPr id="3" name="Subtitle 2"/>
          <p:cNvSpPr>
            <a:spLocks noGrp="1"/>
          </p:cNvSpPr>
          <p:nvPr>
            <p:ph type="subTitle" idx="1"/>
          </p:nvPr>
        </p:nvSpPr>
        <p:spPr>
          <a:xfrm>
            <a:off x="3428992" y="5357826"/>
            <a:ext cx="4214842" cy="1017096"/>
          </a:xfrm>
        </p:spPr>
        <p:txBody>
          <a:bodyPr>
            <a:normAutofit/>
          </a:bodyPr>
          <a:lstStyle/>
          <a:p>
            <a:pPr algn="ctr"/>
            <a:r>
              <a:rPr lang="x-none" sz="1600" b="0" smtClean="0">
                <a:solidFill>
                  <a:schemeClr val="tx1"/>
                </a:solidFill>
                <a:latin typeface="Constantia" pitchFamily="18" charset="0"/>
              </a:rPr>
              <a:t>Report prepared for </a:t>
            </a:r>
            <a:r>
              <a:rPr lang="x-none" sz="1600" smtClean="0">
                <a:solidFill>
                  <a:schemeClr val="tx1"/>
                </a:solidFill>
                <a:latin typeface="Constantia" pitchFamily="18" charset="0"/>
              </a:rPr>
              <a:t>UNDP</a:t>
            </a:r>
            <a:r>
              <a:rPr lang="x-none" sz="1600" b="0" smtClean="0">
                <a:solidFill>
                  <a:schemeClr val="tx1"/>
                </a:solidFill>
                <a:latin typeface="Constantia" pitchFamily="18" charset="0"/>
              </a:rPr>
              <a:t> Serbia</a:t>
            </a:r>
          </a:p>
          <a:p>
            <a:pPr algn="ctr"/>
            <a:r>
              <a:rPr lang="x-none" sz="1600" b="0" smtClean="0">
                <a:solidFill>
                  <a:schemeClr val="tx1"/>
                </a:solidFill>
                <a:latin typeface="Constantia" pitchFamily="18" charset="0"/>
              </a:rPr>
              <a:t>Report prepared by </a:t>
            </a:r>
            <a:r>
              <a:rPr lang="x-none" sz="1600" smtClean="0">
                <a:solidFill>
                  <a:schemeClr val="tx1"/>
                </a:solidFill>
                <a:latin typeface="Constantia" pitchFamily="18" charset="0"/>
              </a:rPr>
              <a:t>CeSID DOO</a:t>
            </a:r>
            <a:r>
              <a:rPr lang="x-none" sz="1600" b="0" smtClean="0">
                <a:solidFill>
                  <a:schemeClr val="tx1"/>
                </a:solidFill>
                <a:latin typeface="Constantia" pitchFamily="18" charset="0"/>
              </a:rPr>
              <a:t>, Belgrade</a:t>
            </a:r>
          </a:p>
          <a:p>
            <a:pPr algn="ctr"/>
            <a:r>
              <a:rPr lang="sr-Latn-RS" sz="1600" b="0" dirty="0" smtClean="0">
                <a:solidFill>
                  <a:schemeClr val="tx1"/>
                </a:solidFill>
                <a:latin typeface="Constantia" pitchFamily="18" charset="0"/>
              </a:rPr>
              <a:t>June</a:t>
            </a:r>
            <a:r>
              <a:rPr lang="x-none" sz="1600" b="0" smtClean="0">
                <a:solidFill>
                  <a:schemeClr val="tx1"/>
                </a:solidFill>
                <a:latin typeface="Constantia" pitchFamily="18" charset="0"/>
              </a:rPr>
              <a:t> 201</a:t>
            </a:r>
            <a:r>
              <a:rPr lang="sr-Latn-RS" sz="1600" b="0" dirty="0" smtClean="0">
                <a:solidFill>
                  <a:schemeClr val="tx1"/>
                </a:solidFill>
                <a:latin typeface="Constantia" pitchFamily="18" charset="0"/>
              </a:rPr>
              <a:t>3</a:t>
            </a:r>
            <a:r>
              <a:rPr lang="x-none" sz="1600" b="0" smtClean="0">
                <a:solidFill>
                  <a:schemeClr val="tx1"/>
                </a:solidFill>
                <a:latin typeface="Constantia" pitchFamily="18" charset="0"/>
              </a:rPr>
              <a:t> </a:t>
            </a: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286776" y="214290"/>
            <a:ext cx="642942" cy="107157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215082"/>
            <a:ext cx="1500198" cy="4698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Perception of corruption</a:t>
            </a:r>
            <a:r>
              <a:rPr lang="en-US" sz="2000" b="1" dirty="0" smtClean="0">
                <a:solidFill>
                  <a:schemeClr val="tx1"/>
                </a:solidFill>
                <a:latin typeface="Constantia" pitchFamily="18" charset="0"/>
              </a:rPr>
              <a:t> – best results yet</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10</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86388"/>
            <a:ext cx="7429552" cy="715089"/>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29% of citizens believe that the level of corruption has decreased in the previous year, which is the best result so far. Citizens of Serbia  value the results in the fight against corruption that were accomplished in the past 12 months.</a:t>
            </a:r>
          </a:p>
        </p:txBody>
      </p:sp>
      <p:graphicFrame>
        <p:nvGraphicFramePr>
          <p:cNvPr id="10" name="Content Placeholder 9"/>
          <p:cNvGraphicFramePr>
            <a:graphicFrameLocks noGrp="1"/>
          </p:cNvGraphicFramePr>
          <p:nvPr>
            <p:ph sz="quarter" idx="1"/>
          </p:nvPr>
        </p:nvGraphicFramePr>
        <p:xfrm>
          <a:off x="457200" y="714375"/>
          <a:ext cx="7900988" cy="435769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285752"/>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
            </a:r>
            <a:br>
              <a:rPr lang="sr-Latn-RS" sz="2000" b="1" dirty="0" smtClean="0">
                <a:solidFill>
                  <a:schemeClr val="tx1"/>
                </a:solidFill>
                <a:latin typeface="Constantia" pitchFamily="18" charset="0"/>
              </a:rPr>
            </a:br>
            <a:r>
              <a:rPr lang="en-US" sz="2000" b="1" dirty="0" smtClean="0">
                <a:solidFill>
                  <a:schemeClr val="tx1"/>
                </a:solidFill>
                <a:latin typeface="Constantia" pitchFamily="18" charset="0"/>
              </a:rPr>
              <a:t>Where is corruption headed in the next 12 months?</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11</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00034" y="5072074"/>
            <a:ext cx="7572428" cy="715089"/>
          </a:xfrm>
          <a:prstGeom prst="roundRect">
            <a:avLst/>
          </a:prstGeom>
          <a:noFill/>
          <a:ln>
            <a:solidFill>
              <a:schemeClr val="accent1">
                <a:shade val="50000"/>
              </a:schemeClr>
            </a:solidFill>
          </a:ln>
        </p:spPr>
        <p:txBody>
          <a:bodyPr wrap="square" rtlCol="0">
            <a:spAutoFit/>
          </a:bodyPr>
          <a:lstStyle/>
          <a:p>
            <a:pPr algn="just"/>
            <a:r>
              <a:rPr lang="en-US" sz="1200" noProof="1" smtClean="0">
                <a:latin typeface="Constantia" pitchFamily="18" charset="0"/>
              </a:rPr>
              <a:t>One in three citizens of Serbia expects that the level of corruption will further decrease in the coming year, while 15% say that the corruption will be on the rise! The decline signals that the further increase in trust among citizens mostly depends upon efforts the relevant bodies put into the continued fight against corruption.</a:t>
            </a:r>
            <a:endParaRPr lang="sr-Latn-RS" sz="1400" noProof="1" smtClean="0">
              <a:latin typeface="Constantia" pitchFamily="18" charset="0"/>
            </a:endParaRPr>
          </a:p>
        </p:txBody>
      </p:sp>
      <p:sp>
        <p:nvSpPr>
          <p:cNvPr id="9" name="Content Placeholder 8"/>
          <p:cNvSpPr>
            <a:spLocks noGrp="1"/>
          </p:cNvSpPr>
          <p:nvPr>
            <p:ph sz="quarter" idx="1"/>
          </p:nvPr>
        </p:nvSpPr>
        <p:spPr>
          <a:xfrm>
            <a:off x="457200" y="1600200"/>
            <a:ext cx="6900882" cy="3186122"/>
          </a:xfrm>
        </p:spPr>
        <p:txBody>
          <a:bodyPr/>
          <a:lstStyle/>
          <a:p>
            <a:endParaRPr lang="en-US" dirty="0"/>
          </a:p>
        </p:txBody>
      </p:sp>
      <p:graphicFrame>
        <p:nvGraphicFramePr>
          <p:cNvPr id="13" name="Chart 12"/>
          <p:cNvGraphicFramePr>
            <a:graphicFrameLocks/>
          </p:cNvGraphicFramePr>
          <p:nvPr/>
        </p:nvGraphicFramePr>
        <p:xfrm>
          <a:off x="428596" y="642918"/>
          <a:ext cx="7929618" cy="43577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Corruption </a:t>
            </a:r>
            <a:r>
              <a:rPr lang="en-US" sz="2000" b="1" dirty="0" smtClean="0">
                <a:solidFill>
                  <a:schemeClr val="tx1"/>
                </a:solidFill>
                <a:latin typeface="Constantia" pitchFamily="18" charset="0"/>
              </a:rPr>
              <a:t>is lurking</a:t>
            </a:r>
            <a:r>
              <a:rPr lang="sr-Latn-RS" sz="2000" b="1" dirty="0" smtClean="0">
                <a:solidFill>
                  <a:schemeClr val="tx1"/>
                </a:solidFill>
                <a:latin typeface="Constantia" pitchFamily="18" charset="0"/>
              </a:rPr>
              <a:t> from...</a:t>
            </a:r>
            <a:r>
              <a:rPr lang="en-US" sz="2000" b="1" dirty="0" smtClean="0">
                <a:solidFill>
                  <a:schemeClr val="tx1"/>
                </a:solidFill>
                <a:latin typeface="Constantia" pitchFamily="18" charset="0"/>
              </a:rPr>
              <a:t>?</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12</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072074"/>
            <a:ext cx="7572428" cy="948912"/>
          </a:xfrm>
          <a:prstGeom prst="roundRect">
            <a:avLst/>
          </a:prstGeom>
          <a:noFill/>
          <a:ln>
            <a:solidFill>
              <a:schemeClr val="accent1"/>
            </a:solidFill>
          </a:ln>
        </p:spPr>
        <p:txBody>
          <a:bodyPr wrap="square" rtlCol="0">
            <a:spAutoFit/>
          </a:bodyPr>
          <a:lstStyle/>
          <a:p>
            <a:pPr algn="just">
              <a:lnSpc>
                <a:spcPct val="115000"/>
              </a:lnSpc>
              <a:spcAft>
                <a:spcPts val="1000"/>
              </a:spcAft>
            </a:pPr>
            <a:r>
              <a:rPr lang="en-US" sz="1200" noProof="1" smtClean="0">
                <a:latin typeface="Constantia"/>
                <a:ea typeface="Calibri"/>
                <a:cs typeface="Times New Roman"/>
              </a:rPr>
              <a:t>According to citizens, political parties have been most corrupted part of the system for years now. The judiciary and health care system are constantly at the top of the list, joined by the police.  </a:t>
            </a:r>
          </a:p>
          <a:p>
            <a:pPr algn="ctr">
              <a:lnSpc>
                <a:spcPct val="115000"/>
              </a:lnSpc>
              <a:spcAft>
                <a:spcPts val="1000"/>
              </a:spcAft>
            </a:pPr>
            <a:r>
              <a:rPr lang="en-US" sz="1200" i="1" noProof="1" smtClean="0">
                <a:latin typeface="Constantia"/>
                <a:ea typeface="Calibri"/>
                <a:cs typeface="Times New Roman"/>
              </a:rPr>
              <a:t>All the above listed institutions are facing one big problem: how to regain the citizens' trust in their work? </a:t>
            </a:r>
          </a:p>
        </p:txBody>
      </p:sp>
      <p:graphicFrame>
        <p:nvGraphicFramePr>
          <p:cNvPr id="10" name="Content Placeholder 9"/>
          <p:cNvGraphicFramePr>
            <a:graphicFrameLocks noGrp="1"/>
          </p:cNvGraphicFramePr>
          <p:nvPr>
            <p:ph sz="quarter" idx="1"/>
          </p:nvPr>
        </p:nvGraphicFramePr>
        <p:xfrm>
          <a:off x="457200" y="642918"/>
          <a:ext cx="8043863" cy="428627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Levels of corruption in the key institutions</a:t>
            </a:r>
            <a:r>
              <a:rPr lang="sr-Latn-RS" sz="2000" b="1" dirty="0" smtClean="0">
                <a:solidFill>
                  <a:schemeClr val="tx1"/>
                </a:solidFill>
                <a:latin typeface="Constantia" pitchFamily="18" charset="0"/>
              </a:rPr>
              <a:t>?</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642910" y="4857760"/>
            <a:ext cx="7500990" cy="1061283"/>
          </a:xfrm>
          <a:prstGeom prst="roundRect">
            <a:avLst/>
          </a:prstGeom>
          <a:noFill/>
          <a:ln>
            <a:solidFill>
              <a:schemeClr val="accent1"/>
            </a:solidFill>
          </a:ln>
        </p:spPr>
        <p:txBody>
          <a:bodyPr wrap="square" rtlCol="0">
            <a:spAutoFit/>
          </a:bodyPr>
          <a:lstStyle/>
          <a:p>
            <a:pPr algn="ctr">
              <a:spcAft>
                <a:spcPts val="1000"/>
              </a:spcAft>
            </a:pPr>
            <a:r>
              <a:rPr lang="en-US" sz="1200" b="1" i="1" noProof="1" smtClean="0">
                <a:latin typeface="Constantia"/>
                <a:ea typeface="Calibri"/>
                <a:cs typeface="Times New Roman"/>
              </a:rPr>
              <a:t>Judging by the interviewees' answers, quite high!  </a:t>
            </a:r>
          </a:p>
          <a:p>
            <a:pPr algn="ctr">
              <a:spcAft>
                <a:spcPts val="1000"/>
              </a:spcAft>
            </a:pPr>
            <a:r>
              <a:rPr lang="en-US" sz="1200" noProof="1" smtClean="0">
                <a:latin typeface="Constantia"/>
                <a:ea typeface="Calibri"/>
                <a:cs typeface="Times New Roman"/>
              </a:rPr>
              <a:t>However, the Government, the President, the Parliament, and the army are ranked much better in comparison to one year ago! The Government of the Republic of Serbia is the only institution where the level of corruption has not increased in relation to the December research. </a:t>
            </a:r>
          </a:p>
        </p:txBody>
      </p:sp>
      <p:sp>
        <p:nvSpPr>
          <p:cNvPr id="9" name="Content Placeholder 8"/>
          <p:cNvSpPr>
            <a:spLocks noGrp="1"/>
          </p:cNvSpPr>
          <p:nvPr>
            <p:ph sz="quarter" idx="1"/>
          </p:nvPr>
        </p:nvSpPr>
        <p:spPr>
          <a:xfrm>
            <a:off x="457200" y="1600200"/>
            <a:ext cx="7543824" cy="3114684"/>
          </a:xfrm>
        </p:spPr>
        <p:txBody>
          <a:bodyPr/>
          <a:lstStyle/>
          <a:p>
            <a:endParaRPr lang="en-US" dirty="0"/>
          </a:p>
        </p:txBody>
      </p:sp>
      <p:graphicFrame>
        <p:nvGraphicFramePr>
          <p:cNvPr id="13" name="Chart 12"/>
          <p:cNvGraphicFramePr>
            <a:graphicFrameLocks/>
          </p:cNvGraphicFramePr>
          <p:nvPr/>
        </p:nvGraphicFramePr>
        <p:xfrm>
          <a:off x="428596" y="642918"/>
          <a:ext cx="7958167" cy="407196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200" b="1" dirty="0" smtClean="0">
                <a:solidFill>
                  <a:schemeClr val="tx1"/>
                </a:solidFill>
                <a:latin typeface="Constantia" pitchFamily="18" charset="0"/>
              </a:rPr>
              <a:t/>
            </a:r>
            <a:br>
              <a:rPr lang="en-US" sz="2200" b="1" dirty="0" smtClean="0">
                <a:solidFill>
                  <a:schemeClr val="tx1"/>
                </a:solidFill>
                <a:latin typeface="Constantia" pitchFamily="18" charset="0"/>
              </a:rPr>
            </a:br>
            <a:r>
              <a:rPr lang="en-US" sz="2200" b="1" dirty="0" smtClean="0">
                <a:solidFill>
                  <a:schemeClr val="tx1"/>
                </a:solidFill>
                <a:latin typeface="Constantia" pitchFamily="18" charset="0"/>
              </a:rPr>
              <a:t>Sources of information on corruption</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14</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86388"/>
            <a:ext cx="7429552" cy="715089"/>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a:ea typeface="Calibri"/>
                <a:cs typeface="Times New Roman"/>
              </a:rPr>
              <a:t>Due to the fact that direct and indirect experiences with corruption are found among less than two fifths of citizens,  it should not be surprising that the media represents the main source of information about corruption. </a:t>
            </a:r>
          </a:p>
        </p:txBody>
      </p:sp>
      <p:sp>
        <p:nvSpPr>
          <p:cNvPr id="9" name="Content Placeholder 8"/>
          <p:cNvSpPr>
            <a:spLocks noGrp="1"/>
          </p:cNvSpPr>
          <p:nvPr>
            <p:ph sz="quarter" idx="1"/>
          </p:nvPr>
        </p:nvSpPr>
        <p:spPr>
          <a:xfrm>
            <a:off x="457200" y="1600200"/>
            <a:ext cx="7467600" cy="3614750"/>
          </a:xfrm>
        </p:spPr>
        <p:txBody>
          <a:bodyPr/>
          <a:lstStyle/>
          <a:p>
            <a:endParaRPr lang="en-US" dirty="0"/>
          </a:p>
        </p:txBody>
      </p:sp>
      <p:graphicFrame>
        <p:nvGraphicFramePr>
          <p:cNvPr id="13" name="Chart 12"/>
          <p:cNvGraphicFramePr>
            <a:graphicFrameLocks/>
          </p:cNvGraphicFramePr>
          <p:nvPr/>
        </p:nvGraphicFramePr>
        <p:xfrm>
          <a:off x="500034" y="785794"/>
          <a:ext cx="7643866" cy="42624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r>
              <a:rPr lang="en-US" sz="1800" b="1" noProof="1" smtClean="0">
                <a:solidFill>
                  <a:schemeClr val="tx1"/>
                </a:solidFill>
                <a:latin typeface="Constantia" pitchFamily="18" charset="0"/>
              </a:rPr>
              <a:t>Would you give a bribe if solicited?</a:t>
            </a:r>
          </a:p>
        </p:txBody>
      </p:sp>
      <p:sp>
        <p:nvSpPr>
          <p:cNvPr id="6" name="Slide Number Placeholder 5"/>
          <p:cNvSpPr>
            <a:spLocks noGrp="1"/>
          </p:cNvSpPr>
          <p:nvPr>
            <p:ph type="sldNum" sz="quarter" idx="15"/>
          </p:nvPr>
        </p:nvSpPr>
        <p:spPr/>
        <p:txBody>
          <a:bodyPr/>
          <a:lstStyle/>
          <a:p>
            <a:fld id="{462CEB27-F745-4858-877F-B94A882FB929}" type="slidenum">
              <a:rPr lang="en-US" smtClean="0"/>
              <a:pPr/>
              <a:t>15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786578" y="1000108"/>
            <a:ext cx="1857388" cy="3496552"/>
          </a:xfrm>
          <a:prstGeom prst="roundRect">
            <a:avLst/>
          </a:prstGeom>
          <a:noFill/>
          <a:ln>
            <a:solidFill>
              <a:schemeClr val="accent1"/>
            </a:solidFill>
          </a:ln>
        </p:spPr>
        <p:txBody>
          <a:bodyPr wrap="square" rtlCol="0">
            <a:spAutoFit/>
          </a:bodyPr>
          <a:lstStyle/>
          <a:p>
            <a:pPr algn="just">
              <a:lnSpc>
                <a:spcPct val="115000"/>
              </a:lnSpc>
              <a:spcAft>
                <a:spcPts val="1000"/>
              </a:spcAft>
            </a:pPr>
            <a:r>
              <a:rPr lang="en-US" sz="1100" noProof="1" smtClean="0">
                <a:latin typeface="Constantia" pitchFamily="18" charset="0"/>
                <a:ea typeface="Calibri"/>
                <a:cs typeface="Times New Roman"/>
              </a:rPr>
              <a:t>Citizens do feel that the fight against corruption is going on and there is a growing number of them who  would not pay the demanded bribe! In this research cycle, almost one in two citizens (46%) said they would not pay the bribe the private or state clerk/employee would ask from them. </a:t>
            </a:r>
          </a:p>
          <a:p>
            <a:pPr algn="just">
              <a:lnSpc>
                <a:spcPct val="115000"/>
              </a:lnSpc>
              <a:spcAft>
                <a:spcPts val="1000"/>
              </a:spcAft>
            </a:pPr>
            <a:r>
              <a:rPr lang="en-US" sz="1100" noProof="1" smtClean="0">
                <a:latin typeface="Constantia" pitchFamily="18" charset="0"/>
                <a:ea typeface="Calibri"/>
                <a:cs typeface="Times New Roman"/>
              </a:rPr>
              <a:t>Willingness to report corruption to relevant bodies is still low. </a:t>
            </a:r>
          </a:p>
        </p:txBody>
      </p:sp>
      <p:sp>
        <p:nvSpPr>
          <p:cNvPr id="9" name="Content Placeholder 8"/>
          <p:cNvSpPr>
            <a:spLocks noGrp="1"/>
          </p:cNvSpPr>
          <p:nvPr>
            <p:ph sz="quarter" idx="1"/>
          </p:nvPr>
        </p:nvSpPr>
        <p:spPr>
          <a:xfrm>
            <a:off x="457200" y="1600200"/>
            <a:ext cx="6257940" cy="4873752"/>
          </a:xfrm>
        </p:spPr>
        <p:txBody>
          <a:bodyPr/>
          <a:lstStyle/>
          <a:p>
            <a:endParaRPr lang="en-US" dirty="0"/>
          </a:p>
        </p:txBody>
      </p:sp>
      <p:graphicFrame>
        <p:nvGraphicFramePr>
          <p:cNvPr id="13" name="Chart 12"/>
          <p:cNvGraphicFramePr>
            <a:graphicFrameLocks/>
          </p:cNvGraphicFramePr>
          <p:nvPr/>
        </p:nvGraphicFramePr>
        <p:xfrm>
          <a:off x="285721" y="714356"/>
          <a:ext cx="6215105" cy="550072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
            </a:r>
            <a:br>
              <a:rPr lang="en-US" sz="2000" b="1" dirty="0" smtClean="0">
                <a:solidFill>
                  <a:schemeClr val="tx1"/>
                </a:solidFill>
                <a:latin typeface="Constantia" pitchFamily="18" charset="0"/>
              </a:rPr>
            </a:br>
            <a:r>
              <a:rPr lang="en-US" sz="2000" b="1" dirty="0" smtClean="0">
                <a:solidFill>
                  <a:schemeClr val="tx1"/>
                </a:solidFill>
                <a:latin typeface="Constantia" pitchFamily="18" charset="0"/>
              </a:rPr>
              <a:t>Who should lead the fight against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285720" y="4643446"/>
            <a:ext cx="8286808" cy="1736646"/>
          </a:xfrm>
          <a:prstGeom prst="roundRect">
            <a:avLst/>
          </a:prstGeom>
          <a:noFill/>
          <a:ln>
            <a:solidFill>
              <a:schemeClr val="accent1"/>
            </a:solidFill>
          </a:ln>
        </p:spPr>
        <p:txBody>
          <a:bodyPr wrap="square" rtlCol="0">
            <a:spAutoFit/>
          </a:bodyPr>
          <a:lstStyle/>
          <a:p>
            <a:pPr algn="ctr"/>
            <a:r>
              <a:rPr lang="en-US" sz="1200" b="1" i="1" noProof="1" smtClean="0">
                <a:latin typeface="Constantia" pitchFamily="18" charset="0"/>
              </a:rPr>
              <a:t>The Government of the Republic of Serbia has definitely taken over the lead in the fight against corruption!</a:t>
            </a:r>
            <a:endParaRPr lang="sr-Latn-RS" sz="1200" b="1" i="1" noProof="1" smtClean="0">
              <a:latin typeface="Constantia" pitchFamily="18" charset="0"/>
            </a:endParaRPr>
          </a:p>
          <a:p>
            <a:pPr algn="ctr"/>
            <a:r>
              <a:rPr lang="en-US" sz="1200" b="1" i="1" noProof="1" smtClean="0">
                <a:latin typeface="Constantia" pitchFamily="18" charset="0"/>
              </a:rPr>
              <a:t> </a:t>
            </a:r>
          </a:p>
          <a:p>
            <a:pPr algn="ctr"/>
            <a:r>
              <a:rPr lang="en-US" sz="1200" noProof="1" smtClean="0">
                <a:latin typeface="Constantia" pitchFamily="18" charset="0"/>
              </a:rPr>
              <a:t>The Government is at the top of the list and decrease in trust in "competing" institutions that are directly responsible for the fight against corruption, leads us to two conclusions: </a:t>
            </a:r>
          </a:p>
          <a:p>
            <a:pPr algn="ctr"/>
            <a:r>
              <a:rPr lang="en-US" sz="1200" noProof="1" smtClean="0">
                <a:latin typeface="Constantia" pitchFamily="18" charset="0"/>
              </a:rPr>
              <a:t>a) Citizens believe that corruption represents one of the key issues in Serbia that only the institution with the strongest authority can face;  </a:t>
            </a:r>
          </a:p>
          <a:p>
            <a:pPr algn="ctr"/>
            <a:r>
              <a:rPr lang="en-US" sz="1200" noProof="1" smtClean="0">
                <a:latin typeface="Constantia" pitchFamily="18" charset="0"/>
              </a:rPr>
              <a:t>b) Citizens recognise the Government as the institution that announced and began the fight against corruption, and  expects it to finish the task.  </a:t>
            </a:r>
          </a:p>
        </p:txBody>
      </p:sp>
      <p:sp>
        <p:nvSpPr>
          <p:cNvPr id="9" name="Content Placeholder 8"/>
          <p:cNvSpPr>
            <a:spLocks noGrp="1"/>
          </p:cNvSpPr>
          <p:nvPr>
            <p:ph sz="quarter" idx="1"/>
          </p:nvPr>
        </p:nvSpPr>
        <p:spPr>
          <a:xfrm>
            <a:off x="457200" y="714356"/>
            <a:ext cx="7972452" cy="3857652"/>
          </a:xfrm>
        </p:spPr>
        <p:txBody>
          <a:bodyPr/>
          <a:lstStyle/>
          <a:p>
            <a:endParaRPr lang="en-US" dirty="0"/>
          </a:p>
        </p:txBody>
      </p:sp>
      <p:graphicFrame>
        <p:nvGraphicFramePr>
          <p:cNvPr id="11" name="Chart 10"/>
          <p:cNvGraphicFramePr>
            <a:graphicFrameLocks/>
          </p:cNvGraphicFramePr>
          <p:nvPr/>
        </p:nvGraphicFramePr>
        <p:xfrm>
          <a:off x="357158" y="428604"/>
          <a:ext cx="7929618" cy="428628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What is the best way for fighting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17</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285720" y="5214951"/>
            <a:ext cx="7858180" cy="652661"/>
          </a:xfrm>
          <a:prstGeom prst="roundRect">
            <a:avLst/>
          </a:prstGeom>
          <a:noFill/>
          <a:ln>
            <a:solidFill>
              <a:schemeClr val="accent1"/>
            </a:solidFill>
          </a:ln>
        </p:spPr>
        <p:txBody>
          <a:bodyPr wrap="square" rtlCol="0">
            <a:spAutoFit/>
          </a:bodyPr>
          <a:lstStyle/>
          <a:p>
            <a:pPr algn="ctr">
              <a:spcAft>
                <a:spcPts val="1000"/>
              </a:spcAft>
            </a:pPr>
            <a:r>
              <a:rPr lang="en-US" sz="1200" b="1" noProof="1" smtClean="0">
                <a:latin typeface="Constantia" pitchFamily="18" charset="0"/>
              </a:rPr>
              <a:t>Corruption and crime must be punished!  </a:t>
            </a:r>
          </a:p>
          <a:p>
            <a:pPr algn="ctr">
              <a:spcAft>
                <a:spcPts val="1000"/>
              </a:spcAft>
            </a:pPr>
            <a:r>
              <a:rPr lang="en-US" sz="1200" noProof="1" smtClean="0">
                <a:latin typeface="Constantia" pitchFamily="18" charset="0"/>
              </a:rPr>
              <a:t>  </a:t>
            </a:r>
          </a:p>
        </p:txBody>
      </p:sp>
      <p:sp>
        <p:nvSpPr>
          <p:cNvPr id="9" name="Content Placeholder 8"/>
          <p:cNvSpPr>
            <a:spLocks noGrp="1"/>
          </p:cNvSpPr>
          <p:nvPr>
            <p:ph sz="quarter" idx="1"/>
          </p:nvPr>
        </p:nvSpPr>
        <p:spPr>
          <a:xfrm>
            <a:off x="457200" y="1600200"/>
            <a:ext cx="7467600" cy="3686188"/>
          </a:xfrm>
        </p:spPr>
        <p:txBody>
          <a:bodyPr/>
          <a:lstStyle/>
          <a:p>
            <a:endParaRPr lang="en-US" dirty="0"/>
          </a:p>
        </p:txBody>
      </p:sp>
      <p:graphicFrame>
        <p:nvGraphicFramePr>
          <p:cNvPr id="13" name="Chart 12"/>
          <p:cNvGraphicFramePr>
            <a:graphicFrameLocks/>
          </p:cNvGraphicFramePr>
          <p:nvPr/>
        </p:nvGraphicFramePr>
        <p:xfrm>
          <a:off x="357158" y="714356"/>
          <a:ext cx="7715304" cy="44291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7786742" cy="500066"/>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
            </a:r>
            <a:br>
              <a:rPr lang="en-US" sz="2000" b="1" dirty="0" smtClean="0">
                <a:solidFill>
                  <a:schemeClr val="tx1"/>
                </a:solidFill>
                <a:latin typeface="Constantia" pitchFamily="18" charset="0"/>
              </a:rPr>
            </a:br>
            <a:r>
              <a:rPr lang="en-US" sz="2000" b="1" dirty="0" smtClean="0">
                <a:solidFill>
                  <a:schemeClr val="tx1"/>
                </a:solidFill>
                <a:latin typeface="Constantia" pitchFamily="18" charset="0"/>
              </a:rPr>
              <a:t>How efficient is the Government of the Republic of Serbia in fighting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18</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072074"/>
            <a:ext cx="7358114" cy="1123712"/>
          </a:xfrm>
          <a:prstGeom prst="roundRect">
            <a:avLst/>
          </a:prstGeom>
          <a:noFill/>
          <a:ln>
            <a:solidFill>
              <a:schemeClr val="accent1"/>
            </a:solidFill>
          </a:ln>
        </p:spPr>
        <p:txBody>
          <a:bodyPr wrap="square" rtlCol="0">
            <a:spAutoFit/>
          </a:bodyPr>
          <a:lstStyle/>
          <a:p>
            <a:pPr algn="ctr"/>
            <a:r>
              <a:rPr lang="en-US" sz="1200" b="1" i="1" noProof="1" smtClean="0">
                <a:latin typeface="Constantia" pitchFamily="18" charset="0"/>
              </a:rPr>
              <a:t>Pretty much! </a:t>
            </a:r>
            <a:endParaRPr lang="sr-Latn-RS" sz="1200" b="1" i="1" noProof="1" smtClean="0">
              <a:latin typeface="Constantia" pitchFamily="18" charset="0"/>
            </a:endParaRPr>
          </a:p>
          <a:p>
            <a:pPr algn="ctr"/>
            <a:endParaRPr lang="en-US" sz="1200" b="1" i="1" noProof="1" smtClean="0">
              <a:latin typeface="Constantia" pitchFamily="18" charset="0"/>
            </a:endParaRPr>
          </a:p>
          <a:p>
            <a:pPr algn="ctr"/>
            <a:r>
              <a:rPr lang="en-US" sz="1200" noProof="1" smtClean="0">
                <a:latin typeface="Constantia" pitchFamily="18" charset="0"/>
              </a:rPr>
              <a:t>The Government's efficiency in the fight against corruption is increasingly ranked higher by citizens, from cycle to cycle! At this moment, a total of 64% of citizens believe that the Government is efficient in its effort to decrease the level of corruption in Serbia!  </a:t>
            </a:r>
          </a:p>
        </p:txBody>
      </p:sp>
      <p:sp>
        <p:nvSpPr>
          <p:cNvPr id="9" name="Content Placeholder 8"/>
          <p:cNvSpPr>
            <a:spLocks noGrp="1"/>
          </p:cNvSpPr>
          <p:nvPr>
            <p:ph sz="quarter" idx="1"/>
          </p:nvPr>
        </p:nvSpPr>
        <p:spPr>
          <a:xfrm>
            <a:off x="457200" y="1600200"/>
            <a:ext cx="7758138" cy="3186122"/>
          </a:xfrm>
        </p:spPr>
        <p:txBody>
          <a:bodyPr/>
          <a:lstStyle/>
          <a:p>
            <a:endParaRPr lang="en-US" dirty="0"/>
          </a:p>
        </p:txBody>
      </p:sp>
      <p:graphicFrame>
        <p:nvGraphicFramePr>
          <p:cNvPr id="15" name="Chart 14"/>
          <p:cNvGraphicFramePr>
            <a:graphicFrameLocks/>
          </p:cNvGraphicFramePr>
          <p:nvPr/>
        </p:nvGraphicFramePr>
        <p:xfrm>
          <a:off x="357158" y="642918"/>
          <a:ext cx="8001056"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71678"/>
            <a:ext cx="6172200" cy="1285884"/>
          </a:xfrm>
        </p:spPr>
        <p:txBody>
          <a:bodyPr>
            <a:normAutofit fontScale="90000"/>
          </a:bodyPr>
          <a:lstStyle/>
          <a:p>
            <a:pPr algn="ctr"/>
            <a:r>
              <a:rPr lang="en-US" sz="3200" dirty="0" smtClean="0">
                <a:solidFill>
                  <a:schemeClr val="tx1"/>
                </a:solidFill>
                <a:latin typeface="Constantia" pitchFamily="18" charset="0"/>
              </a:rPr>
              <a:t>Perception of the work of the Anti-Corruption Agency </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pic>
        <p:nvPicPr>
          <p:cNvPr id="13" name="il_fi" descr="http://www.novosti.rs/upload/images/2012/03/0303/016.jpg"/>
          <p:cNvPicPr/>
          <p:nvPr/>
        </p:nvPicPr>
        <p:blipFill>
          <a:blip r:embed="rId4" cstate="print"/>
          <a:srcRect/>
          <a:stretch>
            <a:fillRect/>
          </a:stretch>
        </p:blipFill>
        <p:spPr bwMode="auto">
          <a:xfrm>
            <a:off x="4286248" y="2857496"/>
            <a:ext cx="2052322" cy="3559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86238" cy="439718"/>
          </a:xfrm>
        </p:spPr>
        <p:txBody>
          <a:bodyPr>
            <a:normAutofit fontScale="90000"/>
          </a:bodyPr>
          <a:lstStyle/>
          <a:p>
            <a:r>
              <a:rPr lang="en-US" dirty="0" smtClean="0"/>
              <a:t/>
            </a:r>
            <a:br>
              <a:rPr lang="en-US" dirty="0" smtClean="0"/>
            </a:br>
            <a:r>
              <a:rPr lang="en-US" dirty="0" smtClean="0"/>
              <a:t> </a:t>
            </a:r>
            <a:r>
              <a:rPr lang="en-US" sz="2000" b="1" dirty="0" smtClean="0">
                <a:solidFill>
                  <a:schemeClr val="tx1"/>
                </a:solidFill>
                <a:latin typeface="Constantia" pitchFamily="18" charset="0"/>
              </a:rPr>
              <a:t>Methodological remarks </a:t>
            </a:r>
            <a:endParaRPr lang="sr-Latn-RS" sz="2000" b="1" noProof="1">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5759596"/>
          </a:xfrm>
        </p:spPr>
        <p:txBody>
          <a:bodyPr>
            <a:normAutofit/>
          </a:bodyPr>
          <a:lstStyle/>
          <a:p>
            <a:pPr>
              <a:lnSpc>
                <a:spcPct val="150000"/>
              </a:lnSpc>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9" name="Table 8"/>
          <p:cNvGraphicFramePr>
            <a:graphicFrameLocks noGrp="1"/>
          </p:cNvGraphicFramePr>
          <p:nvPr/>
        </p:nvGraphicFramePr>
        <p:xfrm>
          <a:off x="571472" y="1000104"/>
          <a:ext cx="7572428" cy="4929224"/>
        </p:xfrm>
        <a:graphic>
          <a:graphicData uri="http://schemas.openxmlformats.org/drawingml/2006/table">
            <a:tbl>
              <a:tblPr firstRow="1" bandRow="1">
                <a:tableStyleId>{5C22544A-7EE6-4342-B048-85BDC9FD1C3A}</a:tableStyleId>
              </a:tblPr>
              <a:tblGrid>
                <a:gridCol w="3786214"/>
                <a:gridCol w="3786214"/>
              </a:tblGrid>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realised by</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Public opinion research agency CeSID and UNDP Serbia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Field work</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smtClean="0">
                          <a:solidFill>
                            <a:schemeClr val="tx1"/>
                          </a:solidFill>
                          <a:latin typeface="Constantia"/>
                          <a:ea typeface="Calibri"/>
                          <a:cs typeface="Times New Roman"/>
                        </a:rPr>
                        <a:t>Period between </a:t>
                      </a:r>
                      <a:r>
                        <a:rPr lang="sr-Latn-RS" sz="1400" b="0" dirty="0" smtClean="0">
                          <a:solidFill>
                            <a:schemeClr val="tx1"/>
                          </a:solidFill>
                          <a:latin typeface="Constantia"/>
                          <a:ea typeface="Calibri"/>
                          <a:cs typeface="Times New Roman"/>
                        </a:rPr>
                        <a:t>June</a:t>
                      </a:r>
                      <a:r>
                        <a:rPr lang="sr-Latn-RS" sz="1400" b="0" baseline="0" dirty="0" smtClean="0">
                          <a:solidFill>
                            <a:schemeClr val="tx1"/>
                          </a:solidFill>
                          <a:latin typeface="Constantia"/>
                          <a:ea typeface="Calibri"/>
                          <a:cs typeface="Times New Roman"/>
                        </a:rPr>
                        <a:t> 01</a:t>
                      </a:r>
                      <a:r>
                        <a:rPr lang="en-GB" sz="1400" b="0" dirty="0" smtClean="0">
                          <a:solidFill>
                            <a:schemeClr val="tx1"/>
                          </a:solidFill>
                          <a:latin typeface="Constantia"/>
                          <a:ea typeface="Calibri"/>
                          <a:cs typeface="Times New Roman"/>
                        </a:rPr>
                        <a:t> </a:t>
                      </a:r>
                      <a:r>
                        <a:rPr lang="en-GB" sz="1400" b="0" dirty="0">
                          <a:solidFill>
                            <a:schemeClr val="tx1"/>
                          </a:solidFill>
                          <a:latin typeface="Constantia"/>
                          <a:ea typeface="Calibri"/>
                          <a:cs typeface="Times New Roman"/>
                        </a:rPr>
                        <a:t>and </a:t>
                      </a:r>
                      <a:r>
                        <a:rPr lang="sr-Latn-RS" sz="1400" b="0" dirty="0" smtClean="0">
                          <a:solidFill>
                            <a:schemeClr val="tx1"/>
                          </a:solidFill>
                          <a:latin typeface="Constantia"/>
                          <a:ea typeface="Calibri"/>
                          <a:cs typeface="Times New Roman"/>
                        </a:rPr>
                        <a:t>08</a:t>
                      </a:r>
                      <a:r>
                        <a:rPr lang="en-GB" sz="1400" b="0" dirty="0" smtClean="0">
                          <a:solidFill>
                            <a:schemeClr val="tx1"/>
                          </a:solidFill>
                          <a:latin typeface="Constantia"/>
                          <a:ea typeface="Calibri"/>
                          <a:cs typeface="Times New Roman"/>
                        </a:rPr>
                        <a:t>, 201</a:t>
                      </a:r>
                      <a:r>
                        <a:rPr lang="sr-Latn-RS" sz="1400" b="0" dirty="0" smtClean="0">
                          <a:solidFill>
                            <a:schemeClr val="tx1"/>
                          </a:solidFill>
                          <a:latin typeface="Constantia"/>
                          <a:ea typeface="Calibri"/>
                          <a:cs typeface="Times New Roman"/>
                        </a:rPr>
                        <a:t>3</a:t>
                      </a:r>
                      <a:r>
                        <a:rPr lang="en-GB" sz="1400" b="0" dirty="0" smtClean="0">
                          <a:solidFill>
                            <a:schemeClr val="tx1"/>
                          </a:solidFill>
                          <a:latin typeface="Constantia"/>
                          <a:ea typeface="Calibri"/>
                          <a:cs typeface="Times New Roman"/>
                        </a:rPr>
                        <a:t>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Type and sample size</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representative sample made out of </a:t>
                      </a:r>
                      <a:r>
                        <a:rPr lang="sr-Latn-RS" sz="1400" b="0" dirty="0" smtClean="0">
                          <a:solidFill>
                            <a:schemeClr val="tx1"/>
                          </a:solidFill>
                          <a:latin typeface="Constantia"/>
                          <a:ea typeface="Calibri"/>
                          <a:cs typeface="Times New Roman"/>
                        </a:rPr>
                        <a:t>610</a:t>
                      </a:r>
                      <a:r>
                        <a:rPr lang="en-GB" sz="1400" b="0" dirty="0" smtClean="0">
                          <a:solidFill>
                            <a:schemeClr val="tx1"/>
                          </a:solidFill>
                          <a:latin typeface="Constantia"/>
                          <a:ea typeface="Calibri"/>
                          <a:cs typeface="Times New Roman"/>
                        </a:rPr>
                        <a:t> </a:t>
                      </a:r>
                      <a:r>
                        <a:rPr lang="en-GB" sz="1400" b="0" dirty="0">
                          <a:solidFill>
                            <a:schemeClr val="tx1"/>
                          </a:solidFill>
                          <a:latin typeface="Constantia"/>
                          <a:ea typeface="Calibri"/>
                          <a:cs typeface="Times New Roman"/>
                        </a:rPr>
                        <a:t>citizens of Serbia aged over 18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Sample frame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Polling station territory, as the most reliable unit of registry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en-GB" sz="1400" b="1" dirty="0">
                          <a:solidFill>
                            <a:srgbClr val="FFFFFF"/>
                          </a:solidFill>
                          <a:latin typeface="Constantia"/>
                          <a:ea typeface="Calibri"/>
                          <a:cs typeface="Times New Roman"/>
                        </a:rPr>
                        <a:t>Household selection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sampling with no </a:t>
                      </a:r>
                      <a:r>
                        <a:rPr lang="en-GB" sz="1400" b="0" dirty="0" smtClean="0">
                          <a:solidFill>
                            <a:schemeClr val="tx1"/>
                          </a:solidFill>
                          <a:latin typeface="Constantia"/>
                          <a:ea typeface="Calibri"/>
                          <a:cs typeface="Times New Roman"/>
                        </a:rPr>
                        <a:t>substitutions </a:t>
                      </a:r>
                      <a:r>
                        <a:rPr lang="en-GB" sz="1400" b="0" dirty="0">
                          <a:solidFill>
                            <a:schemeClr val="tx1"/>
                          </a:solidFill>
                          <a:latin typeface="Constantia"/>
                          <a:ea typeface="Calibri"/>
                          <a:cs typeface="Times New Roman"/>
                        </a:rPr>
                        <a:t>– </a:t>
                      </a:r>
                      <a:r>
                        <a:rPr lang="en-GB" sz="1400" b="0" dirty="0" smtClean="0">
                          <a:solidFill>
                            <a:schemeClr val="tx1"/>
                          </a:solidFill>
                          <a:latin typeface="Constantia"/>
                          <a:ea typeface="Calibri"/>
                          <a:cs typeface="Times New Roman"/>
                        </a:rPr>
                        <a:t>every other house </a:t>
                      </a:r>
                      <a:r>
                        <a:rPr lang="en-GB" sz="1400" b="0" dirty="0">
                          <a:solidFill>
                            <a:schemeClr val="tx1"/>
                          </a:solidFill>
                          <a:latin typeface="Constantia"/>
                          <a:ea typeface="Calibri"/>
                          <a:cs typeface="Times New Roman"/>
                        </a:rPr>
                        <a:t>addresses within the polling station </a:t>
                      </a:r>
                      <a:r>
                        <a:rPr lang="en-GB" sz="1400" b="0" dirty="0" smtClean="0">
                          <a:solidFill>
                            <a:schemeClr val="tx1"/>
                          </a:solidFill>
                          <a:latin typeface="Constantia"/>
                          <a:ea typeface="Calibri"/>
                          <a:cs typeface="Times New Roman"/>
                        </a:rPr>
                        <a:t> area</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en-GB" sz="1400" b="1" dirty="0">
                          <a:solidFill>
                            <a:srgbClr val="FFFFFF"/>
                          </a:solidFill>
                          <a:latin typeface="Constantia"/>
                          <a:ea typeface="Calibri"/>
                          <a:cs typeface="Times New Roman"/>
                        </a:rPr>
                        <a:t>Selection of interviewees within households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sampling with no </a:t>
                      </a:r>
                      <a:r>
                        <a:rPr lang="en-GB" sz="1400" b="0" dirty="0" smtClean="0">
                          <a:solidFill>
                            <a:schemeClr val="tx1"/>
                          </a:solidFill>
                          <a:latin typeface="Constantia"/>
                          <a:ea typeface="Calibri"/>
                          <a:cs typeface="Times New Roman"/>
                        </a:rPr>
                        <a:t>substitutions </a:t>
                      </a:r>
                      <a:r>
                        <a:rPr lang="en-GB" sz="1400" b="0" dirty="0">
                          <a:solidFill>
                            <a:schemeClr val="tx1"/>
                          </a:solidFill>
                          <a:latin typeface="Constantia"/>
                          <a:ea typeface="Calibri"/>
                          <a:cs typeface="Times New Roman"/>
                        </a:rPr>
                        <a:t>– selection of interviewees </a:t>
                      </a:r>
                      <a:r>
                        <a:rPr lang="en-GB" sz="1400" b="0" dirty="0" smtClean="0">
                          <a:solidFill>
                            <a:schemeClr val="tx1"/>
                          </a:solidFill>
                          <a:latin typeface="Constantia"/>
                          <a:ea typeface="Calibri"/>
                          <a:cs typeface="Times New Roman"/>
                        </a:rPr>
                        <a:t>by the </a:t>
                      </a:r>
                      <a:r>
                        <a:rPr lang="en-GB" sz="1400" b="0" dirty="0">
                          <a:solidFill>
                            <a:schemeClr val="tx1"/>
                          </a:solidFill>
                          <a:latin typeface="Constantia"/>
                          <a:ea typeface="Calibri"/>
                          <a:cs typeface="Times New Roman"/>
                        </a:rPr>
                        <a:t>first </a:t>
                      </a:r>
                      <a:r>
                        <a:rPr lang="en-GB" sz="1400" b="0" dirty="0" smtClean="0">
                          <a:solidFill>
                            <a:schemeClr val="tx1"/>
                          </a:solidFill>
                          <a:latin typeface="Constantia"/>
                          <a:ea typeface="Calibri"/>
                          <a:cs typeface="Times New Roman"/>
                        </a:rPr>
                        <a:t>birthday method </a:t>
                      </a:r>
                      <a:r>
                        <a:rPr lang="en-GB" sz="1400" b="0" dirty="0">
                          <a:solidFill>
                            <a:schemeClr val="tx1"/>
                          </a:solidFill>
                          <a:latin typeface="Constantia"/>
                          <a:ea typeface="Calibri"/>
                          <a:cs typeface="Times New Roman"/>
                        </a:rPr>
                        <a:t>in relation to the survey day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technique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Face to face, within the household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instrument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Questionnaire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noProof="1" smtClean="0">
                <a:solidFill>
                  <a:schemeClr val="tx1"/>
                </a:solidFill>
                <a:latin typeface="Constantia"/>
                <a:ea typeface="Calibri"/>
                <a:cs typeface="Times New Roman"/>
              </a:rPr>
              <a:t/>
            </a:r>
            <a:br>
              <a:rPr lang="en-US" sz="2000" b="1" noProof="1" smtClean="0">
                <a:solidFill>
                  <a:schemeClr val="tx1"/>
                </a:solidFill>
                <a:latin typeface="Constantia"/>
                <a:ea typeface="Calibri"/>
                <a:cs typeface="Times New Roman"/>
              </a:rPr>
            </a:br>
            <a:r>
              <a:rPr lang="en-US" sz="2000" b="1" noProof="1" smtClean="0">
                <a:solidFill>
                  <a:schemeClr val="tx1"/>
                </a:solidFill>
                <a:latin typeface="Constantia"/>
                <a:ea typeface="Calibri"/>
                <a:cs typeface="Times New Roman"/>
              </a:rPr>
              <a:t>Recognizing the Anti-Corruption Agency</a:t>
            </a:r>
            <a:endParaRPr lang="sr-Latn-RS" sz="20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20</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286388"/>
            <a:ext cx="7358114" cy="572072"/>
          </a:xfrm>
          <a:prstGeom prst="roundRect">
            <a:avLst/>
          </a:prstGeom>
          <a:noFill/>
          <a:ln>
            <a:solidFill>
              <a:schemeClr val="accent1"/>
            </a:solidFill>
          </a:ln>
        </p:spPr>
        <p:txBody>
          <a:bodyPr wrap="square" rtlCol="0">
            <a:spAutoFit/>
          </a:bodyPr>
          <a:lstStyle/>
          <a:p>
            <a:pPr algn="ctr">
              <a:lnSpc>
                <a:spcPct val="115000"/>
              </a:lnSpc>
              <a:spcAft>
                <a:spcPts val="1000"/>
              </a:spcAft>
            </a:pPr>
            <a:r>
              <a:rPr lang="en-US" sz="1200" noProof="1" smtClean="0">
                <a:latin typeface="Constantia"/>
                <a:ea typeface="Calibri"/>
                <a:cs typeface="Times New Roman"/>
              </a:rPr>
              <a:t>At this moment, 77% of Serbian citizens are familiar with the Agency's work, and that confirms the very good result from the previous research cycle!  </a:t>
            </a:r>
          </a:p>
        </p:txBody>
      </p:sp>
      <p:sp>
        <p:nvSpPr>
          <p:cNvPr id="9" name="Content Placeholder 8"/>
          <p:cNvSpPr>
            <a:spLocks noGrp="1"/>
          </p:cNvSpPr>
          <p:nvPr>
            <p:ph sz="quarter" idx="1"/>
          </p:nvPr>
        </p:nvSpPr>
        <p:spPr>
          <a:xfrm>
            <a:off x="457200" y="1600200"/>
            <a:ext cx="7467600" cy="3614750"/>
          </a:xfrm>
        </p:spPr>
        <p:txBody>
          <a:bodyPr/>
          <a:lstStyle/>
          <a:p>
            <a:endParaRPr lang="en-US" dirty="0"/>
          </a:p>
        </p:txBody>
      </p:sp>
      <p:graphicFrame>
        <p:nvGraphicFramePr>
          <p:cNvPr id="12" name="Chart 11"/>
          <p:cNvGraphicFramePr>
            <a:graphicFrameLocks/>
          </p:cNvGraphicFramePr>
          <p:nvPr/>
        </p:nvGraphicFramePr>
        <p:xfrm>
          <a:off x="642910" y="857232"/>
          <a:ext cx="7500990" cy="407196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285752"/>
          </a:xfrm>
        </p:spPr>
        <p:txBody>
          <a:bodyPr>
            <a:normAutofit fontScale="90000"/>
          </a:bodyPr>
          <a:lstStyle/>
          <a:p>
            <a:r>
              <a:rPr lang="en-US" sz="1800" b="1" noProof="1" smtClean="0">
                <a:solidFill>
                  <a:schemeClr val="tx1"/>
                </a:solidFill>
                <a:latin typeface="Constantia"/>
                <a:ea typeface="Calibri"/>
                <a:cs typeface="Times New Roman"/>
              </a:rPr>
              <a:t>The Agency’s contribution to the fight against corruption</a:t>
            </a:r>
          </a:p>
        </p:txBody>
      </p:sp>
      <p:sp>
        <p:nvSpPr>
          <p:cNvPr id="6" name="Slide Number Placeholder 5"/>
          <p:cNvSpPr>
            <a:spLocks noGrp="1"/>
          </p:cNvSpPr>
          <p:nvPr>
            <p:ph type="sldNum" sz="quarter" idx="15"/>
          </p:nvPr>
        </p:nvSpPr>
        <p:spPr/>
        <p:txBody>
          <a:bodyPr/>
          <a:lstStyle/>
          <a:p>
            <a:fld id="{462CEB27-F745-4858-877F-B94A882FB929}" type="slidenum">
              <a:rPr lang="en-US" smtClean="0"/>
              <a:pPr/>
              <a:t>21</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4857760"/>
            <a:ext cx="7429552" cy="1265595"/>
          </a:xfrm>
          <a:prstGeom prst="roundRect">
            <a:avLst/>
          </a:prstGeom>
          <a:noFill/>
          <a:ln>
            <a:solidFill>
              <a:schemeClr val="accent1"/>
            </a:solidFill>
          </a:ln>
        </p:spPr>
        <p:txBody>
          <a:bodyPr wrap="square" rtlCol="0">
            <a:spAutoFit/>
          </a:bodyPr>
          <a:lstStyle/>
          <a:p>
            <a:pPr algn="just">
              <a:spcAft>
                <a:spcPts val="1000"/>
              </a:spcAft>
            </a:pPr>
            <a:r>
              <a:rPr lang="en-US" sz="1200" noProof="1" smtClean="0">
                <a:latin typeface="Constantia"/>
                <a:ea typeface="Calibri"/>
                <a:cs typeface="Times New Roman"/>
              </a:rPr>
              <a:t>Similar to recognisability of its work, the Agency's contribution in the fight against corruption is at a mild standstill in relation to the previous research cycle. At this moment, 60% of interviewees believe that the Agency contributes to a certain extent to the fight against corruption. </a:t>
            </a:r>
          </a:p>
          <a:p>
            <a:pPr algn="just">
              <a:spcAft>
                <a:spcPts val="1000"/>
              </a:spcAft>
            </a:pPr>
            <a:r>
              <a:rPr lang="en-US" sz="1200" i="1" noProof="1" smtClean="0">
                <a:latin typeface="Constantia"/>
                <a:ea typeface="Calibri"/>
                <a:cs typeface="Times New Roman"/>
              </a:rPr>
              <a:t>Good news is that, from cycle to cycle, a larger number of citizens believe that the Agency should carry the burden of the fight against corruption. It remains to the Agency to meet the expectations and trust of citizens. </a:t>
            </a:r>
          </a:p>
        </p:txBody>
      </p:sp>
      <p:sp>
        <p:nvSpPr>
          <p:cNvPr id="9" name="Content Placeholder 8"/>
          <p:cNvSpPr>
            <a:spLocks noGrp="1"/>
          </p:cNvSpPr>
          <p:nvPr>
            <p:ph sz="quarter" idx="1"/>
          </p:nvPr>
        </p:nvSpPr>
        <p:spPr>
          <a:xfrm>
            <a:off x="457200" y="1600200"/>
            <a:ext cx="7467600" cy="3328998"/>
          </a:xfrm>
        </p:spPr>
        <p:txBody>
          <a:bodyPr/>
          <a:lstStyle/>
          <a:p>
            <a:endParaRPr lang="en-US" dirty="0"/>
          </a:p>
        </p:txBody>
      </p:sp>
      <p:graphicFrame>
        <p:nvGraphicFramePr>
          <p:cNvPr id="12" name="Chart 11"/>
          <p:cNvGraphicFramePr>
            <a:graphicFrameLocks/>
          </p:cNvGraphicFramePr>
          <p:nvPr/>
        </p:nvGraphicFramePr>
        <p:xfrm>
          <a:off x="428596" y="642918"/>
          <a:ext cx="7715304" cy="400052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5992"/>
            <a:ext cx="5715024" cy="1000132"/>
          </a:xfrm>
        </p:spPr>
        <p:txBody>
          <a:bodyPr>
            <a:normAutofit/>
          </a:bodyPr>
          <a:lstStyle/>
          <a:p>
            <a:pPr algn="ctr"/>
            <a:r>
              <a:rPr lang="x-none" sz="2800" smtClean="0">
                <a:solidFill>
                  <a:schemeClr val="tx1"/>
                </a:solidFill>
                <a:latin typeface="Constantia" pitchFamily="18" charset="0"/>
              </a:rPr>
              <a:t>THANK YOU </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501090" cy="357190"/>
          </a:xfrm>
        </p:spPr>
        <p:txBody>
          <a:bodyPr>
            <a:noAutofit/>
          </a:bodyPr>
          <a:lstStyle/>
          <a:p>
            <a:r>
              <a:rPr lang="en-US" sz="1800" b="1" dirty="0" smtClean="0">
                <a:solidFill>
                  <a:schemeClr val="tx1"/>
                </a:solidFill>
                <a:latin typeface="Constantia" pitchFamily="18" charset="0"/>
              </a:rPr>
              <a:t/>
            </a:r>
            <a:br>
              <a:rPr lang="en-US" sz="1800" b="1" dirty="0" smtClean="0">
                <a:solidFill>
                  <a:schemeClr val="tx1"/>
                </a:solidFill>
                <a:latin typeface="Constantia" pitchFamily="18" charset="0"/>
              </a:rPr>
            </a:br>
            <a:r>
              <a:rPr lang="en-US" sz="1800" b="1" dirty="0" smtClean="0">
                <a:solidFill>
                  <a:schemeClr val="tx1"/>
                </a:solidFill>
                <a:latin typeface="Constantia" pitchFamily="18" charset="0"/>
              </a:rPr>
              <a:t> </a:t>
            </a:r>
            <a:br>
              <a:rPr lang="en-US" sz="1800" b="1" dirty="0" smtClean="0">
                <a:solidFill>
                  <a:schemeClr val="tx1"/>
                </a:solidFill>
                <a:latin typeface="Constantia" pitchFamily="18" charset="0"/>
              </a:rPr>
            </a:br>
            <a:r>
              <a:rPr lang="sr-Latn-RS" sz="1800" b="1" dirty="0" smtClean="0">
                <a:solidFill>
                  <a:schemeClr val="tx1"/>
                </a:solidFill>
                <a:latin typeface="Constantia" pitchFamily="18" charset="0"/>
              </a:rPr>
              <a:t> </a:t>
            </a:r>
            <a:r>
              <a:rPr lang="x-none" sz="1800" b="1" smtClean="0">
                <a:solidFill>
                  <a:prstClr val="black"/>
                </a:solidFill>
                <a:latin typeface="Constantia" pitchFamily="18" charset="0"/>
              </a:rPr>
              <a:t>Socio-economic situation in the country</a:t>
            </a:r>
            <a:r>
              <a:rPr lang="sr-Latn-RS" sz="1800" b="1" dirty="0" smtClean="0">
                <a:solidFill>
                  <a:prstClr val="black"/>
                </a:solidFill>
                <a:latin typeface="Constantia" pitchFamily="18" charset="0"/>
              </a:rPr>
              <a:t> </a:t>
            </a:r>
            <a:r>
              <a:rPr lang="x-none" sz="1800" b="1" smtClean="0">
                <a:solidFill>
                  <a:prstClr val="black"/>
                </a:solidFill>
                <a:latin typeface="Constantia" pitchFamily="18" charset="0"/>
              </a:rPr>
              <a:t>- expectations of Serbian citizens </a:t>
            </a:r>
            <a:endParaRPr lang="sr-Latn-RS" sz="1800" b="1" noProof="1" smtClean="0">
              <a:solidFill>
                <a:schemeClr val="tx1"/>
              </a:solidFill>
              <a:latin typeface="Constantia" pitchFamily="18" charset="0"/>
            </a:endParaRPr>
          </a:p>
        </p:txBody>
      </p:sp>
      <p:sp>
        <p:nvSpPr>
          <p:cNvPr id="3" name="Content Placeholder 2"/>
          <p:cNvSpPr>
            <a:spLocks noGrp="1"/>
          </p:cNvSpPr>
          <p:nvPr>
            <p:ph sz="quarter" idx="1"/>
          </p:nvPr>
        </p:nvSpPr>
        <p:spPr>
          <a:xfrm>
            <a:off x="357158" y="642918"/>
            <a:ext cx="7901014" cy="5759596"/>
          </a:xfrm>
        </p:spPr>
        <p:txBody>
          <a:bodyPr>
            <a:normAutofit/>
          </a:bodyPr>
          <a:lstStyle/>
          <a:p>
            <a:pPr>
              <a:lnSpc>
                <a:spcPct val="150000"/>
              </a:lnSpc>
              <a:buNone/>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6286512" y="1857365"/>
            <a:ext cx="2286016" cy="2676525"/>
          </a:xfrm>
          <a:prstGeom prst="roundRect">
            <a:avLst/>
          </a:prstGeom>
          <a:noFill/>
          <a:ln cap="rnd">
            <a:solidFill>
              <a:schemeClr val="accent1">
                <a:lumMod val="75000"/>
              </a:schemeClr>
            </a:solidFill>
            <a:miter lim="800000"/>
          </a:ln>
        </p:spPr>
        <p:txBody>
          <a:bodyPr wrap="square" rtlCol="0">
            <a:spAutoFit/>
          </a:bodyPr>
          <a:lstStyle/>
          <a:p>
            <a:pPr algn="just"/>
            <a:r>
              <a:rPr lang="en-GB" sz="1400" dirty="0" smtClean="0">
                <a:latin typeface="Constantia" pitchFamily="18" charset="0"/>
                <a:ea typeface="Calibri"/>
                <a:cs typeface="Times New Roman"/>
              </a:rPr>
              <a:t>Optimism of Serbian citizens still remains at last December's level. However, for the first time in the last three years since the UNDP is doing the surveys, two consecutive researches resulted with less than half of pessimists among the interviewees. </a:t>
            </a:r>
            <a:endParaRPr lang="en-US" sz="1400" noProof="1" smtClean="0">
              <a:latin typeface="Constantia" pitchFamily="18" charset="0"/>
            </a:endParaRPr>
          </a:p>
        </p:txBody>
      </p:sp>
      <p:graphicFrame>
        <p:nvGraphicFramePr>
          <p:cNvPr id="12" name="Chart 11"/>
          <p:cNvGraphicFramePr>
            <a:graphicFrameLocks/>
          </p:cNvGraphicFramePr>
          <p:nvPr/>
        </p:nvGraphicFramePr>
        <p:xfrm>
          <a:off x="357158" y="714356"/>
          <a:ext cx="5500726" cy="507209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pPr marL="274320" lvl="0" indent="-274320">
              <a:lnSpc>
                <a:spcPct val="150000"/>
              </a:lnSpc>
              <a:spcBef>
                <a:spcPts val="600"/>
              </a:spcBef>
            </a:pPr>
            <a:r>
              <a:rPr lang="en-US" sz="1800" b="1" cap="none" noProof="1" smtClean="0">
                <a:solidFill>
                  <a:prstClr val="black"/>
                </a:solidFill>
                <a:latin typeface="Constantia"/>
                <a:ea typeface="Calibri"/>
                <a:cs typeface="Times New Roman"/>
              </a:rPr>
              <a:t>How would you evaluate your current living conditions?</a:t>
            </a:r>
            <a:endParaRPr lang="x-none" sz="1800" b="1" cap="none" noProof="1">
              <a:solidFill>
                <a:prstClr val="black"/>
              </a:solidFill>
              <a:ea typeface="+mn-ea"/>
              <a:cs typeface="+mn-cs"/>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4</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571472" y="5286388"/>
            <a:ext cx="7500990" cy="928694"/>
          </a:xfrm>
          <a:prstGeom prst="roundRect">
            <a:avLst>
              <a:gd name="adj" fmla="val 50000"/>
            </a:avLst>
          </a:prstGeom>
          <a:noFill/>
          <a:ln cap="rnd">
            <a:solidFill>
              <a:schemeClr val="accent1">
                <a:lumMod val="75000"/>
              </a:schemeClr>
            </a:solidFill>
            <a:miter lim="800000"/>
          </a:ln>
        </p:spPr>
        <p:txBody>
          <a:bodyPr wrap="square" rtlCol="0">
            <a:normAutofit fontScale="25000" lnSpcReduction="20000"/>
          </a:bodyPr>
          <a:lstStyle/>
          <a:p>
            <a:pPr algn="ctr">
              <a:lnSpc>
                <a:spcPct val="120000"/>
              </a:lnSpc>
            </a:pPr>
            <a:r>
              <a:rPr lang="en-GB" sz="4800" dirty="0" smtClean="0">
                <a:latin typeface="Constantia" pitchFamily="18" charset="0"/>
                <a:ea typeface="Calibri"/>
                <a:cs typeface="Times New Roman"/>
              </a:rPr>
              <a:t>52% of interviewees claim that their living conditions are poor or even unbearable right now.</a:t>
            </a:r>
            <a:endParaRPr lang="en-US" sz="4800" dirty="0" smtClean="0">
              <a:latin typeface="Constantia" pitchFamily="18" charset="0"/>
              <a:ea typeface="Calibri"/>
              <a:cs typeface="Times New Roman"/>
            </a:endParaRPr>
          </a:p>
          <a:p>
            <a:pPr algn="ctr">
              <a:lnSpc>
                <a:spcPct val="120000"/>
              </a:lnSpc>
            </a:pPr>
            <a:r>
              <a:rPr lang="en-GB" sz="4800" dirty="0" smtClean="0">
                <a:latin typeface="Constantia" pitchFamily="18" charset="0"/>
                <a:ea typeface="Calibri"/>
                <a:cs typeface="Times New Roman"/>
              </a:rPr>
              <a:t>It's very important to note that citizens don't base their optimism on the current economic situation. This is an indicator that a good part of  the public is aware that reforms that bring better life cannot arrive overnight! </a:t>
            </a:r>
            <a:endParaRPr lang="en-US" sz="4800" dirty="0" smtClean="0">
              <a:latin typeface="Constantia" pitchFamily="18" charset="0"/>
              <a:ea typeface="Calibri"/>
              <a:cs typeface="Times New Roman"/>
            </a:endParaRPr>
          </a:p>
          <a:p>
            <a:pPr algn="just"/>
            <a:endParaRPr lang="en-US" dirty="0"/>
          </a:p>
        </p:txBody>
      </p:sp>
      <p:sp>
        <p:nvSpPr>
          <p:cNvPr id="9" name="Content Placeholder 8"/>
          <p:cNvSpPr>
            <a:spLocks noGrp="1"/>
          </p:cNvSpPr>
          <p:nvPr>
            <p:ph sz="quarter" idx="1"/>
          </p:nvPr>
        </p:nvSpPr>
        <p:spPr>
          <a:xfrm>
            <a:off x="457200" y="714356"/>
            <a:ext cx="7467600" cy="4429156"/>
          </a:xfrm>
        </p:spPr>
        <p:txBody>
          <a:bodyPr/>
          <a:lstStyle/>
          <a:p>
            <a:endParaRPr lang="en-US" dirty="0"/>
          </a:p>
        </p:txBody>
      </p:sp>
      <p:graphicFrame>
        <p:nvGraphicFramePr>
          <p:cNvPr id="11" name="Chart 10"/>
          <p:cNvGraphicFramePr>
            <a:graphicFrameLocks/>
          </p:cNvGraphicFramePr>
          <p:nvPr/>
        </p:nvGraphicFramePr>
        <p:xfrm>
          <a:off x="357158" y="785794"/>
          <a:ext cx="8072494" cy="44291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What are the key problems?</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5</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6072198" y="1071546"/>
            <a:ext cx="2500330" cy="3844766"/>
          </a:xfrm>
          <a:prstGeom prst="roundRect">
            <a:avLst/>
          </a:prstGeom>
          <a:noFill/>
          <a:ln>
            <a:solidFill>
              <a:schemeClr val="accent1">
                <a:lumMod val="75000"/>
              </a:schemeClr>
            </a:solidFill>
          </a:ln>
        </p:spPr>
        <p:txBody>
          <a:bodyPr wrap="square" rtlCol="0">
            <a:spAutoFit/>
          </a:bodyPr>
          <a:lstStyle/>
          <a:p>
            <a:pPr lvl="0" algn="just"/>
            <a:r>
              <a:rPr lang="en-US" sz="1200" noProof="1" smtClean="0">
                <a:latin typeface="Constantia" pitchFamily="18" charset="0"/>
              </a:rPr>
              <a:t>There are no major changes in the ranking of problems the public in Serbia is facing.  </a:t>
            </a:r>
            <a:endParaRPr lang="sr-Latn-RS" sz="1200" noProof="1" smtClean="0">
              <a:latin typeface="Constantia" pitchFamily="18" charset="0"/>
            </a:endParaRPr>
          </a:p>
          <a:p>
            <a:pPr lvl="0" algn="just"/>
            <a:endParaRPr lang="en-US" sz="1200" noProof="1" smtClean="0">
              <a:latin typeface="Constantia" pitchFamily="18" charset="0"/>
            </a:endParaRPr>
          </a:p>
          <a:p>
            <a:pPr lvl="0" algn="just"/>
            <a:r>
              <a:rPr lang="en-US" sz="1200" noProof="1" smtClean="0">
                <a:latin typeface="Constantia" pitchFamily="18" charset="0"/>
              </a:rPr>
              <a:t>Corruption still comes second with 15% of citizens who single it out as the key problem of Serbia. </a:t>
            </a:r>
            <a:endParaRPr lang="sr-Latn-RS" sz="1200" noProof="1" smtClean="0">
              <a:latin typeface="Constantia" pitchFamily="18" charset="0"/>
            </a:endParaRPr>
          </a:p>
          <a:p>
            <a:pPr lvl="0" algn="just"/>
            <a:endParaRPr lang="en-US" sz="1200" noProof="1" smtClean="0">
              <a:latin typeface="Constantia" pitchFamily="18" charset="0"/>
            </a:endParaRPr>
          </a:p>
          <a:p>
            <a:pPr lvl="0" algn="just"/>
            <a:r>
              <a:rPr lang="en-US" sz="1200" noProof="1" smtClean="0">
                <a:latin typeface="Constantia" pitchFamily="18" charset="0"/>
              </a:rPr>
              <a:t>The result confirms that the awareness of citizens related to damages of corruption is very high, as they mostly complain about poor living standards and economic hardships</a:t>
            </a:r>
            <a:r>
              <a:rPr lang="sr-Latn-RS" sz="1200" noProof="1" smtClean="0">
                <a:latin typeface="Constantia" pitchFamily="18" charset="0"/>
              </a:rPr>
              <a:t>.</a:t>
            </a:r>
          </a:p>
          <a:p>
            <a:pPr lvl="0" algn="just"/>
            <a:endParaRPr lang="en-US" sz="1200" noProof="1" smtClean="0">
              <a:latin typeface="Constantia" pitchFamily="18" charset="0"/>
            </a:endParaRPr>
          </a:p>
          <a:p>
            <a:pPr lvl="0" algn="just"/>
            <a:r>
              <a:rPr lang="en-US" sz="1200" noProof="1" smtClean="0">
                <a:latin typeface="Constantia" pitchFamily="18" charset="0"/>
              </a:rPr>
              <a:t>Citizens are aware of the damage corruption causes, and they want the issue resolved!  </a:t>
            </a:r>
          </a:p>
        </p:txBody>
      </p:sp>
      <p:sp>
        <p:nvSpPr>
          <p:cNvPr id="9" name="Content Placeholder 8"/>
          <p:cNvSpPr>
            <a:spLocks noGrp="1"/>
          </p:cNvSpPr>
          <p:nvPr>
            <p:ph sz="quarter" idx="1"/>
          </p:nvPr>
        </p:nvSpPr>
        <p:spPr>
          <a:xfrm>
            <a:off x="457200" y="428604"/>
            <a:ext cx="5543560" cy="6045348"/>
          </a:xfrm>
        </p:spPr>
        <p:txBody>
          <a:bodyPr/>
          <a:lstStyle/>
          <a:p>
            <a:endParaRPr lang="en-US" dirty="0"/>
          </a:p>
        </p:txBody>
      </p:sp>
      <p:graphicFrame>
        <p:nvGraphicFramePr>
          <p:cNvPr id="12" name="Chart 11"/>
          <p:cNvGraphicFramePr>
            <a:graphicFrameLocks/>
          </p:cNvGraphicFramePr>
          <p:nvPr/>
        </p:nvGraphicFramePr>
        <p:xfrm>
          <a:off x="500034" y="500042"/>
          <a:ext cx="5500726" cy="585791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000240"/>
            <a:ext cx="6572296" cy="1071570"/>
          </a:xfrm>
        </p:spPr>
        <p:txBody>
          <a:bodyPr>
            <a:normAutofit/>
          </a:bodyPr>
          <a:lstStyle/>
          <a:p>
            <a:pPr algn="ctr"/>
            <a:r>
              <a:rPr lang="en-US" sz="2800" dirty="0" smtClean="0">
                <a:solidFill>
                  <a:schemeClr val="tx1"/>
                </a:solidFill>
                <a:latin typeface="Constantia" pitchFamily="18" charset="0"/>
              </a:rPr>
              <a:t>The incidence of corruption</a:t>
            </a:r>
            <a:endParaRPr lang="en-US" sz="2800" dirty="0">
              <a:solidFill>
                <a:schemeClr val="tx1"/>
              </a:solidFill>
            </a:endParaRPr>
          </a:p>
        </p:txBody>
      </p:sp>
      <p:sp>
        <p:nvSpPr>
          <p:cNvPr id="3" name="Subtitle 2"/>
          <p:cNvSpPr>
            <a:spLocks noGrp="1"/>
          </p:cNvSpPr>
          <p:nvPr>
            <p:ph type="subTitle" idx="1"/>
          </p:nvPr>
        </p:nvSpPr>
        <p:spPr>
          <a:xfrm>
            <a:off x="3428992" y="4500570"/>
            <a:ext cx="4214842" cy="1874352"/>
          </a:xfrm>
        </p:spPr>
        <p:txBody>
          <a:bodyPr>
            <a:normAutofit/>
          </a:bodyPr>
          <a:lstStyle/>
          <a:p>
            <a:pPr algn="ctr"/>
            <a:r>
              <a:rPr lang="sr-Latn-RS" sz="2800" b="0" i="1" dirty="0" smtClean="0">
                <a:solidFill>
                  <a:schemeClr val="tx1"/>
                </a:solidFill>
                <a:latin typeface="Constantia" pitchFamily="18" charset="0"/>
              </a:rPr>
              <a:t>Who paid, how much, to whom and why?</a:t>
            </a:r>
            <a:endParaRPr lang="en-US" sz="2800" b="0" i="1"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 The incidence of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7</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42910" y="5143512"/>
            <a:ext cx="7429552" cy="1038701"/>
          </a:xfrm>
          <a:prstGeom prst="roundRect">
            <a:avLst>
              <a:gd name="adj" fmla="val 50000"/>
            </a:avLst>
          </a:prstGeom>
          <a:noFill/>
          <a:ln>
            <a:solidFill>
              <a:schemeClr val="accent1">
                <a:lumMod val="75000"/>
              </a:schemeClr>
            </a:solidFill>
          </a:ln>
        </p:spPr>
        <p:txBody>
          <a:bodyPr wrap="square" rtlCol="0">
            <a:spAutoFit/>
          </a:bodyPr>
          <a:lstStyle/>
          <a:p>
            <a:pPr algn="ctr"/>
            <a:r>
              <a:rPr lang="en-US" sz="1400" noProof="1" smtClean="0">
                <a:latin typeface="Constantia" pitchFamily="18" charset="0"/>
              </a:rPr>
              <a:t>The number of direct and indirect experiences with corruption is a bit higher in comparison to the end of last year. However, the numbers are still significantly smaller in comparison to the period between 2009 and June 2012.</a:t>
            </a:r>
            <a:endParaRPr lang="sr-Latn-RS" sz="1400" noProof="1">
              <a:latin typeface="Constantia" pitchFamily="18" charset="0"/>
            </a:endParaRPr>
          </a:p>
        </p:txBody>
      </p:sp>
      <p:sp>
        <p:nvSpPr>
          <p:cNvPr id="9" name="Content Placeholder 8"/>
          <p:cNvSpPr>
            <a:spLocks noGrp="1"/>
          </p:cNvSpPr>
          <p:nvPr>
            <p:ph sz="quarter" idx="1"/>
          </p:nvPr>
        </p:nvSpPr>
        <p:spPr>
          <a:xfrm>
            <a:off x="457200" y="1600200"/>
            <a:ext cx="7467600" cy="3471874"/>
          </a:xfrm>
        </p:spPr>
        <p:txBody>
          <a:bodyPr/>
          <a:lstStyle/>
          <a:p>
            <a:endParaRPr lang="en-US" dirty="0"/>
          </a:p>
        </p:txBody>
      </p:sp>
      <p:graphicFrame>
        <p:nvGraphicFramePr>
          <p:cNvPr id="13" name="Chart 12"/>
          <p:cNvGraphicFramePr>
            <a:graphicFrameLocks/>
          </p:cNvGraphicFramePr>
          <p:nvPr/>
        </p:nvGraphicFramePr>
        <p:xfrm>
          <a:off x="500034" y="785794"/>
          <a:ext cx="7715304" cy="425769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Autofit/>
          </a:bodyPr>
          <a:lstStyle/>
          <a:p>
            <a:pPr>
              <a:lnSpc>
                <a:spcPct val="150000"/>
              </a:lnSpc>
            </a:pPr>
            <a:r>
              <a:rPr lang="en-US" sz="1800" dirty="0" smtClean="0">
                <a:latin typeface="Constantia" pitchFamily="18" charset="0"/>
              </a:rPr>
              <a:t/>
            </a:r>
            <a:br>
              <a:rPr lang="en-US" sz="1800" dirty="0" smtClean="0">
                <a:latin typeface="Constantia" pitchFamily="18" charset="0"/>
              </a:rPr>
            </a:br>
            <a:r>
              <a:rPr lang="sr-Latn-RS" sz="1800" b="1" dirty="0" smtClean="0">
                <a:solidFill>
                  <a:schemeClr val="tx1"/>
                </a:solidFill>
                <a:latin typeface="Constantia" pitchFamily="18" charset="0"/>
              </a:rPr>
              <a:t>Who g</a:t>
            </a:r>
            <a:r>
              <a:rPr lang="en-US" sz="1800" b="1" dirty="0" smtClean="0">
                <a:solidFill>
                  <a:schemeClr val="tx1"/>
                </a:solidFill>
                <a:latin typeface="Constantia" pitchFamily="18" charset="0"/>
              </a:rPr>
              <a:t>o</a:t>
            </a:r>
            <a:r>
              <a:rPr lang="sr-Latn-RS" sz="1800" b="1" dirty="0" smtClean="0">
                <a:solidFill>
                  <a:schemeClr val="tx1"/>
                </a:solidFill>
                <a:latin typeface="Constantia" pitchFamily="18" charset="0"/>
              </a:rPr>
              <a:t>t paid?</a:t>
            </a:r>
            <a:endParaRPr lang="sr-Latn-CS" sz="18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8</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9" name="TextBox 18"/>
          <p:cNvSpPr txBox="1"/>
          <p:nvPr/>
        </p:nvSpPr>
        <p:spPr>
          <a:xfrm>
            <a:off x="642910" y="5357826"/>
            <a:ext cx="7429552" cy="578882"/>
          </a:xfrm>
          <a:prstGeom prst="roundRect">
            <a:avLst/>
          </a:prstGeom>
          <a:noFill/>
          <a:ln>
            <a:solidFill>
              <a:schemeClr val="accent1">
                <a:shade val="50000"/>
              </a:schemeClr>
            </a:solidFill>
          </a:ln>
        </p:spPr>
        <p:txBody>
          <a:bodyPr wrap="square" rtlCol="0">
            <a:spAutoFit/>
          </a:bodyPr>
          <a:lstStyle/>
          <a:p>
            <a:pPr algn="ctr"/>
            <a:r>
              <a:rPr lang="en-US" sz="1400" noProof="1" smtClean="0">
                <a:latin typeface="Constantia" pitchFamily="18" charset="0"/>
              </a:rPr>
              <a:t>Doctors, police and clerks in pubic administration remain at the top of the list, but these are who citizens come in contact with most.</a:t>
            </a:r>
            <a:endParaRPr lang="sr-Latn-RS" sz="1400" noProof="1">
              <a:latin typeface="Constantia" pitchFamily="18" charset="0"/>
            </a:endParaRPr>
          </a:p>
        </p:txBody>
      </p:sp>
      <p:graphicFrame>
        <p:nvGraphicFramePr>
          <p:cNvPr id="11" name="Content Placeholder 10"/>
          <p:cNvGraphicFramePr>
            <a:graphicFrameLocks noGrp="1"/>
          </p:cNvGraphicFramePr>
          <p:nvPr>
            <p:ph sz="quarter" idx="1"/>
          </p:nvPr>
        </p:nvGraphicFramePr>
        <p:xfrm>
          <a:off x="428596" y="785794"/>
          <a:ext cx="7900988" cy="44291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pl-PL" sz="2000" b="1" dirty="0" smtClean="0">
                <a:solidFill>
                  <a:schemeClr val="tx1"/>
                </a:solidFill>
                <a:latin typeface="Constantia" pitchFamily="18" charset="0"/>
              </a:rPr>
              <a:t>What is a reason for </a:t>
            </a:r>
            <a:r>
              <a:rPr lang="en-US" sz="2000" b="1" dirty="0" smtClean="0">
                <a:solidFill>
                  <a:schemeClr val="tx1"/>
                </a:solidFill>
                <a:latin typeface="Constantia" pitchFamily="18" charset="0"/>
              </a:rPr>
              <a:t>paying </a:t>
            </a:r>
            <a:r>
              <a:rPr lang="pl-PL" sz="2000" b="1" dirty="0" smtClean="0">
                <a:solidFill>
                  <a:schemeClr val="tx1"/>
                </a:solidFill>
                <a:latin typeface="Constantia" pitchFamily="18" charset="0"/>
              </a:rPr>
              <a:t>a bribe?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9</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20" name="TextBox 19"/>
          <p:cNvSpPr txBox="1"/>
          <p:nvPr/>
        </p:nvSpPr>
        <p:spPr>
          <a:xfrm>
            <a:off x="395536" y="5085184"/>
            <a:ext cx="7572428" cy="715089"/>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The higher incidence is a result of more frequent solicitation of bribes.  </a:t>
            </a:r>
          </a:p>
          <a:p>
            <a:pPr algn="ctr"/>
            <a:r>
              <a:rPr lang="en-US" sz="1200" noProof="1" smtClean="0">
                <a:latin typeface="Constantia" pitchFamily="18" charset="0"/>
              </a:rPr>
              <a:t>However, the main sources of corruption are the very citizens themselves.  </a:t>
            </a:r>
          </a:p>
          <a:p>
            <a:pPr algn="ctr"/>
            <a:r>
              <a:rPr lang="en-US" sz="1200" noProof="1" smtClean="0">
                <a:latin typeface="Constantia" pitchFamily="18" charset="0"/>
              </a:rPr>
              <a:t>The average bribe  amounted to 205 euros, which is higher than in the two previous research cycles.   </a:t>
            </a:r>
          </a:p>
        </p:txBody>
      </p:sp>
      <p:sp>
        <p:nvSpPr>
          <p:cNvPr id="9" name="Content Placeholder 8"/>
          <p:cNvSpPr>
            <a:spLocks noGrp="1"/>
          </p:cNvSpPr>
          <p:nvPr>
            <p:ph sz="quarter" idx="1"/>
          </p:nvPr>
        </p:nvSpPr>
        <p:spPr/>
        <p:txBody>
          <a:bodyPr/>
          <a:lstStyle/>
          <a:p>
            <a:endParaRPr lang="en-US" dirty="0"/>
          </a:p>
        </p:txBody>
      </p:sp>
      <p:graphicFrame>
        <p:nvGraphicFramePr>
          <p:cNvPr id="12" name="Chart 11"/>
          <p:cNvGraphicFramePr>
            <a:graphicFrameLocks/>
          </p:cNvGraphicFramePr>
          <p:nvPr/>
        </p:nvGraphicFramePr>
        <p:xfrm>
          <a:off x="428596" y="571480"/>
          <a:ext cx="7643865"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919</TotalTime>
  <Words>1165</Words>
  <Application>Microsoft Office PowerPoint</Application>
  <PresentationFormat>On-screen Show (4:3)</PresentationFormat>
  <Paragraphs>136</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  CORRUPTION BENCHMARKING IN SERBIA  </vt:lpstr>
      <vt:lpstr>  Methodological remarks </vt:lpstr>
      <vt:lpstr>    Socio-economic situation in the country - expectations of Serbian citizens </vt:lpstr>
      <vt:lpstr>How would you evaluate your current living conditions?</vt:lpstr>
      <vt:lpstr>  What are the key problems?</vt:lpstr>
      <vt:lpstr>The incidence of corruption</vt:lpstr>
      <vt:lpstr>  The incidence of corruption</vt:lpstr>
      <vt:lpstr> Who got paid?</vt:lpstr>
      <vt:lpstr> What is a reason for paying a bribe?</vt:lpstr>
      <vt:lpstr>  Perception of corruption – best results yet</vt:lpstr>
      <vt:lpstr>  Where is corruption headed in the next 12 months?</vt:lpstr>
      <vt:lpstr>  Corruption is lurking from...?</vt:lpstr>
      <vt:lpstr>  Levels of corruption in the key institutions?</vt:lpstr>
      <vt:lpstr>   Sources of information on corruption</vt:lpstr>
      <vt:lpstr>Would you give a bribe if solicited?</vt:lpstr>
      <vt:lpstr>   Who should lead the fight against corruption?</vt:lpstr>
      <vt:lpstr>  What is the best way for fighting corruption?</vt:lpstr>
      <vt:lpstr>  How efficient is the Government of the Republic of Serbia in fighting corruption</vt:lpstr>
      <vt:lpstr>Perception of the work of the Anti-Corruption Agency  </vt:lpstr>
      <vt:lpstr>  Recognizing the Anti-Corruption Agency</vt:lpstr>
      <vt:lpstr>The Agency’s contribution to the fight against corruption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STAV GRAĐANA SRBIJE PREMA KORUPCIJI</dc:title>
  <dc:creator>Ivo Colovic</dc:creator>
  <cp:lastModifiedBy>Daniel Varga</cp:lastModifiedBy>
  <cp:revision>301</cp:revision>
  <dcterms:created xsi:type="dcterms:W3CDTF">2013-01-24T10:23:53Z</dcterms:created>
  <dcterms:modified xsi:type="dcterms:W3CDTF">2013-10-03T08:56:17Z</dcterms:modified>
</cp:coreProperties>
</file>