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style1.xml" ContentType="application/vnd.ms-office.chartstyle+xml"/>
  <Override PartName="/ppt/charts/colors1.xml" ContentType="application/vnd.ms-office.chartcolorstyle+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17.xml" ContentType="application/vnd.openxmlformats-officedocument.drawingml.chart+xml"/>
  <Override PartName="/ppt/notesSlides/notesSlide15.xml" ContentType="application/vnd.openxmlformats-officedocument.presentationml.notesSlide+xml"/>
  <Override PartName="/ppt/charts/chart18.xml" ContentType="application/vnd.openxmlformats-officedocument.drawingml.chart+xml"/>
  <Override PartName="/ppt/notesSlides/notesSlide16.xml" ContentType="application/vnd.openxmlformats-officedocument.presentationml.notesSlid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notesSlides/notesSlide18.xml" ContentType="application/vnd.openxmlformats-officedocument.presentationml.notesSlid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2.xml" ContentType="application/vnd.openxmlformats-officedocument.drawingml.chart+xml"/>
  <Override PartName="/ppt/theme/themeOverride1.xml" ContentType="application/vnd.openxmlformats-officedocument.themeOverride+xml"/>
  <Override PartName="/ppt/charts/chart23.xml" ContentType="application/vnd.openxmlformats-officedocument.drawingml.chart+xml"/>
  <Override PartName="/ppt/theme/themeOverride2.xml" ContentType="application/vnd.openxmlformats-officedocument.themeOverride+xml"/>
  <Override PartName="/ppt/charts/chart24.xml" ContentType="application/vnd.openxmlformats-officedocument.drawingml.chart+xml"/>
  <Override PartName="/ppt/theme/themeOverride3.xml" ContentType="application/vnd.openxmlformats-officedocument.themeOverride+xml"/>
  <Override PartName="/ppt/notesSlides/notesSlide19.xml" ContentType="application/vnd.openxmlformats-officedocument.presentationml.notesSlide+xml"/>
  <Override PartName="/ppt/charts/chart25.xml" ContentType="application/vnd.openxmlformats-officedocument.drawingml.chart+xml"/>
  <Override PartName="/ppt/notesSlides/notesSlide20.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style5.xml" ContentType="application/vnd.ms-office.chartstyle+xml"/>
  <Override PartName="/ppt/charts/colors5.xml" ContentType="application/vnd.ms-office.chartcolorstyle+xml"/>
  <Override PartName="/ppt/charts/chart2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2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charts/chart30.xml" ContentType="application/vnd.openxmlformats-officedocument.drawingml.chart+xml"/>
  <Override PartName="/ppt/charts/style8.xml" ContentType="application/vnd.ms-office.chartstyle+xml"/>
  <Override PartName="/ppt/charts/colors8.xml" ContentType="application/vnd.ms-office.chartcolorstyle+xml"/>
  <Override PartName="/ppt/charts/chart3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3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9.xml" ContentType="application/vnd.openxmlformats-officedocument.drawingml.chart+xml"/>
  <Override PartName="/ppt/theme/themeOverride4.xml" ContentType="application/vnd.openxmlformats-officedocument.themeOverride+xml"/>
  <Override PartName="/ppt/charts/chart40.xml" ContentType="application/vnd.openxmlformats-officedocument.drawingml.chart+xml"/>
  <Override PartName="/ppt/theme/themeOverride5.xml" ContentType="application/vnd.openxmlformats-officedocument.themeOverride+xml"/>
  <Override PartName="/ppt/charts/chart41.xml" ContentType="application/vnd.openxmlformats-officedocument.drawingml.chart+xml"/>
  <Override PartName="/ppt/theme/themeOverride6.xml" ContentType="application/vnd.openxmlformats-officedocument.themeOverride+xml"/>
  <Override PartName="/ppt/notesSlides/notesSlide26.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theme/themeOverride7.xml" ContentType="application/vnd.openxmlformats-officedocument.themeOverride+xml"/>
  <Override PartName="/ppt/charts/chart44.xml" ContentType="application/vnd.openxmlformats-officedocument.drawingml.chart+xml"/>
  <Override PartName="/ppt/theme/themeOverride8.xml" ContentType="application/vnd.openxmlformats-officedocument.themeOverride+xml"/>
  <Override PartName="/ppt/charts/chart45.xml" ContentType="application/vnd.openxmlformats-officedocument.drawingml.chart+xml"/>
  <Override PartName="/ppt/theme/themeOverride9.xml" ContentType="application/vnd.openxmlformats-officedocument.themeOverride+xml"/>
  <Override PartName="/ppt/notesSlides/notesSlide27.xml" ContentType="application/vnd.openxmlformats-officedocument.presentationml.notesSlide+xml"/>
  <Override PartName="/ppt/charts/chart4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8.xml" ContentType="application/vnd.openxmlformats-officedocument.presentationml.notesSlide+xml"/>
  <Override PartName="/ppt/charts/chart4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9.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theme/themeOverride10.xml" ContentType="application/vnd.openxmlformats-officedocument.themeOverride+xml"/>
  <Override PartName="/ppt/charts/chart50.xml" ContentType="application/vnd.openxmlformats-officedocument.drawingml.chart+xml"/>
  <Override PartName="/ppt/theme/themeOverride11.xml" ContentType="application/vnd.openxmlformats-officedocument.themeOverride+xml"/>
  <Override PartName="/ppt/charts/chart51.xml" ContentType="application/vnd.openxmlformats-officedocument.drawingml.chart+xml"/>
  <Override PartName="/ppt/theme/themeOverride12.xml" ContentType="application/vnd.openxmlformats-officedocument.themeOverride+xml"/>
  <Override PartName="/ppt/notesSlides/notesSlide30.xml" ContentType="application/vnd.openxmlformats-officedocument.presentationml.notesSlide+xml"/>
  <Override PartName="/ppt/charts/chart52.xml" ContentType="application/vnd.openxmlformats-officedocument.drawingml.chart+xml"/>
  <Override PartName="/ppt/notesSlides/notesSlide31.xml" ContentType="application/vnd.openxmlformats-officedocument.presentationml.notesSlide+xml"/>
  <Override PartName="/ppt/charts/chart53.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54.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3.xml" ContentType="application/vnd.openxmlformats-officedocument.presentationml.notesSlide+xml"/>
  <Override PartName="/ppt/charts/chart56.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57.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8.xml" ContentType="application/vnd.openxmlformats-officedocument.drawingml.chart+xml"/>
  <Override PartName="/ppt/theme/themeOverride13.xml" ContentType="application/vnd.openxmlformats-officedocument.themeOverride+xml"/>
  <Override PartName="/ppt/charts/chart59.xml" ContentType="application/vnd.openxmlformats-officedocument.drawingml.chart+xml"/>
  <Override PartName="/ppt/theme/themeOverride14.xml" ContentType="application/vnd.openxmlformats-officedocument.themeOverride+xml"/>
  <Override PartName="/ppt/charts/chart60.xml" ContentType="application/vnd.openxmlformats-officedocument.drawingml.chart+xml"/>
  <Override PartName="/ppt/theme/themeOverride15.xml" ContentType="application/vnd.openxmlformats-officedocument.themeOverride+xml"/>
  <Override PartName="/ppt/charts/chart61.xml" ContentType="application/vnd.openxmlformats-officedocument.drawingml.chart+xml"/>
  <Override PartName="/ppt/theme/themeOverride16.xml" ContentType="application/vnd.openxmlformats-officedocument.themeOverride+xml"/>
  <Override PartName="/ppt/charts/chart62.xml" ContentType="application/vnd.openxmlformats-officedocument.drawingml.chart+xml"/>
  <Override PartName="/ppt/theme/themeOverride17.xml" ContentType="application/vnd.openxmlformats-officedocument.themeOverride+xml"/>
  <Override PartName="/ppt/charts/chart63.xml" ContentType="application/vnd.openxmlformats-officedocument.drawingml.chart+xml"/>
  <Override PartName="/ppt/theme/themeOverride18.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23" r:id="rId2"/>
    <p:sldMasterId id="2147483663" r:id="rId3"/>
    <p:sldMasterId id="2147483713" r:id="rId4"/>
    <p:sldMasterId id="2147483677" r:id="rId5"/>
    <p:sldMasterId id="2147483741" r:id="rId6"/>
    <p:sldMasterId id="2147483746" r:id="rId7"/>
    <p:sldMasterId id="2147483756" r:id="rId8"/>
    <p:sldMasterId id="2147483771" r:id="rId9"/>
  </p:sldMasterIdLst>
  <p:notesMasterIdLst>
    <p:notesMasterId r:id="rId67"/>
  </p:notesMasterIdLst>
  <p:handoutMasterIdLst>
    <p:handoutMasterId r:id="rId68"/>
  </p:handoutMasterIdLst>
  <p:sldIdLst>
    <p:sldId id="350" r:id="rId10"/>
    <p:sldId id="351" r:id="rId11"/>
    <p:sldId id="352" r:id="rId12"/>
    <p:sldId id="353" r:id="rId13"/>
    <p:sldId id="400" r:id="rId14"/>
    <p:sldId id="356" r:id="rId15"/>
    <p:sldId id="357" r:id="rId16"/>
    <p:sldId id="358" r:id="rId17"/>
    <p:sldId id="359" r:id="rId18"/>
    <p:sldId id="360" r:id="rId19"/>
    <p:sldId id="402" r:id="rId20"/>
    <p:sldId id="361" r:id="rId21"/>
    <p:sldId id="390" r:id="rId22"/>
    <p:sldId id="362" r:id="rId23"/>
    <p:sldId id="363" r:id="rId24"/>
    <p:sldId id="364" r:id="rId25"/>
    <p:sldId id="365" r:id="rId26"/>
    <p:sldId id="368" r:id="rId27"/>
    <p:sldId id="369" r:id="rId28"/>
    <p:sldId id="396" r:id="rId29"/>
    <p:sldId id="370" r:id="rId30"/>
    <p:sldId id="371" r:id="rId31"/>
    <p:sldId id="386" r:id="rId32"/>
    <p:sldId id="372" r:id="rId33"/>
    <p:sldId id="387" r:id="rId34"/>
    <p:sldId id="373" r:id="rId35"/>
    <p:sldId id="374" r:id="rId36"/>
    <p:sldId id="375" r:id="rId37"/>
    <p:sldId id="401" r:id="rId38"/>
    <p:sldId id="394" r:id="rId39"/>
    <p:sldId id="322" r:id="rId40"/>
    <p:sldId id="286" r:id="rId41"/>
    <p:sldId id="289" r:id="rId42"/>
    <p:sldId id="297" r:id="rId43"/>
    <p:sldId id="298" r:id="rId44"/>
    <p:sldId id="299" r:id="rId45"/>
    <p:sldId id="290" r:id="rId46"/>
    <p:sldId id="301" r:id="rId47"/>
    <p:sldId id="395" r:id="rId48"/>
    <p:sldId id="307" r:id="rId49"/>
    <p:sldId id="308" r:id="rId50"/>
    <p:sldId id="343" r:id="rId51"/>
    <p:sldId id="295" r:id="rId52"/>
    <p:sldId id="296" r:id="rId53"/>
    <p:sldId id="300" r:id="rId54"/>
    <p:sldId id="302" r:id="rId55"/>
    <p:sldId id="303" r:id="rId56"/>
    <p:sldId id="304" r:id="rId57"/>
    <p:sldId id="339" r:id="rId58"/>
    <p:sldId id="392" r:id="rId59"/>
    <p:sldId id="338" r:id="rId60"/>
    <p:sldId id="340" r:id="rId61"/>
    <p:sldId id="341" r:id="rId62"/>
    <p:sldId id="336" r:id="rId63"/>
    <p:sldId id="393" r:id="rId64"/>
    <p:sldId id="335" r:id="rId65"/>
    <p:sldId id="344" r:id="rId66"/>
  </p:sldIdLst>
  <p:sldSz cx="9144000" cy="6858000" type="screen4x3"/>
  <p:notesSz cx="6797675" cy="9926638"/>
  <p:custDataLst>
    <p:tags r:id="rId69"/>
  </p:custDataLst>
  <p:defaultTex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4">
          <p15:clr>
            <a:srgbClr val="A4A3A4"/>
          </p15:clr>
        </p15:guide>
        <p15:guide id="2" orient="horz" pos="174">
          <p15:clr>
            <a:srgbClr val="A4A3A4"/>
          </p15:clr>
        </p15:guide>
        <p15:guide id="3" orient="horz" pos="3192">
          <p15:clr>
            <a:srgbClr val="A4A3A4"/>
          </p15:clr>
        </p15:guide>
        <p15:guide id="4" orient="horz" pos="2873">
          <p15:clr>
            <a:srgbClr val="A4A3A4"/>
          </p15:clr>
        </p15:guide>
        <p15:guide id="5" orient="horz" pos="1134">
          <p15:clr>
            <a:srgbClr val="A4A3A4"/>
          </p15:clr>
        </p15:guide>
        <p15:guide id="6" orient="horz" pos="810">
          <p15:clr>
            <a:srgbClr val="A4A3A4"/>
          </p15:clr>
        </p15:guide>
        <p15:guide id="7" orient="horz" pos="3509">
          <p15:clr>
            <a:srgbClr val="A4A3A4"/>
          </p15:clr>
        </p15:guide>
        <p15:guide id="8" orient="horz" pos="3668">
          <p15:clr>
            <a:srgbClr val="A4A3A4"/>
          </p15:clr>
        </p15:guide>
        <p15:guide id="9" orient="horz" pos="658">
          <p15:clr>
            <a:srgbClr val="A4A3A4"/>
          </p15:clr>
        </p15:guide>
        <p15:guide id="10" pos="180">
          <p15:clr>
            <a:srgbClr val="A4A3A4"/>
          </p15:clr>
        </p15:guide>
        <p15:guide id="11" pos="5578">
          <p15:clr>
            <a:srgbClr val="A4A3A4"/>
          </p15:clr>
        </p15:guide>
        <p15:guide id="12" pos="2880">
          <p15:clr>
            <a:srgbClr val="A4A3A4"/>
          </p15:clr>
        </p15:guide>
        <p15:guide id="13" pos="814">
          <p15:clr>
            <a:srgbClr val="A4A3A4"/>
          </p15:clr>
        </p15:guide>
        <p15:guide id="14" pos="5260">
          <p15:clr>
            <a:srgbClr val="A4A3A4"/>
          </p15:clr>
        </p15:guide>
        <p15:guide id="15" pos="3040">
          <p15:clr>
            <a:srgbClr val="A4A3A4"/>
          </p15:clr>
        </p15:guide>
        <p15:guide id="16" pos="3830">
          <p15:clr>
            <a:srgbClr val="A4A3A4"/>
          </p15:clr>
        </p15:guide>
        <p15:guide id="17" pos="271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rko Petrovic" initials="ZP" lastIdx="9" clrIdx="0">
    <p:extLst>
      <p:ext uri="{19B8F6BF-5375-455C-9EA6-DF929625EA0E}">
        <p15:presenceInfo xmlns:p15="http://schemas.microsoft.com/office/powerpoint/2012/main" userId="S-1-5-21-448539723-1659004503-839522115-7302" providerId="AD"/>
      </p:ext>
    </p:extLst>
  </p:cmAuthor>
  <p:cmAuthor id="2" name="Jelena Koncarevic" initials="JK" lastIdx="1" clrIdx="1">
    <p:extLst>
      <p:ext uri="{19B8F6BF-5375-455C-9EA6-DF929625EA0E}">
        <p15:presenceInfo xmlns:p15="http://schemas.microsoft.com/office/powerpoint/2012/main" userId="Jelena Koncarevic" providerId="None"/>
      </p:ext>
    </p:extLst>
  </p:cmAuthor>
  <p:cmAuthor id="3" name="Milana Aleksic" initials="M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6337" autoAdjust="0"/>
  </p:normalViewPr>
  <p:slideViewPr>
    <p:cSldViewPr snapToGrid="0" showGuides="1">
      <p:cViewPr varScale="1">
        <p:scale>
          <a:sx n="108" d="100"/>
          <a:sy n="108" d="100"/>
        </p:scale>
        <p:origin x="1104" y="138"/>
      </p:cViewPr>
      <p:guideLst>
        <p:guide orient="horz" pos="4144"/>
        <p:guide orient="horz" pos="174"/>
        <p:guide orient="horz" pos="3192"/>
        <p:guide orient="horz" pos="2873"/>
        <p:guide orient="horz" pos="1134"/>
        <p:guide orient="horz" pos="810"/>
        <p:guide orient="horz" pos="3509"/>
        <p:guide orient="horz" pos="3668"/>
        <p:guide orient="horz" pos="658"/>
        <p:guide pos="180"/>
        <p:guide pos="5578"/>
        <p:guide pos="2880"/>
        <p:guide pos="814"/>
        <p:guide pos="5260"/>
        <p:guide pos="3040"/>
        <p:guide pos="3830"/>
        <p:guide pos="271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xml"/><Relationship Id="rId1" Type="http://schemas.microsoft.com/office/2011/relationships/chartStyle" Target="style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xml"/><Relationship Id="rId1" Type="http://schemas.microsoft.com/office/2011/relationships/chartStyle" Target="style2.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5.xml"/><Relationship Id="rId1" Type="http://schemas.microsoft.com/office/2011/relationships/chartStyle" Target="style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6.xml"/><Relationship Id="rId1" Type="http://schemas.microsoft.com/office/2011/relationships/chartStyle" Target="style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7.xml"/><Relationship Id="rId1" Type="http://schemas.microsoft.com/office/2011/relationships/chartStyle" Target="style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8.xml"/><Relationship Id="rId1" Type="http://schemas.microsoft.com/office/2011/relationships/chartStyle" Target="style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5.xml"/><Relationship Id="rId1" Type="http://schemas.microsoft.com/office/2011/relationships/chartStyle" Target="style15.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5.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8.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6.xml"/><Relationship Id="rId1" Type="http://schemas.microsoft.com/office/2011/relationships/chartStyle" Target="style1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7.xml"/><Relationship Id="rId1" Type="http://schemas.microsoft.com/office/2011/relationships/chartStyle" Target="style17.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10.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1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12.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8.xml"/><Relationship Id="rId1" Type="http://schemas.microsoft.com/office/2011/relationships/chartStyle" Target="style18.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19.xml"/><Relationship Id="rId1" Type="http://schemas.microsoft.com/office/2011/relationships/chartStyle" Target="style19.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20.xml"/><Relationship Id="rId1" Type="http://schemas.microsoft.com/office/2011/relationships/chartStyle" Target="style20.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21.xml"/><Relationship Id="rId1" Type="http://schemas.microsoft.com/office/2011/relationships/chartStyle" Target="style21.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13.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1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15.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16.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17.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18.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24302719421484"/>
          <c:y val="2.2711585609690679E-2"/>
          <c:w val="0.50972929267467959"/>
          <c:h val="0.96101413693290394"/>
        </c:manualLayout>
      </c:layout>
      <c:barChart>
        <c:barDir val="bar"/>
        <c:grouping val="clustered"/>
        <c:varyColors val="0"/>
        <c:ser>
          <c:idx val="0"/>
          <c:order val="0"/>
          <c:tx>
            <c:strRef>
              <c:f>Sheet1!$B$1</c:f>
              <c:strCache>
                <c:ptCount val="1"/>
                <c:pt idx="0">
                  <c:v>Total sample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Low standard of living</c:v>
                </c:pt>
                <c:pt idx="1">
                  <c:v>Unemployment</c:v>
                </c:pt>
                <c:pt idx="2">
                  <c:v>Corruption</c:v>
                </c:pt>
                <c:pt idx="3">
                  <c:v>Healthcare</c:v>
                </c:pt>
                <c:pt idx="4">
                  <c:v>Crime</c:v>
                </c:pt>
                <c:pt idx="5">
                  <c:v>Social protection</c:v>
                </c:pt>
                <c:pt idx="6">
                  <c:v>Bad governance</c:v>
                </c:pt>
                <c:pt idx="7">
                  <c:v>Building and reconstruction roads (Road Infrastructure)</c:v>
                </c:pt>
                <c:pt idx="8">
                  <c:v>Migrants/Refugees</c:v>
                </c:pt>
                <c:pt idx="9">
                  <c:v>Public transport</c:v>
                </c:pt>
                <c:pt idx="10">
                  <c:v>Waste and recycling</c:v>
                </c:pt>
                <c:pt idx="11">
                  <c:v>Water supply and sewage</c:v>
                </c:pt>
                <c:pt idx="12">
                  <c:v>Legalization</c:v>
                </c:pt>
                <c:pt idx="13">
                  <c:v>Other</c:v>
                </c:pt>
                <c:pt idx="14">
                  <c:v>Don't know/No answer</c:v>
                </c:pt>
              </c:strCache>
            </c:strRef>
          </c:cat>
          <c:val>
            <c:numRef>
              <c:f>Sheet1!$B$2:$B$16</c:f>
              <c:numCache>
                <c:formatCode>0</c:formatCode>
                <c:ptCount val="15"/>
                <c:pt idx="0">
                  <c:v>76.341996171019758</c:v>
                </c:pt>
                <c:pt idx="1">
                  <c:v>76.026493635527274</c:v>
                </c:pt>
                <c:pt idx="2">
                  <c:v>33.496742241502005</c:v>
                </c:pt>
                <c:pt idx="3">
                  <c:v>25.886932927613792</c:v>
                </c:pt>
                <c:pt idx="4">
                  <c:v>25.297264537418602</c:v>
                </c:pt>
                <c:pt idx="5">
                  <c:v>21.979163653977597</c:v>
                </c:pt>
                <c:pt idx="6">
                  <c:v>19.063560749824951</c:v>
                </c:pt>
                <c:pt idx="7">
                  <c:v>16.229132355765426</c:v>
                </c:pt>
                <c:pt idx="8">
                  <c:v>12.945268140750304</c:v>
                </c:pt>
                <c:pt idx="9">
                  <c:v>12.889015319716778</c:v>
                </c:pt>
                <c:pt idx="10">
                  <c:v>10.197020419570455</c:v>
                </c:pt>
                <c:pt idx="11">
                  <c:v>8.84642865686215</c:v>
                </c:pt>
                <c:pt idx="12">
                  <c:v>4.6701909003918853</c:v>
                </c:pt>
                <c:pt idx="13">
                  <c:v>1.4613586970826353</c:v>
                </c:pt>
                <c:pt idx="14">
                  <c:v>0.9221487557125233</c:v>
                </c:pt>
              </c:numCache>
            </c:numRef>
          </c:val>
          <c:extLst xmlns:c16r2="http://schemas.microsoft.com/office/drawing/2015/06/chart">
            <c:ext xmlns:c16="http://schemas.microsoft.com/office/drawing/2014/chart" uri="{C3380CC4-5D6E-409C-BE32-E72D297353CC}">
              <c16:uniqueId val="{00000000-C1E0-4A28-B316-BC4C2B74119D}"/>
            </c:ext>
          </c:extLst>
        </c:ser>
        <c:ser>
          <c:idx val="1"/>
          <c:order val="1"/>
          <c:tx>
            <c:strRef>
              <c:f>Sheet1!$C$1</c:f>
              <c:strCache>
                <c:ptCount val="1"/>
                <c:pt idx="0">
                  <c:v>I group - Municipalities most affected by migrations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Low standard of living</c:v>
                </c:pt>
                <c:pt idx="1">
                  <c:v>Unemployment</c:v>
                </c:pt>
                <c:pt idx="2">
                  <c:v>Corruption</c:v>
                </c:pt>
                <c:pt idx="3">
                  <c:v>Healthcare</c:v>
                </c:pt>
                <c:pt idx="4">
                  <c:v>Crime</c:v>
                </c:pt>
                <c:pt idx="5">
                  <c:v>Social protection</c:v>
                </c:pt>
                <c:pt idx="6">
                  <c:v>Bad governance</c:v>
                </c:pt>
                <c:pt idx="7">
                  <c:v>Building and reconstruction roads (Road Infrastructure)</c:v>
                </c:pt>
                <c:pt idx="8">
                  <c:v>Migrants/Refugees</c:v>
                </c:pt>
                <c:pt idx="9">
                  <c:v>Public transport</c:v>
                </c:pt>
                <c:pt idx="10">
                  <c:v>Waste and recycling</c:v>
                </c:pt>
                <c:pt idx="11">
                  <c:v>Water supply and sewage</c:v>
                </c:pt>
                <c:pt idx="12">
                  <c:v>Legalization</c:v>
                </c:pt>
                <c:pt idx="13">
                  <c:v>Other</c:v>
                </c:pt>
                <c:pt idx="14">
                  <c:v>Don't know/No answer</c:v>
                </c:pt>
              </c:strCache>
            </c:strRef>
          </c:cat>
          <c:val>
            <c:numRef>
              <c:f>Sheet1!$C$2:$C$16</c:f>
              <c:numCache>
                <c:formatCode>0</c:formatCode>
                <c:ptCount val="15"/>
                <c:pt idx="0">
                  <c:v>65.954993160344245</c:v>
                </c:pt>
                <c:pt idx="1">
                  <c:v>56.906992154958843</c:v>
                </c:pt>
                <c:pt idx="2">
                  <c:v>21.612458033846565</c:v>
                </c:pt>
                <c:pt idx="3">
                  <c:v>30.004867176773793</c:v>
                </c:pt>
                <c:pt idx="4">
                  <c:v>21.156968390164625</c:v>
                </c:pt>
                <c:pt idx="5">
                  <c:v>25.235572708654718</c:v>
                </c:pt>
                <c:pt idx="6">
                  <c:v>11.163793242697782</c:v>
                </c:pt>
                <c:pt idx="7">
                  <c:v>18.15336517464775</c:v>
                </c:pt>
                <c:pt idx="8">
                  <c:v>28.167969947923954</c:v>
                </c:pt>
                <c:pt idx="9">
                  <c:v>21.029583355732399</c:v>
                </c:pt>
                <c:pt idx="10">
                  <c:v>15.880691349674834</c:v>
                </c:pt>
                <c:pt idx="11">
                  <c:v>12.710863409327194</c:v>
                </c:pt>
                <c:pt idx="12">
                  <c:v>7.5898019781162231</c:v>
                </c:pt>
                <c:pt idx="13">
                  <c:v>1.5657563773131735</c:v>
                </c:pt>
                <c:pt idx="14">
                  <c:v>1.912749660055471</c:v>
                </c:pt>
              </c:numCache>
            </c:numRef>
          </c:val>
          <c:extLst xmlns:c16r2="http://schemas.microsoft.com/office/drawing/2015/06/chart">
            <c:ext xmlns:c16="http://schemas.microsoft.com/office/drawing/2014/chart" uri="{C3380CC4-5D6E-409C-BE32-E72D297353CC}">
              <c16:uniqueId val="{00000001-C1E0-4A28-B316-BC4C2B74119D}"/>
            </c:ext>
          </c:extLst>
        </c:ser>
        <c:ser>
          <c:idx val="2"/>
          <c:order val="2"/>
          <c:tx>
            <c:strRef>
              <c:f>Sheet1!$D$1</c:f>
              <c:strCache>
                <c:ptCount val="1"/>
                <c:pt idx="0">
                  <c:v>II group – Municipalities moderately affected by migrations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Low standard of living</c:v>
                </c:pt>
                <c:pt idx="1">
                  <c:v>Unemployment</c:v>
                </c:pt>
                <c:pt idx="2">
                  <c:v>Corruption</c:v>
                </c:pt>
                <c:pt idx="3">
                  <c:v>Healthcare</c:v>
                </c:pt>
                <c:pt idx="4">
                  <c:v>Crime</c:v>
                </c:pt>
                <c:pt idx="5">
                  <c:v>Social protection</c:v>
                </c:pt>
                <c:pt idx="6">
                  <c:v>Bad governance</c:v>
                </c:pt>
                <c:pt idx="7">
                  <c:v>Building and reconstruction roads (Road Infrastructure)</c:v>
                </c:pt>
                <c:pt idx="8">
                  <c:v>Migrants/Refugees</c:v>
                </c:pt>
                <c:pt idx="9">
                  <c:v>Public transport</c:v>
                </c:pt>
                <c:pt idx="10">
                  <c:v>Waste and recycling</c:v>
                </c:pt>
                <c:pt idx="11">
                  <c:v>Water supply and sewage</c:v>
                </c:pt>
                <c:pt idx="12">
                  <c:v>Legalization</c:v>
                </c:pt>
                <c:pt idx="13">
                  <c:v>Other</c:v>
                </c:pt>
                <c:pt idx="14">
                  <c:v>Don't know/No answer</c:v>
                </c:pt>
              </c:strCache>
            </c:strRef>
          </c:cat>
          <c:val>
            <c:numRef>
              <c:f>Sheet1!$D$2:$D$16</c:f>
              <c:numCache>
                <c:formatCode>0</c:formatCode>
                <c:ptCount val="15"/>
                <c:pt idx="0">
                  <c:v>83.084775778586888</c:v>
                </c:pt>
                <c:pt idx="1">
                  <c:v>88.554582064400932</c:v>
                </c:pt>
                <c:pt idx="2">
                  <c:v>41.176401951450259</c:v>
                </c:pt>
                <c:pt idx="3">
                  <c:v>23.286654886134286</c:v>
                </c:pt>
                <c:pt idx="4">
                  <c:v>27.986905972605356</c:v>
                </c:pt>
                <c:pt idx="5">
                  <c:v>19.878458723099683</c:v>
                </c:pt>
                <c:pt idx="6">
                  <c:v>24.190680599336417</c:v>
                </c:pt>
                <c:pt idx="7">
                  <c:v>14.976831356848223</c:v>
                </c:pt>
                <c:pt idx="8">
                  <c:v>2.9582003339929024</c:v>
                </c:pt>
                <c:pt idx="9">
                  <c:v>7.5455031029370883</c:v>
                </c:pt>
                <c:pt idx="10">
                  <c:v>6.5034480834074229</c:v>
                </c:pt>
                <c:pt idx="11">
                  <c:v>6.3402374501396412</c:v>
                </c:pt>
                <c:pt idx="12">
                  <c:v>2.7605393328070793</c:v>
                </c:pt>
                <c:pt idx="13">
                  <c:v>1.3760285095886171</c:v>
                </c:pt>
                <c:pt idx="14">
                  <c:v>0.27682312011726828</c:v>
                </c:pt>
              </c:numCache>
            </c:numRef>
          </c:val>
          <c:extLst xmlns:c16r2="http://schemas.microsoft.com/office/drawing/2015/06/chart">
            <c:ext xmlns:c16="http://schemas.microsoft.com/office/drawing/2014/chart" uri="{C3380CC4-5D6E-409C-BE32-E72D297353CC}">
              <c16:uniqueId val="{00000002-C1E0-4A28-B316-BC4C2B74119D}"/>
            </c:ext>
          </c:extLst>
        </c:ser>
        <c:dLbls>
          <c:showLegendKey val="0"/>
          <c:showVal val="0"/>
          <c:showCatName val="0"/>
          <c:showSerName val="0"/>
          <c:showPercent val="0"/>
          <c:showBubbleSize val="0"/>
        </c:dLbls>
        <c:gapWidth val="40"/>
        <c:axId val="356403072"/>
        <c:axId val="356402680"/>
      </c:barChart>
      <c:valAx>
        <c:axId val="356402680"/>
        <c:scaling>
          <c:orientation val="minMax"/>
          <c:max val="100"/>
        </c:scaling>
        <c:delete val="1"/>
        <c:axPos val="t"/>
        <c:numFmt formatCode="0" sourceLinked="1"/>
        <c:majorTickMark val="out"/>
        <c:minorTickMark val="none"/>
        <c:tickLblPos val="none"/>
        <c:crossAx val="356403072"/>
        <c:crosses val="autoZero"/>
        <c:crossBetween val="between"/>
      </c:valAx>
      <c:catAx>
        <c:axId val="3564030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56402680"/>
        <c:crosses val="autoZero"/>
        <c:auto val="1"/>
        <c:lblAlgn val="ctr"/>
        <c:lblOffset val="100"/>
        <c:noMultiLvlLbl val="0"/>
      </c:cat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n-US" sz="1050" b="1" dirty="0">
                <a:solidFill>
                  <a:srgbClr val="333333"/>
                </a:solidFill>
              </a:rPr>
              <a:t>Which of the following is closest to your opinion?  </a:t>
            </a:r>
            <a:r>
              <a:rPr lang="en-US" sz="1050" b="0" dirty="0">
                <a:solidFill>
                  <a:srgbClr val="333333"/>
                </a:solidFill>
              </a:rPr>
              <a:t>SINGLE ANSWER</a:t>
            </a:r>
          </a:p>
          <a:p>
            <a:pPr>
              <a:defRPr sz="1050" b="1" i="0" u="none" strike="noStrike" kern="1200" spc="0" baseline="0">
                <a:solidFill>
                  <a:schemeClr val="tx1">
                    <a:lumMod val="65000"/>
                    <a:lumOff val="35000"/>
                  </a:schemeClr>
                </a:solidFill>
                <a:latin typeface="+mn-lt"/>
                <a:ea typeface="+mn-ea"/>
                <a:cs typeface="+mn-cs"/>
              </a:defRPr>
            </a:pPr>
            <a:r>
              <a:rPr lang="en-US" sz="1050" b="1" baseline="0" dirty="0">
                <a:solidFill>
                  <a:srgbClr val="333333"/>
                </a:solidFill>
              </a:rPr>
              <a:t>%</a:t>
            </a:r>
            <a:endParaRPr lang="en-US" sz="1050" b="1" dirty="0">
              <a:solidFill>
                <a:srgbClr val="333333"/>
              </a:solidFill>
            </a:endParaRPr>
          </a:p>
        </c:rich>
      </c:tx>
      <c:layout>
        <c:manualLayout>
          <c:xMode val="edge"/>
          <c:yMode val="edge"/>
          <c:x val="0.22293809605774095"/>
          <c:y val="8.8786824353481078E-2"/>
        </c:manualLayout>
      </c:layout>
      <c:overlay val="0"/>
      <c:spPr>
        <a:noFill/>
        <a:ln>
          <a:noFill/>
        </a:ln>
        <a:effectLst/>
      </c:spPr>
    </c:title>
    <c:autoTitleDeleted val="0"/>
    <c:plotArea>
      <c:layout>
        <c:manualLayout>
          <c:layoutTarget val="inner"/>
          <c:xMode val="edge"/>
          <c:yMode val="edge"/>
          <c:x val="0.28917493501530184"/>
          <c:y val="0.17950246592567556"/>
          <c:w val="0.65302588010140872"/>
          <c:h val="0.75742706727693243"/>
        </c:manualLayout>
      </c:layout>
      <c:barChart>
        <c:barDir val="bar"/>
        <c:grouping val="clustered"/>
        <c:varyColors val="0"/>
        <c:ser>
          <c:idx val="0"/>
          <c:order val="0"/>
          <c:tx>
            <c:strRef>
              <c:f>Sheet1!$B$1</c:f>
              <c:strCache>
                <c:ptCount val="1"/>
                <c:pt idx="0">
                  <c:v>Total sample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There is no difference between migrants/refugees from the Middle East and refugees from the '90s in the former Yugoslavia</c:v>
                </c:pt>
                <c:pt idx="1">
                  <c:v>There is a difference between the current migrants/refugees and refugees from the '90s in the former Yugoslavia</c:v>
                </c:pt>
                <c:pt idx="2">
                  <c:v>Don't know/no answer</c:v>
                </c:pt>
              </c:strCache>
            </c:strRef>
          </c:cat>
          <c:val>
            <c:numRef>
              <c:f>Sheet1!$B$2:$B$4</c:f>
              <c:numCache>
                <c:formatCode>0</c:formatCode>
                <c:ptCount val="3"/>
                <c:pt idx="0">
                  <c:v>49.973486148106119</c:v>
                </c:pt>
                <c:pt idx="1">
                  <c:v>36.243222406096628</c:v>
                </c:pt>
                <c:pt idx="2">
                  <c:v>13.783291445797284</c:v>
                </c:pt>
              </c:numCache>
            </c:numRef>
          </c:val>
          <c:extLst xmlns:c16r2="http://schemas.microsoft.com/office/drawing/2015/06/chart">
            <c:ext xmlns:c16="http://schemas.microsoft.com/office/drawing/2014/chart" uri="{C3380CC4-5D6E-409C-BE32-E72D297353CC}">
              <c16:uniqueId val="{00000000-AF8E-4BD0-8228-C26AED0F4035}"/>
            </c:ext>
          </c:extLst>
        </c:ser>
        <c:ser>
          <c:idx val="1"/>
          <c:order val="1"/>
          <c:tx>
            <c:strRef>
              <c:f>Sheet1!$C$1</c:f>
              <c:strCache>
                <c:ptCount val="1"/>
                <c:pt idx="0">
                  <c:v>I group - municipalities more intensely affected by the crisis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There is no difference between migrants/refugees from the Middle East and refugees from the '90s in the former Yugoslavia</c:v>
                </c:pt>
                <c:pt idx="1">
                  <c:v>There is a difference between the current migrants/refugees and refugees from the '90s in the former Yugoslavia</c:v>
                </c:pt>
                <c:pt idx="2">
                  <c:v>Don't know/no answer</c:v>
                </c:pt>
              </c:strCache>
            </c:strRef>
          </c:cat>
          <c:val>
            <c:numRef>
              <c:f>Sheet1!$C$2:$C$4</c:f>
              <c:numCache>
                <c:formatCode>0</c:formatCode>
                <c:ptCount val="3"/>
                <c:pt idx="0">
                  <c:v>41.840539955691568</c:v>
                </c:pt>
                <c:pt idx="1">
                  <c:v>42.190921127011002</c:v>
                </c:pt>
                <c:pt idx="2">
                  <c:v>15.968538917297797</c:v>
                </c:pt>
              </c:numCache>
            </c:numRef>
          </c:val>
          <c:extLst xmlns:c16r2="http://schemas.microsoft.com/office/drawing/2015/06/chart">
            <c:ext xmlns:c16="http://schemas.microsoft.com/office/drawing/2014/chart" uri="{C3380CC4-5D6E-409C-BE32-E72D297353CC}">
              <c16:uniqueId val="{00000001-AF8E-4BD0-8228-C26AED0F4035}"/>
            </c:ext>
          </c:extLst>
        </c:ser>
        <c:ser>
          <c:idx val="2"/>
          <c:order val="2"/>
          <c:tx>
            <c:strRef>
              <c:f>Sheet1!$D$1</c:f>
              <c:strCache>
                <c:ptCount val="1"/>
                <c:pt idx="0">
                  <c:v>II group - municipalities moderately affected by the crisis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There is no difference between migrants/refugees from the Middle East and refugees from the '90s in the former Yugoslavia</c:v>
                </c:pt>
                <c:pt idx="1">
                  <c:v>There is a difference between the current migrants/refugees and refugees from the '90s in the former Yugoslavia</c:v>
                </c:pt>
                <c:pt idx="2">
                  <c:v>Don't know/no answer</c:v>
                </c:pt>
              </c:strCache>
            </c:strRef>
          </c:cat>
          <c:val>
            <c:numRef>
              <c:f>Sheet1!$D$2:$D$4</c:f>
              <c:numCache>
                <c:formatCode>0</c:formatCode>
                <c:ptCount val="3"/>
                <c:pt idx="0">
                  <c:v>55.296571343363169</c:v>
                </c:pt>
                <c:pt idx="1">
                  <c:v>32.350401003112623</c:v>
                </c:pt>
                <c:pt idx="2">
                  <c:v>12.353027653524022</c:v>
                </c:pt>
              </c:numCache>
            </c:numRef>
          </c:val>
          <c:extLst xmlns:c16r2="http://schemas.microsoft.com/office/drawing/2015/06/chart">
            <c:ext xmlns:c16="http://schemas.microsoft.com/office/drawing/2014/chart" uri="{C3380CC4-5D6E-409C-BE32-E72D297353CC}">
              <c16:uniqueId val="{00000002-AF8E-4BD0-8228-C26AED0F4035}"/>
            </c:ext>
          </c:extLst>
        </c:ser>
        <c:dLbls>
          <c:showLegendKey val="0"/>
          <c:showVal val="0"/>
          <c:showCatName val="0"/>
          <c:showSerName val="0"/>
          <c:showPercent val="0"/>
          <c:showBubbleSize val="0"/>
        </c:dLbls>
        <c:gapWidth val="300"/>
        <c:axId val="415437664"/>
        <c:axId val="415438056"/>
      </c:barChart>
      <c:catAx>
        <c:axId val="4154376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438056"/>
        <c:crosses val="autoZero"/>
        <c:auto val="1"/>
        <c:lblAlgn val="ctr"/>
        <c:lblOffset val="100"/>
        <c:noMultiLvlLbl val="0"/>
      </c:catAx>
      <c:valAx>
        <c:axId val="415438056"/>
        <c:scaling>
          <c:orientation val="minMax"/>
          <c:max val="100"/>
        </c:scaling>
        <c:delete val="1"/>
        <c:axPos val="t"/>
        <c:numFmt formatCode="0" sourceLinked="1"/>
        <c:majorTickMark val="none"/>
        <c:minorTickMark val="none"/>
        <c:tickLblPos val="none"/>
        <c:crossAx val="415437664"/>
        <c:crosses val="autoZero"/>
        <c:crossBetween val="between"/>
      </c:valAx>
      <c:spPr>
        <a:noFill/>
        <a:ln>
          <a:noFill/>
        </a:ln>
        <a:effectLst/>
      </c:spPr>
    </c:plotArea>
    <c:legend>
      <c:legendPos val="b"/>
      <c:layout>
        <c:manualLayout>
          <c:xMode val="edge"/>
          <c:yMode val="edge"/>
          <c:x val="0.53899624532854118"/>
          <c:y val="0.64301452844625706"/>
          <c:w val="0.45850250749037991"/>
          <c:h val="0.200843125276931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b="0" i="0" u="none" strike="noStrike" baseline="0" dirty="0">
                <a:solidFill>
                  <a:srgbClr val="333333"/>
                </a:solidFill>
                <a:effectLst/>
              </a:rPr>
              <a:t>IF THERE IS A DIFFERENCE (n=290) </a:t>
            </a:r>
            <a:r>
              <a:rPr lang="en-US" sz="1050" b="1" dirty="0">
                <a:solidFill>
                  <a:srgbClr val="333333"/>
                </a:solidFill>
              </a:rPr>
              <a:t>What is the difference? </a:t>
            </a:r>
            <a:r>
              <a:rPr lang="en-US" sz="1050" baseline="0" dirty="0">
                <a:solidFill>
                  <a:srgbClr val="333333"/>
                </a:solidFill>
              </a:rPr>
              <a:t>%</a:t>
            </a:r>
            <a:endParaRPr lang="en-US" sz="1050" dirty="0">
              <a:solidFill>
                <a:srgbClr val="333333"/>
              </a:solidFill>
            </a:endParaRPr>
          </a:p>
        </c:rich>
      </c:tx>
      <c:layout>
        <c:manualLayout>
          <c:xMode val="edge"/>
          <c:yMode val="edge"/>
          <c:x val="0.24781765191540761"/>
          <c:y val="6.123229265757312E-3"/>
        </c:manualLayout>
      </c:layout>
      <c:overlay val="0"/>
      <c:spPr>
        <a:noFill/>
        <a:ln>
          <a:noFill/>
        </a:ln>
        <a:effectLst/>
      </c:spPr>
    </c:title>
    <c:autoTitleDeleted val="0"/>
    <c:plotArea>
      <c:layout>
        <c:manualLayout>
          <c:layoutTarget val="inner"/>
          <c:xMode val="edge"/>
          <c:yMode val="edge"/>
          <c:x val="0.48480294538951452"/>
          <c:y val="9.1883635501036856E-2"/>
          <c:w val="0.48555644697802919"/>
          <c:h val="0.89586990596744831"/>
        </c:manualLayout>
      </c:layout>
      <c:barChart>
        <c:barDir val="bar"/>
        <c:grouping val="clustered"/>
        <c:varyColors val="0"/>
        <c:ser>
          <c:idx val="0"/>
          <c:order val="0"/>
          <c:tx>
            <c:strRef>
              <c:f>Sheet1!$B$1</c:f>
              <c:strCache>
                <c:ptCount val="1"/>
                <c:pt idx="0">
                  <c:v>Total sample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Refugees in 90's were our nation that belongs here, migrants from the Middle East have different culture,religion,language</c:v>
                </c:pt>
                <c:pt idx="1">
                  <c:v>Migrants/refugees from the Middle East are economic refugees, while refugees from 90's escaped from the war to their nation</c:v>
                </c:pt>
                <c:pt idx="2">
                  <c:v>Migrants/refugees from the  Middle East are potential terrorist</c:v>
                </c:pt>
                <c:pt idx="3">
                  <c:v>Migrants/refugees from the Middle East They are in transit</c:v>
                </c:pt>
                <c:pt idx="4">
                  <c:v>Migrations from the Middle East has much more attention</c:v>
                </c:pt>
                <c:pt idx="5">
                  <c:v>Migrations from the Middle East are planned, organized and collective</c:v>
                </c:pt>
                <c:pt idx="6">
                  <c:v>Migrations from the Middle East are more numerous</c:v>
                </c:pt>
                <c:pt idx="7">
                  <c:v>Distance from homeland</c:v>
                </c:pt>
                <c:pt idx="8">
                  <c:v>Other</c:v>
                </c:pt>
                <c:pt idx="9">
                  <c:v>Don't know/no answer</c:v>
                </c:pt>
              </c:strCache>
            </c:strRef>
          </c:cat>
          <c:val>
            <c:numRef>
              <c:f>Sheet1!$B$2:$B$11</c:f>
              <c:numCache>
                <c:formatCode>0</c:formatCode>
                <c:ptCount val="10"/>
                <c:pt idx="0">
                  <c:v>50.901510236498119</c:v>
                </c:pt>
                <c:pt idx="1">
                  <c:v>12.075016458178906</c:v>
                </c:pt>
                <c:pt idx="2">
                  <c:v>10.834748692200209</c:v>
                </c:pt>
                <c:pt idx="3">
                  <c:v>8.2754295830500393</c:v>
                </c:pt>
                <c:pt idx="4">
                  <c:v>3.6956242601764036</c:v>
                </c:pt>
                <c:pt idx="5">
                  <c:v>1.8612024633115056</c:v>
                </c:pt>
                <c:pt idx="6">
                  <c:v>1.7169608929761067</c:v>
                </c:pt>
                <c:pt idx="7">
                  <c:v>1.4485401303718271</c:v>
                </c:pt>
                <c:pt idx="8">
                  <c:v>7.0062110769131838</c:v>
                </c:pt>
                <c:pt idx="9">
                  <c:v>2.1847562063237564</c:v>
                </c:pt>
              </c:numCache>
            </c:numRef>
          </c:val>
          <c:extLst xmlns:c16r2="http://schemas.microsoft.com/office/drawing/2015/06/chart">
            <c:ext xmlns:c16="http://schemas.microsoft.com/office/drawing/2014/chart" uri="{C3380CC4-5D6E-409C-BE32-E72D297353CC}">
              <c16:uniqueId val="{00000000-AF8E-4BD0-8228-C26AED0F4035}"/>
            </c:ext>
          </c:extLst>
        </c:ser>
        <c:ser>
          <c:idx val="1"/>
          <c:order val="1"/>
          <c:tx>
            <c:strRef>
              <c:f>Sheet1!$C$1</c:f>
              <c:strCache>
                <c:ptCount val="1"/>
                <c:pt idx="0">
                  <c:v>I group - municipalities more intensely affected by the crisis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Refugees in 90's were our nation that belongs here, migrants from the Middle East have different culture,religion,language</c:v>
                </c:pt>
                <c:pt idx="1">
                  <c:v>Migrants/refugees from the Middle East are economic refugees, while refugees from 90's escaped from the war to their nation</c:v>
                </c:pt>
                <c:pt idx="2">
                  <c:v>Migrants/refugees from the  Middle East are potential terrorist</c:v>
                </c:pt>
                <c:pt idx="3">
                  <c:v>Migrants/refugees from the Middle East They are in transit</c:v>
                </c:pt>
                <c:pt idx="4">
                  <c:v>Migrations from the Middle East has much more attention</c:v>
                </c:pt>
                <c:pt idx="5">
                  <c:v>Migrations from the Middle East are planned, organized and collective</c:v>
                </c:pt>
                <c:pt idx="6">
                  <c:v>Migrations from the Middle East are more numerous</c:v>
                </c:pt>
                <c:pt idx="7">
                  <c:v>Distance from homeland</c:v>
                </c:pt>
                <c:pt idx="8">
                  <c:v>Other</c:v>
                </c:pt>
                <c:pt idx="9">
                  <c:v>Don't know/no answer</c:v>
                </c:pt>
              </c:strCache>
            </c:strRef>
          </c:cat>
          <c:val>
            <c:numRef>
              <c:f>Sheet1!$C$2:$C$11</c:f>
              <c:numCache>
                <c:formatCode>0</c:formatCode>
                <c:ptCount val="10"/>
                <c:pt idx="0">
                  <c:v>57.714081638392081</c:v>
                </c:pt>
                <c:pt idx="1">
                  <c:v>18.717897265424632</c:v>
                </c:pt>
                <c:pt idx="2">
                  <c:v>11.452221249949833</c:v>
                </c:pt>
                <c:pt idx="3">
                  <c:v>0.89998850418026388</c:v>
                </c:pt>
                <c:pt idx="4">
                  <c:v>0.41798803770910731</c:v>
                </c:pt>
                <c:pt idx="5">
                  <c:v>2.7462944782317806</c:v>
                </c:pt>
                <c:pt idx="6">
                  <c:v>0.61051961162294455</c:v>
                </c:pt>
                <c:pt idx="7">
                  <c:v>0</c:v>
                </c:pt>
                <c:pt idx="8">
                  <c:v>6.8304896028664217</c:v>
                </c:pt>
                <c:pt idx="9">
                  <c:v>0.61051961162294455</c:v>
                </c:pt>
              </c:numCache>
            </c:numRef>
          </c:val>
          <c:extLst xmlns:c16r2="http://schemas.microsoft.com/office/drawing/2015/06/chart">
            <c:ext xmlns:c16="http://schemas.microsoft.com/office/drawing/2014/chart" uri="{C3380CC4-5D6E-409C-BE32-E72D297353CC}">
              <c16:uniqueId val="{00000001-AF8E-4BD0-8228-C26AED0F4035}"/>
            </c:ext>
          </c:extLst>
        </c:ser>
        <c:ser>
          <c:idx val="2"/>
          <c:order val="2"/>
          <c:tx>
            <c:strRef>
              <c:f>Sheet1!$D$1</c:f>
              <c:strCache>
                <c:ptCount val="1"/>
                <c:pt idx="0">
                  <c:v>II group - municipalities moderately affected by the crisis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Refugees in 90's were our nation that belongs here, migrants from the Middle East have different culture,religion,language</c:v>
                </c:pt>
                <c:pt idx="1">
                  <c:v>Migrants/refugees from the Middle East are economic refugees, while refugees from 90's escaped from the war to their nation</c:v>
                </c:pt>
                <c:pt idx="2">
                  <c:v>Migrants/refugees from the  Middle East are potential terrorist</c:v>
                </c:pt>
                <c:pt idx="3">
                  <c:v>Migrants/refugees from the Middle East They are in transit</c:v>
                </c:pt>
                <c:pt idx="4">
                  <c:v>Migrations from the Middle East has much more attention</c:v>
                </c:pt>
                <c:pt idx="5">
                  <c:v>Migrations from the Middle East are planned, organized and collective</c:v>
                </c:pt>
                <c:pt idx="6">
                  <c:v>Migrations from the Middle East are more numerous</c:v>
                </c:pt>
                <c:pt idx="7">
                  <c:v>Distance from homeland</c:v>
                </c:pt>
                <c:pt idx="8">
                  <c:v>Other</c:v>
                </c:pt>
                <c:pt idx="9">
                  <c:v>Don't know/no answer</c:v>
                </c:pt>
              </c:strCache>
            </c:strRef>
          </c:cat>
          <c:val>
            <c:numRef>
              <c:f>Sheet1!$D$2:$D$11</c:f>
              <c:numCache>
                <c:formatCode>0</c:formatCode>
                <c:ptCount val="10"/>
                <c:pt idx="0">
                  <c:v>45.086293257115045</c:v>
                </c:pt>
                <c:pt idx="1">
                  <c:v>6.4046475206036044</c:v>
                </c:pt>
                <c:pt idx="2">
                  <c:v>10.307673570296828</c:v>
                </c:pt>
                <c:pt idx="3">
                  <c:v>14.571112616971602</c:v>
                </c:pt>
                <c:pt idx="4">
                  <c:v>6.4934174411526682</c:v>
                </c:pt>
                <c:pt idx="5">
                  <c:v>1.1056871358611604</c:v>
                </c:pt>
                <c:pt idx="6">
                  <c:v>2.6614201501996733</c:v>
                </c:pt>
                <c:pt idx="7">
                  <c:v>2.6850152679555883</c:v>
                </c:pt>
                <c:pt idx="8">
                  <c:v>7.1562070827142916</c:v>
                </c:pt>
                <c:pt idx="9">
                  <c:v>3.5285259571296441</c:v>
                </c:pt>
              </c:numCache>
            </c:numRef>
          </c:val>
          <c:extLst xmlns:c16r2="http://schemas.microsoft.com/office/drawing/2015/06/chart">
            <c:ext xmlns:c16="http://schemas.microsoft.com/office/drawing/2014/chart" uri="{C3380CC4-5D6E-409C-BE32-E72D297353CC}">
              <c16:uniqueId val="{00000002-AF8E-4BD0-8228-C26AED0F4035}"/>
            </c:ext>
          </c:extLst>
        </c:ser>
        <c:dLbls>
          <c:showLegendKey val="0"/>
          <c:showVal val="0"/>
          <c:showCatName val="0"/>
          <c:showSerName val="0"/>
          <c:showPercent val="0"/>
          <c:showBubbleSize val="0"/>
        </c:dLbls>
        <c:gapWidth val="182"/>
        <c:axId val="360853016"/>
        <c:axId val="360853408"/>
      </c:barChart>
      <c:catAx>
        <c:axId val="36085301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0853408"/>
        <c:crosses val="autoZero"/>
        <c:auto val="1"/>
        <c:lblAlgn val="ctr"/>
        <c:lblOffset val="100"/>
        <c:noMultiLvlLbl val="0"/>
      </c:catAx>
      <c:valAx>
        <c:axId val="360853408"/>
        <c:scaling>
          <c:orientation val="minMax"/>
          <c:max val="100"/>
        </c:scaling>
        <c:delete val="1"/>
        <c:axPos val="t"/>
        <c:numFmt formatCode="0" sourceLinked="1"/>
        <c:majorTickMark val="none"/>
        <c:minorTickMark val="none"/>
        <c:tickLblPos val="none"/>
        <c:crossAx val="360853016"/>
        <c:crosses val="autoZero"/>
        <c:crossBetween val="between"/>
      </c:valAx>
      <c:spPr>
        <a:noFill/>
        <a:ln>
          <a:noFill/>
        </a:ln>
        <a:effectLst/>
      </c:spPr>
    </c:plotArea>
    <c:legend>
      <c:legendPos val="r"/>
      <c:layout>
        <c:manualLayout>
          <c:xMode val="edge"/>
          <c:yMode val="edge"/>
          <c:x val="0.56769873939896098"/>
          <c:y val="0.58546967338116529"/>
          <c:w val="0.43010890589398826"/>
          <c:h val="0.198953843869225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b="1" i="0" u="none" strike="noStrike" baseline="0" dirty="0">
                <a:solidFill>
                  <a:srgbClr val="333333"/>
                </a:solidFill>
                <a:effectLst/>
              </a:rPr>
              <a:t>How often do you come across migrants/refugees?</a:t>
            </a:r>
            <a:r>
              <a:rPr lang="en-US" sz="1050" baseline="0" dirty="0">
                <a:solidFill>
                  <a:srgbClr val="333333"/>
                </a:solidFill>
              </a:rPr>
              <a:t>%</a:t>
            </a:r>
            <a:endParaRPr lang="en-US" sz="1050" dirty="0">
              <a:solidFill>
                <a:srgbClr val="333333"/>
              </a:solidFill>
            </a:endParaRPr>
          </a:p>
        </c:rich>
      </c:tx>
      <c:layout>
        <c:manualLayout>
          <c:xMode val="edge"/>
          <c:yMode val="edge"/>
          <c:x val="0.27637931783349778"/>
          <c:y val="1.9053732830198119E-2"/>
        </c:manualLayout>
      </c:layout>
      <c:overlay val="0"/>
      <c:spPr>
        <a:noFill/>
        <a:ln>
          <a:noFill/>
        </a:ln>
        <a:effectLst/>
      </c:spPr>
    </c:title>
    <c:autoTitleDeleted val="0"/>
    <c:plotArea>
      <c:layout>
        <c:manualLayout>
          <c:layoutTarget val="inner"/>
          <c:xMode val="edge"/>
          <c:yMode val="edge"/>
          <c:x val="0.31881554264775835"/>
          <c:y val="0.10412998834513322"/>
          <c:w val="0.65154384971978552"/>
          <c:h val="0.84076097578074249"/>
        </c:manualLayout>
      </c:layout>
      <c:barChart>
        <c:barDir val="bar"/>
        <c:grouping val="clustered"/>
        <c:varyColors val="0"/>
        <c:ser>
          <c:idx val="0"/>
          <c:order val="0"/>
          <c:tx>
            <c:strRef>
              <c:f>Sheet1!$B$1</c:f>
              <c:strCache>
                <c:ptCount val="1"/>
                <c:pt idx="0">
                  <c:v>Total sample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Almost every day</c:v>
                </c:pt>
                <c:pt idx="1">
                  <c:v>Few times per week</c:v>
                </c:pt>
                <c:pt idx="2">
                  <c:v>Once a week</c:v>
                </c:pt>
                <c:pt idx="3">
                  <c:v>Once a month or less</c:v>
                </c:pt>
                <c:pt idx="4">
                  <c:v>Never</c:v>
                </c:pt>
                <c:pt idx="5">
                  <c:v>Don't know/no answer</c:v>
                </c:pt>
              </c:strCache>
            </c:strRef>
          </c:cat>
          <c:val>
            <c:numRef>
              <c:f>Sheet1!$B$2:$B$7</c:f>
              <c:numCache>
                <c:formatCode>0</c:formatCode>
                <c:ptCount val="6"/>
                <c:pt idx="0">
                  <c:v>10.773644167705445</c:v>
                </c:pt>
                <c:pt idx="1">
                  <c:v>16.148669135967882</c:v>
                </c:pt>
                <c:pt idx="2">
                  <c:v>19.303923904614482</c:v>
                </c:pt>
                <c:pt idx="3">
                  <c:v>31.520596264376564</c:v>
                </c:pt>
                <c:pt idx="4">
                  <c:v>19.547270069206856</c:v>
                </c:pt>
                <c:pt idx="5">
                  <c:v>2.7058964581288474</c:v>
                </c:pt>
              </c:numCache>
            </c:numRef>
          </c:val>
          <c:extLst xmlns:c16r2="http://schemas.microsoft.com/office/drawing/2015/06/chart">
            <c:ext xmlns:c16="http://schemas.microsoft.com/office/drawing/2014/chart" uri="{C3380CC4-5D6E-409C-BE32-E72D297353CC}">
              <c16:uniqueId val="{00000000-F8AD-4181-BDB5-D39C8CBD8FB7}"/>
            </c:ext>
          </c:extLst>
        </c:ser>
        <c:ser>
          <c:idx val="1"/>
          <c:order val="1"/>
          <c:tx>
            <c:strRef>
              <c:f>Sheet1!$C$1</c:f>
              <c:strCache>
                <c:ptCount val="1"/>
                <c:pt idx="0">
                  <c:v>I group - municipalities more intensely affected by the crisis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Almost every day</c:v>
                </c:pt>
                <c:pt idx="1">
                  <c:v>Few times per week</c:v>
                </c:pt>
                <c:pt idx="2">
                  <c:v>Once a week</c:v>
                </c:pt>
                <c:pt idx="3">
                  <c:v>Once a month or less</c:v>
                </c:pt>
                <c:pt idx="4">
                  <c:v>Never</c:v>
                </c:pt>
                <c:pt idx="5">
                  <c:v>Don't know/no answer</c:v>
                </c:pt>
              </c:strCache>
            </c:strRef>
          </c:cat>
          <c:val>
            <c:numRef>
              <c:f>Sheet1!$C$2:$C$7</c:f>
              <c:numCache>
                <c:formatCode>0</c:formatCode>
                <c:ptCount val="6"/>
                <c:pt idx="0">
                  <c:v>19.525033985290857</c:v>
                </c:pt>
                <c:pt idx="1">
                  <c:v>28.001334282647321</c:v>
                </c:pt>
                <c:pt idx="2">
                  <c:v>26.739952960190049</c:v>
                </c:pt>
                <c:pt idx="3">
                  <c:v>16.761507365239012</c:v>
                </c:pt>
                <c:pt idx="4">
                  <c:v>5.0302240093431774</c:v>
                </c:pt>
                <c:pt idx="5">
                  <c:v>3.9419473972899488</c:v>
                </c:pt>
              </c:numCache>
            </c:numRef>
          </c:val>
          <c:extLst xmlns:c16r2="http://schemas.microsoft.com/office/drawing/2015/06/chart">
            <c:ext xmlns:c16="http://schemas.microsoft.com/office/drawing/2014/chart" uri="{C3380CC4-5D6E-409C-BE32-E72D297353CC}">
              <c16:uniqueId val="{00000001-F8AD-4181-BDB5-D39C8CBD8FB7}"/>
            </c:ext>
          </c:extLst>
        </c:ser>
        <c:ser>
          <c:idx val="2"/>
          <c:order val="2"/>
          <c:tx>
            <c:strRef>
              <c:f>Sheet1!$D$1</c:f>
              <c:strCache>
                <c:ptCount val="1"/>
                <c:pt idx="0">
                  <c:v>II group - municipalities moderately affected by the crisis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Almost every day</c:v>
                </c:pt>
                <c:pt idx="1">
                  <c:v>Few times per week</c:v>
                </c:pt>
                <c:pt idx="2">
                  <c:v>Once a week</c:v>
                </c:pt>
                <c:pt idx="3">
                  <c:v>Once a month or less</c:v>
                </c:pt>
                <c:pt idx="4">
                  <c:v>Never</c:v>
                </c:pt>
                <c:pt idx="5">
                  <c:v>Don't know/no answer</c:v>
                </c:pt>
              </c:strCache>
            </c:strRef>
          </c:cat>
          <c:val>
            <c:numRef>
              <c:f>Sheet1!$D$2:$D$7</c:f>
              <c:numCache>
                <c:formatCode>0</c:formatCode>
                <c:ptCount val="6"/>
                <c:pt idx="0">
                  <c:v>5.045782151433821</c:v>
                </c:pt>
                <c:pt idx="1">
                  <c:v>8.3909949950183371</c:v>
                </c:pt>
                <c:pt idx="2">
                  <c:v>14.436977137629411</c:v>
                </c:pt>
                <c:pt idx="3">
                  <c:v>41.180550450198744</c:v>
                </c:pt>
                <c:pt idx="4">
                  <c:v>29.048805076557333</c:v>
                </c:pt>
                <c:pt idx="5">
                  <c:v>1.8968901891621717</c:v>
                </c:pt>
              </c:numCache>
            </c:numRef>
          </c:val>
          <c:extLst xmlns:c16r2="http://schemas.microsoft.com/office/drawing/2015/06/chart">
            <c:ext xmlns:c16="http://schemas.microsoft.com/office/drawing/2014/chart" uri="{C3380CC4-5D6E-409C-BE32-E72D297353CC}">
              <c16:uniqueId val="{00000002-F8AD-4181-BDB5-D39C8CBD8FB7}"/>
            </c:ext>
          </c:extLst>
        </c:ser>
        <c:dLbls>
          <c:showLegendKey val="0"/>
          <c:showVal val="0"/>
          <c:showCatName val="0"/>
          <c:showSerName val="0"/>
          <c:showPercent val="0"/>
          <c:showBubbleSize val="0"/>
        </c:dLbls>
        <c:gapWidth val="182"/>
        <c:axId val="359728648"/>
        <c:axId val="416311112"/>
      </c:barChart>
      <c:catAx>
        <c:axId val="35972864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311112"/>
        <c:crosses val="autoZero"/>
        <c:auto val="1"/>
        <c:lblAlgn val="ctr"/>
        <c:lblOffset val="100"/>
        <c:noMultiLvlLbl val="0"/>
      </c:catAx>
      <c:valAx>
        <c:axId val="416311112"/>
        <c:scaling>
          <c:orientation val="minMax"/>
          <c:max val="100"/>
        </c:scaling>
        <c:delete val="1"/>
        <c:axPos val="t"/>
        <c:numFmt formatCode="0" sourceLinked="1"/>
        <c:majorTickMark val="none"/>
        <c:minorTickMark val="none"/>
        <c:tickLblPos val="none"/>
        <c:crossAx val="359728648"/>
        <c:crosses val="autoZero"/>
        <c:crossBetween val="between"/>
      </c:valAx>
      <c:spPr>
        <a:noFill/>
        <a:ln>
          <a:noFill/>
        </a:ln>
        <a:effectLst/>
      </c:spPr>
    </c:plotArea>
    <c:legend>
      <c:legendPos val="r"/>
      <c:layout>
        <c:manualLayout>
          <c:xMode val="edge"/>
          <c:yMode val="edge"/>
          <c:x val="0.67292289649418158"/>
          <c:y val="0.35358565617271048"/>
          <c:w val="0.32488474879876794"/>
          <c:h val="0.464716837319426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b="1" i="0" u="none" strike="noStrike" baseline="0" dirty="0">
                <a:solidFill>
                  <a:srgbClr val="333333"/>
                </a:solidFill>
                <a:effectLst/>
              </a:rPr>
              <a:t>Have you ever been in direct contact with migrants/refugees?</a:t>
            </a:r>
          </a:p>
        </c:rich>
      </c:tx>
      <c:layout>
        <c:manualLayout>
          <c:xMode val="edge"/>
          <c:yMode val="edge"/>
          <c:x val="0.20609711107080891"/>
          <c:y val="1.9053732830198119E-2"/>
        </c:manualLayout>
      </c:layout>
      <c:overlay val="0"/>
      <c:spPr>
        <a:noFill/>
        <a:ln>
          <a:noFill/>
        </a:ln>
        <a:effectLst/>
      </c:spPr>
    </c:title>
    <c:autoTitleDeleted val="0"/>
    <c:plotArea>
      <c:layout>
        <c:manualLayout>
          <c:layoutTarget val="inner"/>
          <c:xMode val="edge"/>
          <c:yMode val="edge"/>
          <c:x val="0.24036864406674535"/>
          <c:y val="0.10412989220146029"/>
          <c:w val="0.59797953835386397"/>
          <c:h val="0.84076097578074249"/>
        </c:manualLayout>
      </c:layout>
      <c:barChart>
        <c:barDir val="bar"/>
        <c:grouping val="clustered"/>
        <c:varyColors val="0"/>
        <c:ser>
          <c:idx val="0"/>
          <c:order val="0"/>
          <c:tx>
            <c:strRef>
              <c:f>Sheet1!$B$1</c:f>
              <c:strCache>
                <c:ptCount val="1"/>
                <c:pt idx="0">
                  <c:v>Total sample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know/no answer</c:v>
                </c:pt>
              </c:strCache>
            </c:strRef>
          </c:cat>
          <c:val>
            <c:numRef>
              <c:f>Sheet1!$B$2:$B$4</c:f>
              <c:numCache>
                <c:formatCode>0</c:formatCode>
                <c:ptCount val="3"/>
                <c:pt idx="0">
                  <c:v>24</c:v>
                </c:pt>
                <c:pt idx="1">
                  <c:v>75</c:v>
                </c:pt>
                <c:pt idx="2">
                  <c:v>0</c:v>
                </c:pt>
              </c:numCache>
            </c:numRef>
          </c:val>
          <c:extLst xmlns:c16r2="http://schemas.microsoft.com/office/drawing/2015/06/chart">
            <c:ext xmlns:c16="http://schemas.microsoft.com/office/drawing/2014/chart" uri="{C3380CC4-5D6E-409C-BE32-E72D297353CC}">
              <c16:uniqueId val="{00000000-6A2E-426B-9FE0-B6DEA8DCEBE9}"/>
            </c:ext>
          </c:extLst>
        </c:ser>
        <c:ser>
          <c:idx val="1"/>
          <c:order val="1"/>
          <c:tx>
            <c:strRef>
              <c:f>Sheet1!$C$1</c:f>
              <c:strCache>
                <c:ptCount val="1"/>
                <c:pt idx="0">
                  <c:v>I group - municipalities more intensely affected by the crisis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know/no answer</c:v>
                </c:pt>
              </c:strCache>
            </c:strRef>
          </c:cat>
          <c:val>
            <c:numRef>
              <c:f>Sheet1!$C$2:$C$4</c:f>
              <c:numCache>
                <c:formatCode>0</c:formatCode>
                <c:ptCount val="3"/>
                <c:pt idx="0">
                  <c:v>31</c:v>
                </c:pt>
                <c:pt idx="1">
                  <c:v>68</c:v>
                </c:pt>
                <c:pt idx="2">
                  <c:v>1</c:v>
                </c:pt>
              </c:numCache>
            </c:numRef>
          </c:val>
          <c:extLst xmlns:c16r2="http://schemas.microsoft.com/office/drawing/2015/06/chart">
            <c:ext xmlns:c16="http://schemas.microsoft.com/office/drawing/2014/chart" uri="{C3380CC4-5D6E-409C-BE32-E72D297353CC}">
              <c16:uniqueId val="{00000001-6A2E-426B-9FE0-B6DEA8DCEBE9}"/>
            </c:ext>
          </c:extLst>
        </c:ser>
        <c:ser>
          <c:idx val="2"/>
          <c:order val="2"/>
          <c:tx>
            <c:strRef>
              <c:f>Sheet1!$D$1</c:f>
              <c:strCache>
                <c:ptCount val="1"/>
                <c:pt idx="0">
                  <c:v>II group - municipalities moderately affected by the crisis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know/no answer</c:v>
                </c:pt>
              </c:strCache>
            </c:strRef>
          </c:cat>
          <c:val>
            <c:numRef>
              <c:f>Sheet1!$D$2:$D$4</c:f>
              <c:numCache>
                <c:formatCode>0</c:formatCode>
                <c:ptCount val="3"/>
                <c:pt idx="0">
                  <c:v>19</c:v>
                </c:pt>
                <c:pt idx="1">
                  <c:v>81</c:v>
                </c:pt>
                <c:pt idx="2">
                  <c:v>0</c:v>
                </c:pt>
              </c:numCache>
            </c:numRef>
          </c:val>
          <c:extLst xmlns:c16r2="http://schemas.microsoft.com/office/drawing/2015/06/chart">
            <c:ext xmlns:c16="http://schemas.microsoft.com/office/drawing/2014/chart" uri="{C3380CC4-5D6E-409C-BE32-E72D297353CC}">
              <c16:uniqueId val="{00000002-6A2E-426B-9FE0-B6DEA8DCEBE9}"/>
            </c:ext>
          </c:extLst>
        </c:ser>
        <c:dLbls>
          <c:showLegendKey val="0"/>
          <c:showVal val="0"/>
          <c:showCatName val="0"/>
          <c:showSerName val="0"/>
          <c:showPercent val="0"/>
          <c:showBubbleSize val="0"/>
        </c:dLbls>
        <c:gapWidth val="182"/>
        <c:axId val="416311896"/>
        <c:axId val="416312288"/>
      </c:barChart>
      <c:catAx>
        <c:axId val="4163118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312288"/>
        <c:crosses val="autoZero"/>
        <c:auto val="1"/>
        <c:lblAlgn val="ctr"/>
        <c:lblOffset val="100"/>
        <c:noMultiLvlLbl val="0"/>
      </c:catAx>
      <c:valAx>
        <c:axId val="416312288"/>
        <c:scaling>
          <c:orientation val="minMax"/>
          <c:max val="100"/>
        </c:scaling>
        <c:delete val="1"/>
        <c:axPos val="t"/>
        <c:numFmt formatCode="0" sourceLinked="1"/>
        <c:majorTickMark val="none"/>
        <c:minorTickMark val="none"/>
        <c:tickLblPos val="none"/>
        <c:crossAx val="416311896"/>
        <c:crosses val="autoZero"/>
        <c:crossBetween val="between"/>
      </c:valAx>
      <c:spPr>
        <a:noFill/>
        <a:ln>
          <a:noFill/>
        </a:ln>
        <a:effectLst/>
      </c:spPr>
    </c:plotArea>
    <c:legend>
      <c:legendPos val="r"/>
      <c:layout>
        <c:manualLayout>
          <c:xMode val="edge"/>
          <c:yMode val="edge"/>
          <c:x val="0.49962624014957346"/>
          <c:y val="0.64071811496025532"/>
          <c:w val="0.49503047017326934"/>
          <c:h val="0.321150607925654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rgbClr val="333333"/>
                </a:solidFill>
                <a:latin typeface="+mn-lt"/>
                <a:ea typeface="+mn-ea"/>
                <a:cs typeface="+mn-cs"/>
              </a:defRPr>
            </a:pPr>
            <a:r>
              <a:rPr lang="en-US" sz="1050" b="1" i="0" u="none" strike="noStrike" baseline="0" dirty="0">
                <a:solidFill>
                  <a:srgbClr val="333333"/>
                </a:solidFill>
                <a:effectLst/>
              </a:rPr>
              <a:t>To what extent would you be ready to engage in the following activities? %</a:t>
            </a:r>
            <a:r>
              <a:rPr lang="en-US" sz="1050" b="1" dirty="0">
                <a:solidFill>
                  <a:srgbClr val="333333"/>
                </a:solidFill>
                <a:effectLst/>
              </a:rPr>
              <a:t> </a:t>
            </a:r>
          </a:p>
        </c:rich>
      </c:tx>
      <c:layout>
        <c:manualLayout>
          <c:xMode val="edge"/>
          <c:yMode val="edge"/>
          <c:x val="0.17974799648747147"/>
          <c:y val="2.2125589842960862E-2"/>
        </c:manualLayout>
      </c:layout>
      <c:overlay val="0"/>
      <c:spPr>
        <a:noFill/>
        <a:ln>
          <a:noFill/>
        </a:ln>
        <a:effectLst/>
      </c:spPr>
    </c:title>
    <c:autoTitleDeleted val="0"/>
    <c:plotArea>
      <c:layout>
        <c:manualLayout>
          <c:layoutTarget val="inner"/>
          <c:xMode val="edge"/>
          <c:yMode val="edge"/>
          <c:x val="0.30812858655728442"/>
          <c:y val="0.12911652278608987"/>
          <c:w val="0.64605158515985783"/>
          <c:h val="0.74155602966641487"/>
        </c:manualLayout>
      </c:layout>
      <c:barChart>
        <c:barDir val="bar"/>
        <c:grouping val="stacked"/>
        <c:varyColors val="0"/>
        <c:ser>
          <c:idx val="0"/>
          <c:order val="0"/>
          <c:tx>
            <c:strRef>
              <c:f>Sheet1!$B$1</c:f>
              <c:strCache>
                <c:ptCount val="1"/>
                <c:pt idx="0">
                  <c:v>Mostly not ready </c:v>
                </c:pt>
              </c:strCache>
            </c:strRef>
          </c:tx>
          <c:spPr>
            <a:solidFill>
              <a:schemeClr val="accent3"/>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women</c:v>
                </c:pt>
                <c:pt idx="2">
                  <c:v>To have a conversation with migrant men</c:v>
                </c:pt>
                <c:pt idx="3">
                  <c:v>To accept migrants to live in your  municipality permanently</c:v>
                </c:pt>
                <c:pt idx="4">
                  <c:v>To volunteer in migrant reception centers</c:v>
                </c:pt>
                <c:pt idx="5">
                  <c:v>To accept migrants to live in your neighborhood permanently</c:v>
                </c:pt>
                <c:pt idx="6">
                  <c:v> To have them as guests in your home</c:v>
                </c:pt>
              </c:strCache>
            </c:strRef>
          </c:cat>
          <c:val>
            <c:numRef>
              <c:f>Sheet1!$B$2:$B$8</c:f>
              <c:numCache>
                <c:formatCode>0</c:formatCode>
                <c:ptCount val="7"/>
                <c:pt idx="0">
                  <c:v>-6</c:v>
                </c:pt>
                <c:pt idx="1">
                  <c:v>-8</c:v>
                </c:pt>
                <c:pt idx="2">
                  <c:v>-9</c:v>
                </c:pt>
                <c:pt idx="3">
                  <c:v>-24</c:v>
                </c:pt>
                <c:pt idx="4">
                  <c:v>-17</c:v>
                </c:pt>
                <c:pt idx="5">
                  <c:v>-22</c:v>
                </c:pt>
                <c:pt idx="6">
                  <c:v>-21</c:v>
                </c:pt>
              </c:numCache>
            </c:numRef>
          </c:val>
          <c:extLst xmlns:c16r2="http://schemas.microsoft.com/office/drawing/2015/06/chart">
            <c:ext xmlns:c16="http://schemas.microsoft.com/office/drawing/2014/chart" uri="{C3380CC4-5D6E-409C-BE32-E72D297353CC}">
              <c16:uniqueId val="{00000000-3FCA-4C64-890F-83249DCF97A9}"/>
            </c:ext>
          </c:extLst>
        </c:ser>
        <c:ser>
          <c:idx val="1"/>
          <c:order val="1"/>
          <c:tx>
            <c:strRef>
              <c:f>Sheet1!$C$1</c:f>
              <c:strCache>
                <c:ptCount val="1"/>
                <c:pt idx="0">
                  <c:v>Not at all ready</c:v>
                </c:pt>
              </c:strCache>
            </c:strRef>
          </c:tx>
          <c:spPr>
            <a:solidFill>
              <a:srgbClr val="C00000"/>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women</c:v>
                </c:pt>
                <c:pt idx="2">
                  <c:v>To have a conversation with migrant men</c:v>
                </c:pt>
                <c:pt idx="3">
                  <c:v>To accept migrants to live in your  municipality permanently</c:v>
                </c:pt>
                <c:pt idx="4">
                  <c:v>To volunteer in migrant reception centers</c:v>
                </c:pt>
                <c:pt idx="5">
                  <c:v>To accept migrants to live in your neighborhood permanently</c:v>
                </c:pt>
                <c:pt idx="6">
                  <c:v> To have them as guests in your home</c:v>
                </c:pt>
              </c:strCache>
            </c:strRef>
          </c:cat>
          <c:val>
            <c:numRef>
              <c:f>Sheet1!$C$2:$C$8</c:f>
              <c:numCache>
                <c:formatCode>0</c:formatCode>
                <c:ptCount val="7"/>
                <c:pt idx="0">
                  <c:v>-6</c:v>
                </c:pt>
                <c:pt idx="1">
                  <c:v>-17</c:v>
                </c:pt>
                <c:pt idx="2">
                  <c:v>-19</c:v>
                </c:pt>
                <c:pt idx="3">
                  <c:v>-25</c:v>
                </c:pt>
                <c:pt idx="4">
                  <c:v>-33</c:v>
                </c:pt>
                <c:pt idx="5">
                  <c:v>-36</c:v>
                </c:pt>
                <c:pt idx="6">
                  <c:v>-42</c:v>
                </c:pt>
              </c:numCache>
            </c:numRef>
          </c:val>
          <c:extLst xmlns:c16r2="http://schemas.microsoft.com/office/drawing/2015/06/chart">
            <c:ext xmlns:c16="http://schemas.microsoft.com/office/drawing/2014/chart" uri="{C3380CC4-5D6E-409C-BE32-E72D297353CC}">
              <c16:uniqueId val="{00000001-3FCA-4C64-890F-83249DCF97A9}"/>
            </c:ext>
          </c:extLst>
        </c:ser>
        <c:ser>
          <c:idx val="2"/>
          <c:order val="2"/>
          <c:tx>
            <c:strRef>
              <c:f>Sheet1!$D$1</c:f>
              <c:strCache>
                <c:ptCount val="1"/>
                <c:pt idx="0">
                  <c:v>Neither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women</c:v>
                </c:pt>
                <c:pt idx="2">
                  <c:v>To have a conversation with migrant men</c:v>
                </c:pt>
                <c:pt idx="3">
                  <c:v>To accept migrants to live in your  municipality permanently</c:v>
                </c:pt>
                <c:pt idx="4">
                  <c:v>To volunteer in migrant reception centers</c:v>
                </c:pt>
                <c:pt idx="5">
                  <c:v>To accept migrants to live in your neighborhood permanently</c:v>
                </c:pt>
                <c:pt idx="6">
                  <c:v> To have them as guests in your home</c:v>
                </c:pt>
              </c:strCache>
            </c:strRef>
          </c:cat>
          <c:val>
            <c:numRef>
              <c:f>Sheet1!$D$2:$D$8</c:f>
              <c:numCache>
                <c:formatCode>0</c:formatCode>
                <c:ptCount val="7"/>
                <c:pt idx="0">
                  <c:v>20</c:v>
                </c:pt>
                <c:pt idx="1">
                  <c:v>18</c:v>
                </c:pt>
                <c:pt idx="2">
                  <c:v>21</c:v>
                </c:pt>
                <c:pt idx="3">
                  <c:v>24</c:v>
                </c:pt>
                <c:pt idx="4">
                  <c:v>26</c:v>
                </c:pt>
                <c:pt idx="5">
                  <c:v>20</c:v>
                </c:pt>
                <c:pt idx="6">
                  <c:v>22</c:v>
                </c:pt>
              </c:numCache>
            </c:numRef>
          </c:val>
          <c:extLst xmlns:c16r2="http://schemas.microsoft.com/office/drawing/2015/06/chart">
            <c:ext xmlns:c16="http://schemas.microsoft.com/office/drawing/2014/chart" uri="{C3380CC4-5D6E-409C-BE32-E72D297353CC}">
              <c16:uniqueId val="{00000002-3FCA-4C64-890F-83249DCF97A9}"/>
            </c:ext>
          </c:extLst>
        </c:ser>
        <c:ser>
          <c:idx val="3"/>
          <c:order val="3"/>
          <c:tx>
            <c:strRef>
              <c:f>Sheet1!$E$1</c:f>
              <c:strCache>
                <c:ptCount val="1"/>
                <c:pt idx="0">
                  <c:v>Mostly ready </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women</c:v>
                </c:pt>
                <c:pt idx="2">
                  <c:v>To have a conversation with migrant men</c:v>
                </c:pt>
                <c:pt idx="3">
                  <c:v>To accept migrants to live in your  municipality permanently</c:v>
                </c:pt>
                <c:pt idx="4">
                  <c:v>To volunteer in migrant reception centers</c:v>
                </c:pt>
                <c:pt idx="5">
                  <c:v>To accept migrants to live in your neighborhood permanently</c:v>
                </c:pt>
                <c:pt idx="6">
                  <c:v> To have them as guests in your home</c:v>
                </c:pt>
              </c:strCache>
            </c:strRef>
          </c:cat>
          <c:val>
            <c:numRef>
              <c:f>Sheet1!$E$2:$E$8</c:f>
              <c:numCache>
                <c:formatCode>0</c:formatCode>
                <c:ptCount val="7"/>
                <c:pt idx="0">
                  <c:v>55</c:v>
                </c:pt>
                <c:pt idx="1">
                  <c:v>43</c:v>
                </c:pt>
                <c:pt idx="2">
                  <c:v>38</c:v>
                </c:pt>
                <c:pt idx="3">
                  <c:v>21</c:v>
                </c:pt>
                <c:pt idx="4">
                  <c:v>20</c:v>
                </c:pt>
                <c:pt idx="5">
                  <c:v>17</c:v>
                </c:pt>
                <c:pt idx="6">
                  <c:v>10</c:v>
                </c:pt>
              </c:numCache>
            </c:numRef>
          </c:val>
          <c:extLst xmlns:c16r2="http://schemas.microsoft.com/office/drawing/2015/06/chart">
            <c:ext xmlns:c16="http://schemas.microsoft.com/office/drawing/2014/chart" uri="{C3380CC4-5D6E-409C-BE32-E72D297353CC}">
              <c16:uniqueId val="{00000003-3FCA-4C64-890F-83249DCF97A9}"/>
            </c:ext>
          </c:extLst>
        </c:ser>
        <c:ser>
          <c:idx val="4"/>
          <c:order val="4"/>
          <c:tx>
            <c:strRef>
              <c:f>Sheet1!$F$1</c:f>
              <c:strCache>
                <c:ptCount val="1"/>
                <c:pt idx="0">
                  <c:v>Completely ready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women</c:v>
                </c:pt>
                <c:pt idx="2">
                  <c:v>To have a conversation with migrant men</c:v>
                </c:pt>
                <c:pt idx="3">
                  <c:v>To accept migrants to live in your  municipality permanently</c:v>
                </c:pt>
                <c:pt idx="4">
                  <c:v>To volunteer in migrant reception centers</c:v>
                </c:pt>
                <c:pt idx="5">
                  <c:v>To accept migrants to live in your neighborhood permanently</c:v>
                </c:pt>
                <c:pt idx="6">
                  <c:v> To have them as guests in your home</c:v>
                </c:pt>
              </c:strCache>
            </c:strRef>
          </c:cat>
          <c:val>
            <c:numRef>
              <c:f>Sheet1!$F$2:$F$8</c:f>
              <c:numCache>
                <c:formatCode>0</c:formatCode>
                <c:ptCount val="7"/>
                <c:pt idx="0">
                  <c:v>11</c:v>
                </c:pt>
                <c:pt idx="1">
                  <c:v>12</c:v>
                </c:pt>
                <c:pt idx="2">
                  <c:v>9</c:v>
                </c:pt>
                <c:pt idx="3">
                  <c:v>3</c:v>
                </c:pt>
                <c:pt idx="4">
                  <c:v>3</c:v>
                </c:pt>
                <c:pt idx="5">
                  <c:v>2</c:v>
                </c:pt>
                <c:pt idx="6">
                  <c:v>2</c:v>
                </c:pt>
              </c:numCache>
            </c:numRef>
          </c:val>
          <c:extLst xmlns:c16r2="http://schemas.microsoft.com/office/drawing/2015/06/chart">
            <c:ext xmlns:c16="http://schemas.microsoft.com/office/drawing/2014/chart" uri="{C3380CC4-5D6E-409C-BE32-E72D297353CC}">
              <c16:uniqueId val="{00000004-3FCA-4C64-890F-83249DCF97A9}"/>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women</c:v>
                </c:pt>
                <c:pt idx="2">
                  <c:v>To have a conversation with migrant men</c:v>
                </c:pt>
                <c:pt idx="3">
                  <c:v>To accept migrants to live in your  municipality permanently</c:v>
                </c:pt>
                <c:pt idx="4">
                  <c:v>To volunteer in migrant reception centers</c:v>
                </c:pt>
                <c:pt idx="5">
                  <c:v>To accept migrants to live in your neighborhood permanently</c:v>
                </c:pt>
                <c:pt idx="6">
                  <c:v> To have them as guests in your home</c:v>
                </c:pt>
              </c:strCache>
            </c:strRef>
          </c:cat>
          <c:val>
            <c:numRef>
              <c:f>Sheet1!$G$2:$G$8</c:f>
              <c:numCache>
                <c:formatCode>General</c:formatCode>
                <c:ptCount val="7"/>
                <c:pt idx="0">
                  <c:v>3</c:v>
                </c:pt>
                <c:pt idx="1">
                  <c:v>3</c:v>
                </c:pt>
                <c:pt idx="2">
                  <c:v>3</c:v>
                </c:pt>
                <c:pt idx="3">
                  <c:v>3</c:v>
                </c:pt>
                <c:pt idx="4">
                  <c:v>2</c:v>
                </c:pt>
                <c:pt idx="5">
                  <c:v>3</c:v>
                </c:pt>
                <c:pt idx="6">
                  <c:v>3</c:v>
                </c:pt>
              </c:numCache>
            </c:numRef>
          </c:val>
          <c:extLst xmlns:c16r2="http://schemas.microsoft.com/office/drawing/2015/06/chart">
            <c:ext xmlns:c16="http://schemas.microsoft.com/office/drawing/2014/chart" uri="{C3380CC4-5D6E-409C-BE32-E72D297353CC}">
              <c16:uniqueId val="{00000005-3FCA-4C64-890F-83249DCF97A9}"/>
            </c:ext>
          </c:extLst>
        </c:ser>
        <c:dLbls>
          <c:showLegendKey val="0"/>
          <c:showVal val="0"/>
          <c:showCatName val="0"/>
          <c:showSerName val="0"/>
          <c:showPercent val="0"/>
          <c:showBubbleSize val="0"/>
        </c:dLbls>
        <c:gapWidth val="149"/>
        <c:overlap val="100"/>
        <c:axId val="416313072"/>
        <c:axId val="416313464"/>
      </c:barChart>
      <c:catAx>
        <c:axId val="41631307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6313464"/>
        <c:crosses val="autoZero"/>
        <c:auto val="0"/>
        <c:lblAlgn val="ctr"/>
        <c:lblOffset val="100"/>
        <c:noMultiLvlLbl val="0"/>
      </c:catAx>
      <c:valAx>
        <c:axId val="416313464"/>
        <c:scaling>
          <c:orientation val="minMax"/>
          <c:max val="100"/>
        </c:scaling>
        <c:delete val="1"/>
        <c:axPos val="b"/>
        <c:numFmt formatCode="@" sourceLinked="0"/>
        <c:majorTickMark val="out"/>
        <c:minorTickMark val="out"/>
        <c:tickLblPos val="none"/>
        <c:crossAx val="416313072"/>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sr-Latn-RS" sz="1000" b="1" i="0" u="none" strike="noStrike" baseline="0" dirty="0">
                <a:effectLst/>
              </a:rPr>
              <a:t>Šid</a:t>
            </a:r>
            <a:endParaRPr lang="en-US" sz="1000" b="1" dirty="0">
              <a:effectLst/>
            </a:endParaRPr>
          </a:p>
        </c:rich>
      </c:tx>
      <c:layout>
        <c:manualLayout>
          <c:xMode val="edge"/>
          <c:yMode val="edge"/>
          <c:x val="0.52319035354729482"/>
          <c:y val="4.3500639662233324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3592453314584306"/>
          <c:y val="9.5438724555451146E-2"/>
          <c:w val="0.64605158515985783"/>
          <c:h val="0.74155602966641487"/>
        </c:manualLayout>
      </c:layout>
      <c:barChart>
        <c:barDir val="bar"/>
        <c:grouping val="stacked"/>
        <c:varyColors val="0"/>
        <c:ser>
          <c:idx val="0"/>
          <c:order val="0"/>
          <c:tx>
            <c:strRef>
              <c:f>Sheet1!$B$1</c:f>
              <c:strCache>
                <c:ptCount val="1"/>
                <c:pt idx="0">
                  <c:v>Mostly not ready </c:v>
                </c:pt>
              </c:strCache>
            </c:strRef>
          </c:tx>
          <c:spPr>
            <a:solidFill>
              <a:schemeClr val="accent3"/>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men</c:v>
                </c:pt>
                <c:pt idx="2">
                  <c:v>To have a conversation with migrant women</c:v>
                </c:pt>
                <c:pt idx="3">
                  <c:v>To accept migrants to live in your  in my municipality permanently</c:v>
                </c:pt>
                <c:pt idx="4">
                  <c:v>To volunteer in migrant reception centers</c:v>
                </c:pt>
                <c:pt idx="5">
                  <c:v>To accept migrants to live in your neighborhood permanently</c:v>
                </c:pt>
                <c:pt idx="6">
                  <c:v> To have them as guests in your home</c:v>
                </c:pt>
              </c:strCache>
            </c:strRef>
          </c:cat>
          <c:val>
            <c:numRef>
              <c:f>Sheet1!$B$2:$B$8</c:f>
              <c:numCache>
                <c:formatCode>0</c:formatCode>
                <c:ptCount val="7"/>
                <c:pt idx="0">
                  <c:v>-7</c:v>
                </c:pt>
                <c:pt idx="1">
                  <c:v>-21</c:v>
                </c:pt>
                <c:pt idx="2">
                  <c:v>-21</c:v>
                </c:pt>
                <c:pt idx="3">
                  <c:v>-33</c:v>
                </c:pt>
                <c:pt idx="4">
                  <c:v>-20</c:v>
                </c:pt>
                <c:pt idx="5">
                  <c:v>-13</c:v>
                </c:pt>
                <c:pt idx="6">
                  <c:v>-7</c:v>
                </c:pt>
              </c:numCache>
            </c:numRef>
          </c:val>
          <c:extLst xmlns:c16r2="http://schemas.microsoft.com/office/drawing/2015/06/chart">
            <c:ext xmlns:c16="http://schemas.microsoft.com/office/drawing/2014/chart" uri="{C3380CC4-5D6E-409C-BE32-E72D297353CC}">
              <c16:uniqueId val="{00000000-46E9-482A-814F-B1A36888C5AB}"/>
            </c:ext>
          </c:extLst>
        </c:ser>
        <c:ser>
          <c:idx val="1"/>
          <c:order val="1"/>
          <c:tx>
            <c:strRef>
              <c:f>Sheet1!$C$1</c:f>
              <c:strCache>
                <c:ptCount val="1"/>
                <c:pt idx="0">
                  <c:v>Not at all ready</c:v>
                </c:pt>
              </c:strCache>
            </c:strRef>
          </c:tx>
          <c:spPr>
            <a:solidFill>
              <a:srgbClr val="C00000"/>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men</c:v>
                </c:pt>
                <c:pt idx="2">
                  <c:v>To have a conversation with migrant women</c:v>
                </c:pt>
                <c:pt idx="3">
                  <c:v>To accept migrants to live in your  in my municipality permanently</c:v>
                </c:pt>
                <c:pt idx="4">
                  <c:v>To volunteer in migrant reception centers</c:v>
                </c:pt>
                <c:pt idx="5">
                  <c:v>To accept migrants to live in your neighborhood permanently</c:v>
                </c:pt>
                <c:pt idx="6">
                  <c:v> To have them as guests in your home</c:v>
                </c:pt>
              </c:strCache>
            </c:strRef>
          </c:cat>
          <c:val>
            <c:numRef>
              <c:f>Sheet1!$C$2:$C$8</c:f>
              <c:numCache>
                <c:formatCode>0</c:formatCode>
                <c:ptCount val="7"/>
                <c:pt idx="0">
                  <c:v>-20</c:v>
                </c:pt>
                <c:pt idx="1">
                  <c:v>-35</c:v>
                </c:pt>
                <c:pt idx="2">
                  <c:v>-35</c:v>
                </c:pt>
                <c:pt idx="3">
                  <c:v>-57</c:v>
                </c:pt>
                <c:pt idx="4">
                  <c:v>-64</c:v>
                </c:pt>
                <c:pt idx="5">
                  <c:v>-77</c:v>
                </c:pt>
                <c:pt idx="6">
                  <c:v>-80</c:v>
                </c:pt>
              </c:numCache>
            </c:numRef>
          </c:val>
          <c:extLst xmlns:c16r2="http://schemas.microsoft.com/office/drawing/2015/06/chart">
            <c:ext xmlns:c16="http://schemas.microsoft.com/office/drawing/2014/chart" uri="{C3380CC4-5D6E-409C-BE32-E72D297353CC}">
              <c16:uniqueId val="{00000001-46E9-482A-814F-B1A36888C5AB}"/>
            </c:ext>
          </c:extLst>
        </c:ser>
        <c:ser>
          <c:idx val="2"/>
          <c:order val="2"/>
          <c:tx>
            <c:strRef>
              <c:f>Sheet1!$D$1</c:f>
              <c:strCache>
                <c:ptCount val="1"/>
                <c:pt idx="0">
                  <c:v>Neither</c:v>
                </c:pt>
              </c:strCache>
            </c:strRef>
          </c:tx>
          <c:spPr>
            <a:solidFill>
              <a:srgbClr val="FFC000"/>
            </a:solidFill>
            <a:ln>
              <a:noFill/>
            </a:ln>
            <a:effectLst/>
          </c:spPr>
          <c:invertIfNegative val="0"/>
          <c:dLbls>
            <c:dLbl>
              <c:idx val="3"/>
              <c:delete val="1"/>
              <c:extLst xmlns:c16r2="http://schemas.microsoft.com/office/drawing/2015/06/chart">
                <c:ext xmlns:c16="http://schemas.microsoft.com/office/drawing/2014/chart" uri="{C3380CC4-5D6E-409C-BE32-E72D297353CC}">
                  <c16:uniqueId val="{00000002-46E9-482A-814F-B1A36888C5AB}"/>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3-46E9-482A-814F-B1A36888C5A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men</c:v>
                </c:pt>
                <c:pt idx="2">
                  <c:v>To have a conversation with migrant women</c:v>
                </c:pt>
                <c:pt idx="3">
                  <c:v>To accept migrants to live in your  in my municipality permanently</c:v>
                </c:pt>
                <c:pt idx="4">
                  <c:v>To volunteer in migrant reception centers</c:v>
                </c:pt>
                <c:pt idx="5">
                  <c:v>To accept migrants to live in your neighborhood permanently</c:v>
                </c:pt>
                <c:pt idx="6">
                  <c:v> To have them as guests in your home</c:v>
                </c:pt>
              </c:strCache>
            </c:strRef>
          </c:cat>
          <c:val>
            <c:numRef>
              <c:f>Sheet1!$D$2:$D$8</c:f>
              <c:numCache>
                <c:formatCode>0</c:formatCode>
                <c:ptCount val="7"/>
                <c:pt idx="0">
                  <c:v>9</c:v>
                </c:pt>
                <c:pt idx="1">
                  <c:v>20</c:v>
                </c:pt>
                <c:pt idx="2">
                  <c:v>17</c:v>
                </c:pt>
                <c:pt idx="3">
                  <c:v>0</c:v>
                </c:pt>
                <c:pt idx="4">
                  <c:v>2</c:v>
                </c:pt>
                <c:pt idx="5">
                  <c:v>0</c:v>
                </c:pt>
                <c:pt idx="6">
                  <c:v>2</c:v>
                </c:pt>
              </c:numCache>
            </c:numRef>
          </c:val>
          <c:extLst xmlns:c16r2="http://schemas.microsoft.com/office/drawing/2015/06/chart">
            <c:ext xmlns:c16="http://schemas.microsoft.com/office/drawing/2014/chart" uri="{C3380CC4-5D6E-409C-BE32-E72D297353CC}">
              <c16:uniqueId val="{00000004-46E9-482A-814F-B1A36888C5AB}"/>
            </c:ext>
          </c:extLst>
        </c:ser>
        <c:ser>
          <c:idx val="3"/>
          <c:order val="3"/>
          <c:tx>
            <c:strRef>
              <c:f>Sheet1!$E$1</c:f>
              <c:strCache>
                <c:ptCount val="1"/>
                <c:pt idx="0">
                  <c:v>Mostly ready </c:v>
                </c:pt>
              </c:strCache>
            </c:strRef>
          </c:tx>
          <c:spPr>
            <a:solidFill>
              <a:srgbClr val="92D050"/>
            </a:solidFill>
            <a:ln>
              <a:noFill/>
            </a:ln>
            <a:effectLst/>
          </c:spPr>
          <c:invertIfNegative val="0"/>
          <c:dLbls>
            <c:dLbl>
              <c:idx val="3"/>
              <c:delete val="1"/>
              <c:extLst xmlns:c16r2="http://schemas.microsoft.com/office/drawing/2015/06/chart">
                <c:ext xmlns:c16="http://schemas.microsoft.com/office/drawing/2014/chart" uri="{C3380CC4-5D6E-409C-BE32-E72D297353CC}">
                  <c16:uniqueId val="{00000005-46E9-482A-814F-B1A36888C5AB}"/>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6-46E9-482A-814F-B1A36888C5AB}"/>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7-46E9-482A-814F-B1A36888C5A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men</c:v>
                </c:pt>
                <c:pt idx="2">
                  <c:v>To have a conversation with migrant women</c:v>
                </c:pt>
                <c:pt idx="3">
                  <c:v>To accept migrants to live in your  in my municipality permanently</c:v>
                </c:pt>
                <c:pt idx="4">
                  <c:v>To volunteer in migrant reception centers</c:v>
                </c:pt>
                <c:pt idx="5">
                  <c:v>To accept migrants to live in your neighborhood permanently</c:v>
                </c:pt>
                <c:pt idx="6">
                  <c:v> To have them as guests in your home</c:v>
                </c:pt>
              </c:strCache>
            </c:strRef>
          </c:cat>
          <c:val>
            <c:numRef>
              <c:f>Sheet1!$E$2:$E$8</c:f>
              <c:numCache>
                <c:formatCode>0</c:formatCode>
                <c:ptCount val="7"/>
                <c:pt idx="0">
                  <c:v>47</c:v>
                </c:pt>
                <c:pt idx="1">
                  <c:v>10</c:v>
                </c:pt>
                <c:pt idx="2">
                  <c:v>12</c:v>
                </c:pt>
                <c:pt idx="3">
                  <c:v>1</c:v>
                </c:pt>
                <c:pt idx="4">
                  <c:v>1</c:v>
                </c:pt>
                <c:pt idx="5">
                  <c:v>1</c:v>
                </c:pt>
                <c:pt idx="6">
                  <c:v>1</c:v>
                </c:pt>
              </c:numCache>
            </c:numRef>
          </c:val>
          <c:extLst xmlns:c16r2="http://schemas.microsoft.com/office/drawing/2015/06/chart">
            <c:ext xmlns:c16="http://schemas.microsoft.com/office/drawing/2014/chart" uri="{C3380CC4-5D6E-409C-BE32-E72D297353CC}">
              <c16:uniqueId val="{00000008-46E9-482A-814F-B1A36888C5AB}"/>
            </c:ext>
          </c:extLst>
        </c:ser>
        <c:ser>
          <c:idx val="4"/>
          <c:order val="4"/>
          <c:tx>
            <c:strRef>
              <c:f>Sheet1!$F$1</c:f>
              <c:strCache>
                <c:ptCount val="1"/>
                <c:pt idx="0">
                  <c:v>Completely ready </c:v>
                </c:pt>
              </c:strCache>
            </c:strRef>
          </c:tx>
          <c:spPr>
            <a:solidFill>
              <a:srgbClr val="00B050"/>
            </a:solidFill>
            <a:ln>
              <a:noFill/>
            </a:ln>
            <a:effectLst/>
          </c:spPr>
          <c:invertIfNegative val="0"/>
          <c:dLbls>
            <c:dLbl>
              <c:idx val="3"/>
              <c:delete val="1"/>
              <c:extLst xmlns:c16r2="http://schemas.microsoft.com/office/drawing/2015/06/chart">
                <c:ext xmlns:c16="http://schemas.microsoft.com/office/drawing/2014/chart" uri="{C3380CC4-5D6E-409C-BE32-E72D297353CC}">
                  <c16:uniqueId val="{00000009-46E9-482A-814F-B1A36888C5AB}"/>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A-46E9-482A-814F-B1A36888C5AB}"/>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B-46E9-482A-814F-B1A36888C5A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men</c:v>
                </c:pt>
                <c:pt idx="2">
                  <c:v>To have a conversation with migrant women</c:v>
                </c:pt>
                <c:pt idx="3">
                  <c:v>To accept migrants to live in your  in my municipality permanently</c:v>
                </c:pt>
                <c:pt idx="4">
                  <c:v>To volunteer in migrant reception centers</c:v>
                </c:pt>
                <c:pt idx="5">
                  <c:v>To accept migrants to live in your neighborhood permanently</c:v>
                </c:pt>
                <c:pt idx="6">
                  <c:v> To have them as guests in your home</c:v>
                </c:pt>
              </c:strCache>
            </c:strRef>
          </c:cat>
          <c:val>
            <c:numRef>
              <c:f>Sheet1!$F$2:$F$8</c:f>
              <c:numCache>
                <c:formatCode>0</c:formatCode>
                <c:ptCount val="7"/>
                <c:pt idx="0">
                  <c:v>6</c:v>
                </c:pt>
                <c:pt idx="1">
                  <c:v>1</c:v>
                </c:pt>
                <c:pt idx="2">
                  <c:v>1</c:v>
                </c:pt>
                <c:pt idx="3">
                  <c:v>0</c:v>
                </c:pt>
                <c:pt idx="4">
                  <c:v>1</c:v>
                </c:pt>
                <c:pt idx="5">
                  <c:v>0</c:v>
                </c:pt>
                <c:pt idx="6">
                  <c:v>0</c:v>
                </c:pt>
              </c:numCache>
            </c:numRef>
          </c:val>
          <c:extLst xmlns:c16r2="http://schemas.microsoft.com/office/drawing/2015/06/chart">
            <c:ext xmlns:c16="http://schemas.microsoft.com/office/drawing/2014/chart" uri="{C3380CC4-5D6E-409C-BE32-E72D297353CC}">
              <c16:uniqueId val="{0000000C-46E9-482A-814F-B1A36888C5AB}"/>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men</c:v>
                </c:pt>
                <c:pt idx="2">
                  <c:v>To have a conversation with migrant women</c:v>
                </c:pt>
                <c:pt idx="3">
                  <c:v>To accept migrants to live in your  in my municipality permanently</c:v>
                </c:pt>
                <c:pt idx="4">
                  <c:v>To volunteer in migrant reception centers</c:v>
                </c:pt>
                <c:pt idx="5">
                  <c:v>To accept migrants to live in your neighborhood permanently</c:v>
                </c:pt>
                <c:pt idx="6">
                  <c:v> To have them as guests in your home</c:v>
                </c:pt>
              </c:strCache>
            </c:strRef>
          </c:cat>
          <c:val>
            <c:numRef>
              <c:f>Sheet1!$G$2:$G$8</c:f>
              <c:numCache>
                <c:formatCode>General</c:formatCode>
                <c:ptCount val="7"/>
                <c:pt idx="0">
                  <c:v>12</c:v>
                </c:pt>
                <c:pt idx="1">
                  <c:v>14</c:v>
                </c:pt>
                <c:pt idx="2">
                  <c:v>14</c:v>
                </c:pt>
                <c:pt idx="3">
                  <c:v>9</c:v>
                </c:pt>
                <c:pt idx="4">
                  <c:v>12</c:v>
                </c:pt>
                <c:pt idx="5">
                  <c:v>9</c:v>
                </c:pt>
                <c:pt idx="6">
                  <c:v>9</c:v>
                </c:pt>
              </c:numCache>
            </c:numRef>
          </c:val>
          <c:extLst xmlns:c16r2="http://schemas.microsoft.com/office/drawing/2015/06/chart">
            <c:ext xmlns:c16="http://schemas.microsoft.com/office/drawing/2014/chart" uri="{C3380CC4-5D6E-409C-BE32-E72D297353CC}">
              <c16:uniqueId val="{0000000D-46E9-482A-814F-B1A36888C5AB}"/>
            </c:ext>
          </c:extLst>
        </c:ser>
        <c:dLbls>
          <c:showLegendKey val="0"/>
          <c:showVal val="0"/>
          <c:showCatName val="0"/>
          <c:showSerName val="0"/>
          <c:showPercent val="0"/>
          <c:showBubbleSize val="0"/>
        </c:dLbls>
        <c:gapWidth val="182"/>
        <c:overlap val="100"/>
        <c:axId val="324081376"/>
        <c:axId val="324081768"/>
      </c:barChart>
      <c:catAx>
        <c:axId val="324081376"/>
        <c:scaling>
          <c:orientation val="minMax"/>
        </c:scaling>
        <c:delete val="0"/>
        <c:axPos val="l"/>
        <c:numFmt formatCode="General" sourceLinked="1"/>
        <c:majorTickMark val="out"/>
        <c:minorTickMark val="out"/>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24081768"/>
        <c:crosses val="autoZero"/>
        <c:auto val="0"/>
        <c:lblAlgn val="ctr"/>
        <c:lblOffset val="100"/>
        <c:noMultiLvlLbl val="0"/>
      </c:catAx>
      <c:valAx>
        <c:axId val="324081768"/>
        <c:scaling>
          <c:orientation val="minMax"/>
          <c:max val="100"/>
        </c:scaling>
        <c:delete val="1"/>
        <c:axPos val="b"/>
        <c:numFmt formatCode="@" sourceLinked="0"/>
        <c:majorTickMark val="out"/>
        <c:minorTickMark val="out"/>
        <c:tickLblPos val="none"/>
        <c:crossAx val="324081376"/>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sr-Latn-RS" sz="1000" b="1" i="0" u="none" strike="noStrike" baseline="0" dirty="0">
                <a:effectLst/>
              </a:rPr>
              <a:t>Preševo</a:t>
            </a:r>
            <a:endParaRPr lang="en-US" sz="1000" b="1" dirty="0">
              <a:effectLst/>
            </a:endParaRPr>
          </a:p>
        </c:rich>
      </c:tx>
      <c:layout>
        <c:manualLayout>
          <c:xMode val="edge"/>
          <c:yMode val="edge"/>
          <c:x val="0.54223810676147755"/>
          <c:y val="4.0446039036833914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556256709046123"/>
          <c:y val="0.10152698763704514"/>
          <c:w val="0.64605158515985783"/>
          <c:h val="0.74155602966641487"/>
        </c:manualLayout>
      </c:layout>
      <c:barChart>
        <c:barDir val="bar"/>
        <c:grouping val="stacked"/>
        <c:varyColors val="0"/>
        <c:ser>
          <c:idx val="0"/>
          <c:order val="0"/>
          <c:tx>
            <c:strRef>
              <c:f>Sheet1!$B$1</c:f>
              <c:strCache>
                <c:ptCount val="1"/>
                <c:pt idx="0">
                  <c:v>Mostly not ready </c:v>
                </c:pt>
              </c:strCache>
            </c:strRef>
          </c:tx>
          <c:spPr>
            <a:solidFill>
              <a:schemeClr val="accent3"/>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men</c:v>
                </c:pt>
                <c:pt idx="2">
                  <c:v>To accept migrants to live in your municipality permanently</c:v>
                </c:pt>
                <c:pt idx="3">
                  <c:v>To accept migrants to live in your neighboorhood permanently</c:v>
                </c:pt>
                <c:pt idx="4">
                  <c:v>To volunteer in migrant reception centers</c:v>
                </c:pt>
                <c:pt idx="5">
                  <c:v>To have a conversation with migrant women</c:v>
                </c:pt>
                <c:pt idx="6">
                  <c:v> To have them as guests in your home</c:v>
                </c:pt>
              </c:strCache>
            </c:strRef>
          </c:cat>
          <c:val>
            <c:numRef>
              <c:f>Sheet1!$B$2:$B$8</c:f>
              <c:numCache>
                <c:formatCode>0</c:formatCode>
                <c:ptCount val="7"/>
                <c:pt idx="0">
                  <c:v>-4</c:v>
                </c:pt>
                <c:pt idx="1">
                  <c:v>-13</c:v>
                </c:pt>
                <c:pt idx="2">
                  <c:v>-32</c:v>
                </c:pt>
                <c:pt idx="3">
                  <c:v>-36</c:v>
                </c:pt>
                <c:pt idx="4">
                  <c:v>-17</c:v>
                </c:pt>
                <c:pt idx="5">
                  <c:v>-2</c:v>
                </c:pt>
                <c:pt idx="6">
                  <c:v>-21</c:v>
                </c:pt>
              </c:numCache>
            </c:numRef>
          </c:val>
          <c:extLst xmlns:c16r2="http://schemas.microsoft.com/office/drawing/2015/06/chart">
            <c:ext xmlns:c16="http://schemas.microsoft.com/office/drawing/2014/chart" uri="{C3380CC4-5D6E-409C-BE32-E72D297353CC}">
              <c16:uniqueId val="{00000000-B7ED-4A7E-A517-A7AC2DF5F52F}"/>
            </c:ext>
          </c:extLst>
        </c:ser>
        <c:ser>
          <c:idx val="1"/>
          <c:order val="1"/>
          <c:tx>
            <c:strRef>
              <c:f>Sheet1!$C$1</c:f>
              <c:strCache>
                <c:ptCount val="1"/>
                <c:pt idx="0">
                  <c:v>Not at all ready</c:v>
                </c:pt>
              </c:strCache>
            </c:strRef>
          </c:tx>
          <c:spPr>
            <a:solidFill>
              <a:srgbClr val="C00000"/>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men</c:v>
                </c:pt>
                <c:pt idx="2">
                  <c:v>To accept migrants to live in your municipality permanently</c:v>
                </c:pt>
                <c:pt idx="3">
                  <c:v>To accept migrants to live in your neighboorhood permanently</c:v>
                </c:pt>
                <c:pt idx="4">
                  <c:v>To volunteer in migrant reception centers</c:v>
                </c:pt>
                <c:pt idx="5">
                  <c:v>To have a conversation with migrant women</c:v>
                </c:pt>
                <c:pt idx="6">
                  <c:v> To have them as guests in your home</c:v>
                </c:pt>
              </c:strCache>
            </c:strRef>
          </c:cat>
          <c:val>
            <c:numRef>
              <c:f>Sheet1!$C$2:$C$8</c:f>
              <c:numCache>
                <c:formatCode>0</c:formatCode>
                <c:ptCount val="7"/>
                <c:pt idx="0">
                  <c:v>-1</c:v>
                </c:pt>
                <c:pt idx="1">
                  <c:v>-1</c:v>
                </c:pt>
                <c:pt idx="2">
                  <c:v>-16</c:v>
                </c:pt>
                <c:pt idx="3">
                  <c:v>-23</c:v>
                </c:pt>
                <c:pt idx="4">
                  <c:v>-25</c:v>
                </c:pt>
                <c:pt idx="5">
                  <c:v>-26</c:v>
                </c:pt>
                <c:pt idx="6">
                  <c:v>-29</c:v>
                </c:pt>
              </c:numCache>
            </c:numRef>
          </c:val>
          <c:extLst xmlns:c16r2="http://schemas.microsoft.com/office/drawing/2015/06/chart">
            <c:ext xmlns:c16="http://schemas.microsoft.com/office/drawing/2014/chart" uri="{C3380CC4-5D6E-409C-BE32-E72D297353CC}">
              <c16:uniqueId val="{00000001-B7ED-4A7E-A517-A7AC2DF5F52F}"/>
            </c:ext>
          </c:extLst>
        </c:ser>
        <c:ser>
          <c:idx val="2"/>
          <c:order val="2"/>
          <c:tx>
            <c:strRef>
              <c:f>Sheet1!$D$1</c:f>
              <c:strCache>
                <c:ptCount val="1"/>
                <c:pt idx="0">
                  <c:v>Neither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men</c:v>
                </c:pt>
                <c:pt idx="2">
                  <c:v>To accept migrants to live in your municipality permanently</c:v>
                </c:pt>
                <c:pt idx="3">
                  <c:v>To accept migrants to live in your neighboorhood permanently</c:v>
                </c:pt>
                <c:pt idx="4">
                  <c:v>To volunteer in migrant reception centers</c:v>
                </c:pt>
                <c:pt idx="5">
                  <c:v>To have a conversation with migrant women</c:v>
                </c:pt>
                <c:pt idx="6">
                  <c:v> To have them as guests in your home</c:v>
                </c:pt>
              </c:strCache>
            </c:strRef>
          </c:cat>
          <c:val>
            <c:numRef>
              <c:f>Sheet1!$D$2:$D$8</c:f>
              <c:numCache>
                <c:formatCode>0</c:formatCode>
                <c:ptCount val="7"/>
                <c:pt idx="0">
                  <c:v>11</c:v>
                </c:pt>
                <c:pt idx="1">
                  <c:v>20</c:v>
                </c:pt>
                <c:pt idx="2">
                  <c:v>30</c:v>
                </c:pt>
                <c:pt idx="3">
                  <c:v>16</c:v>
                </c:pt>
                <c:pt idx="4">
                  <c:v>39</c:v>
                </c:pt>
                <c:pt idx="5">
                  <c:v>7</c:v>
                </c:pt>
                <c:pt idx="6">
                  <c:v>29</c:v>
                </c:pt>
              </c:numCache>
            </c:numRef>
          </c:val>
          <c:extLst xmlns:c16r2="http://schemas.microsoft.com/office/drawing/2015/06/chart">
            <c:ext xmlns:c16="http://schemas.microsoft.com/office/drawing/2014/chart" uri="{C3380CC4-5D6E-409C-BE32-E72D297353CC}">
              <c16:uniqueId val="{00000002-B7ED-4A7E-A517-A7AC2DF5F52F}"/>
            </c:ext>
          </c:extLst>
        </c:ser>
        <c:ser>
          <c:idx val="3"/>
          <c:order val="3"/>
          <c:tx>
            <c:strRef>
              <c:f>Sheet1!$E$1</c:f>
              <c:strCache>
                <c:ptCount val="1"/>
                <c:pt idx="0">
                  <c:v>Mostly ready </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men</c:v>
                </c:pt>
                <c:pt idx="2">
                  <c:v>To accept migrants to live in your municipality permanently</c:v>
                </c:pt>
                <c:pt idx="3">
                  <c:v>To accept migrants to live in your neighboorhood permanently</c:v>
                </c:pt>
                <c:pt idx="4">
                  <c:v>To volunteer in migrant reception centers</c:v>
                </c:pt>
                <c:pt idx="5">
                  <c:v>To have a conversation with migrant women</c:v>
                </c:pt>
                <c:pt idx="6">
                  <c:v> To have them as guests in your home</c:v>
                </c:pt>
              </c:strCache>
            </c:strRef>
          </c:cat>
          <c:val>
            <c:numRef>
              <c:f>Sheet1!$E$2:$E$8</c:f>
              <c:numCache>
                <c:formatCode>0</c:formatCode>
                <c:ptCount val="7"/>
                <c:pt idx="0">
                  <c:v>57</c:v>
                </c:pt>
                <c:pt idx="1">
                  <c:v>26</c:v>
                </c:pt>
                <c:pt idx="2">
                  <c:v>13</c:v>
                </c:pt>
                <c:pt idx="3">
                  <c:v>10</c:v>
                </c:pt>
                <c:pt idx="4">
                  <c:v>19</c:v>
                </c:pt>
                <c:pt idx="5">
                  <c:v>20</c:v>
                </c:pt>
                <c:pt idx="6">
                  <c:v>15</c:v>
                </c:pt>
              </c:numCache>
            </c:numRef>
          </c:val>
          <c:extLst xmlns:c16r2="http://schemas.microsoft.com/office/drawing/2015/06/chart">
            <c:ext xmlns:c16="http://schemas.microsoft.com/office/drawing/2014/chart" uri="{C3380CC4-5D6E-409C-BE32-E72D297353CC}">
              <c16:uniqueId val="{00000003-B7ED-4A7E-A517-A7AC2DF5F52F}"/>
            </c:ext>
          </c:extLst>
        </c:ser>
        <c:ser>
          <c:idx val="4"/>
          <c:order val="4"/>
          <c:tx>
            <c:strRef>
              <c:f>Sheet1!$F$1</c:f>
              <c:strCache>
                <c:ptCount val="1"/>
                <c:pt idx="0">
                  <c:v>Completely ready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men</c:v>
                </c:pt>
                <c:pt idx="2">
                  <c:v>To accept migrants to live in your municipality permanently</c:v>
                </c:pt>
                <c:pt idx="3">
                  <c:v>To accept migrants to live in your neighboorhood permanently</c:v>
                </c:pt>
                <c:pt idx="4">
                  <c:v>To volunteer in migrant reception centers</c:v>
                </c:pt>
                <c:pt idx="5">
                  <c:v>To have a conversation with migrant women</c:v>
                </c:pt>
                <c:pt idx="6">
                  <c:v> To have them as guests in your home</c:v>
                </c:pt>
              </c:strCache>
            </c:strRef>
          </c:cat>
          <c:val>
            <c:numRef>
              <c:f>Sheet1!$F$2:$F$8</c:f>
              <c:numCache>
                <c:formatCode>0</c:formatCode>
                <c:ptCount val="7"/>
                <c:pt idx="0">
                  <c:v>25</c:v>
                </c:pt>
                <c:pt idx="1">
                  <c:v>32</c:v>
                </c:pt>
                <c:pt idx="2">
                  <c:v>8</c:v>
                </c:pt>
                <c:pt idx="3">
                  <c:v>6</c:v>
                </c:pt>
                <c:pt idx="4">
                  <c:v>0</c:v>
                </c:pt>
                <c:pt idx="5">
                  <c:v>39</c:v>
                </c:pt>
                <c:pt idx="6">
                  <c:v>1</c:v>
                </c:pt>
              </c:numCache>
            </c:numRef>
          </c:val>
          <c:extLst xmlns:c16r2="http://schemas.microsoft.com/office/drawing/2015/06/chart">
            <c:ext xmlns:c16="http://schemas.microsoft.com/office/drawing/2014/chart" uri="{C3380CC4-5D6E-409C-BE32-E72D297353CC}">
              <c16:uniqueId val="{00000004-B7ED-4A7E-A517-A7AC2DF5F52F}"/>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dLbl>
              <c:idx val="3"/>
              <c:delete val="1"/>
              <c:extLst xmlns:c16r2="http://schemas.microsoft.com/office/drawing/2015/06/chart">
                <c:ext xmlns:c16="http://schemas.microsoft.com/office/drawing/2014/chart" uri="{C3380CC4-5D6E-409C-BE32-E72D297353CC}">
                  <c16:uniqueId val="{00000005-B7ED-4A7E-A517-A7AC2DF5F52F}"/>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6-B7ED-4A7E-A517-A7AC2DF5F52F}"/>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7-B7ED-4A7E-A517-A7AC2DF5F52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help migrants by providng food and clothing</c:v>
                </c:pt>
                <c:pt idx="1">
                  <c:v>To have a conversation with migrant men</c:v>
                </c:pt>
                <c:pt idx="2">
                  <c:v>To accept migrants to live in your municipality permanently</c:v>
                </c:pt>
                <c:pt idx="3">
                  <c:v>To accept migrants to live in your neighboorhood permanently</c:v>
                </c:pt>
                <c:pt idx="4">
                  <c:v>To volunteer in migrant reception centers</c:v>
                </c:pt>
                <c:pt idx="5">
                  <c:v>To have a conversation with migrant women</c:v>
                </c:pt>
                <c:pt idx="6">
                  <c:v> To have them as guests in your home</c:v>
                </c:pt>
              </c:strCache>
            </c:strRef>
          </c:cat>
          <c:val>
            <c:numRef>
              <c:f>Sheet1!$G$2:$G$8</c:f>
              <c:numCache>
                <c:formatCode>General</c:formatCode>
                <c:ptCount val="7"/>
                <c:pt idx="0">
                  <c:v>2</c:v>
                </c:pt>
                <c:pt idx="1">
                  <c:v>7</c:v>
                </c:pt>
                <c:pt idx="2">
                  <c:v>0</c:v>
                </c:pt>
                <c:pt idx="3">
                  <c:v>8</c:v>
                </c:pt>
                <c:pt idx="4">
                  <c:v>0</c:v>
                </c:pt>
                <c:pt idx="5">
                  <c:v>7</c:v>
                </c:pt>
                <c:pt idx="6">
                  <c:v>5</c:v>
                </c:pt>
              </c:numCache>
            </c:numRef>
          </c:val>
          <c:extLst xmlns:c16r2="http://schemas.microsoft.com/office/drawing/2015/06/chart">
            <c:ext xmlns:c16="http://schemas.microsoft.com/office/drawing/2014/chart" uri="{C3380CC4-5D6E-409C-BE32-E72D297353CC}">
              <c16:uniqueId val="{00000008-B7ED-4A7E-A517-A7AC2DF5F52F}"/>
            </c:ext>
          </c:extLst>
        </c:ser>
        <c:dLbls>
          <c:showLegendKey val="0"/>
          <c:showVal val="0"/>
          <c:showCatName val="0"/>
          <c:showSerName val="0"/>
          <c:showPercent val="0"/>
          <c:showBubbleSize val="0"/>
        </c:dLbls>
        <c:gapWidth val="182"/>
        <c:overlap val="100"/>
        <c:axId val="324082552"/>
        <c:axId val="324082944"/>
      </c:barChart>
      <c:catAx>
        <c:axId val="324082552"/>
        <c:scaling>
          <c:orientation val="minMax"/>
        </c:scaling>
        <c:delete val="0"/>
        <c:axPos val="l"/>
        <c:numFmt formatCode="General" sourceLinked="1"/>
        <c:majorTickMark val="out"/>
        <c:minorTickMark val="out"/>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24082944"/>
        <c:crosses val="autoZero"/>
        <c:auto val="0"/>
        <c:lblAlgn val="ctr"/>
        <c:lblOffset val="100"/>
        <c:noMultiLvlLbl val="0"/>
      </c:catAx>
      <c:valAx>
        <c:axId val="324082944"/>
        <c:scaling>
          <c:orientation val="minMax"/>
          <c:max val="100"/>
        </c:scaling>
        <c:delete val="1"/>
        <c:axPos val="b"/>
        <c:numFmt formatCode="@" sourceLinked="0"/>
        <c:majorTickMark val="out"/>
        <c:minorTickMark val="out"/>
        <c:tickLblPos val="none"/>
        <c:crossAx val="324082552"/>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3333"/>
                </a:solidFill>
                <a:latin typeface="+mn-lt"/>
                <a:ea typeface="+mn-ea"/>
                <a:cs typeface="+mn-cs"/>
              </a:defRPr>
            </a:pPr>
            <a:r>
              <a:rPr lang="en-US" sz="1050" b="1" i="0" u="none" strike="noStrike" baseline="0" dirty="0">
                <a:solidFill>
                  <a:srgbClr val="333333"/>
                </a:solidFill>
                <a:effectLst/>
              </a:rPr>
              <a:t>How would you help migrants/refugees? </a:t>
            </a:r>
            <a:r>
              <a:rPr lang="en-US" sz="1050" b="0" i="0" u="none" strike="noStrike" baseline="0" dirty="0">
                <a:solidFill>
                  <a:srgbClr val="333333"/>
                </a:solidFill>
                <a:effectLst/>
              </a:rPr>
              <a:t>MULTIPLE ANSWERS. SPONTANEOUS ANSWERS</a:t>
            </a:r>
            <a:endParaRPr lang="en-US" sz="1050" b="0" dirty="0">
              <a:solidFill>
                <a:srgbClr val="333333"/>
              </a:solidFill>
            </a:endParaRPr>
          </a:p>
        </c:rich>
      </c:tx>
      <c:layout>
        <c:manualLayout>
          <c:xMode val="edge"/>
          <c:yMode val="edge"/>
          <c:x val="0.1754131159688774"/>
          <c:y val="1.9095796716502685E-2"/>
        </c:manualLayout>
      </c:layout>
      <c:overlay val="0"/>
      <c:spPr>
        <a:noFill/>
        <a:ln>
          <a:noFill/>
        </a:ln>
        <a:effectLst/>
      </c:spPr>
    </c:title>
    <c:autoTitleDeleted val="0"/>
    <c:plotArea>
      <c:layout>
        <c:manualLayout>
          <c:layoutTarget val="inner"/>
          <c:xMode val="edge"/>
          <c:yMode val="edge"/>
          <c:x val="0.29362102616017016"/>
          <c:y val="9.8006864766794224E-2"/>
          <c:w val="0.67673836620737371"/>
          <c:h val="0.87753203967659732"/>
        </c:manualLayout>
      </c:layout>
      <c:barChart>
        <c:barDir val="bar"/>
        <c:grouping val="clustered"/>
        <c:varyColors val="0"/>
        <c:ser>
          <c:idx val="0"/>
          <c:order val="0"/>
          <c:tx>
            <c:strRef>
              <c:f>Sheet1!$B$1</c:f>
              <c:strCache>
                <c:ptCount val="1"/>
                <c:pt idx="0">
                  <c:v>Total sample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Providing food</c:v>
                </c:pt>
                <c:pt idx="1">
                  <c:v>Providing clothes</c:v>
                </c:pt>
                <c:pt idx="2">
                  <c:v>Providing children with necessities (food, clothes, toys)</c:v>
                </c:pt>
                <c:pt idx="3">
                  <c:v>With information</c:v>
                </c:pt>
                <c:pt idx="4">
                  <c:v>Providing transport</c:v>
                </c:pt>
                <c:pt idx="5">
                  <c:v>Providing shelter</c:v>
                </c:pt>
                <c:pt idx="6">
                  <c:v>Other</c:v>
                </c:pt>
                <c:pt idx="7">
                  <c:v>None of the above</c:v>
                </c:pt>
                <c:pt idx="8">
                  <c:v>Do not know/no answer</c:v>
                </c:pt>
              </c:strCache>
            </c:strRef>
          </c:cat>
          <c:val>
            <c:numRef>
              <c:f>Sheet1!$B$2:$B$10</c:f>
              <c:numCache>
                <c:formatCode>0</c:formatCode>
                <c:ptCount val="9"/>
                <c:pt idx="0">
                  <c:v>42.644460058971845</c:v>
                </c:pt>
                <c:pt idx="1">
                  <c:v>40.487233937785362</c:v>
                </c:pt>
                <c:pt idx="2">
                  <c:v>27.542377340042503</c:v>
                </c:pt>
                <c:pt idx="3">
                  <c:v>24.005384680512744</c:v>
                </c:pt>
                <c:pt idx="4">
                  <c:v>11.040798155371679</c:v>
                </c:pt>
                <c:pt idx="5">
                  <c:v>9.1856532582738559</c:v>
                </c:pt>
                <c:pt idx="6">
                  <c:v>0.71199441050403589</c:v>
                </c:pt>
                <c:pt idx="7">
                  <c:v>6.0621149726177626</c:v>
                </c:pt>
                <c:pt idx="8">
                  <c:v>13.199630763196298</c:v>
                </c:pt>
              </c:numCache>
            </c:numRef>
          </c:val>
          <c:extLst xmlns:c16r2="http://schemas.microsoft.com/office/drawing/2015/06/chart">
            <c:ext xmlns:c16="http://schemas.microsoft.com/office/drawing/2014/chart" uri="{C3380CC4-5D6E-409C-BE32-E72D297353CC}">
              <c16:uniqueId val="{00000000-AF8E-4BD0-8228-C26AED0F4035}"/>
            </c:ext>
          </c:extLst>
        </c:ser>
        <c:ser>
          <c:idx val="1"/>
          <c:order val="1"/>
          <c:tx>
            <c:strRef>
              <c:f>Sheet1!$C$1</c:f>
              <c:strCache>
                <c:ptCount val="1"/>
                <c:pt idx="0">
                  <c:v>I group - municipalities more intensely affected by the crisis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Providing food</c:v>
                </c:pt>
                <c:pt idx="1">
                  <c:v>Providing clothes</c:v>
                </c:pt>
                <c:pt idx="2">
                  <c:v>Providing children with necessities (food, clothes, toys)</c:v>
                </c:pt>
                <c:pt idx="3">
                  <c:v>With information</c:v>
                </c:pt>
                <c:pt idx="4">
                  <c:v>Providing transport</c:v>
                </c:pt>
                <c:pt idx="5">
                  <c:v>Providing shelter</c:v>
                </c:pt>
                <c:pt idx="6">
                  <c:v>Other</c:v>
                </c:pt>
                <c:pt idx="7">
                  <c:v>None of the above</c:v>
                </c:pt>
                <c:pt idx="8">
                  <c:v>Do not know/no answer</c:v>
                </c:pt>
              </c:strCache>
            </c:strRef>
          </c:cat>
          <c:val>
            <c:numRef>
              <c:f>Sheet1!$C$2:$C$10</c:f>
              <c:numCache>
                <c:formatCode>0</c:formatCode>
                <c:ptCount val="9"/>
                <c:pt idx="0">
                  <c:v>42.009628672565348</c:v>
                </c:pt>
                <c:pt idx="1">
                  <c:v>44.219040827070074</c:v>
                </c:pt>
                <c:pt idx="2">
                  <c:v>27.644606709689263</c:v>
                </c:pt>
                <c:pt idx="3">
                  <c:v>18.036167890026981</c:v>
                </c:pt>
                <c:pt idx="4">
                  <c:v>16.61205361922628</c:v>
                </c:pt>
                <c:pt idx="5">
                  <c:v>13.041271356851119</c:v>
                </c:pt>
                <c:pt idx="6">
                  <c:v>0.98343986977827247</c:v>
                </c:pt>
                <c:pt idx="7">
                  <c:v>5.211729857601866</c:v>
                </c:pt>
                <c:pt idx="8">
                  <c:v>11.906100546236946</c:v>
                </c:pt>
              </c:numCache>
            </c:numRef>
          </c:val>
          <c:extLst xmlns:c16r2="http://schemas.microsoft.com/office/drawing/2015/06/chart">
            <c:ext xmlns:c16="http://schemas.microsoft.com/office/drawing/2014/chart" uri="{C3380CC4-5D6E-409C-BE32-E72D297353CC}">
              <c16:uniqueId val="{00000001-AF8E-4BD0-8228-C26AED0F4035}"/>
            </c:ext>
          </c:extLst>
        </c:ser>
        <c:ser>
          <c:idx val="2"/>
          <c:order val="2"/>
          <c:tx>
            <c:strRef>
              <c:f>Sheet1!$D$1</c:f>
              <c:strCache>
                <c:ptCount val="1"/>
                <c:pt idx="0">
                  <c:v>II group - municipalities moderately affected by the crisis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Providing food</c:v>
                </c:pt>
                <c:pt idx="1">
                  <c:v>Providing clothes</c:v>
                </c:pt>
                <c:pt idx="2">
                  <c:v>Providing children with necessities (food, clothes, toys)</c:v>
                </c:pt>
                <c:pt idx="3">
                  <c:v>With information</c:v>
                </c:pt>
                <c:pt idx="4">
                  <c:v>Providing transport</c:v>
                </c:pt>
                <c:pt idx="5">
                  <c:v>Providing shelter</c:v>
                </c:pt>
                <c:pt idx="6">
                  <c:v>Other</c:v>
                </c:pt>
                <c:pt idx="7">
                  <c:v>None of the above</c:v>
                </c:pt>
                <c:pt idx="8">
                  <c:v>Do not know/no answer</c:v>
                </c:pt>
              </c:strCache>
            </c:strRef>
          </c:cat>
          <c:val>
            <c:numRef>
              <c:f>Sheet1!$D$2:$D$10</c:f>
              <c:numCache>
                <c:formatCode>0</c:formatCode>
                <c:ptCount val="9"/>
                <c:pt idx="0">
                  <c:v>43.050248306707253</c:v>
                </c:pt>
                <c:pt idx="1">
                  <c:v>37.968209414348536</c:v>
                </c:pt>
                <c:pt idx="2">
                  <c:v>27.351582832617794</c:v>
                </c:pt>
                <c:pt idx="3">
                  <c:v>28.03692092992096</c:v>
                </c:pt>
                <c:pt idx="4">
                  <c:v>7.4397895814215573</c:v>
                </c:pt>
                <c:pt idx="5">
                  <c:v>6.6727542832785174</c:v>
                </c:pt>
                <c:pt idx="6">
                  <c:v>0.53255555975859337</c:v>
                </c:pt>
                <c:pt idx="7">
                  <c:v>6.6431968630562661</c:v>
                </c:pt>
                <c:pt idx="8">
                  <c:v>14.002499008981149</c:v>
                </c:pt>
              </c:numCache>
            </c:numRef>
          </c:val>
          <c:extLst xmlns:c16r2="http://schemas.microsoft.com/office/drawing/2015/06/chart">
            <c:ext xmlns:c16="http://schemas.microsoft.com/office/drawing/2014/chart" uri="{C3380CC4-5D6E-409C-BE32-E72D297353CC}">
              <c16:uniqueId val="{00000002-AF8E-4BD0-8228-C26AED0F4035}"/>
            </c:ext>
          </c:extLst>
        </c:ser>
        <c:dLbls>
          <c:showLegendKey val="0"/>
          <c:showVal val="0"/>
          <c:showCatName val="0"/>
          <c:showSerName val="0"/>
          <c:showPercent val="0"/>
          <c:showBubbleSize val="0"/>
        </c:dLbls>
        <c:gapWidth val="182"/>
        <c:axId val="360853800"/>
        <c:axId val="360850272"/>
      </c:barChart>
      <c:catAx>
        <c:axId val="36085380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60850272"/>
        <c:crosses val="autoZero"/>
        <c:auto val="1"/>
        <c:lblAlgn val="ctr"/>
        <c:lblOffset val="100"/>
        <c:noMultiLvlLbl val="0"/>
      </c:catAx>
      <c:valAx>
        <c:axId val="360850272"/>
        <c:scaling>
          <c:orientation val="minMax"/>
          <c:max val="100"/>
        </c:scaling>
        <c:delete val="1"/>
        <c:axPos val="t"/>
        <c:numFmt formatCode="0" sourceLinked="1"/>
        <c:majorTickMark val="none"/>
        <c:minorTickMark val="none"/>
        <c:tickLblPos val="none"/>
        <c:crossAx val="360853800"/>
        <c:crosses val="autoZero"/>
        <c:crossBetween val="between"/>
      </c:valAx>
      <c:spPr>
        <a:noFill/>
        <a:ln>
          <a:noFill/>
        </a:ln>
        <a:effectLst/>
      </c:spPr>
    </c:plotArea>
    <c:legend>
      <c:legendPos val="r"/>
      <c:layout>
        <c:manualLayout>
          <c:xMode val="edge"/>
          <c:yMode val="edge"/>
          <c:x val="0.57807295207032061"/>
          <c:y val="0.56097675631813615"/>
          <c:w val="0.41973469322262846"/>
          <c:h val="0.2112003024007398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8598431031621"/>
          <c:y val="0.10296210010370919"/>
          <c:w val="0.50970479005055824"/>
          <c:h val="0.65639378439193663"/>
        </c:manualLayout>
      </c:layout>
      <c:barChart>
        <c:barDir val="bar"/>
        <c:grouping val="stacked"/>
        <c:varyColors val="0"/>
        <c:ser>
          <c:idx val="0"/>
          <c:order val="0"/>
          <c:tx>
            <c:strRef>
              <c:f>Sheet1!$A$2</c:f>
              <c:strCache>
                <c:ptCount val="1"/>
                <c:pt idx="0">
                  <c:v>Completely oppose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Sheet1!$B$2:$D$2</c:f>
              <c:numCache>
                <c:formatCode>0</c:formatCode>
                <c:ptCount val="3"/>
                <c:pt idx="0">
                  <c:v>30.80156687148072</c:v>
                </c:pt>
                <c:pt idx="1">
                  <c:v>34.646668060542204</c:v>
                </c:pt>
                <c:pt idx="2">
                  <c:v>28.284914144471585</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Mostly oppose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Sheet1!$B$3:$D$3</c:f>
              <c:numCache>
                <c:formatCode>0</c:formatCode>
                <c:ptCount val="3"/>
                <c:pt idx="0">
                  <c:v>31.707777422700715</c:v>
                </c:pt>
                <c:pt idx="1">
                  <c:v>33.212668120402491</c:v>
                </c:pt>
                <c:pt idx="2">
                  <c:v>30.722813154661193</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Mostly 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Sheet1!$B$4:$D$4</c:f>
              <c:numCache>
                <c:formatCode>0</c:formatCode>
                <c:ptCount val="3"/>
                <c:pt idx="0">
                  <c:v>27.698196759326237</c:v>
                </c:pt>
                <c:pt idx="1">
                  <c:v>21.031592005840963</c:v>
                </c:pt>
                <c:pt idx="2">
                  <c:v>32.061548517266743</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Completely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Sheet1!$B$5:$D$5</c:f>
              <c:numCache>
                <c:formatCode>0</c:formatCode>
                <c:ptCount val="3"/>
                <c:pt idx="0">
                  <c:v>3.1293050614486515</c:v>
                </c:pt>
                <c:pt idx="1">
                  <c:v>2.8195909172088474</c:v>
                </c:pt>
                <c:pt idx="2">
                  <c:v>3.3320157073769683</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Don't know/no answer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Sheet1!$B$6:$D$6</c:f>
              <c:numCache>
                <c:formatCode>0</c:formatCode>
                <c:ptCount val="3"/>
                <c:pt idx="0">
                  <c:v>6.6631538850437426</c:v>
                </c:pt>
                <c:pt idx="1">
                  <c:v>8.289480896005891</c:v>
                </c:pt>
                <c:pt idx="2">
                  <c:v>5.5987084762233135</c:v>
                </c:pt>
              </c:numCache>
            </c:numRef>
          </c:val>
          <c:extLst xmlns:c16r2="http://schemas.microsoft.com/office/drawing/2015/06/chart">
            <c:ext xmlns:c16="http://schemas.microsoft.com/office/drawing/2014/chart" uri="{C3380CC4-5D6E-409C-BE32-E72D297353CC}">
              <c16:uniqueId val="{00000004-BA77-4F8C-A326-8D695CD35BFB}"/>
            </c:ext>
          </c:extLst>
        </c:ser>
        <c:dLbls>
          <c:showLegendKey val="0"/>
          <c:showVal val="0"/>
          <c:showCatName val="0"/>
          <c:showSerName val="0"/>
          <c:showPercent val="0"/>
          <c:showBubbleSize val="0"/>
        </c:dLbls>
        <c:gapWidth val="182"/>
        <c:overlap val="100"/>
        <c:axId val="324083728"/>
        <c:axId val="324084120"/>
      </c:barChart>
      <c:catAx>
        <c:axId val="324083728"/>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4084120"/>
        <c:crosses val="autoZero"/>
        <c:auto val="1"/>
        <c:lblAlgn val="ctr"/>
        <c:lblOffset val="100"/>
        <c:noMultiLvlLbl val="0"/>
      </c:catAx>
      <c:valAx>
        <c:axId val="324084120"/>
        <c:scaling>
          <c:orientation val="minMax"/>
          <c:max val="100"/>
        </c:scaling>
        <c:delete val="1"/>
        <c:axPos val="t"/>
        <c:numFmt formatCode="0" sourceLinked="1"/>
        <c:majorTickMark val="out"/>
        <c:minorTickMark val="none"/>
        <c:tickLblPos val="none"/>
        <c:crossAx val="324083728"/>
        <c:crosses val="autoZero"/>
        <c:crossBetween val="between"/>
      </c:valAx>
      <c:spPr>
        <a:noFill/>
        <a:ln>
          <a:noFill/>
        </a:ln>
        <a:effectLst/>
      </c:spPr>
    </c:plotArea>
    <c:legend>
      <c:legendPos val="b"/>
      <c:layout>
        <c:manualLayout>
          <c:xMode val="edge"/>
          <c:yMode val="edge"/>
          <c:x val="0"/>
          <c:y val="0.78686236178676805"/>
          <c:w val="0.94151196272751947"/>
          <c:h val="5.5211518999608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1" dirty="0"/>
              <a:t>Would you oppose or agree with the establishment of an accommodation facility </a:t>
            </a:r>
          </a:p>
          <a:p>
            <a:pPr>
              <a:defRPr sz="1000"/>
            </a:pPr>
            <a:r>
              <a:rPr lang="en-US" sz="1000" b="1" dirty="0"/>
              <a:t>of migrants/refugees on the municipal territory? %</a:t>
            </a:r>
          </a:p>
          <a:p>
            <a:pPr>
              <a:defRPr sz="1000"/>
            </a:pPr>
            <a:r>
              <a:rPr lang="en-US" sz="1000" dirty="0"/>
              <a:t>%</a:t>
            </a:r>
          </a:p>
        </c:rich>
      </c:tx>
      <c:layout>
        <c:manualLayout>
          <c:xMode val="edge"/>
          <c:yMode val="edge"/>
          <c:x val="6.1959956005869773E-2"/>
          <c:y val="3.0616146328786554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538598431031618"/>
          <c:y val="0.10296210010370919"/>
          <c:w val="0.50970479005055824"/>
          <c:h val="0.65639378439193674"/>
        </c:manualLayout>
      </c:layout>
      <c:barChart>
        <c:barDir val="bar"/>
        <c:grouping val="stacked"/>
        <c:varyColors val="0"/>
        <c:ser>
          <c:idx val="0"/>
          <c:order val="0"/>
          <c:tx>
            <c:strRef>
              <c:f>Sheet1!$A$2</c:f>
              <c:strCache>
                <c:ptCount val="1"/>
                <c:pt idx="0">
                  <c:v>Completely oppose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Šid</c:v>
                </c:pt>
                <c:pt idx="1">
                  <c:v>Preševo</c:v>
                </c:pt>
              </c:strCache>
            </c:strRef>
          </c:cat>
          <c:val>
            <c:numRef>
              <c:f>Sheet1!$B$2:$C$2</c:f>
              <c:numCache>
                <c:formatCode>0</c:formatCode>
                <c:ptCount val="2"/>
                <c:pt idx="0">
                  <c:v>72.461347069124471</c:v>
                </c:pt>
                <c:pt idx="1">
                  <c:v>18.411320937430911</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Mostly oppose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Šid</c:v>
                </c:pt>
                <c:pt idx="1">
                  <c:v>Preševo</c:v>
                </c:pt>
              </c:strCache>
            </c:strRef>
          </c:cat>
          <c:val>
            <c:numRef>
              <c:f>Sheet1!$B$3:$C$3</c:f>
              <c:numCache>
                <c:formatCode>0</c:formatCode>
                <c:ptCount val="2"/>
                <c:pt idx="0">
                  <c:v>11.602318264903371</c:v>
                </c:pt>
                <c:pt idx="1">
                  <c:v>41.197569758930868</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Mostly agree</c:v>
                </c:pt>
              </c:strCache>
            </c:strRef>
          </c:tx>
          <c:spPr>
            <a:solidFill>
              <a:srgbClr val="92D050"/>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0-6A96-4A1B-A2C7-B056818A60E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Šid</c:v>
                </c:pt>
                <c:pt idx="1">
                  <c:v>Preševo</c:v>
                </c:pt>
              </c:strCache>
            </c:strRef>
          </c:cat>
          <c:val>
            <c:numRef>
              <c:f>Sheet1!$B$4:$C$4</c:f>
              <c:numCache>
                <c:formatCode>0</c:formatCode>
                <c:ptCount val="2"/>
                <c:pt idx="0">
                  <c:v>0</c:v>
                </c:pt>
                <c:pt idx="1">
                  <c:v>30.312225785808781</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Completely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Šid</c:v>
                </c:pt>
                <c:pt idx="1">
                  <c:v>Preševo</c:v>
                </c:pt>
              </c:strCache>
            </c:strRef>
          </c:cat>
          <c:val>
            <c:numRef>
              <c:f>Sheet1!$B$5:$C$5</c:f>
              <c:numCache>
                <c:formatCode>0</c:formatCode>
                <c:ptCount val="2"/>
                <c:pt idx="0">
                  <c:v>2.2812361710493563</c:v>
                </c:pt>
                <c:pt idx="1">
                  <c:v>9.4036685466414784</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Don't know/no answer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Šid</c:v>
                </c:pt>
                <c:pt idx="1">
                  <c:v>Preševo</c:v>
                </c:pt>
              </c:strCache>
            </c:strRef>
          </c:cat>
          <c:val>
            <c:numRef>
              <c:f>Sheet1!$B$6:$C$6</c:f>
              <c:numCache>
                <c:formatCode>0</c:formatCode>
                <c:ptCount val="2"/>
                <c:pt idx="0">
                  <c:v>13.655098494922816</c:v>
                </c:pt>
                <c:pt idx="1">
                  <c:v>0.67521497118797347</c:v>
                </c:pt>
              </c:numCache>
            </c:numRef>
          </c:val>
          <c:extLst xmlns:c16r2="http://schemas.microsoft.com/office/drawing/2015/06/chart">
            <c:ext xmlns:c16="http://schemas.microsoft.com/office/drawing/2014/chart" uri="{C3380CC4-5D6E-409C-BE32-E72D297353CC}">
              <c16:uniqueId val="{00000004-BA77-4F8C-A326-8D695CD35BFB}"/>
            </c:ext>
          </c:extLst>
        </c:ser>
        <c:dLbls>
          <c:showLegendKey val="0"/>
          <c:showVal val="0"/>
          <c:showCatName val="0"/>
          <c:showSerName val="0"/>
          <c:showPercent val="0"/>
          <c:showBubbleSize val="0"/>
        </c:dLbls>
        <c:gapWidth val="182"/>
        <c:overlap val="100"/>
        <c:axId val="324084512"/>
        <c:axId val="415437272"/>
      </c:barChart>
      <c:catAx>
        <c:axId val="32408451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5437272"/>
        <c:crosses val="autoZero"/>
        <c:auto val="1"/>
        <c:lblAlgn val="ctr"/>
        <c:lblOffset val="100"/>
        <c:noMultiLvlLbl val="0"/>
      </c:catAx>
      <c:valAx>
        <c:axId val="415437272"/>
        <c:scaling>
          <c:orientation val="minMax"/>
          <c:max val="100"/>
        </c:scaling>
        <c:delete val="1"/>
        <c:axPos val="t"/>
        <c:numFmt formatCode="0" sourceLinked="1"/>
        <c:majorTickMark val="out"/>
        <c:minorTickMark val="none"/>
        <c:tickLblPos val="none"/>
        <c:crossAx val="324084512"/>
        <c:crosses val="autoZero"/>
        <c:crossBetween val="between"/>
      </c:valAx>
      <c:spPr>
        <a:noFill/>
        <a:ln>
          <a:noFill/>
        </a:ln>
        <a:effectLst/>
      </c:spPr>
    </c:plotArea>
    <c:legend>
      <c:legendPos val="b"/>
      <c:layout>
        <c:manualLayout>
          <c:xMode val="edge"/>
          <c:yMode val="edge"/>
          <c:x val="0"/>
          <c:y val="0.82024199773488748"/>
          <c:w val="0.94151196272751947"/>
          <c:h val="5.5211518999608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75308228315435"/>
          <c:y val="1.3640783071278705E-2"/>
          <c:w val="0.5095360597655787"/>
          <c:h val="0.96566609783718749"/>
        </c:manualLayout>
      </c:layout>
      <c:barChart>
        <c:barDir val="bar"/>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Unemployment</c:v>
                </c:pt>
                <c:pt idx="1">
                  <c:v>Low standard of living</c:v>
                </c:pt>
                <c:pt idx="2">
                  <c:v>Social protection</c:v>
                </c:pt>
                <c:pt idx="3">
                  <c:v>Waste and recycling</c:v>
                </c:pt>
                <c:pt idx="4">
                  <c:v>Building and reconstruction roads (Road Infrastructure)</c:v>
                </c:pt>
                <c:pt idx="5">
                  <c:v>Healthcare</c:v>
                </c:pt>
                <c:pt idx="6">
                  <c:v>Migrants/Refugees</c:v>
                </c:pt>
                <c:pt idx="7">
                  <c:v>Corruption</c:v>
                </c:pt>
                <c:pt idx="8">
                  <c:v>Crime</c:v>
                </c:pt>
                <c:pt idx="9">
                  <c:v>Bad governance</c:v>
                </c:pt>
                <c:pt idx="10">
                  <c:v>Legalization</c:v>
                </c:pt>
                <c:pt idx="11">
                  <c:v>Public transport</c:v>
                </c:pt>
                <c:pt idx="12">
                  <c:v>Water supply and sewage</c:v>
                </c:pt>
                <c:pt idx="13">
                  <c:v>Other</c:v>
                </c:pt>
                <c:pt idx="14">
                  <c:v>Don’t know/No answer</c:v>
                </c:pt>
              </c:strCache>
            </c:strRef>
          </c:cat>
          <c:val>
            <c:numRef>
              <c:f>Sheet1!$B$2:$B$16</c:f>
              <c:numCache>
                <c:formatCode>0</c:formatCode>
                <c:ptCount val="15"/>
                <c:pt idx="0">
                  <c:v>79.571058497499834</c:v>
                </c:pt>
                <c:pt idx="1">
                  <c:v>72.754382794144206</c:v>
                </c:pt>
                <c:pt idx="2">
                  <c:v>16.482920657870956</c:v>
                </c:pt>
                <c:pt idx="3">
                  <c:v>16.452798361347067</c:v>
                </c:pt>
                <c:pt idx="4">
                  <c:v>15.33827338996325</c:v>
                </c:pt>
                <c:pt idx="5">
                  <c:v>11.374179167419724</c:v>
                </c:pt>
                <c:pt idx="6">
                  <c:v>10.2084462919453</c:v>
                </c:pt>
                <c:pt idx="7">
                  <c:v>8.53665883486957</c:v>
                </c:pt>
                <c:pt idx="8">
                  <c:v>6.2624254473161027</c:v>
                </c:pt>
                <c:pt idx="9">
                  <c:v>6.2594132176637158</c:v>
                </c:pt>
                <c:pt idx="10">
                  <c:v>3.9701186818483043</c:v>
                </c:pt>
                <c:pt idx="11">
                  <c:v>3.9671064521959161</c:v>
                </c:pt>
                <c:pt idx="12">
                  <c:v>2.8375203325501541</c:v>
                </c:pt>
                <c:pt idx="13">
                  <c:v>27.242604976203381</c:v>
                </c:pt>
                <c:pt idx="14">
                  <c:v>4.5394300861497685</c:v>
                </c:pt>
              </c:numCache>
            </c:numRef>
          </c:val>
          <c:extLst xmlns:c16r2="http://schemas.microsoft.com/office/drawing/2015/06/chart">
            <c:ext xmlns:c16="http://schemas.microsoft.com/office/drawing/2014/chart" uri="{C3380CC4-5D6E-409C-BE32-E72D297353CC}">
              <c16:uniqueId val="{00000000-53EB-4AC4-8AAF-38BA1CC9E474}"/>
            </c:ext>
          </c:extLst>
        </c:ser>
        <c:ser>
          <c:idx val="1"/>
          <c:order val="1"/>
          <c:tx>
            <c:strRef>
              <c:f>Sheet1!$C$1</c:f>
              <c:strCache>
                <c:ptCount val="1"/>
                <c:pt idx="0">
                  <c:v>I group - Municipalities most affected by migrations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Unemployment</c:v>
                </c:pt>
                <c:pt idx="1">
                  <c:v>Low standard of living</c:v>
                </c:pt>
                <c:pt idx="2">
                  <c:v>Social protection</c:v>
                </c:pt>
                <c:pt idx="3">
                  <c:v>Waste and recycling</c:v>
                </c:pt>
                <c:pt idx="4">
                  <c:v>Building and reconstruction roads (Road Infrastructure)</c:v>
                </c:pt>
                <c:pt idx="5">
                  <c:v>Healthcare</c:v>
                </c:pt>
                <c:pt idx="6">
                  <c:v>Migrants/Refugees</c:v>
                </c:pt>
                <c:pt idx="7">
                  <c:v>Corruption</c:v>
                </c:pt>
                <c:pt idx="8">
                  <c:v>Crime</c:v>
                </c:pt>
                <c:pt idx="9">
                  <c:v>Bad governance</c:v>
                </c:pt>
                <c:pt idx="10">
                  <c:v>Legalization</c:v>
                </c:pt>
                <c:pt idx="11">
                  <c:v>Public transport</c:v>
                </c:pt>
                <c:pt idx="12">
                  <c:v>Water supply and sewage</c:v>
                </c:pt>
                <c:pt idx="13">
                  <c:v>Other</c:v>
                </c:pt>
                <c:pt idx="14">
                  <c:v>Don’t know/No answer</c:v>
                </c:pt>
              </c:strCache>
            </c:strRef>
          </c:cat>
          <c:val>
            <c:numRef>
              <c:f>Sheet1!$C$2:$C$16</c:f>
              <c:numCache>
                <c:formatCode>0</c:formatCode>
                <c:ptCount val="15"/>
                <c:pt idx="0">
                  <c:v>66.666666666666671</c:v>
                </c:pt>
                <c:pt idx="1">
                  <c:v>59.090909090909101</c:v>
                </c:pt>
                <c:pt idx="2">
                  <c:v>13.636363636363635</c:v>
                </c:pt>
                <c:pt idx="3">
                  <c:v>28.787878787878796</c:v>
                </c:pt>
                <c:pt idx="4">
                  <c:v>16.666666666666668</c:v>
                </c:pt>
                <c:pt idx="5">
                  <c:v>6.0606060606060606</c:v>
                </c:pt>
                <c:pt idx="6">
                  <c:v>19.696969696969692</c:v>
                </c:pt>
                <c:pt idx="7">
                  <c:v>1.5151515151515151</c:v>
                </c:pt>
                <c:pt idx="8">
                  <c:v>0</c:v>
                </c:pt>
                <c:pt idx="9">
                  <c:v>1.5151515151515151</c:v>
                </c:pt>
                <c:pt idx="10">
                  <c:v>7.5757575757575761</c:v>
                </c:pt>
                <c:pt idx="11">
                  <c:v>9.0909090909090935</c:v>
                </c:pt>
                <c:pt idx="12">
                  <c:v>4.5454545454545459</c:v>
                </c:pt>
                <c:pt idx="13">
                  <c:v>42.424242424242408</c:v>
                </c:pt>
                <c:pt idx="14">
                  <c:v>7.5757575757575761</c:v>
                </c:pt>
              </c:numCache>
            </c:numRef>
          </c:val>
          <c:extLst xmlns:c16r2="http://schemas.microsoft.com/office/drawing/2015/06/chart">
            <c:ext xmlns:c16="http://schemas.microsoft.com/office/drawing/2014/chart" uri="{C3380CC4-5D6E-409C-BE32-E72D297353CC}">
              <c16:uniqueId val="{00000001-53EB-4AC4-8AAF-38BA1CC9E474}"/>
            </c:ext>
          </c:extLst>
        </c:ser>
        <c:ser>
          <c:idx val="2"/>
          <c:order val="2"/>
          <c:tx>
            <c:strRef>
              <c:f>Sheet1!$D$1</c:f>
              <c:strCache>
                <c:ptCount val="1"/>
                <c:pt idx="0">
                  <c:v>II group – Municipalities moderately affected by migrations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Unemployment</c:v>
                </c:pt>
                <c:pt idx="1">
                  <c:v>Low standard of living</c:v>
                </c:pt>
                <c:pt idx="2">
                  <c:v>Social protection</c:v>
                </c:pt>
                <c:pt idx="3">
                  <c:v>Waste and recycling</c:v>
                </c:pt>
                <c:pt idx="4">
                  <c:v>Building and reconstruction roads (Road Infrastructure)</c:v>
                </c:pt>
                <c:pt idx="5">
                  <c:v>Healthcare</c:v>
                </c:pt>
                <c:pt idx="6">
                  <c:v>Migrants/Refugees</c:v>
                </c:pt>
                <c:pt idx="7">
                  <c:v>Corruption</c:v>
                </c:pt>
                <c:pt idx="8">
                  <c:v>Crime</c:v>
                </c:pt>
                <c:pt idx="9">
                  <c:v>Bad governance</c:v>
                </c:pt>
                <c:pt idx="10">
                  <c:v>Legalization</c:v>
                </c:pt>
                <c:pt idx="11">
                  <c:v>Public transport</c:v>
                </c:pt>
                <c:pt idx="12">
                  <c:v>Water supply and sewage</c:v>
                </c:pt>
                <c:pt idx="13">
                  <c:v>Other</c:v>
                </c:pt>
                <c:pt idx="14">
                  <c:v>Don’t know/No answer</c:v>
                </c:pt>
              </c:strCache>
            </c:strRef>
          </c:cat>
          <c:val>
            <c:numRef>
              <c:f>Sheet1!$D$2:$D$16</c:f>
              <c:numCache>
                <c:formatCode>0</c:formatCode>
                <c:ptCount val="15"/>
                <c:pt idx="0">
                  <c:v>87.272727272727238</c:v>
                </c:pt>
                <c:pt idx="1">
                  <c:v>80.909090909090907</c:v>
                </c:pt>
                <c:pt idx="2">
                  <c:v>18.181818181818191</c:v>
                </c:pt>
                <c:pt idx="3">
                  <c:v>9.0909090909090935</c:v>
                </c:pt>
                <c:pt idx="4">
                  <c:v>14.545454545454547</c:v>
                </c:pt>
                <c:pt idx="5">
                  <c:v>14.545454545454547</c:v>
                </c:pt>
                <c:pt idx="6">
                  <c:v>4.5454545454545459</c:v>
                </c:pt>
                <c:pt idx="7">
                  <c:v>12.727272727272723</c:v>
                </c:pt>
                <c:pt idx="8">
                  <c:v>10</c:v>
                </c:pt>
                <c:pt idx="9">
                  <c:v>9.0909090909090935</c:v>
                </c:pt>
                <c:pt idx="10">
                  <c:v>1.8181818181818181</c:v>
                </c:pt>
                <c:pt idx="11">
                  <c:v>0.90909090909090906</c:v>
                </c:pt>
                <c:pt idx="12">
                  <c:v>1.8181818181818181</c:v>
                </c:pt>
                <c:pt idx="13">
                  <c:v>18.181818181818191</c:v>
                </c:pt>
                <c:pt idx="14">
                  <c:v>2.7272727272727275</c:v>
                </c:pt>
              </c:numCache>
            </c:numRef>
          </c:val>
          <c:extLst xmlns:c16r2="http://schemas.microsoft.com/office/drawing/2015/06/chart">
            <c:ext xmlns:c16="http://schemas.microsoft.com/office/drawing/2014/chart" uri="{C3380CC4-5D6E-409C-BE32-E72D297353CC}">
              <c16:uniqueId val="{00000002-53EB-4AC4-8AAF-38BA1CC9E474}"/>
            </c:ext>
          </c:extLst>
        </c:ser>
        <c:dLbls>
          <c:showLegendKey val="0"/>
          <c:showVal val="0"/>
          <c:showCatName val="0"/>
          <c:showSerName val="0"/>
          <c:showPercent val="0"/>
          <c:showBubbleSize val="0"/>
        </c:dLbls>
        <c:gapWidth val="40"/>
        <c:axId val="356404248"/>
        <c:axId val="356403856"/>
      </c:barChart>
      <c:valAx>
        <c:axId val="356403856"/>
        <c:scaling>
          <c:orientation val="minMax"/>
          <c:max val="100"/>
        </c:scaling>
        <c:delete val="1"/>
        <c:axPos val="t"/>
        <c:numFmt formatCode="0" sourceLinked="1"/>
        <c:majorTickMark val="out"/>
        <c:minorTickMark val="none"/>
        <c:tickLblPos val="none"/>
        <c:crossAx val="356404248"/>
        <c:crosses val="autoZero"/>
        <c:crossBetween val="between"/>
      </c:valAx>
      <c:catAx>
        <c:axId val="356404248"/>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56403856"/>
        <c:crosses val="autoZero"/>
        <c:auto val="1"/>
        <c:lblAlgn val="ctr"/>
        <c:lblOffset val="100"/>
        <c:noMultiLvlLbl val="0"/>
      </c:cat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8598431031621"/>
          <c:y val="0.10296210010370919"/>
          <c:w val="0.50970479005055824"/>
          <c:h val="0.65639378439193663"/>
        </c:manualLayout>
      </c:layout>
      <c:barChart>
        <c:barDir val="bar"/>
        <c:grouping val="stacked"/>
        <c:varyColors val="0"/>
        <c:ser>
          <c:idx val="0"/>
          <c:order val="0"/>
          <c:tx>
            <c:strRef>
              <c:f>Sheet1!$A$2</c:f>
              <c:strCache>
                <c:ptCount val="1"/>
                <c:pt idx="0">
                  <c:v>Completely oppose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Sheet1!$B$2:$D$2</c:f>
              <c:numCache>
                <c:formatCode>0</c:formatCode>
                <c:ptCount val="3"/>
                <c:pt idx="0">
                  <c:v>42.31945631123827</c:v>
                </c:pt>
                <c:pt idx="1">
                  <c:v>46.885061668563509</c:v>
                </c:pt>
                <c:pt idx="2">
                  <c:v>39.331227235330779</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Mostly oppose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Sheet1!$B$3:$D$3</c:f>
              <c:numCache>
                <c:formatCode>0</c:formatCode>
                <c:ptCount val="3"/>
                <c:pt idx="0">
                  <c:v>28.094036106656187</c:v>
                </c:pt>
                <c:pt idx="1">
                  <c:v>28.780793823807254</c:v>
                </c:pt>
                <c:pt idx="2">
                  <c:v>27.644547108400548</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Mostly 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Sheet1!$B$4:$D$4</c:f>
              <c:numCache>
                <c:formatCode>0</c:formatCode>
                <c:ptCount val="3"/>
                <c:pt idx="0">
                  <c:v>21.99119343197442</c:v>
                </c:pt>
                <c:pt idx="1">
                  <c:v>16.275264774990664</c:v>
                </c:pt>
                <c:pt idx="2">
                  <c:v>25.732319278781784</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Completely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Sheet1!$B$5:$D$5</c:f>
              <c:numCache>
                <c:formatCode>0</c:formatCode>
                <c:ptCount val="3"/>
                <c:pt idx="0">
                  <c:v>1.8813998292782985</c:v>
                </c:pt>
                <c:pt idx="1">
                  <c:v>1.2378198523792239</c:v>
                </c:pt>
                <c:pt idx="2">
                  <c:v>2.3026286147571127</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Don't know/no answer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Sheet1!$B$6:$D$6</c:f>
              <c:numCache>
                <c:formatCode>0</c:formatCode>
                <c:ptCount val="3"/>
                <c:pt idx="0">
                  <c:v>5.7139143208528642</c:v>
                </c:pt>
                <c:pt idx="1">
                  <c:v>6.8210598802597122</c:v>
                </c:pt>
                <c:pt idx="2">
                  <c:v>4.9892777627295768</c:v>
                </c:pt>
              </c:numCache>
            </c:numRef>
          </c:val>
          <c:extLst xmlns:c16r2="http://schemas.microsoft.com/office/drawing/2015/06/chart">
            <c:ext xmlns:c16="http://schemas.microsoft.com/office/drawing/2014/chart" uri="{C3380CC4-5D6E-409C-BE32-E72D297353CC}">
              <c16:uniqueId val="{00000004-BA77-4F8C-A326-8D695CD35BFB}"/>
            </c:ext>
          </c:extLst>
        </c:ser>
        <c:dLbls>
          <c:showLegendKey val="0"/>
          <c:showVal val="0"/>
          <c:showCatName val="0"/>
          <c:showSerName val="0"/>
          <c:showPercent val="0"/>
          <c:showBubbleSize val="0"/>
        </c:dLbls>
        <c:gapWidth val="182"/>
        <c:overlap val="100"/>
        <c:axId val="415436488"/>
        <c:axId val="415436096"/>
      </c:barChart>
      <c:catAx>
        <c:axId val="415436488"/>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436096"/>
        <c:crosses val="autoZero"/>
        <c:auto val="1"/>
        <c:lblAlgn val="ctr"/>
        <c:lblOffset val="100"/>
        <c:noMultiLvlLbl val="0"/>
      </c:catAx>
      <c:valAx>
        <c:axId val="415436096"/>
        <c:scaling>
          <c:orientation val="minMax"/>
          <c:max val="100"/>
        </c:scaling>
        <c:delete val="1"/>
        <c:axPos val="t"/>
        <c:numFmt formatCode="0" sourceLinked="1"/>
        <c:majorTickMark val="out"/>
        <c:minorTickMark val="none"/>
        <c:tickLblPos val="none"/>
        <c:crossAx val="415436488"/>
        <c:crosses val="autoZero"/>
        <c:crossBetween val="between"/>
      </c:valAx>
      <c:spPr>
        <a:noFill/>
        <a:ln>
          <a:noFill/>
        </a:ln>
        <a:effectLst/>
      </c:spPr>
    </c:plotArea>
    <c:legend>
      <c:legendPos val="b"/>
      <c:layout>
        <c:manualLayout>
          <c:xMode val="edge"/>
          <c:yMode val="edge"/>
          <c:x val="4.1496850685439061E-2"/>
          <c:y val="0.79498905428243005"/>
          <c:w val="0.94151196272751947"/>
          <c:h val="5.5211518999608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1" dirty="0"/>
              <a:t>Would you oppose or agree with the establishment of an accommodation facility for migrants/refugees in your neighborhood, close to your home? </a:t>
            </a:r>
            <a:r>
              <a:rPr lang="en-US" sz="1000" dirty="0"/>
              <a:t>%</a:t>
            </a:r>
          </a:p>
        </c:rich>
      </c:tx>
      <c:layout>
        <c:manualLayout>
          <c:xMode val="edge"/>
          <c:yMode val="edge"/>
          <c:x val="5.8262348551373654E-2"/>
          <c:y val="2.1431302430150602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538598431031618"/>
          <c:y val="0.10296210010370919"/>
          <c:w val="0.50970479005055824"/>
          <c:h val="0.65639378439193674"/>
        </c:manualLayout>
      </c:layout>
      <c:barChart>
        <c:barDir val="bar"/>
        <c:grouping val="stacked"/>
        <c:varyColors val="0"/>
        <c:ser>
          <c:idx val="0"/>
          <c:order val="0"/>
          <c:tx>
            <c:strRef>
              <c:f>Sheet1!$A$2</c:f>
              <c:strCache>
                <c:ptCount val="1"/>
                <c:pt idx="0">
                  <c:v>Completely oppose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Šid</c:v>
                </c:pt>
                <c:pt idx="1">
                  <c:v>Preševo</c:v>
                </c:pt>
              </c:strCache>
            </c:strRef>
          </c:cat>
          <c:val>
            <c:numRef>
              <c:f>Sheet1!$B$2:$C$2</c:f>
              <c:numCache>
                <c:formatCode>0</c:formatCode>
                <c:ptCount val="2"/>
                <c:pt idx="0">
                  <c:v>85.086994041822095</c:v>
                </c:pt>
                <c:pt idx="1">
                  <c:v>43.443537450861172</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Mostly oppose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Šid</c:v>
                </c:pt>
                <c:pt idx="1">
                  <c:v>Preševo</c:v>
                </c:pt>
              </c:strCache>
            </c:strRef>
          </c:cat>
          <c:val>
            <c:numRef>
              <c:f>Sheet1!$B$3:$C$3</c:f>
              <c:numCache>
                <c:formatCode>0</c:formatCode>
                <c:ptCount val="2"/>
                <c:pt idx="0">
                  <c:v>2.4162492281651509</c:v>
                </c:pt>
                <c:pt idx="1">
                  <c:v>27.73634435885559</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Mostly 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Šid</c:v>
                </c:pt>
                <c:pt idx="1">
                  <c:v>Preševo</c:v>
                </c:pt>
              </c:strCache>
            </c:strRef>
          </c:cat>
          <c:val>
            <c:numRef>
              <c:f>Sheet1!$B$4:$C$4</c:f>
              <c:numCache>
                <c:formatCode>0</c:formatCode>
                <c:ptCount val="2"/>
                <c:pt idx="0">
                  <c:v>0</c:v>
                </c:pt>
                <c:pt idx="1">
                  <c:v>17.740263601958883</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Completely agree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Šid</c:v>
                </c:pt>
                <c:pt idx="1">
                  <c:v>Preševo</c:v>
                </c:pt>
              </c:strCache>
            </c:strRef>
          </c:cat>
          <c:val>
            <c:numRef>
              <c:f>Sheet1!$B$5:$C$5</c:f>
              <c:numCache>
                <c:formatCode>0</c:formatCode>
                <c:ptCount val="2"/>
                <c:pt idx="0">
                  <c:v>1.0429149798184971</c:v>
                </c:pt>
                <c:pt idx="1">
                  <c:v>5.0023324025404099</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Don't know/no answer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Šid</c:v>
                </c:pt>
                <c:pt idx="1">
                  <c:v>Preševo</c:v>
                </c:pt>
              </c:strCache>
            </c:strRef>
          </c:cat>
          <c:val>
            <c:numRef>
              <c:f>Sheet1!$B$6:$C$6</c:f>
              <c:numCache>
                <c:formatCode>0</c:formatCode>
                <c:ptCount val="2"/>
                <c:pt idx="0">
                  <c:v>11.453841750194282</c:v>
                </c:pt>
                <c:pt idx="1">
                  <c:v>6.0775221857839643</c:v>
                </c:pt>
              </c:numCache>
            </c:numRef>
          </c:val>
          <c:extLst xmlns:c16r2="http://schemas.microsoft.com/office/drawing/2015/06/chart">
            <c:ext xmlns:c16="http://schemas.microsoft.com/office/drawing/2014/chart" uri="{C3380CC4-5D6E-409C-BE32-E72D297353CC}">
              <c16:uniqueId val="{00000004-BA77-4F8C-A326-8D695CD35BFB}"/>
            </c:ext>
          </c:extLst>
        </c:ser>
        <c:dLbls>
          <c:showLegendKey val="0"/>
          <c:showVal val="0"/>
          <c:showCatName val="0"/>
          <c:showSerName val="0"/>
          <c:showPercent val="0"/>
          <c:showBubbleSize val="0"/>
        </c:dLbls>
        <c:gapWidth val="182"/>
        <c:overlap val="100"/>
        <c:axId val="415435312"/>
        <c:axId val="415434920"/>
      </c:barChart>
      <c:catAx>
        <c:axId val="41543531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5434920"/>
        <c:crosses val="autoZero"/>
        <c:auto val="1"/>
        <c:lblAlgn val="ctr"/>
        <c:lblOffset val="100"/>
        <c:noMultiLvlLbl val="0"/>
      </c:catAx>
      <c:valAx>
        <c:axId val="415434920"/>
        <c:scaling>
          <c:orientation val="minMax"/>
          <c:max val="100"/>
        </c:scaling>
        <c:delete val="1"/>
        <c:axPos val="t"/>
        <c:numFmt formatCode="0" sourceLinked="1"/>
        <c:majorTickMark val="out"/>
        <c:minorTickMark val="none"/>
        <c:tickLblPos val="none"/>
        <c:crossAx val="415435312"/>
        <c:crosses val="autoZero"/>
        <c:crossBetween val="between"/>
      </c:valAx>
      <c:spPr>
        <a:noFill/>
        <a:ln>
          <a:noFill/>
        </a:ln>
        <a:effectLst/>
      </c:spPr>
    </c:plotArea>
    <c:legend>
      <c:legendPos val="b"/>
      <c:layout>
        <c:manualLayout>
          <c:xMode val="edge"/>
          <c:yMode val="edge"/>
          <c:x val="0"/>
          <c:y val="0.82024199773488748"/>
          <c:w val="0.94151196272751947"/>
          <c:h val="5.5211518999608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60666360079624E-2"/>
          <c:y val="0.17786684157728996"/>
          <c:w val="0.23174174615640075"/>
          <c:h val="0.528289275550749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37F7-42E3-AE06-52C50B334C89}"/>
              </c:ext>
            </c:extLst>
          </c:dPt>
          <c:dPt>
            <c:idx val="1"/>
            <c:bubble3D val="0"/>
            <c:spPr>
              <a:solidFill>
                <a:srgbClr val="92D050"/>
              </a:solidFill>
              <a:ln>
                <a:noFill/>
              </a:ln>
              <a:effectLst/>
            </c:spPr>
            <c:extLst xmlns:c16r2="http://schemas.microsoft.com/office/drawing/2015/06/chart">
              <c:ext xmlns:c16="http://schemas.microsoft.com/office/drawing/2014/chart" uri="{C3380CC4-5D6E-409C-BE32-E72D297353CC}">
                <c16:uniqueId val="{00000003-37F7-42E3-AE06-52C50B334C89}"/>
              </c:ext>
            </c:extLst>
          </c:dPt>
          <c:dPt>
            <c:idx val="2"/>
            <c:bubble3D val="0"/>
            <c:spPr>
              <a:solidFill>
                <a:srgbClr val="C00000"/>
              </a:solidFill>
              <a:ln>
                <a:noFill/>
              </a:ln>
              <a:effectLst/>
            </c:spPr>
            <c:extLst xmlns:c16r2="http://schemas.microsoft.com/office/drawing/2015/06/chart">
              <c:ext xmlns:c16="http://schemas.microsoft.com/office/drawing/2014/chart" uri="{C3380CC4-5D6E-409C-BE32-E72D297353CC}">
                <c16:uniqueId val="{00000005-37F7-42E3-AE06-52C50B334C89}"/>
              </c:ext>
            </c:extLst>
          </c:dPt>
          <c:dPt>
            <c:idx val="3"/>
            <c:bubble3D val="0"/>
            <c:spPr>
              <a:solidFill>
                <a:srgbClr val="797979"/>
              </a:solidFill>
              <a:ln>
                <a:noFill/>
              </a:ln>
              <a:effectLst/>
            </c:spPr>
            <c:extLst xmlns:c16r2="http://schemas.microsoft.com/office/drawing/2015/06/chart">
              <c:ext xmlns:c16="http://schemas.microsoft.com/office/drawing/2014/chart" uri="{C3380CC4-5D6E-409C-BE32-E72D297353CC}">
                <c16:uniqueId val="{00000007-37F7-42E3-AE06-52C50B334C89}"/>
              </c:ext>
            </c:extLst>
          </c:dPt>
          <c:dLbls>
            <c:numFmt formatCode="#,##0" sourceLinked="0"/>
            <c:spPr>
              <a:noFill/>
              <a:ln>
                <a:noFill/>
              </a:ln>
              <a:effectLst/>
            </c:spPr>
            <c:txPr>
              <a:bodyPr wrap="square" lIns="38100" tIns="19050" rIns="38100" bIns="19050" anchor="ctr">
                <a:spAutoFit/>
              </a:bodyPr>
              <a:lstStyle/>
              <a:p>
                <a:pPr>
                  <a:defRPr sz="1000">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Yes, as many as possible</c:v>
                </c:pt>
                <c:pt idx="1">
                  <c:v>Yes, some of them</c:v>
                </c:pt>
                <c:pt idx="2">
                  <c:v>No, none of them</c:v>
                </c:pt>
                <c:pt idx="3">
                  <c:v>Don't know/no answer</c:v>
                </c:pt>
              </c:strCache>
            </c:strRef>
          </c:cat>
          <c:val>
            <c:numRef>
              <c:f>Sheet1!$B$2:$B$5</c:f>
              <c:numCache>
                <c:formatCode>0</c:formatCode>
                <c:ptCount val="4"/>
                <c:pt idx="0">
                  <c:v>7.3333481793178237</c:v>
                </c:pt>
                <c:pt idx="1">
                  <c:v>37.524134732514597</c:v>
                </c:pt>
                <c:pt idx="2">
                  <c:v>45.60209612276239</c:v>
                </c:pt>
                <c:pt idx="3">
                  <c:v>9.540420965405211</c:v>
                </c:pt>
              </c:numCache>
            </c:numRef>
          </c:val>
          <c:extLst xmlns:c16r2="http://schemas.microsoft.com/office/drawing/2015/06/chart">
            <c:ext xmlns:c16="http://schemas.microsoft.com/office/drawing/2014/chart" uri="{C3380CC4-5D6E-409C-BE32-E72D297353CC}">
              <c16:uniqueId val="{0000000E-37F7-42E3-AE06-52C50B334C89}"/>
            </c:ext>
          </c:extLst>
        </c:ser>
        <c:dLbls>
          <c:showLegendKey val="0"/>
          <c:showVal val="1"/>
          <c:showCatName val="0"/>
          <c:showSerName val="0"/>
          <c:showPercent val="0"/>
          <c:showBubbleSize val="0"/>
          <c:showLeaderLines val="1"/>
        </c:dLbls>
        <c:firstSliceAng val="0"/>
        <c:holeSize val="40"/>
      </c:doughnutChart>
    </c:plotArea>
    <c:legend>
      <c:legendPos val="b"/>
      <c:layout>
        <c:manualLayout>
          <c:xMode val="edge"/>
          <c:yMode val="edge"/>
          <c:x val="9.1509017023030464E-2"/>
          <c:y val="0.81549938947934497"/>
          <c:w val="0.81962485338469726"/>
          <c:h val="7.4415883355776882E-2"/>
        </c:manualLayout>
      </c:layout>
      <c:overlay val="0"/>
      <c:txPr>
        <a:bodyPr/>
        <a:lstStyle/>
        <a:p>
          <a:pPr>
            <a:defRPr sz="900">
              <a:solidFill>
                <a:srgbClr val="333333"/>
              </a:solidFill>
              <a:latin typeface="+mn-lt"/>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89957271913805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597C-4EE6-8067-97FF1C7DF6C7}"/>
              </c:ext>
            </c:extLst>
          </c:dPt>
          <c:dPt>
            <c:idx val="1"/>
            <c:bubble3D val="0"/>
            <c:spPr>
              <a:solidFill>
                <a:srgbClr val="92D050"/>
              </a:solidFill>
              <a:ln>
                <a:noFill/>
              </a:ln>
              <a:effectLst/>
            </c:spPr>
            <c:extLst xmlns:c16r2="http://schemas.microsoft.com/office/drawing/2015/06/chart">
              <c:ext xmlns:c16="http://schemas.microsoft.com/office/drawing/2014/chart" uri="{C3380CC4-5D6E-409C-BE32-E72D297353CC}">
                <c16:uniqueId val="{00000003-597C-4EE6-8067-97FF1C7DF6C7}"/>
              </c:ext>
            </c:extLst>
          </c:dPt>
          <c:dPt>
            <c:idx val="2"/>
            <c:bubble3D val="0"/>
            <c:spPr>
              <a:solidFill>
                <a:srgbClr val="C00000"/>
              </a:solidFill>
              <a:ln>
                <a:noFill/>
              </a:ln>
              <a:effectLst/>
            </c:spPr>
            <c:extLst xmlns:c16r2="http://schemas.microsoft.com/office/drawing/2015/06/chart">
              <c:ext xmlns:c16="http://schemas.microsoft.com/office/drawing/2014/chart" uri="{C3380CC4-5D6E-409C-BE32-E72D297353CC}">
                <c16:uniqueId val="{00000005-597C-4EE6-8067-97FF1C7DF6C7}"/>
              </c:ext>
            </c:extLst>
          </c:dPt>
          <c:dPt>
            <c:idx val="3"/>
            <c:bubble3D val="0"/>
            <c:spPr>
              <a:solidFill>
                <a:sysClr val="window" lastClr="FFFFFF">
                  <a:lumMod val="50000"/>
                </a:sysClr>
              </a:solidFill>
              <a:ln>
                <a:noFill/>
              </a:ln>
              <a:effectLst/>
            </c:spPr>
            <c:extLst xmlns:c16r2="http://schemas.microsoft.com/office/drawing/2015/06/chart">
              <c:ext xmlns:c16="http://schemas.microsoft.com/office/drawing/2014/chart" uri="{C3380CC4-5D6E-409C-BE32-E72D297353CC}">
                <c16:uniqueId val="{00000007-597C-4EE6-8067-97FF1C7DF6C7}"/>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97C-4EE6-8067-97FF1C7DF6C7}"/>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97C-4EE6-8067-97FF1C7DF6C7}"/>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97C-4EE6-8067-97FF1C7DF6C7}"/>
                </c:ext>
                <c:ext xmlns:c15="http://schemas.microsoft.com/office/drawing/2012/chart" uri="{CE6537A1-D6FC-4f65-9D91-7224C49458BB}"/>
              </c:extLst>
            </c:dLbl>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97C-4EE6-8067-97FF1C7DF6C7}"/>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Sheet1!$A$2:$A$5</c:f>
              <c:strCache>
                <c:ptCount val="4"/>
                <c:pt idx="0">
                  <c:v>Yes, as many as possible</c:v>
                </c:pt>
                <c:pt idx="1">
                  <c:v>Yes, some of them</c:v>
                </c:pt>
                <c:pt idx="2">
                  <c:v>No, none of them</c:v>
                </c:pt>
                <c:pt idx="3">
                  <c:v>Don't know/no answer</c:v>
                </c:pt>
              </c:strCache>
            </c:strRef>
          </c:cat>
          <c:val>
            <c:numRef>
              <c:f>Sheet1!$B$2:$B$5</c:f>
              <c:numCache>
                <c:formatCode>0</c:formatCode>
                <c:ptCount val="4"/>
                <c:pt idx="0">
                  <c:v>9.3331030332883707</c:v>
                </c:pt>
                <c:pt idx="1">
                  <c:v>38.900768291286496</c:v>
                </c:pt>
                <c:pt idx="2">
                  <c:v>42.688339669796726</c:v>
                </c:pt>
                <c:pt idx="3">
                  <c:v>9.0777890056281763</c:v>
                </c:pt>
              </c:numCache>
            </c:numRef>
          </c:val>
          <c:extLst xmlns:c16r2="http://schemas.microsoft.com/office/drawing/2015/06/chart">
            <c:ext xmlns:c16="http://schemas.microsoft.com/office/drawing/2014/chart" uri="{C3380CC4-5D6E-409C-BE32-E72D297353CC}">
              <c16:uniqueId val="{0000000E-597C-4EE6-8067-97FF1C7DF6C7}"/>
            </c:ext>
          </c:extLst>
        </c:ser>
        <c:dLbls>
          <c:showLegendKey val="0"/>
          <c:showVal val="1"/>
          <c:showCatName val="0"/>
          <c:showSerName val="0"/>
          <c:showPercent val="0"/>
          <c:showBubbleSize val="0"/>
          <c:showLeaderLines val="1"/>
        </c:dLbls>
        <c:firstSliceAng val="0"/>
        <c:holeSize val="40"/>
      </c:doughnutChart>
    </c:plotArea>
    <c:plotVisOnly val="1"/>
    <c:dispBlanksAs val="zero"/>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89957271913805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3C17-4521-8702-B932CC1F7193}"/>
              </c:ext>
            </c:extLst>
          </c:dPt>
          <c:dPt>
            <c:idx val="1"/>
            <c:bubble3D val="0"/>
            <c:spPr>
              <a:solidFill>
                <a:srgbClr val="92D050"/>
              </a:solidFill>
              <a:ln>
                <a:noFill/>
              </a:ln>
              <a:effectLst/>
            </c:spPr>
            <c:extLst xmlns:c16r2="http://schemas.microsoft.com/office/drawing/2015/06/chart">
              <c:ext xmlns:c16="http://schemas.microsoft.com/office/drawing/2014/chart" uri="{C3380CC4-5D6E-409C-BE32-E72D297353CC}">
                <c16:uniqueId val="{00000003-3C17-4521-8702-B932CC1F7193}"/>
              </c:ext>
            </c:extLst>
          </c:dPt>
          <c:dPt>
            <c:idx val="2"/>
            <c:bubble3D val="0"/>
            <c:spPr>
              <a:solidFill>
                <a:srgbClr val="C00000"/>
              </a:solidFill>
              <a:ln>
                <a:noFill/>
              </a:ln>
              <a:effectLst/>
            </c:spPr>
            <c:extLst xmlns:c16r2="http://schemas.microsoft.com/office/drawing/2015/06/chart">
              <c:ext xmlns:c16="http://schemas.microsoft.com/office/drawing/2014/chart" uri="{C3380CC4-5D6E-409C-BE32-E72D297353CC}">
                <c16:uniqueId val="{00000005-3C17-4521-8702-B932CC1F7193}"/>
              </c:ext>
            </c:extLst>
          </c:dPt>
          <c:dPt>
            <c:idx val="3"/>
            <c:bubble3D val="0"/>
            <c:spPr>
              <a:solidFill>
                <a:srgbClr val="797979"/>
              </a:solidFill>
              <a:ln>
                <a:noFill/>
              </a:ln>
              <a:effectLst/>
            </c:spPr>
            <c:extLst xmlns:c16r2="http://schemas.microsoft.com/office/drawing/2015/06/chart">
              <c:ext xmlns:c16="http://schemas.microsoft.com/office/drawing/2014/chart" uri="{C3380CC4-5D6E-409C-BE32-E72D297353CC}">
                <c16:uniqueId val="{00000007-3C17-4521-8702-B932CC1F7193}"/>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C17-4521-8702-B932CC1F7193}"/>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C17-4521-8702-B932CC1F7193}"/>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C17-4521-8702-B932CC1F7193}"/>
                </c:ext>
                <c:ext xmlns:c15="http://schemas.microsoft.com/office/drawing/2012/chart" uri="{CE6537A1-D6FC-4f65-9D91-7224C49458BB}"/>
              </c:extLst>
            </c:dLbl>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C17-4521-8702-B932CC1F7193}"/>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Sheet1!$A$2:$A$5</c:f>
              <c:strCache>
                <c:ptCount val="4"/>
                <c:pt idx="0">
                  <c:v>Yes, as many as possible</c:v>
                </c:pt>
                <c:pt idx="1">
                  <c:v>Yes, some of them</c:v>
                </c:pt>
                <c:pt idx="2">
                  <c:v>No, none of them</c:v>
                </c:pt>
                <c:pt idx="3">
                  <c:v>Don't know/no answer</c:v>
                </c:pt>
              </c:strCache>
            </c:strRef>
          </c:cat>
          <c:val>
            <c:numRef>
              <c:f>Sheet1!$B$2:$B$5</c:f>
              <c:numCache>
                <c:formatCode>0</c:formatCode>
                <c:ptCount val="4"/>
                <c:pt idx="0">
                  <c:v>4.2779962492277841</c:v>
                </c:pt>
                <c:pt idx="1">
                  <c:v>35.420826923325258</c:v>
                </c:pt>
                <c:pt idx="2">
                  <c:v>50.053917497119713</c:v>
                </c:pt>
                <c:pt idx="3">
                  <c:v>10</c:v>
                </c:pt>
              </c:numCache>
            </c:numRef>
          </c:val>
          <c:extLst xmlns:c16r2="http://schemas.microsoft.com/office/drawing/2015/06/chart">
            <c:ext xmlns:c16="http://schemas.microsoft.com/office/drawing/2014/chart" uri="{C3380CC4-5D6E-409C-BE32-E72D297353CC}">
              <c16:uniqueId val="{0000000E-3C17-4521-8702-B932CC1F7193}"/>
            </c:ext>
          </c:extLst>
        </c:ser>
        <c:dLbls>
          <c:showLegendKey val="0"/>
          <c:showVal val="1"/>
          <c:showCatName val="0"/>
          <c:showSerName val="0"/>
          <c:showPercent val="0"/>
          <c:showBubbleSize val="0"/>
          <c:showLeaderLines val="1"/>
        </c:dLbls>
        <c:firstSliceAng val="0"/>
        <c:holeSize val="40"/>
      </c:doughnutChart>
    </c:plotArea>
    <c:plotVisOnly val="1"/>
    <c:dispBlanksAs val="zero"/>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3333"/>
                </a:solidFill>
                <a:latin typeface="+mn-lt"/>
                <a:ea typeface="+mn-ea"/>
                <a:cs typeface="+mn-cs"/>
              </a:defRPr>
            </a:pPr>
            <a:r>
              <a:rPr lang="en-US" sz="1050" b="1" i="0" u="none" strike="noStrike" baseline="0" dirty="0">
                <a:solidFill>
                  <a:srgbClr val="333333"/>
                </a:solidFill>
                <a:effectLst/>
              </a:rPr>
              <a:t>In your opinion, what would be the biggest issue for admitting migrants/refugees permanently? </a:t>
            </a:r>
            <a:r>
              <a:rPr lang="en-US" sz="1050" b="0" i="0" u="none" strike="noStrike" baseline="0" dirty="0">
                <a:solidFill>
                  <a:srgbClr val="333333"/>
                </a:solidFill>
                <a:effectLst/>
              </a:rPr>
              <a:t>OPEN QUESTION</a:t>
            </a:r>
            <a:endParaRPr lang="en-US" sz="1050" b="0" dirty="0">
              <a:solidFill>
                <a:srgbClr val="333333"/>
              </a:solidFill>
            </a:endParaRPr>
          </a:p>
        </c:rich>
      </c:tx>
      <c:layout>
        <c:manualLayout>
          <c:xMode val="edge"/>
          <c:yMode val="edge"/>
          <c:x val="0.17244905520563178"/>
          <c:y val="2.5219025982260002E-2"/>
        </c:manualLayout>
      </c:layout>
      <c:overlay val="0"/>
      <c:spPr>
        <a:noFill/>
        <a:ln>
          <a:noFill/>
        </a:ln>
        <a:effectLst/>
      </c:spPr>
    </c:title>
    <c:autoTitleDeleted val="0"/>
    <c:plotArea>
      <c:layout>
        <c:manualLayout>
          <c:layoutTarget val="inner"/>
          <c:xMode val="edge"/>
          <c:yMode val="edge"/>
          <c:x val="0.31881554264775835"/>
          <c:y val="0.14086946962709543"/>
          <c:w val="0.65154384971978552"/>
          <c:h val="0.80711490997588542"/>
        </c:manualLayout>
      </c:layout>
      <c:barChart>
        <c:barDir val="bar"/>
        <c:grouping val="clustered"/>
        <c:varyColors val="0"/>
        <c:ser>
          <c:idx val="0"/>
          <c:order val="0"/>
          <c:tx>
            <c:strRef>
              <c:f>Sheet1!$B$1</c:f>
              <c:strCache>
                <c:ptCount val="1"/>
                <c:pt idx="0">
                  <c:v>Total sample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Poverty in Serbia, there are no enough funds for that</c:v>
                </c:pt>
                <c:pt idx="1">
                  <c:v>Cultural, religious and language differences</c:v>
                </c:pt>
                <c:pt idx="2">
                  <c:v>Unemployment rate would be higher</c:v>
                </c:pt>
                <c:pt idx="3">
                  <c:v>Crime rate, lack of safety</c:v>
                </c:pt>
                <c:pt idx="4">
                  <c:v>The risk of terrorism</c:v>
                </c:pt>
                <c:pt idx="5">
                  <c:v>Other</c:v>
                </c:pt>
                <c:pt idx="6">
                  <c:v>Don't know/no answer</c:v>
                </c:pt>
              </c:strCache>
            </c:strRef>
          </c:cat>
          <c:val>
            <c:numRef>
              <c:f>Sheet1!$B$2:$B$8</c:f>
              <c:numCache>
                <c:formatCode>0</c:formatCode>
                <c:ptCount val="7"/>
                <c:pt idx="0">
                  <c:v>32.019616662326179</c:v>
                </c:pt>
                <c:pt idx="1">
                  <c:v>20.881089702784585</c:v>
                </c:pt>
                <c:pt idx="2">
                  <c:v>10.80886174761096</c:v>
                </c:pt>
                <c:pt idx="3">
                  <c:v>8.3728957073249735</c:v>
                </c:pt>
                <c:pt idx="4">
                  <c:v>3.7336310859021324</c:v>
                </c:pt>
                <c:pt idx="5">
                  <c:v>6.9308227548354964</c:v>
                </c:pt>
                <c:pt idx="6">
                  <c:v>17.253082339215769</c:v>
                </c:pt>
              </c:numCache>
            </c:numRef>
          </c:val>
          <c:extLst xmlns:c16r2="http://schemas.microsoft.com/office/drawing/2015/06/chart">
            <c:ext xmlns:c16="http://schemas.microsoft.com/office/drawing/2014/chart" uri="{C3380CC4-5D6E-409C-BE32-E72D297353CC}">
              <c16:uniqueId val="{00000000-AF8E-4BD0-8228-C26AED0F4035}"/>
            </c:ext>
          </c:extLst>
        </c:ser>
        <c:ser>
          <c:idx val="1"/>
          <c:order val="1"/>
          <c:tx>
            <c:strRef>
              <c:f>Sheet1!$C$1</c:f>
              <c:strCache>
                <c:ptCount val="1"/>
                <c:pt idx="0">
                  <c:v>I group - municipalities more intensely affected by the crisis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Poverty in Serbia, there are no enough funds for that</c:v>
                </c:pt>
                <c:pt idx="1">
                  <c:v>Cultural, religious and language differences</c:v>
                </c:pt>
                <c:pt idx="2">
                  <c:v>Unemployment rate would be higher</c:v>
                </c:pt>
                <c:pt idx="3">
                  <c:v>Crime rate, lack of safety</c:v>
                </c:pt>
                <c:pt idx="4">
                  <c:v>The risk of terrorism</c:v>
                </c:pt>
                <c:pt idx="5">
                  <c:v>Other</c:v>
                </c:pt>
                <c:pt idx="6">
                  <c:v>Don't know/no answer</c:v>
                </c:pt>
              </c:strCache>
            </c:strRef>
          </c:cat>
          <c:val>
            <c:numRef>
              <c:f>Sheet1!$C$2:$C$8</c:f>
              <c:numCache>
                <c:formatCode>0</c:formatCode>
                <c:ptCount val="7"/>
                <c:pt idx="0">
                  <c:v>21.151092581499633</c:v>
                </c:pt>
                <c:pt idx="1">
                  <c:v>18.429499385077623</c:v>
                </c:pt>
                <c:pt idx="2">
                  <c:v>14.839465379575703</c:v>
                </c:pt>
                <c:pt idx="3">
                  <c:v>10.27959269323534</c:v>
                </c:pt>
                <c:pt idx="4">
                  <c:v>1.3924614917709877</c:v>
                </c:pt>
                <c:pt idx="5">
                  <c:v>8.8977488911342881</c:v>
                </c:pt>
                <c:pt idx="6">
                  <c:v>25.010139577706802</c:v>
                </c:pt>
              </c:numCache>
            </c:numRef>
          </c:val>
          <c:extLst xmlns:c16r2="http://schemas.microsoft.com/office/drawing/2015/06/chart">
            <c:ext xmlns:c16="http://schemas.microsoft.com/office/drawing/2014/chart" uri="{C3380CC4-5D6E-409C-BE32-E72D297353CC}">
              <c16:uniqueId val="{00000001-AF8E-4BD0-8228-C26AED0F4035}"/>
            </c:ext>
          </c:extLst>
        </c:ser>
        <c:ser>
          <c:idx val="2"/>
          <c:order val="2"/>
          <c:tx>
            <c:strRef>
              <c:f>Sheet1!$D$1</c:f>
              <c:strCache>
                <c:ptCount val="1"/>
                <c:pt idx="0">
                  <c:v>II group - municipalities moderately affected by the crisis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Poverty in Serbia, there are no enough funds for that</c:v>
                </c:pt>
                <c:pt idx="1">
                  <c:v>Cultural, religious and language differences</c:v>
                </c:pt>
                <c:pt idx="2">
                  <c:v>Unemployment rate would be higher</c:v>
                </c:pt>
                <c:pt idx="3">
                  <c:v>Crime rate, lack of safety</c:v>
                </c:pt>
                <c:pt idx="4">
                  <c:v>The risk of terrorism</c:v>
                </c:pt>
                <c:pt idx="5">
                  <c:v>Other</c:v>
                </c:pt>
                <c:pt idx="6">
                  <c:v>Don't know/no answer</c:v>
                </c:pt>
              </c:strCache>
            </c:strRef>
          </c:cat>
          <c:val>
            <c:numRef>
              <c:f>Sheet1!$D$2:$D$8</c:f>
              <c:numCache>
                <c:formatCode>0</c:formatCode>
                <c:ptCount val="7"/>
                <c:pt idx="0">
                  <c:v>39.133161773801483</c:v>
                </c:pt>
                <c:pt idx="1">
                  <c:v>22.485677242929956</c:v>
                </c:pt>
                <c:pt idx="2">
                  <c:v>8.1707960314905517</c:v>
                </c:pt>
                <c:pt idx="3">
                  <c:v>7.1249456708416394</c:v>
                </c:pt>
                <c:pt idx="4">
                  <c:v>5.265947286116111</c:v>
                </c:pt>
                <c:pt idx="5">
                  <c:v>5.6434522068707844</c:v>
                </c:pt>
                <c:pt idx="6">
                  <c:v>12.176019787949301</c:v>
                </c:pt>
              </c:numCache>
            </c:numRef>
          </c:val>
          <c:extLst xmlns:c16r2="http://schemas.microsoft.com/office/drawing/2015/06/chart">
            <c:ext xmlns:c16="http://schemas.microsoft.com/office/drawing/2014/chart" uri="{C3380CC4-5D6E-409C-BE32-E72D297353CC}">
              <c16:uniqueId val="{00000002-AF8E-4BD0-8228-C26AED0F4035}"/>
            </c:ext>
          </c:extLst>
        </c:ser>
        <c:dLbls>
          <c:showLegendKey val="0"/>
          <c:showVal val="0"/>
          <c:showCatName val="0"/>
          <c:showSerName val="0"/>
          <c:showPercent val="0"/>
          <c:showBubbleSize val="0"/>
        </c:dLbls>
        <c:gapWidth val="182"/>
        <c:axId val="359729432"/>
        <c:axId val="359729824"/>
      </c:barChart>
      <c:catAx>
        <c:axId val="3597294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9729824"/>
        <c:crosses val="autoZero"/>
        <c:auto val="1"/>
        <c:lblAlgn val="ctr"/>
        <c:lblOffset val="100"/>
        <c:noMultiLvlLbl val="0"/>
      </c:catAx>
      <c:valAx>
        <c:axId val="359729824"/>
        <c:scaling>
          <c:orientation val="minMax"/>
          <c:max val="100"/>
        </c:scaling>
        <c:delete val="1"/>
        <c:axPos val="t"/>
        <c:numFmt formatCode="0" sourceLinked="1"/>
        <c:majorTickMark val="none"/>
        <c:minorTickMark val="none"/>
        <c:tickLblPos val="none"/>
        <c:crossAx val="359729432"/>
        <c:crosses val="autoZero"/>
        <c:crossBetween val="between"/>
      </c:valAx>
      <c:spPr>
        <a:noFill/>
        <a:ln>
          <a:noFill/>
        </a:ln>
        <a:effectLst/>
      </c:spPr>
    </c:plotArea>
    <c:legend>
      <c:legendPos val="r"/>
      <c:layout>
        <c:manualLayout>
          <c:xMode val="edge"/>
          <c:yMode val="edge"/>
          <c:x val="0.5854831039784345"/>
          <c:y val="0.59465451727980134"/>
          <c:w val="0.41232454131451446"/>
          <c:h val="0.198953843869225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rgbClr val="333333"/>
                </a:solidFill>
                <a:latin typeface="+mn-lt"/>
                <a:ea typeface="+mn-ea"/>
                <a:cs typeface="+mn-cs"/>
              </a:defRPr>
            </a:pPr>
            <a:r>
              <a:rPr lang="en-US" sz="1050" b="1" i="0" u="none" strike="noStrike" baseline="0" dirty="0">
                <a:solidFill>
                  <a:srgbClr val="333333"/>
                </a:solidFill>
                <a:effectLst/>
              </a:rPr>
              <a:t>Please rate your level of agreement with following statements.</a:t>
            </a:r>
            <a:r>
              <a:rPr lang="x-none" sz="1050" b="1" i="0" u="none" strike="noStrike" baseline="0" dirty="0">
                <a:solidFill>
                  <a:srgbClr val="333333"/>
                </a:solidFill>
                <a:effectLst/>
              </a:rPr>
              <a:t> </a:t>
            </a:r>
            <a:r>
              <a:rPr lang="en-US" sz="1050" b="1" i="0" u="none" strike="noStrike" baseline="0" dirty="0">
                <a:solidFill>
                  <a:srgbClr val="333333"/>
                </a:solidFill>
                <a:effectLst/>
              </a:rPr>
              <a:t>%</a:t>
            </a:r>
            <a:r>
              <a:rPr lang="en-US" sz="1050" b="1" dirty="0">
                <a:solidFill>
                  <a:srgbClr val="333333"/>
                </a:solidFill>
                <a:effectLst/>
              </a:rPr>
              <a:t> </a:t>
            </a:r>
          </a:p>
        </c:rich>
      </c:tx>
      <c:layout>
        <c:manualLayout>
          <c:xMode val="edge"/>
          <c:yMode val="edge"/>
          <c:x val="0.24051124213400718"/>
          <c:y val="2.2125589842960855E-2"/>
        </c:manualLayout>
      </c:layout>
      <c:overlay val="0"/>
      <c:spPr>
        <a:noFill/>
        <a:ln>
          <a:noFill/>
        </a:ln>
        <a:effectLst/>
      </c:spPr>
    </c:title>
    <c:autoTitleDeleted val="0"/>
    <c:plotArea>
      <c:layout>
        <c:manualLayout>
          <c:layoutTarget val="inner"/>
          <c:xMode val="edge"/>
          <c:yMode val="edge"/>
          <c:x val="0.51538435057603693"/>
          <c:y val="9.5912189999464811E-2"/>
          <c:w val="0.64605158515985783"/>
          <c:h val="0.77217223727850948"/>
        </c:manualLayout>
      </c:layout>
      <c:barChart>
        <c:barDir val="bar"/>
        <c:grouping val="stacked"/>
        <c:varyColors val="0"/>
        <c:ser>
          <c:idx val="0"/>
          <c:order val="0"/>
          <c:tx>
            <c:strRef>
              <c:f>Sheet1!$B$1</c:f>
              <c:strCache>
                <c:ptCount val="1"/>
                <c:pt idx="0">
                  <c:v>Mostly disagree</c:v>
                </c:pt>
              </c:strCache>
            </c:strRef>
          </c:tx>
          <c:spPr>
            <a:solidFill>
              <a:schemeClr val="accent3"/>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accept only those refugees and migrants whom we asses would be able to fit in well in Serbia</c:v>
                </c:pt>
                <c:pt idx="2">
                  <c:v>We should show more compassion for migrants of our religion than for those belonging to other religions</c:v>
                </c:pt>
                <c:pt idx="3">
                  <c:v>We should not feel sorry for them. They have money for this trip and they expect benefits in EU;</c:v>
                </c:pt>
                <c:pt idx="4">
                  <c:v>Migrants and refugees would not start this trip without the grave need. Therefore, we as humans need to show compassion and help them in any way we can</c:v>
                </c:pt>
                <c:pt idx="5">
                  <c:v>Migrants refugees would not be able to fit in our society because they are too different (traditions, customs, religion etc.)</c:v>
                </c:pt>
                <c:pt idx="6">
                  <c:v>Citizens would be afraid for their safety and security, especially for women, if refugees/migrants are accepted</c:v>
                </c:pt>
                <c:pt idx="7">
                  <c:v>There are potential terrorists among refugees and migrants</c:v>
                </c:pt>
              </c:strCache>
            </c:strRef>
          </c:cat>
          <c:val>
            <c:numRef>
              <c:f>Sheet1!$B$2:$B$9</c:f>
              <c:numCache>
                <c:formatCode>0</c:formatCode>
                <c:ptCount val="8"/>
                <c:pt idx="0">
                  <c:v>-25</c:v>
                </c:pt>
                <c:pt idx="1">
                  <c:v>-17</c:v>
                </c:pt>
                <c:pt idx="2">
                  <c:v>-15</c:v>
                </c:pt>
                <c:pt idx="3">
                  <c:v>-23</c:v>
                </c:pt>
                <c:pt idx="4">
                  <c:v>-5</c:v>
                </c:pt>
                <c:pt idx="5">
                  <c:v>-5</c:v>
                </c:pt>
                <c:pt idx="6">
                  <c:v>-6</c:v>
                </c:pt>
                <c:pt idx="7">
                  <c:v>-1</c:v>
                </c:pt>
              </c:numCache>
            </c:numRef>
          </c:val>
          <c:extLst xmlns:c16r2="http://schemas.microsoft.com/office/drawing/2015/06/chart">
            <c:ext xmlns:c16="http://schemas.microsoft.com/office/drawing/2014/chart" uri="{C3380CC4-5D6E-409C-BE32-E72D297353CC}">
              <c16:uniqueId val="{00000000-3FCA-4C64-890F-83249DCF97A9}"/>
            </c:ext>
          </c:extLst>
        </c:ser>
        <c:ser>
          <c:idx val="1"/>
          <c:order val="1"/>
          <c:tx>
            <c:strRef>
              <c:f>Sheet1!$C$1</c:f>
              <c:strCache>
                <c:ptCount val="1"/>
                <c:pt idx="0">
                  <c:v>Completely disagree </c:v>
                </c:pt>
              </c:strCache>
            </c:strRef>
          </c:tx>
          <c:spPr>
            <a:solidFill>
              <a:srgbClr val="C00000"/>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accept only those refugees and migrants whom we asses would be able to fit in well in Serbia</c:v>
                </c:pt>
                <c:pt idx="2">
                  <c:v>We should show more compassion for migrants of our religion than for those belonging to other religions</c:v>
                </c:pt>
                <c:pt idx="3">
                  <c:v>We should not feel sorry for them. They have money for this trip and they expect benefits in EU;</c:v>
                </c:pt>
                <c:pt idx="4">
                  <c:v>Migrants and refugees would not start this trip without the grave need. Therefore, we as humans need to show compassion and help them in any way we can</c:v>
                </c:pt>
                <c:pt idx="5">
                  <c:v>Migrants refugees would not be able to fit in our society because they are too different (traditions, customs, religion etc.)</c:v>
                </c:pt>
                <c:pt idx="6">
                  <c:v>Citizens would be afraid for their safety and security, especially for women, if refugees/migrants are accepted</c:v>
                </c:pt>
                <c:pt idx="7">
                  <c:v>There are potential terrorists among refugees and migrants</c:v>
                </c:pt>
              </c:strCache>
            </c:strRef>
          </c:cat>
          <c:val>
            <c:numRef>
              <c:f>Sheet1!$C$2:$C$9</c:f>
              <c:numCache>
                <c:formatCode>0</c:formatCode>
                <c:ptCount val="8"/>
                <c:pt idx="0">
                  <c:v>-32</c:v>
                </c:pt>
                <c:pt idx="1">
                  <c:v>-13</c:v>
                </c:pt>
                <c:pt idx="2">
                  <c:v>-9</c:v>
                </c:pt>
                <c:pt idx="3">
                  <c:v>-4</c:v>
                </c:pt>
                <c:pt idx="4">
                  <c:v>-2</c:v>
                </c:pt>
                <c:pt idx="5">
                  <c:v>-2</c:v>
                </c:pt>
                <c:pt idx="6">
                  <c:v>-1</c:v>
                </c:pt>
                <c:pt idx="7">
                  <c:v>-1</c:v>
                </c:pt>
              </c:numCache>
            </c:numRef>
          </c:val>
          <c:extLst xmlns:c16r2="http://schemas.microsoft.com/office/drawing/2015/06/chart">
            <c:ext xmlns:c16="http://schemas.microsoft.com/office/drawing/2014/chart" uri="{C3380CC4-5D6E-409C-BE32-E72D297353CC}">
              <c16:uniqueId val="{00000001-3FCA-4C64-890F-83249DCF97A9}"/>
            </c:ext>
          </c:extLst>
        </c:ser>
        <c:ser>
          <c:idx val="2"/>
          <c:order val="2"/>
          <c:tx>
            <c:strRef>
              <c:f>Sheet1!$D$1</c:f>
              <c:strCache>
                <c:ptCount val="1"/>
                <c:pt idx="0">
                  <c:v>Neither agree or disagree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accept only those refugees and migrants whom we asses would be able to fit in well in Serbia</c:v>
                </c:pt>
                <c:pt idx="2">
                  <c:v>We should show more compassion for migrants of our religion than for those belonging to other religions</c:v>
                </c:pt>
                <c:pt idx="3">
                  <c:v>We should not feel sorry for them. They have money for this trip and they expect benefits in EU;</c:v>
                </c:pt>
                <c:pt idx="4">
                  <c:v>Migrants and refugees would not start this trip without the grave need. Therefore, we as humans need to show compassion and help them in any way we can</c:v>
                </c:pt>
                <c:pt idx="5">
                  <c:v>Migrants refugees would not be able to fit in our society because they are too different (traditions, customs, religion etc.)</c:v>
                </c:pt>
                <c:pt idx="6">
                  <c:v>Citizens would be afraid for their safety and security, especially for women, if refugees/migrants are accepted</c:v>
                </c:pt>
                <c:pt idx="7">
                  <c:v>There are potential terrorists among refugees and migrants</c:v>
                </c:pt>
              </c:strCache>
            </c:strRef>
          </c:cat>
          <c:val>
            <c:numRef>
              <c:f>Sheet1!$D$2:$D$9</c:f>
              <c:numCache>
                <c:formatCode>0</c:formatCode>
                <c:ptCount val="8"/>
                <c:pt idx="0">
                  <c:v>18</c:v>
                </c:pt>
                <c:pt idx="1">
                  <c:v>32</c:v>
                </c:pt>
                <c:pt idx="2">
                  <c:v>28</c:v>
                </c:pt>
                <c:pt idx="3">
                  <c:v>30</c:v>
                </c:pt>
                <c:pt idx="4">
                  <c:v>26</c:v>
                </c:pt>
                <c:pt idx="5">
                  <c:v>22</c:v>
                </c:pt>
                <c:pt idx="6">
                  <c:v>20</c:v>
                </c:pt>
                <c:pt idx="7">
                  <c:v>14</c:v>
                </c:pt>
              </c:numCache>
            </c:numRef>
          </c:val>
          <c:extLst xmlns:c16r2="http://schemas.microsoft.com/office/drawing/2015/06/chart">
            <c:ext xmlns:c16="http://schemas.microsoft.com/office/drawing/2014/chart" uri="{C3380CC4-5D6E-409C-BE32-E72D297353CC}">
              <c16:uniqueId val="{00000002-3FCA-4C64-890F-83249DCF97A9}"/>
            </c:ext>
          </c:extLst>
        </c:ser>
        <c:ser>
          <c:idx val="3"/>
          <c:order val="3"/>
          <c:tx>
            <c:strRef>
              <c:f>Sheet1!$E$1</c:f>
              <c:strCache>
                <c:ptCount val="1"/>
                <c:pt idx="0">
                  <c:v>Mostly 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accept only those refugees and migrants whom we asses would be able to fit in well in Serbia</c:v>
                </c:pt>
                <c:pt idx="2">
                  <c:v>We should show more compassion for migrants of our religion than for those belonging to other religions</c:v>
                </c:pt>
                <c:pt idx="3">
                  <c:v>We should not feel sorry for them. They have money for this trip and they expect benefits in EU;</c:v>
                </c:pt>
                <c:pt idx="4">
                  <c:v>Migrants and refugees would not start this trip without the grave need. Therefore, we as humans need to show compassion and help them in any way we can</c:v>
                </c:pt>
                <c:pt idx="5">
                  <c:v>Migrants refugees would not be able to fit in our society because they are too different (traditions, customs, religion etc.)</c:v>
                </c:pt>
                <c:pt idx="6">
                  <c:v>Citizens would be afraid for their safety and security, especially for women, if refugees/migrants are accepted</c:v>
                </c:pt>
                <c:pt idx="7">
                  <c:v>There are potential terrorists among refugees and migrants</c:v>
                </c:pt>
              </c:strCache>
            </c:strRef>
          </c:cat>
          <c:val>
            <c:numRef>
              <c:f>Sheet1!$E$2:$E$9</c:f>
              <c:numCache>
                <c:formatCode>0</c:formatCode>
                <c:ptCount val="8"/>
                <c:pt idx="0">
                  <c:v>12</c:v>
                </c:pt>
                <c:pt idx="1">
                  <c:v>29</c:v>
                </c:pt>
                <c:pt idx="2">
                  <c:v>34</c:v>
                </c:pt>
                <c:pt idx="3">
                  <c:v>24</c:v>
                </c:pt>
                <c:pt idx="4">
                  <c:v>44</c:v>
                </c:pt>
                <c:pt idx="5">
                  <c:v>36</c:v>
                </c:pt>
                <c:pt idx="6">
                  <c:v>34</c:v>
                </c:pt>
                <c:pt idx="7">
                  <c:v>43</c:v>
                </c:pt>
              </c:numCache>
            </c:numRef>
          </c:val>
          <c:extLst xmlns:c16r2="http://schemas.microsoft.com/office/drawing/2015/06/chart">
            <c:ext xmlns:c16="http://schemas.microsoft.com/office/drawing/2014/chart" uri="{C3380CC4-5D6E-409C-BE32-E72D297353CC}">
              <c16:uniqueId val="{00000003-3FCA-4C64-890F-83249DCF97A9}"/>
            </c:ext>
          </c:extLst>
        </c:ser>
        <c:ser>
          <c:idx val="4"/>
          <c:order val="4"/>
          <c:tx>
            <c:strRef>
              <c:f>Sheet1!$F$1</c:f>
              <c:strCache>
                <c:ptCount val="1"/>
                <c:pt idx="0">
                  <c:v>Completely agree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accept only those refugees and migrants whom we asses would be able to fit in well in Serbia</c:v>
                </c:pt>
                <c:pt idx="2">
                  <c:v>We should show more compassion for migrants of our religion than for those belonging to other religions</c:v>
                </c:pt>
                <c:pt idx="3">
                  <c:v>We should not feel sorry for them. They have money for this trip and they expect benefits in EU;</c:v>
                </c:pt>
                <c:pt idx="4">
                  <c:v>Migrants and refugees would not start this trip without the grave need. Therefore, we as humans need to show compassion and help them in any way we can</c:v>
                </c:pt>
                <c:pt idx="5">
                  <c:v>Migrants refugees would not be able to fit in our society because they are too different (traditions, customs, religion etc.)</c:v>
                </c:pt>
                <c:pt idx="6">
                  <c:v>Citizens would be afraid for their safety and security, especially for women, if refugees/migrants are accepted</c:v>
                </c:pt>
                <c:pt idx="7">
                  <c:v>There are potential terrorists among refugees and migrants</c:v>
                </c:pt>
              </c:strCache>
            </c:strRef>
          </c:cat>
          <c:val>
            <c:numRef>
              <c:f>Sheet1!$F$2:$F$9</c:f>
              <c:numCache>
                <c:formatCode>0</c:formatCode>
                <c:ptCount val="8"/>
                <c:pt idx="0">
                  <c:v>5</c:v>
                </c:pt>
                <c:pt idx="1">
                  <c:v>3</c:v>
                </c:pt>
                <c:pt idx="2">
                  <c:v>7</c:v>
                </c:pt>
                <c:pt idx="3">
                  <c:v>11</c:v>
                </c:pt>
                <c:pt idx="4">
                  <c:v>17</c:v>
                </c:pt>
                <c:pt idx="5">
                  <c:v>32</c:v>
                </c:pt>
                <c:pt idx="6">
                  <c:v>36</c:v>
                </c:pt>
                <c:pt idx="7">
                  <c:v>44</c:v>
                </c:pt>
              </c:numCache>
            </c:numRef>
          </c:val>
          <c:extLst xmlns:c16r2="http://schemas.microsoft.com/office/drawing/2015/06/chart">
            <c:ext xmlns:c16="http://schemas.microsoft.com/office/drawing/2014/chart" uri="{C3380CC4-5D6E-409C-BE32-E72D297353CC}">
              <c16:uniqueId val="{00000004-3FCA-4C64-890F-83249DCF97A9}"/>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accept only those refugees and migrants whom we asses would be able to fit in well in Serbia</c:v>
                </c:pt>
                <c:pt idx="2">
                  <c:v>We should show more compassion for migrants of our religion than for those belonging to other religions</c:v>
                </c:pt>
                <c:pt idx="3">
                  <c:v>We should not feel sorry for them. They have money for this trip and they expect benefits in EU;</c:v>
                </c:pt>
                <c:pt idx="4">
                  <c:v>Migrants and refugees would not start this trip without the grave need. Therefore, we as humans need to show compassion and help them in any way we can</c:v>
                </c:pt>
                <c:pt idx="5">
                  <c:v>Migrants refugees would not be able to fit in our society because they are too different (traditions, customs, religion etc.)</c:v>
                </c:pt>
                <c:pt idx="6">
                  <c:v>Citizens would be afraid for their safety and security, especially for women, if refugees/migrants are accepted</c:v>
                </c:pt>
                <c:pt idx="7">
                  <c:v>There are potential terrorists among refugees and migrants</c:v>
                </c:pt>
              </c:strCache>
            </c:strRef>
          </c:cat>
          <c:val>
            <c:numRef>
              <c:f>Sheet1!$G$2:$G$9</c:f>
              <c:numCache>
                <c:formatCode>General</c:formatCode>
                <c:ptCount val="8"/>
                <c:pt idx="0">
                  <c:v>8</c:v>
                </c:pt>
                <c:pt idx="1">
                  <c:v>7</c:v>
                </c:pt>
                <c:pt idx="2">
                  <c:v>6</c:v>
                </c:pt>
                <c:pt idx="3">
                  <c:v>8</c:v>
                </c:pt>
                <c:pt idx="4">
                  <c:v>6</c:v>
                </c:pt>
                <c:pt idx="5">
                  <c:v>3</c:v>
                </c:pt>
                <c:pt idx="6">
                  <c:v>4</c:v>
                </c:pt>
                <c:pt idx="7">
                  <c:v>6</c:v>
                </c:pt>
              </c:numCache>
            </c:numRef>
          </c:val>
          <c:extLst xmlns:c16r2="http://schemas.microsoft.com/office/drawing/2015/06/chart">
            <c:ext xmlns:c16="http://schemas.microsoft.com/office/drawing/2014/chart" uri="{C3380CC4-5D6E-409C-BE32-E72D297353CC}">
              <c16:uniqueId val="{00000005-3FCA-4C64-890F-83249DCF97A9}"/>
            </c:ext>
          </c:extLst>
        </c:ser>
        <c:dLbls>
          <c:showLegendKey val="0"/>
          <c:showVal val="0"/>
          <c:showCatName val="0"/>
          <c:showSerName val="0"/>
          <c:showPercent val="0"/>
          <c:showBubbleSize val="0"/>
        </c:dLbls>
        <c:gapWidth val="151"/>
        <c:overlap val="100"/>
        <c:axId val="419018552"/>
        <c:axId val="419018944"/>
      </c:barChart>
      <c:catAx>
        <c:axId val="41901855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9018944"/>
        <c:crosses val="autoZero"/>
        <c:auto val="0"/>
        <c:lblAlgn val="ctr"/>
        <c:lblOffset val="100"/>
        <c:noMultiLvlLbl val="0"/>
      </c:catAx>
      <c:valAx>
        <c:axId val="419018944"/>
        <c:scaling>
          <c:orientation val="minMax"/>
          <c:max val="100"/>
        </c:scaling>
        <c:delete val="1"/>
        <c:axPos val="b"/>
        <c:numFmt formatCode="@" sourceLinked="0"/>
        <c:majorTickMark val="out"/>
        <c:minorTickMark val="out"/>
        <c:tickLblPos val="none"/>
        <c:crossAx val="419018552"/>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sr-Latn-RS" sz="1000" b="1" i="0" u="none" strike="noStrike" baseline="0" dirty="0">
                <a:effectLst/>
              </a:rPr>
              <a:t>Šid</a:t>
            </a:r>
            <a:endParaRPr lang="en-US" sz="1000" b="1" dirty="0">
              <a:effectLst/>
            </a:endParaRPr>
          </a:p>
        </c:rich>
      </c:tx>
      <c:layout>
        <c:manualLayout>
          <c:xMode val="edge"/>
          <c:yMode val="edge"/>
          <c:x val="0.52408747642757536"/>
          <c:y val="1.9028959297566927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4052928761348"/>
          <c:y val="7.228940873755281E-2"/>
          <c:w val="0.64605158515985783"/>
          <c:h val="0.87634086745366324"/>
        </c:manualLayout>
      </c:layout>
      <c:barChart>
        <c:barDir val="bar"/>
        <c:grouping val="stacked"/>
        <c:varyColors val="0"/>
        <c:ser>
          <c:idx val="0"/>
          <c:order val="0"/>
          <c:tx>
            <c:strRef>
              <c:f>Sheet1!$B$1</c:f>
              <c:strCache>
                <c:ptCount val="1"/>
                <c:pt idx="0">
                  <c:v>Mostly disagree</c:v>
                </c:pt>
              </c:strCache>
            </c:strRef>
          </c:tx>
          <c:spPr>
            <a:solidFill>
              <a:schemeClr val="accent3"/>
            </a:solidFill>
            <a:ln>
              <a:noFill/>
            </a:ln>
            <a:effectLst/>
          </c:spPr>
          <c:invertIfNegative val="0"/>
          <c:dLbls>
            <c:dLbl>
              <c:idx val="3"/>
              <c:delete val="1"/>
              <c:extLst xmlns:c16r2="http://schemas.microsoft.com/office/drawing/2015/06/chart">
                <c:ext xmlns:c16="http://schemas.microsoft.com/office/drawing/2014/chart" uri="{C3380CC4-5D6E-409C-BE32-E72D297353CC}">
                  <c16:uniqueId val="{00000000-CD50-430F-A972-40478CFD3F00}"/>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1-CD50-430F-A972-40478CFD3F00}"/>
                </c:ext>
                <c:ext xmlns:c15="http://schemas.microsoft.com/office/drawing/2012/chart" uri="{CE6537A1-D6FC-4f65-9D91-7224C49458BB}"/>
              </c:extLst>
            </c:dLbl>
            <c:numFmt formatCode="0_);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accept only those refugees and migrants whom we asses would be able to fit in well in Serbia</c:v>
                </c:pt>
                <c:pt idx="2">
                  <c:v>We should show more compassion for migrants of our religion than for those belonging to other religions</c:v>
                </c:pt>
                <c:pt idx="3">
                  <c:v>Migrants refugees would not be able to fit in our society because they are too different (traditions, customs, religion etc.)</c:v>
                </c:pt>
                <c:pt idx="4">
                  <c:v>Migrants and refugees would not start this trip without the grave need. Therefore, we as humans need to show compassion and help them in any way we can</c:v>
                </c:pt>
                <c:pt idx="5">
                  <c:v>There are potential terrorists among refugees and migrants</c:v>
                </c:pt>
                <c:pt idx="6">
                  <c:v>We should not feel sorry for them. They have money for this trip and they expect benefits in EU;</c:v>
                </c:pt>
                <c:pt idx="7">
                  <c:v>Citizens would be afraid for their safety and security, especially for women, if refugees/migrants are accepted</c:v>
                </c:pt>
              </c:strCache>
            </c:strRef>
          </c:cat>
          <c:val>
            <c:numRef>
              <c:f>Sheet1!$B$2:$B$9</c:f>
              <c:numCache>
                <c:formatCode>0</c:formatCode>
                <c:ptCount val="8"/>
                <c:pt idx="0">
                  <c:v>-3</c:v>
                </c:pt>
                <c:pt idx="1">
                  <c:v>-10</c:v>
                </c:pt>
                <c:pt idx="2">
                  <c:v>-23</c:v>
                </c:pt>
                <c:pt idx="3">
                  <c:v>-1</c:v>
                </c:pt>
                <c:pt idx="4">
                  <c:v>0</c:v>
                </c:pt>
                <c:pt idx="5">
                  <c:v>0</c:v>
                </c:pt>
                <c:pt idx="6">
                  <c:v>-11</c:v>
                </c:pt>
                <c:pt idx="7">
                  <c:v>-1</c:v>
                </c:pt>
              </c:numCache>
            </c:numRef>
          </c:val>
          <c:extLst xmlns:c16r2="http://schemas.microsoft.com/office/drawing/2015/06/chart">
            <c:ext xmlns:c16="http://schemas.microsoft.com/office/drawing/2014/chart" uri="{C3380CC4-5D6E-409C-BE32-E72D297353CC}">
              <c16:uniqueId val="{00000002-CD50-430F-A972-40478CFD3F00}"/>
            </c:ext>
          </c:extLst>
        </c:ser>
        <c:ser>
          <c:idx val="1"/>
          <c:order val="1"/>
          <c:tx>
            <c:strRef>
              <c:f>Sheet1!$C$1</c:f>
              <c:strCache>
                <c:ptCount val="1"/>
                <c:pt idx="0">
                  <c:v>Completely disagree </c:v>
                </c:pt>
              </c:strCache>
            </c:strRef>
          </c:tx>
          <c:spPr>
            <a:solidFill>
              <a:srgbClr val="C00000"/>
            </a:solidFill>
            <a:ln>
              <a:noFill/>
            </a:ln>
            <a:effectLst/>
          </c:spPr>
          <c:invertIfNegative val="0"/>
          <c:dLbls>
            <c:dLbl>
              <c:idx val="3"/>
              <c:layout>
                <c:manualLayout>
                  <c:x val="2.0872122366697495E-3"/>
                  <c:y val="2.5881589080659472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D50-430F-A972-40478CFD3F00}"/>
                </c:ext>
                <c:ext xmlns:c15="http://schemas.microsoft.com/office/drawing/2012/chart" uri="{CE6537A1-D6FC-4f65-9D91-7224C49458BB}"/>
              </c:extLst>
            </c:dLbl>
            <c:numFmt formatCode="0_);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accept only those refugees and migrants whom we asses would be able to fit in well in Serbia</c:v>
                </c:pt>
                <c:pt idx="2">
                  <c:v>We should show more compassion for migrants of our religion than for those belonging to other religions</c:v>
                </c:pt>
                <c:pt idx="3">
                  <c:v>Migrants refugees would not be able to fit in our society because they are too different (traditions, customs, religion etc.)</c:v>
                </c:pt>
                <c:pt idx="4">
                  <c:v>Migrants and refugees would not start this trip without the grave need. Therefore, we as humans need to show compassion and help them in any way we can</c:v>
                </c:pt>
                <c:pt idx="5">
                  <c:v>There are potential terrorists among refugees and migrants</c:v>
                </c:pt>
                <c:pt idx="6">
                  <c:v>We should not feel sorry for them. They have money for this trip and they expect benefits in EU;</c:v>
                </c:pt>
                <c:pt idx="7">
                  <c:v>Citizens would be afraid for their safety and security, especially for women, if refugees/migrants are accepted</c:v>
                </c:pt>
              </c:strCache>
            </c:strRef>
          </c:cat>
          <c:val>
            <c:numRef>
              <c:f>Sheet1!$C$2:$C$9</c:f>
              <c:numCache>
                <c:formatCode>0</c:formatCode>
                <c:ptCount val="8"/>
                <c:pt idx="0">
                  <c:v>-72</c:v>
                </c:pt>
                <c:pt idx="1">
                  <c:v>-65</c:v>
                </c:pt>
                <c:pt idx="2">
                  <c:v>-53</c:v>
                </c:pt>
                <c:pt idx="3">
                  <c:v>-1</c:v>
                </c:pt>
                <c:pt idx="4">
                  <c:v>-1</c:v>
                </c:pt>
                <c:pt idx="5">
                  <c:v>-1</c:v>
                </c:pt>
                <c:pt idx="6">
                  <c:v>0</c:v>
                </c:pt>
                <c:pt idx="7">
                  <c:v>0</c:v>
                </c:pt>
              </c:numCache>
            </c:numRef>
          </c:val>
          <c:extLst xmlns:c16r2="http://schemas.microsoft.com/office/drawing/2015/06/chart">
            <c:ext xmlns:c16="http://schemas.microsoft.com/office/drawing/2014/chart" uri="{C3380CC4-5D6E-409C-BE32-E72D297353CC}">
              <c16:uniqueId val="{00000004-CD50-430F-A972-40478CFD3F00}"/>
            </c:ext>
          </c:extLst>
        </c:ser>
        <c:ser>
          <c:idx val="2"/>
          <c:order val="2"/>
          <c:tx>
            <c:strRef>
              <c:f>Sheet1!$D$1</c:f>
              <c:strCache>
                <c:ptCount val="1"/>
                <c:pt idx="0">
                  <c:v>Neither agree or disagree</c:v>
                </c:pt>
              </c:strCache>
            </c:strRef>
          </c:tx>
          <c:spPr>
            <a:solidFill>
              <a:srgbClr val="FFC000"/>
            </a:solidFill>
            <a:ln>
              <a:noFill/>
            </a:ln>
            <a:effectLst/>
          </c:spPr>
          <c:invertIfNegative val="0"/>
          <c:dLbls>
            <c:dLbl>
              <c:idx val="5"/>
              <c:delete val="1"/>
              <c:extLst xmlns:c16r2="http://schemas.microsoft.com/office/drawing/2015/06/chart">
                <c:ext xmlns:c16="http://schemas.microsoft.com/office/drawing/2014/chart" uri="{C3380CC4-5D6E-409C-BE32-E72D297353CC}">
                  <c16:uniqueId val="{00000005-CD50-430F-A972-40478CFD3F00}"/>
                </c:ext>
                <c:ext xmlns:c15="http://schemas.microsoft.com/office/drawing/2012/chart" uri="{CE6537A1-D6FC-4f65-9D91-7224C49458BB}"/>
              </c:extLst>
            </c:dLbl>
            <c:dLbl>
              <c:idx val="6"/>
              <c:layout>
                <c:manualLayout>
                  <c:x val="-1.1552970002893799E-16"/>
                  <c:y val="3.05460062539941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D50-430F-A972-40478CFD3F00}"/>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6-CD50-430F-A972-40478CFD3F0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accept only those refugees and migrants whom we asses would be able to fit in well in Serbia</c:v>
                </c:pt>
                <c:pt idx="2">
                  <c:v>We should show more compassion for migrants of our religion than for those belonging to other religions</c:v>
                </c:pt>
                <c:pt idx="3">
                  <c:v>Migrants refugees would not be able to fit in our society because they are too different (traditions, customs, religion etc.)</c:v>
                </c:pt>
                <c:pt idx="4">
                  <c:v>Migrants and refugees would not start this trip without the grave need. Therefore, we as humans need to show compassion and help them in any way we can</c:v>
                </c:pt>
                <c:pt idx="5">
                  <c:v>There are potential terrorists among refugees and migrants</c:v>
                </c:pt>
                <c:pt idx="6">
                  <c:v>We should not feel sorry for them. They have money for this trip and they expect benefits in EU;</c:v>
                </c:pt>
                <c:pt idx="7">
                  <c:v>Citizens would be afraid for their safety and security, especially for women, if refugees/migrants are accepted</c:v>
                </c:pt>
              </c:strCache>
            </c:strRef>
          </c:cat>
          <c:val>
            <c:numRef>
              <c:f>Sheet1!$D$2:$D$9</c:f>
              <c:numCache>
                <c:formatCode>0</c:formatCode>
                <c:ptCount val="8"/>
                <c:pt idx="0">
                  <c:v>0</c:v>
                </c:pt>
                <c:pt idx="1">
                  <c:v>2</c:v>
                </c:pt>
                <c:pt idx="2">
                  <c:v>5</c:v>
                </c:pt>
                <c:pt idx="3">
                  <c:v>0</c:v>
                </c:pt>
                <c:pt idx="4">
                  <c:v>17</c:v>
                </c:pt>
                <c:pt idx="5">
                  <c:v>0</c:v>
                </c:pt>
                <c:pt idx="6">
                  <c:v>27</c:v>
                </c:pt>
                <c:pt idx="7">
                  <c:v>0</c:v>
                </c:pt>
              </c:numCache>
            </c:numRef>
          </c:val>
          <c:extLst xmlns:c16r2="http://schemas.microsoft.com/office/drawing/2015/06/chart">
            <c:ext xmlns:c16="http://schemas.microsoft.com/office/drawing/2014/chart" uri="{C3380CC4-5D6E-409C-BE32-E72D297353CC}">
              <c16:uniqueId val="{00000007-CD50-430F-A972-40478CFD3F00}"/>
            </c:ext>
          </c:extLst>
        </c:ser>
        <c:ser>
          <c:idx val="3"/>
          <c:order val="3"/>
          <c:tx>
            <c:strRef>
              <c:f>Sheet1!$E$1</c:f>
              <c:strCache>
                <c:ptCount val="1"/>
                <c:pt idx="0">
                  <c:v>Mostly 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accept only those refugees and migrants whom we asses would be able to fit in well in Serbia</c:v>
                </c:pt>
                <c:pt idx="2">
                  <c:v>We should show more compassion for migrants of our religion than for those belonging to other religions</c:v>
                </c:pt>
                <c:pt idx="3">
                  <c:v>Migrants refugees would not be able to fit in our society because they are too different (traditions, customs, religion etc.)</c:v>
                </c:pt>
                <c:pt idx="4">
                  <c:v>Migrants and refugees would not start this trip without the grave need. Therefore, we as humans need to show compassion and help them in any way we can</c:v>
                </c:pt>
                <c:pt idx="5">
                  <c:v>There are potential terrorists among refugees and migrants</c:v>
                </c:pt>
                <c:pt idx="6">
                  <c:v>We should not feel sorry for them. They have money for this trip and they expect benefits in EU;</c:v>
                </c:pt>
                <c:pt idx="7">
                  <c:v>Citizens would be afraid for their safety and security, especially for women, if refugees/migrants are accepted</c:v>
                </c:pt>
              </c:strCache>
            </c:strRef>
          </c:cat>
          <c:val>
            <c:numRef>
              <c:f>Sheet1!$E$2:$E$9</c:f>
              <c:numCache>
                <c:formatCode>0</c:formatCode>
                <c:ptCount val="8"/>
                <c:pt idx="0">
                  <c:v>1</c:v>
                </c:pt>
                <c:pt idx="1">
                  <c:v>0</c:v>
                </c:pt>
                <c:pt idx="2">
                  <c:v>0</c:v>
                </c:pt>
                <c:pt idx="3">
                  <c:v>5</c:v>
                </c:pt>
                <c:pt idx="4">
                  <c:v>38</c:v>
                </c:pt>
                <c:pt idx="5">
                  <c:v>3</c:v>
                </c:pt>
                <c:pt idx="6">
                  <c:v>31</c:v>
                </c:pt>
                <c:pt idx="7">
                  <c:v>9</c:v>
                </c:pt>
              </c:numCache>
            </c:numRef>
          </c:val>
          <c:extLst xmlns:c16r2="http://schemas.microsoft.com/office/drawing/2015/06/chart">
            <c:ext xmlns:c16="http://schemas.microsoft.com/office/drawing/2014/chart" uri="{C3380CC4-5D6E-409C-BE32-E72D297353CC}">
              <c16:uniqueId val="{00000008-CD50-430F-A972-40478CFD3F00}"/>
            </c:ext>
          </c:extLst>
        </c:ser>
        <c:ser>
          <c:idx val="4"/>
          <c:order val="4"/>
          <c:tx>
            <c:strRef>
              <c:f>Sheet1!$F$1</c:f>
              <c:strCache>
                <c:ptCount val="1"/>
                <c:pt idx="0">
                  <c:v>Completely agree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accept only those refugees and migrants whom we asses would be able to fit in well in Serbia</c:v>
                </c:pt>
                <c:pt idx="2">
                  <c:v>We should show more compassion for migrants of our religion than for those belonging to other religions</c:v>
                </c:pt>
                <c:pt idx="3">
                  <c:v>Migrants refugees would not be able to fit in our society because they are too different (traditions, customs, religion etc.)</c:v>
                </c:pt>
                <c:pt idx="4">
                  <c:v>Migrants and refugees would not start this trip without the grave need. Therefore, we as humans need to show compassion and help them in any way we can</c:v>
                </c:pt>
                <c:pt idx="5">
                  <c:v>There are potential terrorists among refugees and migrants</c:v>
                </c:pt>
                <c:pt idx="6">
                  <c:v>We should not feel sorry for them. They have money for this trip and they expect benefits in EU;</c:v>
                </c:pt>
                <c:pt idx="7">
                  <c:v>Citizens would be afraid for their safety and security, especially for women, if refugees/migrants are accepted</c:v>
                </c:pt>
              </c:strCache>
            </c:strRef>
          </c:cat>
          <c:val>
            <c:numRef>
              <c:f>Sheet1!$F$2:$F$9</c:f>
              <c:numCache>
                <c:formatCode>0</c:formatCode>
                <c:ptCount val="8"/>
                <c:pt idx="0">
                  <c:v>0</c:v>
                </c:pt>
                <c:pt idx="1">
                  <c:v>2</c:v>
                </c:pt>
                <c:pt idx="2">
                  <c:v>1</c:v>
                </c:pt>
                <c:pt idx="3">
                  <c:v>80</c:v>
                </c:pt>
                <c:pt idx="4">
                  <c:v>5</c:v>
                </c:pt>
                <c:pt idx="5">
                  <c:v>84</c:v>
                </c:pt>
                <c:pt idx="6">
                  <c:v>13</c:v>
                </c:pt>
                <c:pt idx="7">
                  <c:v>79</c:v>
                </c:pt>
              </c:numCache>
            </c:numRef>
          </c:val>
          <c:extLst xmlns:c16r2="http://schemas.microsoft.com/office/drawing/2015/06/chart">
            <c:ext xmlns:c16="http://schemas.microsoft.com/office/drawing/2014/chart" uri="{C3380CC4-5D6E-409C-BE32-E72D297353CC}">
              <c16:uniqueId val="{00000009-CD50-430F-A972-40478CFD3F00}"/>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accept only those refugees and migrants whom we asses would be able to fit in well in Serbia</c:v>
                </c:pt>
                <c:pt idx="2">
                  <c:v>We should show more compassion for migrants of our religion than for those belonging to other religions</c:v>
                </c:pt>
                <c:pt idx="3">
                  <c:v>Migrants refugees would not be able to fit in our society because they are too different (traditions, customs, religion etc.)</c:v>
                </c:pt>
                <c:pt idx="4">
                  <c:v>Migrants and refugees would not start this trip without the grave need. Therefore, we as humans need to show compassion and help them in any way we can</c:v>
                </c:pt>
                <c:pt idx="5">
                  <c:v>There are potential terrorists among refugees and migrants</c:v>
                </c:pt>
                <c:pt idx="6">
                  <c:v>We should not feel sorry for them. They have money for this trip and they expect benefits in EU;</c:v>
                </c:pt>
                <c:pt idx="7">
                  <c:v>Citizens would be afraid for their safety and security, especially for women, if refugees/migrants are accepted</c:v>
                </c:pt>
              </c:strCache>
            </c:strRef>
          </c:cat>
          <c:val>
            <c:numRef>
              <c:f>Sheet1!$G$2:$G$9</c:f>
              <c:numCache>
                <c:formatCode>General</c:formatCode>
                <c:ptCount val="8"/>
                <c:pt idx="0">
                  <c:v>24</c:v>
                </c:pt>
                <c:pt idx="1">
                  <c:v>21</c:v>
                </c:pt>
                <c:pt idx="2">
                  <c:v>17</c:v>
                </c:pt>
                <c:pt idx="3">
                  <c:v>13</c:v>
                </c:pt>
                <c:pt idx="4">
                  <c:v>38</c:v>
                </c:pt>
                <c:pt idx="5">
                  <c:v>12</c:v>
                </c:pt>
                <c:pt idx="6">
                  <c:v>19</c:v>
                </c:pt>
                <c:pt idx="7">
                  <c:v>10</c:v>
                </c:pt>
              </c:numCache>
            </c:numRef>
          </c:val>
          <c:extLst xmlns:c16r2="http://schemas.microsoft.com/office/drawing/2015/06/chart">
            <c:ext xmlns:c16="http://schemas.microsoft.com/office/drawing/2014/chart" uri="{C3380CC4-5D6E-409C-BE32-E72D297353CC}">
              <c16:uniqueId val="{0000000A-CD50-430F-A972-40478CFD3F00}"/>
            </c:ext>
          </c:extLst>
        </c:ser>
        <c:dLbls>
          <c:showLegendKey val="0"/>
          <c:showVal val="0"/>
          <c:showCatName val="0"/>
          <c:showSerName val="0"/>
          <c:showPercent val="0"/>
          <c:showBubbleSize val="0"/>
        </c:dLbls>
        <c:gapWidth val="182"/>
        <c:overlap val="100"/>
        <c:axId val="419977840"/>
        <c:axId val="419978232"/>
      </c:barChart>
      <c:catAx>
        <c:axId val="419977840"/>
        <c:scaling>
          <c:orientation val="minMax"/>
        </c:scaling>
        <c:delete val="0"/>
        <c:axPos val="l"/>
        <c:numFmt formatCode="General" sourceLinked="1"/>
        <c:majorTickMark val="out"/>
        <c:minorTickMark val="out"/>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19978232"/>
        <c:crosses val="autoZero"/>
        <c:auto val="0"/>
        <c:lblAlgn val="ctr"/>
        <c:lblOffset val="100"/>
        <c:noMultiLvlLbl val="0"/>
      </c:catAx>
      <c:valAx>
        <c:axId val="419978232"/>
        <c:scaling>
          <c:orientation val="minMax"/>
          <c:max val="100"/>
        </c:scaling>
        <c:delete val="1"/>
        <c:axPos val="b"/>
        <c:numFmt formatCode="@" sourceLinked="0"/>
        <c:majorTickMark val="out"/>
        <c:minorTickMark val="out"/>
        <c:tickLblPos val="none"/>
        <c:crossAx val="419977840"/>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sr-Latn-RS" sz="1000" b="1" i="0" u="none" strike="noStrike" baseline="0" dirty="0">
                <a:effectLst/>
              </a:rPr>
              <a:t>Preševo</a:t>
            </a:r>
            <a:endParaRPr lang="en-US" sz="1000" b="1" dirty="0">
              <a:effectLst/>
            </a:endParaRPr>
          </a:p>
        </c:rich>
      </c:tx>
      <c:layout>
        <c:manualLayout>
          <c:xMode val="edge"/>
          <c:yMode val="edge"/>
          <c:x val="0.4863741677680361"/>
          <c:y val="1.9056859586743802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761316182994855"/>
          <c:y val="5.0751828611409824E-2"/>
          <c:w val="0.64605158515985783"/>
          <c:h val="0.86944179939547772"/>
        </c:manualLayout>
      </c:layout>
      <c:barChart>
        <c:barDir val="bar"/>
        <c:grouping val="stacked"/>
        <c:varyColors val="0"/>
        <c:ser>
          <c:idx val="0"/>
          <c:order val="0"/>
          <c:tx>
            <c:strRef>
              <c:f>Sheet1!$B$1</c:f>
              <c:strCache>
                <c:ptCount val="1"/>
                <c:pt idx="0">
                  <c:v>Mostly disagree</c:v>
                </c:pt>
              </c:strCache>
            </c:strRef>
          </c:tx>
          <c:spPr>
            <a:solidFill>
              <a:schemeClr val="accent3"/>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show more compassion for migrants of our religion than for those belonging to other religions</c:v>
                </c:pt>
                <c:pt idx="2">
                  <c:v>Migrants refugees would not be able to fit in our society because they are too different (traditions, customs, religion etc.)</c:v>
                </c:pt>
                <c:pt idx="3">
                  <c:v>We should not feel sorry for them. They have money for this trip and they expect benefits in EU;</c:v>
                </c:pt>
                <c:pt idx="4">
                  <c:v>We should accept only those refugees and migrants whom we asses would be able to fit in well in Serbia</c:v>
                </c:pt>
                <c:pt idx="5">
                  <c:v>Citizens would be afraid for their safety and security, especially for women, if refugees/migrants are accepted</c:v>
                </c:pt>
                <c:pt idx="6">
                  <c:v>Migrants and refugees would not start this trip without the grave need. Therefore, we as humans need to show compassion and help them in any way we can</c:v>
                </c:pt>
                <c:pt idx="7">
                  <c:v>There are potential terrorists among refugees and migrants</c:v>
                </c:pt>
              </c:strCache>
            </c:strRef>
          </c:cat>
          <c:val>
            <c:numRef>
              <c:f>Sheet1!$B$2:$B$9</c:f>
              <c:numCache>
                <c:formatCode>0</c:formatCode>
                <c:ptCount val="8"/>
                <c:pt idx="0">
                  <c:v>28</c:v>
                </c:pt>
                <c:pt idx="1">
                  <c:v>-15</c:v>
                </c:pt>
                <c:pt idx="2">
                  <c:v>-15</c:v>
                </c:pt>
                <c:pt idx="3">
                  <c:v>-12</c:v>
                </c:pt>
                <c:pt idx="4">
                  <c:v>-29</c:v>
                </c:pt>
                <c:pt idx="5">
                  <c:v>-8</c:v>
                </c:pt>
                <c:pt idx="6">
                  <c:v>-5</c:v>
                </c:pt>
                <c:pt idx="7">
                  <c:v>-5</c:v>
                </c:pt>
              </c:numCache>
            </c:numRef>
          </c:val>
          <c:extLst xmlns:c16r2="http://schemas.microsoft.com/office/drawing/2015/06/chart">
            <c:ext xmlns:c16="http://schemas.microsoft.com/office/drawing/2014/chart" uri="{C3380CC4-5D6E-409C-BE32-E72D297353CC}">
              <c16:uniqueId val="{00000000-D740-4F12-892A-8764D5B3FF02}"/>
            </c:ext>
          </c:extLst>
        </c:ser>
        <c:ser>
          <c:idx val="1"/>
          <c:order val="1"/>
          <c:tx>
            <c:strRef>
              <c:f>Sheet1!$C$1</c:f>
              <c:strCache>
                <c:ptCount val="1"/>
                <c:pt idx="0">
                  <c:v>Completely disagree </c:v>
                </c:pt>
              </c:strCache>
            </c:strRef>
          </c:tx>
          <c:spPr>
            <a:solidFill>
              <a:srgbClr val="C00000"/>
            </a:solidFill>
            <a:ln>
              <a:noFill/>
            </a:ln>
            <a:effectLst/>
          </c:spPr>
          <c:invertIfNegative val="0"/>
          <c:dLbls>
            <c:dLbl>
              <c:idx val="3"/>
              <c:layout>
                <c:manualLayout>
                  <c:x val="2.0872122366697495E-3"/>
                  <c:y val="2.5881589080659472E-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740-4F12-892A-8764D5B3FF02}"/>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2-D740-4F12-892A-8764D5B3FF02}"/>
                </c:ext>
                <c:ext xmlns:c15="http://schemas.microsoft.com/office/drawing/2012/chart" uri="{CE6537A1-D6FC-4f65-9D91-7224C49458BB}"/>
              </c:extLst>
            </c:dLbl>
            <c:numFmt formatCode="0_);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lumMod val="9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show more compassion for migrants of our religion than for those belonging to other religions</c:v>
                </c:pt>
                <c:pt idx="2">
                  <c:v>Migrants refugees would not be able to fit in our society because they are too different (traditions, customs, religion etc.)</c:v>
                </c:pt>
                <c:pt idx="3">
                  <c:v>We should not feel sorry for them. They have money for this trip and they expect benefits in EU;</c:v>
                </c:pt>
                <c:pt idx="4">
                  <c:v>We should accept only those refugees and migrants whom we asses would be able to fit in well in Serbia</c:v>
                </c:pt>
                <c:pt idx="5">
                  <c:v>Citizens would be afraid for their safety and security, especially for women, if refugees/migrants are accepted</c:v>
                </c:pt>
                <c:pt idx="6">
                  <c:v>Migrants and refugees would not start this trip without the grave need. Therefore, we as humans need to show compassion and help them in any way we can</c:v>
                </c:pt>
                <c:pt idx="7">
                  <c:v>There are potential terrorists among refugees and migrants</c:v>
                </c:pt>
              </c:strCache>
            </c:strRef>
          </c:cat>
          <c:val>
            <c:numRef>
              <c:f>Sheet1!$C$2:$C$9</c:f>
              <c:numCache>
                <c:formatCode>0</c:formatCode>
                <c:ptCount val="8"/>
                <c:pt idx="0">
                  <c:v>-17</c:v>
                </c:pt>
                <c:pt idx="1">
                  <c:v>-9</c:v>
                </c:pt>
                <c:pt idx="2">
                  <c:v>-3</c:v>
                </c:pt>
                <c:pt idx="3">
                  <c:v>-3</c:v>
                </c:pt>
                <c:pt idx="4">
                  <c:v>-1</c:v>
                </c:pt>
                <c:pt idx="5">
                  <c:v>-1</c:v>
                </c:pt>
                <c:pt idx="6">
                  <c:v>-1</c:v>
                </c:pt>
                <c:pt idx="7">
                  <c:v>0</c:v>
                </c:pt>
              </c:numCache>
            </c:numRef>
          </c:val>
          <c:extLst xmlns:c16r2="http://schemas.microsoft.com/office/drawing/2015/06/chart">
            <c:ext xmlns:c16="http://schemas.microsoft.com/office/drawing/2014/chart" uri="{C3380CC4-5D6E-409C-BE32-E72D297353CC}">
              <c16:uniqueId val="{00000003-D740-4F12-892A-8764D5B3FF02}"/>
            </c:ext>
          </c:extLst>
        </c:ser>
        <c:ser>
          <c:idx val="2"/>
          <c:order val="2"/>
          <c:tx>
            <c:strRef>
              <c:f>Sheet1!$D$1</c:f>
              <c:strCache>
                <c:ptCount val="1"/>
                <c:pt idx="0">
                  <c:v>Neither agree or disagree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show more compassion for migrants of our religion than for those belonging to other religions</c:v>
                </c:pt>
                <c:pt idx="2">
                  <c:v>Migrants refugees would not be able to fit in our society because they are too different (traditions, customs, religion etc.)</c:v>
                </c:pt>
                <c:pt idx="3">
                  <c:v>We should not feel sorry for them. They have money for this trip and they expect benefits in EU;</c:v>
                </c:pt>
                <c:pt idx="4">
                  <c:v>We should accept only those refugees and migrants whom we asses would be able to fit in well in Serbia</c:v>
                </c:pt>
                <c:pt idx="5">
                  <c:v>Citizens would be afraid for their safety and security, especially for women, if refugees/migrants are accepted</c:v>
                </c:pt>
                <c:pt idx="6">
                  <c:v>Migrants and refugees would not start this trip without the grave need. Therefore, we as humans need to show compassion and help them in any way we can</c:v>
                </c:pt>
                <c:pt idx="7">
                  <c:v>There are potential terrorists among refugees and migrants</c:v>
                </c:pt>
              </c:strCache>
            </c:strRef>
          </c:cat>
          <c:val>
            <c:numRef>
              <c:f>Sheet1!$D$2:$D$9</c:f>
              <c:numCache>
                <c:formatCode>0</c:formatCode>
                <c:ptCount val="8"/>
                <c:pt idx="0">
                  <c:v>8</c:v>
                </c:pt>
                <c:pt idx="1">
                  <c:v>18</c:v>
                </c:pt>
                <c:pt idx="2">
                  <c:v>14</c:v>
                </c:pt>
                <c:pt idx="3">
                  <c:v>17</c:v>
                </c:pt>
                <c:pt idx="4">
                  <c:v>19</c:v>
                </c:pt>
                <c:pt idx="5">
                  <c:v>21</c:v>
                </c:pt>
                <c:pt idx="6">
                  <c:v>20</c:v>
                </c:pt>
                <c:pt idx="7">
                  <c:v>19</c:v>
                </c:pt>
              </c:numCache>
            </c:numRef>
          </c:val>
          <c:extLst xmlns:c16r2="http://schemas.microsoft.com/office/drawing/2015/06/chart">
            <c:ext xmlns:c16="http://schemas.microsoft.com/office/drawing/2014/chart" uri="{C3380CC4-5D6E-409C-BE32-E72D297353CC}">
              <c16:uniqueId val="{00000004-D740-4F12-892A-8764D5B3FF02}"/>
            </c:ext>
          </c:extLst>
        </c:ser>
        <c:ser>
          <c:idx val="3"/>
          <c:order val="3"/>
          <c:tx>
            <c:strRef>
              <c:f>Sheet1!$E$1</c:f>
              <c:strCache>
                <c:ptCount val="1"/>
                <c:pt idx="0">
                  <c:v>Mostly agree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show more compassion for migrants of our religion than for those belonging to other religions</c:v>
                </c:pt>
                <c:pt idx="2">
                  <c:v>Migrants refugees would not be able to fit in our society because they are too different (traditions, customs, religion etc.)</c:v>
                </c:pt>
                <c:pt idx="3">
                  <c:v>We should not feel sorry for them. They have money for this trip and they expect benefits in EU;</c:v>
                </c:pt>
                <c:pt idx="4">
                  <c:v>We should accept only those refugees and migrants whom we asses would be able to fit in well in Serbia</c:v>
                </c:pt>
                <c:pt idx="5">
                  <c:v>Citizens would be afraid for their safety and security, especially for women, if refugees/migrants are accepted</c:v>
                </c:pt>
                <c:pt idx="6">
                  <c:v>Migrants and refugees would not start this trip without the grave need. Therefore, we as humans need to show compassion and help them in any way we can</c:v>
                </c:pt>
                <c:pt idx="7">
                  <c:v>There are potential terrorists among refugees and migrants</c:v>
                </c:pt>
              </c:strCache>
            </c:strRef>
          </c:cat>
          <c:val>
            <c:numRef>
              <c:f>Sheet1!$E$2:$E$9</c:f>
              <c:numCache>
                <c:formatCode>0</c:formatCode>
                <c:ptCount val="8"/>
                <c:pt idx="0">
                  <c:v>29</c:v>
                </c:pt>
                <c:pt idx="1">
                  <c:v>34</c:v>
                </c:pt>
                <c:pt idx="2">
                  <c:v>34</c:v>
                </c:pt>
                <c:pt idx="3">
                  <c:v>36</c:v>
                </c:pt>
                <c:pt idx="4">
                  <c:v>35</c:v>
                </c:pt>
                <c:pt idx="5">
                  <c:v>28</c:v>
                </c:pt>
                <c:pt idx="6">
                  <c:v>20</c:v>
                </c:pt>
                <c:pt idx="7">
                  <c:v>30</c:v>
                </c:pt>
              </c:numCache>
            </c:numRef>
          </c:val>
          <c:extLst xmlns:c16r2="http://schemas.microsoft.com/office/drawing/2015/06/chart">
            <c:ext xmlns:c16="http://schemas.microsoft.com/office/drawing/2014/chart" uri="{C3380CC4-5D6E-409C-BE32-E72D297353CC}">
              <c16:uniqueId val="{00000005-D740-4F12-892A-8764D5B3FF02}"/>
            </c:ext>
          </c:extLst>
        </c:ser>
        <c:ser>
          <c:idx val="4"/>
          <c:order val="4"/>
          <c:tx>
            <c:strRef>
              <c:f>Sheet1!$F$1</c:f>
              <c:strCache>
                <c:ptCount val="1"/>
                <c:pt idx="0">
                  <c:v>Completely agree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show more compassion for migrants of our religion than for those belonging to other religions</c:v>
                </c:pt>
                <c:pt idx="2">
                  <c:v>Migrants refugees would not be able to fit in our society because they are too different (traditions, customs, religion etc.)</c:v>
                </c:pt>
                <c:pt idx="3">
                  <c:v>We should not feel sorry for them. They have money for this trip and they expect benefits in EU;</c:v>
                </c:pt>
                <c:pt idx="4">
                  <c:v>We should accept only those refugees and migrants whom we asses would be able to fit in well in Serbia</c:v>
                </c:pt>
                <c:pt idx="5">
                  <c:v>Citizens would be afraid for their safety and security, especially for women, if refugees/migrants are accepted</c:v>
                </c:pt>
                <c:pt idx="6">
                  <c:v>Migrants and refugees would not start this trip without the grave need. Therefore, we as humans need to show compassion and help them in any way we can</c:v>
                </c:pt>
                <c:pt idx="7">
                  <c:v>There are potential terrorists among refugees and migrants</c:v>
                </c:pt>
              </c:strCache>
            </c:strRef>
          </c:cat>
          <c:val>
            <c:numRef>
              <c:f>Sheet1!$F$2:$F$9</c:f>
              <c:numCache>
                <c:formatCode>0</c:formatCode>
                <c:ptCount val="8"/>
                <c:pt idx="0">
                  <c:v>8</c:v>
                </c:pt>
                <c:pt idx="1">
                  <c:v>7</c:v>
                </c:pt>
                <c:pt idx="2">
                  <c:v>29</c:v>
                </c:pt>
                <c:pt idx="3">
                  <c:v>10</c:v>
                </c:pt>
                <c:pt idx="4">
                  <c:v>8</c:v>
                </c:pt>
                <c:pt idx="5">
                  <c:v>37</c:v>
                </c:pt>
                <c:pt idx="6">
                  <c:v>51</c:v>
                </c:pt>
                <c:pt idx="7">
                  <c:v>36</c:v>
                </c:pt>
              </c:numCache>
            </c:numRef>
          </c:val>
          <c:extLst xmlns:c16r2="http://schemas.microsoft.com/office/drawing/2015/06/chart">
            <c:ext xmlns:c16="http://schemas.microsoft.com/office/drawing/2014/chart" uri="{C3380CC4-5D6E-409C-BE32-E72D297353CC}">
              <c16:uniqueId val="{00000006-D740-4F12-892A-8764D5B3FF02}"/>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Serbia is losing population and these refugees and migrants could help us populate some regions of our country</c:v>
                </c:pt>
                <c:pt idx="1">
                  <c:v>We should show more compassion for migrants of our religion than for those belonging to other religions</c:v>
                </c:pt>
                <c:pt idx="2">
                  <c:v>Migrants refugees would not be able to fit in our society because they are too different (traditions, customs, religion etc.)</c:v>
                </c:pt>
                <c:pt idx="3">
                  <c:v>We should not feel sorry for them. They have money for this trip and they expect benefits in EU;</c:v>
                </c:pt>
                <c:pt idx="4">
                  <c:v>We should accept only those refugees and migrants whom we asses would be able to fit in well in Serbia</c:v>
                </c:pt>
                <c:pt idx="5">
                  <c:v>Citizens would be afraid for their safety and security, especially for women, if refugees/migrants are accepted</c:v>
                </c:pt>
                <c:pt idx="6">
                  <c:v>Migrants and refugees would not start this trip without the grave need. Therefore, we as humans need to show compassion and help them in any way we can</c:v>
                </c:pt>
                <c:pt idx="7">
                  <c:v>There are potential terrorists among refugees and migrants</c:v>
                </c:pt>
              </c:strCache>
            </c:strRef>
          </c:cat>
          <c:val>
            <c:numRef>
              <c:f>Sheet1!$G$2:$G$9</c:f>
              <c:numCache>
                <c:formatCode>General</c:formatCode>
                <c:ptCount val="8"/>
                <c:pt idx="0">
                  <c:v>13</c:v>
                </c:pt>
                <c:pt idx="1">
                  <c:v>18</c:v>
                </c:pt>
                <c:pt idx="2">
                  <c:v>5</c:v>
                </c:pt>
                <c:pt idx="3">
                  <c:v>22</c:v>
                </c:pt>
                <c:pt idx="4">
                  <c:v>7</c:v>
                </c:pt>
                <c:pt idx="5">
                  <c:v>5</c:v>
                </c:pt>
                <c:pt idx="6">
                  <c:v>4</c:v>
                </c:pt>
                <c:pt idx="7">
                  <c:v>10</c:v>
                </c:pt>
              </c:numCache>
            </c:numRef>
          </c:val>
          <c:extLst xmlns:c16r2="http://schemas.microsoft.com/office/drawing/2015/06/chart">
            <c:ext xmlns:c16="http://schemas.microsoft.com/office/drawing/2014/chart" uri="{C3380CC4-5D6E-409C-BE32-E72D297353CC}">
              <c16:uniqueId val="{00000007-D740-4F12-892A-8764D5B3FF02}"/>
            </c:ext>
          </c:extLst>
        </c:ser>
        <c:dLbls>
          <c:showLegendKey val="0"/>
          <c:showVal val="0"/>
          <c:showCatName val="0"/>
          <c:showSerName val="0"/>
          <c:showPercent val="0"/>
          <c:showBubbleSize val="0"/>
        </c:dLbls>
        <c:gapWidth val="182"/>
        <c:overlap val="100"/>
        <c:axId val="420207416"/>
        <c:axId val="420207808"/>
      </c:barChart>
      <c:catAx>
        <c:axId val="420207416"/>
        <c:scaling>
          <c:orientation val="minMax"/>
        </c:scaling>
        <c:delete val="0"/>
        <c:axPos val="l"/>
        <c:numFmt formatCode="General" sourceLinked="1"/>
        <c:majorTickMark val="out"/>
        <c:minorTickMark val="out"/>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20207808"/>
        <c:crosses val="autoZero"/>
        <c:auto val="0"/>
        <c:lblAlgn val="ctr"/>
        <c:lblOffset val="100"/>
        <c:noMultiLvlLbl val="0"/>
      </c:catAx>
      <c:valAx>
        <c:axId val="420207808"/>
        <c:scaling>
          <c:orientation val="minMax"/>
          <c:max val="100"/>
        </c:scaling>
        <c:delete val="1"/>
        <c:axPos val="b"/>
        <c:numFmt formatCode="@" sourceLinked="0"/>
        <c:majorTickMark val="out"/>
        <c:minorTickMark val="out"/>
        <c:tickLblPos val="none"/>
        <c:crossAx val="420207416"/>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8598431031621"/>
          <c:y val="0.10296210010370919"/>
          <c:w val="0.50970479005055824"/>
          <c:h val="0.65639378439193663"/>
        </c:manualLayout>
      </c:layout>
      <c:barChart>
        <c:barDir val="bar"/>
        <c:grouping val="stacked"/>
        <c:varyColors val="0"/>
        <c:ser>
          <c:idx val="0"/>
          <c:order val="0"/>
          <c:tx>
            <c:strRef>
              <c:f>Sheet1!$A$2</c:f>
              <c:strCache>
                <c:ptCount val="1"/>
                <c:pt idx="0">
                  <c:v>Completely unsuccessful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Sheet1!$B$2:$D$2</c:f>
              <c:numCache>
                <c:formatCode>0</c:formatCode>
                <c:ptCount val="3"/>
                <c:pt idx="0">
                  <c:v>5.5919561030418805</c:v>
                </c:pt>
                <c:pt idx="1">
                  <c:v>12.842554124300372</c:v>
                </c:pt>
                <c:pt idx="2">
                  <c:v>0.84637558761704368</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Mainly unsuccessful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Sheet1!$B$3:$D$3</c:f>
              <c:numCache>
                <c:formatCode>0</c:formatCode>
                <c:ptCount val="3"/>
                <c:pt idx="0">
                  <c:v>15.18702030105462</c:v>
                </c:pt>
                <c:pt idx="1">
                  <c:v>21.130946483014121</c:v>
                </c:pt>
                <c:pt idx="2">
                  <c:v>11.296668058173738</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Mainly successful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Sheet1!$B$4:$D$4</c:f>
              <c:numCache>
                <c:formatCode>0</c:formatCode>
                <c:ptCount val="3"/>
                <c:pt idx="0">
                  <c:v>55.600990026195916</c:v>
                </c:pt>
                <c:pt idx="1">
                  <c:v>42.078622060854251</c:v>
                </c:pt>
                <c:pt idx="2">
                  <c:v>64.451499425638872</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Completely successful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Sheet1!$B$5:$D$5</c:f>
              <c:numCache>
                <c:formatCode>0</c:formatCode>
                <c:ptCount val="3"/>
                <c:pt idx="0">
                  <c:v>10.53326888858262</c:v>
                </c:pt>
                <c:pt idx="1">
                  <c:v>7.7798335045038653</c:v>
                </c:pt>
                <c:pt idx="2">
                  <c:v>12.335416693612553</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Don't know/no answer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Sheet1!$B$6:$D$6</c:f>
              <c:numCache>
                <c:formatCode>0</c:formatCode>
                <c:ptCount val="3"/>
                <c:pt idx="0">
                  <c:v>13.08676468112502</c:v>
                </c:pt>
                <c:pt idx="1">
                  <c:v>16.168043827327747</c:v>
                </c:pt>
                <c:pt idx="2">
                  <c:v>11.070040234957688</c:v>
                </c:pt>
              </c:numCache>
            </c:numRef>
          </c:val>
          <c:extLst xmlns:c16r2="http://schemas.microsoft.com/office/drawing/2015/06/chart">
            <c:ext xmlns:c16="http://schemas.microsoft.com/office/drawing/2014/chart" uri="{C3380CC4-5D6E-409C-BE32-E72D297353CC}">
              <c16:uniqueId val="{00000004-BA77-4F8C-A326-8D695CD35BFB}"/>
            </c:ext>
          </c:extLst>
        </c:ser>
        <c:dLbls>
          <c:showLegendKey val="0"/>
          <c:showVal val="0"/>
          <c:showCatName val="0"/>
          <c:showSerName val="0"/>
          <c:showPercent val="0"/>
          <c:showBubbleSize val="0"/>
        </c:dLbls>
        <c:gapWidth val="182"/>
        <c:overlap val="100"/>
        <c:axId val="420208592"/>
        <c:axId val="420208984"/>
      </c:barChart>
      <c:catAx>
        <c:axId val="42020859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208984"/>
        <c:crosses val="autoZero"/>
        <c:auto val="1"/>
        <c:lblAlgn val="ctr"/>
        <c:lblOffset val="100"/>
        <c:noMultiLvlLbl val="0"/>
      </c:catAx>
      <c:valAx>
        <c:axId val="420208984"/>
        <c:scaling>
          <c:orientation val="minMax"/>
          <c:max val="100"/>
        </c:scaling>
        <c:delete val="1"/>
        <c:axPos val="t"/>
        <c:numFmt formatCode="0" sourceLinked="1"/>
        <c:majorTickMark val="out"/>
        <c:minorTickMark val="none"/>
        <c:tickLblPos val="none"/>
        <c:crossAx val="420208592"/>
        <c:crosses val="autoZero"/>
        <c:crossBetween val="between"/>
      </c:valAx>
      <c:spPr>
        <a:noFill/>
        <a:ln>
          <a:noFill/>
        </a:ln>
        <a:effectLst/>
      </c:spPr>
    </c:plotArea>
    <c:legend>
      <c:legendPos val="b"/>
      <c:layout>
        <c:manualLayout>
          <c:xMode val="edge"/>
          <c:yMode val="edge"/>
          <c:x val="1.0663150248123398E-2"/>
          <c:y val="0.7777898692314078"/>
          <c:w val="0.96496491847374233"/>
          <c:h val="5.5211518999608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8598431031621"/>
          <c:y val="0.10296210010370919"/>
          <c:w val="0.50970479005055824"/>
          <c:h val="0.65639378439193663"/>
        </c:manualLayout>
      </c:layout>
      <c:barChart>
        <c:barDir val="bar"/>
        <c:grouping val="stacked"/>
        <c:varyColors val="0"/>
        <c:ser>
          <c:idx val="0"/>
          <c:order val="0"/>
          <c:tx>
            <c:strRef>
              <c:f>Sheet1!$A$2</c:f>
              <c:strCache>
                <c:ptCount val="1"/>
                <c:pt idx="0">
                  <c:v>Very bad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Sheet1!$B$2:$D$2</c:f>
              <c:numCache>
                <c:formatCode>0</c:formatCode>
                <c:ptCount val="3"/>
                <c:pt idx="0">
                  <c:v>14.008882829965911</c:v>
                </c:pt>
                <c:pt idx="1">
                  <c:v>11.772519740906064</c:v>
                </c:pt>
                <c:pt idx="2">
                  <c:v>15.47260224590114</c:v>
                </c:pt>
              </c:numCache>
            </c:numRef>
          </c:val>
          <c:extLst xmlns:c16r2="http://schemas.microsoft.com/office/drawing/2015/06/chart">
            <c:ext xmlns:c16="http://schemas.microsoft.com/office/drawing/2014/chart" uri="{C3380CC4-5D6E-409C-BE32-E72D297353CC}">
              <c16:uniqueId val="{00000000-3391-4DDB-AAC4-DCDBF2AE4FD6}"/>
            </c:ext>
          </c:extLst>
        </c:ser>
        <c:ser>
          <c:idx val="1"/>
          <c:order val="1"/>
          <c:tx>
            <c:strRef>
              <c:f>Sheet1!$A$3</c:f>
              <c:strCache>
                <c:ptCount val="1"/>
                <c:pt idx="0">
                  <c:v>Mostly bad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Sheet1!$B$3:$D$3</c:f>
              <c:numCache>
                <c:formatCode>0</c:formatCode>
                <c:ptCount val="3"/>
                <c:pt idx="0">
                  <c:v>45.325110155691299</c:v>
                </c:pt>
                <c:pt idx="1">
                  <c:v>40.606600014297399</c:v>
                </c:pt>
                <c:pt idx="2">
                  <c:v>48.413416764771064</c:v>
                </c:pt>
              </c:numCache>
            </c:numRef>
          </c:val>
          <c:extLst xmlns:c16r2="http://schemas.microsoft.com/office/drawing/2015/06/chart">
            <c:ext xmlns:c16="http://schemas.microsoft.com/office/drawing/2014/chart" uri="{C3380CC4-5D6E-409C-BE32-E72D297353CC}">
              <c16:uniqueId val="{00000001-3391-4DDB-AAC4-DCDBF2AE4FD6}"/>
            </c:ext>
          </c:extLst>
        </c:ser>
        <c:ser>
          <c:idx val="2"/>
          <c:order val="2"/>
          <c:tx>
            <c:strRef>
              <c:f>Sheet1!$A$4</c:f>
              <c:strCache>
                <c:ptCount val="1"/>
                <c:pt idx="0">
                  <c:v>Mostly good </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Sheet1!$B$4:$D$4</c:f>
              <c:numCache>
                <c:formatCode>0</c:formatCode>
                <c:ptCount val="3"/>
                <c:pt idx="0">
                  <c:v>36.363620728735683</c:v>
                </c:pt>
                <c:pt idx="1">
                  <c:v>39.284363063271385</c:v>
                </c:pt>
                <c:pt idx="2">
                  <c:v>34.451969045286923</c:v>
                </c:pt>
              </c:numCache>
            </c:numRef>
          </c:val>
          <c:extLst xmlns:c16r2="http://schemas.microsoft.com/office/drawing/2015/06/chart">
            <c:ext xmlns:c16="http://schemas.microsoft.com/office/drawing/2014/chart" uri="{C3380CC4-5D6E-409C-BE32-E72D297353CC}">
              <c16:uniqueId val="{00000002-3391-4DDB-AAC4-DCDBF2AE4FD6}"/>
            </c:ext>
          </c:extLst>
        </c:ser>
        <c:ser>
          <c:idx val="3"/>
          <c:order val="3"/>
          <c:tx>
            <c:strRef>
              <c:f>Sheet1!$A$5</c:f>
              <c:strCache>
                <c:ptCount val="1"/>
                <c:pt idx="0">
                  <c:v>Very good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Sheet1!$B$5:$D$5</c:f>
              <c:numCache>
                <c:formatCode>0</c:formatCode>
                <c:ptCount val="3"/>
                <c:pt idx="0">
                  <c:v>3.0235260401738424</c:v>
                </c:pt>
                <c:pt idx="1">
                  <c:v>5.8493579943114113</c:v>
                </c:pt>
                <c:pt idx="2">
                  <c:v>1.1739940399027093</c:v>
                </c:pt>
              </c:numCache>
            </c:numRef>
          </c:val>
          <c:extLst xmlns:c16r2="http://schemas.microsoft.com/office/drawing/2015/06/chart">
            <c:ext xmlns:c16="http://schemas.microsoft.com/office/drawing/2014/chart" uri="{C3380CC4-5D6E-409C-BE32-E72D297353CC}">
              <c16:uniqueId val="{00000003-3391-4DDB-AAC4-DCDBF2AE4FD6}"/>
            </c:ext>
          </c:extLst>
        </c:ser>
        <c:ser>
          <c:idx val="4"/>
          <c:order val="4"/>
          <c:tx>
            <c:strRef>
              <c:f>Sheet1!$A$6</c:f>
              <c:strCache>
                <c:ptCount val="1"/>
                <c:pt idx="0">
                  <c:v>Don’t know/No answer </c:v>
                </c:pt>
              </c:strCache>
            </c:strRef>
          </c:tx>
          <c:spPr>
            <a:solidFill>
              <a:schemeClr val="bg1">
                <a:lumMod val="50000"/>
              </a:schemeClr>
            </a:solidFill>
            <a:ln>
              <a:noFill/>
            </a:ln>
            <a:effectLst/>
          </c:spPr>
          <c:invertIfNegative val="0"/>
          <c:dLbls>
            <c:dLbl>
              <c:idx val="2"/>
              <c:delete val="1"/>
              <c:extLst xmlns:c16r2="http://schemas.microsoft.com/office/drawing/2015/06/chart">
                <c:ext xmlns:c16="http://schemas.microsoft.com/office/drawing/2014/chart" uri="{C3380CC4-5D6E-409C-BE32-E72D297353CC}">
                  <c16:uniqueId val="{00000000-CAF7-4D74-A614-93005046E20C}"/>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Sheet1!$B$6:$D$6</c:f>
              <c:numCache>
                <c:formatCode>0</c:formatCode>
                <c:ptCount val="3"/>
                <c:pt idx="0">
                  <c:v>1.2788602454333029</c:v>
                </c:pt>
                <c:pt idx="1">
                  <c:v>2.4871591872141288</c:v>
                </c:pt>
                <c:pt idx="2">
                  <c:v>0.48801790413794743</c:v>
                </c:pt>
              </c:numCache>
            </c:numRef>
          </c:val>
          <c:extLst xmlns:c16r2="http://schemas.microsoft.com/office/drawing/2015/06/chart">
            <c:ext xmlns:c16="http://schemas.microsoft.com/office/drawing/2014/chart" uri="{C3380CC4-5D6E-409C-BE32-E72D297353CC}">
              <c16:uniqueId val="{00000004-3391-4DDB-AAC4-DCDBF2AE4FD6}"/>
            </c:ext>
          </c:extLst>
        </c:ser>
        <c:dLbls>
          <c:showLegendKey val="0"/>
          <c:showVal val="0"/>
          <c:showCatName val="0"/>
          <c:showSerName val="0"/>
          <c:showPercent val="0"/>
          <c:showBubbleSize val="0"/>
        </c:dLbls>
        <c:gapWidth val="182"/>
        <c:overlap val="100"/>
        <c:axId val="356405424"/>
        <c:axId val="355422352"/>
      </c:barChart>
      <c:catAx>
        <c:axId val="35640542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422352"/>
        <c:crosses val="autoZero"/>
        <c:auto val="1"/>
        <c:lblAlgn val="ctr"/>
        <c:lblOffset val="100"/>
        <c:noMultiLvlLbl val="0"/>
      </c:catAx>
      <c:valAx>
        <c:axId val="355422352"/>
        <c:scaling>
          <c:orientation val="minMax"/>
          <c:max val="100"/>
        </c:scaling>
        <c:delete val="1"/>
        <c:axPos val="t"/>
        <c:numFmt formatCode="0" sourceLinked="1"/>
        <c:majorTickMark val="out"/>
        <c:minorTickMark val="none"/>
        <c:tickLblPos val="none"/>
        <c:crossAx val="356405424"/>
        <c:crosses val="autoZero"/>
        <c:crossBetween val="between"/>
      </c:valAx>
      <c:spPr>
        <a:noFill/>
        <a:ln>
          <a:noFill/>
        </a:ln>
        <a:effectLst/>
      </c:spPr>
    </c:plotArea>
    <c:legend>
      <c:legendPos val="b"/>
      <c:layout>
        <c:manualLayout>
          <c:xMode val="edge"/>
          <c:yMode val="edge"/>
          <c:x val="0.11144121619847534"/>
          <c:y val="0.80538130374740391"/>
          <c:w val="0.81784761343513113"/>
          <c:h val="5.5211518999608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242192354707053"/>
          <c:y val="0.10296210010370919"/>
          <c:w val="0.51266885081380409"/>
          <c:h val="0.65639378439193663"/>
        </c:manualLayout>
      </c:layout>
      <c:barChart>
        <c:barDir val="bar"/>
        <c:grouping val="stacked"/>
        <c:varyColors val="0"/>
        <c:ser>
          <c:idx val="0"/>
          <c:order val="0"/>
          <c:tx>
            <c:strRef>
              <c:f>Sheet1!$A$2</c:f>
              <c:strCache>
                <c:ptCount val="1"/>
                <c:pt idx="0">
                  <c:v>Completely unsuccessful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Sheet1!$B$2:$D$2</c:f>
              <c:numCache>
                <c:formatCode>0</c:formatCode>
                <c:ptCount val="3"/>
                <c:pt idx="0">
                  <c:v>1.1000000000000001</c:v>
                </c:pt>
                <c:pt idx="1">
                  <c:v>1.5</c:v>
                </c:pt>
                <c:pt idx="2">
                  <c:v>0.9</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Mainly unsuccessful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Sheet1!$B$3:$D$3</c:f>
              <c:numCache>
                <c:formatCode>0</c:formatCode>
                <c:ptCount val="3"/>
                <c:pt idx="0">
                  <c:v>2.8</c:v>
                </c:pt>
                <c:pt idx="1">
                  <c:v>1.5</c:v>
                </c:pt>
                <c:pt idx="2">
                  <c:v>3.6</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Mainly successful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Sheet1!$B$4:$D$4</c:f>
              <c:numCache>
                <c:formatCode>0</c:formatCode>
                <c:ptCount val="3"/>
                <c:pt idx="0">
                  <c:v>65.900000000000006</c:v>
                </c:pt>
                <c:pt idx="1">
                  <c:v>65.2</c:v>
                </c:pt>
                <c:pt idx="2">
                  <c:v>66.400000000000006</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Completely successful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Sheet1!$B$5:$D$5</c:f>
              <c:numCache>
                <c:formatCode>0</c:formatCode>
                <c:ptCount val="3"/>
                <c:pt idx="0">
                  <c:v>21.6</c:v>
                </c:pt>
                <c:pt idx="1">
                  <c:v>21.2</c:v>
                </c:pt>
                <c:pt idx="2">
                  <c:v>21.8</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Don't know/no answer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Sheet1!$B$6:$D$6</c:f>
              <c:numCache>
                <c:formatCode>0</c:formatCode>
                <c:ptCount val="3"/>
                <c:pt idx="0">
                  <c:v>8.5</c:v>
                </c:pt>
                <c:pt idx="1">
                  <c:v>10.6</c:v>
                </c:pt>
                <c:pt idx="2">
                  <c:v>7.3</c:v>
                </c:pt>
              </c:numCache>
            </c:numRef>
          </c:val>
          <c:extLst xmlns:c16r2="http://schemas.microsoft.com/office/drawing/2015/06/chart">
            <c:ext xmlns:c16="http://schemas.microsoft.com/office/drawing/2014/chart" uri="{C3380CC4-5D6E-409C-BE32-E72D297353CC}">
              <c16:uniqueId val="{00000004-BA77-4F8C-A326-8D695CD35BFB}"/>
            </c:ext>
          </c:extLst>
        </c:ser>
        <c:dLbls>
          <c:showLegendKey val="0"/>
          <c:showVal val="0"/>
          <c:showCatName val="0"/>
          <c:showSerName val="0"/>
          <c:showPercent val="0"/>
          <c:showBubbleSize val="0"/>
        </c:dLbls>
        <c:gapWidth val="182"/>
        <c:overlap val="100"/>
        <c:axId val="420209768"/>
        <c:axId val="420210160"/>
      </c:barChart>
      <c:catAx>
        <c:axId val="420209768"/>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210160"/>
        <c:crosses val="autoZero"/>
        <c:auto val="1"/>
        <c:lblAlgn val="ctr"/>
        <c:lblOffset val="100"/>
        <c:noMultiLvlLbl val="0"/>
      </c:catAx>
      <c:valAx>
        <c:axId val="420210160"/>
        <c:scaling>
          <c:orientation val="minMax"/>
          <c:max val="100"/>
        </c:scaling>
        <c:delete val="1"/>
        <c:axPos val="t"/>
        <c:numFmt formatCode="0" sourceLinked="1"/>
        <c:majorTickMark val="out"/>
        <c:minorTickMark val="none"/>
        <c:tickLblPos val="none"/>
        <c:crossAx val="420209768"/>
        <c:crosses val="autoZero"/>
        <c:crossBetween val="between"/>
      </c:valAx>
      <c:spPr>
        <a:noFill/>
        <a:ln>
          <a:noFill/>
        </a:ln>
        <a:effectLst/>
      </c:spPr>
    </c:plotArea>
    <c:legend>
      <c:legendPos val="b"/>
      <c:layout>
        <c:manualLayout>
          <c:xMode val="edge"/>
          <c:yMode val="edge"/>
          <c:x val="1.0663150248123398E-2"/>
          <c:y val="0.81100241899714953"/>
          <c:w val="0.96496491847374233"/>
          <c:h val="5.5211518999608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rgbClr val="333333"/>
                </a:solidFill>
                <a:latin typeface="+mn-lt"/>
                <a:ea typeface="+mn-ea"/>
                <a:cs typeface="+mn-cs"/>
              </a:defRPr>
            </a:pPr>
            <a:r>
              <a:rPr lang="en-US" sz="1050" b="0" dirty="0">
                <a:solidFill>
                  <a:srgbClr val="333333"/>
                </a:solidFill>
              </a:rPr>
              <a:t>IF PERCEIVE SUCCESSFUL (ANSWERS 4 OR 5 OR DK/NA) </a:t>
            </a:r>
          </a:p>
          <a:p>
            <a:pPr>
              <a:defRPr sz="1050" b="1">
                <a:solidFill>
                  <a:srgbClr val="333333"/>
                </a:solidFill>
              </a:defRPr>
            </a:pPr>
            <a:r>
              <a:rPr lang="en-US" sz="1050" b="1" dirty="0">
                <a:solidFill>
                  <a:srgbClr val="333333"/>
                </a:solidFill>
              </a:rPr>
              <a:t>Why do you think your</a:t>
            </a:r>
            <a:r>
              <a:rPr lang="en-US" sz="1050" b="1" baseline="0" dirty="0">
                <a:solidFill>
                  <a:srgbClr val="333333"/>
                </a:solidFill>
              </a:rPr>
              <a:t> municipality was successful in dealing with migrant crisis</a:t>
            </a:r>
            <a:r>
              <a:rPr lang="en-US" sz="1050" b="1" dirty="0">
                <a:solidFill>
                  <a:srgbClr val="333333"/>
                </a:solidFill>
              </a:rPr>
              <a:t>?</a:t>
            </a:r>
            <a:r>
              <a:rPr lang="x-none" sz="1050" b="1" dirty="0">
                <a:solidFill>
                  <a:srgbClr val="333333"/>
                </a:solidFill>
              </a:rPr>
              <a:t> %</a:t>
            </a:r>
          </a:p>
          <a:p>
            <a:pPr>
              <a:defRPr sz="1050" b="1">
                <a:solidFill>
                  <a:srgbClr val="333333"/>
                </a:solidFill>
              </a:defRPr>
            </a:pPr>
            <a:r>
              <a:rPr lang="x-none" sz="1050" b="0" dirty="0">
                <a:solidFill>
                  <a:srgbClr val="333333"/>
                </a:solidFill>
              </a:rPr>
              <a:t>OPEN QUESTION</a:t>
            </a:r>
            <a:endParaRPr lang="en-US" sz="1050" b="0" dirty="0">
              <a:solidFill>
                <a:srgbClr val="333333"/>
              </a:solidFill>
            </a:endParaRPr>
          </a:p>
        </c:rich>
      </c:tx>
      <c:overlay val="0"/>
      <c:spPr>
        <a:noFill/>
        <a:ln>
          <a:noFill/>
        </a:ln>
        <a:effectLst/>
      </c:spPr>
      <c:txPr>
        <a:bodyPr rot="0" spcFirstLastPara="1" vertOverflow="ellipsis" vert="horz" wrap="square" anchor="ctr" anchorCtr="1"/>
        <a:lstStyle/>
        <a:p>
          <a:pPr>
            <a:defRPr sz="1050" b="1" i="0" u="none" strike="noStrike" kern="1200" spc="0" baseline="0">
              <a:solidFill>
                <a:srgbClr val="333333"/>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We have succesfully solved all problems, all migrants are taken care of</c:v>
                </c:pt>
                <c:pt idx="1">
                  <c:v>There are no migrants/refugees in our municipality</c:v>
                </c:pt>
                <c:pt idx="2">
                  <c:v>We were very well organized and efficient</c:v>
                </c:pt>
                <c:pt idx="3">
                  <c:v>Migrants are only in transit through our Municipality</c:v>
                </c:pt>
                <c:pt idx="4">
                  <c:v>We have cooperation with all relevant institutions (Goverment, NGOs etc.)</c:v>
                </c:pt>
                <c:pt idx="5">
                  <c:v>We helped as much as we could, did everything within our power</c:v>
                </c:pt>
                <c:pt idx="6">
                  <c:v>We have received help - donations</c:v>
                </c:pt>
                <c:pt idx="7">
                  <c:v>The number of migrants in our Municipality is very low</c:v>
                </c:pt>
                <c:pt idx="8">
                  <c:v>We have taken all measures and act according to Government recommendations</c:v>
                </c:pt>
                <c:pt idx="9">
                  <c:v>The municipality has no jurisdiction in case of migrants</c:v>
                </c:pt>
                <c:pt idx="10">
                  <c:v>Other</c:v>
                </c:pt>
                <c:pt idx="11">
                  <c:v>Don’t know/No answer</c:v>
                </c:pt>
              </c:strCache>
            </c:strRef>
          </c:cat>
          <c:val>
            <c:numRef>
              <c:f>Sheet1!$B$2:$B$13</c:f>
              <c:numCache>
                <c:formatCode>0</c:formatCode>
                <c:ptCount val="12"/>
                <c:pt idx="0">
                  <c:v>17.8</c:v>
                </c:pt>
                <c:pt idx="1">
                  <c:v>14.8</c:v>
                </c:pt>
                <c:pt idx="2">
                  <c:v>13</c:v>
                </c:pt>
                <c:pt idx="3">
                  <c:v>10.1</c:v>
                </c:pt>
                <c:pt idx="4">
                  <c:v>7.7</c:v>
                </c:pt>
                <c:pt idx="5">
                  <c:v>7.7</c:v>
                </c:pt>
                <c:pt idx="6">
                  <c:v>4.7</c:v>
                </c:pt>
                <c:pt idx="7">
                  <c:v>4.0999999999999996</c:v>
                </c:pt>
                <c:pt idx="8">
                  <c:v>4.0999999999999996</c:v>
                </c:pt>
                <c:pt idx="9">
                  <c:v>2.4</c:v>
                </c:pt>
                <c:pt idx="10">
                  <c:v>3</c:v>
                </c:pt>
                <c:pt idx="11">
                  <c:v>10.7</c:v>
                </c:pt>
              </c:numCache>
            </c:numRef>
          </c:val>
          <c:extLst xmlns:c16r2="http://schemas.microsoft.com/office/drawing/2015/06/chart">
            <c:ext xmlns:c16="http://schemas.microsoft.com/office/drawing/2014/chart" uri="{C3380CC4-5D6E-409C-BE32-E72D297353CC}">
              <c16:uniqueId val="{00000000-35C1-431F-90D6-85B7C50FD2BA}"/>
            </c:ext>
          </c:extLst>
        </c:ser>
        <c:dLbls>
          <c:showLegendKey val="0"/>
          <c:showVal val="0"/>
          <c:showCatName val="0"/>
          <c:showSerName val="0"/>
          <c:showPercent val="0"/>
          <c:showBubbleSize val="0"/>
        </c:dLbls>
        <c:gapWidth val="182"/>
        <c:axId val="419976272"/>
        <c:axId val="420210552"/>
      </c:barChart>
      <c:catAx>
        <c:axId val="41997627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0210552"/>
        <c:crosses val="autoZero"/>
        <c:auto val="1"/>
        <c:lblAlgn val="ctr"/>
        <c:lblOffset val="100"/>
        <c:noMultiLvlLbl val="0"/>
      </c:catAx>
      <c:valAx>
        <c:axId val="420210552"/>
        <c:scaling>
          <c:orientation val="minMax"/>
          <c:max val="30"/>
        </c:scaling>
        <c:delete val="1"/>
        <c:axPos val="t"/>
        <c:numFmt formatCode="0" sourceLinked="1"/>
        <c:majorTickMark val="none"/>
        <c:minorTickMark val="none"/>
        <c:tickLblPos val="none"/>
        <c:crossAx val="419976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8598431031621"/>
          <c:y val="0.10296210010370919"/>
          <c:w val="0.50970479005055824"/>
          <c:h val="0.65639378439193663"/>
        </c:manualLayout>
      </c:layout>
      <c:barChart>
        <c:barDir val="bar"/>
        <c:grouping val="stacked"/>
        <c:varyColors val="0"/>
        <c:ser>
          <c:idx val="0"/>
          <c:order val="0"/>
          <c:tx>
            <c:strRef>
              <c:f>Sheet1!$A$2</c:f>
              <c:strCache>
                <c:ptCount val="1"/>
                <c:pt idx="0">
                  <c:v>Not aware at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Sheet1!$B$2:$D$2</c:f>
              <c:numCache>
                <c:formatCode>0</c:formatCode>
                <c:ptCount val="3"/>
                <c:pt idx="0">
                  <c:v>11.4</c:v>
                </c:pt>
                <c:pt idx="1">
                  <c:v>15.2</c:v>
                </c:pt>
                <c:pt idx="2">
                  <c:v>9.1</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Mostly not aware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Sheet1!$B$3:$D$3</c:f>
              <c:numCache>
                <c:formatCode>0</c:formatCode>
                <c:ptCount val="3"/>
                <c:pt idx="0">
                  <c:v>21.6</c:v>
                </c:pt>
                <c:pt idx="1">
                  <c:v>13.6</c:v>
                </c:pt>
                <c:pt idx="2">
                  <c:v>26.4</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Mostly aware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Sheet1!$B$4:$D$4</c:f>
              <c:numCache>
                <c:formatCode>0</c:formatCode>
                <c:ptCount val="3"/>
                <c:pt idx="0">
                  <c:v>54.5</c:v>
                </c:pt>
                <c:pt idx="1">
                  <c:v>60.6</c:v>
                </c:pt>
                <c:pt idx="2">
                  <c:v>50.9</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Fully aware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Sheet1!$B$5:$D$5</c:f>
              <c:numCache>
                <c:formatCode>0</c:formatCode>
                <c:ptCount val="3"/>
                <c:pt idx="0">
                  <c:v>11.9</c:v>
                </c:pt>
                <c:pt idx="1">
                  <c:v>10.6</c:v>
                </c:pt>
                <c:pt idx="2">
                  <c:v>12.7</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Don't know/no answer</c:v>
                </c:pt>
              </c:strCache>
            </c:strRef>
          </c:tx>
          <c:spPr>
            <a:solidFill>
              <a:schemeClr val="bg1">
                <a:lumMod val="50000"/>
              </a:schemeClr>
            </a:solidFill>
            <a:ln>
              <a:noFill/>
            </a:ln>
            <a:effectLst/>
          </c:spPr>
          <c:invertIfNegative val="0"/>
          <c:dLbls>
            <c:dLbl>
              <c:idx val="1"/>
              <c:delete val="1"/>
              <c:extLst xmlns:c16r2="http://schemas.microsoft.com/office/drawing/2015/06/chart">
                <c:ext xmlns:c16="http://schemas.microsoft.com/office/drawing/2014/chart" uri="{C3380CC4-5D6E-409C-BE32-E72D297353CC}">
                  <c16:uniqueId val="{00000000-B5C6-4DB8-B8DA-E7DDBCB1EF1F}"/>
                </c:ext>
                <c:ext xmlns:c15="http://schemas.microsoft.com/office/drawing/2012/chart" uri="{CE6537A1-D6FC-4f65-9D91-7224C49458BB}"/>
              </c:extLst>
            </c:dLbl>
            <c:spPr>
              <a:noFill/>
              <a:ln>
                <a:noFill/>
              </a:ln>
              <a:effectLst/>
            </c:spPr>
            <c:txPr>
              <a:bodyPr/>
              <a:lstStyle/>
              <a:p>
                <a:pPr>
                  <a:defRPr sz="900">
                    <a:solidFill>
                      <a:srgbClr val="333333"/>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Sheet1!$B$6:$D$6</c:f>
              <c:numCache>
                <c:formatCode>0</c:formatCode>
                <c:ptCount val="3"/>
                <c:pt idx="0">
                  <c:v>0.6</c:v>
                </c:pt>
                <c:pt idx="1">
                  <c:v>0</c:v>
                </c:pt>
                <c:pt idx="2">
                  <c:v>0.9</c:v>
                </c:pt>
              </c:numCache>
            </c:numRef>
          </c:val>
          <c:extLst xmlns:c16r2="http://schemas.microsoft.com/office/drawing/2015/06/chart">
            <c:ext xmlns:c16="http://schemas.microsoft.com/office/drawing/2014/chart" uri="{C3380CC4-5D6E-409C-BE32-E72D297353CC}">
              <c16:uniqueId val="{00000004-BA77-4F8C-A326-8D695CD35BFB}"/>
            </c:ext>
          </c:extLst>
        </c:ser>
        <c:dLbls>
          <c:showLegendKey val="0"/>
          <c:showVal val="0"/>
          <c:showCatName val="0"/>
          <c:showSerName val="0"/>
          <c:showPercent val="0"/>
          <c:showBubbleSize val="0"/>
        </c:dLbls>
        <c:gapWidth val="182"/>
        <c:overlap val="100"/>
        <c:axId val="352873880"/>
        <c:axId val="352873488"/>
      </c:barChart>
      <c:catAx>
        <c:axId val="35287388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873488"/>
        <c:crosses val="autoZero"/>
        <c:auto val="1"/>
        <c:lblAlgn val="ctr"/>
        <c:lblOffset val="100"/>
        <c:noMultiLvlLbl val="0"/>
      </c:catAx>
      <c:valAx>
        <c:axId val="352873488"/>
        <c:scaling>
          <c:orientation val="minMax"/>
          <c:max val="100"/>
        </c:scaling>
        <c:delete val="1"/>
        <c:axPos val="t"/>
        <c:numFmt formatCode="0" sourceLinked="1"/>
        <c:majorTickMark val="out"/>
        <c:minorTickMark val="none"/>
        <c:tickLblPos val="none"/>
        <c:crossAx val="352873880"/>
        <c:crosses val="autoZero"/>
        <c:crossBetween val="between"/>
      </c:valAx>
      <c:spPr>
        <a:noFill/>
        <a:ln>
          <a:noFill/>
        </a:ln>
        <a:effectLst/>
      </c:spPr>
    </c:plotArea>
    <c:legend>
      <c:legendPos val="b"/>
      <c:layout>
        <c:manualLayout>
          <c:xMode val="edge"/>
          <c:yMode val="edge"/>
          <c:x val="1.659127177461469E-2"/>
          <c:y val="0.78715605486702578"/>
          <c:w val="0.96496491847374233"/>
          <c:h val="5.5211518999608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n-US" sz="900" b="1" i="0" baseline="0" dirty="0">
                <a:effectLst/>
              </a:rPr>
              <a:t>General population</a:t>
            </a:r>
            <a:endParaRPr lang="en-US" sz="900" dirty="0">
              <a:effectLst/>
            </a:endParaRPr>
          </a:p>
        </c:rich>
      </c:tx>
      <c:layout>
        <c:manualLayout>
          <c:xMode val="edge"/>
          <c:yMode val="edge"/>
          <c:x val="0.37648669710169297"/>
          <c:y val="4.2764408755591801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0131181892408272"/>
          <c:y val="0.1000687164880848"/>
          <c:w val="0.46402887068455012"/>
          <c:h val="0.87126950885629739"/>
        </c:manualLayout>
      </c:layout>
      <c:barChart>
        <c:barDir val="bar"/>
        <c:grouping val="clustered"/>
        <c:varyColors val="0"/>
        <c:ser>
          <c:idx val="0"/>
          <c:order val="0"/>
          <c:tx>
            <c:strRef>
              <c:f>Sheet1!$B$1</c:f>
              <c:strCache>
                <c:ptCount val="1"/>
                <c:pt idx="0">
                  <c:v>Total sample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 has had no effect, everything has been functioning as usual</c:v>
                </c:pt>
                <c:pt idx="1">
                  <c:v>It has led to problems with the delivery of regular services</c:v>
                </c:pt>
                <c:pt idx="2">
                  <c:v>It has led to problems with delivery of services to migrants/refugees, but not with regular services to citizens</c:v>
                </c:pt>
                <c:pt idx="3">
                  <c:v>Don't know/no answer</c:v>
                </c:pt>
              </c:strCache>
            </c:strRef>
          </c:cat>
          <c:val>
            <c:numRef>
              <c:f>Sheet1!$B$2:$B$5</c:f>
              <c:numCache>
                <c:formatCode>0</c:formatCode>
                <c:ptCount val="4"/>
                <c:pt idx="0">
                  <c:v>60.690189805497212</c:v>
                </c:pt>
                <c:pt idx="1">
                  <c:v>19.685874502262489</c:v>
                </c:pt>
                <c:pt idx="2">
                  <c:v>8.7196278904893454</c:v>
                </c:pt>
                <c:pt idx="3">
                  <c:v>10.904307801750999</c:v>
                </c:pt>
              </c:numCache>
            </c:numRef>
          </c:val>
          <c:extLst xmlns:c16r2="http://schemas.microsoft.com/office/drawing/2015/06/chart">
            <c:ext xmlns:c16="http://schemas.microsoft.com/office/drawing/2014/chart" uri="{C3380CC4-5D6E-409C-BE32-E72D297353CC}">
              <c16:uniqueId val="{00000000-1B93-4E18-B706-F7F01B55617E}"/>
            </c:ext>
          </c:extLst>
        </c:ser>
        <c:ser>
          <c:idx val="1"/>
          <c:order val="1"/>
          <c:tx>
            <c:strRef>
              <c:f>Sheet1!$C$1</c:f>
              <c:strCache>
                <c:ptCount val="1"/>
                <c:pt idx="0">
                  <c:v>I group - Municipalities most affected by migrations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 has had no effect, everything has been functioning as usual</c:v>
                </c:pt>
                <c:pt idx="1">
                  <c:v>It has led to problems with the delivery of regular services</c:v>
                </c:pt>
                <c:pt idx="2">
                  <c:v>It has led to problems with delivery of services to migrants/refugees, but not with regular services to citizens</c:v>
                </c:pt>
                <c:pt idx="3">
                  <c:v>Don't know/no answer</c:v>
                </c:pt>
              </c:strCache>
            </c:strRef>
          </c:cat>
          <c:val>
            <c:numRef>
              <c:f>Sheet1!$C$2:$C$5</c:f>
              <c:numCache>
                <c:formatCode>0</c:formatCode>
                <c:ptCount val="4"/>
                <c:pt idx="0">
                  <c:v>43.307819678307084</c:v>
                </c:pt>
                <c:pt idx="1">
                  <c:v>36.869718708193105</c:v>
                </c:pt>
                <c:pt idx="2">
                  <c:v>14.758891975599543</c:v>
                </c:pt>
                <c:pt idx="3">
                  <c:v>5.0635696379006294</c:v>
                </c:pt>
              </c:numCache>
            </c:numRef>
          </c:val>
          <c:extLst xmlns:c16r2="http://schemas.microsoft.com/office/drawing/2015/06/chart">
            <c:ext xmlns:c16="http://schemas.microsoft.com/office/drawing/2014/chart" uri="{C3380CC4-5D6E-409C-BE32-E72D297353CC}">
              <c16:uniqueId val="{00000001-1B93-4E18-B706-F7F01B55617E}"/>
            </c:ext>
          </c:extLst>
        </c:ser>
        <c:ser>
          <c:idx val="2"/>
          <c:order val="2"/>
          <c:tx>
            <c:strRef>
              <c:f>Sheet1!$D$1</c:f>
              <c:strCache>
                <c:ptCount val="1"/>
                <c:pt idx="0">
                  <c:v>II group – Municipalities moderately affected by migrations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 has had no effect, everything has been functioning as usual</c:v>
                </c:pt>
                <c:pt idx="1">
                  <c:v>It has led to problems with the delivery of regular services</c:v>
                </c:pt>
                <c:pt idx="2">
                  <c:v>It has led to problems with delivery of services to migrants/refugees, but not with regular services to citizens</c:v>
                </c:pt>
                <c:pt idx="3">
                  <c:v>Don't know/no answer</c:v>
                </c:pt>
              </c:strCache>
            </c:strRef>
          </c:cat>
          <c:val>
            <c:numRef>
              <c:f>Sheet1!$D$2:$D$5</c:f>
              <c:numCache>
                <c:formatCode>0</c:formatCode>
                <c:ptCount val="4"/>
                <c:pt idx="0">
                  <c:v>72.067104750394265</c:v>
                </c:pt>
                <c:pt idx="1">
                  <c:v>8.4388965282158477</c:v>
                </c:pt>
                <c:pt idx="2">
                  <c:v>4.7668761470090875</c:v>
                </c:pt>
                <c:pt idx="3">
                  <c:v>14.727122574380683</c:v>
                </c:pt>
              </c:numCache>
            </c:numRef>
          </c:val>
          <c:extLst xmlns:c16r2="http://schemas.microsoft.com/office/drawing/2015/06/chart">
            <c:ext xmlns:c16="http://schemas.microsoft.com/office/drawing/2014/chart" uri="{C3380CC4-5D6E-409C-BE32-E72D297353CC}">
              <c16:uniqueId val="{00000002-1B93-4E18-B706-F7F01B55617E}"/>
            </c:ext>
          </c:extLst>
        </c:ser>
        <c:dLbls>
          <c:showLegendKey val="0"/>
          <c:showVal val="0"/>
          <c:showCatName val="0"/>
          <c:showSerName val="0"/>
          <c:showPercent val="0"/>
          <c:showBubbleSize val="0"/>
        </c:dLbls>
        <c:gapWidth val="300"/>
        <c:axId val="352872704"/>
        <c:axId val="352871920"/>
      </c:barChart>
      <c:catAx>
        <c:axId val="35287270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871920"/>
        <c:crosses val="autoZero"/>
        <c:auto val="1"/>
        <c:lblAlgn val="ctr"/>
        <c:lblOffset val="100"/>
        <c:noMultiLvlLbl val="0"/>
      </c:catAx>
      <c:valAx>
        <c:axId val="352871920"/>
        <c:scaling>
          <c:orientation val="minMax"/>
          <c:max val="100"/>
        </c:scaling>
        <c:delete val="1"/>
        <c:axPos val="t"/>
        <c:numFmt formatCode="0" sourceLinked="1"/>
        <c:majorTickMark val="out"/>
        <c:minorTickMark val="none"/>
        <c:tickLblPos val="none"/>
        <c:crossAx val="352872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x-none" sz="900" b="1" i="0" baseline="0" dirty="0">
                <a:effectLst/>
              </a:rPr>
              <a:t>Local administration</a:t>
            </a:r>
            <a:endParaRPr lang="en-US" sz="900" dirty="0">
              <a:effectLst/>
            </a:endParaRPr>
          </a:p>
        </c:rich>
      </c:tx>
      <c:layout>
        <c:manualLayout>
          <c:xMode val="edge"/>
          <c:yMode val="edge"/>
          <c:x val="0.30974777089034095"/>
          <c:y val="4.2764408755591801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 has had no effect, everything has been functioning as usual</c:v>
                </c:pt>
                <c:pt idx="1">
                  <c:v>It has led to problems with the delivery of regular services</c:v>
                </c:pt>
                <c:pt idx="2">
                  <c:v>It has led to problems with delivery of services to migrants/refugees, but not with regular services to citizens</c:v>
                </c:pt>
                <c:pt idx="3">
                  <c:v>Don't know/no answer</c:v>
                </c:pt>
              </c:strCache>
            </c:strRef>
          </c:cat>
          <c:val>
            <c:numRef>
              <c:f>Sheet1!$B$2:$B$5</c:f>
              <c:numCache>
                <c:formatCode>0</c:formatCode>
                <c:ptCount val="4"/>
                <c:pt idx="0">
                  <c:v>85.2</c:v>
                </c:pt>
                <c:pt idx="1">
                  <c:v>6.8</c:v>
                </c:pt>
                <c:pt idx="2">
                  <c:v>6.8</c:v>
                </c:pt>
                <c:pt idx="3">
                  <c:v>1.1000000000000001</c:v>
                </c:pt>
              </c:numCache>
            </c:numRef>
          </c:val>
          <c:extLst xmlns:c16r2="http://schemas.microsoft.com/office/drawing/2015/06/chart">
            <c:ext xmlns:c16="http://schemas.microsoft.com/office/drawing/2014/chart" uri="{C3380CC4-5D6E-409C-BE32-E72D297353CC}">
              <c16:uniqueId val="{00000000-6E0C-4B15-9BB0-D02BD353DF37}"/>
            </c:ext>
          </c:extLst>
        </c:ser>
        <c:ser>
          <c:idx val="1"/>
          <c:order val="1"/>
          <c:tx>
            <c:strRef>
              <c:f>Sheet1!$C$1</c:f>
              <c:strCache>
                <c:ptCount val="1"/>
                <c:pt idx="0">
                  <c:v>I group - Municipalities most affected by migrations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 has had no effect, everything has been functioning as usual</c:v>
                </c:pt>
                <c:pt idx="1">
                  <c:v>It has led to problems with the delivery of regular services</c:v>
                </c:pt>
                <c:pt idx="2">
                  <c:v>It has led to problems with delivery of services to migrants/refugees, but not with regular services to citizens</c:v>
                </c:pt>
                <c:pt idx="3">
                  <c:v>Don't know/no answer</c:v>
                </c:pt>
              </c:strCache>
            </c:strRef>
          </c:cat>
          <c:val>
            <c:numRef>
              <c:f>Sheet1!$C$2:$C$5</c:f>
              <c:numCache>
                <c:formatCode>0</c:formatCode>
                <c:ptCount val="4"/>
                <c:pt idx="0">
                  <c:v>71.2</c:v>
                </c:pt>
                <c:pt idx="1">
                  <c:v>16.7</c:v>
                </c:pt>
                <c:pt idx="2">
                  <c:v>12.1</c:v>
                </c:pt>
                <c:pt idx="3">
                  <c:v>0</c:v>
                </c:pt>
              </c:numCache>
            </c:numRef>
          </c:val>
          <c:extLst xmlns:c16r2="http://schemas.microsoft.com/office/drawing/2015/06/chart">
            <c:ext xmlns:c16="http://schemas.microsoft.com/office/drawing/2014/chart" uri="{C3380CC4-5D6E-409C-BE32-E72D297353CC}">
              <c16:uniqueId val="{00000001-6E0C-4B15-9BB0-D02BD353DF37}"/>
            </c:ext>
          </c:extLst>
        </c:ser>
        <c:ser>
          <c:idx val="2"/>
          <c:order val="2"/>
          <c:tx>
            <c:strRef>
              <c:f>Sheet1!$D$1</c:f>
              <c:strCache>
                <c:ptCount val="1"/>
                <c:pt idx="0">
                  <c:v>II group – Municipalities moderately affected by migrations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 has had no effect, everything has been functioning as usual</c:v>
                </c:pt>
                <c:pt idx="1">
                  <c:v>It has led to problems with the delivery of regular services</c:v>
                </c:pt>
                <c:pt idx="2">
                  <c:v>It has led to problems with delivery of services to migrants/refugees, but not with regular services to citizens</c:v>
                </c:pt>
                <c:pt idx="3">
                  <c:v>Don't know/no answer</c:v>
                </c:pt>
              </c:strCache>
            </c:strRef>
          </c:cat>
          <c:val>
            <c:numRef>
              <c:f>Sheet1!$D$2:$D$5</c:f>
              <c:numCache>
                <c:formatCode>0</c:formatCode>
                <c:ptCount val="4"/>
                <c:pt idx="0">
                  <c:v>93.6</c:v>
                </c:pt>
                <c:pt idx="1">
                  <c:v>0.9</c:v>
                </c:pt>
                <c:pt idx="2">
                  <c:v>3.6</c:v>
                </c:pt>
                <c:pt idx="3">
                  <c:v>1.8</c:v>
                </c:pt>
              </c:numCache>
            </c:numRef>
          </c:val>
          <c:extLst xmlns:c16r2="http://schemas.microsoft.com/office/drawing/2015/06/chart">
            <c:ext xmlns:c16="http://schemas.microsoft.com/office/drawing/2014/chart" uri="{C3380CC4-5D6E-409C-BE32-E72D297353CC}">
              <c16:uniqueId val="{00000002-6E0C-4B15-9BB0-D02BD353DF37}"/>
            </c:ext>
          </c:extLst>
        </c:ser>
        <c:dLbls>
          <c:showLegendKey val="0"/>
          <c:showVal val="0"/>
          <c:showCatName val="0"/>
          <c:showSerName val="0"/>
          <c:showPercent val="0"/>
          <c:showBubbleSize val="0"/>
        </c:dLbls>
        <c:gapWidth val="300"/>
        <c:axId val="352871136"/>
        <c:axId val="352870744"/>
      </c:barChart>
      <c:catAx>
        <c:axId val="3528711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2870744"/>
        <c:crosses val="autoZero"/>
        <c:auto val="1"/>
        <c:lblAlgn val="ctr"/>
        <c:lblOffset val="100"/>
        <c:noMultiLvlLbl val="0"/>
      </c:catAx>
      <c:valAx>
        <c:axId val="352870744"/>
        <c:scaling>
          <c:orientation val="minMax"/>
          <c:max val="100"/>
        </c:scaling>
        <c:delete val="1"/>
        <c:axPos val="t"/>
        <c:numFmt formatCode="0" sourceLinked="1"/>
        <c:majorTickMark val="out"/>
        <c:minorTickMark val="none"/>
        <c:tickLblPos val="none"/>
        <c:crossAx val="35287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rgbClr val="333333"/>
                </a:solidFill>
                <a:latin typeface="+mn-lt"/>
                <a:ea typeface="+mn-ea"/>
                <a:cs typeface="+mn-cs"/>
              </a:defRPr>
            </a:pPr>
            <a:r>
              <a:rPr lang="en-US" sz="1050" b="1" dirty="0">
                <a:solidFill>
                  <a:srgbClr val="333333"/>
                </a:solidFill>
                <a:effectLst/>
              </a:rPr>
              <a:t> In your opinion, how is the current migrant/refugee crisis affecting…?</a:t>
            </a:r>
            <a:r>
              <a:rPr lang="x-none" sz="1050" b="1" dirty="0">
                <a:solidFill>
                  <a:srgbClr val="333333"/>
                </a:solidFill>
                <a:effectLst/>
              </a:rPr>
              <a:t> </a:t>
            </a:r>
            <a:r>
              <a:rPr lang="en-US" sz="1050" b="1" i="0" u="none" strike="noStrike" baseline="0" dirty="0">
                <a:solidFill>
                  <a:srgbClr val="333333"/>
                </a:solidFill>
                <a:effectLst/>
              </a:rPr>
              <a:t>%</a:t>
            </a:r>
            <a:r>
              <a:rPr lang="en-US" sz="1050" b="1" dirty="0">
                <a:solidFill>
                  <a:srgbClr val="333333"/>
                </a:solidFill>
                <a:effectLst/>
              </a:rPr>
              <a:t> </a:t>
            </a:r>
          </a:p>
        </c:rich>
      </c:tx>
      <c:layout>
        <c:manualLayout>
          <c:xMode val="edge"/>
          <c:yMode val="edge"/>
          <c:x val="0.15307144961826052"/>
          <c:y val="6.1232292657573129E-3"/>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rgbClr val="333333"/>
              </a:solidFill>
              <a:latin typeface="+mn-lt"/>
              <a:ea typeface="+mn-ea"/>
              <a:cs typeface="+mn-cs"/>
            </a:defRPr>
          </a:pPr>
          <a:endParaRPr lang="en-US"/>
        </a:p>
      </c:txPr>
    </c:title>
    <c:autoTitleDeleted val="0"/>
    <c:plotArea>
      <c:layout>
        <c:manualLayout>
          <c:layoutTarget val="inner"/>
          <c:xMode val="edge"/>
          <c:yMode val="edge"/>
          <c:x val="0.30812858655728442"/>
          <c:y val="7.4765185716705013E-2"/>
          <c:w val="0.64605158515985783"/>
          <c:h val="0.83472975035678931"/>
        </c:manualLayout>
      </c:layout>
      <c:barChart>
        <c:barDir val="bar"/>
        <c:grouping val="stacked"/>
        <c:varyColors val="0"/>
        <c:ser>
          <c:idx val="0"/>
          <c:order val="0"/>
          <c:tx>
            <c:strRef>
              <c:f>Sheet1!$B$1</c:f>
              <c:strCache>
                <c:ptCount val="1"/>
                <c:pt idx="0">
                  <c:v>Negative</c:v>
                </c:pt>
              </c:strCache>
            </c:strRef>
          </c:tx>
          <c:spPr>
            <a:solidFill>
              <a:schemeClr val="accent3"/>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Media coverage of your Municipality</c:v>
                </c:pt>
                <c:pt idx="1">
                  <c:v>Local culture and tradition</c:v>
                </c:pt>
                <c:pt idx="2">
                  <c:v>Your attitudes towards other religions  </c:v>
                </c:pt>
                <c:pt idx="3">
                  <c:v>Local economy</c:v>
                </c:pt>
                <c:pt idx="4">
                  <c:v>Retail sales</c:v>
                </c:pt>
                <c:pt idx="5">
                  <c:v>Investments in your Municipality</c:v>
                </c:pt>
                <c:pt idx="6">
                  <c:v>Accommodation services</c:v>
                </c:pt>
                <c:pt idx="7">
                  <c:v>Water and sewage usage</c:v>
                </c:pt>
                <c:pt idx="8">
                  <c:v>Image of your Municipality</c:v>
                </c:pt>
                <c:pt idx="9">
                  <c:v>Way of life in your municipality</c:v>
                </c:pt>
                <c:pt idx="10">
                  <c:v>Transport services</c:v>
                </c:pt>
                <c:pt idx="11">
                  <c:v>Possibility for local people to find jobs</c:v>
                </c:pt>
                <c:pt idx="12">
                  <c:v>Crime rate</c:v>
                </c:pt>
                <c:pt idx="13">
                  <c:v>Spread of unusual diseases</c:v>
                </c:pt>
                <c:pt idx="14">
                  <c:v>Your personal safety</c:v>
                </c:pt>
                <c:pt idx="15">
                  <c:v>Safety of children and youth</c:v>
                </c:pt>
                <c:pt idx="16">
                  <c:v>Safety of woman </c:v>
                </c:pt>
                <c:pt idx="17">
                  <c:v>Hygiene</c:v>
                </c:pt>
                <c:pt idx="18">
                  <c:v>The risk of terrorism</c:v>
                </c:pt>
              </c:strCache>
            </c:strRef>
          </c:cat>
          <c:val>
            <c:numRef>
              <c:f>Sheet1!$B$2:$B$20</c:f>
              <c:numCache>
                <c:formatCode>0</c:formatCode>
                <c:ptCount val="19"/>
                <c:pt idx="0">
                  <c:v>-10</c:v>
                </c:pt>
                <c:pt idx="1">
                  <c:v>-11</c:v>
                </c:pt>
                <c:pt idx="2">
                  <c:v>-13</c:v>
                </c:pt>
                <c:pt idx="3">
                  <c:v>-14</c:v>
                </c:pt>
                <c:pt idx="4">
                  <c:v>-10</c:v>
                </c:pt>
                <c:pt idx="5">
                  <c:v>-13</c:v>
                </c:pt>
                <c:pt idx="6">
                  <c:v>-13</c:v>
                </c:pt>
                <c:pt idx="7">
                  <c:v>-14</c:v>
                </c:pt>
                <c:pt idx="8">
                  <c:v>-14</c:v>
                </c:pt>
                <c:pt idx="9">
                  <c:v>-18</c:v>
                </c:pt>
                <c:pt idx="10">
                  <c:v>-18</c:v>
                </c:pt>
                <c:pt idx="11">
                  <c:v>-13</c:v>
                </c:pt>
                <c:pt idx="12">
                  <c:v>-22</c:v>
                </c:pt>
                <c:pt idx="13">
                  <c:v>-24</c:v>
                </c:pt>
                <c:pt idx="14">
                  <c:v>-24</c:v>
                </c:pt>
                <c:pt idx="15">
                  <c:v>-27</c:v>
                </c:pt>
                <c:pt idx="16">
                  <c:v>-26</c:v>
                </c:pt>
                <c:pt idx="17">
                  <c:v>-26</c:v>
                </c:pt>
                <c:pt idx="18">
                  <c:v>-32</c:v>
                </c:pt>
              </c:numCache>
            </c:numRef>
          </c:val>
          <c:extLst xmlns:c16r2="http://schemas.microsoft.com/office/drawing/2015/06/chart">
            <c:ext xmlns:c16="http://schemas.microsoft.com/office/drawing/2014/chart" uri="{C3380CC4-5D6E-409C-BE32-E72D297353CC}">
              <c16:uniqueId val="{00000000-3FCA-4C64-890F-83249DCF97A9}"/>
            </c:ext>
          </c:extLst>
        </c:ser>
        <c:ser>
          <c:idx val="1"/>
          <c:order val="1"/>
          <c:tx>
            <c:strRef>
              <c:f>Sheet1!$C$1</c:f>
              <c:strCache>
                <c:ptCount val="1"/>
                <c:pt idx="0">
                  <c:v>In very negative way</c:v>
                </c:pt>
              </c:strCache>
            </c:strRef>
          </c:tx>
          <c:spPr>
            <a:solidFill>
              <a:srgbClr val="C00000"/>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Media coverage of your Municipality</c:v>
                </c:pt>
                <c:pt idx="1">
                  <c:v>Local culture and tradition</c:v>
                </c:pt>
                <c:pt idx="2">
                  <c:v>Your attitudes towards other religions  </c:v>
                </c:pt>
                <c:pt idx="3">
                  <c:v>Local economy</c:v>
                </c:pt>
                <c:pt idx="4">
                  <c:v>Retail sales</c:v>
                </c:pt>
                <c:pt idx="5">
                  <c:v>Investments in your Municipality</c:v>
                </c:pt>
                <c:pt idx="6">
                  <c:v>Accommodation services</c:v>
                </c:pt>
                <c:pt idx="7">
                  <c:v>Water and sewage usage</c:v>
                </c:pt>
                <c:pt idx="8">
                  <c:v>Image of your Municipality</c:v>
                </c:pt>
                <c:pt idx="9">
                  <c:v>Way of life in your municipality</c:v>
                </c:pt>
                <c:pt idx="10">
                  <c:v>Transport services</c:v>
                </c:pt>
                <c:pt idx="11">
                  <c:v>Possibility for local people to find jobs</c:v>
                </c:pt>
                <c:pt idx="12">
                  <c:v>Crime rate</c:v>
                </c:pt>
                <c:pt idx="13">
                  <c:v>Spread of unusual diseases</c:v>
                </c:pt>
                <c:pt idx="14">
                  <c:v>Your personal safety</c:v>
                </c:pt>
                <c:pt idx="15">
                  <c:v>Safety of children and youth</c:v>
                </c:pt>
                <c:pt idx="16">
                  <c:v>Safety of woman </c:v>
                </c:pt>
                <c:pt idx="17">
                  <c:v>Hygiene</c:v>
                </c:pt>
                <c:pt idx="18">
                  <c:v>The risk of terrorism</c:v>
                </c:pt>
              </c:strCache>
            </c:strRef>
          </c:cat>
          <c:val>
            <c:numRef>
              <c:f>Sheet1!$C$2:$C$20</c:f>
              <c:numCache>
                <c:formatCode>0</c:formatCode>
                <c:ptCount val="19"/>
                <c:pt idx="0">
                  <c:v>-4</c:v>
                </c:pt>
                <c:pt idx="1">
                  <c:v>-6</c:v>
                </c:pt>
                <c:pt idx="2">
                  <c:v>-6</c:v>
                </c:pt>
                <c:pt idx="3">
                  <c:v>-6</c:v>
                </c:pt>
                <c:pt idx="4">
                  <c:v>-7</c:v>
                </c:pt>
                <c:pt idx="5">
                  <c:v>-7</c:v>
                </c:pt>
                <c:pt idx="6">
                  <c:v>-7</c:v>
                </c:pt>
                <c:pt idx="7">
                  <c:v>-7</c:v>
                </c:pt>
                <c:pt idx="8">
                  <c:v>-7</c:v>
                </c:pt>
                <c:pt idx="9">
                  <c:v>-7</c:v>
                </c:pt>
                <c:pt idx="10">
                  <c:v>-10</c:v>
                </c:pt>
                <c:pt idx="11">
                  <c:v>-11</c:v>
                </c:pt>
                <c:pt idx="12">
                  <c:v>-14</c:v>
                </c:pt>
                <c:pt idx="13">
                  <c:v>-17</c:v>
                </c:pt>
                <c:pt idx="14">
                  <c:v>-18</c:v>
                </c:pt>
                <c:pt idx="15">
                  <c:v>-19</c:v>
                </c:pt>
                <c:pt idx="16">
                  <c:v>-21</c:v>
                </c:pt>
                <c:pt idx="17">
                  <c:v>-24</c:v>
                </c:pt>
                <c:pt idx="18">
                  <c:v>-24</c:v>
                </c:pt>
              </c:numCache>
            </c:numRef>
          </c:val>
          <c:extLst xmlns:c16r2="http://schemas.microsoft.com/office/drawing/2015/06/chart">
            <c:ext xmlns:c16="http://schemas.microsoft.com/office/drawing/2014/chart" uri="{C3380CC4-5D6E-409C-BE32-E72D297353CC}">
              <c16:uniqueId val="{00000001-3FCA-4C64-890F-83249DCF97A9}"/>
            </c:ext>
          </c:extLst>
        </c:ser>
        <c:ser>
          <c:idx val="2"/>
          <c:order val="2"/>
          <c:tx>
            <c:strRef>
              <c:f>Sheet1!$D$1</c:f>
              <c:strCache>
                <c:ptCount val="1"/>
                <c:pt idx="0">
                  <c:v>Neither positive nor negative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Media coverage of your Municipality</c:v>
                </c:pt>
                <c:pt idx="1">
                  <c:v>Local culture and tradition</c:v>
                </c:pt>
                <c:pt idx="2">
                  <c:v>Your attitudes towards other religions  </c:v>
                </c:pt>
                <c:pt idx="3">
                  <c:v>Local economy</c:v>
                </c:pt>
                <c:pt idx="4">
                  <c:v>Retail sales</c:v>
                </c:pt>
                <c:pt idx="5">
                  <c:v>Investments in your Municipality</c:v>
                </c:pt>
                <c:pt idx="6">
                  <c:v>Accommodation services</c:v>
                </c:pt>
                <c:pt idx="7">
                  <c:v>Water and sewage usage</c:v>
                </c:pt>
                <c:pt idx="8">
                  <c:v>Image of your Municipality</c:v>
                </c:pt>
                <c:pt idx="9">
                  <c:v>Way of life in your municipality</c:v>
                </c:pt>
                <c:pt idx="10">
                  <c:v>Transport services</c:v>
                </c:pt>
                <c:pt idx="11">
                  <c:v>Possibility for local people to find jobs</c:v>
                </c:pt>
                <c:pt idx="12">
                  <c:v>Crime rate</c:v>
                </c:pt>
                <c:pt idx="13">
                  <c:v>Spread of unusual diseases</c:v>
                </c:pt>
                <c:pt idx="14">
                  <c:v>Your personal safety</c:v>
                </c:pt>
                <c:pt idx="15">
                  <c:v>Safety of children and youth</c:v>
                </c:pt>
                <c:pt idx="16">
                  <c:v>Safety of woman </c:v>
                </c:pt>
                <c:pt idx="17">
                  <c:v>Hygiene</c:v>
                </c:pt>
                <c:pt idx="18">
                  <c:v>The risk of terrorism</c:v>
                </c:pt>
              </c:strCache>
            </c:strRef>
          </c:cat>
          <c:val>
            <c:numRef>
              <c:f>Sheet1!$D$2:$D$20</c:f>
              <c:numCache>
                <c:formatCode>0</c:formatCode>
                <c:ptCount val="19"/>
                <c:pt idx="0">
                  <c:v>51</c:v>
                </c:pt>
                <c:pt idx="1">
                  <c:v>70</c:v>
                </c:pt>
                <c:pt idx="2">
                  <c:v>63</c:v>
                </c:pt>
                <c:pt idx="3">
                  <c:v>63</c:v>
                </c:pt>
                <c:pt idx="4">
                  <c:v>53</c:v>
                </c:pt>
                <c:pt idx="5">
                  <c:v>57</c:v>
                </c:pt>
                <c:pt idx="6">
                  <c:v>56</c:v>
                </c:pt>
                <c:pt idx="7">
                  <c:v>64</c:v>
                </c:pt>
                <c:pt idx="8">
                  <c:v>50</c:v>
                </c:pt>
                <c:pt idx="9">
                  <c:v>64</c:v>
                </c:pt>
                <c:pt idx="10">
                  <c:v>51</c:v>
                </c:pt>
                <c:pt idx="11">
                  <c:v>61</c:v>
                </c:pt>
                <c:pt idx="12">
                  <c:v>53</c:v>
                </c:pt>
                <c:pt idx="13">
                  <c:v>47</c:v>
                </c:pt>
                <c:pt idx="14">
                  <c:v>49</c:v>
                </c:pt>
                <c:pt idx="15">
                  <c:v>45</c:v>
                </c:pt>
                <c:pt idx="16">
                  <c:v>45</c:v>
                </c:pt>
                <c:pt idx="17">
                  <c:v>42</c:v>
                </c:pt>
                <c:pt idx="18">
                  <c:v>34</c:v>
                </c:pt>
              </c:numCache>
            </c:numRef>
          </c:val>
          <c:extLst xmlns:c16r2="http://schemas.microsoft.com/office/drawing/2015/06/chart">
            <c:ext xmlns:c16="http://schemas.microsoft.com/office/drawing/2014/chart" uri="{C3380CC4-5D6E-409C-BE32-E72D297353CC}">
              <c16:uniqueId val="{00000002-3FCA-4C64-890F-83249DCF97A9}"/>
            </c:ext>
          </c:extLst>
        </c:ser>
        <c:ser>
          <c:idx val="3"/>
          <c:order val="3"/>
          <c:tx>
            <c:strRef>
              <c:f>Sheet1!$E$1</c:f>
              <c:strCache>
                <c:ptCount val="1"/>
                <c:pt idx="0">
                  <c:v>Positive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Media coverage of your Municipality</c:v>
                </c:pt>
                <c:pt idx="1">
                  <c:v>Local culture and tradition</c:v>
                </c:pt>
                <c:pt idx="2">
                  <c:v>Your attitudes towards other religions  </c:v>
                </c:pt>
                <c:pt idx="3">
                  <c:v>Local economy</c:v>
                </c:pt>
                <c:pt idx="4">
                  <c:v>Retail sales</c:v>
                </c:pt>
                <c:pt idx="5">
                  <c:v>Investments in your Municipality</c:v>
                </c:pt>
                <c:pt idx="6">
                  <c:v>Accommodation services</c:v>
                </c:pt>
                <c:pt idx="7">
                  <c:v>Water and sewage usage</c:v>
                </c:pt>
                <c:pt idx="8">
                  <c:v>Image of your Municipality</c:v>
                </c:pt>
                <c:pt idx="9">
                  <c:v>Way of life in your municipality</c:v>
                </c:pt>
                <c:pt idx="10">
                  <c:v>Transport services</c:v>
                </c:pt>
                <c:pt idx="11">
                  <c:v>Possibility for local people to find jobs</c:v>
                </c:pt>
                <c:pt idx="12">
                  <c:v>Crime rate</c:v>
                </c:pt>
                <c:pt idx="13">
                  <c:v>Spread of unusual diseases</c:v>
                </c:pt>
                <c:pt idx="14">
                  <c:v>Your personal safety</c:v>
                </c:pt>
                <c:pt idx="15">
                  <c:v>Safety of children and youth</c:v>
                </c:pt>
                <c:pt idx="16">
                  <c:v>Safety of woman </c:v>
                </c:pt>
                <c:pt idx="17">
                  <c:v>Hygiene</c:v>
                </c:pt>
                <c:pt idx="18">
                  <c:v>The risk of terrorism</c:v>
                </c:pt>
              </c:strCache>
            </c:strRef>
          </c:cat>
          <c:val>
            <c:numRef>
              <c:f>Sheet1!$E$2:$E$20</c:f>
              <c:numCache>
                <c:formatCode>0</c:formatCode>
                <c:ptCount val="19"/>
                <c:pt idx="0">
                  <c:v>21</c:v>
                </c:pt>
                <c:pt idx="1">
                  <c:v>5</c:v>
                </c:pt>
                <c:pt idx="2">
                  <c:v>10</c:v>
                </c:pt>
                <c:pt idx="3">
                  <c:v>5</c:v>
                </c:pt>
                <c:pt idx="4">
                  <c:v>20</c:v>
                </c:pt>
                <c:pt idx="5">
                  <c:v>7</c:v>
                </c:pt>
                <c:pt idx="6">
                  <c:v>13</c:v>
                </c:pt>
                <c:pt idx="7">
                  <c:v>4</c:v>
                </c:pt>
                <c:pt idx="8">
                  <c:v>20</c:v>
                </c:pt>
                <c:pt idx="9">
                  <c:v>4</c:v>
                </c:pt>
                <c:pt idx="10">
                  <c:v>13</c:v>
                </c:pt>
                <c:pt idx="11">
                  <c:v>6</c:v>
                </c:pt>
                <c:pt idx="12">
                  <c:v>4</c:v>
                </c:pt>
                <c:pt idx="13">
                  <c:v>2</c:v>
                </c:pt>
                <c:pt idx="14">
                  <c:v>3</c:v>
                </c:pt>
                <c:pt idx="15">
                  <c:v>3</c:v>
                </c:pt>
                <c:pt idx="16">
                  <c:v>3</c:v>
                </c:pt>
                <c:pt idx="17">
                  <c:v>3</c:v>
                </c:pt>
                <c:pt idx="18">
                  <c:v>3</c:v>
                </c:pt>
              </c:numCache>
            </c:numRef>
          </c:val>
          <c:extLst xmlns:c16r2="http://schemas.microsoft.com/office/drawing/2015/06/chart">
            <c:ext xmlns:c16="http://schemas.microsoft.com/office/drawing/2014/chart" uri="{C3380CC4-5D6E-409C-BE32-E72D297353CC}">
              <c16:uniqueId val="{00000003-3FCA-4C64-890F-83249DCF97A9}"/>
            </c:ext>
          </c:extLst>
        </c:ser>
        <c:ser>
          <c:idx val="4"/>
          <c:order val="4"/>
          <c:tx>
            <c:strRef>
              <c:f>Sheet1!$F$1</c:f>
              <c:strCache>
                <c:ptCount val="1"/>
                <c:pt idx="0">
                  <c:v>In very positive way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Media coverage of your Municipality</c:v>
                </c:pt>
                <c:pt idx="1">
                  <c:v>Local culture and tradition</c:v>
                </c:pt>
                <c:pt idx="2">
                  <c:v>Your attitudes towards other religions  </c:v>
                </c:pt>
                <c:pt idx="3">
                  <c:v>Local economy</c:v>
                </c:pt>
                <c:pt idx="4">
                  <c:v>Retail sales</c:v>
                </c:pt>
                <c:pt idx="5">
                  <c:v>Investments in your Municipality</c:v>
                </c:pt>
                <c:pt idx="6">
                  <c:v>Accommodation services</c:v>
                </c:pt>
                <c:pt idx="7">
                  <c:v>Water and sewage usage</c:v>
                </c:pt>
                <c:pt idx="8">
                  <c:v>Image of your Municipality</c:v>
                </c:pt>
                <c:pt idx="9">
                  <c:v>Way of life in your municipality</c:v>
                </c:pt>
                <c:pt idx="10">
                  <c:v>Transport services</c:v>
                </c:pt>
                <c:pt idx="11">
                  <c:v>Possibility for local people to find jobs</c:v>
                </c:pt>
                <c:pt idx="12">
                  <c:v>Crime rate</c:v>
                </c:pt>
                <c:pt idx="13">
                  <c:v>Spread of unusual diseases</c:v>
                </c:pt>
                <c:pt idx="14">
                  <c:v>Your personal safety</c:v>
                </c:pt>
                <c:pt idx="15">
                  <c:v>Safety of children and youth</c:v>
                </c:pt>
                <c:pt idx="16">
                  <c:v>Safety of woman </c:v>
                </c:pt>
                <c:pt idx="17">
                  <c:v>Hygiene</c:v>
                </c:pt>
                <c:pt idx="18">
                  <c:v>The risk of terrorism</c:v>
                </c:pt>
              </c:strCache>
            </c:strRef>
          </c:cat>
          <c:val>
            <c:numRef>
              <c:f>Sheet1!$F$2:$F$20</c:f>
              <c:numCache>
                <c:formatCode>0</c:formatCode>
                <c:ptCount val="19"/>
                <c:pt idx="0">
                  <c:v>4</c:v>
                </c:pt>
                <c:pt idx="1">
                  <c:v>3</c:v>
                </c:pt>
                <c:pt idx="2">
                  <c:v>3</c:v>
                </c:pt>
                <c:pt idx="3">
                  <c:v>1</c:v>
                </c:pt>
                <c:pt idx="4">
                  <c:v>4</c:v>
                </c:pt>
                <c:pt idx="5">
                  <c:v>1</c:v>
                </c:pt>
                <c:pt idx="6">
                  <c:v>2</c:v>
                </c:pt>
                <c:pt idx="7">
                  <c:v>1</c:v>
                </c:pt>
                <c:pt idx="8">
                  <c:v>3</c:v>
                </c:pt>
                <c:pt idx="9">
                  <c:v>2</c:v>
                </c:pt>
                <c:pt idx="10">
                  <c:v>3</c:v>
                </c:pt>
                <c:pt idx="11">
                  <c:v>2</c:v>
                </c:pt>
                <c:pt idx="12">
                  <c:v>2</c:v>
                </c:pt>
                <c:pt idx="13">
                  <c:v>1</c:v>
                </c:pt>
                <c:pt idx="14">
                  <c:v>2</c:v>
                </c:pt>
                <c:pt idx="15">
                  <c:v>2</c:v>
                </c:pt>
                <c:pt idx="16">
                  <c:v>2</c:v>
                </c:pt>
                <c:pt idx="17">
                  <c:v>1</c:v>
                </c:pt>
                <c:pt idx="18">
                  <c:v>2</c:v>
                </c:pt>
              </c:numCache>
            </c:numRef>
          </c:val>
          <c:extLst xmlns:c16r2="http://schemas.microsoft.com/office/drawing/2015/06/chart">
            <c:ext xmlns:c16="http://schemas.microsoft.com/office/drawing/2014/chart" uri="{C3380CC4-5D6E-409C-BE32-E72D297353CC}">
              <c16:uniqueId val="{00000004-3FCA-4C64-890F-83249DCF97A9}"/>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Media coverage of your Municipality</c:v>
                </c:pt>
                <c:pt idx="1">
                  <c:v>Local culture and tradition</c:v>
                </c:pt>
                <c:pt idx="2">
                  <c:v>Your attitudes towards other religions  </c:v>
                </c:pt>
                <c:pt idx="3">
                  <c:v>Local economy</c:v>
                </c:pt>
                <c:pt idx="4">
                  <c:v>Retail sales</c:v>
                </c:pt>
                <c:pt idx="5">
                  <c:v>Investments in your Municipality</c:v>
                </c:pt>
                <c:pt idx="6">
                  <c:v>Accommodation services</c:v>
                </c:pt>
                <c:pt idx="7">
                  <c:v>Water and sewage usage</c:v>
                </c:pt>
                <c:pt idx="8">
                  <c:v>Image of your Municipality</c:v>
                </c:pt>
                <c:pt idx="9">
                  <c:v>Way of life in your municipality</c:v>
                </c:pt>
                <c:pt idx="10">
                  <c:v>Transport services</c:v>
                </c:pt>
                <c:pt idx="11">
                  <c:v>Possibility for local people to find jobs</c:v>
                </c:pt>
                <c:pt idx="12">
                  <c:v>Crime rate</c:v>
                </c:pt>
                <c:pt idx="13">
                  <c:v>Spread of unusual diseases</c:v>
                </c:pt>
                <c:pt idx="14">
                  <c:v>Your personal safety</c:v>
                </c:pt>
                <c:pt idx="15">
                  <c:v>Safety of children and youth</c:v>
                </c:pt>
                <c:pt idx="16">
                  <c:v>Safety of woman </c:v>
                </c:pt>
                <c:pt idx="17">
                  <c:v>Hygiene</c:v>
                </c:pt>
                <c:pt idx="18">
                  <c:v>The risk of terrorism</c:v>
                </c:pt>
              </c:strCache>
            </c:strRef>
          </c:cat>
          <c:val>
            <c:numRef>
              <c:f>Sheet1!$G$2:$G$20</c:f>
              <c:numCache>
                <c:formatCode>General</c:formatCode>
                <c:ptCount val="19"/>
                <c:pt idx="0">
                  <c:v>11</c:v>
                </c:pt>
                <c:pt idx="1">
                  <c:v>5</c:v>
                </c:pt>
                <c:pt idx="2">
                  <c:v>5</c:v>
                </c:pt>
                <c:pt idx="3">
                  <c:v>11</c:v>
                </c:pt>
                <c:pt idx="4">
                  <c:v>6</c:v>
                </c:pt>
                <c:pt idx="5">
                  <c:v>15</c:v>
                </c:pt>
                <c:pt idx="6">
                  <c:v>9</c:v>
                </c:pt>
                <c:pt idx="7">
                  <c:v>9</c:v>
                </c:pt>
                <c:pt idx="8">
                  <c:v>7</c:v>
                </c:pt>
                <c:pt idx="9">
                  <c:v>5</c:v>
                </c:pt>
                <c:pt idx="10">
                  <c:v>5</c:v>
                </c:pt>
                <c:pt idx="11">
                  <c:v>9</c:v>
                </c:pt>
                <c:pt idx="12">
                  <c:v>5</c:v>
                </c:pt>
                <c:pt idx="13">
                  <c:v>9</c:v>
                </c:pt>
                <c:pt idx="14">
                  <c:v>3</c:v>
                </c:pt>
                <c:pt idx="15">
                  <c:v>4</c:v>
                </c:pt>
                <c:pt idx="16">
                  <c:v>4</c:v>
                </c:pt>
                <c:pt idx="17">
                  <c:v>4</c:v>
                </c:pt>
                <c:pt idx="18">
                  <c:v>5</c:v>
                </c:pt>
              </c:numCache>
            </c:numRef>
          </c:val>
          <c:extLst xmlns:c16r2="http://schemas.microsoft.com/office/drawing/2015/06/chart">
            <c:ext xmlns:c16="http://schemas.microsoft.com/office/drawing/2014/chart" uri="{C3380CC4-5D6E-409C-BE32-E72D297353CC}">
              <c16:uniqueId val="{00000005-3FCA-4C64-890F-83249DCF97A9}"/>
            </c:ext>
          </c:extLst>
        </c:ser>
        <c:dLbls>
          <c:showLegendKey val="0"/>
          <c:showVal val="0"/>
          <c:showCatName val="0"/>
          <c:showSerName val="0"/>
          <c:showPercent val="0"/>
          <c:showBubbleSize val="0"/>
        </c:dLbls>
        <c:gapWidth val="65"/>
        <c:overlap val="100"/>
        <c:axId val="419018160"/>
        <c:axId val="419016984"/>
      </c:barChart>
      <c:catAx>
        <c:axId val="41901816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9016984"/>
        <c:crosses val="autoZero"/>
        <c:auto val="0"/>
        <c:lblAlgn val="ctr"/>
        <c:lblOffset val="100"/>
        <c:noMultiLvlLbl val="0"/>
      </c:catAx>
      <c:valAx>
        <c:axId val="419016984"/>
        <c:scaling>
          <c:orientation val="minMax"/>
          <c:max val="100"/>
        </c:scaling>
        <c:delete val="1"/>
        <c:axPos val="b"/>
        <c:numFmt formatCode="@" sourceLinked="0"/>
        <c:majorTickMark val="out"/>
        <c:minorTickMark val="out"/>
        <c:tickLblPos val="none"/>
        <c:crossAx val="419018160"/>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rgbClr val="333333"/>
                </a:solidFill>
                <a:latin typeface="+mn-lt"/>
                <a:ea typeface="+mn-ea"/>
                <a:cs typeface="+mn-cs"/>
              </a:defRPr>
            </a:pPr>
            <a:r>
              <a:rPr lang="en-US" sz="1050" b="1" dirty="0">
                <a:solidFill>
                  <a:srgbClr val="333333"/>
                </a:solidFill>
                <a:effectLst/>
              </a:rPr>
              <a:t> </a:t>
            </a:r>
            <a:r>
              <a:rPr lang="sr-Latn-RS" sz="1050" b="1" dirty="0">
                <a:solidFill>
                  <a:srgbClr val="333333"/>
                </a:solidFill>
                <a:effectLst/>
              </a:rPr>
              <a:t>Šid</a:t>
            </a:r>
            <a:endParaRPr lang="en-US" sz="1050" b="1" dirty="0">
              <a:solidFill>
                <a:srgbClr val="333333"/>
              </a:solidFill>
              <a:effectLst/>
            </a:endParaRPr>
          </a:p>
        </c:rich>
      </c:tx>
      <c:layout>
        <c:manualLayout>
          <c:xMode val="edge"/>
          <c:yMode val="edge"/>
          <c:x val="0.51856952565868197"/>
          <c:y val="1.3950144588438563E-5"/>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rgbClr val="333333"/>
              </a:solidFill>
              <a:latin typeface="+mn-lt"/>
              <a:ea typeface="+mn-ea"/>
              <a:cs typeface="+mn-cs"/>
            </a:defRPr>
          </a:pPr>
          <a:endParaRPr lang="en-US"/>
        </a:p>
      </c:txPr>
    </c:title>
    <c:autoTitleDeleted val="0"/>
    <c:plotArea>
      <c:layout>
        <c:manualLayout>
          <c:layoutTarget val="inner"/>
          <c:xMode val="edge"/>
          <c:yMode val="edge"/>
          <c:x val="0.52682102175250078"/>
          <c:y val="8.38572053579138E-2"/>
          <c:w val="0.68162031431880621"/>
          <c:h val="0.90476284393420048"/>
        </c:manualLayout>
      </c:layout>
      <c:barChart>
        <c:barDir val="bar"/>
        <c:grouping val="stacked"/>
        <c:varyColors val="0"/>
        <c:ser>
          <c:idx val="0"/>
          <c:order val="0"/>
          <c:tx>
            <c:strRef>
              <c:f>Sheet1!$B$1</c:f>
              <c:strCache>
                <c:ptCount val="1"/>
                <c:pt idx="0">
                  <c:v>Negative</c:v>
                </c:pt>
              </c:strCache>
            </c:strRef>
          </c:tx>
          <c:spPr>
            <a:solidFill>
              <a:schemeClr val="accent3"/>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Retail sales</c:v>
                </c:pt>
                <c:pt idx="1">
                  <c:v>Possibility for local people to find jobs</c:v>
                </c:pt>
                <c:pt idx="2">
                  <c:v>Water and sewage usage</c:v>
                </c:pt>
                <c:pt idx="3">
                  <c:v>Your attitudes towards other religions  </c:v>
                </c:pt>
                <c:pt idx="4">
                  <c:v>Local culture and tradition</c:v>
                </c:pt>
                <c:pt idx="5">
                  <c:v>Media coverage of your Municipality</c:v>
                </c:pt>
                <c:pt idx="6">
                  <c:v>Way of life in your municipality</c:v>
                </c:pt>
                <c:pt idx="7">
                  <c:v>Local economy</c:v>
                </c:pt>
                <c:pt idx="8">
                  <c:v>Image of your Municipality</c:v>
                </c:pt>
                <c:pt idx="9">
                  <c:v>Accommodation services</c:v>
                </c:pt>
                <c:pt idx="10">
                  <c:v>Transport services</c:v>
                </c:pt>
                <c:pt idx="11">
                  <c:v>Investments in your Municipality</c:v>
                </c:pt>
                <c:pt idx="12">
                  <c:v>Crime rate</c:v>
                </c:pt>
                <c:pt idx="13">
                  <c:v>Spread of unusual diseases</c:v>
                </c:pt>
                <c:pt idx="14">
                  <c:v>Hygiene</c:v>
                </c:pt>
                <c:pt idx="15">
                  <c:v>Your personal safety</c:v>
                </c:pt>
                <c:pt idx="16">
                  <c:v>The risk of terrorism</c:v>
                </c:pt>
                <c:pt idx="17">
                  <c:v>Safety of woman </c:v>
                </c:pt>
                <c:pt idx="18">
                  <c:v>Safety of children and youth</c:v>
                </c:pt>
              </c:strCache>
            </c:strRef>
          </c:cat>
          <c:val>
            <c:numRef>
              <c:f>Sheet1!$B$2:$B$20</c:f>
              <c:numCache>
                <c:formatCode>0</c:formatCode>
                <c:ptCount val="19"/>
                <c:pt idx="0">
                  <c:v>-4</c:v>
                </c:pt>
                <c:pt idx="1">
                  <c:v>-5</c:v>
                </c:pt>
                <c:pt idx="2">
                  <c:v>-1</c:v>
                </c:pt>
                <c:pt idx="3">
                  <c:v>-2</c:v>
                </c:pt>
                <c:pt idx="4">
                  <c:v>-4</c:v>
                </c:pt>
                <c:pt idx="5">
                  <c:v>-1</c:v>
                </c:pt>
                <c:pt idx="6">
                  <c:v>-48</c:v>
                </c:pt>
                <c:pt idx="7">
                  <c:v>-22</c:v>
                </c:pt>
                <c:pt idx="8">
                  <c:v>-10</c:v>
                </c:pt>
                <c:pt idx="9">
                  <c:v>-31</c:v>
                </c:pt>
                <c:pt idx="10">
                  <c:v>-34</c:v>
                </c:pt>
                <c:pt idx="11">
                  <c:v>-15</c:v>
                </c:pt>
                <c:pt idx="12">
                  <c:v>-14</c:v>
                </c:pt>
                <c:pt idx="13">
                  <c:v>-14</c:v>
                </c:pt>
                <c:pt idx="14">
                  <c:v>-10</c:v>
                </c:pt>
                <c:pt idx="15">
                  <c:v>-6</c:v>
                </c:pt>
                <c:pt idx="16">
                  <c:v>-4</c:v>
                </c:pt>
                <c:pt idx="17">
                  <c:v>-2</c:v>
                </c:pt>
                <c:pt idx="18">
                  <c:v>-2</c:v>
                </c:pt>
              </c:numCache>
            </c:numRef>
          </c:val>
          <c:extLst xmlns:c16r2="http://schemas.microsoft.com/office/drawing/2015/06/chart">
            <c:ext xmlns:c16="http://schemas.microsoft.com/office/drawing/2014/chart" uri="{C3380CC4-5D6E-409C-BE32-E72D297353CC}">
              <c16:uniqueId val="{00000000-A1AD-4DF6-9DD7-82AC6D57261C}"/>
            </c:ext>
          </c:extLst>
        </c:ser>
        <c:ser>
          <c:idx val="1"/>
          <c:order val="1"/>
          <c:tx>
            <c:strRef>
              <c:f>Sheet1!$C$1</c:f>
              <c:strCache>
                <c:ptCount val="1"/>
                <c:pt idx="0">
                  <c:v>In very negative way</c:v>
                </c:pt>
              </c:strCache>
            </c:strRef>
          </c:tx>
          <c:spPr>
            <a:solidFill>
              <a:srgbClr val="C00000"/>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Retail sales</c:v>
                </c:pt>
                <c:pt idx="1">
                  <c:v>Possibility for local people to find jobs</c:v>
                </c:pt>
                <c:pt idx="2">
                  <c:v>Water and sewage usage</c:v>
                </c:pt>
                <c:pt idx="3">
                  <c:v>Your attitudes towards other religions  </c:v>
                </c:pt>
                <c:pt idx="4">
                  <c:v>Local culture and tradition</c:v>
                </c:pt>
                <c:pt idx="5">
                  <c:v>Media coverage of your Municipality</c:v>
                </c:pt>
                <c:pt idx="6">
                  <c:v>Way of life in your municipality</c:v>
                </c:pt>
                <c:pt idx="7">
                  <c:v>Local economy</c:v>
                </c:pt>
                <c:pt idx="8">
                  <c:v>Image of your Municipality</c:v>
                </c:pt>
                <c:pt idx="9">
                  <c:v>Accommodation services</c:v>
                </c:pt>
                <c:pt idx="10">
                  <c:v>Transport services</c:v>
                </c:pt>
                <c:pt idx="11">
                  <c:v>Investments in your Municipality</c:v>
                </c:pt>
                <c:pt idx="12">
                  <c:v>Crime rate</c:v>
                </c:pt>
                <c:pt idx="13">
                  <c:v>Spread of unusual diseases</c:v>
                </c:pt>
                <c:pt idx="14">
                  <c:v>Hygiene</c:v>
                </c:pt>
                <c:pt idx="15">
                  <c:v>Your personal safety</c:v>
                </c:pt>
                <c:pt idx="16">
                  <c:v>The risk of terrorism</c:v>
                </c:pt>
                <c:pt idx="17">
                  <c:v>Safety of woman </c:v>
                </c:pt>
                <c:pt idx="18">
                  <c:v>Safety of children and youth</c:v>
                </c:pt>
              </c:strCache>
            </c:strRef>
          </c:cat>
          <c:val>
            <c:numRef>
              <c:f>Sheet1!$C$2:$C$20</c:f>
              <c:numCache>
                <c:formatCode>0</c:formatCode>
                <c:ptCount val="19"/>
                <c:pt idx="0">
                  <c:v>-13</c:v>
                </c:pt>
                <c:pt idx="1">
                  <c:v>-15</c:v>
                </c:pt>
                <c:pt idx="2">
                  <c:v>-17</c:v>
                </c:pt>
                <c:pt idx="3">
                  <c:v>-17</c:v>
                </c:pt>
                <c:pt idx="4">
                  <c:v>-19</c:v>
                </c:pt>
                <c:pt idx="5">
                  <c:v>-20</c:v>
                </c:pt>
                <c:pt idx="6">
                  <c:v>-26</c:v>
                </c:pt>
                <c:pt idx="7">
                  <c:v>-28</c:v>
                </c:pt>
                <c:pt idx="8">
                  <c:v>-29</c:v>
                </c:pt>
                <c:pt idx="9">
                  <c:v>-29</c:v>
                </c:pt>
                <c:pt idx="10">
                  <c:v>-39</c:v>
                </c:pt>
                <c:pt idx="11">
                  <c:v>-42</c:v>
                </c:pt>
                <c:pt idx="12">
                  <c:v>-69</c:v>
                </c:pt>
                <c:pt idx="13">
                  <c:v>-73</c:v>
                </c:pt>
                <c:pt idx="14">
                  <c:v>-79</c:v>
                </c:pt>
                <c:pt idx="15">
                  <c:v>-81</c:v>
                </c:pt>
                <c:pt idx="16">
                  <c:v>-82</c:v>
                </c:pt>
                <c:pt idx="17">
                  <c:v>-84</c:v>
                </c:pt>
                <c:pt idx="18">
                  <c:v>-85</c:v>
                </c:pt>
              </c:numCache>
            </c:numRef>
          </c:val>
          <c:extLst xmlns:c16r2="http://schemas.microsoft.com/office/drawing/2015/06/chart">
            <c:ext xmlns:c16="http://schemas.microsoft.com/office/drawing/2014/chart" uri="{C3380CC4-5D6E-409C-BE32-E72D297353CC}">
              <c16:uniqueId val="{00000001-A1AD-4DF6-9DD7-82AC6D57261C}"/>
            </c:ext>
          </c:extLst>
        </c:ser>
        <c:ser>
          <c:idx val="2"/>
          <c:order val="2"/>
          <c:tx>
            <c:strRef>
              <c:f>Sheet1!$D$1</c:f>
              <c:strCache>
                <c:ptCount val="1"/>
                <c:pt idx="0">
                  <c:v>Neither positive nor negative</c:v>
                </c:pt>
              </c:strCache>
            </c:strRef>
          </c:tx>
          <c:spPr>
            <a:solidFill>
              <a:srgbClr val="FFC000"/>
            </a:solidFill>
            <a:ln>
              <a:noFill/>
            </a:ln>
            <a:effectLst/>
          </c:spPr>
          <c:invertIfNegative val="0"/>
          <c:dLbls>
            <c:dLbl>
              <c:idx val="12"/>
              <c:delete val="1"/>
              <c:extLst xmlns:c16r2="http://schemas.microsoft.com/office/drawing/2015/06/chart">
                <c:ext xmlns:c16="http://schemas.microsoft.com/office/drawing/2014/chart" uri="{C3380CC4-5D6E-409C-BE32-E72D297353CC}">
                  <c16:uniqueId val="{00000002-A1AD-4DF6-9DD7-82AC6D57261C}"/>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3-A1AD-4DF6-9DD7-82AC6D57261C}"/>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4-A1AD-4DF6-9DD7-82AC6D57261C}"/>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05-A1AD-4DF6-9DD7-82AC6D57261C}"/>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06-A1AD-4DF6-9DD7-82AC6D57261C}"/>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07-A1AD-4DF6-9DD7-82AC6D57261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Retail sales</c:v>
                </c:pt>
                <c:pt idx="1">
                  <c:v>Possibility for local people to find jobs</c:v>
                </c:pt>
                <c:pt idx="2">
                  <c:v>Water and sewage usage</c:v>
                </c:pt>
                <c:pt idx="3">
                  <c:v>Your attitudes towards other religions  </c:v>
                </c:pt>
                <c:pt idx="4">
                  <c:v>Local culture and tradition</c:v>
                </c:pt>
                <c:pt idx="5">
                  <c:v>Media coverage of your Municipality</c:v>
                </c:pt>
                <c:pt idx="6">
                  <c:v>Way of life in your municipality</c:v>
                </c:pt>
                <c:pt idx="7">
                  <c:v>Local economy</c:v>
                </c:pt>
                <c:pt idx="8">
                  <c:v>Image of your Municipality</c:v>
                </c:pt>
                <c:pt idx="9">
                  <c:v>Accommodation services</c:v>
                </c:pt>
                <c:pt idx="10">
                  <c:v>Transport services</c:v>
                </c:pt>
                <c:pt idx="11">
                  <c:v>Investments in your Municipality</c:v>
                </c:pt>
                <c:pt idx="12">
                  <c:v>Crime rate</c:v>
                </c:pt>
                <c:pt idx="13">
                  <c:v>Spread of unusual diseases</c:v>
                </c:pt>
                <c:pt idx="14">
                  <c:v>Hygiene</c:v>
                </c:pt>
                <c:pt idx="15">
                  <c:v>Your personal safety</c:v>
                </c:pt>
                <c:pt idx="16">
                  <c:v>The risk of terrorism</c:v>
                </c:pt>
                <c:pt idx="17">
                  <c:v>Safety of woman </c:v>
                </c:pt>
                <c:pt idx="18">
                  <c:v>Safety of children and youth</c:v>
                </c:pt>
              </c:strCache>
            </c:strRef>
          </c:cat>
          <c:val>
            <c:numRef>
              <c:f>Sheet1!$D$2:$D$20</c:f>
              <c:numCache>
                <c:formatCode>0</c:formatCode>
                <c:ptCount val="19"/>
                <c:pt idx="0">
                  <c:v>23</c:v>
                </c:pt>
                <c:pt idx="1">
                  <c:v>47</c:v>
                </c:pt>
                <c:pt idx="2">
                  <c:v>52</c:v>
                </c:pt>
                <c:pt idx="3">
                  <c:v>53</c:v>
                </c:pt>
                <c:pt idx="4">
                  <c:v>56</c:v>
                </c:pt>
                <c:pt idx="5">
                  <c:v>6</c:v>
                </c:pt>
                <c:pt idx="6">
                  <c:v>13</c:v>
                </c:pt>
                <c:pt idx="7">
                  <c:v>30</c:v>
                </c:pt>
                <c:pt idx="8">
                  <c:v>13</c:v>
                </c:pt>
                <c:pt idx="9">
                  <c:v>19</c:v>
                </c:pt>
                <c:pt idx="10">
                  <c:v>4</c:v>
                </c:pt>
                <c:pt idx="11">
                  <c:v>13</c:v>
                </c:pt>
                <c:pt idx="12">
                  <c:v>0</c:v>
                </c:pt>
                <c:pt idx="13">
                  <c:v>0</c:v>
                </c:pt>
                <c:pt idx="14">
                  <c:v>0</c:v>
                </c:pt>
                <c:pt idx="15">
                  <c:v>1</c:v>
                </c:pt>
                <c:pt idx="16">
                  <c:v>0</c:v>
                </c:pt>
                <c:pt idx="17">
                  <c:v>0</c:v>
                </c:pt>
                <c:pt idx="18">
                  <c:v>0</c:v>
                </c:pt>
              </c:numCache>
            </c:numRef>
          </c:val>
          <c:extLst xmlns:c16r2="http://schemas.microsoft.com/office/drawing/2015/06/chart">
            <c:ext xmlns:c16="http://schemas.microsoft.com/office/drawing/2014/chart" uri="{C3380CC4-5D6E-409C-BE32-E72D297353CC}">
              <c16:uniqueId val="{00000008-A1AD-4DF6-9DD7-82AC6D57261C}"/>
            </c:ext>
          </c:extLst>
        </c:ser>
        <c:ser>
          <c:idx val="3"/>
          <c:order val="3"/>
          <c:tx>
            <c:strRef>
              <c:f>Sheet1!$E$1</c:f>
              <c:strCache>
                <c:ptCount val="1"/>
                <c:pt idx="0">
                  <c:v>Positive</c:v>
                </c:pt>
              </c:strCache>
            </c:strRef>
          </c:tx>
          <c:spPr>
            <a:solidFill>
              <a:srgbClr val="92D050"/>
            </a:solidFill>
            <a:ln>
              <a:noFill/>
            </a:ln>
            <a:effectLst/>
          </c:spPr>
          <c:invertIfNegative val="0"/>
          <c:dLbls>
            <c:dLbl>
              <c:idx val="2"/>
              <c:delete val="1"/>
              <c:extLst xmlns:c16r2="http://schemas.microsoft.com/office/drawing/2015/06/chart">
                <c:ext xmlns:c16="http://schemas.microsoft.com/office/drawing/2014/chart" uri="{C3380CC4-5D6E-409C-BE32-E72D297353CC}">
                  <c16:uniqueId val="{00000009-A1AD-4DF6-9DD7-82AC6D57261C}"/>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A-A1AD-4DF6-9DD7-82AC6D57261C}"/>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B-A1AD-4DF6-9DD7-82AC6D57261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C-A1AD-4DF6-9DD7-82AC6D57261C}"/>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D-A1AD-4DF6-9DD7-82AC6D57261C}"/>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E-A1AD-4DF6-9DD7-82AC6D57261C}"/>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F-A1AD-4DF6-9DD7-82AC6D57261C}"/>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10-A1AD-4DF6-9DD7-82AC6D57261C}"/>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11-A1AD-4DF6-9DD7-82AC6D57261C}"/>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12-A1AD-4DF6-9DD7-82AC6D57261C}"/>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13-A1AD-4DF6-9DD7-82AC6D57261C}"/>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4-A1AD-4DF6-9DD7-82AC6D57261C}"/>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15-A1AD-4DF6-9DD7-82AC6D57261C}"/>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16-A1AD-4DF6-9DD7-82AC6D57261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Retail sales</c:v>
                </c:pt>
                <c:pt idx="1">
                  <c:v>Possibility for local people to find jobs</c:v>
                </c:pt>
                <c:pt idx="2">
                  <c:v>Water and sewage usage</c:v>
                </c:pt>
                <c:pt idx="3">
                  <c:v>Your attitudes towards other religions  </c:v>
                </c:pt>
                <c:pt idx="4">
                  <c:v>Local culture and tradition</c:v>
                </c:pt>
                <c:pt idx="5">
                  <c:v>Media coverage of your Municipality</c:v>
                </c:pt>
                <c:pt idx="6">
                  <c:v>Way of life in your municipality</c:v>
                </c:pt>
                <c:pt idx="7">
                  <c:v>Local economy</c:v>
                </c:pt>
                <c:pt idx="8">
                  <c:v>Image of your Municipality</c:v>
                </c:pt>
                <c:pt idx="9">
                  <c:v>Accommodation services</c:v>
                </c:pt>
                <c:pt idx="10">
                  <c:v>Transport services</c:v>
                </c:pt>
                <c:pt idx="11">
                  <c:v>Investments in your Municipality</c:v>
                </c:pt>
                <c:pt idx="12">
                  <c:v>Crime rate</c:v>
                </c:pt>
                <c:pt idx="13">
                  <c:v>Spread of unusual diseases</c:v>
                </c:pt>
                <c:pt idx="14">
                  <c:v>Hygiene</c:v>
                </c:pt>
                <c:pt idx="15">
                  <c:v>Your personal safety</c:v>
                </c:pt>
                <c:pt idx="16">
                  <c:v>The risk of terrorism</c:v>
                </c:pt>
                <c:pt idx="17">
                  <c:v>Safety of woman </c:v>
                </c:pt>
                <c:pt idx="18">
                  <c:v>Safety of children and youth</c:v>
                </c:pt>
              </c:strCache>
            </c:strRef>
          </c:cat>
          <c:val>
            <c:numRef>
              <c:f>Sheet1!$E$2:$E$20</c:f>
              <c:numCache>
                <c:formatCode>0</c:formatCode>
                <c:ptCount val="19"/>
                <c:pt idx="0">
                  <c:v>34</c:v>
                </c:pt>
                <c:pt idx="1">
                  <c:v>11</c:v>
                </c:pt>
                <c:pt idx="2">
                  <c:v>0</c:v>
                </c:pt>
                <c:pt idx="3">
                  <c:v>0</c:v>
                </c:pt>
                <c:pt idx="4">
                  <c:v>0</c:v>
                </c:pt>
                <c:pt idx="5">
                  <c:v>43</c:v>
                </c:pt>
                <c:pt idx="6">
                  <c:v>0</c:v>
                </c:pt>
                <c:pt idx="7">
                  <c:v>0</c:v>
                </c:pt>
                <c:pt idx="8">
                  <c:v>29</c:v>
                </c:pt>
                <c:pt idx="9">
                  <c:v>0</c:v>
                </c:pt>
                <c:pt idx="10">
                  <c:v>0</c:v>
                </c:pt>
                <c:pt idx="11">
                  <c:v>2</c:v>
                </c:pt>
                <c:pt idx="12">
                  <c:v>0</c:v>
                </c:pt>
                <c:pt idx="13">
                  <c:v>0</c:v>
                </c:pt>
                <c:pt idx="14">
                  <c:v>0</c:v>
                </c:pt>
                <c:pt idx="15">
                  <c:v>0</c:v>
                </c:pt>
                <c:pt idx="16">
                  <c:v>0</c:v>
                </c:pt>
                <c:pt idx="17">
                  <c:v>0</c:v>
                </c:pt>
                <c:pt idx="18">
                  <c:v>0</c:v>
                </c:pt>
              </c:numCache>
            </c:numRef>
          </c:val>
          <c:extLst xmlns:c16r2="http://schemas.microsoft.com/office/drawing/2015/06/chart">
            <c:ext xmlns:c16="http://schemas.microsoft.com/office/drawing/2014/chart" uri="{C3380CC4-5D6E-409C-BE32-E72D297353CC}">
              <c16:uniqueId val="{00000017-A1AD-4DF6-9DD7-82AC6D57261C}"/>
            </c:ext>
          </c:extLst>
        </c:ser>
        <c:ser>
          <c:idx val="4"/>
          <c:order val="4"/>
          <c:tx>
            <c:strRef>
              <c:f>Sheet1!$F$1</c:f>
              <c:strCache>
                <c:ptCount val="1"/>
                <c:pt idx="0">
                  <c:v>In very positive way</c:v>
                </c:pt>
              </c:strCache>
            </c:strRef>
          </c:tx>
          <c:spPr>
            <a:solidFill>
              <a:srgbClr val="00B050"/>
            </a:solidFill>
            <a:ln>
              <a:noFill/>
            </a:ln>
            <a:effectLst/>
          </c:spPr>
          <c:invertIfNegative val="0"/>
          <c:dLbls>
            <c:dLbl>
              <c:idx val="1"/>
              <c:delete val="1"/>
              <c:extLst xmlns:c16r2="http://schemas.microsoft.com/office/drawing/2015/06/chart">
                <c:ext xmlns:c16="http://schemas.microsoft.com/office/drawing/2014/chart" uri="{C3380CC4-5D6E-409C-BE32-E72D297353CC}">
                  <c16:uniqueId val="{00000018-A1AD-4DF6-9DD7-82AC6D57261C}"/>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9-A1AD-4DF6-9DD7-82AC6D57261C}"/>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A-A1AD-4DF6-9DD7-82AC6D57261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1B-A1AD-4DF6-9DD7-82AC6D57261C}"/>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1C-A1AD-4DF6-9DD7-82AC6D57261C}"/>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1D-A1AD-4DF6-9DD7-82AC6D57261C}"/>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1E-A1AD-4DF6-9DD7-82AC6D57261C}"/>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1F-A1AD-4DF6-9DD7-82AC6D57261C}"/>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20-A1AD-4DF6-9DD7-82AC6D57261C}"/>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21-A1AD-4DF6-9DD7-82AC6D57261C}"/>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22-A1AD-4DF6-9DD7-82AC6D57261C}"/>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23-A1AD-4DF6-9DD7-82AC6D57261C}"/>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24-A1AD-4DF6-9DD7-82AC6D57261C}"/>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25-A1AD-4DF6-9DD7-82AC6D57261C}"/>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26-A1AD-4DF6-9DD7-82AC6D57261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Retail sales</c:v>
                </c:pt>
                <c:pt idx="1">
                  <c:v>Possibility for local people to find jobs</c:v>
                </c:pt>
                <c:pt idx="2">
                  <c:v>Water and sewage usage</c:v>
                </c:pt>
                <c:pt idx="3">
                  <c:v>Your attitudes towards other religions  </c:v>
                </c:pt>
                <c:pt idx="4">
                  <c:v>Local culture and tradition</c:v>
                </c:pt>
                <c:pt idx="5">
                  <c:v>Media coverage of your Municipality</c:v>
                </c:pt>
                <c:pt idx="6">
                  <c:v>Way of life in your municipality</c:v>
                </c:pt>
                <c:pt idx="7">
                  <c:v>Local economy</c:v>
                </c:pt>
                <c:pt idx="8">
                  <c:v>Image of your Municipality</c:v>
                </c:pt>
                <c:pt idx="9">
                  <c:v>Accommodation services</c:v>
                </c:pt>
                <c:pt idx="10">
                  <c:v>Transport services</c:v>
                </c:pt>
                <c:pt idx="11">
                  <c:v>Investments in your Municipality</c:v>
                </c:pt>
                <c:pt idx="12">
                  <c:v>Crime rate</c:v>
                </c:pt>
                <c:pt idx="13">
                  <c:v>Spread of unusual diseases</c:v>
                </c:pt>
                <c:pt idx="14">
                  <c:v>Hygiene</c:v>
                </c:pt>
                <c:pt idx="15">
                  <c:v>Your personal safety</c:v>
                </c:pt>
                <c:pt idx="16">
                  <c:v>The risk of terrorism</c:v>
                </c:pt>
                <c:pt idx="17">
                  <c:v>Safety of woman </c:v>
                </c:pt>
                <c:pt idx="18">
                  <c:v>Safety of children and youth</c:v>
                </c:pt>
              </c:strCache>
            </c:strRef>
          </c:cat>
          <c:val>
            <c:numRef>
              <c:f>Sheet1!$F$2:$F$20</c:f>
              <c:numCache>
                <c:formatCode>0</c:formatCode>
                <c:ptCount val="19"/>
                <c:pt idx="0">
                  <c:v>4</c:v>
                </c:pt>
                <c:pt idx="1">
                  <c:v>0</c:v>
                </c:pt>
                <c:pt idx="2">
                  <c:v>0</c:v>
                </c:pt>
                <c:pt idx="3">
                  <c:v>1</c:v>
                </c:pt>
                <c:pt idx="4">
                  <c:v>0</c:v>
                </c:pt>
                <c:pt idx="5">
                  <c:v>6</c:v>
                </c:pt>
                <c:pt idx="6">
                  <c:v>0</c:v>
                </c:pt>
                <c:pt idx="7">
                  <c:v>0</c:v>
                </c:pt>
                <c:pt idx="8">
                  <c:v>1</c:v>
                </c:pt>
                <c:pt idx="9">
                  <c:v>0</c:v>
                </c:pt>
                <c:pt idx="10">
                  <c:v>0</c:v>
                </c:pt>
                <c:pt idx="11">
                  <c:v>0</c:v>
                </c:pt>
                <c:pt idx="12">
                  <c:v>0</c:v>
                </c:pt>
                <c:pt idx="13">
                  <c:v>0</c:v>
                </c:pt>
                <c:pt idx="14">
                  <c:v>0</c:v>
                </c:pt>
                <c:pt idx="15">
                  <c:v>0</c:v>
                </c:pt>
                <c:pt idx="16">
                  <c:v>0</c:v>
                </c:pt>
                <c:pt idx="17">
                  <c:v>0</c:v>
                </c:pt>
                <c:pt idx="18">
                  <c:v>0</c:v>
                </c:pt>
              </c:numCache>
            </c:numRef>
          </c:val>
          <c:extLst xmlns:c16r2="http://schemas.microsoft.com/office/drawing/2015/06/chart">
            <c:ext xmlns:c16="http://schemas.microsoft.com/office/drawing/2014/chart" uri="{C3380CC4-5D6E-409C-BE32-E72D297353CC}">
              <c16:uniqueId val="{00000027-A1AD-4DF6-9DD7-82AC6D57261C}"/>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Retail sales</c:v>
                </c:pt>
                <c:pt idx="1">
                  <c:v>Possibility for local people to find jobs</c:v>
                </c:pt>
                <c:pt idx="2">
                  <c:v>Water and sewage usage</c:v>
                </c:pt>
                <c:pt idx="3">
                  <c:v>Your attitudes towards other religions  </c:v>
                </c:pt>
                <c:pt idx="4">
                  <c:v>Local culture and tradition</c:v>
                </c:pt>
                <c:pt idx="5">
                  <c:v>Media coverage of your Municipality</c:v>
                </c:pt>
                <c:pt idx="6">
                  <c:v>Way of life in your municipality</c:v>
                </c:pt>
                <c:pt idx="7">
                  <c:v>Local economy</c:v>
                </c:pt>
                <c:pt idx="8">
                  <c:v>Image of your Municipality</c:v>
                </c:pt>
                <c:pt idx="9">
                  <c:v>Accommodation services</c:v>
                </c:pt>
                <c:pt idx="10">
                  <c:v>Transport services</c:v>
                </c:pt>
                <c:pt idx="11">
                  <c:v>Investments in your Municipality</c:v>
                </c:pt>
                <c:pt idx="12">
                  <c:v>Crime rate</c:v>
                </c:pt>
                <c:pt idx="13">
                  <c:v>Spread of unusual diseases</c:v>
                </c:pt>
                <c:pt idx="14">
                  <c:v>Hygiene</c:v>
                </c:pt>
                <c:pt idx="15">
                  <c:v>Your personal safety</c:v>
                </c:pt>
                <c:pt idx="16">
                  <c:v>The risk of terrorism</c:v>
                </c:pt>
                <c:pt idx="17">
                  <c:v>Safety of woman </c:v>
                </c:pt>
                <c:pt idx="18">
                  <c:v>Safety of children and youth</c:v>
                </c:pt>
              </c:strCache>
            </c:strRef>
          </c:cat>
          <c:val>
            <c:numRef>
              <c:f>Sheet1!$G$2:$G$20</c:f>
              <c:numCache>
                <c:formatCode>General</c:formatCode>
                <c:ptCount val="19"/>
                <c:pt idx="0">
                  <c:v>6</c:v>
                </c:pt>
                <c:pt idx="1">
                  <c:v>22</c:v>
                </c:pt>
                <c:pt idx="2">
                  <c:v>30</c:v>
                </c:pt>
                <c:pt idx="3">
                  <c:v>27</c:v>
                </c:pt>
                <c:pt idx="4">
                  <c:v>22</c:v>
                </c:pt>
                <c:pt idx="5">
                  <c:v>24</c:v>
                </c:pt>
                <c:pt idx="6">
                  <c:v>13</c:v>
                </c:pt>
                <c:pt idx="7">
                  <c:v>20</c:v>
                </c:pt>
                <c:pt idx="8">
                  <c:v>18</c:v>
                </c:pt>
                <c:pt idx="9">
                  <c:v>21</c:v>
                </c:pt>
                <c:pt idx="10">
                  <c:v>23</c:v>
                </c:pt>
                <c:pt idx="11">
                  <c:v>27</c:v>
                </c:pt>
                <c:pt idx="12">
                  <c:v>17</c:v>
                </c:pt>
                <c:pt idx="13">
                  <c:v>13</c:v>
                </c:pt>
                <c:pt idx="14">
                  <c:v>12</c:v>
                </c:pt>
                <c:pt idx="15">
                  <c:v>13</c:v>
                </c:pt>
                <c:pt idx="16">
                  <c:v>14</c:v>
                </c:pt>
                <c:pt idx="17">
                  <c:v>14</c:v>
                </c:pt>
                <c:pt idx="18">
                  <c:v>13</c:v>
                </c:pt>
              </c:numCache>
            </c:numRef>
          </c:val>
          <c:extLst xmlns:c16r2="http://schemas.microsoft.com/office/drawing/2015/06/chart">
            <c:ext xmlns:c16="http://schemas.microsoft.com/office/drawing/2014/chart" uri="{C3380CC4-5D6E-409C-BE32-E72D297353CC}">
              <c16:uniqueId val="{00000028-A1AD-4DF6-9DD7-82AC6D57261C}"/>
            </c:ext>
          </c:extLst>
        </c:ser>
        <c:dLbls>
          <c:showLegendKey val="0"/>
          <c:showVal val="0"/>
          <c:showCatName val="0"/>
          <c:showSerName val="0"/>
          <c:showPercent val="0"/>
          <c:showBubbleSize val="0"/>
        </c:dLbls>
        <c:gapWidth val="65"/>
        <c:overlap val="100"/>
        <c:axId val="419975488"/>
        <c:axId val="419976664"/>
      </c:barChart>
      <c:catAx>
        <c:axId val="4199754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19976664"/>
        <c:crosses val="autoZero"/>
        <c:auto val="0"/>
        <c:lblAlgn val="ctr"/>
        <c:lblOffset val="100"/>
        <c:noMultiLvlLbl val="0"/>
      </c:catAx>
      <c:valAx>
        <c:axId val="419976664"/>
        <c:scaling>
          <c:orientation val="minMax"/>
          <c:max val="100"/>
        </c:scaling>
        <c:delete val="1"/>
        <c:axPos val="b"/>
        <c:numFmt formatCode="@" sourceLinked="0"/>
        <c:majorTickMark val="out"/>
        <c:minorTickMark val="out"/>
        <c:tickLblPos val="none"/>
        <c:crossAx val="419975488"/>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rgbClr val="333333"/>
                </a:solidFill>
                <a:latin typeface="+mn-lt"/>
                <a:ea typeface="+mn-ea"/>
                <a:cs typeface="+mn-cs"/>
              </a:defRPr>
            </a:pPr>
            <a:r>
              <a:rPr lang="sr-Latn-RS" sz="1050" b="1" dirty="0">
                <a:solidFill>
                  <a:srgbClr val="333333"/>
                </a:solidFill>
                <a:effectLst/>
              </a:rPr>
              <a:t>Preševo</a:t>
            </a:r>
            <a:endParaRPr lang="en-US" sz="1050" b="1" dirty="0">
              <a:solidFill>
                <a:srgbClr val="333333"/>
              </a:solidFill>
              <a:effectLst/>
            </a:endParaRPr>
          </a:p>
        </c:rich>
      </c:tx>
      <c:layout>
        <c:manualLayout>
          <c:xMode val="edge"/>
          <c:yMode val="edge"/>
          <c:x val="0.44621557057140909"/>
          <c:y val="1.3950144588438563E-5"/>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rgbClr val="333333"/>
              </a:solidFill>
              <a:latin typeface="+mn-lt"/>
              <a:ea typeface="+mn-ea"/>
              <a:cs typeface="+mn-cs"/>
            </a:defRPr>
          </a:pPr>
          <a:endParaRPr lang="en-US"/>
        </a:p>
      </c:txPr>
    </c:title>
    <c:autoTitleDeleted val="0"/>
    <c:plotArea>
      <c:layout>
        <c:manualLayout>
          <c:layoutTarget val="inner"/>
          <c:xMode val="edge"/>
          <c:yMode val="edge"/>
          <c:x val="0.52526522837127632"/>
          <c:y val="8.6614042552270357E-2"/>
          <c:w val="0.64605158515985783"/>
          <c:h val="0.88765419419515257"/>
        </c:manualLayout>
      </c:layout>
      <c:barChart>
        <c:barDir val="bar"/>
        <c:grouping val="stacked"/>
        <c:varyColors val="0"/>
        <c:ser>
          <c:idx val="0"/>
          <c:order val="0"/>
          <c:tx>
            <c:strRef>
              <c:f>Sheet1!$B$1</c:f>
              <c:strCache>
                <c:ptCount val="1"/>
                <c:pt idx="0">
                  <c:v>Negative</c:v>
                </c:pt>
              </c:strCache>
            </c:strRef>
          </c:tx>
          <c:spPr>
            <a:solidFill>
              <a:schemeClr val="accent3"/>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Media coverage of your Municipality</c:v>
                </c:pt>
                <c:pt idx="1">
                  <c:v>Possibility for local people to find jobs</c:v>
                </c:pt>
                <c:pt idx="2">
                  <c:v>Retail sales</c:v>
                </c:pt>
                <c:pt idx="3">
                  <c:v>Accommodation services</c:v>
                </c:pt>
                <c:pt idx="4">
                  <c:v>Your attitudes towards other religions  </c:v>
                </c:pt>
                <c:pt idx="5">
                  <c:v>Local culture and tradition</c:v>
                </c:pt>
                <c:pt idx="6">
                  <c:v>Local economy</c:v>
                </c:pt>
                <c:pt idx="7">
                  <c:v>Investments in your Municipality</c:v>
                </c:pt>
                <c:pt idx="8">
                  <c:v>Way of life in your municipality</c:v>
                </c:pt>
                <c:pt idx="9">
                  <c:v>Transport services</c:v>
                </c:pt>
                <c:pt idx="10">
                  <c:v>Spread of unusual diseases</c:v>
                </c:pt>
                <c:pt idx="11">
                  <c:v>Your personal safety</c:v>
                </c:pt>
                <c:pt idx="12">
                  <c:v>Image of your Municipality</c:v>
                </c:pt>
                <c:pt idx="13">
                  <c:v>Water and sewage usage</c:v>
                </c:pt>
                <c:pt idx="14">
                  <c:v>Safety of woman </c:v>
                </c:pt>
                <c:pt idx="15">
                  <c:v>Crime rate</c:v>
                </c:pt>
                <c:pt idx="16">
                  <c:v>Safety of children and youth</c:v>
                </c:pt>
                <c:pt idx="17">
                  <c:v>The risk of terrorism</c:v>
                </c:pt>
                <c:pt idx="18">
                  <c:v>Hygiene</c:v>
                </c:pt>
              </c:strCache>
            </c:strRef>
          </c:cat>
          <c:val>
            <c:numRef>
              <c:f>Sheet1!$B$2:$B$20</c:f>
              <c:numCache>
                <c:formatCode>0</c:formatCode>
                <c:ptCount val="19"/>
                <c:pt idx="0">
                  <c:v>-2</c:v>
                </c:pt>
                <c:pt idx="1">
                  <c:v>-6</c:v>
                </c:pt>
                <c:pt idx="2">
                  <c:v>-6</c:v>
                </c:pt>
                <c:pt idx="3">
                  <c:v>-7</c:v>
                </c:pt>
                <c:pt idx="4">
                  <c:v>-8</c:v>
                </c:pt>
                <c:pt idx="5">
                  <c:v>-10</c:v>
                </c:pt>
                <c:pt idx="6">
                  <c:v>-16</c:v>
                </c:pt>
                <c:pt idx="7">
                  <c:v>-7</c:v>
                </c:pt>
                <c:pt idx="8">
                  <c:v>-21</c:v>
                </c:pt>
                <c:pt idx="9">
                  <c:v>-24</c:v>
                </c:pt>
                <c:pt idx="10">
                  <c:v>-35</c:v>
                </c:pt>
                <c:pt idx="11">
                  <c:v>-36</c:v>
                </c:pt>
                <c:pt idx="12">
                  <c:v>-11</c:v>
                </c:pt>
                <c:pt idx="13">
                  <c:v>-15</c:v>
                </c:pt>
                <c:pt idx="14">
                  <c:v>-35</c:v>
                </c:pt>
                <c:pt idx="15">
                  <c:v>-24</c:v>
                </c:pt>
                <c:pt idx="16">
                  <c:v>-15</c:v>
                </c:pt>
                <c:pt idx="17">
                  <c:v>-33</c:v>
                </c:pt>
                <c:pt idx="18">
                  <c:v>-34</c:v>
                </c:pt>
              </c:numCache>
            </c:numRef>
          </c:val>
          <c:extLst xmlns:c16r2="http://schemas.microsoft.com/office/drawing/2015/06/chart">
            <c:ext xmlns:c16="http://schemas.microsoft.com/office/drawing/2014/chart" uri="{C3380CC4-5D6E-409C-BE32-E72D297353CC}">
              <c16:uniqueId val="{00000000-CC0C-4108-975C-911E47DD42FB}"/>
            </c:ext>
          </c:extLst>
        </c:ser>
        <c:ser>
          <c:idx val="1"/>
          <c:order val="1"/>
          <c:tx>
            <c:strRef>
              <c:f>Sheet1!$C$1</c:f>
              <c:strCache>
                <c:ptCount val="1"/>
                <c:pt idx="0">
                  <c:v>In very negative way</c:v>
                </c:pt>
              </c:strCache>
            </c:strRef>
          </c:tx>
          <c:spPr>
            <a:solidFill>
              <a:srgbClr val="C00000"/>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Media coverage of your Municipality</c:v>
                </c:pt>
                <c:pt idx="1">
                  <c:v>Possibility for local people to find jobs</c:v>
                </c:pt>
                <c:pt idx="2">
                  <c:v>Retail sales</c:v>
                </c:pt>
                <c:pt idx="3">
                  <c:v>Accommodation services</c:v>
                </c:pt>
                <c:pt idx="4">
                  <c:v>Your attitudes towards other religions  </c:v>
                </c:pt>
                <c:pt idx="5">
                  <c:v>Local culture and tradition</c:v>
                </c:pt>
                <c:pt idx="6">
                  <c:v>Local economy</c:v>
                </c:pt>
                <c:pt idx="7">
                  <c:v>Investments in your Municipality</c:v>
                </c:pt>
                <c:pt idx="8">
                  <c:v>Way of life in your municipality</c:v>
                </c:pt>
                <c:pt idx="9">
                  <c:v>Transport services</c:v>
                </c:pt>
                <c:pt idx="10">
                  <c:v>Spread of unusual diseases</c:v>
                </c:pt>
                <c:pt idx="11">
                  <c:v>Your personal safety</c:v>
                </c:pt>
                <c:pt idx="12">
                  <c:v>Image of your Municipality</c:v>
                </c:pt>
                <c:pt idx="13">
                  <c:v>Water and sewage usage</c:v>
                </c:pt>
                <c:pt idx="14">
                  <c:v>Safety of woman </c:v>
                </c:pt>
                <c:pt idx="15">
                  <c:v>Crime rate</c:v>
                </c:pt>
                <c:pt idx="16">
                  <c:v>Safety of children and youth</c:v>
                </c:pt>
                <c:pt idx="17">
                  <c:v>The risk of terrorism</c:v>
                </c:pt>
                <c:pt idx="18">
                  <c:v>Hygiene</c:v>
                </c:pt>
              </c:strCache>
            </c:strRef>
          </c:cat>
          <c:val>
            <c:numRef>
              <c:f>Sheet1!$C$2:$C$20</c:f>
              <c:numCache>
                <c:formatCode>0</c:formatCode>
                <c:ptCount val="19"/>
                <c:pt idx="0">
                  <c:v>-1</c:v>
                </c:pt>
                <c:pt idx="1">
                  <c:v>-1</c:v>
                </c:pt>
                <c:pt idx="2">
                  <c:v>-1</c:v>
                </c:pt>
                <c:pt idx="3">
                  <c:v>-1</c:v>
                </c:pt>
                <c:pt idx="4">
                  <c:v>-1</c:v>
                </c:pt>
                <c:pt idx="5">
                  <c:v>-1</c:v>
                </c:pt>
                <c:pt idx="6">
                  <c:v>-1</c:v>
                </c:pt>
                <c:pt idx="7">
                  <c:v>-4</c:v>
                </c:pt>
                <c:pt idx="8">
                  <c:v>-5</c:v>
                </c:pt>
                <c:pt idx="9">
                  <c:v>-5</c:v>
                </c:pt>
                <c:pt idx="10">
                  <c:v>-7</c:v>
                </c:pt>
                <c:pt idx="11">
                  <c:v>-7</c:v>
                </c:pt>
                <c:pt idx="12">
                  <c:v>-15</c:v>
                </c:pt>
                <c:pt idx="13">
                  <c:v>-15</c:v>
                </c:pt>
                <c:pt idx="14">
                  <c:v>-21</c:v>
                </c:pt>
                <c:pt idx="15">
                  <c:v>-22</c:v>
                </c:pt>
                <c:pt idx="16">
                  <c:v>-24</c:v>
                </c:pt>
                <c:pt idx="17">
                  <c:v>-24</c:v>
                </c:pt>
                <c:pt idx="18">
                  <c:v>-29</c:v>
                </c:pt>
              </c:numCache>
            </c:numRef>
          </c:val>
          <c:extLst xmlns:c16r2="http://schemas.microsoft.com/office/drawing/2015/06/chart">
            <c:ext xmlns:c16="http://schemas.microsoft.com/office/drawing/2014/chart" uri="{C3380CC4-5D6E-409C-BE32-E72D297353CC}">
              <c16:uniqueId val="{00000001-CC0C-4108-975C-911E47DD42FB}"/>
            </c:ext>
          </c:extLst>
        </c:ser>
        <c:ser>
          <c:idx val="2"/>
          <c:order val="2"/>
          <c:tx>
            <c:strRef>
              <c:f>Sheet1!$D$1</c:f>
              <c:strCache>
                <c:ptCount val="1"/>
                <c:pt idx="0">
                  <c:v>Neither positive nor negative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Media coverage of your Municipality</c:v>
                </c:pt>
                <c:pt idx="1">
                  <c:v>Possibility for local people to find jobs</c:v>
                </c:pt>
                <c:pt idx="2">
                  <c:v>Retail sales</c:v>
                </c:pt>
                <c:pt idx="3">
                  <c:v>Accommodation services</c:v>
                </c:pt>
                <c:pt idx="4">
                  <c:v>Your attitudes towards other religions  </c:v>
                </c:pt>
                <c:pt idx="5">
                  <c:v>Local culture and tradition</c:v>
                </c:pt>
                <c:pt idx="6">
                  <c:v>Local economy</c:v>
                </c:pt>
                <c:pt idx="7">
                  <c:v>Investments in your Municipality</c:v>
                </c:pt>
                <c:pt idx="8">
                  <c:v>Way of life in your municipality</c:v>
                </c:pt>
                <c:pt idx="9">
                  <c:v>Transport services</c:v>
                </c:pt>
                <c:pt idx="10">
                  <c:v>Spread of unusual diseases</c:v>
                </c:pt>
                <c:pt idx="11">
                  <c:v>Your personal safety</c:v>
                </c:pt>
                <c:pt idx="12">
                  <c:v>Image of your Municipality</c:v>
                </c:pt>
                <c:pt idx="13">
                  <c:v>Water and sewage usage</c:v>
                </c:pt>
                <c:pt idx="14">
                  <c:v>Safety of woman </c:v>
                </c:pt>
                <c:pt idx="15">
                  <c:v>Crime rate</c:v>
                </c:pt>
                <c:pt idx="16">
                  <c:v>Safety of children and youth</c:v>
                </c:pt>
                <c:pt idx="17">
                  <c:v>The risk of terrorism</c:v>
                </c:pt>
                <c:pt idx="18">
                  <c:v>Hygiene</c:v>
                </c:pt>
              </c:strCache>
            </c:strRef>
          </c:cat>
          <c:val>
            <c:numRef>
              <c:f>Sheet1!$D$2:$D$20</c:f>
              <c:numCache>
                <c:formatCode>0</c:formatCode>
                <c:ptCount val="19"/>
                <c:pt idx="0">
                  <c:v>48</c:v>
                </c:pt>
                <c:pt idx="1">
                  <c:v>69</c:v>
                </c:pt>
                <c:pt idx="2">
                  <c:v>32</c:v>
                </c:pt>
                <c:pt idx="3">
                  <c:v>45</c:v>
                </c:pt>
                <c:pt idx="4">
                  <c:v>75</c:v>
                </c:pt>
                <c:pt idx="5">
                  <c:v>78</c:v>
                </c:pt>
                <c:pt idx="6">
                  <c:v>69</c:v>
                </c:pt>
                <c:pt idx="7">
                  <c:v>61</c:v>
                </c:pt>
                <c:pt idx="8">
                  <c:v>58</c:v>
                </c:pt>
                <c:pt idx="9">
                  <c:v>57</c:v>
                </c:pt>
                <c:pt idx="10">
                  <c:v>35</c:v>
                </c:pt>
                <c:pt idx="11">
                  <c:v>56</c:v>
                </c:pt>
                <c:pt idx="12">
                  <c:v>46</c:v>
                </c:pt>
                <c:pt idx="13">
                  <c:v>66</c:v>
                </c:pt>
                <c:pt idx="14">
                  <c:v>40</c:v>
                </c:pt>
                <c:pt idx="15">
                  <c:v>50</c:v>
                </c:pt>
                <c:pt idx="16">
                  <c:v>61</c:v>
                </c:pt>
                <c:pt idx="17">
                  <c:v>39</c:v>
                </c:pt>
                <c:pt idx="18">
                  <c:v>33</c:v>
                </c:pt>
              </c:numCache>
            </c:numRef>
          </c:val>
          <c:extLst xmlns:c16r2="http://schemas.microsoft.com/office/drawing/2015/06/chart">
            <c:ext xmlns:c16="http://schemas.microsoft.com/office/drawing/2014/chart" uri="{C3380CC4-5D6E-409C-BE32-E72D297353CC}">
              <c16:uniqueId val="{00000002-CC0C-4108-975C-911E47DD42FB}"/>
            </c:ext>
          </c:extLst>
        </c:ser>
        <c:ser>
          <c:idx val="3"/>
          <c:order val="3"/>
          <c:tx>
            <c:strRef>
              <c:f>Sheet1!$E$1</c:f>
              <c:strCache>
                <c:ptCount val="1"/>
                <c:pt idx="0">
                  <c:v>Positive</c:v>
                </c:pt>
              </c:strCache>
            </c:strRef>
          </c:tx>
          <c:spPr>
            <a:solidFill>
              <a:srgbClr val="92D050"/>
            </a:solidFill>
            <a:ln>
              <a:noFill/>
            </a:ln>
            <a:effectLst/>
          </c:spPr>
          <c:invertIfNegative val="0"/>
          <c:dLbls>
            <c:dLbl>
              <c:idx val="16"/>
              <c:delete val="1"/>
              <c:extLst xmlns:c16r2="http://schemas.microsoft.com/office/drawing/2015/06/chart">
                <c:ext xmlns:c16="http://schemas.microsoft.com/office/drawing/2014/chart" uri="{C3380CC4-5D6E-409C-BE32-E72D297353CC}">
                  <c16:uniqueId val="{00000003-CC0C-4108-975C-911E47DD42F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Media coverage of your Municipality</c:v>
                </c:pt>
                <c:pt idx="1">
                  <c:v>Possibility for local people to find jobs</c:v>
                </c:pt>
                <c:pt idx="2">
                  <c:v>Retail sales</c:v>
                </c:pt>
                <c:pt idx="3">
                  <c:v>Accommodation services</c:v>
                </c:pt>
                <c:pt idx="4">
                  <c:v>Your attitudes towards other religions  </c:v>
                </c:pt>
                <c:pt idx="5">
                  <c:v>Local culture and tradition</c:v>
                </c:pt>
                <c:pt idx="6">
                  <c:v>Local economy</c:v>
                </c:pt>
                <c:pt idx="7">
                  <c:v>Investments in your Municipality</c:v>
                </c:pt>
                <c:pt idx="8">
                  <c:v>Way of life in your municipality</c:v>
                </c:pt>
                <c:pt idx="9">
                  <c:v>Transport services</c:v>
                </c:pt>
                <c:pt idx="10">
                  <c:v>Spread of unusual diseases</c:v>
                </c:pt>
                <c:pt idx="11">
                  <c:v>Your personal safety</c:v>
                </c:pt>
                <c:pt idx="12">
                  <c:v>Image of your Municipality</c:v>
                </c:pt>
                <c:pt idx="13">
                  <c:v>Water and sewage usage</c:v>
                </c:pt>
                <c:pt idx="14">
                  <c:v>Safety of woman </c:v>
                </c:pt>
                <c:pt idx="15">
                  <c:v>Crime rate</c:v>
                </c:pt>
                <c:pt idx="16">
                  <c:v>Safety of children and youth</c:v>
                </c:pt>
                <c:pt idx="17">
                  <c:v>The risk of terrorism</c:v>
                </c:pt>
                <c:pt idx="18">
                  <c:v>Hygiene</c:v>
                </c:pt>
              </c:strCache>
            </c:strRef>
          </c:cat>
          <c:val>
            <c:numRef>
              <c:f>Sheet1!$E$2:$E$20</c:f>
              <c:numCache>
                <c:formatCode>0</c:formatCode>
                <c:ptCount val="19"/>
                <c:pt idx="0">
                  <c:v>29</c:v>
                </c:pt>
                <c:pt idx="1">
                  <c:v>16</c:v>
                </c:pt>
                <c:pt idx="2">
                  <c:v>29</c:v>
                </c:pt>
                <c:pt idx="3">
                  <c:v>34</c:v>
                </c:pt>
                <c:pt idx="4">
                  <c:v>8</c:v>
                </c:pt>
                <c:pt idx="5">
                  <c:v>5</c:v>
                </c:pt>
                <c:pt idx="6">
                  <c:v>7</c:v>
                </c:pt>
                <c:pt idx="7">
                  <c:v>20</c:v>
                </c:pt>
                <c:pt idx="8">
                  <c:v>16</c:v>
                </c:pt>
                <c:pt idx="9">
                  <c:v>10</c:v>
                </c:pt>
                <c:pt idx="10">
                  <c:v>3</c:v>
                </c:pt>
                <c:pt idx="11">
                  <c:v>1</c:v>
                </c:pt>
                <c:pt idx="12">
                  <c:v>19</c:v>
                </c:pt>
                <c:pt idx="13">
                  <c:v>1</c:v>
                </c:pt>
                <c:pt idx="14">
                  <c:v>1</c:v>
                </c:pt>
                <c:pt idx="15">
                  <c:v>3</c:v>
                </c:pt>
                <c:pt idx="16">
                  <c:v>0</c:v>
                </c:pt>
                <c:pt idx="17">
                  <c:v>1</c:v>
                </c:pt>
                <c:pt idx="18">
                  <c:v>3</c:v>
                </c:pt>
              </c:numCache>
            </c:numRef>
          </c:val>
          <c:extLst xmlns:c16r2="http://schemas.microsoft.com/office/drawing/2015/06/chart">
            <c:ext xmlns:c16="http://schemas.microsoft.com/office/drawing/2014/chart" uri="{C3380CC4-5D6E-409C-BE32-E72D297353CC}">
              <c16:uniqueId val="{00000004-CC0C-4108-975C-911E47DD42FB}"/>
            </c:ext>
          </c:extLst>
        </c:ser>
        <c:ser>
          <c:idx val="4"/>
          <c:order val="4"/>
          <c:tx>
            <c:strRef>
              <c:f>Sheet1!$F$1</c:f>
              <c:strCache>
                <c:ptCount val="1"/>
                <c:pt idx="0">
                  <c:v>In very positive way</c:v>
                </c:pt>
              </c:strCache>
            </c:strRef>
          </c:tx>
          <c:spPr>
            <a:solidFill>
              <a:srgbClr val="00B050"/>
            </a:solidFill>
            <a:ln>
              <a:noFill/>
            </a:ln>
            <a:effectLst/>
          </c:spPr>
          <c:invertIfNegative val="0"/>
          <c:dLbls>
            <c:dLbl>
              <c:idx val="1"/>
              <c:delete val="1"/>
              <c:extLst xmlns:c16r2="http://schemas.microsoft.com/office/drawing/2015/06/chart">
                <c:ext xmlns:c16="http://schemas.microsoft.com/office/drawing/2014/chart" uri="{C3380CC4-5D6E-409C-BE32-E72D297353CC}">
                  <c16:uniqueId val="{00000005-CC0C-4108-975C-911E47DD42FB}"/>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6-CC0C-4108-975C-911E47DD42FB}"/>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7-CC0C-4108-975C-911E47DD42FB}"/>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8-CC0C-4108-975C-911E47DD42FB}"/>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9-CC0C-4108-975C-911E47DD42FB}"/>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A-CC0C-4108-975C-911E47DD42FB}"/>
                </c:ext>
                <c:ext xmlns:c15="http://schemas.microsoft.com/office/drawing/2012/chart" uri="{CE6537A1-D6FC-4f65-9D91-7224C49458BB}"/>
              </c:extLst>
            </c:dLbl>
            <c:dLbl>
              <c:idx val="10"/>
              <c:delete val="1"/>
              <c:extLst xmlns:c16r2="http://schemas.microsoft.com/office/drawing/2015/06/chart">
                <c:ext xmlns:c16="http://schemas.microsoft.com/office/drawing/2014/chart" uri="{C3380CC4-5D6E-409C-BE32-E72D297353CC}">
                  <c16:uniqueId val="{0000000B-CC0C-4108-975C-911E47DD42FB}"/>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C-CC0C-4108-975C-911E47DD42FB}"/>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D-CC0C-4108-975C-911E47DD42FB}"/>
                </c:ext>
                <c:ext xmlns:c15="http://schemas.microsoft.com/office/drawing/2012/chart" uri="{CE6537A1-D6FC-4f65-9D91-7224C49458BB}"/>
              </c:extLst>
            </c:dLbl>
            <c:dLbl>
              <c:idx val="14"/>
              <c:delete val="1"/>
              <c:extLst xmlns:c16r2="http://schemas.microsoft.com/office/drawing/2015/06/chart">
                <c:ext xmlns:c16="http://schemas.microsoft.com/office/drawing/2014/chart" uri="{C3380CC4-5D6E-409C-BE32-E72D297353CC}">
                  <c16:uniqueId val="{0000000E-CC0C-4108-975C-911E47DD42FB}"/>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0F-CC0C-4108-975C-911E47DD42FB}"/>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0-CC0C-4108-975C-911E47DD42FB}"/>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11-CC0C-4108-975C-911E47DD42FB}"/>
                </c:ext>
                <c:ext xmlns:c15="http://schemas.microsoft.com/office/drawing/2012/chart" uri="{CE6537A1-D6FC-4f65-9D91-7224C49458BB}"/>
              </c:extLst>
            </c:dLbl>
            <c:dLbl>
              <c:idx val="18"/>
              <c:delete val="1"/>
              <c:extLst xmlns:c16r2="http://schemas.microsoft.com/office/drawing/2015/06/chart">
                <c:ext xmlns:c16="http://schemas.microsoft.com/office/drawing/2014/chart" uri="{C3380CC4-5D6E-409C-BE32-E72D297353CC}">
                  <c16:uniqueId val="{00000012-CC0C-4108-975C-911E47DD42F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Media coverage of your Municipality</c:v>
                </c:pt>
                <c:pt idx="1">
                  <c:v>Possibility for local people to find jobs</c:v>
                </c:pt>
                <c:pt idx="2">
                  <c:v>Retail sales</c:v>
                </c:pt>
                <c:pt idx="3">
                  <c:v>Accommodation services</c:v>
                </c:pt>
                <c:pt idx="4">
                  <c:v>Your attitudes towards other religions  </c:v>
                </c:pt>
                <c:pt idx="5">
                  <c:v>Local culture and tradition</c:v>
                </c:pt>
                <c:pt idx="6">
                  <c:v>Local economy</c:v>
                </c:pt>
                <c:pt idx="7">
                  <c:v>Investments in your Municipality</c:v>
                </c:pt>
                <c:pt idx="8">
                  <c:v>Way of life in your municipality</c:v>
                </c:pt>
                <c:pt idx="9">
                  <c:v>Transport services</c:v>
                </c:pt>
                <c:pt idx="10">
                  <c:v>Spread of unusual diseases</c:v>
                </c:pt>
                <c:pt idx="11">
                  <c:v>Your personal safety</c:v>
                </c:pt>
                <c:pt idx="12">
                  <c:v>Image of your Municipality</c:v>
                </c:pt>
                <c:pt idx="13">
                  <c:v>Water and sewage usage</c:v>
                </c:pt>
                <c:pt idx="14">
                  <c:v>Safety of woman </c:v>
                </c:pt>
                <c:pt idx="15">
                  <c:v>Crime rate</c:v>
                </c:pt>
                <c:pt idx="16">
                  <c:v>Safety of children and youth</c:v>
                </c:pt>
                <c:pt idx="17">
                  <c:v>The risk of terrorism</c:v>
                </c:pt>
                <c:pt idx="18">
                  <c:v>Hygiene</c:v>
                </c:pt>
              </c:strCache>
            </c:strRef>
          </c:cat>
          <c:val>
            <c:numRef>
              <c:f>Sheet1!$F$2:$F$20</c:f>
              <c:numCache>
                <c:formatCode>0</c:formatCode>
                <c:ptCount val="19"/>
                <c:pt idx="0">
                  <c:v>3</c:v>
                </c:pt>
                <c:pt idx="1">
                  <c:v>0</c:v>
                </c:pt>
                <c:pt idx="2">
                  <c:v>21</c:v>
                </c:pt>
                <c:pt idx="3">
                  <c:v>9</c:v>
                </c:pt>
                <c:pt idx="4">
                  <c:v>0</c:v>
                </c:pt>
                <c:pt idx="5">
                  <c:v>4</c:v>
                </c:pt>
                <c:pt idx="6">
                  <c:v>0</c:v>
                </c:pt>
                <c:pt idx="7">
                  <c:v>0</c:v>
                </c:pt>
                <c:pt idx="8">
                  <c:v>0</c:v>
                </c:pt>
                <c:pt idx="9">
                  <c:v>0</c:v>
                </c:pt>
                <c:pt idx="10">
                  <c:v>0</c:v>
                </c:pt>
                <c:pt idx="11">
                  <c:v>0</c:v>
                </c:pt>
                <c:pt idx="12">
                  <c:v>4</c:v>
                </c:pt>
                <c:pt idx="13">
                  <c:v>0</c:v>
                </c:pt>
                <c:pt idx="14">
                  <c:v>0</c:v>
                </c:pt>
                <c:pt idx="15">
                  <c:v>0</c:v>
                </c:pt>
                <c:pt idx="16">
                  <c:v>0</c:v>
                </c:pt>
                <c:pt idx="17">
                  <c:v>0</c:v>
                </c:pt>
                <c:pt idx="18">
                  <c:v>0</c:v>
                </c:pt>
              </c:numCache>
            </c:numRef>
          </c:val>
          <c:extLst xmlns:c16r2="http://schemas.microsoft.com/office/drawing/2015/06/chart">
            <c:ext xmlns:c16="http://schemas.microsoft.com/office/drawing/2014/chart" uri="{C3380CC4-5D6E-409C-BE32-E72D297353CC}">
              <c16:uniqueId val="{00000013-CC0C-4108-975C-911E47DD42FB}"/>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dLbl>
              <c:idx val="8"/>
              <c:delete val="1"/>
              <c:extLst xmlns:c16r2="http://schemas.microsoft.com/office/drawing/2015/06/chart">
                <c:ext xmlns:c16="http://schemas.microsoft.com/office/drawing/2014/chart" uri="{C3380CC4-5D6E-409C-BE32-E72D297353CC}">
                  <c16:uniqueId val="{00000014-CC0C-4108-975C-911E47DD42FB}"/>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15-CC0C-4108-975C-911E47DD42FB}"/>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16-CC0C-4108-975C-911E47DD42F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Media coverage of your Municipality</c:v>
                </c:pt>
                <c:pt idx="1">
                  <c:v>Possibility for local people to find jobs</c:v>
                </c:pt>
                <c:pt idx="2">
                  <c:v>Retail sales</c:v>
                </c:pt>
                <c:pt idx="3">
                  <c:v>Accommodation services</c:v>
                </c:pt>
                <c:pt idx="4">
                  <c:v>Your attitudes towards other religions  </c:v>
                </c:pt>
                <c:pt idx="5">
                  <c:v>Local culture and tradition</c:v>
                </c:pt>
                <c:pt idx="6">
                  <c:v>Local economy</c:v>
                </c:pt>
                <c:pt idx="7">
                  <c:v>Investments in your Municipality</c:v>
                </c:pt>
                <c:pt idx="8">
                  <c:v>Way of life in your municipality</c:v>
                </c:pt>
                <c:pt idx="9">
                  <c:v>Transport services</c:v>
                </c:pt>
                <c:pt idx="10">
                  <c:v>Spread of unusual diseases</c:v>
                </c:pt>
                <c:pt idx="11">
                  <c:v>Your personal safety</c:v>
                </c:pt>
                <c:pt idx="12">
                  <c:v>Image of your Municipality</c:v>
                </c:pt>
                <c:pt idx="13">
                  <c:v>Water and sewage usage</c:v>
                </c:pt>
                <c:pt idx="14">
                  <c:v>Safety of woman </c:v>
                </c:pt>
                <c:pt idx="15">
                  <c:v>Crime rate</c:v>
                </c:pt>
                <c:pt idx="16">
                  <c:v>Safety of children and youth</c:v>
                </c:pt>
                <c:pt idx="17">
                  <c:v>The risk of terrorism</c:v>
                </c:pt>
                <c:pt idx="18">
                  <c:v>Hygiene</c:v>
                </c:pt>
              </c:strCache>
            </c:strRef>
          </c:cat>
          <c:val>
            <c:numRef>
              <c:f>Sheet1!$G$2:$G$20</c:f>
              <c:numCache>
                <c:formatCode>General</c:formatCode>
                <c:ptCount val="19"/>
                <c:pt idx="0">
                  <c:v>18</c:v>
                </c:pt>
                <c:pt idx="1">
                  <c:v>8</c:v>
                </c:pt>
                <c:pt idx="2">
                  <c:v>11</c:v>
                </c:pt>
                <c:pt idx="3">
                  <c:v>4</c:v>
                </c:pt>
                <c:pt idx="4">
                  <c:v>9</c:v>
                </c:pt>
                <c:pt idx="5">
                  <c:v>2</c:v>
                </c:pt>
                <c:pt idx="6">
                  <c:v>8</c:v>
                </c:pt>
                <c:pt idx="7">
                  <c:v>8</c:v>
                </c:pt>
                <c:pt idx="8">
                  <c:v>0</c:v>
                </c:pt>
                <c:pt idx="9">
                  <c:v>5</c:v>
                </c:pt>
                <c:pt idx="10">
                  <c:v>21</c:v>
                </c:pt>
                <c:pt idx="11">
                  <c:v>0</c:v>
                </c:pt>
                <c:pt idx="12">
                  <c:v>5</c:v>
                </c:pt>
                <c:pt idx="13">
                  <c:v>3</c:v>
                </c:pt>
                <c:pt idx="14">
                  <c:v>4</c:v>
                </c:pt>
                <c:pt idx="15">
                  <c:v>1</c:v>
                </c:pt>
                <c:pt idx="16">
                  <c:v>0</c:v>
                </c:pt>
                <c:pt idx="17">
                  <c:v>4</c:v>
                </c:pt>
                <c:pt idx="18">
                  <c:v>1</c:v>
                </c:pt>
              </c:numCache>
            </c:numRef>
          </c:val>
          <c:extLst xmlns:c16r2="http://schemas.microsoft.com/office/drawing/2015/06/chart">
            <c:ext xmlns:c16="http://schemas.microsoft.com/office/drawing/2014/chart" uri="{C3380CC4-5D6E-409C-BE32-E72D297353CC}">
              <c16:uniqueId val="{00000017-CC0C-4108-975C-911E47DD42FB}"/>
            </c:ext>
          </c:extLst>
        </c:ser>
        <c:dLbls>
          <c:showLegendKey val="0"/>
          <c:showVal val="0"/>
          <c:showCatName val="0"/>
          <c:showSerName val="0"/>
          <c:showPercent val="0"/>
          <c:showBubbleSize val="0"/>
        </c:dLbls>
        <c:gapWidth val="65"/>
        <c:overlap val="100"/>
        <c:axId val="360851056"/>
        <c:axId val="356406208"/>
      </c:barChart>
      <c:catAx>
        <c:axId val="36085105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56406208"/>
        <c:crosses val="autoZero"/>
        <c:auto val="0"/>
        <c:lblAlgn val="ctr"/>
        <c:lblOffset val="100"/>
        <c:noMultiLvlLbl val="0"/>
      </c:catAx>
      <c:valAx>
        <c:axId val="356406208"/>
        <c:scaling>
          <c:orientation val="minMax"/>
          <c:max val="100"/>
        </c:scaling>
        <c:delete val="1"/>
        <c:axPos val="b"/>
        <c:numFmt formatCode="@" sourceLinked="0"/>
        <c:majorTickMark val="out"/>
        <c:minorTickMark val="out"/>
        <c:tickLblPos val="none"/>
        <c:crossAx val="360851056"/>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3333"/>
                </a:solidFill>
                <a:latin typeface="+mn-lt"/>
                <a:ea typeface="+mn-ea"/>
                <a:cs typeface="+mn-cs"/>
              </a:defRPr>
            </a:pPr>
            <a:r>
              <a:rPr lang="en-US" sz="1050" b="1" i="0" u="none" strike="noStrike" baseline="0" dirty="0">
                <a:solidFill>
                  <a:srgbClr val="333333"/>
                </a:solidFill>
                <a:effectLst/>
              </a:rPr>
              <a:t>To what extent has the migrant/refugee crisis had an effect on the finances of your municipality/service/public enterprise/directorate?</a:t>
            </a:r>
            <a:r>
              <a:rPr lang="sr-Latn-RS" sz="1050" b="1" i="0" u="none" strike="noStrike" baseline="0" dirty="0">
                <a:solidFill>
                  <a:srgbClr val="333333"/>
                </a:solidFill>
                <a:effectLst/>
              </a:rPr>
              <a:t> </a:t>
            </a:r>
            <a:r>
              <a:rPr lang="en-US" sz="1050" baseline="0" dirty="0">
                <a:solidFill>
                  <a:srgbClr val="333333"/>
                </a:solidFill>
              </a:rPr>
              <a:t>%</a:t>
            </a:r>
            <a:endParaRPr lang="en-US" sz="1050" dirty="0">
              <a:solidFill>
                <a:srgbClr val="333333"/>
              </a:solidFill>
            </a:endParaRPr>
          </a:p>
        </c:rich>
      </c:tx>
      <c:layout>
        <c:manualLayout>
          <c:xMode val="edge"/>
          <c:yMode val="edge"/>
          <c:x val="0.13539829566506126"/>
          <c:y val="1.8843223395000133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rgbClr val="333333"/>
              </a:solidFill>
              <a:latin typeface="+mn-lt"/>
              <a:ea typeface="+mn-ea"/>
              <a:cs typeface="+mn-cs"/>
            </a:defRPr>
          </a:pPr>
          <a:endParaRPr lang="en-US"/>
        </a:p>
      </c:txPr>
    </c:title>
    <c:autoTitleDeleted val="0"/>
    <c:plotArea>
      <c:layout>
        <c:manualLayout>
          <c:layoutTarget val="inner"/>
          <c:xMode val="edge"/>
          <c:yMode val="edge"/>
          <c:x val="0.31881554264775835"/>
          <c:y val="0.10412998834513322"/>
          <c:w val="0.65154384971978552"/>
          <c:h val="0.84076097578074249"/>
        </c:manualLayout>
      </c:layout>
      <c:barChart>
        <c:barDir val="bar"/>
        <c:grouping val="clustered"/>
        <c:varyColors val="0"/>
        <c:ser>
          <c:idx val="0"/>
          <c:order val="0"/>
          <c:tx>
            <c:strRef>
              <c:f>Sheet1!$B$1</c:f>
              <c:strCache>
                <c:ptCount val="1"/>
                <c:pt idx="0">
                  <c:v>Total sample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financial stability of the municipality/service/public enterprise/directorate was never threatened </c:v>
                </c:pt>
                <c:pt idx="1">
                  <c:v>There have been major challenges, but we have been able to overcome them owing to government and donor assistance</c:v>
                </c:pt>
                <c:pt idx="2">
                  <c:v> The crisis has caused major problems for the financial stability of the municipality/service/public enterprise/directorate</c:v>
                </c:pt>
                <c:pt idx="3">
                  <c:v> Do not know/no answer</c:v>
                </c:pt>
              </c:strCache>
            </c:strRef>
          </c:cat>
          <c:val>
            <c:numRef>
              <c:f>Sheet1!$B$2:$B$5</c:f>
              <c:numCache>
                <c:formatCode>0</c:formatCode>
                <c:ptCount val="4"/>
                <c:pt idx="0">
                  <c:v>73.86363636363636</c:v>
                </c:pt>
                <c:pt idx="1">
                  <c:v>20.454545454545453</c:v>
                </c:pt>
                <c:pt idx="2">
                  <c:v>1.1363636363636365</c:v>
                </c:pt>
                <c:pt idx="3">
                  <c:v>4.5454545454545459</c:v>
                </c:pt>
              </c:numCache>
            </c:numRef>
          </c:val>
          <c:extLst xmlns:c16r2="http://schemas.microsoft.com/office/drawing/2015/06/chart">
            <c:ext xmlns:c16="http://schemas.microsoft.com/office/drawing/2014/chart" uri="{C3380CC4-5D6E-409C-BE32-E72D297353CC}">
              <c16:uniqueId val="{00000000-AF8E-4BD0-8228-C26AED0F4035}"/>
            </c:ext>
          </c:extLst>
        </c:ser>
        <c:ser>
          <c:idx val="1"/>
          <c:order val="1"/>
          <c:tx>
            <c:strRef>
              <c:f>Sheet1!$C$1</c:f>
              <c:strCache>
                <c:ptCount val="1"/>
                <c:pt idx="0">
                  <c:v>I group - municipalities more intensely affected by the crisis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financial stability of the municipality/service/public enterprise/directorate was never threatened </c:v>
                </c:pt>
                <c:pt idx="1">
                  <c:v>There have been major challenges, but we have been able to overcome them owing to government and donor assistance</c:v>
                </c:pt>
                <c:pt idx="2">
                  <c:v> The crisis has caused major problems for the financial stability of the municipality/service/public enterprise/directorate</c:v>
                </c:pt>
                <c:pt idx="3">
                  <c:v> Do not know/no answer</c:v>
                </c:pt>
              </c:strCache>
            </c:strRef>
          </c:cat>
          <c:val>
            <c:numRef>
              <c:f>Sheet1!$C$2:$C$5</c:f>
              <c:numCache>
                <c:formatCode>0</c:formatCode>
                <c:ptCount val="4"/>
                <c:pt idx="0">
                  <c:v>60.606060606060609</c:v>
                </c:pt>
                <c:pt idx="1">
                  <c:v>31.818181818181817</c:v>
                </c:pt>
                <c:pt idx="2">
                  <c:v>3.0303030303030303</c:v>
                </c:pt>
                <c:pt idx="3">
                  <c:v>4.5454545454545459</c:v>
                </c:pt>
              </c:numCache>
            </c:numRef>
          </c:val>
          <c:extLst xmlns:c16r2="http://schemas.microsoft.com/office/drawing/2015/06/chart">
            <c:ext xmlns:c16="http://schemas.microsoft.com/office/drawing/2014/chart" uri="{C3380CC4-5D6E-409C-BE32-E72D297353CC}">
              <c16:uniqueId val="{00000001-AF8E-4BD0-8228-C26AED0F4035}"/>
            </c:ext>
          </c:extLst>
        </c:ser>
        <c:ser>
          <c:idx val="2"/>
          <c:order val="2"/>
          <c:tx>
            <c:strRef>
              <c:f>Sheet1!$D$1</c:f>
              <c:strCache>
                <c:ptCount val="1"/>
                <c:pt idx="0">
                  <c:v>II group - municipalities moderately affected by the crisis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financial stability of the municipality/service/public enterprise/directorate was never threatened </c:v>
                </c:pt>
                <c:pt idx="1">
                  <c:v>There have been major challenges, but we have been able to overcome them owing to government and donor assistance</c:v>
                </c:pt>
                <c:pt idx="2">
                  <c:v> The crisis has caused major problems for the financial stability of the municipality/service/public enterprise/directorate</c:v>
                </c:pt>
                <c:pt idx="3">
                  <c:v> Do not know/no answer</c:v>
                </c:pt>
              </c:strCache>
            </c:strRef>
          </c:cat>
          <c:val>
            <c:numRef>
              <c:f>Sheet1!$D$2:$D$5</c:f>
              <c:numCache>
                <c:formatCode>0</c:formatCode>
                <c:ptCount val="4"/>
                <c:pt idx="0">
                  <c:v>81.818181818181813</c:v>
                </c:pt>
                <c:pt idx="1">
                  <c:v>13.636363636363635</c:v>
                </c:pt>
                <c:pt idx="2">
                  <c:v>0</c:v>
                </c:pt>
                <c:pt idx="3">
                  <c:v>4.5454545454545459</c:v>
                </c:pt>
              </c:numCache>
            </c:numRef>
          </c:val>
          <c:extLst xmlns:c16r2="http://schemas.microsoft.com/office/drawing/2015/06/chart">
            <c:ext xmlns:c16="http://schemas.microsoft.com/office/drawing/2014/chart" uri="{C3380CC4-5D6E-409C-BE32-E72D297353CC}">
              <c16:uniqueId val="{00000002-AF8E-4BD0-8228-C26AED0F4035}"/>
            </c:ext>
          </c:extLst>
        </c:ser>
        <c:dLbls>
          <c:showLegendKey val="0"/>
          <c:showVal val="0"/>
          <c:showCatName val="0"/>
          <c:showSerName val="0"/>
          <c:showPercent val="0"/>
          <c:showBubbleSize val="0"/>
        </c:dLbls>
        <c:gapWidth val="248"/>
        <c:axId val="358023840"/>
        <c:axId val="358024232"/>
      </c:barChart>
      <c:catAx>
        <c:axId val="3580238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8024232"/>
        <c:crosses val="autoZero"/>
        <c:auto val="1"/>
        <c:lblAlgn val="ctr"/>
        <c:lblOffset val="100"/>
        <c:noMultiLvlLbl val="0"/>
      </c:catAx>
      <c:valAx>
        <c:axId val="358024232"/>
        <c:scaling>
          <c:orientation val="minMax"/>
          <c:max val="100"/>
        </c:scaling>
        <c:delete val="1"/>
        <c:axPos val="t"/>
        <c:numFmt formatCode="0" sourceLinked="1"/>
        <c:majorTickMark val="none"/>
        <c:minorTickMark val="none"/>
        <c:tickLblPos val="none"/>
        <c:crossAx val="358023840"/>
        <c:crosses val="autoZero"/>
        <c:crossBetween val="between"/>
      </c:valAx>
      <c:spPr>
        <a:noFill/>
        <a:ln>
          <a:noFill/>
        </a:ln>
        <a:effectLst/>
      </c:spPr>
    </c:plotArea>
    <c:legend>
      <c:legendPos val="r"/>
      <c:layout>
        <c:manualLayout>
          <c:xMode val="edge"/>
          <c:yMode val="edge"/>
          <c:x val="0.54843234443786393"/>
          <c:y val="0.55165247463724454"/>
          <c:w val="0.44937530085508487"/>
          <c:h val="0.190008967019525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60666360079624E-2"/>
          <c:y val="0.17786684157728996"/>
          <c:w val="0.23174174615640075"/>
          <c:h val="0.528289275550749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37F7-42E3-AE06-52C50B334C89}"/>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37F7-42E3-AE06-52C50B334C89}"/>
              </c:ext>
            </c:extLst>
          </c:dPt>
          <c:dPt>
            <c:idx val="2"/>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5-37F7-42E3-AE06-52C50B334C89}"/>
              </c:ext>
            </c:extLst>
          </c:dPt>
          <c:dLbls>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know/no answer</c:v>
                </c:pt>
              </c:strCache>
            </c:strRef>
          </c:cat>
          <c:val>
            <c:numRef>
              <c:f>Sheet1!$B$2:$B$4</c:f>
              <c:numCache>
                <c:formatCode>0</c:formatCode>
                <c:ptCount val="3"/>
                <c:pt idx="0">
                  <c:v>24.431818181818194</c:v>
                </c:pt>
                <c:pt idx="1">
                  <c:v>43.75</c:v>
                </c:pt>
                <c:pt idx="2">
                  <c:v>31.818181818181817</c:v>
                </c:pt>
              </c:numCache>
            </c:numRef>
          </c:val>
          <c:extLst xmlns:c16r2="http://schemas.microsoft.com/office/drawing/2015/06/chart">
            <c:ext xmlns:c16="http://schemas.microsoft.com/office/drawing/2014/chart" uri="{C3380CC4-5D6E-409C-BE32-E72D297353CC}">
              <c16:uniqueId val="{0000000E-37F7-42E3-AE06-52C50B334C89}"/>
            </c:ext>
          </c:extLst>
        </c:ser>
        <c:dLbls>
          <c:showLegendKey val="0"/>
          <c:showVal val="1"/>
          <c:showCatName val="0"/>
          <c:showSerName val="0"/>
          <c:showPercent val="0"/>
          <c:showBubbleSize val="0"/>
          <c:showLeaderLines val="1"/>
        </c:dLbls>
        <c:firstSliceAng val="0"/>
        <c:holeSize val="40"/>
      </c:doughnutChart>
    </c:plotArea>
    <c:legend>
      <c:legendPos val="b"/>
      <c:layout>
        <c:manualLayout>
          <c:xMode val="edge"/>
          <c:yMode val="edge"/>
          <c:x val="9.8900162616842716E-2"/>
          <c:y val="0.82181726466350258"/>
          <c:w val="0.81962485338469726"/>
          <c:h val="7.4415883355776882E-2"/>
        </c:manualLayout>
      </c:layout>
      <c:overlay val="0"/>
      <c:txPr>
        <a:bodyPr/>
        <a:lstStyle/>
        <a:p>
          <a:pPr>
            <a:defRPr sz="1000">
              <a:solidFill>
                <a:srgbClr val="333333"/>
              </a:solidFill>
              <a:latin typeface="+mn-lt"/>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8598431031621"/>
          <c:y val="9.5585382343852776E-2"/>
          <c:w val="0.50970479005055824"/>
          <c:h val="0.66377050075393063"/>
        </c:manualLayout>
      </c:layout>
      <c:barChart>
        <c:barDir val="bar"/>
        <c:grouping val="stacked"/>
        <c:varyColors val="0"/>
        <c:ser>
          <c:idx val="0"/>
          <c:order val="0"/>
          <c:tx>
            <c:strRef>
              <c:f>Sheet1!$A$2</c:f>
              <c:strCache>
                <c:ptCount val="1"/>
                <c:pt idx="0">
                  <c:v>Very poor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Sheet1!$B$2:$D$2</c:f>
              <c:numCache>
                <c:formatCode>0</c:formatCode>
                <c:ptCount val="3"/>
                <c:pt idx="0">
                  <c:v>5</c:v>
                </c:pt>
                <c:pt idx="1">
                  <c:v>10</c:v>
                </c:pt>
                <c:pt idx="2">
                  <c:v>2</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Mostly poor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Sheet1!$B$3:$D$3</c:f>
              <c:numCache>
                <c:formatCode>0</c:formatCode>
                <c:ptCount val="3"/>
                <c:pt idx="0">
                  <c:v>40</c:v>
                </c:pt>
                <c:pt idx="1">
                  <c:v>37</c:v>
                </c:pt>
                <c:pt idx="2">
                  <c:v>42</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Mostly well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Sheet1!$B$4:$D$4</c:f>
              <c:numCache>
                <c:formatCode>0</c:formatCode>
                <c:ptCount val="3"/>
                <c:pt idx="0">
                  <c:v>49</c:v>
                </c:pt>
                <c:pt idx="1">
                  <c:v>45</c:v>
                </c:pt>
                <c:pt idx="2">
                  <c:v>52</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Very well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Sheet1!$B$5:$D$5</c:f>
              <c:numCache>
                <c:formatCode>0</c:formatCode>
                <c:ptCount val="3"/>
                <c:pt idx="0">
                  <c:v>5</c:v>
                </c:pt>
                <c:pt idx="1">
                  <c:v>6</c:v>
                </c:pt>
                <c:pt idx="2">
                  <c:v>4</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Don't know/no answer</c:v>
                </c:pt>
              </c:strCache>
            </c:strRef>
          </c:tx>
          <c:spPr>
            <a:solidFill>
              <a:schemeClr val="bg1">
                <a:lumMod val="50000"/>
              </a:schemeClr>
            </a:solidFill>
            <a:ln>
              <a:noFill/>
            </a:ln>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Sheet1!$B$6:$D$6</c:f>
              <c:numCache>
                <c:formatCode>0</c:formatCode>
                <c:ptCount val="3"/>
                <c:pt idx="0">
                  <c:v>2</c:v>
                </c:pt>
                <c:pt idx="1">
                  <c:v>2</c:v>
                </c:pt>
                <c:pt idx="2">
                  <c:v>1</c:v>
                </c:pt>
              </c:numCache>
            </c:numRef>
          </c:val>
          <c:extLst xmlns:c16r2="http://schemas.microsoft.com/office/drawing/2015/06/chart">
            <c:ext xmlns:c16="http://schemas.microsoft.com/office/drawing/2014/chart" uri="{C3380CC4-5D6E-409C-BE32-E72D297353CC}">
              <c16:uniqueId val="{00000004-BA77-4F8C-A326-8D695CD35BFB}"/>
            </c:ext>
          </c:extLst>
        </c:ser>
        <c:dLbls>
          <c:showLegendKey val="0"/>
          <c:showVal val="0"/>
          <c:showCatName val="0"/>
          <c:showSerName val="0"/>
          <c:showPercent val="0"/>
          <c:showBubbleSize val="0"/>
        </c:dLbls>
        <c:gapWidth val="182"/>
        <c:overlap val="100"/>
        <c:axId val="355423136"/>
        <c:axId val="355423528"/>
      </c:barChart>
      <c:catAx>
        <c:axId val="3554231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423528"/>
        <c:crosses val="autoZero"/>
        <c:auto val="1"/>
        <c:lblAlgn val="ctr"/>
        <c:lblOffset val="100"/>
        <c:noMultiLvlLbl val="0"/>
      </c:catAx>
      <c:valAx>
        <c:axId val="355423528"/>
        <c:scaling>
          <c:orientation val="minMax"/>
          <c:max val="100"/>
        </c:scaling>
        <c:delete val="1"/>
        <c:axPos val="t"/>
        <c:numFmt formatCode="0" sourceLinked="1"/>
        <c:majorTickMark val="out"/>
        <c:minorTickMark val="none"/>
        <c:tickLblPos val="none"/>
        <c:crossAx val="355423136"/>
        <c:crosses val="autoZero"/>
        <c:crossBetween val="between"/>
      </c:valAx>
      <c:spPr>
        <a:noFill/>
        <a:ln>
          <a:noFill/>
        </a:ln>
        <a:effectLst/>
      </c:spPr>
    </c:plotArea>
    <c:legend>
      <c:legendPos val="b"/>
      <c:layout>
        <c:manualLayout>
          <c:xMode val="edge"/>
          <c:yMode val="edge"/>
          <c:x val="0.11144121619847534"/>
          <c:y val="0.80298191728371271"/>
          <c:w val="0.81784761343513113"/>
          <c:h val="5.5211518999608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89957271913805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597C-4EE6-8067-97FF1C7DF6C7}"/>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597C-4EE6-8067-97FF1C7DF6C7}"/>
              </c:ext>
            </c:extLst>
          </c:dPt>
          <c:dPt>
            <c:idx val="2"/>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5-597C-4EE6-8067-97FF1C7DF6C7}"/>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97C-4EE6-8067-97FF1C7DF6C7}"/>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97C-4EE6-8067-97FF1C7DF6C7}"/>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97C-4EE6-8067-97FF1C7DF6C7}"/>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know/no answer</c:v>
                </c:pt>
              </c:strCache>
            </c:strRef>
          </c:cat>
          <c:val>
            <c:numRef>
              <c:f>Sheet1!$B$2:$B$4</c:f>
              <c:numCache>
                <c:formatCode>0</c:formatCode>
                <c:ptCount val="3"/>
                <c:pt idx="0">
                  <c:v>20</c:v>
                </c:pt>
                <c:pt idx="1">
                  <c:v>46.363636363636338</c:v>
                </c:pt>
                <c:pt idx="2">
                  <c:v>33.636363636363626</c:v>
                </c:pt>
              </c:numCache>
            </c:numRef>
          </c:val>
          <c:extLst xmlns:c16r2="http://schemas.microsoft.com/office/drawing/2015/06/chart">
            <c:ext xmlns:c16="http://schemas.microsoft.com/office/drawing/2014/chart" uri="{C3380CC4-5D6E-409C-BE32-E72D297353CC}">
              <c16:uniqueId val="{0000000E-597C-4EE6-8067-97FF1C7DF6C7}"/>
            </c:ext>
          </c:extLst>
        </c:ser>
        <c:dLbls>
          <c:showLegendKey val="0"/>
          <c:showVal val="1"/>
          <c:showCatName val="0"/>
          <c:showSerName val="0"/>
          <c:showPercent val="0"/>
          <c:showBubbleSize val="0"/>
          <c:showLeaderLines val="1"/>
        </c:dLbls>
        <c:firstSliceAng val="0"/>
        <c:holeSize val="40"/>
      </c:doughnutChart>
    </c:plotArea>
    <c:plotVisOnly val="1"/>
    <c:dispBlanksAs val="zero"/>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89957271913805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3C17-4521-8702-B932CC1F7193}"/>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3C17-4521-8702-B932CC1F7193}"/>
              </c:ext>
            </c:extLst>
          </c:dPt>
          <c:dPt>
            <c:idx val="2"/>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5-3C17-4521-8702-B932CC1F7193}"/>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C17-4521-8702-B932CC1F7193}"/>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C17-4521-8702-B932CC1F7193}"/>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C17-4521-8702-B932CC1F7193}"/>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know/no answer</c:v>
                </c:pt>
              </c:strCache>
            </c:strRef>
          </c:cat>
          <c:val>
            <c:numRef>
              <c:f>Sheet1!$B$2:$B$4</c:f>
              <c:numCache>
                <c:formatCode>0</c:formatCode>
                <c:ptCount val="3"/>
                <c:pt idx="0">
                  <c:v>31.818181818181817</c:v>
                </c:pt>
                <c:pt idx="1">
                  <c:v>39.393939393939405</c:v>
                </c:pt>
                <c:pt idx="2">
                  <c:v>28.7878787878788</c:v>
                </c:pt>
              </c:numCache>
            </c:numRef>
          </c:val>
          <c:extLst xmlns:c16r2="http://schemas.microsoft.com/office/drawing/2015/06/chart">
            <c:ext xmlns:c16="http://schemas.microsoft.com/office/drawing/2014/chart" uri="{C3380CC4-5D6E-409C-BE32-E72D297353CC}">
              <c16:uniqueId val="{0000000E-3C17-4521-8702-B932CC1F7193}"/>
            </c:ext>
          </c:extLst>
        </c:ser>
        <c:dLbls>
          <c:showLegendKey val="0"/>
          <c:showVal val="1"/>
          <c:showCatName val="0"/>
          <c:showSerName val="0"/>
          <c:showPercent val="0"/>
          <c:showBubbleSize val="0"/>
          <c:showLeaderLines val="1"/>
        </c:dLbls>
        <c:firstSliceAng val="0"/>
        <c:holeSize val="40"/>
      </c:doughnutChart>
    </c:plotArea>
    <c:plotVisOnly val="1"/>
    <c:dispBlanksAs val="zero"/>
    <c:showDLblsOverMax val="0"/>
  </c:chart>
  <c:txPr>
    <a:bodyPr/>
    <a:lstStyle/>
    <a:p>
      <a:pPr>
        <a:defRPr sz="18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8598431031621"/>
          <c:y val="0.10296210010370919"/>
          <c:w val="0.50970479005055824"/>
          <c:h val="0.65639378439193663"/>
        </c:manualLayout>
      </c:layout>
      <c:barChart>
        <c:barDir val="bar"/>
        <c:grouping val="stacked"/>
        <c:varyColors val="0"/>
        <c:ser>
          <c:idx val="0"/>
          <c:order val="0"/>
          <c:tx>
            <c:strRef>
              <c:f>Sheet1!$A$2</c:f>
              <c:strCache>
                <c:ptCount val="1"/>
                <c:pt idx="0">
                  <c:v>Very unuseful</c:v>
                </c:pt>
              </c:strCache>
            </c:strRef>
          </c:tx>
          <c:spPr>
            <a:solidFill>
              <a:schemeClr val="accent1"/>
            </a:solidFill>
            <a:ln>
              <a:noFill/>
            </a:ln>
            <a:effectLst/>
          </c:spPr>
          <c:invertIfNegative val="0"/>
          <c:cat>
            <c:strRef>
              <c:f>Sheet1!$B$1:$D$1</c:f>
              <c:strCache>
                <c:ptCount val="3"/>
                <c:pt idx="0">
                  <c:v>Total sample</c:v>
                </c:pt>
                <c:pt idx="1">
                  <c:v>I group - Municipalities most affected by migrations</c:v>
                </c:pt>
                <c:pt idx="2">
                  <c:v>II group – Municipalities moderately affected by migrations</c:v>
                </c:pt>
              </c:strCache>
            </c:strRef>
          </c:cat>
          <c:val>
            <c:numRef>
              <c:f>Sheet1!$B$2:$D$2</c:f>
              <c:numCache>
                <c:formatCode>0</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Unuseful</c:v>
                </c:pt>
              </c:strCache>
            </c:strRef>
          </c:tx>
          <c:spPr>
            <a:solidFill>
              <a:schemeClr val="accent3"/>
            </a:solidFill>
            <a:ln>
              <a:noFill/>
            </a:ln>
            <a:effectLst/>
          </c:spPr>
          <c:invertIfNegative val="0"/>
          <c:cat>
            <c:strRef>
              <c:f>Sheet1!$B$1:$D$1</c:f>
              <c:strCache>
                <c:ptCount val="3"/>
                <c:pt idx="0">
                  <c:v>Total sample</c:v>
                </c:pt>
                <c:pt idx="1">
                  <c:v>I group - Municipalities most affected by migrations</c:v>
                </c:pt>
                <c:pt idx="2">
                  <c:v>II group – Municipalities moderately affected by migrations</c:v>
                </c:pt>
              </c:strCache>
            </c:strRef>
          </c:cat>
          <c:val>
            <c:numRef>
              <c:f>Sheet1!$B$3:$D$3</c:f>
              <c:numCache>
                <c:formatCode>0</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Useful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most affected by migrations</c:v>
                </c:pt>
                <c:pt idx="2">
                  <c:v>II group – Municipalities moderately affected by migrations</c:v>
                </c:pt>
              </c:strCache>
            </c:strRef>
          </c:cat>
          <c:val>
            <c:numRef>
              <c:f>Sheet1!$B$4:$D$4</c:f>
              <c:numCache>
                <c:formatCode>0</c:formatCode>
                <c:ptCount val="3"/>
                <c:pt idx="0">
                  <c:v>30.76923076923077</c:v>
                </c:pt>
                <c:pt idx="1">
                  <c:v>26.666666666666668</c:v>
                </c:pt>
                <c:pt idx="2">
                  <c:v>34.285714285714285</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Very useful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most affected by migrations</c:v>
                </c:pt>
                <c:pt idx="2">
                  <c:v>II group – Municipalities moderately affected by migrations</c:v>
                </c:pt>
              </c:strCache>
            </c:strRef>
          </c:cat>
          <c:val>
            <c:numRef>
              <c:f>Sheet1!$B$5:$D$5</c:f>
              <c:numCache>
                <c:formatCode>0</c:formatCode>
                <c:ptCount val="3"/>
                <c:pt idx="0">
                  <c:v>66.153846153846132</c:v>
                </c:pt>
                <c:pt idx="1">
                  <c:v>66.666666666666671</c:v>
                </c:pt>
                <c:pt idx="2">
                  <c:v>65.714285714285722</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Don't know/no answer</c:v>
                </c:pt>
              </c:strCache>
            </c:strRef>
          </c:tx>
          <c:spPr>
            <a:solidFill>
              <a:schemeClr val="bg1">
                <a:lumMod val="50000"/>
              </a:schemeClr>
            </a:solidFill>
            <a:ln>
              <a:noFill/>
            </a:ln>
            <a:effectLst/>
          </c:spPr>
          <c:invertIfNegative val="0"/>
          <c:dLbls>
            <c:dLbl>
              <c:idx val="2"/>
              <c:delete val="1"/>
              <c:extLst xmlns:c16r2="http://schemas.microsoft.com/office/drawing/2015/06/chart">
                <c:ext xmlns:c16="http://schemas.microsoft.com/office/drawing/2014/chart" uri="{C3380CC4-5D6E-409C-BE32-E72D297353CC}">
                  <c16:uniqueId val="{00000000-1E23-4378-8CE3-D6932DAE019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most affected by migrations</c:v>
                </c:pt>
                <c:pt idx="2">
                  <c:v>II group – Municipalities moderately affected by migrations</c:v>
                </c:pt>
              </c:strCache>
            </c:strRef>
          </c:cat>
          <c:val>
            <c:numRef>
              <c:f>Sheet1!$B$6:$D$6</c:f>
              <c:numCache>
                <c:formatCode>0</c:formatCode>
                <c:ptCount val="3"/>
                <c:pt idx="0">
                  <c:v>3.0769230769230771</c:v>
                </c:pt>
                <c:pt idx="1">
                  <c:v>6.666666666666667</c:v>
                </c:pt>
                <c:pt idx="2">
                  <c:v>0</c:v>
                </c:pt>
              </c:numCache>
            </c:numRef>
          </c:val>
          <c:extLst xmlns:c16r2="http://schemas.microsoft.com/office/drawing/2015/06/chart">
            <c:ext xmlns:c16="http://schemas.microsoft.com/office/drawing/2014/chart" uri="{C3380CC4-5D6E-409C-BE32-E72D297353CC}">
              <c16:uniqueId val="{00000004-BA77-4F8C-A326-8D695CD35BFB}"/>
            </c:ext>
          </c:extLst>
        </c:ser>
        <c:dLbls>
          <c:showLegendKey val="0"/>
          <c:showVal val="0"/>
          <c:showCatName val="0"/>
          <c:showSerName val="0"/>
          <c:showPercent val="0"/>
          <c:showBubbleSize val="0"/>
        </c:dLbls>
        <c:gapWidth val="182"/>
        <c:overlap val="100"/>
        <c:axId val="423860568"/>
        <c:axId val="423860960"/>
      </c:barChart>
      <c:catAx>
        <c:axId val="423860568"/>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860960"/>
        <c:crosses val="autoZero"/>
        <c:auto val="1"/>
        <c:lblAlgn val="ctr"/>
        <c:lblOffset val="100"/>
        <c:noMultiLvlLbl val="0"/>
      </c:catAx>
      <c:valAx>
        <c:axId val="423860960"/>
        <c:scaling>
          <c:orientation val="minMax"/>
          <c:max val="100"/>
        </c:scaling>
        <c:delete val="1"/>
        <c:axPos val="t"/>
        <c:numFmt formatCode="0" sourceLinked="1"/>
        <c:majorTickMark val="out"/>
        <c:minorTickMark val="none"/>
        <c:tickLblPos val="none"/>
        <c:crossAx val="423860568"/>
        <c:crosses val="autoZero"/>
        <c:crossBetween val="between"/>
      </c:valAx>
      <c:spPr>
        <a:noFill/>
        <a:ln>
          <a:noFill/>
        </a:ln>
        <a:effectLst/>
      </c:spPr>
    </c:plotArea>
    <c:legend>
      <c:legendPos val="b"/>
      <c:layout>
        <c:manualLayout>
          <c:xMode val="edge"/>
          <c:yMode val="edge"/>
          <c:x val="1.5109241392991864E-2"/>
          <c:y val="0.78810564386651039"/>
          <c:w val="0.96496491847374233"/>
          <c:h val="5.5211518999608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60666360079624E-2"/>
          <c:y val="0.17786684157728996"/>
          <c:w val="0.23174174615640075"/>
          <c:h val="0.528289275550749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37F7-42E3-AE06-52C50B334C89}"/>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37F7-42E3-AE06-52C50B334C89}"/>
              </c:ext>
            </c:extLst>
          </c:dPt>
          <c:dPt>
            <c:idx val="2"/>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5-37F7-42E3-AE06-52C50B334C89}"/>
              </c:ext>
            </c:extLst>
          </c:dPt>
          <c:dLbls>
            <c:spPr>
              <a:noFill/>
              <a:ln>
                <a:noFill/>
              </a:ln>
              <a:effectLst/>
            </c:spPr>
            <c:txPr>
              <a:bodyPr wrap="square" lIns="38100" tIns="19050" rIns="38100" bIns="19050" anchor="ctr">
                <a:spAutoFit/>
              </a:bodyPr>
              <a:lstStyle/>
              <a:p>
                <a:pPr>
                  <a:defRPr sz="1000">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know/no answer</c:v>
                </c:pt>
              </c:strCache>
            </c:strRef>
          </c:cat>
          <c:val>
            <c:numRef>
              <c:f>Sheet1!$B$2:$B$4</c:f>
              <c:numCache>
                <c:formatCode>General</c:formatCode>
                <c:ptCount val="3"/>
                <c:pt idx="0">
                  <c:v>19</c:v>
                </c:pt>
                <c:pt idx="1">
                  <c:v>72</c:v>
                </c:pt>
                <c:pt idx="2">
                  <c:v>8</c:v>
                </c:pt>
              </c:numCache>
            </c:numRef>
          </c:val>
          <c:extLst xmlns:c16r2="http://schemas.microsoft.com/office/drawing/2015/06/chart">
            <c:ext xmlns:c16="http://schemas.microsoft.com/office/drawing/2014/chart" uri="{C3380CC4-5D6E-409C-BE32-E72D297353CC}">
              <c16:uniqueId val="{0000000E-37F7-42E3-AE06-52C50B334C89}"/>
            </c:ext>
          </c:extLst>
        </c:ser>
        <c:dLbls>
          <c:showLegendKey val="0"/>
          <c:showVal val="1"/>
          <c:showCatName val="0"/>
          <c:showSerName val="0"/>
          <c:showPercent val="0"/>
          <c:showBubbleSize val="0"/>
          <c:showLeaderLines val="1"/>
        </c:dLbls>
        <c:firstSliceAng val="0"/>
        <c:holeSize val="40"/>
      </c:doughnutChart>
    </c:plotArea>
    <c:legend>
      <c:legendPos val="b"/>
      <c:layout>
        <c:manualLayout>
          <c:xMode val="edge"/>
          <c:yMode val="edge"/>
          <c:x val="9.1509017023030464E-2"/>
          <c:y val="0.81234045188726622"/>
          <c:w val="0.81962485338469726"/>
          <c:h val="7.4415883355776882E-2"/>
        </c:manualLayout>
      </c:layout>
      <c:overlay val="0"/>
      <c:txPr>
        <a:bodyPr/>
        <a:lstStyle/>
        <a:p>
          <a:pPr>
            <a:defRPr sz="1000">
              <a:solidFill>
                <a:srgbClr val="333333"/>
              </a:solidFill>
              <a:latin typeface="+mn-lt"/>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89957271913805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597C-4EE6-8067-97FF1C7DF6C7}"/>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597C-4EE6-8067-97FF1C7DF6C7}"/>
              </c:ext>
            </c:extLst>
          </c:dPt>
          <c:dPt>
            <c:idx val="2"/>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5-597C-4EE6-8067-97FF1C7DF6C7}"/>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97C-4EE6-8067-97FF1C7DF6C7}"/>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97C-4EE6-8067-97FF1C7DF6C7}"/>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97C-4EE6-8067-97FF1C7DF6C7}"/>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know/no answer</c:v>
                </c:pt>
              </c:strCache>
            </c:strRef>
          </c:cat>
          <c:val>
            <c:numRef>
              <c:f>Sheet1!$B$2:$B$4</c:f>
              <c:numCache>
                <c:formatCode>General</c:formatCode>
                <c:ptCount val="3"/>
                <c:pt idx="0">
                  <c:v>11</c:v>
                </c:pt>
                <c:pt idx="1">
                  <c:v>84</c:v>
                </c:pt>
                <c:pt idx="2">
                  <c:v>5</c:v>
                </c:pt>
              </c:numCache>
            </c:numRef>
          </c:val>
          <c:extLst xmlns:c16r2="http://schemas.microsoft.com/office/drawing/2015/06/chart">
            <c:ext xmlns:c16="http://schemas.microsoft.com/office/drawing/2014/chart" uri="{C3380CC4-5D6E-409C-BE32-E72D297353CC}">
              <c16:uniqueId val="{0000000E-597C-4EE6-8067-97FF1C7DF6C7}"/>
            </c:ext>
          </c:extLst>
        </c:ser>
        <c:dLbls>
          <c:showLegendKey val="0"/>
          <c:showVal val="1"/>
          <c:showCatName val="0"/>
          <c:showSerName val="0"/>
          <c:showPercent val="0"/>
          <c:showBubbleSize val="0"/>
          <c:showLeaderLines val="1"/>
        </c:dLbls>
        <c:firstSliceAng val="0"/>
        <c:holeSize val="40"/>
      </c:doughnutChart>
    </c:plotArea>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89957271913805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3C17-4521-8702-B932CC1F7193}"/>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3C17-4521-8702-B932CC1F7193}"/>
              </c:ext>
            </c:extLst>
          </c:dPt>
          <c:dPt>
            <c:idx val="2"/>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5-3C17-4521-8702-B932CC1F7193}"/>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C17-4521-8702-B932CC1F7193}"/>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C17-4521-8702-B932CC1F7193}"/>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C17-4521-8702-B932CC1F7193}"/>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know/no answer</c:v>
                </c:pt>
              </c:strCache>
            </c:strRef>
          </c:cat>
          <c:val>
            <c:numRef>
              <c:f>Sheet1!$B$2:$B$4</c:f>
              <c:numCache>
                <c:formatCode>General</c:formatCode>
                <c:ptCount val="3"/>
                <c:pt idx="0">
                  <c:v>33</c:v>
                </c:pt>
                <c:pt idx="1">
                  <c:v>54</c:v>
                </c:pt>
                <c:pt idx="2">
                  <c:v>13</c:v>
                </c:pt>
              </c:numCache>
            </c:numRef>
          </c:val>
          <c:extLst xmlns:c16r2="http://schemas.microsoft.com/office/drawing/2015/06/chart">
            <c:ext xmlns:c16="http://schemas.microsoft.com/office/drawing/2014/chart" uri="{C3380CC4-5D6E-409C-BE32-E72D297353CC}">
              <c16:uniqueId val="{0000000E-3C17-4521-8702-B932CC1F7193}"/>
            </c:ext>
          </c:extLst>
        </c:ser>
        <c:dLbls>
          <c:showLegendKey val="0"/>
          <c:showVal val="1"/>
          <c:showCatName val="0"/>
          <c:showSerName val="0"/>
          <c:showPercent val="0"/>
          <c:showBubbleSize val="0"/>
          <c:showLeaderLines val="1"/>
        </c:dLbls>
        <c:firstSliceAng val="0"/>
        <c:holeSize val="40"/>
      </c:doughnutChart>
    </c:plotArea>
    <c:plotVisOnly val="1"/>
    <c:dispBlanksAs val="zero"/>
    <c:showDLblsOverMax val="0"/>
  </c:chart>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8598431031621"/>
          <c:y val="0.10296210010370919"/>
          <c:w val="0.50970479005055824"/>
          <c:h val="0.65639378439193663"/>
        </c:manualLayout>
      </c:layout>
      <c:barChart>
        <c:barDir val="bar"/>
        <c:grouping val="stacked"/>
        <c:varyColors val="0"/>
        <c:ser>
          <c:idx val="0"/>
          <c:order val="0"/>
          <c:tx>
            <c:strRef>
              <c:f>Sheet1!$A$2</c:f>
              <c:strCache>
                <c:ptCount val="1"/>
                <c:pt idx="0">
                  <c:v>Very unuseful</c:v>
                </c:pt>
              </c:strCache>
            </c:strRef>
          </c:tx>
          <c:spPr>
            <a:solidFill>
              <a:schemeClr val="accent1"/>
            </a:solidFill>
            <a:ln>
              <a:noFill/>
            </a:ln>
            <a:effectLst/>
          </c:spPr>
          <c:invertIfNegative val="0"/>
          <c:dLbls>
            <c:dLbl>
              <c:idx val="2"/>
              <c:delete val="1"/>
              <c:extLst xmlns:c16r2="http://schemas.microsoft.com/office/drawing/2015/06/chart">
                <c:ext xmlns:c16="http://schemas.microsoft.com/office/drawing/2014/chart" uri="{C3380CC4-5D6E-409C-BE32-E72D297353CC}">
                  <c16:uniqueId val="{00000000-9CAC-4FE1-BF4D-6F6688A5930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Sheet1!$B$2:$D$2</c:f>
              <c:numCache>
                <c:formatCode>0</c:formatCode>
                <c:ptCount val="3"/>
                <c:pt idx="0">
                  <c:v>1.6754244578582322</c:v>
                </c:pt>
                <c:pt idx="1">
                  <c:v>2.4972749654984074</c:v>
                </c:pt>
                <c:pt idx="2">
                  <c:v>0</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Unuseful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Sheet1!$B$3:$D$3</c:f>
              <c:numCache>
                <c:formatCode>0</c:formatCode>
                <c:ptCount val="3"/>
                <c:pt idx="0">
                  <c:v>11.344287128193962</c:v>
                </c:pt>
                <c:pt idx="1">
                  <c:v>10.960980399523356</c:v>
                </c:pt>
                <c:pt idx="2">
                  <c:v>12.125696231317047</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Useful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Sheet1!$B$4:$D$4</c:f>
              <c:numCache>
                <c:formatCode>0</c:formatCode>
                <c:ptCount val="3"/>
                <c:pt idx="0">
                  <c:v>35.365082739691942</c:v>
                </c:pt>
                <c:pt idx="1">
                  <c:v>35.49013865063997</c:v>
                </c:pt>
                <c:pt idx="2">
                  <c:v>35.110143757657774</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Very useful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Sheet1!$B$5:$D$5</c:f>
              <c:numCache>
                <c:formatCode>0</c:formatCode>
                <c:ptCount val="3"/>
                <c:pt idx="0">
                  <c:v>39.290907485496049</c:v>
                </c:pt>
                <c:pt idx="1">
                  <c:v>40.550189670357064</c:v>
                </c:pt>
                <c:pt idx="2">
                  <c:v>36.723734803545177</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Don't know/no answer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Sheet1!$B$6:$D$6</c:f>
              <c:numCache>
                <c:formatCode>0</c:formatCode>
                <c:ptCount val="3"/>
                <c:pt idx="0">
                  <c:v>12.324298188759791</c:v>
                </c:pt>
                <c:pt idx="1">
                  <c:v>10.501416313981172</c:v>
                </c:pt>
                <c:pt idx="2">
                  <c:v>16.040425207479984</c:v>
                </c:pt>
              </c:numCache>
            </c:numRef>
          </c:val>
          <c:extLst xmlns:c16r2="http://schemas.microsoft.com/office/drawing/2015/06/chart">
            <c:ext xmlns:c16="http://schemas.microsoft.com/office/drawing/2014/chart" uri="{C3380CC4-5D6E-409C-BE32-E72D297353CC}">
              <c16:uniqueId val="{00000004-BA77-4F8C-A326-8D695CD35BFB}"/>
            </c:ext>
          </c:extLst>
        </c:ser>
        <c:dLbls>
          <c:showLegendKey val="0"/>
          <c:showVal val="0"/>
          <c:showCatName val="0"/>
          <c:showSerName val="0"/>
          <c:showPercent val="0"/>
          <c:showBubbleSize val="0"/>
        </c:dLbls>
        <c:gapWidth val="182"/>
        <c:overlap val="100"/>
        <c:axId val="423863312"/>
        <c:axId val="423863704"/>
      </c:barChart>
      <c:catAx>
        <c:axId val="42386331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3863704"/>
        <c:crosses val="autoZero"/>
        <c:auto val="1"/>
        <c:lblAlgn val="ctr"/>
        <c:lblOffset val="100"/>
        <c:noMultiLvlLbl val="0"/>
      </c:catAx>
      <c:valAx>
        <c:axId val="423863704"/>
        <c:scaling>
          <c:orientation val="minMax"/>
          <c:max val="100"/>
        </c:scaling>
        <c:delete val="1"/>
        <c:axPos val="t"/>
        <c:numFmt formatCode="0" sourceLinked="1"/>
        <c:majorTickMark val="out"/>
        <c:minorTickMark val="none"/>
        <c:tickLblPos val="none"/>
        <c:crossAx val="423863312"/>
        <c:crosses val="autoZero"/>
        <c:crossBetween val="between"/>
      </c:valAx>
      <c:spPr>
        <a:noFill/>
        <a:ln>
          <a:noFill/>
        </a:ln>
        <a:effectLst/>
      </c:spPr>
    </c:plotArea>
    <c:legend>
      <c:legendPos val="b"/>
      <c:layout>
        <c:manualLayout>
          <c:xMode val="edge"/>
          <c:yMode val="edge"/>
          <c:x val="1.5109241392991864E-2"/>
          <c:y val="0.7990156127323147"/>
          <c:w val="0.96496491847374233"/>
          <c:h val="5.5211518999608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8598431031621"/>
          <c:y val="0.10296210010370919"/>
          <c:w val="0.50970479005055824"/>
          <c:h val="0.65639378439193663"/>
        </c:manualLayout>
      </c:layout>
      <c:barChart>
        <c:barDir val="bar"/>
        <c:grouping val="stacked"/>
        <c:varyColors val="0"/>
        <c:ser>
          <c:idx val="0"/>
          <c:order val="0"/>
          <c:tx>
            <c:strRef>
              <c:f>Sheet1!$A$2</c:f>
              <c:strCache>
                <c:ptCount val="1"/>
                <c:pt idx="0">
                  <c:v>Completely unsuccessful</c:v>
                </c:pt>
              </c:strCache>
            </c:strRef>
          </c:tx>
          <c:spPr>
            <a:solidFill>
              <a:schemeClr val="accent1"/>
            </a:solidFill>
            <a:ln>
              <a:noFill/>
            </a:ln>
            <a:effectLst/>
          </c:spPr>
          <c:invertIfNegative val="0"/>
          <c:dLbls>
            <c:dLbl>
              <c:idx val="2"/>
              <c:delete val="1"/>
              <c:extLst xmlns:c16r2="http://schemas.microsoft.com/office/drawing/2015/06/chart">
                <c:ext xmlns:c16="http://schemas.microsoft.com/office/drawing/2014/chart" uri="{C3380CC4-5D6E-409C-BE32-E72D297353CC}">
                  <c16:uniqueId val="{00000000-6BA8-47F0-A378-30127803C29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Sheet1!$B$2:$D$2</c:f>
              <c:numCache>
                <c:formatCode>0</c:formatCode>
                <c:ptCount val="3"/>
                <c:pt idx="0">
                  <c:v>2.2999999999999998</c:v>
                </c:pt>
                <c:pt idx="1">
                  <c:v>6.1</c:v>
                </c:pt>
                <c:pt idx="2">
                  <c:v>0</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Mainly unsuccessful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Sheet1!$B$3:$D$3</c:f>
              <c:numCache>
                <c:formatCode>0</c:formatCode>
                <c:ptCount val="3"/>
                <c:pt idx="0">
                  <c:v>5.7</c:v>
                </c:pt>
                <c:pt idx="1">
                  <c:v>7.6</c:v>
                </c:pt>
                <c:pt idx="2">
                  <c:v>4.5</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Mainly successful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Sheet1!$B$4:$D$4</c:f>
              <c:numCache>
                <c:formatCode>0</c:formatCode>
                <c:ptCount val="3"/>
                <c:pt idx="0">
                  <c:v>54</c:v>
                </c:pt>
                <c:pt idx="1">
                  <c:v>45.5</c:v>
                </c:pt>
                <c:pt idx="2">
                  <c:v>59.1</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Completely successful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Sheet1!$B$5:$D$5</c:f>
              <c:numCache>
                <c:formatCode>0</c:formatCode>
                <c:ptCount val="3"/>
                <c:pt idx="0">
                  <c:v>27.8</c:v>
                </c:pt>
                <c:pt idx="1">
                  <c:v>24.2</c:v>
                </c:pt>
                <c:pt idx="2">
                  <c:v>30</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Don't know/no answer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Sheet1!$B$6:$D$6</c:f>
              <c:numCache>
                <c:formatCode>0</c:formatCode>
                <c:ptCount val="3"/>
                <c:pt idx="0">
                  <c:v>10.199999999999999</c:v>
                </c:pt>
                <c:pt idx="1">
                  <c:v>16.7</c:v>
                </c:pt>
                <c:pt idx="2">
                  <c:v>6.4</c:v>
                </c:pt>
              </c:numCache>
            </c:numRef>
          </c:val>
          <c:extLst xmlns:c16r2="http://schemas.microsoft.com/office/drawing/2015/06/chart">
            <c:ext xmlns:c16="http://schemas.microsoft.com/office/drawing/2014/chart" uri="{C3380CC4-5D6E-409C-BE32-E72D297353CC}">
              <c16:uniqueId val="{00000004-BA77-4F8C-A326-8D695CD35BFB}"/>
            </c:ext>
          </c:extLst>
        </c:ser>
        <c:dLbls>
          <c:showLegendKey val="0"/>
          <c:showVal val="0"/>
          <c:showCatName val="0"/>
          <c:showSerName val="0"/>
          <c:showPercent val="0"/>
          <c:showBubbleSize val="0"/>
        </c:dLbls>
        <c:gapWidth val="182"/>
        <c:overlap val="100"/>
        <c:axId val="422931320"/>
        <c:axId val="422931712"/>
      </c:barChart>
      <c:catAx>
        <c:axId val="42293132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931712"/>
        <c:crosses val="autoZero"/>
        <c:auto val="1"/>
        <c:lblAlgn val="ctr"/>
        <c:lblOffset val="100"/>
        <c:noMultiLvlLbl val="0"/>
      </c:catAx>
      <c:valAx>
        <c:axId val="422931712"/>
        <c:scaling>
          <c:orientation val="minMax"/>
          <c:max val="100"/>
        </c:scaling>
        <c:delete val="1"/>
        <c:axPos val="t"/>
        <c:numFmt formatCode="0" sourceLinked="1"/>
        <c:majorTickMark val="out"/>
        <c:minorTickMark val="none"/>
        <c:tickLblPos val="none"/>
        <c:crossAx val="422931320"/>
        <c:crosses val="autoZero"/>
        <c:crossBetween val="between"/>
      </c:valAx>
      <c:spPr>
        <a:noFill/>
        <a:ln>
          <a:noFill/>
        </a:ln>
        <a:effectLst/>
      </c:spPr>
    </c:plotArea>
    <c:legend>
      <c:legendPos val="b"/>
      <c:layout>
        <c:manualLayout>
          <c:xMode val="edge"/>
          <c:yMode val="edge"/>
          <c:x val="1.0663150248123398E-2"/>
          <c:y val="0.79180421013331459"/>
          <c:w val="0.96496491847374233"/>
          <c:h val="5.5211518999608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8598431031621"/>
          <c:y val="0.10296210010370919"/>
          <c:w val="0.50970479005055824"/>
          <c:h val="0.65639378439193663"/>
        </c:manualLayout>
      </c:layout>
      <c:barChart>
        <c:barDir val="bar"/>
        <c:grouping val="stacked"/>
        <c:varyColors val="0"/>
        <c:ser>
          <c:idx val="0"/>
          <c:order val="0"/>
          <c:tx>
            <c:strRef>
              <c:f>Sheet1!$A$2</c:f>
              <c:strCache>
                <c:ptCount val="1"/>
                <c:pt idx="0">
                  <c:v>Completely unsuccessful</c:v>
                </c:pt>
              </c:strCache>
            </c:strRef>
          </c:tx>
          <c:spPr>
            <a:solidFill>
              <a:schemeClr val="accent1"/>
            </a:solidFill>
            <a:ln>
              <a:noFill/>
            </a:ln>
            <a:effectLst/>
          </c:spPr>
          <c:invertIfNegative val="0"/>
          <c:dLbls>
            <c:dLbl>
              <c:idx val="1"/>
              <c:delete val="1"/>
              <c:extLst xmlns:c16r2="http://schemas.microsoft.com/office/drawing/2015/06/chart">
                <c:ext xmlns:c16="http://schemas.microsoft.com/office/drawing/2014/chart" uri="{C3380CC4-5D6E-409C-BE32-E72D297353CC}">
                  <c16:uniqueId val="{00000000-8972-4521-A7CC-4D5AF56100BB}"/>
                </c:ex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Sheet1!$B$2:$D$2</c:f>
              <c:numCache>
                <c:formatCode>General</c:formatCode>
                <c:ptCount val="3"/>
                <c:pt idx="0" formatCode="0">
                  <c:v>0.56818181818181823</c:v>
                </c:pt>
                <c:pt idx="1">
                  <c:v>0</c:v>
                </c:pt>
                <c:pt idx="2" formatCode="0">
                  <c:v>0.90909090909090906</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Mainly unsuccessful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Sheet1!$B$3:$D$3</c:f>
              <c:numCache>
                <c:formatCode>0</c:formatCode>
                <c:ptCount val="3"/>
                <c:pt idx="0">
                  <c:v>5.1136363636363642</c:v>
                </c:pt>
                <c:pt idx="1">
                  <c:v>6.0606060606060606</c:v>
                </c:pt>
                <c:pt idx="2">
                  <c:v>4.5454545454545459</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Mainly successful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Sheet1!$B$4:$D$4</c:f>
              <c:numCache>
                <c:formatCode>0</c:formatCode>
                <c:ptCount val="3"/>
                <c:pt idx="0">
                  <c:v>47.159090909090914</c:v>
                </c:pt>
                <c:pt idx="1">
                  <c:v>36.363636363636367</c:v>
                </c:pt>
                <c:pt idx="2">
                  <c:v>53.63636363636364</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Completely successful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Sheet1!$B$5:$D$5</c:f>
              <c:numCache>
                <c:formatCode>0</c:formatCode>
                <c:ptCount val="3"/>
                <c:pt idx="0">
                  <c:v>35.795454545454547</c:v>
                </c:pt>
                <c:pt idx="1">
                  <c:v>37.878787878787875</c:v>
                </c:pt>
                <c:pt idx="2">
                  <c:v>34.545454545454547</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Don't know/no answer</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Sheet1!$B$6:$D$6</c:f>
              <c:numCache>
                <c:formatCode>0</c:formatCode>
                <c:ptCount val="3"/>
                <c:pt idx="0">
                  <c:v>11.363636363636363</c:v>
                </c:pt>
                <c:pt idx="1">
                  <c:v>19.696969696969695</c:v>
                </c:pt>
                <c:pt idx="2">
                  <c:v>6.3636363636363633</c:v>
                </c:pt>
              </c:numCache>
            </c:numRef>
          </c:val>
          <c:extLst xmlns:c16r2="http://schemas.microsoft.com/office/drawing/2015/06/chart">
            <c:ext xmlns:c16="http://schemas.microsoft.com/office/drawing/2014/chart" uri="{C3380CC4-5D6E-409C-BE32-E72D297353CC}">
              <c16:uniqueId val="{00000004-BA77-4F8C-A326-8D695CD35BFB}"/>
            </c:ext>
          </c:extLst>
        </c:ser>
        <c:dLbls>
          <c:showLegendKey val="0"/>
          <c:showVal val="0"/>
          <c:showCatName val="0"/>
          <c:showSerName val="0"/>
          <c:showPercent val="0"/>
          <c:showBubbleSize val="0"/>
        </c:dLbls>
        <c:gapWidth val="182"/>
        <c:overlap val="100"/>
        <c:axId val="422936808"/>
        <c:axId val="422936416"/>
      </c:barChart>
      <c:catAx>
        <c:axId val="422936808"/>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936416"/>
        <c:crosses val="autoZero"/>
        <c:auto val="1"/>
        <c:lblAlgn val="ctr"/>
        <c:lblOffset val="100"/>
        <c:noMultiLvlLbl val="0"/>
      </c:catAx>
      <c:valAx>
        <c:axId val="422936416"/>
        <c:scaling>
          <c:orientation val="minMax"/>
          <c:max val="100"/>
        </c:scaling>
        <c:delete val="1"/>
        <c:axPos val="t"/>
        <c:numFmt formatCode="0" sourceLinked="1"/>
        <c:majorTickMark val="out"/>
        <c:minorTickMark val="none"/>
        <c:tickLblPos val="none"/>
        <c:crossAx val="422936808"/>
        <c:crosses val="autoZero"/>
        <c:crossBetween val="between"/>
      </c:valAx>
      <c:spPr>
        <a:noFill/>
        <a:ln>
          <a:noFill/>
        </a:ln>
        <a:effectLst/>
      </c:spPr>
    </c:plotArea>
    <c:legend>
      <c:legendPos val="b"/>
      <c:layout>
        <c:manualLayout>
          <c:xMode val="edge"/>
          <c:yMode val="edge"/>
          <c:x val="6.2170591032549268E-3"/>
          <c:y val="0.77707323387686777"/>
          <c:w val="0.96496491847374233"/>
          <c:h val="5.5211518999608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93747125746486E-2"/>
          <c:y val="0.19755746965616586"/>
          <c:w val="0.23174174615640075"/>
          <c:h val="0.528289275550749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37F7-42E3-AE06-52C50B334C89}"/>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37F7-42E3-AE06-52C50B334C89}"/>
              </c:ext>
            </c:extLst>
          </c:dPt>
          <c:dPt>
            <c:idx val="2"/>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5-37F7-42E3-AE06-52C50B334C89}"/>
              </c:ext>
            </c:extLst>
          </c:dPt>
          <c:dLbls>
            <c:spPr>
              <a:noFill/>
              <a:ln>
                <a:noFill/>
              </a:ln>
              <a:effectLst/>
            </c:spPr>
            <c:txPr>
              <a:bodyPr wrap="square" lIns="38100" tIns="19050" rIns="38100" bIns="19050" anchor="ctr">
                <a:spAutoFit/>
              </a:bodyPr>
              <a:lstStyle/>
              <a:p>
                <a:pPr>
                  <a:defRPr sz="1000">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know/no answer</c:v>
                </c:pt>
              </c:strCache>
            </c:strRef>
          </c:cat>
          <c:val>
            <c:numRef>
              <c:f>Sheet1!$B$2:$B$4</c:f>
              <c:numCache>
                <c:formatCode>0</c:formatCode>
                <c:ptCount val="3"/>
                <c:pt idx="0">
                  <c:v>68.2</c:v>
                </c:pt>
                <c:pt idx="1">
                  <c:v>15.3</c:v>
                </c:pt>
                <c:pt idx="2">
                  <c:v>16.5</c:v>
                </c:pt>
              </c:numCache>
            </c:numRef>
          </c:val>
          <c:extLst xmlns:c16r2="http://schemas.microsoft.com/office/drawing/2015/06/chart">
            <c:ext xmlns:c16="http://schemas.microsoft.com/office/drawing/2014/chart" uri="{C3380CC4-5D6E-409C-BE32-E72D297353CC}">
              <c16:uniqueId val="{0000000E-37F7-42E3-AE06-52C50B334C89}"/>
            </c:ext>
          </c:extLst>
        </c:ser>
        <c:dLbls>
          <c:showLegendKey val="0"/>
          <c:showVal val="1"/>
          <c:showCatName val="0"/>
          <c:showSerName val="0"/>
          <c:showPercent val="0"/>
          <c:showBubbleSize val="0"/>
          <c:showLeaderLines val="1"/>
        </c:dLbls>
        <c:firstSliceAng val="0"/>
        <c:holeSize val="40"/>
      </c:doughnutChart>
    </c:plotArea>
    <c:legend>
      <c:legendPos val="b"/>
      <c:layout>
        <c:manualLayout>
          <c:xMode val="edge"/>
          <c:yMode val="edge"/>
          <c:x val="9.1509017023030464E-2"/>
          <c:y val="0.7933868263347944"/>
          <c:w val="0.81962485338469726"/>
          <c:h val="7.4415883355776882E-2"/>
        </c:manualLayout>
      </c:layout>
      <c:overlay val="0"/>
      <c:txPr>
        <a:bodyPr/>
        <a:lstStyle/>
        <a:p>
          <a:pPr>
            <a:defRPr sz="1000">
              <a:solidFill>
                <a:srgbClr val="333333"/>
              </a:solidFill>
              <a:latin typeface="+mn-lt"/>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8598431031621"/>
          <c:y val="9.5585382343852776E-2"/>
          <c:w val="0.50970479005055824"/>
          <c:h val="0.66377050075393063"/>
        </c:manualLayout>
      </c:layout>
      <c:barChart>
        <c:barDir val="bar"/>
        <c:grouping val="stacked"/>
        <c:varyColors val="0"/>
        <c:ser>
          <c:idx val="0"/>
          <c:order val="0"/>
          <c:tx>
            <c:strRef>
              <c:f>Sheet1!$A$2</c:f>
              <c:strCache>
                <c:ptCount val="1"/>
                <c:pt idx="0">
                  <c:v>Very poor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Male</c:v>
                </c:pt>
                <c:pt idx="2">
                  <c:v>Female</c:v>
                </c:pt>
              </c:strCache>
            </c:strRef>
          </c:cat>
          <c:val>
            <c:numRef>
              <c:f>Sheet1!$B$2:$D$2</c:f>
              <c:numCache>
                <c:formatCode>0</c:formatCode>
                <c:ptCount val="3"/>
                <c:pt idx="0">
                  <c:v>5</c:v>
                </c:pt>
                <c:pt idx="1">
                  <c:v>4.6263800204512089</c:v>
                </c:pt>
                <c:pt idx="2">
                  <c:v>5.4347416410240763</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Mostly poor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Male</c:v>
                </c:pt>
                <c:pt idx="2">
                  <c:v>Female</c:v>
                </c:pt>
              </c:strCache>
            </c:strRef>
          </c:cat>
          <c:val>
            <c:numRef>
              <c:f>Sheet1!$B$3:$D$3</c:f>
              <c:numCache>
                <c:formatCode>0</c:formatCode>
                <c:ptCount val="3"/>
                <c:pt idx="0">
                  <c:v>40</c:v>
                </c:pt>
                <c:pt idx="1">
                  <c:v>36.297542455699492</c:v>
                </c:pt>
                <c:pt idx="2">
                  <c:v>43.097347924480566</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Mostly well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Male</c:v>
                </c:pt>
                <c:pt idx="2">
                  <c:v>Female</c:v>
                </c:pt>
              </c:strCache>
            </c:strRef>
          </c:cat>
          <c:val>
            <c:numRef>
              <c:f>Sheet1!$B$4:$D$4</c:f>
              <c:numCache>
                <c:formatCode>0</c:formatCode>
                <c:ptCount val="3"/>
                <c:pt idx="0">
                  <c:v>49</c:v>
                </c:pt>
                <c:pt idx="1">
                  <c:v>51.458695632627297</c:v>
                </c:pt>
                <c:pt idx="2">
                  <c:v>46.449071361853782</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Very well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Male</c:v>
                </c:pt>
                <c:pt idx="2">
                  <c:v>Female</c:v>
                </c:pt>
              </c:strCache>
            </c:strRef>
          </c:cat>
          <c:val>
            <c:numRef>
              <c:f>Sheet1!$B$5:$D$5</c:f>
              <c:numCache>
                <c:formatCode>0</c:formatCode>
                <c:ptCount val="3"/>
                <c:pt idx="0">
                  <c:v>5</c:v>
                </c:pt>
                <c:pt idx="1">
                  <c:v>6.7354473221593647</c:v>
                </c:pt>
                <c:pt idx="2">
                  <c:v>2.6983008161602515</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Don't know/no answer</c:v>
                </c:pt>
              </c:strCache>
            </c:strRef>
          </c:tx>
          <c:spPr>
            <a:solidFill>
              <a:schemeClr val="bg1">
                <a:lumMod val="50000"/>
              </a:schemeClr>
            </a:solidFill>
            <a:ln>
              <a:noFill/>
            </a:ln>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Total sample</c:v>
                </c:pt>
                <c:pt idx="1">
                  <c:v>Male</c:v>
                </c:pt>
                <c:pt idx="2">
                  <c:v>Female</c:v>
                </c:pt>
              </c:strCache>
            </c:strRef>
          </c:cat>
          <c:val>
            <c:numRef>
              <c:f>Sheet1!$B$6:$D$6</c:f>
              <c:numCache>
                <c:formatCode>0</c:formatCode>
                <c:ptCount val="3"/>
                <c:pt idx="0">
                  <c:v>2</c:v>
                </c:pt>
                <c:pt idx="1">
                  <c:v>0.88193456906274004</c:v>
                </c:pt>
                <c:pt idx="2">
                  <c:v>2.3205382564812655</c:v>
                </c:pt>
              </c:numCache>
            </c:numRef>
          </c:val>
          <c:extLst xmlns:c16r2="http://schemas.microsoft.com/office/drawing/2015/06/chart">
            <c:ext xmlns:c16="http://schemas.microsoft.com/office/drawing/2014/chart" uri="{C3380CC4-5D6E-409C-BE32-E72D297353CC}">
              <c16:uniqueId val="{00000004-BA77-4F8C-A326-8D695CD35BFB}"/>
            </c:ext>
          </c:extLst>
        </c:ser>
        <c:dLbls>
          <c:showLegendKey val="0"/>
          <c:showVal val="0"/>
          <c:showCatName val="0"/>
          <c:showSerName val="0"/>
          <c:showPercent val="0"/>
          <c:showBubbleSize val="0"/>
        </c:dLbls>
        <c:gapWidth val="182"/>
        <c:overlap val="100"/>
        <c:axId val="355424704"/>
        <c:axId val="355425096"/>
      </c:barChart>
      <c:catAx>
        <c:axId val="35542470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425096"/>
        <c:crosses val="autoZero"/>
        <c:auto val="1"/>
        <c:lblAlgn val="ctr"/>
        <c:lblOffset val="100"/>
        <c:noMultiLvlLbl val="0"/>
      </c:catAx>
      <c:valAx>
        <c:axId val="355425096"/>
        <c:scaling>
          <c:orientation val="minMax"/>
          <c:max val="100"/>
        </c:scaling>
        <c:delete val="1"/>
        <c:axPos val="t"/>
        <c:numFmt formatCode="0" sourceLinked="1"/>
        <c:majorTickMark val="out"/>
        <c:minorTickMark val="none"/>
        <c:tickLblPos val="none"/>
        <c:crossAx val="355424704"/>
        <c:crosses val="autoZero"/>
        <c:crossBetween val="between"/>
      </c:valAx>
      <c:spPr>
        <a:noFill/>
        <a:ln>
          <a:noFill/>
        </a:ln>
        <a:effectLst/>
      </c:spPr>
    </c:plotArea>
    <c:legend>
      <c:legendPos val="b"/>
      <c:layout>
        <c:manualLayout>
          <c:xMode val="edge"/>
          <c:yMode val="edge"/>
          <c:x val="0.11144121619847534"/>
          <c:y val="0.80298191728371271"/>
          <c:w val="0.81784761343513113"/>
          <c:h val="5.5211518999608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09248772285774E-2"/>
          <c:y val="0"/>
          <c:w val="1"/>
          <c:h val="0.989957271913805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597C-4EE6-8067-97FF1C7DF6C7}"/>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597C-4EE6-8067-97FF1C7DF6C7}"/>
              </c:ext>
            </c:extLst>
          </c:dPt>
          <c:dPt>
            <c:idx val="2"/>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5-597C-4EE6-8067-97FF1C7DF6C7}"/>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97C-4EE6-8067-97FF1C7DF6C7}"/>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97C-4EE6-8067-97FF1C7DF6C7}"/>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97C-4EE6-8067-97FF1C7DF6C7}"/>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know/no answer</c:v>
                </c:pt>
              </c:strCache>
            </c:strRef>
          </c:cat>
          <c:val>
            <c:numRef>
              <c:f>Sheet1!$B$2:$B$4</c:f>
              <c:numCache>
                <c:formatCode>General</c:formatCode>
                <c:ptCount val="3"/>
                <c:pt idx="0">
                  <c:v>65</c:v>
                </c:pt>
                <c:pt idx="1">
                  <c:v>20</c:v>
                </c:pt>
                <c:pt idx="2">
                  <c:v>15</c:v>
                </c:pt>
              </c:numCache>
            </c:numRef>
          </c:val>
          <c:extLst xmlns:c16r2="http://schemas.microsoft.com/office/drawing/2015/06/chart">
            <c:ext xmlns:c16="http://schemas.microsoft.com/office/drawing/2014/chart" uri="{C3380CC4-5D6E-409C-BE32-E72D297353CC}">
              <c16:uniqueId val="{0000000E-597C-4EE6-8067-97FF1C7DF6C7}"/>
            </c:ext>
          </c:extLst>
        </c:ser>
        <c:dLbls>
          <c:showLegendKey val="0"/>
          <c:showVal val="1"/>
          <c:showCatName val="0"/>
          <c:showSerName val="0"/>
          <c:showPercent val="0"/>
          <c:showBubbleSize val="0"/>
          <c:showLeaderLines val="1"/>
        </c:dLbls>
        <c:firstSliceAng val="0"/>
        <c:holeSize val="40"/>
      </c:doughnutChart>
    </c:plotArea>
    <c:plotVisOnly val="1"/>
    <c:dispBlanksAs val="zero"/>
    <c:showDLblsOverMax val="0"/>
  </c:chart>
  <c:txPr>
    <a:bodyPr/>
    <a:lstStyle/>
    <a:p>
      <a:pPr>
        <a:defRPr sz="18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09248772285774E-2"/>
          <c:y val="6.3148044374677715E-3"/>
          <c:w val="1"/>
          <c:h val="0.989957271913805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3C17-4521-8702-B932CC1F7193}"/>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3C17-4521-8702-B932CC1F7193}"/>
              </c:ext>
            </c:extLst>
          </c:dPt>
          <c:dPt>
            <c:idx val="2"/>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5-3C17-4521-8702-B932CC1F7193}"/>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C17-4521-8702-B932CC1F7193}"/>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C17-4521-8702-B932CC1F7193}"/>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C17-4521-8702-B932CC1F7193}"/>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know/no answer</c:v>
                </c:pt>
              </c:strCache>
            </c:strRef>
          </c:cat>
          <c:val>
            <c:numRef>
              <c:f>Sheet1!$B$2:$B$4</c:f>
              <c:numCache>
                <c:formatCode>General</c:formatCode>
                <c:ptCount val="3"/>
                <c:pt idx="0">
                  <c:v>74</c:v>
                </c:pt>
                <c:pt idx="1">
                  <c:v>8</c:v>
                </c:pt>
                <c:pt idx="2">
                  <c:v>18</c:v>
                </c:pt>
              </c:numCache>
            </c:numRef>
          </c:val>
          <c:extLst xmlns:c16r2="http://schemas.microsoft.com/office/drawing/2015/06/chart">
            <c:ext xmlns:c16="http://schemas.microsoft.com/office/drawing/2014/chart" uri="{C3380CC4-5D6E-409C-BE32-E72D297353CC}">
              <c16:uniqueId val="{0000000E-3C17-4521-8702-B932CC1F7193}"/>
            </c:ext>
          </c:extLst>
        </c:ser>
        <c:dLbls>
          <c:showLegendKey val="0"/>
          <c:showVal val="1"/>
          <c:showCatName val="0"/>
          <c:showSerName val="0"/>
          <c:showPercent val="0"/>
          <c:showBubbleSize val="0"/>
          <c:showLeaderLines val="1"/>
        </c:dLbls>
        <c:firstSliceAng val="0"/>
        <c:holeSize val="40"/>
      </c:doughnutChart>
    </c:plotArea>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8598431031621"/>
          <c:y val="0.10296210010370919"/>
          <c:w val="0.50970479005055824"/>
          <c:h val="0.65639378439193663"/>
        </c:manualLayout>
      </c:layout>
      <c:barChart>
        <c:barDir val="bar"/>
        <c:grouping val="stacked"/>
        <c:varyColors val="0"/>
        <c:ser>
          <c:idx val="0"/>
          <c:order val="0"/>
          <c:tx>
            <c:strRef>
              <c:f>Sheet1!$A$2</c:f>
              <c:strCache>
                <c:ptCount val="1"/>
                <c:pt idx="0">
                  <c:v>Very unsatisfactory</c:v>
                </c:pt>
              </c:strCache>
            </c:strRef>
          </c:tx>
          <c:spPr>
            <a:solidFill>
              <a:schemeClr val="accent1"/>
            </a:solidFill>
            <a:ln>
              <a:noFill/>
            </a:ln>
            <a:effectLst/>
          </c:spPr>
          <c:invertIfNegative val="0"/>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Sheet1!$B$2:$D$2</c:f>
              <c:numCache>
                <c:formatCode>General</c:formatCode>
                <c:ptCount val="3"/>
                <c:pt idx="0" formatCode="0">
                  <c:v>0</c:v>
                </c:pt>
                <c:pt idx="1">
                  <c:v>0</c:v>
                </c:pt>
                <c:pt idx="2" formatCode="0">
                  <c:v>0</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Mostly unsatisfactory</c:v>
                </c:pt>
              </c:strCache>
            </c:strRef>
          </c:tx>
          <c:spPr>
            <a:solidFill>
              <a:schemeClr val="accent3"/>
            </a:solidFill>
            <a:ln>
              <a:noFill/>
            </a:ln>
            <a:effectLst/>
          </c:spPr>
          <c:invertIfNegative val="0"/>
          <c:dLbls>
            <c:dLbl>
              <c:idx val="1"/>
              <c:delete val="1"/>
              <c:extLst xmlns:c16r2="http://schemas.microsoft.com/office/drawing/2015/06/chart">
                <c:ext xmlns:c16="http://schemas.microsoft.com/office/drawing/2014/chart" uri="{C3380CC4-5D6E-409C-BE32-E72D297353CC}">
                  <c16:uniqueId val="{00000000-579C-4C16-843D-FD8CC7E7A11B}"/>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Sheet1!$B$3:$D$3</c:f>
              <c:numCache>
                <c:formatCode>0</c:formatCode>
                <c:ptCount val="3"/>
                <c:pt idx="0">
                  <c:v>0.8</c:v>
                </c:pt>
                <c:pt idx="1">
                  <c:v>0</c:v>
                </c:pt>
                <c:pt idx="2">
                  <c:v>1.4</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Neither satisfactory nor unsatisfactory</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Sheet1!$B$4:$D$4</c:f>
              <c:numCache>
                <c:formatCode>0</c:formatCode>
                <c:ptCount val="3"/>
                <c:pt idx="0">
                  <c:v>21.7</c:v>
                </c:pt>
                <c:pt idx="1">
                  <c:v>18.399999999999999</c:v>
                </c:pt>
                <c:pt idx="2">
                  <c:v>23.9</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Mostly satisfactory</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Sheet1!$B$5:$D$5</c:f>
              <c:numCache>
                <c:formatCode>0</c:formatCode>
                <c:ptCount val="3"/>
                <c:pt idx="0">
                  <c:v>44.2</c:v>
                </c:pt>
                <c:pt idx="1">
                  <c:v>51</c:v>
                </c:pt>
                <c:pt idx="2">
                  <c:v>39.4</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Very satisfactory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Sheet1!$B$6:$D$6</c:f>
              <c:numCache>
                <c:formatCode>0</c:formatCode>
                <c:ptCount val="3"/>
                <c:pt idx="0">
                  <c:v>30.8</c:v>
                </c:pt>
                <c:pt idx="1">
                  <c:v>26.5</c:v>
                </c:pt>
                <c:pt idx="2">
                  <c:v>33.799999999999997</c:v>
                </c:pt>
              </c:numCache>
            </c:numRef>
          </c:val>
          <c:extLst xmlns:c16r2="http://schemas.microsoft.com/office/drawing/2015/06/chart">
            <c:ext xmlns:c16="http://schemas.microsoft.com/office/drawing/2014/chart" uri="{C3380CC4-5D6E-409C-BE32-E72D297353CC}">
              <c16:uniqueId val="{00000004-BA77-4F8C-A326-8D695CD35BFB}"/>
            </c:ext>
          </c:extLst>
        </c:ser>
        <c:ser>
          <c:idx val="5"/>
          <c:order val="5"/>
          <c:tx>
            <c:strRef>
              <c:f>Sheet1!$A$7</c:f>
              <c:strCache>
                <c:ptCount val="1"/>
                <c:pt idx="0">
                  <c:v>Don’t know/No answer</c:v>
                </c:pt>
              </c:strCache>
            </c:strRef>
          </c:tx>
          <c:spPr>
            <a:solidFill>
              <a:srgbClr val="797979"/>
            </a:solidFill>
            <a:ln>
              <a:noFill/>
            </a:ln>
            <a:effectLst/>
          </c:spPr>
          <c:invertIfNegative val="0"/>
          <c:dLbls>
            <c:spPr>
              <a:noFill/>
              <a:ln>
                <a:noFill/>
              </a:ln>
              <a:effectLst/>
            </c:spPr>
            <c:txPr>
              <a:bodyPr/>
              <a:lstStyle/>
              <a:p>
                <a:pPr>
                  <a:defRPr sz="9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Sheet1!$B$7:$D$7</c:f>
              <c:numCache>
                <c:formatCode>0</c:formatCode>
                <c:ptCount val="3"/>
                <c:pt idx="0">
                  <c:v>2.5</c:v>
                </c:pt>
                <c:pt idx="1">
                  <c:v>4.0999999999999996</c:v>
                </c:pt>
                <c:pt idx="2">
                  <c:v>1.4</c:v>
                </c:pt>
              </c:numCache>
            </c:numRef>
          </c:val>
          <c:extLst xmlns:c16r2="http://schemas.microsoft.com/office/drawing/2015/06/chart">
            <c:ext xmlns:c16="http://schemas.microsoft.com/office/drawing/2014/chart" uri="{C3380CC4-5D6E-409C-BE32-E72D297353CC}">
              <c16:uniqueId val="{00000000-DEB3-4B43-A493-4416385BA1CC}"/>
            </c:ext>
          </c:extLst>
        </c:ser>
        <c:dLbls>
          <c:showLegendKey val="0"/>
          <c:showVal val="0"/>
          <c:showCatName val="0"/>
          <c:showSerName val="0"/>
          <c:showPercent val="0"/>
          <c:showBubbleSize val="0"/>
        </c:dLbls>
        <c:gapWidth val="182"/>
        <c:overlap val="100"/>
        <c:axId val="422934064"/>
        <c:axId val="422932888"/>
      </c:barChart>
      <c:catAx>
        <c:axId val="422934064"/>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932888"/>
        <c:crosses val="autoZero"/>
        <c:auto val="1"/>
        <c:lblAlgn val="ctr"/>
        <c:lblOffset val="100"/>
        <c:noMultiLvlLbl val="0"/>
      </c:catAx>
      <c:valAx>
        <c:axId val="422932888"/>
        <c:scaling>
          <c:orientation val="minMax"/>
          <c:max val="100"/>
        </c:scaling>
        <c:delete val="1"/>
        <c:axPos val="t"/>
        <c:numFmt formatCode="0" sourceLinked="1"/>
        <c:majorTickMark val="out"/>
        <c:minorTickMark val="none"/>
        <c:tickLblPos val="none"/>
        <c:crossAx val="422934064"/>
        <c:crosses val="autoZero"/>
        <c:crossBetween val="between"/>
      </c:valAx>
      <c:spPr>
        <a:noFill/>
        <a:ln>
          <a:noFill/>
        </a:ln>
        <a:effectLst/>
      </c:spPr>
    </c:plotArea>
    <c:legend>
      <c:legendPos val="b"/>
      <c:layout>
        <c:manualLayout>
          <c:xMode val="edge"/>
          <c:yMode val="edge"/>
          <c:x val="0"/>
          <c:y val="0.79813354996881014"/>
          <c:w val="0.9726346007415988"/>
          <c:h val="5.521151899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333333"/>
                </a:solidFill>
                <a:latin typeface="+mn-lt"/>
                <a:ea typeface="+mn-ea"/>
                <a:cs typeface="+mn-cs"/>
              </a:defRPr>
            </a:pPr>
            <a:r>
              <a:rPr lang="en-US" sz="1000" b="0" i="0" u="none" strike="noStrike" baseline="0" dirty="0">
                <a:solidFill>
                  <a:srgbClr val="333333"/>
                </a:solidFill>
                <a:effectLst/>
              </a:rPr>
              <a:t> </a:t>
            </a:r>
            <a:r>
              <a:rPr lang="en-US" sz="1000" b="1" i="0" u="none" strike="noStrike" baseline="0" dirty="0">
                <a:solidFill>
                  <a:srgbClr val="333333"/>
                </a:solidFill>
                <a:effectLst/>
              </a:rPr>
              <a:t>Which programs and services are available at the local level (in your municipality/city) have migrants/refugees could use</a:t>
            </a:r>
            <a:r>
              <a:rPr lang="en-US" sz="1000" b="1" dirty="0">
                <a:solidFill>
                  <a:srgbClr val="333333"/>
                </a:solidFill>
              </a:rPr>
              <a:t>? </a:t>
            </a:r>
            <a:r>
              <a:rPr lang="en-US" sz="1000" baseline="0" dirty="0">
                <a:solidFill>
                  <a:srgbClr val="333333"/>
                </a:solidFill>
              </a:rPr>
              <a:t>%</a:t>
            </a:r>
            <a:endParaRPr lang="en-US" sz="1000" dirty="0">
              <a:solidFill>
                <a:srgbClr val="333333"/>
              </a:solidFill>
            </a:endParaRPr>
          </a:p>
        </c:rich>
      </c:tx>
      <c:layout>
        <c:manualLayout>
          <c:xMode val="edge"/>
          <c:yMode val="edge"/>
          <c:x val="0.13539829566506126"/>
          <c:y val="1.8843223395000133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rgbClr val="333333"/>
              </a:solidFill>
              <a:latin typeface="+mn-lt"/>
              <a:ea typeface="+mn-ea"/>
              <a:cs typeface="+mn-cs"/>
            </a:defRPr>
          </a:pPr>
          <a:endParaRPr lang="en-US"/>
        </a:p>
      </c:txPr>
    </c:title>
    <c:autoTitleDeleted val="0"/>
    <c:plotArea>
      <c:layout>
        <c:manualLayout>
          <c:layoutTarget val="inner"/>
          <c:xMode val="edge"/>
          <c:yMode val="edge"/>
          <c:x val="0.31881554264775835"/>
          <c:y val="0.14287719201185886"/>
          <c:w val="0.65154384971978552"/>
          <c:h val="0.83559463584575011"/>
        </c:manualLayout>
      </c:layout>
      <c:barChart>
        <c:barDir val="bar"/>
        <c:grouping val="clustered"/>
        <c:varyColors val="0"/>
        <c:ser>
          <c:idx val="0"/>
          <c:order val="0"/>
          <c:tx>
            <c:strRef>
              <c:f>Sheet1!$B$1</c:f>
              <c:strCache>
                <c:ptCount val="1"/>
                <c:pt idx="0">
                  <c:v>Total sample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None, they were not entitled to use any</c:v>
                </c:pt>
                <c:pt idx="1">
                  <c:v>None, by choice</c:v>
                </c:pt>
                <c:pt idx="2">
                  <c:v>They are using our services</c:v>
                </c:pt>
                <c:pt idx="3">
                  <c:v>Do not know/no answer</c:v>
                </c:pt>
              </c:strCache>
            </c:strRef>
          </c:cat>
          <c:val>
            <c:numRef>
              <c:f>Sheet1!$B$2:$B$5</c:f>
              <c:numCache>
                <c:formatCode>0</c:formatCode>
                <c:ptCount val="4"/>
                <c:pt idx="0">
                  <c:v>5.0999999999999996</c:v>
                </c:pt>
                <c:pt idx="1">
                  <c:v>7.4</c:v>
                </c:pt>
                <c:pt idx="2">
                  <c:v>46</c:v>
                </c:pt>
                <c:pt idx="3">
                  <c:v>41.5</c:v>
                </c:pt>
              </c:numCache>
            </c:numRef>
          </c:val>
          <c:extLst xmlns:c16r2="http://schemas.microsoft.com/office/drawing/2015/06/chart">
            <c:ext xmlns:c16="http://schemas.microsoft.com/office/drawing/2014/chart" uri="{C3380CC4-5D6E-409C-BE32-E72D297353CC}">
              <c16:uniqueId val="{00000000-AF8E-4BD0-8228-C26AED0F4035}"/>
            </c:ext>
          </c:extLst>
        </c:ser>
        <c:ser>
          <c:idx val="1"/>
          <c:order val="1"/>
          <c:tx>
            <c:strRef>
              <c:f>Sheet1!$C$1</c:f>
              <c:strCache>
                <c:ptCount val="1"/>
                <c:pt idx="0">
                  <c:v>I group - Municipalities most affected by migrations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None, they were not entitled to use any</c:v>
                </c:pt>
                <c:pt idx="1">
                  <c:v>None, by choice</c:v>
                </c:pt>
                <c:pt idx="2">
                  <c:v>They are using our services</c:v>
                </c:pt>
                <c:pt idx="3">
                  <c:v>Do not know/no answer</c:v>
                </c:pt>
              </c:strCache>
            </c:strRef>
          </c:cat>
          <c:val>
            <c:numRef>
              <c:f>Sheet1!$C$2:$C$5</c:f>
              <c:numCache>
                <c:formatCode>0</c:formatCode>
                <c:ptCount val="4"/>
                <c:pt idx="0">
                  <c:v>4.5</c:v>
                </c:pt>
                <c:pt idx="1">
                  <c:v>4.5</c:v>
                </c:pt>
                <c:pt idx="2">
                  <c:v>51.5</c:v>
                </c:pt>
                <c:pt idx="3">
                  <c:v>39.4</c:v>
                </c:pt>
              </c:numCache>
            </c:numRef>
          </c:val>
          <c:extLst xmlns:c16r2="http://schemas.microsoft.com/office/drawing/2015/06/chart">
            <c:ext xmlns:c16="http://schemas.microsoft.com/office/drawing/2014/chart" uri="{C3380CC4-5D6E-409C-BE32-E72D297353CC}">
              <c16:uniqueId val="{00000001-AF8E-4BD0-8228-C26AED0F4035}"/>
            </c:ext>
          </c:extLst>
        </c:ser>
        <c:ser>
          <c:idx val="2"/>
          <c:order val="2"/>
          <c:tx>
            <c:strRef>
              <c:f>Sheet1!$D$1</c:f>
              <c:strCache>
                <c:ptCount val="1"/>
                <c:pt idx="0">
                  <c:v>II group – Municipalities moderately affected by migrations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None, they were not entitled to use any</c:v>
                </c:pt>
                <c:pt idx="1">
                  <c:v>None, by choice</c:v>
                </c:pt>
                <c:pt idx="2">
                  <c:v>They are using our services</c:v>
                </c:pt>
                <c:pt idx="3">
                  <c:v>Do not know/no answer</c:v>
                </c:pt>
              </c:strCache>
            </c:strRef>
          </c:cat>
          <c:val>
            <c:numRef>
              <c:f>Sheet1!$D$2:$D$5</c:f>
              <c:numCache>
                <c:formatCode>0</c:formatCode>
                <c:ptCount val="4"/>
                <c:pt idx="0">
                  <c:v>5.5</c:v>
                </c:pt>
                <c:pt idx="1">
                  <c:v>9.1</c:v>
                </c:pt>
                <c:pt idx="2">
                  <c:v>42.7</c:v>
                </c:pt>
                <c:pt idx="3">
                  <c:v>42.7</c:v>
                </c:pt>
              </c:numCache>
            </c:numRef>
          </c:val>
          <c:extLst xmlns:c16r2="http://schemas.microsoft.com/office/drawing/2015/06/chart">
            <c:ext xmlns:c16="http://schemas.microsoft.com/office/drawing/2014/chart" uri="{C3380CC4-5D6E-409C-BE32-E72D297353CC}">
              <c16:uniqueId val="{00000002-AF8E-4BD0-8228-C26AED0F4035}"/>
            </c:ext>
          </c:extLst>
        </c:ser>
        <c:dLbls>
          <c:showLegendKey val="0"/>
          <c:showVal val="0"/>
          <c:showCatName val="0"/>
          <c:showSerName val="0"/>
          <c:showPercent val="0"/>
          <c:showBubbleSize val="0"/>
        </c:dLbls>
        <c:gapWidth val="182"/>
        <c:axId val="233507296"/>
        <c:axId val="426616184"/>
      </c:barChart>
      <c:catAx>
        <c:axId val="2335072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616184"/>
        <c:crosses val="autoZero"/>
        <c:auto val="1"/>
        <c:lblAlgn val="ctr"/>
        <c:lblOffset val="100"/>
        <c:noMultiLvlLbl val="0"/>
      </c:catAx>
      <c:valAx>
        <c:axId val="426616184"/>
        <c:scaling>
          <c:orientation val="minMax"/>
          <c:max val="100"/>
        </c:scaling>
        <c:delete val="1"/>
        <c:axPos val="t"/>
        <c:numFmt formatCode="0" sourceLinked="1"/>
        <c:majorTickMark val="none"/>
        <c:minorTickMark val="none"/>
        <c:tickLblPos val="none"/>
        <c:crossAx val="23350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rgbClr val="333333"/>
                </a:solidFill>
                <a:latin typeface="+mn-lt"/>
                <a:ea typeface="+mn-ea"/>
                <a:cs typeface="+mn-cs"/>
              </a:defRPr>
            </a:pPr>
            <a:r>
              <a:rPr lang="en-US" sz="1000" b="0" i="0" u="none" strike="noStrike" baseline="0" dirty="0" smtClean="0">
                <a:effectLst/>
              </a:rPr>
              <a:t>IN CASE THERE ARE AVAILABLE PROGRAMS AND SERVICES FOR MIGRANTS </a:t>
            </a:r>
            <a:r>
              <a:rPr lang="sr-Latn-RS" sz="1000" b="0" i="0" u="none" strike="noStrike" baseline="0" dirty="0" smtClean="0">
                <a:effectLst/>
              </a:rPr>
              <a:t>(46% </a:t>
            </a:r>
            <a:r>
              <a:rPr lang="en-US" sz="1000" b="0" i="0" u="none" strike="noStrike" baseline="0" dirty="0" smtClean="0">
                <a:effectLst/>
              </a:rPr>
              <a:t>OF LOCAL OFFICIALS</a:t>
            </a:r>
            <a:r>
              <a:rPr lang="sr-Latn-RS" sz="1000" b="0" i="0" u="none" strike="noStrike" baseline="0" dirty="0" smtClean="0">
                <a:effectLst/>
              </a:rPr>
              <a:t>):</a:t>
            </a:r>
            <a:r>
              <a:rPr lang="en-US" sz="1000" b="0" i="0" u="none" strike="noStrike" baseline="0" dirty="0" smtClean="0">
                <a:solidFill>
                  <a:srgbClr val="333333"/>
                </a:solidFill>
                <a:effectLst/>
              </a:rPr>
              <a:t> </a:t>
            </a:r>
            <a:r>
              <a:rPr lang="en-US" sz="1000" b="1" i="0" u="none" strike="noStrike" baseline="0" dirty="0" smtClean="0">
                <a:solidFill>
                  <a:srgbClr val="333333"/>
                </a:solidFill>
                <a:effectLst/>
              </a:rPr>
              <a:t>Which ones do they use? </a:t>
            </a:r>
            <a:r>
              <a:rPr lang="en-US" sz="1000" b="0" i="0" u="none" strike="noStrike" baseline="0" dirty="0">
                <a:solidFill>
                  <a:srgbClr val="333333"/>
                </a:solidFill>
                <a:effectLst/>
              </a:rPr>
              <a:t>OPEN ANSWERS. MULTIPLE ANSWERS. </a:t>
            </a:r>
            <a:r>
              <a:rPr lang="en-US" sz="1000" baseline="0" dirty="0">
                <a:solidFill>
                  <a:srgbClr val="333333"/>
                </a:solidFill>
              </a:rPr>
              <a:t>%</a:t>
            </a:r>
            <a:endParaRPr lang="en-US" sz="1000" dirty="0">
              <a:solidFill>
                <a:srgbClr val="333333"/>
              </a:solidFill>
            </a:endParaRPr>
          </a:p>
        </c:rich>
      </c:tx>
      <c:layout>
        <c:manualLayout>
          <c:xMode val="edge"/>
          <c:yMode val="edge"/>
          <c:x val="0.13539832343652083"/>
          <c:y val="1.62599807016716E-2"/>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rgbClr val="333333"/>
              </a:solidFill>
              <a:latin typeface="+mn-lt"/>
              <a:ea typeface="+mn-ea"/>
              <a:cs typeface="+mn-cs"/>
            </a:defRPr>
          </a:pPr>
          <a:endParaRPr lang="en-US"/>
        </a:p>
      </c:txPr>
    </c:title>
    <c:autoTitleDeleted val="0"/>
    <c:plotArea>
      <c:layout>
        <c:manualLayout>
          <c:layoutTarget val="inner"/>
          <c:xMode val="edge"/>
          <c:yMode val="edge"/>
          <c:x val="0.31881554264775835"/>
          <c:y val="0.1402940472955492"/>
          <c:w val="0.65154384971978552"/>
          <c:h val="0.83042834641313079"/>
        </c:manualLayout>
      </c:layout>
      <c:barChart>
        <c:barDir val="bar"/>
        <c:grouping val="clustered"/>
        <c:varyColors val="0"/>
        <c:ser>
          <c:idx val="0"/>
          <c:order val="0"/>
          <c:tx>
            <c:strRef>
              <c:f>Sheet1!$B$1</c:f>
              <c:strCache>
                <c:ptCount val="1"/>
                <c:pt idx="0">
                  <c:v>Total sample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Shelter</c:v>
                </c:pt>
                <c:pt idx="1">
                  <c:v>Food</c:v>
                </c:pt>
                <c:pt idx="2">
                  <c:v>Medical help</c:v>
                </c:pt>
                <c:pt idx="3">
                  <c:v>Transportation</c:v>
                </c:pt>
                <c:pt idx="4">
                  <c:v>Clothes</c:v>
                </c:pt>
                <c:pt idx="5">
                  <c:v>Red Cross humanitarian aid</c:v>
                </c:pt>
                <c:pt idx="6">
                  <c:v>Internet, telephone, places to charge mobile phoned</c:v>
                </c:pt>
                <c:pt idx="7">
                  <c:v>Information</c:v>
                </c:pt>
                <c:pt idx="8">
                  <c:v>All services</c:v>
                </c:pt>
                <c:pt idx="9">
                  <c:v>Other</c:v>
                </c:pt>
              </c:strCache>
            </c:strRef>
          </c:cat>
          <c:val>
            <c:numRef>
              <c:f>Sheet1!$B$2:$B$11</c:f>
              <c:numCache>
                <c:formatCode>0</c:formatCode>
                <c:ptCount val="10"/>
                <c:pt idx="0">
                  <c:v>52.966448445171856</c:v>
                </c:pt>
                <c:pt idx="1">
                  <c:v>44.431741600077011</c:v>
                </c:pt>
                <c:pt idx="2">
                  <c:v>42.172908443246364</c:v>
                </c:pt>
                <c:pt idx="3">
                  <c:v>26.518725329739095</c:v>
                </c:pt>
                <c:pt idx="4">
                  <c:v>25.604120535284494</c:v>
                </c:pt>
                <c:pt idx="5">
                  <c:v>20.128526042168087</c:v>
                </c:pt>
                <c:pt idx="6">
                  <c:v>12.208770578607874</c:v>
                </c:pt>
                <c:pt idx="7">
                  <c:v>8.5347068450948278</c:v>
                </c:pt>
                <c:pt idx="8">
                  <c:v>6.2758736882641779</c:v>
                </c:pt>
                <c:pt idx="9">
                  <c:v>18.484644266872049</c:v>
                </c:pt>
              </c:numCache>
            </c:numRef>
          </c:val>
          <c:extLst xmlns:c16r2="http://schemas.microsoft.com/office/drawing/2015/06/chart">
            <c:ext xmlns:c16="http://schemas.microsoft.com/office/drawing/2014/chart" uri="{C3380CC4-5D6E-409C-BE32-E72D297353CC}">
              <c16:uniqueId val="{00000000-B5DC-447E-9861-220E06E3B3E5}"/>
            </c:ext>
          </c:extLst>
        </c:ser>
        <c:ser>
          <c:idx val="1"/>
          <c:order val="1"/>
          <c:tx>
            <c:strRef>
              <c:f>Sheet1!$C$1</c:f>
              <c:strCache>
                <c:ptCount val="1"/>
                <c:pt idx="0">
                  <c:v>I group - Municipalities most affected by migrations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Shelter</c:v>
                </c:pt>
                <c:pt idx="1">
                  <c:v>Food</c:v>
                </c:pt>
                <c:pt idx="2">
                  <c:v>Medical help</c:v>
                </c:pt>
                <c:pt idx="3">
                  <c:v>Transportation</c:v>
                </c:pt>
                <c:pt idx="4">
                  <c:v>Clothes</c:v>
                </c:pt>
                <c:pt idx="5">
                  <c:v>Red Cross humanitarian aid</c:v>
                </c:pt>
                <c:pt idx="6">
                  <c:v>Internet, telephone, places to charge mobile phoned</c:v>
                </c:pt>
                <c:pt idx="7">
                  <c:v>Information</c:v>
                </c:pt>
                <c:pt idx="8">
                  <c:v>All services</c:v>
                </c:pt>
                <c:pt idx="9">
                  <c:v>Other</c:v>
                </c:pt>
              </c:strCache>
            </c:strRef>
          </c:cat>
          <c:val>
            <c:numRef>
              <c:f>Sheet1!$C$2:$C$11</c:f>
              <c:numCache>
                <c:formatCode>0</c:formatCode>
                <c:ptCount val="10"/>
                <c:pt idx="0">
                  <c:v>50</c:v>
                </c:pt>
                <c:pt idx="1">
                  <c:v>44.117647058823515</c:v>
                </c:pt>
                <c:pt idx="2">
                  <c:v>47.058823529411761</c:v>
                </c:pt>
                <c:pt idx="3">
                  <c:v>41.176470588235297</c:v>
                </c:pt>
                <c:pt idx="4">
                  <c:v>17.647058823529417</c:v>
                </c:pt>
                <c:pt idx="5">
                  <c:v>29.411764705882355</c:v>
                </c:pt>
                <c:pt idx="6">
                  <c:v>8.8235294117647065</c:v>
                </c:pt>
                <c:pt idx="7">
                  <c:v>5.8823529411764701</c:v>
                </c:pt>
                <c:pt idx="8">
                  <c:v>8.8235294117647065</c:v>
                </c:pt>
                <c:pt idx="9">
                  <c:v>17.647058823529417</c:v>
                </c:pt>
              </c:numCache>
            </c:numRef>
          </c:val>
          <c:extLst xmlns:c16r2="http://schemas.microsoft.com/office/drawing/2015/06/chart">
            <c:ext xmlns:c16="http://schemas.microsoft.com/office/drawing/2014/chart" uri="{C3380CC4-5D6E-409C-BE32-E72D297353CC}">
              <c16:uniqueId val="{00000001-B5DC-447E-9861-220E06E3B3E5}"/>
            </c:ext>
          </c:extLst>
        </c:ser>
        <c:ser>
          <c:idx val="2"/>
          <c:order val="2"/>
          <c:tx>
            <c:strRef>
              <c:f>Sheet1!$D$1</c:f>
              <c:strCache>
                <c:ptCount val="1"/>
                <c:pt idx="0">
                  <c:v>II group – Municipalities moderately affected by migrations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Shelter</c:v>
                </c:pt>
                <c:pt idx="1">
                  <c:v>Food</c:v>
                </c:pt>
                <c:pt idx="2">
                  <c:v>Medical help</c:v>
                </c:pt>
                <c:pt idx="3">
                  <c:v>Transportation</c:v>
                </c:pt>
                <c:pt idx="4">
                  <c:v>Clothes</c:v>
                </c:pt>
                <c:pt idx="5">
                  <c:v>Red Cross humanitarian aid</c:v>
                </c:pt>
                <c:pt idx="6">
                  <c:v>Internet, telephone, places to charge mobile phoned</c:v>
                </c:pt>
                <c:pt idx="7">
                  <c:v>Information</c:v>
                </c:pt>
                <c:pt idx="8">
                  <c:v>All services</c:v>
                </c:pt>
                <c:pt idx="9">
                  <c:v>Other</c:v>
                </c:pt>
              </c:strCache>
            </c:strRef>
          </c:cat>
          <c:val>
            <c:numRef>
              <c:f>Sheet1!$D$2:$D$11</c:f>
              <c:numCache>
                <c:formatCode>0</c:formatCode>
                <c:ptCount val="10"/>
                <c:pt idx="0">
                  <c:v>55.319148936170222</c:v>
                </c:pt>
                <c:pt idx="1">
                  <c:v>44.680851063829785</c:v>
                </c:pt>
                <c:pt idx="2">
                  <c:v>38.297872340425549</c:v>
                </c:pt>
                <c:pt idx="3">
                  <c:v>14.893617021276595</c:v>
                </c:pt>
                <c:pt idx="4">
                  <c:v>31.914893617021278</c:v>
                </c:pt>
                <c:pt idx="5">
                  <c:v>12.76595744680851</c:v>
                </c:pt>
                <c:pt idx="6">
                  <c:v>14.893617021276595</c:v>
                </c:pt>
                <c:pt idx="7">
                  <c:v>10.638297872340424</c:v>
                </c:pt>
                <c:pt idx="8">
                  <c:v>4.2553191489361701</c:v>
                </c:pt>
                <c:pt idx="9">
                  <c:v>19.148936170212767</c:v>
                </c:pt>
              </c:numCache>
            </c:numRef>
          </c:val>
          <c:extLst xmlns:c16r2="http://schemas.microsoft.com/office/drawing/2015/06/chart">
            <c:ext xmlns:c16="http://schemas.microsoft.com/office/drawing/2014/chart" uri="{C3380CC4-5D6E-409C-BE32-E72D297353CC}">
              <c16:uniqueId val="{00000002-B5DC-447E-9861-220E06E3B3E5}"/>
            </c:ext>
          </c:extLst>
        </c:ser>
        <c:dLbls>
          <c:showLegendKey val="0"/>
          <c:showVal val="0"/>
          <c:showCatName val="0"/>
          <c:showSerName val="0"/>
          <c:showPercent val="0"/>
          <c:showBubbleSize val="0"/>
        </c:dLbls>
        <c:gapWidth val="182"/>
        <c:axId val="426620496"/>
        <c:axId val="426620104"/>
      </c:barChart>
      <c:catAx>
        <c:axId val="42662049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620104"/>
        <c:crosses val="autoZero"/>
        <c:auto val="1"/>
        <c:lblAlgn val="ctr"/>
        <c:lblOffset val="100"/>
        <c:noMultiLvlLbl val="0"/>
      </c:catAx>
      <c:valAx>
        <c:axId val="426620104"/>
        <c:scaling>
          <c:orientation val="minMax"/>
          <c:max val="100"/>
        </c:scaling>
        <c:delete val="1"/>
        <c:axPos val="t"/>
        <c:numFmt formatCode="0" sourceLinked="1"/>
        <c:majorTickMark val="none"/>
        <c:minorTickMark val="none"/>
        <c:tickLblPos val="none"/>
        <c:crossAx val="426620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rgbClr val="333333"/>
                </a:solidFill>
                <a:latin typeface="+mn-lt"/>
                <a:ea typeface="+mn-ea"/>
                <a:cs typeface="+mn-cs"/>
              </a:defRPr>
            </a:pPr>
            <a:r>
              <a:rPr lang="en-US" sz="1050" b="1" i="0" u="none" strike="noStrike" baseline="0" dirty="0">
                <a:solidFill>
                  <a:srgbClr val="333333"/>
                </a:solidFill>
                <a:effectLst/>
              </a:rPr>
              <a:t>	</a:t>
            </a:r>
            <a:r>
              <a:rPr lang="en-US" sz="1050" b="0" i="0" u="none" strike="noStrike" baseline="0" dirty="0">
                <a:solidFill>
                  <a:srgbClr val="333333"/>
                </a:solidFill>
                <a:effectLst/>
              </a:rPr>
              <a:t>READ OUT THE SCALE </a:t>
            </a:r>
            <a:r>
              <a:rPr lang="en-US" sz="1050" b="1" i="0" u="none" strike="noStrike" baseline="0" dirty="0">
                <a:solidFill>
                  <a:srgbClr val="333333"/>
                </a:solidFill>
                <a:effectLst/>
              </a:rPr>
              <a:t>Please rate on a scale from 1 to 5, where 1 means not at all adversely affected and 5</a:t>
            </a:r>
            <a:r>
              <a:rPr lang="sr-Latn-RS" sz="1050" b="1" i="0" u="none" strike="noStrike" baseline="0" dirty="0">
                <a:solidFill>
                  <a:srgbClr val="333333"/>
                </a:solidFill>
                <a:effectLst/>
              </a:rPr>
              <a:t> </a:t>
            </a:r>
            <a:r>
              <a:rPr lang="en-US" sz="1050" b="1" i="0" u="none" strike="noStrike" baseline="0" dirty="0">
                <a:solidFill>
                  <a:srgbClr val="333333"/>
                </a:solidFill>
                <a:effectLst/>
              </a:rPr>
              <a:t>means very much adversely affected.</a:t>
            </a:r>
            <a:r>
              <a:rPr lang="sr-Latn-RS" sz="1050" b="1" i="0" u="none" strike="noStrike" baseline="0" dirty="0">
                <a:solidFill>
                  <a:srgbClr val="333333"/>
                </a:solidFill>
                <a:effectLst/>
              </a:rPr>
              <a:t> </a:t>
            </a:r>
            <a:r>
              <a:rPr lang="en-US" sz="1050" b="1" i="0" u="none" strike="noStrike" baseline="0" dirty="0">
                <a:solidFill>
                  <a:srgbClr val="333333"/>
                </a:solidFill>
                <a:effectLst/>
              </a:rPr>
              <a:t>%</a:t>
            </a:r>
            <a:r>
              <a:rPr lang="en-US" sz="1050" b="1" dirty="0">
                <a:solidFill>
                  <a:srgbClr val="333333"/>
                </a:solidFill>
                <a:effectLst/>
              </a:rPr>
              <a:t> </a:t>
            </a:r>
          </a:p>
        </c:rich>
      </c:tx>
      <c:layout>
        <c:manualLayout>
          <c:xMode val="edge"/>
          <c:yMode val="edge"/>
          <c:x val="0.12935896351229537"/>
          <c:y val="1.9063930174325748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rgbClr val="333333"/>
              </a:solidFill>
              <a:latin typeface="+mn-lt"/>
              <a:ea typeface="+mn-ea"/>
              <a:cs typeface="+mn-cs"/>
            </a:defRPr>
          </a:pPr>
          <a:endParaRPr lang="en-US"/>
        </a:p>
      </c:txPr>
    </c:title>
    <c:autoTitleDeleted val="0"/>
    <c:plotArea>
      <c:layout>
        <c:manualLayout>
          <c:layoutTarget val="inner"/>
          <c:xMode val="edge"/>
          <c:yMode val="edge"/>
          <c:x val="0.37865876250463137"/>
          <c:y val="0.13196315474152692"/>
          <c:w val="0.64605158515985783"/>
          <c:h val="0.74155602966641487"/>
        </c:manualLayout>
      </c:layout>
      <c:barChart>
        <c:barDir val="bar"/>
        <c:grouping val="stacked"/>
        <c:varyColors val="0"/>
        <c:ser>
          <c:idx val="0"/>
          <c:order val="0"/>
          <c:tx>
            <c:strRef>
              <c:f>Sheet1!$B$1</c:f>
              <c:strCache>
                <c:ptCount val="1"/>
                <c:pt idx="0">
                  <c:v>4</c:v>
                </c:pt>
              </c:strCache>
            </c:strRef>
          </c:tx>
          <c:spPr>
            <a:solidFill>
              <a:schemeClr val="accent3"/>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Department for education</c:v>
                </c:pt>
                <c:pt idx="1">
                  <c:v>Department for building and city planning issues</c:v>
                </c:pt>
                <c:pt idx="2">
                  <c:v>Department for legal and property rights</c:v>
                </c:pt>
                <c:pt idx="3">
                  <c:v>Department for general management</c:v>
                </c:pt>
                <c:pt idx="4">
                  <c:v>Department for legal advice</c:v>
                </c:pt>
                <c:pt idx="5">
                  <c:v>Department for finance and economy</c:v>
                </c:pt>
                <c:pt idx="6">
                  <c:v>Building inspection</c:v>
                </c:pt>
                <c:pt idx="7">
                  <c:v>Communal police</c:v>
                </c:pt>
                <c:pt idx="8">
                  <c:v>Department for social /child care</c:v>
                </c:pt>
                <c:pt idx="9">
                  <c:v>Communal inspection</c:v>
                </c:pt>
                <c:pt idx="10">
                  <c:v>Department for environment</c:v>
                </c:pt>
                <c:pt idx="11">
                  <c:v>Department for health</c:v>
                </c:pt>
                <c:pt idx="12">
                  <c:v>Public utility companies</c:v>
                </c:pt>
              </c:strCache>
            </c:strRef>
          </c:cat>
          <c:val>
            <c:numRef>
              <c:f>Sheet1!$B$2:$B$14</c:f>
              <c:numCache>
                <c:formatCode>0</c:formatCode>
                <c:ptCount val="13"/>
                <c:pt idx="0">
                  <c:v>-2</c:v>
                </c:pt>
                <c:pt idx="1">
                  <c:v>-5</c:v>
                </c:pt>
                <c:pt idx="2">
                  <c:v>-5</c:v>
                </c:pt>
                <c:pt idx="3">
                  <c:v>-6</c:v>
                </c:pt>
                <c:pt idx="4">
                  <c:v>-8</c:v>
                </c:pt>
                <c:pt idx="5">
                  <c:v>-11</c:v>
                </c:pt>
                <c:pt idx="6">
                  <c:v>-6</c:v>
                </c:pt>
                <c:pt idx="7">
                  <c:v>-13</c:v>
                </c:pt>
                <c:pt idx="8">
                  <c:v>-12</c:v>
                </c:pt>
                <c:pt idx="9">
                  <c:v>-16</c:v>
                </c:pt>
                <c:pt idx="10">
                  <c:v>-9</c:v>
                </c:pt>
                <c:pt idx="11">
                  <c:v>-17</c:v>
                </c:pt>
                <c:pt idx="12">
                  <c:v>-23</c:v>
                </c:pt>
              </c:numCache>
            </c:numRef>
          </c:val>
          <c:extLst xmlns:c16r2="http://schemas.microsoft.com/office/drawing/2015/06/chart">
            <c:ext xmlns:c16="http://schemas.microsoft.com/office/drawing/2014/chart" uri="{C3380CC4-5D6E-409C-BE32-E72D297353CC}">
              <c16:uniqueId val="{00000000-3FCA-4C64-890F-83249DCF97A9}"/>
            </c:ext>
          </c:extLst>
        </c:ser>
        <c:ser>
          <c:idx val="1"/>
          <c:order val="1"/>
          <c:tx>
            <c:strRef>
              <c:f>Sheet1!$C$1</c:f>
              <c:strCache>
                <c:ptCount val="1"/>
                <c:pt idx="0">
                  <c:v>Very difficult</c:v>
                </c:pt>
              </c:strCache>
            </c:strRef>
          </c:tx>
          <c:spPr>
            <a:solidFill>
              <a:srgbClr val="C00000"/>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Department for education</c:v>
                </c:pt>
                <c:pt idx="1">
                  <c:v>Department for building and city planning issues</c:v>
                </c:pt>
                <c:pt idx="2">
                  <c:v>Department for legal and property rights</c:v>
                </c:pt>
                <c:pt idx="3">
                  <c:v>Department for general management</c:v>
                </c:pt>
                <c:pt idx="4">
                  <c:v>Department for legal advice</c:v>
                </c:pt>
                <c:pt idx="5">
                  <c:v>Department for finance and economy</c:v>
                </c:pt>
                <c:pt idx="6">
                  <c:v>Building inspection</c:v>
                </c:pt>
                <c:pt idx="7">
                  <c:v>Communal police</c:v>
                </c:pt>
                <c:pt idx="8">
                  <c:v>Department for social /child care</c:v>
                </c:pt>
                <c:pt idx="9">
                  <c:v>Communal inspection</c:v>
                </c:pt>
                <c:pt idx="10">
                  <c:v>Department for environment</c:v>
                </c:pt>
                <c:pt idx="11">
                  <c:v>Department for health</c:v>
                </c:pt>
                <c:pt idx="12">
                  <c:v>Public utility companies</c:v>
                </c:pt>
              </c:strCache>
            </c:strRef>
          </c:cat>
          <c:val>
            <c:numRef>
              <c:f>Sheet1!$C$2:$C$14</c:f>
              <c:numCache>
                <c:formatCode>0</c:formatCode>
                <c:ptCount val="13"/>
                <c:pt idx="0">
                  <c:v>0</c:v>
                </c:pt>
                <c:pt idx="1">
                  <c:v>-1</c:v>
                </c:pt>
                <c:pt idx="2">
                  <c:v>-1</c:v>
                </c:pt>
                <c:pt idx="3">
                  <c:v>-1</c:v>
                </c:pt>
                <c:pt idx="4">
                  <c:v>-1</c:v>
                </c:pt>
                <c:pt idx="5">
                  <c:v>-1</c:v>
                </c:pt>
                <c:pt idx="6">
                  <c:v>-2</c:v>
                </c:pt>
                <c:pt idx="7">
                  <c:v>-2</c:v>
                </c:pt>
                <c:pt idx="8">
                  <c:v>-3</c:v>
                </c:pt>
                <c:pt idx="9">
                  <c:v>-3</c:v>
                </c:pt>
                <c:pt idx="10">
                  <c:v>-5</c:v>
                </c:pt>
                <c:pt idx="11">
                  <c:v>-6</c:v>
                </c:pt>
                <c:pt idx="12">
                  <c:v>-6</c:v>
                </c:pt>
              </c:numCache>
            </c:numRef>
          </c:val>
          <c:extLst xmlns:c16r2="http://schemas.microsoft.com/office/drawing/2015/06/chart">
            <c:ext xmlns:c16="http://schemas.microsoft.com/office/drawing/2014/chart" uri="{C3380CC4-5D6E-409C-BE32-E72D297353CC}">
              <c16:uniqueId val="{00000001-3FCA-4C64-890F-83249DCF97A9}"/>
            </c:ext>
          </c:extLst>
        </c:ser>
        <c:ser>
          <c:idx val="2"/>
          <c:order val="2"/>
          <c:tx>
            <c:strRef>
              <c:f>Sheet1!$D$1</c:f>
              <c:strCache>
                <c:ptCount val="1"/>
                <c:pt idx="0">
                  <c:v>3</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Department for education</c:v>
                </c:pt>
                <c:pt idx="1">
                  <c:v>Department for building and city planning issues</c:v>
                </c:pt>
                <c:pt idx="2">
                  <c:v>Department for legal and property rights</c:v>
                </c:pt>
                <c:pt idx="3">
                  <c:v>Department for general management</c:v>
                </c:pt>
                <c:pt idx="4">
                  <c:v>Department for legal advice</c:v>
                </c:pt>
                <c:pt idx="5">
                  <c:v>Department for finance and economy</c:v>
                </c:pt>
                <c:pt idx="6">
                  <c:v>Building inspection</c:v>
                </c:pt>
                <c:pt idx="7">
                  <c:v>Communal police</c:v>
                </c:pt>
                <c:pt idx="8">
                  <c:v>Department for social /child care</c:v>
                </c:pt>
                <c:pt idx="9">
                  <c:v>Communal inspection</c:v>
                </c:pt>
                <c:pt idx="10">
                  <c:v>Department for environment</c:v>
                </c:pt>
                <c:pt idx="11">
                  <c:v>Department for health</c:v>
                </c:pt>
                <c:pt idx="12">
                  <c:v>Public utility companies</c:v>
                </c:pt>
              </c:strCache>
            </c:strRef>
          </c:cat>
          <c:val>
            <c:numRef>
              <c:f>Sheet1!$D$2:$D$14</c:f>
              <c:numCache>
                <c:formatCode>0</c:formatCode>
                <c:ptCount val="13"/>
                <c:pt idx="0">
                  <c:v>44</c:v>
                </c:pt>
                <c:pt idx="1">
                  <c:v>40</c:v>
                </c:pt>
                <c:pt idx="2">
                  <c:v>44</c:v>
                </c:pt>
                <c:pt idx="3">
                  <c:v>43</c:v>
                </c:pt>
                <c:pt idx="4">
                  <c:v>41</c:v>
                </c:pt>
                <c:pt idx="5">
                  <c:v>38</c:v>
                </c:pt>
                <c:pt idx="6">
                  <c:v>41</c:v>
                </c:pt>
                <c:pt idx="7">
                  <c:v>35</c:v>
                </c:pt>
                <c:pt idx="8">
                  <c:v>36</c:v>
                </c:pt>
                <c:pt idx="9">
                  <c:v>39</c:v>
                </c:pt>
                <c:pt idx="10">
                  <c:v>39</c:v>
                </c:pt>
                <c:pt idx="11">
                  <c:v>34</c:v>
                </c:pt>
                <c:pt idx="12">
                  <c:v>28</c:v>
                </c:pt>
              </c:numCache>
            </c:numRef>
          </c:val>
          <c:extLst xmlns:c16r2="http://schemas.microsoft.com/office/drawing/2015/06/chart">
            <c:ext xmlns:c16="http://schemas.microsoft.com/office/drawing/2014/chart" uri="{C3380CC4-5D6E-409C-BE32-E72D297353CC}">
              <c16:uniqueId val="{00000002-3FCA-4C64-890F-83249DCF97A9}"/>
            </c:ext>
          </c:extLst>
        </c:ser>
        <c:ser>
          <c:idx val="3"/>
          <c:order val="3"/>
          <c:tx>
            <c:strRef>
              <c:f>Sheet1!$E$1</c:f>
              <c:strCache>
                <c:ptCount val="1"/>
                <c:pt idx="0">
                  <c:v>2</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Department for education</c:v>
                </c:pt>
                <c:pt idx="1">
                  <c:v>Department for building and city planning issues</c:v>
                </c:pt>
                <c:pt idx="2">
                  <c:v>Department for legal and property rights</c:v>
                </c:pt>
                <c:pt idx="3">
                  <c:v>Department for general management</c:v>
                </c:pt>
                <c:pt idx="4">
                  <c:v>Department for legal advice</c:v>
                </c:pt>
                <c:pt idx="5">
                  <c:v>Department for finance and economy</c:v>
                </c:pt>
                <c:pt idx="6">
                  <c:v>Building inspection</c:v>
                </c:pt>
                <c:pt idx="7">
                  <c:v>Communal police</c:v>
                </c:pt>
                <c:pt idx="8">
                  <c:v>Department for social /child care</c:v>
                </c:pt>
                <c:pt idx="9">
                  <c:v>Communal inspection</c:v>
                </c:pt>
                <c:pt idx="10">
                  <c:v>Department for environment</c:v>
                </c:pt>
                <c:pt idx="11">
                  <c:v>Department for health</c:v>
                </c:pt>
                <c:pt idx="12">
                  <c:v>Public utility companies</c:v>
                </c:pt>
              </c:strCache>
            </c:strRef>
          </c:cat>
          <c:val>
            <c:numRef>
              <c:f>Sheet1!$E$2:$E$14</c:f>
              <c:numCache>
                <c:formatCode>0</c:formatCode>
                <c:ptCount val="13"/>
                <c:pt idx="0">
                  <c:v>1</c:v>
                </c:pt>
                <c:pt idx="1">
                  <c:v>3</c:v>
                </c:pt>
                <c:pt idx="2">
                  <c:v>4</c:v>
                </c:pt>
                <c:pt idx="3">
                  <c:v>3</c:v>
                </c:pt>
                <c:pt idx="4">
                  <c:v>6</c:v>
                </c:pt>
                <c:pt idx="5">
                  <c:v>7</c:v>
                </c:pt>
                <c:pt idx="6">
                  <c:v>3</c:v>
                </c:pt>
                <c:pt idx="7">
                  <c:v>6</c:v>
                </c:pt>
                <c:pt idx="8">
                  <c:v>7</c:v>
                </c:pt>
                <c:pt idx="9">
                  <c:v>3</c:v>
                </c:pt>
                <c:pt idx="10">
                  <c:v>7</c:v>
                </c:pt>
                <c:pt idx="11">
                  <c:v>7</c:v>
                </c:pt>
                <c:pt idx="12">
                  <c:v>10</c:v>
                </c:pt>
              </c:numCache>
            </c:numRef>
          </c:val>
          <c:extLst xmlns:c16r2="http://schemas.microsoft.com/office/drawing/2015/06/chart">
            <c:ext xmlns:c16="http://schemas.microsoft.com/office/drawing/2014/chart" uri="{C3380CC4-5D6E-409C-BE32-E72D297353CC}">
              <c16:uniqueId val="{00000003-3FCA-4C64-890F-83249DCF97A9}"/>
            </c:ext>
          </c:extLst>
        </c:ser>
        <c:ser>
          <c:idx val="4"/>
          <c:order val="4"/>
          <c:tx>
            <c:strRef>
              <c:f>Sheet1!$F$1</c:f>
              <c:strCache>
                <c:ptCount val="1"/>
                <c:pt idx="0">
                  <c:v>Not difficult at all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Department for education</c:v>
                </c:pt>
                <c:pt idx="1">
                  <c:v>Department for building and city planning issues</c:v>
                </c:pt>
                <c:pt idx="2">
                  <c:v>Department for legal and property rights</c:v>
                </c:pt>
                <c:pt idx="3">
                  <c:v>Department for general management</c:v>
                </c:pt>
                <c:pt idx="4">
                  <c:v>Department for legal advice</c:v>
                </c:pt>
                <c:pt idx="5">
                  <c:v>Department for finance and economy</c:v>
                </c:pt>
                <c:pt idx="6">
                  <c:v>Building inspection</c:v>
                </c:pt>
                <c:pt idx="7">
                  <c:v>Communal police</c:v>
                </c:pt>
                <c:pt idx="8">
                  <c:v>Department for social /child care</c:v>
                </c:pt>
                <c:pt idx="9">
                  <c:v>Communal inspection</c:v>
                </c:pt>
                <c:pt idx="10">
                  <c:v>Department for environment</c:v>
                </c:pt>
                <c:pt idx="11">
                  <c:v>Department for health</c:v>
                </c:pt>
                <c:pt idx="12">
                  <c:v>Public utility companies</c:v>
                </c:pt>
              </c:strCache>
            </c:strRef>
          </c:cat>
          <c:val>
            <c:numRef>
              <c:f>Sheet1!$F$2:$F$14</c:f>
              <c:numCache>
                <c:formatCode>0</c:formatCode>
                <c:ptCount val="13"/>
                <c:pt idx="0">
                  <c:v>44</c:v>
                </c:pt>
                <c:pt idx="1">
                  <c:v>40</c:v>
                </c:pt>
                <c:pt idx="2">
                  <c:v>38</c:v>
                </c:pt>
                <c:pt idx="3">
                  <c:v>38</c:v>
                </c:pt>
                <c:pt idx="4">
                  <c:v>34</c:v>
                </c:pt>
                <c:pt idx="5">
                  <c:v>32</c:v>
                </c:pt>
                <c:pt idx="6">
                  <c:v>41</c:v>
                </c:pt>
                <c:pt idx="7">
                  <c:v>31</c:v>
                </c:pt>
                <c:pt idx="8">
                  <c:v>30</c:v>
                </c:pt>
                <c:pt idx="9">
                  <c:v>28</c:v>
                </c:pt>
                <c:pt idx="10">
                  <c:v>31</c:v>
                </c:pt>
                <c:pt idx="11">
                  <c:v>26</c:v>
                </c:pt>
                <c:pt idx="12">
                  <c:v>29</c:v>
                </c:pt>
              </c:numCache>
            </c:numRef>
          </c:val>
          <c:extLst xmlns:c16r2="http://schemas.microsoft.com/office/drawing/2015/06/chart">
            <c:ext xmlns:c16="http://schemas.microsoft.com/office/drawing/2014/chart" uri="{C3380CC4-5D6E-409C-BE32-E72D297353CC}">
              <c16:uniqueId val="{00000004-3FCA-4C64-890F-83249DCF97A9}"/>
            </c:ext>
          </c:extLst>
        </c:ser>
        <c:ser>
          <c:idx val="5"/>
          <c:order val="5"/>
          <c:tx>
            <c:strRef>
              <c:f>Sheet1!$G$1</c:f>
              <c:strCache>
                <c:ptCount val="1"/>
                <c:pt idx="0">
                  <c:v>Don't know</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Department for education</c:v>
                </c:pt>
                <c:pt idx="1">
                  <c:v>Department for building and city planning issues</c:v>
                </c:pt>
                <c:pt idx="2">
                  <c:v>Department for legal and property rights</c:v>
                </c:pt>
                <c:pt idx="3">
                  <c:v>Department for general management</c:v>
                </c:pt>
                <c:pt idx="4">
                  <c:v>Department for legal advice</c:v>
                </c:pt>
                <c:pt idx="5">
                  <c:v>Department for finance and economy</c:v>
                </c:pt>
                <c:pt idx="6">
                  <c:v>Building inspection</c:v>
                </c:pt>
                <c:pt idx="7">
                  <c:v>Communal police</c:v>
                </c:pt>
                <c:pt idx="8">
                  <c:v>Department for social /child care</c:v>
                </c:pt>
                <c:pt idx="9">
                  <c:v>Communal inspection</c:v>
                </c:pt>
                <c:pt idx="10">
                  <c:v>Department for environment</c:v>
                </c:pt>
                <c:pt idx="11">
                  <c:v>Department for health</c:v>
                </c:pt>
                <c:pt idx="12">
                  <c:v>Public utility companies</c:v>
                </c:pt>
              </c:strCache>
            </c:strRef>
          </c:cat>
          <c:val>
            <c:numRef>
              <c:f>Sheet1!$G$2:$G$14</c:f>
              <c:numCache>
                <c:formatCode>General</c:formatCode>
                <c:ptCount val="13"/>
                <c:pt idx="0">
                  <c:v>9</c:v>
                </c:pt>
                <c:pt idx="1">
                  <c:v>10</c:v>
                </c:pt>
                <c:pt idx="2">
                  <c:v>9</c:v>
                </c:pt>
                <c:pt idx="3">
                  <c:v>9</c:v>
                </c:pt>
                <c:pt idx="4">
                  <c:v>11</c:v>
                </c:pt>
                <c:pt idx="5">
                  <c:v>12</c:v>
                </c:pt>
                <c:pt idx="6">
                  <c:v>7</c:v>
                </c:pt>
                <c:pt idx="7">
                  <c:v>14</c:v>
                </c:pt>
                <c:pt idx="8">
                  <c:v>12</c:v>
                </c:pt>
                <c:pt idx="9">
                  <c:v>10</c:v>
                </c:pt>
                <c:pt idx="10">
                  <c:v>9</c:v>
                </c:pt>
                <c:pt idx="11">
                  <c:v>11</c:v>
                </c:pt>
                <c:pt idx="12">
                  <c:v>5</c:v>
                </c:pt>
              </c:numCache>
            </c:numRef>
          </c:val>
          <c:extLst xmlns:c16r2="http://schemas.microsoft.com/office/drawing/2015/06/chart">
            <c:ext xmlns:c16="http://schemas.microsoft.com/office/drawing/2014/chart" uri="{C3380CC4-5D6E-409C-BE32-E72D297353CC}">
              <c16:uniqueId val="{00000005-3FCA-4C64-890F-83249DCF97A9}"/>
            </c:ext>
          </c:extLst>
        </c:ser>
        <c:dLbls>
          <c:showLegendKey val="0"/>
          <c:showVal val="0"/>
          <c:showCatName val="0"/>
          <c:showSerName val="0"/>
          <c:showPercent val="0"/>
          <c:showBubbleSize val="0"/>
        </c:dLbls>
        <c:gapWidth val="65"/>
        <c:overlap val="100"/>
        <c:axId val="425840760"/>
        <c:axId val="425841152"/>
      </c:barChart>
      <c:catAx>
        <c:axId val="425840760"/>
        <c:scaling>
          <c:orientation val="minMax"/>
        </c:scaling>
        <c:delete val="0"/>
        <c:axPos val="l"/>
        <c:numFmt formatCode="General" sourceLinked="1"/>
        <c:majorTickMark val="out"/>
        <c:minorTickMark val="out"/>
        <c:tickLblPos val="low"/>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5841152"/>
        <c:crosses val="autoZero"/>
        <c:auto val="0"/>
        <c:lblAlgn val="ctr"/>
        <c:lblOffset val="100"/>
        <c:noMultiLvlLbl val="0"/>
      </c:catAx>
      <c:valAx>
        <c:axId val="425841152"/>
        <c:scaling>
          <c:orientation val="minMax"/>
          <c:max val="100"/>
        </c:scaling>
        <c:delete val="1"/>
        <c:axPos val="b"/>
        <c:numFmt formatCode="@" sourceLinked="0"/>
        <c:majorTickMark val="out"/>
        <c:minorTickMark val="out"/>
        <c:tickLblPos val="none"/>
        <c:crossAx val="425840760"/>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b="1" i="0" baseline="0" dirty="0">
                <a:effectLst/>
              </a:rPr>
              <a:t>First mentioned </a:t>
            </a:r>
            <a:r>
              <a:rPr lang="en-US" sz="1050" b="0" i="0" baseline="0" dirty="0">
                <a:effectLst/>
              </a:rPr>
              <a:t>SINGLE ANSWER</a:t>
            </a:r>
            <a:endParaRPr lang="en-US" sz="1050" b="0" dirty="0">
              <a:effectLst/>
            </a:endParaRPr>
          </a:p>
        </c:rich>
      </c:tx>
      <c:layout>
        <c:manualLayout>
          <c:xMode val="edge"/>
          <c:yMode val="edge"/>
          <c:x val="0.21894437714093198"/>
          <c:y val="0"/>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143379141347227"/>
          <c:y val="5.7304307732492982E-2"/>
          <c:w val="0.47390689819516058"/>
          <c:h val="0.92014311886268796"/>
        </c:manualLayout>
      </c:layout>
      <c:barChart>
        <c:barDir val="bar"/>
        <c:grouping val="clustered"/>
        <c:varyColors val="0"/>
        <c:ser>
          <c:idx val="0"/>
          <c:order val="0"/>
          <c:tx>
            <c:strRef>
              <c:f>Sheet1!$B$1</c:f>
              <c:strCache>
                <c:ptCount val="1"/>
                <c:pt idx="0">
                  <c:v>Total sample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Finance resources</c:v>
                </c:pt>
                <c:pt idx="1">
                  <c:v>Accommodation  facilities</c:v>
                </c:pt>
                <c:pt idx="2">
                  <c:v>Technical resources/equipment</c:v>
                </c:pt>
                <c:pt idx="3">
                  <c:v>Something else</c:v>
                </c:pt>
                <c:pt idx="4">
                  <c:v>Human resources – municipal staff</c:v>
                </c:pt>
                <c:pt idx="5">
                  <c:v>Human resources – Volunteers</c:v>
                </c:pt>
                <c:pt idx="6">
                  <c:v>Information</c:v>
                </c:pt>
                <c:pt idx="7">
                  <c:v>No help is needed</c:v>
                </c:pt>
                <c:pt idx="8">
                  <c:v>Don't know/no answer</c:v>
                </c:pt>
              </c:strCache>
            </c:strRef>
          </c:cat>
          <c:val>
            <c:numRef>
              <c:f>Sheet1!$B$2:$B$10</c:f>
              <c:numCache>
                <c:formatCode>0</c:formatCode>
                <c:ptCount val="9"/>
                <c:pt idx="0">
                  <c:v>55.68181818181818</c:v>
                </c:pt>
                <c:pt idx="1">
                  <c:v>13.636363636363637</c:v>
                </c:pt>
                <c:pt idx="2">
                  <c:v>6.25</c:v>
                </c:pt>
                <c:pt idx="3">
                  <c:v>5.6818181818181817</c:v>
                </c:pt>
                <c:pt idx="4">
                  <c:v>3.9772727272727271</c:v>
                </c:pt>
                <c:pt idx="5">
                  <c:v>2.2727272727272729</c:v>
                </c:pt>
                <c:pt idx="6">
                  <c:v>1.7045454545454546</c:v>
                </c:pt>
                <c:pt idx="7">
                  <c:v>3.9772727272727271</c:v>
                </c:pt>
                <c:pt idx="8">
                  <c:v>6.8181818181818183</c:v>
                </c:pt>
              </c:numCache>
            </c:numRef>
          </c:val>
          <c:extLst xmlns:c16r2="http://schemas.microsoft.com/office/drawing/2015/06/chart">
            <c:ext xmlns:c16="http://schemas.microsoft.com/office/drawing/2014/chart" uri="{C3380CC4-5D6E-409C-BE32-E72D297353CC}">
              <c16:uniqueId val="{00000000-3482-483B-A0C8-2B6C2989D333}"/>
            </c:ext>
          </c:extLst>
        </c:ser>
        <c:ser>
          <c:idx val="1"/>
          <c:order val="1"/>
          <c:tx>
            <c:strRef>
              <c:f>Sheet1!$C$1</c:f>
              <c:strCache>
                <c:ptCount val="1"/>
                <c:pt idx="0">
                  <c:v>I group - Municipalities most affected by migrations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Finance resources</c:v>
                </c:pt>
                <c:pt idx="1">
                  <c:v>Accommodation  facilities</c:v>
                </c:pt>
                <c:pt idx="2">
                  <c:v>Technical resources/equipment</c:v>
                </c:pt>
                <c:pt idx="3">
                  <c:v>Something else</c:v>
                </c:pt>
                <c:pt idx="4">
                  <c:v>Human resources – municipal staff</c:v>
                </c:pt>
                <c:pt idx="5">
                  <c:v>Human resources – Volunteers</c:v>
                </c:pt>
                <c:pt idx="6">
                  <c:v>Information</c:v>
                </c:pt>
                <c:pt idx="7">
                  <c:v>No help is needed</c:v>
                </c:pt>
                <c:pt idx="8">
                  <c:v>Don't know/no answer</c:v>
                </c:pt>
              </c:strCache>
            </c:strRef>
          </c:cat>
          <c:val>
            <c:numRef>
              <c:f>Sheet1!$C$2:$C$10</c:f>
              <c:numCache>
                <c:formatCode>0</c:formatCode>
                <c:ptCount val="9"/>
                <c:pt idx="0">
                  <c:v>45.454545454545453</c:v>
                </c:pt>
                <c:pt idx="1">
                  <c:v>12.121212121212121</c:v>
                </c:pt>
                <c:pt idx="2">
                  <c:v>10.606060606060606</c:v>
                </c:pt>
                <c:pt idx="3">
                  <c:v>7.5757575757575761</c:v>
                </c:pt>
                <c:pt idx="4">
                  <c:v>6.0606060606060606</c:v>
                </c:pt>
                <c:pt idx="5">
                  <c:v>3.0303030303030303</c:v>
                </c:pt>
                <c:pt idx="6">
                  <c:v>1.5151515151515151</c:v>
                </c:pt>
                <c:pt idx="7">
                  <c:v>6.0606060606060606</c:v>
                </c:pt>
                <c:pt idx="8">
                  <c:v>7.5757575757575761</c:v>
                </c:pt>
              </c:numCache>
            </c:numRef>
          </c:val>
          <c:extLst xmlns:c16r2="http://schemas.microsoft.com/office/drawing/2015/06/chart">
            <c:ext xmlns:c16="http://schemas.microsoft.com/office/drawing/2014/chart" uri="{C3380CC4-5D6E-409C-BE32-E72D297353CC}">
              <c16:uniqueId val="{00000001-3482-483B-A0C8-2B6C2989D333}"/>
            </c:ext>
          </c:extLst>
        </c:ser>
        <c:ser>
          <c:idx val="2"/>
          <c:order val="2"/>
          <c:tx>
            <c:strRef>
              <c:f>Sheet1!$D$1</c:f>
              <c:strCache>
                <c:ptCount val="1"/>
                <c:pt idx="0">
                  <c:v>II group – Municipalities moderately affected by migrations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Finance resources</c:v>
                </c:pt>
                <c:pt idx="1">
                  <c:v>Accommodation  facilities</c:v>
                </c:pt>
                <c:pt idx="2">
                  <c:v>Technical resources/equipment</c:v>
                </c:pt>
                <c:pt idx="3">
                  <c:v>Something else</c:v>
                </c:pt>
                <c:pt idx="4">
                  <c:v>Human resources – municipal staff</c:v>
                </c:pt>
                <c:pt idx="5">
                  <c:v>Human resources – Volunteers</c:v>
                </c:pt>
                <c:pt idx="6">
                  <c:v>Information</c:v>
                </c:pt>
                <c:pt idx="7">
                  <c:v>No help is needed</c:v>
                </c:pt>
                <c:pt idx="8">
                  <c:v>Don't know/no answer</c:v>
                </c:pt>
              </c:strCache>
            </c:strRef>
          </c:cat>
          <c:val>
            <c:numRef>
              <c:f>Sheet1!$D$2:$D$10</c:f>
              <c:numCache>
                <c:formatCode>0</c:formatCode>
                <c:ptCount val="9"/>
                <c:pt idx="0">
                  <c:v>61.818181818181813</c:v>
                </c:pt>
                <c:pt idx="1">
                  <c:v>14.545454545454545</c:v>
                </c:pt>
                <c:pt idx="2">
                  <c:v>3.6363636363636362</c:v>
                </c:pt>
                <c:pt idx="3">
                  <c:v>4.5454545454545459</c:v>
                </c:pt>
                <c:pt idx="4">
                  <c:v>2.7272727272727271</c:v>
                </c:pt>
                <c:pt idx="5">
                  <c:v>1.8181818181818181</c:v>
                </c:pt>
                <c:pt idx="6">
                  <c:v>1.8181818181818181</c:v>
                </c:pt>
                <c:pt idx="7">
                  <c:v>2.7272727272727271</c:v>
                </c:pt>
                <c:pt idx="8">
                  <c:v>6.3636363636363633</c:v>
                </c:pt>
              </c:numCache>
            </c:numRef>
          </c:val>
          <c:extLst xmlns:c16r2="http://schemas.microsoft.com/office/drawing/2015/06/chart">
            <c:ext xmlns:c16="http://schemas.microsoft.com/office/drawing/2014/chart" uri="{C3380CC4-5D6E-409C-BE32-E72D297353CC}">
              <c16:uniqueId val="{00000002-3482-483B-A0C8-2B6C2989D333}"/>
            </c:ext>
          </c:extLst>
        </c:ser>
        <c:dLbls>
          <c:showLegendKey val="0"/>
          <c:showVal val="0"/>
          <c:showCatName val="0"/>
          <c:showSerName val="0"/>
          <c:showPercent val="0"/>
          <c:showBubbleSize val="0"/>
        </c:dLbls>
        <c:gapWidth val="182"/>
        <c:axId val="427824536"/>
        <c:axId val="427825320"/>
      </c:barChart>
      <c:catAx>
        <c:axId val="42782453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825320"/>
        <c:crosses val="autoZero"/>
        <c:auto val="1"/>
        <c:lblAlgn val="ctr"/>
        <c:lblOffset val="100"/>
        <c:noMultiLvlLbl val="0"/>
      </c:catAx>
      <c:valAx>
        <c:axId val="427825320"/>
        <c:scaling>
          <c:orientation val="minMax"/>
          <c:max val="100"/>
        </c:scaling>
        <c:delete val="1"/>
        <c:axPos val="t"/>
        <c:numFmt formatCode="0" sourceLinked="1"/>
        <c:majorTickMark val="out"/>
        <c:minorTickMark val="none"/>
        <c:tickLblPos val="none"/>
        <c:crossAx val="427824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b="1" i="0" baseline="0" dirty="0">
                <a:effectLst/>
              </a:rPr>
              <a:t>All mentioned </a:t>
            </a:r>
            <a:r>
              <a:rPr lang="en-US" sz="1050" b="0" i="0" baseline="0" dirty="0">
                <a:effectLst/>
              </a:rPr>
              <a:t>MULTIPLE ANSWERS</a:t>
            </a:r>
            <a:endParaRPr lang="en-US" sz="1050" b="0" dirty="0">
              <a:effectLst/>
            </a:endParaRPr>
          </a:p>
        </c:rich>
      </c:tx>
      <c:layout>
        <c:manualLayout>
          <c:xMode val="edge"/>
          <c:yMode val="edge"/>
          <c:x val="0.21215142433436959"/>
          <c:y val="0"/>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617616946817818"/>
          <c:y val="5.119510648169414E-2"/>
          <c:w val="0.48393415362086845"/>
          <c:h val="0.93236152136428552"/>
        </c:manualLayout>
      </c:layout>
      <c:barChart>
        <c:barDir val="bar"/>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Financial assistance</c:v>
                </c:pt>
                <c:pt idx="1">
                  <c:v>Technical resources/equipment</c:v>
                </c:pt>
                <c:pt idx="2">
                  <c:v>Accommodation  facilities</c:v>
                </c:pt>
                <c:pt idx="3">
                  <c:v>Human resources – Volunteers</c:v>
                </c:pt>
                <c:pt idx="4">
                  <c:v>Information</c:v>
                </c:pt>
                <c:pt idx="5">
                  <c:v>Human resources – municipal staff</c:v>
                </c:pt>
                <c:pt idx="6">
                  <c:v>Something else</c:v>
                </c:pt>
                <c:pt idx="7">
                  <c:v>No help is needed</c:v>
                </c:pt>
                <c:pt idx="8">
                  <c:v>Don't know/no answer</c:v>
                </c:pt>
              </c:strCache>
            </c:strRef>
          </c:cat>
          <c:val>
            <c:numRef>
              <c:f>Sheet1!$B$2:$B$10</c:f>
              <c:numCache>
                <c:formatCode>0</c:formatCode>
                <c:ptCount val="9"/>
                <c:pt idx="0">
                  <c:v>73.191964285714292</c:v>
                </c:pt>
                <c:pt idx="1">
                  <c:v>50.081168831168831</c:v>
                </c:pt>
                <c:pt idx="2">
                  <c:v>36.909496753246749</c:v>
                </c:pt>
                <c:pt idx="3">
                  <c:v>28.331980519480517</c:v>
                </c:pt>
                <c:pt idx="4">
                  <c:v>23.224431818181817</c:v>
                </c:pt>
                <c:pt idx="5">
                  <c:v>18.311688311688311</c:v>
                </c:pt>
                <c:pt idx="6">
                  <c:v>13.717532467532468</c:v>
                </c:pt>
                <c:pt idx="7">
                  <c:v>3.999594155844155</c:v>
                </c:pt>
                <c:pt idx="8">
                  <c:v>6.8262987012987013</c:v>
                </c:pt>
              </c:numCache>
            </c:numRef>
          </c:val>
          <c:extLst xmlns:c16r2="http://schemas.microsoft.com/office/drawing/2015/06/chart">
            <c:ext xmlns:c16="http://schemas.microsoft.com/office/drawing/2014/chart" uri="{C3380CC4-5D6E-409C-BE32-E72D297353CC}">
              <c16:uniqueId val="{00000000-380C-44CA-984A-02813493914A}"/>
            </c:ext>
          </c:extLst>
        </c:ser>
        <c:ser>
          <c:idx val="1"/>
          <c:order val="1"/>
          <c:tx>
            <c:strRef>
              <c:f>Sheet1!$C$1</c:f>
              <c:strCache>
                <c:ptCount val="1"/>
                <c:pt idx="0">
                  <c:v>I group - Municipalities most affected by migrations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Financial assistance</c:v>
                </c:pt>
                <c:pt idx="1">
                  <c:v>Technical resources/equipment</c:v>
                </c:pt>
                <c:pt idx="2">
                  <c:v>Accommodation  facilities</c:v>
                </c:pt>
                <c:pt idx="3">
                  <c:v>Human resources – Volunteers</c:v>
                </c:pt>
                <c:pt idx="4">
                  <c:v>Information</c:v>
                </c:pt>
                <c:pt idx="5">
                  <c:v>Human resources – municipal staff</c:v>
                </c:pt>
                <c:pt idx="6">
                  <c:v>Something else</c:v>
                </c:pt>
                <c:pt idx="7">
                  <c:v>No help is needed</c:v>
                </c:pt>
                <c:pt idx="8">
                  <c:v>Don't know/no answer</c:v>
                </c:pt>
              </c:strCache>
            </c:strRef>
          </c:cat>
          <c:val>
            <c:numRef>
              <c:f>Sheet1!$C$2:$C$10</c:f>
              <c:numCache>
                <c:formatCode>0</c:formatCode>
                <c:ptCount val="9"/>
                <c:pt idx="0">
                  <c:v>63.636363636363633</c:v>
                </c:pt>
                <c:pt idx="1">
                  <c:v>57.575757575757578</c:v>
                </c:pt>
                <c:pt idx="2">
                  <c:v>34.848484848484851</c:v>
                </c:pt>
                <c:pt idx="3">
                  <c:v>21.212121212121211</c:v>
                </c:pt>
                <c:pt idx="4">
                  <c:v>16.666666666666668</c:v>
                </c:pt>
                <c:pt idx="5">
                  <c:v>30.303030303030305</c:v>
                </c:pt>
                <c:pt idx="6">
                  <c:v>21.212121212121211</c:v>
                </c:pt>
                <c:pt idx="7">
                  <c:v>6.0606060606060606</c:v>
                </c:pt>
                <c:pt idx="8">
                  <c:v>7.5757575757575761</c:v>
                </c:pt>
              </c:numCache>
            </c:numRef>
          </c:val>
          <c:extLst xmlns:c16r2="http://schemas.microsoft.com/office/drawing/2015/06/chart">
            <c:ext xmlns:c16="http://schemas.microsoft.com/office/drawing/2014/chart" uri="{C3380CC4-5D6E-409C-BE32-E72D297353CC}">
              <c16:uniqueId val="{00000001-380C-44CA-984A-02813493914A}"/>
            </c:ext>
          </c:extLst>
        </c:ser>
        <c:ser>
          <c:idx val="2"/>
          <c:order val="2"/>
          <c:tx>
            <c:strRef>
              <c:f>Sheet1!$D$1</c:f>
              <c:strCache>
                <c:ptCount val="1"/>
                <c:pt idx="0">
                  <c:v>II group – Municipalities moderately affected by migrations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Financial assistance</c:v>
                </c:pt>
                <c:pt idx="1">
                  <c:v>Technical resources/equipment</c:v>
                </c:pt>
                <c:pt idx="2">
                  <c:v>Accommodation  facilities</c:v>
                </c:pt>
                <c:pt idx="3">
                  <c:v>Human resources – Volunteers</c:v>
                </c:pt>
                <c:pt idx="4">
                  <c:v>Information</c:v>
                </c:pt>
                <c:pt idx="5">
                  <c:v>Human resources – municipal staff</c:v>
                </c:pt>
                <c:pt idx="6">
                  <c:v>Something else</c:v>
                </c:pt>
                <c:pt idx="7">
                  <c:v>No help is needed</c:v>
                </c:pt>
                <c:pt idx="8">
                  <c:v>Don't know/no answer</c:v>
                </c:pt>
              </c:strCache>
            </c:strRef>
          </c:cat>
          <c:val>
            <c:numRef>
              <c:f>Sheet1!$D$2:$D$10</c:f>
              <c:numCache>
                <c:formatCode>0</c:formatCode>
                <c:ptCount val="9"/>
                <c:pt idx="0">
                  <c:v>79.090909090909093</c:v>
                </c:pt>
                <c:pt idx="1">
                  <c:v>45.454545454545453</c:v>
                </c:pt>
                <c:pt idx="2">
                  <c:v>38.18181818181818</c:v>
                </c:pt>
                <c:pt idx="3">
                  <c:v>32.727272727272727</c:v>
                </c:pt>
                <c:pt idx="4">
                  <c:v>27.27272727272727</c:v>
                </c:pt>
                <c:pt idx="5">
                  <c:v>10.909090909090908</c:v>
                </c:pt>
                <c:pt idx="6">
                  <c:v>9.0909090909090917</c:v>
                </c:pt>
                <c:pt idx="7">
                  <c:v>2.7272727272727271</c:v>
                </c:pt>
                <c:pt idx="8">
                  <c:v>6.3636363636363633</c:v>
                </c:pt>
              </c:numCache>
            </c:numRef>
          </c:val>
          <c:extLst xmlns:c16r2="http://schemas.microsoft.com/office/drawing/2015/06/chart">
            <c:ext xmlns:c16="http://schemas.microsoft.com/office/drawing/2014/chart" uri="{C3380CC4-5D6E-409C-BE32-E72D297353CC}">
              <c16:uniqueId val="{00000002-380C-44CA-984A-02813493914A}"/>
            </c:ext>
          </c:extLst>
        </c:ser>
        <c:dLbls>
          <c:showLegendKey val="0"/>
          <c:showVal val="0"/>
          <c:showCatName val="0"/>
          <c:showSerName val="0"/>
          <c:showPercent val="0"/>
          <c:showBubbleSize val="0"/>
        </c:dLbls>
        <c:gapWidth val="182"/>
        <c:axId val="428082656"/>
        <c:axId val="428083048"/>
      </c:barChart>
      <c:catAx>
        <c:axId val="428082656"/>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083048"/>
        <c:crosses val="autoZero"/>
        <c:auto val="1"/>
        <c:lblAlgn val="ctr"/>
        <c:lblOffset val="100"/>
        <c:noMultiLvlLbl val="0"/>
      </c:catAx>
      <c:valAx>
        <c:axId val="428083048"/>
        <c:scaling>
          <c:orientation val="minMax"/>
          <c:max val="100"/>
        </c:scaling>
        <c:delete val="1"/>
        <c:axPos val="t"/>
        <c:numFmt formatCode="0" sourceLinked="1"/>
        <c:majorTickMark val="out"/>
        <c:minorTickMark val="none"/>
        <c:tickLblPos val="none"/>
        <c:crossAx val="428082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93747125746486E-2"/>
          <c:y val="0.19755746965616586"/>
          <c:w val="0.23174174615640075"/>
          <c:h val="0.528289275550749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37F7-42E3-AE06-52C50B334C89}"/>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37F7-42E3-AE06-52C50B334C89}"/>
              </c:ext>
            </c:extLst>
          </c:dPt>
          <c:dPt>
            <c:idx val="2"/>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5-37F7-42E3-AE06-52C50B334C89}"/>
              </c:ext>
            </c:extLst>
          </c:dPt>
          <c:dLbls>
            <c:spPr>
              <a:noFill/>
              <a:ln>
                <a:noFill/>
              </a:ln>
              <a:effectLst/>
            </c:spPr>
            <c:txPr>
              <a:bodyPr wrap="square" lIns="38100" tIns="19050" rIns="38100" bIns="19050" anchor="ctr">
                <a:spAutoFit/>
              </a:bodyPr>
              <a:lstStyle/>
              <a:p>
                <a:pPr>
                  <a:defRPr sz="1000">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know/no answer</c:v>
                </c:pt>
              </c:strCache>
            </c:strRef>
          </c:cat>
          <c:val>
            <c:numRef>
              <c:f>Sheet1!$B$2:$B$4</c:f>
              <c:numCache>
                <c:formatCode>0</c:formatCode>
                <c:ptCount val="3"/>
                <c:pt idx="0">
                  <c:v>8</c:v>
                </c:pt>
                <c:pt idx="1">
                  <c:v>86</c:v>
                </c:pt>
                <c:pt idx="2">
                  <c:v>6</c:v>
                </c:pt>
              </c:numCache>
            </c:numRef>
          </c:val>
          <c:extLst xmlns:c16r2="http://schemas.microsoft.com/office/drawing/2015/06/chart">
            <c:ext xmlns:c16="http://schemas.microsoft.com/office/drawing/2014/chart" uri="{C3380CC4-5D6E-409C-BE32-E72D297353CC}">
              <c16:uniqueId val="{0000000E-37F7-42E3-AE06-52C50B334C89}"/>
            </c:ext>
          </c:extLst>
        </c:ser>
        <c:dLbls>
          <c:showLegendKey val="0"/>
          <c:showVal val="1"/>
          <c:showCatName val="0"/>
          <c:showSerName val="0"/>
          <c:showPercent val="0"/>
          <c:showBubbleSize val="0"/>
          <c:showLeaderLines val="1"/>
        </c:dLbls>
        <c:firstSliceAng val="0"/>
        <c:holeSize val="40"/>
      </c:doughnutChart>
    </c:plotArea>
    <c:legend>
      <c:legendPos val="b"/>
      <c:layout>
        <c:manualLayout>
          <c:xMode val="edge"/>
          <c:yMode val="edge"/>
          <c:x val="9.1509017023030464E-2"/>
          <c:y val="0.8312940774397386"/>
          <c:w val="0.81962485338469726"/>
          <c:h val="7.4415883355776882E-2"/>
        </c:manualLayout>
      </c:layout>
      <c:overlay val="0"/>
      <c:txPr>
        <a:bodyPr/>
        <a:lstStyle/>
        <a:p>
          <a:pPr>
            <a:defRPr sz="1000">
              <a:solidFill>
                <a:srgbClr val="333333"/>
              </a:solidFill>
              <a:latin typeface="+mn-lt"/>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09248772285774E-2"/>
          <c:y val="6.3148044374677715E-3"/>
          <c:w val="1"/>
          <c:h val="0.989957271913805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597C-4EE6-8067-97FF1C7DF6C7}"/>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597C-4EE6-8067-97FF1C7DF6C7}"/>
              </c:ext>
            </c:extLst>
          </c:dPt>
          <c:dPt>
            <c:idx val="2"/>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5-597C-4EE6-8067-97FF1C7DF6C7}"/>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97C-4EE6-8067-97FF1C7DF6C7}"/>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97C-4EE6-8067-97FF1C7DF6C7}"/>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97C-4EE6-8067-97FF1C7DF6C7}"/>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know/no answer</c:v>
                </c:pt>
              </c:strCache>
            </c:strRef>
          </c:cat>
          <c:val>
            <c:numRef>
              <c:f>Sheet1!$B$2:$B$4</c:f>
              <c:numCache>
                <c:formatCode>General</c:formatCode>
                <c:ptCount val="3"/>
                <c:pt idx="0">
                  <c:v>4</c:v>
                </c:pt>
                <c:pt idx="1">
                  <c:v>91</c:v>
                </c:pt>
                <c:pt idx="2">
                  <c:v>5</c:v>
                </c:pt>
              </c:numCache>
            </c:numRef>
          </c:val>
          <c:extLst xmlns:c16r2="http://schemas.microsoft.com/office/drawing/2015/06/chart">
            <c:ext xmlns:c16="http://schemas.microsoft.com/office/drawing/2014/chart" uri="{C3380CC4-5D6E-409C-BE32-E72D297353CC}">
              <c16:uniqueId val="{0000000E-597C-4EE6-8067-97FF1C7DF6C7}"/>
            </c:ext>
          </c:extLst>
        </c:ser>
        <c:dLbls>
          <c:showLegendKey val="0"/>
          <c:showVal val="1"/>
          <c:showCatName val="0"/>
          <c:showSerName val="0"/>
          <c:showPercent val="0"/>
          <c:showBubbleSize val="0"/>
          <c:showLeaderLines val="1"/>
        </c:dLbls>
        <c:firstSliceAng val="0"/>
        <c:holeSize val="40"/>
      </c:doughnutChart>
    </c:plotArea>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38598431031621"/>
          <c:y val="1.4442010078738687E-2"/>
          <c:w val="0.50970479005055824"/>
          <c:h val="0.74491387301904466"/>
        </c:manualLayout>
      </c:layout>
      <c:barChart>
        <c:barDir val="bar"/>
        <c:grouping val="stacked"/>
        <c:varyColors val="0"/>
        <c:ser>
          <c:idx val="0"/>
          <c:order val="0"/>
          <c:tx>
            <c:strRef>
              <c:f>Sheet1!$A$2</c:f>
              <c:strCache>
                <c:ptCount val="1"/>
                <c:pt idx="0">
                  <c:v>Very negative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Sheet1!$B$2:$D$2</c:f>
              <c:numCache>
                <c:formatCode>0</c:formatCode>
                <c:ptCount val="3"/>
                <c:pt idx="0">
                  <c:v>9.6854467275604588</c:v>
                </c:pt>
                <c:pt idx="1">
                  <c:v>16.62998778401013</c:v>
                </c:pt>
                <c:pt idx="2">
                  <c:v>5.1401832017892106</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Negative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Sheet1!$B$3:$D$3</c:f>
              <c:numCache>
                <c:formatCode>0</c:formatCode>
                <c:ptCount val="3"/>
                <c:pt idx="0">
                  <c:v>27.303737728228281</c:v>
                </c:pt>
                <c:pt idx="1">
                  <c:v>33.570136597099236</c:v>
                </c:pt>
                <c:pt idx="2">
                  <c:v>23.202324260428185</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Neutral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Sheet1!$B$4:$D$4</c:f>
              <c:numCache>
                <c:formatCode>0</c:formatCode>
                <c:ptCount val="3"/>
                <c:pt idx="0">
                  <c:v>42.022506825987669</c:v>
                </c:pt>
                <c:pt idx="1">
                  <c:v>34.031458208677414</c:v>
                </c:pt>
                <c:pt idx="2">
                  <c:v>47.25271880366644</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Positive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Sheet1!$B$5:$D$5</c:f>
              <c:numCache>
                <c:formatCode>0</c:formatCode>
                <c:ptCount val="3"/>
                <c:pt idx="0">
                  <c:v>19.034295774447635</c:v>
                </c:pt>
                <c:pt idx="1">
                  <c:v>13.325234238212195</c:v>
                </c:pt>
                <c:pt idx="2">
                  <c:v>22.770927030005442</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Highly positive</c:v>
                </c:pt>
              </c:strCache>
            </c:strRef>
          </c:tx>
          <c:spPr>
            <a:solidFill>
              <a:srgbClr val="00B050"/>
            </a:solidFill>
            <a:ln>
              <a:noFill/>
            </a:ln>
            <a:effectLst/>
          </c:spPr>
          <c:invertIfNegative val="0"/>
          <c:dLbls>
            <c:dLbl>
              <c:idx val="2"/>
              <c:delete val="1"/>
              <c:extLst xmlns:c16r2="http://schemas.microsoft.com/office/drawing/2015/06/chart">
                <c:ext xmlns:c16="http://schemas.microsoft.com/office/drawing/2014/chart" uri="{C3380CC4-5D6E-409C-BE32-E72D297353CC}">
                  <c16:uniqueId val="{00000000-A71B-4F4C-89D8-630C9628BC07}"/>
                </c:ex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Sheet1!$B$6:$D$6</c:f>
              <c:numCache>
                <c:formatCode>0</c:formatCode>
                <c:ptCount val="3"/>
                <c:pt idx="0">
                  <c:v>0.54227865998497971</c:v>
                </c:pt>
                <c:pt idx="1">
                  <c:v>1.0637004512345491</c:v>
                </c:pt>
                <c:pt idx="2">
                  <c:v>0.20100348714863181</c:v>
                </c:pt>
              </c:numCache>
            </c:numRef>
          </c:val>
          <c:extLst xmlns:c16r2="http://schemas.microsoft.com/office/drawing/2015/06/chart">
            <c:ext xmlns:c16="http://schemas.microsoft.com/office/drawing/2014/chart" uri="{C3380CC4-5D6E-409C-BE32-E72D297353CC}">
              <c16:uniqueId val="{00000004-BA77-4F8C-A326-8D695CD35BFB}"/>
            </c:ext>
          </c:extLst>
        </c:ser>
        <c:ser>
          <c:idx val="5"/>
          <c:order val="5"/>
          <c:tx>
            <c:strRef>
              <c:f>Sheet1!$A$7</c:f>
              <c:strCache>
                <c:ptCount val="1"/>
                <c:pt idx="0">
                  <c:v>Don't know/no answer</c:v>
                </c:pt>
              </c:strCache>
            </c:strRef>
          </c:tx>
          <c:spPr>
            <a:solidFill>
              <a:schemeClr val="bg1">
                <a:lumMod val="50000"/>
              </a:schemeClr>
            </a:solidFill>
            <a:ln>
              <a:noFill/>
            </a:ln>
            <a:effectLst/>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Total sample</c:v>
                </c:pt>
                <c:pt idx="1">
                  <c:v>I group - municipalities more intensely affected by the crisis</c:v>
                </c:pt>
                <c:pt idx="2">
                  <c:v>II group - municipalities moderately affected by the crisis</c:v>
                </c:pt>
              </c:strCache>
            </c:strRef>
          </c:cat>
          <c:val>
            <c:numRef>
              <c:f>Sheet1!$B$7:$D$7</c:f>
              <c:numCache>
                <c:formatCode>0</c:formatCode>
                <c:ptCount val="3"/>
                <c:pt idx="0">
                  <c:v>1.4117342837910343</c:v>
                </c:pt>
                <c:pt idx="1">
                  <c:v>1.3794827207668636</c:v>
                </c:pt>
                <c:pt idx="2">
                  <c:v>1.4328432169618923</c:v>
                </c:pt>
              </c:numCache>
            </c:numRef>
          </c:val>
          <c:extLst xmlns:c16r2="http://schemas.microsoft.com/office/drawing/2015/06/chart">
            <c:ext xmlns:c16="http://schemas.microsoft.com/office/drawing/2014/chart" uri="{C3380CC4-5D6E-409C-BE32-E72D297353CC}">
              <c16:uniqueId val="{00000000-FBED-4F11-94FB-8E1403AADE4A}"/>
            </c:ext>
          </c:extLst>
        </c:ser>
        <c:dLbls>
          <c:showLegendKey val="0"/>
          <c:showVal val="0"/>
          <c:showCatName val="0"/>
          <c:showSerName val="0"/>
          <c:showPercent val="0"/>
          <c:showBubbleSize val="0"/>
        </c:dLbls>
        <c:gapWidth val="182"/>
        <c:overlap val="100"/>
        <c:axId val="357846392"/>
        <c:axId val="357846784"/>
      </c:barChart>
      <c:catAx>
        <c:axId val="35784639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846784"/>
        <c:crosses val="autoZero"/>
        <c:auto val="1"/>
        <c:lblAlgn val="ctr"/>
        <c:lblOffset val="100"/>
        <c:noMultiLvlLbl val="0"/>
      </c:catAx>
      <c:valAx>
        <c:axId val="357846784"/>
        <c:scaling>
          <c:orientation val="minMax"/>
          <c:max val="100"/>
        </c:scaling>
        <c:delete val="1"/>
        <c:axPos val="t"/>
        <c:numFmt formatCode="0" sourceLinked="1"/>
        <c:majorTickMark val="out"/>
        <c:minorTickMark val="none"/>
        <c:tickLblPos val="none"/>
        <c:crossAx val="357846392"/>
        <c:crosses val="autoZero"/>
        <c:crossBetween val="between"/>
      </c:valAx>
      <c:spPr>
        <a:noFill/>
        <a:ln>
          <a:noFill/>
        </a:ln>
        <a:effectLst/>
      </c:spPr>
    </c:plotArea>
    <c:legend>
      <c:legendPos val="b"/>
      <c:layout>
        <c:manualLayout>
          <c:xMode val="edge"/>
          <c:yMode val="edge"/>
          <c:x val="0.10699512505360692"/>
          <c:y val="0.80298191728371271"/>
          <c:w val="0.7856392422973808"/>
          <c:h val="5.5211518999608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09248772285774E-2"/>
          <c:y val="6.3148044374677715E-3"/>
          <c:w val="1"/>
          <c:h val="0.989957271913805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3C17-4521-8702-B932CC1F7193}"/>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3C17-4521-8702-B932CC1F7193}"/>
              </c:ext>
            </c:extLst>
          </c:dPt>
          <c:dPt>
            <c:idx val="2"/>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5-3C17-4521-8702-B932CC1F7193}"/>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C17-4521-8702-B932CC1F7193}"/>
                </c:ext>
                <c:ext xmlns:c15="http://schemas.microsoft.com/office/drawing/2012/chart" uri="{CE6537A1-D6FC-4f65-9D91-7224C49458BB}"/>
              </c:extLst>
            </c:dLbl>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C17-4521-8702-B932CC1F7193}"/>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C17-4521-8702-B932CC1F7193}"/>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know/no answer</c:v>
                </c:pt>
              </c:strCache>
            </c:strRef>
          </c:cat>
          <c:val>
            <c:numRef>
              <c:f>Sheet1!$B$2:$B$4</c:f>
              <c:numCache>
                <c:formatCode>General</c:formatCode>
                <c:ptCount val="3"/>
                <c:pt idx="0">
                  <c:v>15</c:v>
                </c:pt>
                <c:pt idx="1">
                  <c:v>79</c:v>
                </c:pt>
                <c:pt idx="2">
                  <c:v>6</c:v>
                </c:pt>
              </c:numCache>
            </c:numRef>
          </c:val>
          <c:extLst xmlns:c16r2="http://schemas.microsoft.com/office/drawing/2015/06/chart">
            <c:ext xmlns:c16="http://schemas.microsoft.com/office/drawing/2014/chart" uri="{C3380CC4-5D6E-409C-BE32-E72D297353CC}">
              <c16:uniqueId val="{0000000E-3C17-4521-8702-B932CC1F7193}"/>
            </c:ext>
          </c:extLst>
        </c:ser>
        <c:dLbls>
          <c:showLegendKey val="0"/>
          <c:showVal val="1"/>
          <c:showCatName val="0"/>
          <c:showSerName val="0"/>
          <c:showPercent val="0"/>
          <c:showBubbleSize val="0"/>
          <c:showLeaderLines val="1"/>
        </c:dLbls>
        <c:firstSliceAng val="0"/>
        <c:holeSize val="40"/>
      </c:doughnutChart>
    </c:plotArea>
    <c:plotVisOnly val="1"/>
    <c:dispBlanksAs val="zero"/>
    <c:showDLblsOverMax val="0"/>
  </c:chart>
  <c:txPr>
    <a:bodyPr/>
    <a:lstStyle/>
    <a:p>
      <a:pPr>
        <a:defRPr sz="18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93747125746486E-2"/>
          <c:y val="0.19755746965616586"/>
          <c:w val="0.23174174615640075"/>
          <c:h val="0.528289275550749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37F7-42E3-AE06-52C50B334C89}"/>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37F7-42E3-AE06-52C50B334C89}"/>
              </c:ext>
            </c:extLst>
          </c:dPt>
          <c:dPt>
            <c:idx val="2"/>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5-37F7-42E3-AE06-52C50B334C89}"/>
              </c:ext>
            </c:extLst>
          </c:dPt>
          <c:dLbls>
            <c:dLbl>
              <c:idx val="0"/>
              <c:delete val="1"/>
              <c:extLst xmlns:c16r2="http://schemas.microsoft.com/office/drawing/2015/06/chart">
                <c:ext xmlns:c16="http://schemas.microsoft.com/office/drawing/2014/chart" uri="{C3380CC4-5D6E-409C-BE32-E72D297353CC}">
                  <c16:uniqueId val="{00000001-37F7-42E3-AE06-52C50B334C89}"/>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000">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know/no answer</c:v>
                </c:pt>
              </c:strCache>
            </c:strRef>
          </c:cat>
          <c:val>
            <c:numRef>
              <c:f>Sheet1!$B$2:$B$4</c:f>
              <c:numCache>
                <c:formatCode>0</c:formatCode>
                <c:ptCount val="3"/>
                <c:pt idx="0">
                  <c:v>0</c:v>
                </c:pt>
                <c:pt idx="1">
                  <c:v>90</c:v>
                </c:pt>
                <c:pt idx="2">
                  <c:v>10</c:v>
                </c:pt>
              </c:numCache>
            </c:numRef>
          </c:val>
          <c:extLst xmlns:c16r2="http://schemas.microsoft.com/office/drawing/2015/06/chart">
            <c:ext xmlns:c16="http://schemas.microsoft.com/office/drawing/2014/chart" uri="{C3380CC4-5D6E-409C-BE32-E72D297353CC}">
              <c16:uniqueId val="{0000000E-37F7-42E3-AE06-52C50B334C89}"/>
            </c:ext>
          </c:extLst>
        </c:ser>
        <c:dLbls>
          <c:showLegendKey val="0"/>
          <c:showVal val="1"/>
          <c:showCatName val="0"/>
          <c:showSerName val="0"/>
          <c:showPercent val="0"/>
          <c:showBubbleSize val="0"/>
          <c:showLeaderLines val="1"/>
        </c:dLbls>
        <c:firstSliceAng val="0"/>
        <c:holeSize val="40"/>
      </c:doughnutChart>
    </c:plotArea>
    <c:legend>
      <c:legendPos val="b"/>
      <c:layout>
        <c:manualLayout>
          <c:xMode val="edge"/>
          <c:yMode val="edge"/>
          <c:x val="9.1509017023030464E-2"/>
          <c:y val="0.81865832707142372"/>
          <c:w val="0.81962485338469726"/>
          <c:h val="7.4415883355776882E-2"/>
        </c:manualLayout>
      </c:layout>
      <c:overlay val="0"/>
      <c:txPr>
        <a:bodyPr/>
        <a:lstStyle/>
        <a:p>
          <a:pPr>
            <a:defRPr sz="1000">
              <a:solidFill>
                <a:srgbClr val="333333"/>
              </a:solidFill>
              <a:latin typeface="+mn-lt"/>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09248772285774E-2"/>
          <c:y val="6.3148044374677715E-3"/>
          <c:w val="1"/>
          <c:h val="0.989957271913805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597C-4EE6-8067-97FF1C7DF6C7}"/>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597C-4EE6-8067-97FF1C7DF6C7}"/>
              </c:ext>
            </c:extLst>
          </c:dPt>
          <c:dPt>
            <c:idx val="2"/>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5-597C-4EE6-8067-97FF1C7DF6C7}"/>
              </c:ext>
            </c:extLst>
          </c:dPt>
          <c:dLbls>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97C-4EE6-8067-97FF1C7DF6C7}"/>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97C-4EE6-8067-97FF1C7DF6C7}"/>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know/no answer</c:v>
                </c:pt>
              </c:strCache>
            </c:strRef>
          </c:cat>
          <c:val>
            <c:numRef>
              <c:f>Sheet1!$B$2:$B$4</c:f>
              <c:numCache>
                <c:formatCode>General</c:formatCode>
                <c:ptCount val="3"/>
                <c:pt idx="0">
                  <c:v>0</c:v>
                </c:pt>
                <c:pt idx="1">
                  <c:v>90</c:v>
                </c:pt>
                <c:pt idx="2">
                  <c:v>10</c:v>
                </c:pt>
              </c:numCache>
            </c:numRef>
          </c:val>
          <c:extLst xmlns:c16r2="http://schemas.microsoft.com/office/drawing/2015/06/chart">
            <c:ext xmlns:c16="http://schemas.microsoft.com/office/drawing/2014/chart" uri="{C3380CC4-5D6E-409C-BE32-E72D297353CC}">
              <c16:uniqueId val="{0000000E-597C-4EE6-8067-97FF1C7DF6C7}"/>
            </c:ext>
          </c:extLst>
        </c:ser>
        <c:dLbls>
          <c:showLegendKey val="0"/>
          <c:showVal val="1"/>
          <c:showCatName val="0"/>
          <c:showSerName val="0"/>
          <c:showPercent val="0"/>
          <c:showBubbleSize val="0"/>
          <c:showLeaderLines val="1"/>
        </c:dLbls>
        <c:firstSliceAng val="0"/>
        <c:holeSize val="40"/>
      </c:doughnutChart>
    </c:plotArea>
    <c:plotVisOnly val="1"/>
    <c:dispBlanksAs val="zero"/>
    <c:showDLblsOverMax val="0"/>
  </c:chart>
  <c:txPr>
    <a:bodyPr/>
    <a:lstStyle/>
    <a:p>
      <a:pPr>
        <a:defRPr sz="1800"/>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009248772285774E-2"/>
          <c:y val="6.3148044374677715E-3"/>
          <c:w val="1"/>
          <c:h val="0.98995727191380589"/>
        </c:manualLayout>
      </c:layout>
      <c:doughnutChart>
        <c:varyColors val="1"/>
        <c:ser>
          <c:idx val="0"/>
          <c:order val="0"/>
          <c:tx>
            <c:strRef>
              <c:f>Sheet1!$B$1</c:f>
              <c:strCache>
                <c:ptCount val="1"/>
                <c:pt idx="0">
                  <c:v>Column1</c:v>
                </c:pt>
              </c:strCache>
            </c:strRef>
          </c:tx>
          <c:spPr>
            <a:ln>
              <a:noFill/>
            </a:ln>
            <a:effectLst/>
          </c:spPr>
          <c:dPt>
            <c:idx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1-3C17-4521-8702-B932CC1F7193}"/>
              </c:ext>
            </c:extLst>
          </c:dPt>
          <c:dPt>
            <c:idx val="1"/>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3C17-4521-8702-B932CC1F7193}"/>
              </c:ext>
            </c:extLst>
          </c:dPt>
          <c:dPt>
            <c:idx val="2"/>
            <c:bubble3D val="0"/>
            <c:spPr>
              <a:solidFill>
                <a:sysClr val="window" lastClr="FFFFFF">
                  <a:lumMod val="65000"/>
                </a:sysClr>
              </a:solidFill>
              <a:ln>
                <a:noFill/>
              </a:ln>
              <a:effectLst/>
            </c:spPr>
            <c:extLst xmlns:c16r2="http://schemas.microsoft.com/office/drawing/2015/06/chart">
              <c:ext xmlns:c16="http://schemas.microsoft.com/office/drawing/2014/chart" uri="{C3380CC4-5D6E-409C-BE32-E72D297353CC}">
                <c16:uniqueId val="{00000005-3C17-4521-8702-B932CC1F7193}"/>
              </c:ext>
            </c:extLst>
          </c:dPt>
          <c:dLbls>
            <c:dLbl>
              <c:idx val="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C17-4521-8702-B932CC1F7193}"/>
                </c:ext>
                <c:ext xmlns:c15="http://schemas.microsoft.com/office/drawing/2012/chart" uri="{CE6537A1-D6FC-4f65-9D91-7224C49458BB}"/>
              </c:extLst>
            </c:dLbl>
            <c:dLbl>
              <c:idx val="2"/>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C17-4521-8702-B932CC1F7193}"/>
                </c:ext>
                <c:ext xmlns:c15="http://schemas.microsoft.com/office/drawing/2012/chart" uri="{CE6537A1-D6FC-4f65-9D91-7224C49458BB}"/>
              </c:extLst>
            </c:dLbl>
            <c:spPr>
              <a:noFill/>
              <a:ln>
                <a:noFill/>
              </a:ln>
              <a:effectLst/>
            </c:spPr>
            <c:txPr>
              <a:bodyPr/>
              <a:lstStyle/>
              <a:p>
                <a:pPr>
                  <a:defRPr sz="900">
                    <a:solidFill>
                      <a:schemeClr val="bg1"/>
                    </a:solidFill>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Don't know/no answer</c:v>
                </c:pt>
              </c:strCache>
            </c:strRef>
          </c:cat>
          <c:val>
            <c:numRef>
              <c:f>Sheet1!$B$2:$B$4</c:f>
              <c:numCache>
                <c:formatCode>General</c:formatCode>
                <c:ptCount val="3"/>
                <c:pt idx="0">
                  <c:v>0</c:v>
                </c:pt>
                <c:pt idx="1">
                  <c:v>91</c:v>
                </c:pt>
                <c:pt idx="2">
                  <c:v>9</c:v>
                </c:pt>
              </c:numCache>
            </c:numRef>
          </c:val>
          <c:extLst xmlns:c16r2="http://schemas.microsoft.com/office/drawing/2015/06/chart">
            <c:ext xmlns:c16="http://schemas.microsoft.com/office/drawing/2014/chart" uri="{C3380CC4-5D6E-409C-BE32-E72D297353CC}">
              <c16:uniqueId val="{0000000E-3C17-4521-8702-B932CC1F7193}"/>
            </c:ext>
          </c:extLst>
        </c:ser>
        <c:dLbls>
          <c:showLegendKey val="0"/>
          <c:showVal val="1"/>
          <c:showCatName val="0"/>
          <c:showSerName val="0"/>
          <c:showPercent val="0"/>
          <c:showBubbleSize val="0"/>
          <c:showLeaderLines val="1"/>
        </c:dLbls>
        <c:firstSliceAng val="0"/>
        <c:holeSize val="40"/>
      </c:doughnutChart>
    </c:plotArea>
    <c:plotVisOnly val="1"/>
    <c:dispBlanksAs val="zero"/>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n-US" sz="1050" b="1" dirty="0"/>
              <a:t>In general, what is your attitude towards migrant/refugee entering Serbia? %</a:t>
            </a:r>
          </a:p>
        </c:rich>
      </c:tx>
      <c:layout>
        <c:manualLayout>
          <c:xMode val="edge"/>
          <c:yMode val="edge"/>
          <c:x val="6.8043749070084286E-2"/>
          <c:y val="2.1431302430150602E-2"/>
        </c:manualLayout>
      </c:layout>
      <c:overlay val="0"/>
      <c:spPr>
        <a:noFill/>
        <a:ln>
          <a:noFill/>
        </a:ln>
        <a:effectLst/>
      </c:spPr>
    </c:title>
    <c:autoTitleDeleted val="0"/>
    <c:plotArea>
      <c:layout>
        <c:manualLayout>
          <c:layoutTarget val="inner"/>
          <c:xMode val="edge"/>
          <c:yMode val="edge"/>
          <c:x val="0.23538598431031618"/>
          <c:y val="0.10296210010370919"/>
          <c:w val="0.50970479005055824"/>
          <c:h val="0.65639378439193674"/>
        </c:manualLayout>
      </c:layout>
      <c:barChart>
        <c:barDir val="bar"/>
        <c:grouping val="stacked"/>
        <c:varyColors val="0"/>
        <c:ser>
          <c:idx val="0"/>
          <c:order val="0"/>
          <c:tx>
            <c:strRef>
              <c:f>Sheet1!$A$2</c:f>
              <c:strCache>
                <c:ptCount val="1"/>
                <c:pt idx="0">
                  <c:v>Very negative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Šid</c:v>
                </c:pt>
                <c:pt idx="1">
                  <c:v>Preševo</c:v>
                </c:pt>
              </c:strCache>
            </c:strRef>
          </c:cat>
          <c:val>
            <c:numRef>
              <c:f>Sheet1!$B$2:$C$2</c:f>
              <c:numCache>
                <c:formatCode>0</c:formatCode>
                <c:ptCount val="2"/>
                <c:pt idx="0">
                  <c:v>42.892280317326296</c:v>
                </c:pt>
                <c:pt idx="1">
                  <c:v>6.1636580955581133</c:v>
                </c:pt>
              </c:numCache>
            </c:numRef>
          </c:val>
          <c:extLst xmlns:c16r2="http://schemas.microsoft.com/office/drawing/2015/06/chart">
            <c:ext xmlns:c16="http://schemas.microsoft.com/office/drawing/2014/chart" uri="{C3380CC4-5D6E-409C-BE32-E72D297353CC}">
              <c16:uniqueId val="{00000000-BA77-4F8C-A326-8D695CD35BFB}"/>
            </c:ext>
          </c:extLst>
        </c:ser>
        <c:ser>
          <c:idx val="1"/>
          <c:order val="1"/>
          <c:tx>
            <c:strRef>
              <c:f>Sheet1!$A$3</c:f>
              <c:strCache>
                <c:ptCount val="1"/>
                <c:pt idx="0">
                  <c:v>Negative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Šid</c:v>
                </c:pt>
                <c:pt idx="1">
                  <c:v>Preševo</c:v>
                </c:pt>
              </c:strCache>
            </c:strRef>
          </c:cat>
          <c:val>
            <c:numRef>
              <c:f>Sheet1!$B$3:$C$3</c:f>
              <c:numCache>
                <c:formatCode>0</c:formatCode>
                <c:ptCount val="2"/>
                <c:pt idx="0">
                  <c:v>39.657823668664903</c:v>
                </c:pt>
                <c:pt idx="1">
                  <c:v>24.467816432135066</c:v>
                </c:pt>
              </c:numCache>
            </c:numRef>
          </c:val>
          <c:extLst xmlns:c16r2="http://schemas.microsoft.com/office/drawing/2015/06/chart">
            <c:ext xmlns:c16="http://schemas.microsoft.com/office/drawing/2014/chart" uri="{C3380CC4-5D6E-409C-BE32-E72D297353CC}">
              <c16:uniqueId val="{00000001-BA77-4F8C-A326-8D695CD35BFB}"/>
            </c:ext>
          </c:extLst>
        </c:ser>
        <c:ser>
          <c:idx val="2"/>
          <c:order val="2"/>
          <c:tx>
            <c:strRef>
              <c:f>Sheet1!$A$4</c:f>
              <c:strCache>
                <c:ptCount val="1"/>
                <c:pt idx="0">
                  <c:v>Neutral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Šid</c:v>
                </c:pt>
                <c:pt idx="1">
                  <c:v>Preševo</c:v>
                </c:pt>
              </c:strCache>
            </c:strRef>
          </c:cat>
          <c:val>
            <c:numRef>
              <c:f>Sheet1!$B$4:$C$4</c:f>
              <c:numCache>
                <c:formatCode>0</c:formatCode>
                <c:ptCount val="2"/>
                <c:pt idx="0">
                  <c:v>14.173436607088206</c:v>
                </c:pt>
                <c:pt idx="1">
                  <c:v>49.268587332553629</c:v>
                </c:pt>
              </c:numCache>
            </c:numRef>
          </c:val>
          <c:extLst xmlns:c16r2="http://schemas.microsoft.com/office/drawing/2015/06/chart">
            <c:ext xmlns:c16="http://schemas.microsoft.com/office/drawing/2014/chart" uri="{C3380CC4-5D6E-409C-BE32-E72D297353CC}">
              <c16:uniqueId val="{00000002-BA77-4F8C-A326-8D695CD35BFB}"/>
            </c:ext>
          </c:extLst>
        </c:ser>
        <c:ser>
          <c:idx val="3"/>
          <c:order val="3"/>
          <c:tx>
            <c:strRef>
              <c:f>Sheet1!$A$5</c:f>
              <c:strCache>
                <c:ptCount val="1"/>
                <c:pt idx="0">
                  <c:v>Positive</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Šid</c:v>
                </c:pt>
                <c:pt idx="1">
                  <c:v>Preševo</c:v>
                </c:pt>
              </c:strCache>
            </c:strRef>
          </c:cat>
          <c:val>
            <c:numRef>
              <c:f>Sheet1!$B$5:$C$5</c:f>
              <c:numCache>
                <c:formatCode>0</c:formatCode>
                <c:ptCount val="2"/>
                <c:pt idx="0">
                  <c:v>1.0429149798184971</c:v>
                </c:pt>
                <c:pt idx="1">
                  <c:v>15.698601995652131</c:v>
                </c:pt>
              </c:numCache>
            </c:numRef>
          </c:val>
          <c:extLst xmlns:c16r2="http://schemas.microsoft.com/office/drawing/2015/06/chart">
            <c:ext xmlns:c16="http://schemas.microsoft.com/office/drawing/2014/chart" uri="{C3380CC4-5D6E-409C-BE32-E72D297353CC}">
              <c16:uniqueId val="{00000003-BA77-4F8C-A326-8D695CD35BFB}"/>
            </c:ext>
          </c:extLst>
        </c:ser>
        <c:ser>
          <c:idx val="4"/>
          <c:order val="4"/>
          <c:tx>
            <c:strRef>
              <c:f>Sheet1!$A$6</c:f>
              <c:strCache>
                <c:ptCount val="1"/>
                <c:pt idx="0">
                  <c:v>Highly positive</c:v>
                </c:pt>
              </c:strCache>
            </c:strRef>
          </c:tx>
          <c:spPr>
            <a:solidFill>
              <a:srgbClr val="00B050"/>
            </a:solidFill>
            <a:ln>
              <a:noFill/>
            </a:ln>
            <a:effectLst/>
          </c:spPr>
          <c:invertIfNegative val="0"/>
          <c:cat>
            <c:strRef>
              <c:f>Sheet1!$B$1:$C$1</c:f>
              <c:strCache>
                <c:ptCount val="2"/>
                <c:pt idx="0">
                  <c:v>Šid</c:v>
                </c:pt>
                <c:pt idx="1">
                  <c:v>Preševo</c:v>
                </c:pt>
              </c:strCache>
            </c:strRef>
          </c:cat>
          <c:val>
            <c:numRef>
              <c:f>Sheet1!$B$6:$C$6</c:f>
              <c:numCache>
                <c:formatCode>0</c:formatCode>
                <c:ptCount val="2"/>
                <c:pt idx="0">
                  <c:v>0</c:v>
                </c:pt>
                <c:pt idx="1">
                  <c:v>2.0464654747660682</c:v>
                </c:pt>
              </c:numCache>
            </c:numRef>
          </c:val>
          <c:extLst xmlns:c16r2="http://schemas.microsoft.com/office/drawing/2015/06/chart">
            <c:ext xmlns:c16="http://schemas.microsoft.com/office/drawing/2014/chart" uri="{C3380CC4-5D6E-409C-BE32-E72D297353CC}">
              <c16:uniqueId val="{00000004-BA77-4F8C-A326-8D695CD35BFB}"/>
            </c:ext>
          </c:extLst>
        </c:ser>
        <c:ser>
          <c:idx val="5"/>
          <c:order val="5"/>
          <c:tx>
            <c:strRef>
              <c:f>Sheet1!$A$7</c:f>
              <c:strCache>
                <c:ptCount val="1"/>
                <c:pt idx="0">
                  <c:v>Don't know/no answer</c:v>
                </c:pt>
              </c:strCache>
            </c:strRef>
          </c:tx>
          <c:spPr>
            <a:solidFill>
              <a:srgbClr val="797979"/>
            </a:solidFill>
            <a:ln>
              <a:noFill/>
            </a:ln>
            <a:effectLst/>
          </c:spPr>
          <c:invertIfNegative val="0"/>
          <c:cat>
            <c:strRef>
              <c:f>Sheet1!$B$1:$C$1</c:f>
              <c:strCache>
                <c:ptCount val="2"/>
                <c:pt idx="0">
                  <c:v>Šid</c:v>
                </c:pt>
                <c:pt idx="1">
                  <c:v>Preševo</c:v>
                </c:pt>
              </c:strCache>
            </c:strRef>
          </c:cat>
          <c:val>
            <c:numRef>
              <c:f>Sheet1!$B$7:$C$7</c:f>
              <c:numCache>
                <c:formatCode>0</c:formatCode>
                <c:ptCount val="2"/>
                <c:pt idx="0">
                  <c:v>2.2335444271020641</c:v>
                </c:pt>
                <c:pt idx="1">
                  <c:v>2.354870669334999</c:v>
                </c:pt>
              </c:numCache>
            </c:numRef>
          </c:val>
          <c:extLst xmlns:c16r2="http://schemas.microsoft.com/office/drawing/2015/06/chart">
            <c:ext xmlns:c16="http://schemas.microsoft.com/office/drawing/2014/chart" uri="{C3380CC4-5D6E-409C-BE32-E72D297353CC}">
              <c16:uniqueId val="{00000000-FBED-4F11-94FB-8E1403AADE4A}"/>
            </c:ext>
          </c:extLst>
        </c:ser>
        <c:dLbls>
          <c:showLegendKey val="0"/>
          <c:showVal val="0"/>
          <c:showCatName val="0"/>
          <c:showSerName val="0"/>
          <c:showPercent val="0"/>
          <c:showBubbleSize val="0"/>
        </c:dLbls>
        <c:gapWidth val="182"/>
        <c:overlap val="100"/>
        <c:axId val="357847568"/>
        <c:axId val="357847960"/>
      </c:barChart>
      <c:catAx>
        <c:axId val="35784756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7847960"/>
        <c:crosses val="autoZero"/>
        <c:auto val="1"/>
        <c:lblAlgn val="ctr"/>
        <c:lblOffset val="100"/>
        <c:noMultiLvlLbl val="0"/>
      </c:catAx>
      <c:valAx>
        <c:axId val="357847960"/>
        <c:scaling>
          <c:orientation val="minMax"/>
          <c:max val="100"/>
        </c:scaling>
        <c:delete val="1"/>
        <c:axPos val="t"/>
        <c:numFmt formatCode="0" sourceLinked="1"/>
        <c:majorTickMark val="out"/>
        <c:minorTickMark val="none"/>
        <c:tickLblPos val="none"/>
        <c:crossAx val="357847568"/>
        <c:crosses val="autoZero"/>
        <c:crossBetween val="between"/>
      </c:valAx>
      <c:spPr>
        <a:noFill/>
        <a:ln>
          <a:noFill/>
        </a:ln>
        <a:effectLst/>
      </c:spPr>
    </c:plotArea>
    <c:legend>
      <c:legendPos val="b"/>
      <c:layout>
        <c:manualLayout>
          <c:xMode val="edge"/>
          <c:yMode val="edge"/>
          <c:x val="0.11144121619847534"/>
          <c:y val="0.832488456266402"/>
          <c:w val="0.78563924229738058"/>
          <c:h val="5.5211518999608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en-US" sz="1050" b="1" i="0" u="none" strike="noStrike" baseline="0" dirty="0">
                <a:solidFill>
                  <a:srgbClr val="333333"/>
                </a:solidFill>
                <a:effectLst/>
              </a:rPr>
              <a:t>In your opinion, what is the key reason why migrants/refugees leave their original countries of residence? </a:t>
            </a:r>
            <a:r>
              <a:rPr lang="en-US" sz="1050" b="0" i="0" u="none" strike="noStrike" baseline="0" dirty="0">
                <a:solidFill>
                  <a:srgbClr val="333333"/>
                </a:solidFill>
                <a:effectLst/>
              </a:rPr>
              <a:t>MULTIPLE ANSWER, </a:t>
            </a:r>
            <a:r>
              <a:rPr lang="en-US" sz="1050" b="1" baseline="0" dirty="0">
                <a:solidFill>
                  <a:srgbClr val="333333"/>
                </a:solidFill>
              </a:rPr>
              <a:t>%</a:t>
            </a:r>
            <a:endParaRPr lang="en-US" sz="1050" b="1" dirty="0">
              <a:solidFill>
                <a:srgbClr val="333333"/>
              </a:solidFill>
            </a:endParaRPr>
          </a:p>
        </c:rich>
      </c:tx>
      <c:layout>
        <c:manualLayout>
          <c:xMode val="edge"/>
          <c:yMode val="edge"/>
          <c:x val="0.15881437569470178"/>
          <c:y val="1.0757475310607664E-2"/>
        </c:manualLayout>
      </c:layout>
      <c:overlay val="0"/>
      <c:spPr>
        <a:noFill/>
        <a:ln>
          <a:noFill/>
        </a:ln>
        <a:effectLst/>
      </c:spPr>
    </c:title>
    <c:autoTitleDeleted val="0"/>
    <c:plotArea>
      <c:layout>
        <c:manualLayout>
          <c:layoutTarget val="inner"/>
          <c:xMode val="edge"/>
          <c:yMode val="edge"/>
          <c:x val="0.30103117806828428"/>
          <c:y val="0.10943199093183502"/>
          <c:w val="0.61449309017921472"/>
          <c:h val="0.8492755062632924"/>
        </c:manualLayout>
      </c:layout>
      <c:barChart>
        <c:barDir val="bar"/>
        <c:grouping val="clustered"/>
        <c:varyColors val="0"/>
        <c:ser>
          <c:idx val="0"/>
          <c:order val="0"/>
          <c:tx>
            <c:strRef>
              <c:f>Sheet1!$B$1</c:f>
              <c:strCache>
                <c:ptCount val="1"/>
                <c:pt idx="0">
                  <c:v>Total sample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War, lack of safety and security, fear of persecution</c:v>
                </c:pt>
                <c:pt idx="1">
                  <c:v>They want better living standard</c:v>
                </c:pt>
                <c:pt idx="2">
                  <c:v>Lack of future perspective</c:v>
                </c:pt>
                <c:pt idx="3">
                  <c:v>Human rights and freedoms at risk</c:v>
                </c:pt>
                <c:pt idx="4">
                  <c:v>Crime and corruption</c:v>
                </c:pt>
                <c:pt idx="5">
                  <c:v>Unemployment</c:v>
                </c:pt>
                <c:pt idx="6">
                  <c:v>Other</c:v>
                </c:pt>
                <c:pt idx="7">
                  <c:v>Don't know/no answer</c:v>
                </c:pt>
              </c:strCache>
            </c:strRef>
          </c:cat>
          <c:val>
            <c:numRef>
              <c:f>Sheet1!$B$2:$B$9</c:f>
              <c:numCache>
                <c:formatCode>0</c:formatCode>
                <c:ptCount val="8"/>
                <c:pt idx="0">
                  <c:v>92.689351790526516</c:v>
                </c:pt>
                <c:pt idx="1">
                  <c:v>52.36559451973671</c:v>
                </c:pt>
                <c:pt idx="2">
                  <c:v>41.706592426336947</c:v>
                </c:pt>
                <c:pt idx="3">
                  <c:v>38.694636576136624</c:v>
                </c:pt>
                <c:pt idx="4">
                  <c:v>21.063022687224681</c:v>
                </c:pt>
                <c:pt idx="5">
                  <c:v>14.751001782430739</c:v>
                </c:pt>
                <c:pt idx="6">
                  <c:v>2.0707393087605728</c:v>
                </c:pt>
                <c:pt idx="7">
                  <c:v>10.262338036653521</c:v>
                </c:pt>
              </c:numCache>
            </c:numRef>
          </c:val>
          <c:extLst xmlns:c16r2="http://schemas.microsoft.com/office/drawing/2015/06/chart">
            <c:ext xmlns:c16="http://schemas.microsoft.com/office/drawing/2014/chart" uri="{C3380CC4-5D6E-409C-BE32-E72D297353CC}">
              <c16:uniqueId val="{00000000-F414-43B6-8AE9-FBF656A6022E}"/>
            </c:ext>
          </c:extLst>
        </c:ser>
        <c:ser>
          <c:idx val="1"/>
          <c:order val="1"/>
          <c:tx>
            <c:strRef>
              <c:f>Sheet1!$C$1</c:f>
              <c:strCache>
                <c:ptCount val="1"/>
                <c:pt idx="0">
                  <c:v>I group - municipalities more intensely affected by the crisis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War, lack of safety and security, fear of persecution</c:v>
                </c:pt>
                <c:pt idx="1">
                  <c:v>They want better living standard</c:v>
                </c:pt>
                <c:pt idx="2">
                  <c:v>Lack of future perspective</c:v>
                </c:pt>
                <c:pt idx="3">
                  <c:v>Human rights and freedoms at risk</c:v>
                </c:pt>
                <c:pt idx="4">
                  <c:v>Crime and corruption</c:v>
                </c:pt>
                <c:pt idx="5">
                  <c:v>Unemployment</c:v>
                </c:pt>
                <c:pt idx="6">
                  <c:v>Other</c:v>
                </c:pt>
                <c:pt idx="7">
                  <c:v>Don't know/no answer</c:v>
                </c:pt>
              </c:strCache>
            </c:strRef>
          </c:cat>
          <c:val>
            <c:numRef>
              <c:f>Sheet1!$C$2:$C$9</c:f>
              <c:numCache>
                <c:formatCode>0</c:formatCode>
                <c:ptCount val="8"/>
                <c:pt idx="0">
                  <c:v>85.821752737654208</c:v>
                </c:pt>
                <c:pt idx="1">
                  <c:v>55.466165008452506</c:v>
                </c:pt>
                <c:pt idx="2">
                  <c:v>40.11227109569203</c:v>
                </c:pt>
                <c:pt idx="3">
                  <c:v>32.455294447594355</c:v>
                </c:pt>
                <c:pt idx="4">
                  <c:v>18.527073550990817</c:v>
                </c:pt>
                <c:pt idx="5">
                  <c:v>20.265334343613699</c:v>
                </c:pt>
                <c:pt idx="6">
                  <c:v>3.5310669838652853</c:v>
                </c:pt>
                <c:pt idx="7">
                  <c:v>13.022061427466866</c:v>
                </c:pt>
              </c:numCache>
            </c:numRef>
          </c:val>
          <c:extLst xmlns:c16r2="http://schemas.microsoft.com/office/drawing/2015/06/chart">
            <c:ext xmlns:c16="http://schemas.microsoft.com/office/drawing/2014/chart" uri="{C3380CC4-5D6E-409C-BE32-E72D297353CC}">
              <c16:uniqueId val="{00000001-F414-43B6-8AE9-FBF656A6022E}"/>
            </c:ext>
          </c:extLst>
        </c:ser>
        <c:ser>
          <c:idx val="2"/>
          <c:order val="2"/>
          <c:tx>
            <c:strRef>
              <c:f>Sheet1!$D$1</c:f>
              <c:strCache>
                <c:ptCount val="1"/>
                <c:pt idx="0">
                  <c:v>II group - municipalities moderately affected by the crisis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War, lack of safety and security, fear of persecution</c:v>
                </c:pt>
                <c:pt idx="1">
                  <c:v>They want better living standard</c:v>
                </c:pt>
                <c:pt idx="2">
                  <c:v>Lack of future perspective</c:v>
                </c:pt>
                <c:pt idx="3">
                  <c:v>Human rights and freedoms at risk</c:v>
                </c:pt>
                <c:pt idx="4">
                  <c:v>Crime and corruption</c:v>
                </c:pt>
                <c:pt idx="5">
                  <c:v>Unemployment</c:v>
                </c:pt>
                <c:pt idx="6">
                  <c:v>Other</c:v>
                </c:pt>
                <c:pt idx="7">
                  <c:v>Don't know/no answer</c:v>
                </c:pt>
              </c:strCache>
            </c:strRef>
          </c:cat>
          <c:val>
            <c:numRef>
              <c:f>Sheet1!$D$2:$D$9</c:f>
              <c:numCache>
                <c:formatCode>0</c:formatCode>
                <c:ptCount val="8"/>
                <c:pt idx="0">
                  <c:v>97.183535234089959</c:v>
                </c:pt>
                <c:pt idx="1">
                  <c:v>50.336777190315644</c:v>
                </c:pt>
                <c:pt idx="2">
                  <c:v>42.750011298523511</c:v>
                </c:pt>
                <c:pt idx="3">
                  <c:v>42.778896393653646</c:v>
                </c:pt>
                <c:pt idx="4">
                  <c:v>22.723254700121831</c:v>
                </c:pt>
                <c:pt idx="5">
                  <c:v>11.142111604183926</c:v>
                </c:pt>
                <c:pt idx="6">
                  <c:v>1.1155744097877536</c:v>
                </c:pt>
                <c:pt idx="7">
                  <c:v>8.4544019888879713</c:v>
                </c:pt>
              </c:numCache>
            </c:numRef>
          </c:val>
          <c:extLst xmlns:c16r2="http://schemas.microsoft.com/office/drawing/2015/06/chart">
            <c:ext xmlns:c16="http://schemas.microsoft.com/office/drawing/2014/chart" uri="{C3380CC4-5D6E-409C-BE32-E72D297353CC}">
              <c16:uniqueId val="{00000002-F414-43B6-8AE9-FBF656A6022E}"/>
            </c:ext>
          </c:extLst>
        </c:ser>
        <c:dLbls>
          <c:showLegendKey val="0"/>
          <c:showVal val="0"/>
          <c:showCatName val="0"/>
          <c:showSerName val="0"/>
          <c:showPercent val="0"/>
          <c:showBubbleSize val="0"/>
        </c:dLbls>
        <c:gapWidth val="182"/>
        <c:axId val="357848744"/>
        <c:axId val="357849136"/>
      </c:barChart>
      <c:catAx>
        <c:axId val="35784874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7849136"/>
        <c:crosses val="autoZero"/>
        <c:auto val="1"/>
        <c:lblAlgn val="ctr"/>
        <c:lblOffset val="100"/>
        <c:noMultiLvlLbl val="0"/>
      </c:catAx>
      <c:valAx>
        <c:axId val="357849136"/>
        <c:scaling>
          <c:orientation val="minMax"/>
          <c:max val="100"/>
        </c:scaling>
        <c:delete val="1"/>
        <c:axPos val="t"/>
        <c:numFmt formatCode="0" sourceLinked="1"/>
        <c:majorTickMark val="none"/>
        <c:minorTickMark val="none"/>
        <c:tickLblPos val="none"/>
        <c:crossAx val="357848744"/>
        <c:crosses val="autoZero"/>
        <c:crossBetween val="between"/>
      </c:valAx>
      <c:spPr>
        <a:noFill/>
        <a:ln>
          <a:noFill/>
        </a:ln>
        <a:effectLst/>
      </c:spPr>
    </c:plotArea>
    <c:legend>
      <c:legendPos val="b"/>
      <c:layout>
        <c:manualLayout>
          <c:xMode val="edge"/>
          <c:yMode val="edge"/>
          <c:x val="0.53945905891070767"/>
          <c:y val="0.60835756568035171"/>
          <c:w val="0.45850250749037991"/>
          <c:h val="0.200843125276931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50" b="1" i="0" u="none" strike="noStrike" kern="1200" spc="0" baseline="0">
                <a:solidFill>
                  <a:prstClr val="black">
                    <a:lumMod val="65000"/>
                    <a:lumOff val="35000"/>
                  </a:prstClr>
                </a:solidFill>
                <a:latin typeface="+mn-lt"/>
                <a:ea typeface="+mn-ea"/>
                <a:cs typeface="+mn-cs"/>
              </a:defRPr>
            </a:pPr>
            <a:r>
              <a:rPr lang="en-US" sz="1050" b="1" dirty="0">
                <a:solidFill>
                  <a:srgbClr val="333333"/>
                </a:solidFill>
                <a:effectLst/>
              </a:rPr>
              <a:t>In your opinion, what is the final destination for migrants/refugees? </a:t>
            </a:r>
          </a:p>
          <a:p>
            <a:pPr marL="0" marR="0" indent="0" algn="ctr" defTabSz="914400" rtl="0" eaLnBrk="1" fontAlgn="auto" latinLnBrk="0" hangingPunct="1">
              <a:lnSpc>
                <a:spcPct val="100000"/>
              </a:lnSpc>
              <a:spcBef>
                <a:spcPts val="0"/>
              </a:spcBef>
              <a:spcAft>
                <a:spcPts val="0"/>
              </a:spcAft>
              <a:buClrTx/>
              <a:buSzTx/>
              <a:buFontTx/>
              <a:buNone/>
              <a:tabLst/>
              <a:defRPr sz="1050" b="1" i="0" u="none" strike="noStrike" kern="1200" spc="0" baseline="0">
                <a:solidFill>
                  <a:prstClr val="black">
                    <a:lumMod val="65000"/>
                    <a:lumOff val="35000"/>
                  </a:prstClr>
                </a:solidFill>
                <a:latin typeface="+mn-lt"/>
                <a:ea typeface="+mn-ea"/>
                <a:cs typeface="+mn-cs"/>
              </a:defRPr>
            </a:pPr>
            <a:r>
              <a:rPr lang="en-US" sz="1050" b="1" baseline="0" dirty="0">
                <a:solidFill>
                  <a:srgbClr val="333333"/>
                </a:solidFill>
              </a:rPr>
              <a:t>%</a:t>
            </a:r>
            <a:endParaRPr lang="en-US" sz="1050" b="1" dirty="0">
              <a:solidFill>
                <a:srgbClr val="333333"/>
              </a:solidFill>
            </a:endParaRPr>
          </a:p>
        </c:rich>
      </c:tx>
      <c:layout>
        <c:manualLayout>
          <c:xMode val="edge"/>
          <c:yMode val="edge"/>
          <c:x val="0.20892182289736946"/>
          <c:y val="6.4293907290451785E-2"/>
        </c:manualLayout>
      </c:layout>
      <c:overlay val="0"/>
      <c:spPr>
        <a:noFill/>
        <a:ln>
          <a:noFill/>
        </a:ln>
        <a:effectLst/>
      </c:spPr>
    </c:title>
    <c:autoTitleDeleted val="0"/>
    <c:plotArea>
      <c:layout>
        <c:manualLayout>
          <c:layoutTarget val="inner"/>
          <c:xMode val="edge"/>
          <c:yMode val="edge"/>
          <c:x val="0.28917493501530184"/>
          <c:y val="0.17337923665991825"/>
          <c:w val="0.65302588010140872"/>
          <c:h val="0.77273514044132574"/>
        </c:manualLayout>
      </c:layout>
      <c:barChart>
        <c:barDir val="bar"/>
        <c:grouping val="clustered"/>
        <c:varyColors val="0"/>
        <c:ser>
          <c:idx val="0"/>
          <c:order val="0"/>
          <c:tx>
            <c:strRef>
              <c:f>Sheet1!$B$1</c:f>
              <c:strCache>
                <c:ptCount val="1"/>
                <c:pt idx="0">
                  <c:v>Total sample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Developed EU countries</c:v>
                </c:pt>
                <c:pt idx="1">
                  <c:v>Mostly developed EU countries, a minority who fail to get there will stay in Serbia and the region</c:v>
                </c:pt>
                <c:pt idx="2">
                  <c:v>Serbia as a final destination</c:v>
                </c:pt>
                <c:pt idx="3">
                  <c:v>They themselves still do not know</c:v>
                </c:pt>
                <c:pt idx="4">
                  <c:v>Don't know/no answer</c:v>
                </c:pt>
              </c:strCache>
            </c:strRef>
          </c:cat>
          <c:val>
            <c:numRef>
              <c:f>Sheet1!$B$2:$B$6</c:f>
              <c:numCache>
                <c:formatCode>0</c:formatCode>
                <c:ptCount val="5"/>
                <c:pt idx="0">
                  <c:v>61.643235788752122</c:v>
                </c:pt>
                <c:pt idx="1">
                  <c:v>23.561057620860403</c:v>
                </c:pt>
                <c:pt idx="2">
                  <c:v>3.3063516641473099</c:v>
                </c:pt>
                <c:pt idx="3">
                  <c:v>10.530562190759779</c:v>
                </c:pt>
                <c:pt idx="4">
                  <c:v>0.95879273548039801</c:v>
                </c:pt>
              </c:numCache>
            </c:numRef>
          </c:val>
          <c:extLst xmlns:c16r2="http://schemas.microsoft.com/office/drawing/2015/06/chart">
            <c:ext xmlns:c16="http://schemas.microsoft.com/office/drawing/2014/chart" uri="{C3380CC4-5D6E-409C-BE32-E72D297353CC}">
              <c16:uniqueId val="{00000000-2C07-475F-83A2-15D5CDBA9BBD}"/>
            </c:ext>
          </c:extLst>
        </c:ser>
        <c:ser>
          <c:idx val="1"/>
          <c:order val="1"/>
          <c:tx>
            <c:strRef>
              <c:f>Sheet1!$C$1</c:f>
              <c:strCache>
                <c:ptCount val="1"/>
                <c:pt idx="0">
                  <c:v>I group - municipalities more intensely affected by the crisis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Developed EU countries</c:v>
                </c:pt>
                <c:pt idx="1">
                  <c:v>Mostly developed EU countries, a minority who fail to get there will stay in Serbia and the region</c:v>
                </c:pt>
                <c:pt idx="2">
                  <c:v>Serbia as a final destination</c:v>
                </c:pt>
                <c:pt idx="3">
                  <c:v>They themselves still do not know</c:v>
                </c:pt>
                <c:pt idx="4">
                  <c:v>Don't know/no answer</c:v>
                </c:pt>
              </c:strCache>
            </c:strRef>
          </c:cat>
          <c:val>
            <c:numRef>
              <c:f>Sheet1!$C$2:$C$6</c:f>
              <c:numCache>
                <c:formatCode>0</c:formatCode>
                <c:ptCount val="5"/>
                <c:pt idx="0">
                  <c:v>59.986313008969574</c:v>
                </c:pt>
                <c:pt idx="1">
                  <c:v>24.541063647206393</c:v>
                </c:pt>
                <c:pt idx="2">
                  <c:v>5.5537410339528872</c:v>
                </c:pt>
                <c:pt idx="3">
                  <c:v>7.4951853992168447</c:v>
                </c:pt>
                <c:pt idx="4">
                  <c:v>2.423696910654602</c:v>
                </c:pt>
              </c:numCache>
            </c:numRef>
          </c:val>
          <c:extLst xmlns:c16r2="http://schemas.microsoft.com/office/drawing/2015/06/chart">
            <c:ext xmlns:c16="http://schemas.microsoft.com/office/drawing/2014/chart" uri="{C3380CC4-5D6E-409C-BE32-E72D297353CC}">
              <c16:uniqueId val="{00000001-2C07-475F-83A2-15D5CDBA9BBD}"/>
            </c:ext>
          </c:extLst>
        </c:ser>
        <c:ser>
          <c:idx val="2"/>
          <c:order val="2"/>
          <c:tx>
            <c:strRef>
              <c:f>Sheet1!$D$1</c:f>
              <c:strCache>
                <c:ptCount val="1"/>
                <c:pt idx="0">
                  <c:v>II group - municipalities moderately affected by the crisis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Developed EU countries</c:v>
                </c:pt>
                <c:pt idx="1">
                  <c:v>Mostly developed EU countries, a minority who fail to get there will stay in Serbia and the region</c:v>
                </c:pt>
                <c:pt idx="2">
                  <c:v>Serbia as a final destination</c:v>
                </c:pt>
                <c:pt idx="3">
                  <c:v>They themselves still do not know</c:v>
                </c:pt>
                <c:pt idx="4">
                  <c:v>Don't know/no answer</c:v>
                </c:pt>
              </c:strCache>
            </c:strRef>
          </c:cat>
          <c:val>
            <c:numRef>
              <c:f>Sheet1!$D$2:$D$6</c:f>
              <c:numCache>
                <c:formatCode>0</c:formatCode>
                <c:ptCount val="5"/>
                <c:pt idx="0">
                  <c:v>62.727706398796371</c:v>
                </c:pt>
                <c:pt idx="1">
                  <c:v>22.919635011305875</c:v>
                </c:pt>
                <c:pt idx="2">
                  <c:v>1.8354154499685094</c:v>
                </c:pt>
                <c:pt idx="3">
                  <c:v>12.517243139929088</c:v>
                </c:pt>
                <c:pt idx="4">
                  <c:v>0</c:v>
                </c:pt>
              </c:numCache>
            </c:numRef>
          </c:val>
          <c:extLst xmlns:c16r2="http://schemas.microsoft.com/office/drawing/2015/06/chart">
            <c:ext xmlns:c16="http://schemas.microsoft.com/office/drawing/2014/chart" uri="{C3380CC4-5D6E-409C-BE32-E72D297353CC}">
              <c16:uniqueId val="{00000002-2C07-475F-83A2-15D5CDBA9BBD}"/>
            </c:ext>
          </c:extLst>
        </c:ser>
        <c:dLbls>
          <c:showLegendKey val="0"/>
          <c:showVal val="0"/>
          <c:showCatName val="0"/>
          <c:showSerName val="0"/>
          <c:showPercent val="0"/>
          <c:showBubbleSize val="0"/>
        </c:dLbls>
        <c:gapWidth val="182"/>
        <c:axId val="357849920"/>
        <c:axId val="359728256"/>
      </c:barChart>
      <c:catAx>
        <c:axId val="3578499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9728256"/>
        <c:crosses val="autoZero"/>
        <c:auto val="1"/>
        <c:lblAlgn val="ctr"/>
        <c:lblOffset val="100"/>
        <c:noMultiLvlLbl val="0"/>
      </c:catAx>
      <c:valAx>
        <c:axId val="359728256"/>
        <c:scaling>
          <c:orientation val="minMax"/>
          <c:max val="100"/>
        </c:scaling>
        <c:delete val="1"/>
        <c:axPos val="t"/>
        <c:numFmt formatCode="0" sourceLinked="1"/>
        <c:majorTickMark val="none"/>
        <c:minorTickMark val="none"/>
        <c:tickLblPos val="none"/>
        <c:crossAx val="357849920"/>
        <c:crosses val="autoZero"/>
        <c:crossBetween val="between"/>
      </c:valAx>
      <c:spPr>
        <a:noFill/>
        <a:ln>
          <a:noFill/>
        </a:ln>
        <a:effectLst/>
      </c:spPr>
    </c:plotArea>
    <c:legend>
      <c:legendPos val="b"/>
      <c:layout>
        <c:manualLayout>
          <c:xMode val="edge"/>
          <c:yMode val="edge"/>
          <c:x val="0.53899624532854118"/>
          <c:y val="0.62770645528186397"/>
          <c:w val="0.45850250749037991"/>
          <c:h val="0.185535052112538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41E3CED-D57F-450E-93D2-B37D99ECD223}" type="datetimeFigureOut">
              <a:rPr lang="en-US" smtClean="0"/>
              <a:t>5/6/2016</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D4C40C3-1953-4C16-8116-A48075FD3F85}" type="slidenum">
              <a:rPr lang="en-US" smtClean="0"/>
              <a:t>‹#›</a:t>
            </a:fld>
            <a:endParaRPr lang="en-US" dirty="0"/>
          </a:p>
        </p:txBody>
      </p:sp>
    </p:spTree>
    <p:extLst>
      <p:ext uri="{BB962C8B-B14F-4D97-AF65-F5344CB8AC3E}">
        <p14:creationId xmlns:p14="http://schemas.microsoft.com/office/powerpoint/2010/main" val="2676644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B6BD712-6567-450C-B3C6-BAF6878345EE}" type="datetimeFigureOut">
              <a:rPr lang="en-AU" smtClean="0"/>
              <a:pPr/>
              <a:t>6/05/2016</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9487D93-240F-4041-8284-FC16D3A96101}" type="slidenum">
              <a:rPr lang="en-AU" smtClean="0"/>
              <a:pPr/>
              <a:t>‹#›</a:t>
            </a:fld>
            <a:endParaRPr lang="en-AU" dirty="0"/>
          </a:p>
        </p:txBody>
      </p:sp>
    </p:spTree>
    <p:extLst>
      <p:ext uri="{BB962C8B-B14F-4D97-AF65-F5344CB8AC3E}">
        <p14:creationId xmlns:p14="http://schemas.microsoft.com/office/powerpoint/2010/main" val="25153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87D93-240F-4041-8284-FC16D3A96101}" type="slidenum">
              <a:rPr lang="en-AU" smtClean="0"/>
              <a:pPr/>
              <a:t>4</a:t>
            </a:fld>
            <a:endParaRPr lang="en-AU" dirty="0"/>
          </a:p>
        </p:txBody>
      </p:sp>
    </p:spTree>
    <p:extLst>
      <p:ext uri="{BB962C8B-B14F-4D97-AF65-F5344CB8AC3E}">
        <p14:creationId xmlns:p14="http://schemas.microsoft.com/office/powerpoint/2010/main" val="1068511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46780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15810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2921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26534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9781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0179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43411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8301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21263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24756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45113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60265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91810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08818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08349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75135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33411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11009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34617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73277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1037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5475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48273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78693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80875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416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15986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69684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5946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48467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610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9487D93-240F-4041-8284-FC16D3A96101}" type="slidenum">
              <a:rPr kumimoji="0" lang="en-AU"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AU"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95532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798312" cy="1284971"/>
          </a:xfrm>
        </p:spPr>
        <p:txBody>
          <a:bodyPr/>
          <a:lstStyle/>
          <a:p>
            <a:r>
              <a:rPr lang="en-US"/>
              <a:t>Click to edit Master title style</a:t>
            </a:r>
            <a:endParaRPr lang="en-GB" dirty="0"/>
          </a:p>
        </p:txBody>
      </p:sp>
    </p:spTree>
    <p:extLst>
      <p:ext uri="{BB962C8B-B14F-4D97-AF65-F5344CB8AC3E}">
        <p14:creationId xmlns:p14="http://schemas.microsoft.com/office/powerpoint/2010/main" val="188178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
    <p:spTree>
      <p:nvGrpSpPr>
        <p:cNvPr id="1" name=""/>
        <p:cNvGrpSpPr/>
        <p:nvPr/>
      </p:nvGrpSpPr>
      <p:grpSpPr>
        <a:xfrm>
          <a:off x="0" y="0"/>
          <a:ext cx="0" cy="0"/>
          <a:chOff x="0" y="0"/>
          <a:chExt cx="0" cy="0"/>
        </a:xfrm>
      </p:grpSpPr>
      <p:pic>
        <p:nvPicPr>
          <p:cNvPr id="5"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024580" cy="766800"/>
          </a:xfrm>
        </p:spPr>
        <p:txBody>
          <a:bodyPr/>
          <a:lstStyle/>
          <a:p>
            <a:r>
              <a:rPr lang="en-US"/>
              <a:t>Click to edit Master title style</a:t>
            </a:r>
            <a:endParaRPr lang="en-GB"/>
          </a:p>
        </p:txBody>
      </p:sp>
    </p:spTree>
    <p:extLst>
      <p:ext uri="{BB962C8B-B14F-4D97-AF65-F5344CB8AC3E}">
        <p14:creationId xmlns:p14="http://schemas.microsoft.com/office/powerpoint/2010/main" val="403829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C)">
    <p:spTree>
      <p:nvGrpSpPr>
        <p:cNvPr id="1" name=""/>
        <p:cNvGrpSpPr/>
        <p:nvPr/>
      </p:nvGrpSpPr>
      <p:grpSpPr>
        <a:xfrm>
          <a:off x="0" y="0"/>
          <a:ext cx="0" cy="0"/>
          <a:chOff x="0" y="0"/>
          <a:chExt cx="0" cy="0"/>
        </a:xfrm>
      </p:grpSpPr>
      <p:pic>
        <p:nvPicPr>
          <p:cNvPr id="5"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399" y="2851200"/>
            <a:ext cx="4287601" cy="766800"/>
          </a:xfrm>
        </p:spPr>
        <p:txBody>
          <a:bodyPr/>
          <a:lstStyle/>
          <a:p>
            <a:r>
              <a:rPr lang="en-US"/>
              <a:t>Click to edit Master title style</a:t>
            </a:r>
            <a:endParaRPr lang="en-GB"/>
          </a:p>
        </p:txBody>
      </p:sp>
    </p:spTree>
    <p:extLst>
      <p:ext uri="{BB962C8B-B14F-4D97-AF65-F5344CB8AC3E}">
        <p14:creationId xmlns:p14="http://schemas.microsoft.com/office/powerpoint/2010/main" val="259073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D)">
    <p:spTree>
      <p:nvGrpSpPr>
        <p:cNvPr id="1" name=""/>
        <p:cNvGrpSpPr/>
        <p:nvPr/>
      </p:nvGrpSpPr>
      <p:grpSpPr>
        <a:xfrm>
          <a:off x="0" y="0"/>
          <a:ext cx="0" cy="0"/>
          <a:chOff x="0" y="0"/>
          <a:chExt cx="0" cy="0"/>
        </a:xfrm>
      </p:grpSpPr>
      <p:pic>
        <p:nvPicPr>
          <p:cNvPr id="5"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611434" cy="766800"/>
          </a:xfrm>
        </p:spPr>
        <p:txBody>
          <a:bodyPr/>
          <a:lstStyle/>
          <a:p>
            <a:r>
              <a:rPr lang="en-US"/>
              <a:t>Click to edit Master title style</a:t>
            </a:r>
            <a:endParaRPr lang="en-GB"/>
          </a:p>
        </p:txBody>
      </p:sp>
    </p:spTree>
    <p:extLst>
      <p:ext uri="{BB962C8B-B14F-4D97-AF65-F5344CB8AC3E}">
        <p14:creationId xmlns:p14="http://schemas.microsoft.com/office/powerpoint/2010/main" val="3995401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E)">
    <p:spTree>
      <p:nvGrpSpPr>
        <p:cNvPr id="1" name=""/>
        <p:cNvGrpSpPr/>
        <p:nvPr/>
      </p:nvGrpSpPr>
      <p:grpSpPr>
        <a:xfrm>
          <a:off x="0" y="0"/>
          <a:ext cx="0" cy="0"/>
          <a:chOff x="0" y="0"/>
          <a:chExt cx="0" cy="0"/>
        </a:xfrm>
      </p:grpSpPr>
      <p:pic>
        <p:nvPicPr>
          <p:cNvPr id="5"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795726" cy="766800"/>
          </a:xfrm>
        </p:spPr>
        <p:txBody>
          <a:bodyPr/>
          <a:lstStyle/>
          <a:p>
            <a:r>
              <a:rPr lang="en-US"/>
              <a:t>Click to edit Master title style</a:t>
            </a:r>
            <a:endParaRPr lang="en-GB"/>
          </a:p>
        </p:txBody>
      </p:sp>
    </p:spTree>
    <p:extLst>
      <p:ext uri="{BB962C8B-B14F-4D97-AF65-F5344CB8AC3E}">
        <p14:creationId xmlns:p14="http://schemas.microsoft.com/office/powerpoint/2010/main" val="747710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F)">
    <p:spTree>
      <p:nvGrpSpPr>
        <p:cNvPr id="1" name=""/>
        <p:cNvGrpSpPr/>
        <p:nvPr/>
      </p:nvGrpSpPr>
      <p:grpSpPr>
        <a:xfrm>
          <a:off x="0" y="0"/>
          <a:ext cx="0" cy="0"/>
          <a:chOff x="0" y="0"/>
          <a:chExt cx="0" cy="0"/>
        </a:xfrm>
      </p:grpSpPr>
      <p:pic>
        <p:nvPicPr>
          <p:cNvPr id="5"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795726" cy="766800"/>
          </a:xfrm>
        </p:spPr>
        <p:txBody>
          <a:bodyPr/>
          <a:lstStyle/>
          <a:p>
            <a:r>
              <a:rPr lang="en-US"/>
              <a:t>Click to edit Master title style</a:t>
            </a:r>
            <a:endParaRPr lang="en-GB"/>
          </a:p>
        </p:txBody>
      </p:sp>
    </p:spTree>
    <p:extLst>
      <p:ext uri="{BB962C8B-B14F-4D97-AF65-F5344CB8AC3E}">
        <p14:creationId xmlns:p14="http://schemas.microsoft.com/office/powerpoint/2010/main" val="2610649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G)">
    <p:spTree>
      <p:nvGrpSpPr>
        <p:cNvPr id="1" name=""/>
        <p:cNvGrpSpPr/>
        <p:nvPr/>
      </p:nvGrpSpPr>
      <p:grpSpPr>
        <a:xfrm>
          <a:off x="0" y="0"/>
          <a:ext cx="0" cy="0"/>
          <a:chOff x="0" y="0"/>
          <a:chExt cx="0" cy="0"/>
        </a:xfrm>
      </p:grpSpPr>
      <p:pic>
        <p:nvPicPr>
          <p:cNvPr id="5"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399" y="2851200"/>
            <a:ext cx="4287601" cy="766800"/>
          </a:xfrm>
        </p:spPr>
        <p:txBody>
          <a:bodyPr/>
          <a:lstStyle/>
          <a:p>
            <a:r>
              <a:rPr lang="en-US"/>
              <a:t>Click to edit Master title style</a:t>
            </a:r>
            <a:endParaRPr lang="en-GB"/>
          </a:p>
        </p:txBody>
      </p:sp>
    </p:spTree>
    <p:extLst>
      <p:ext uri="{BB962C8B-B14F-4D97-AF65-F5344CB8AC3E}">
        <p14:creationId xmlns:p14="http://schemas.microsoft.com/office/powerpoint/2010/main" val="2455527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with Image">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4572000" y="276225"/>
            <a:ext cx="4283074" cy="5294313"/>
          </a:xfrm>
          <a:prstGeom prst="rect">
            <a:avLst/>
          </a:prstGeom>
        </p:spPr>
        <p:txBody>
          <a:bodyPr>
            <a:noAutofit/>
          </a:bodyPr>
          <a:lstStyle/>
          <a:p>
            <a:endParaRPr lang="en-AU" dirty="0"/>
          </a:p>
        </p:txBody>
      </p:sp>
      <p:sp>
        <p:nvSpPr>
          <p:cNvPr id="6" name="Text Placeholder 4"/>
          <p:cNvSpPr>
            <a:spLocks noGrp="1"/>
          </p:cNvSpPr>
          <p:nvPr>
            <p:ph type="body" sz="quarter" idx="2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399" y="2851200"/>
            <a:ext cx="4287601" cy="766800"/>
          </a:xfrm>
        </p:spPr>
        <p:txBody>
          <a:bodyPr/>
          <a:lstStyle/>
          <a:p>
            <a:r>
              <a:rPr lang="en-US"/>
              <a:t>Click to edit Master title style</a:t>
            </a:r>
            <a:endParaRPr lang="en-GB"/>
          </a:p>
        </p:txBody>
      </p:sp>
    </p:spTree>
    <p:extLst>
      <p:ext uri="{BB962C8B-B14F-4D97-AF65-F5344CB8AC3E}">
        <p14:creationId xmlns:p14="http://schemas.microsoft.com/office/powerpoint/2010/main" val="922399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26661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Grey)">
    <p:bg>
      <p:bgPr>
        <a:solidFill>
          <a:srgbClr val="333333"/>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solidFill>
                  <a:schemeClr val="bg1"/>
                </a:solidFill>
              </a:defRPr>
            </a:lvl1pPr>
          </a:lstStyle>
          <a:p>
            <a:pPr lvl="0"/>
            <a:r>
              <a:rPr lang="en-US" dirty="0"/>
              <a:t>2</a:t>
            </a:r>
            <a:endParaRPr lang="en-GB"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75762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pic>
        <p:nvPicPr>
          <p:cNvPr id="5" name="Picture 2" descr="C:\Users\AndrewA\Desktop\TNS_logo_rg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2"/>
          <p:cNvSpPr txBox="1">
            <a:spLocks/>
          </p:cNvSpPr>
          <p:nvPr userDrawn="1"/>
        </p:nvSpPr>
        <p:spPr>
          <a:xfrm>
            <a:off x="1304529" y="6089856"/>
            <a:ext cx="5114925" cy="2292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ts val="1400"/>
              </a:lnSpc>
              <a:spcBef>
                <a:spcPts val="0"/>
              </a:spcBef>
              <a:spcAft>
                <a:spcPts val="0"/>
              </a:spcAft>
            </a:pPr>
            <a:r>
              <a:rPr lang="en-AU" sz="1200" dirty="0">
                <a:solidFill>
                  <a:srgbClr val="EC008C"/>
                </a:solidFill>
                <a:latin typeface="+mj-lt"/>
                <a:ea typeface="Times New Roman"/>
                <a:cs typeface="Times New Roman"/>
              </a:rPr>
              <a:t>TNS Medium Gallup</a:t>
            </a:r>
            <a:endParaRPr lang="en-US" sz="900" dirty="0">
              <a:solidFill>
                <a:srgbClr val="333333"/>
              </a:solidFill>
              <a:latin typeface="+mj-lt"/>
              <a:ea typeface="Times New Roman"/>
              <a:cs typeface="Times New Roman"/>
            </a:endParaRPr>
          </a:p>
        </p:txBody>
      </p:sp>
    </p:spTree>
    <p:extLst>
      <p:ext uri="{BB962C8B-B14F-4D97-AF65-F5344CB8AC3E}">
        <p14:creationId xmlns:p14="http://schemas.microsoft.com/office/powerpoint/2010/main" val="202066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
    <p:spTree>
      <p:nvGrpSpPr>
        <p:cNvPr id="1" name=""/>
        <p:cNvGrpSpPr/>
        <p:nvPr/>
      </p:nvGrpSpPr>
      <p:grpSpPr>
        <a:xfrm>
          <a:off x="0" y="0"/>
          <a:ext cx="0" cy="0"/>
          <a:chOff x="0" y="0"/>
          <a:chExt cx="0" cy="0"/>
        </a:xfrm>
      </p:grpSpPr>
      <p:pic>
        <p:nvPicPr>
          <p:cNvPr id="4" name="Picture 2" descr="C:\Users\AndrewA\Desktop\Email ATT\RGB_MASTER_A0_landscape_02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570" r="40312" b="-1"/>
          <a:stretch/>
        </p:blipFill>
        <p:spPr bwMode="auto">
          <a:xfrm>
            <a:off x="2400301" y="0"/>
            <a:ext cx="6743700" cy="5628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1813" y="0"/>
            <a:ext cx="4670433" cy="1284971"/>
          </a:xfrm>
        </p:spPr>
        <p:txBody>
          <a:bodyPr/>
          <a:lstStyle/>
          <a:p>
            <a:r>
              <a:rPr lang="en-US"/>
              <a:t>Click to edit Master title style</a:t>
            </a:r>
            <a:endParaRPr lang="en-GB" dirty="0"/>
          </a:p>
        </p:txBody>
      </p:sp>
    </p:spTree>
    <p:extLst>
      <p:ext uri="{BB962C8B-B14F-4D97-AF65-F5344CB8AC3E}">
        <p14:creationId xmlns:p14="http://schemas.microsoft.com/office/powerpoint/2010/main" val="108233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45004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Tree>
    <p:extLst>
      <p:ext uri="{BB962C8B-B14F-4D97-AF65-F5344CB8AC3E}">
        <p14:creationId xmlns:p14="http://schemas.microsoft.com/office/powerpoint/2010/main" val="21585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1737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118006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70880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3994855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25367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314188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4283067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271063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
    <p:spTree>
      <p:nvGrpSpPr>
        <p:cNvPr id="1" name=""/>
        <p:cNvGrpSpPr/>
        <p:nvPr/>
      </p:nvGrpSpPr>
      <p:grpSpPr>
        <a:xfrm>
          <a:off x="0" y="0"/>
          <a:ext cx="0" cy="0"/>
          <a:chOff x="0" y="0"/>
          <a:chExt cx="0" cy="0"/>
        </a:xfrm>
      </p:grpSpPr>
      <p:pic>
        <p:nvPicPr>
          <p:cNvPr id="4" name="Picture 2" descr="C:\Users\AndrewA\Desktop\Email ATT\RGB_MASTER_A0_longlandscap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10" r="19388" b="9440"/>
          <a:stretch/>
        </p:blipFill>
        <p:spPr bwMode="auto">
          <a:xfrm>
            <a:off x="877888" y="0"/>
            <a:ext cx="8266112" cy="550848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7051494" cy="1284971"/>
          </a:xfrm>
        </p:spPr>
        <p:txBody>
          <a:bodyPr/>
          <a:lstStyle/>
          <a:p>
            <a:r>
              <a:rPr lang="en-US"/>
              <a:t>Click to edit Master title style</a:t>
            </a:r>
            <a:endParaRPr lang="en-GB" dirty="0"/>
          </a:p>
        </p:txBody>
      </p:sp>
    </p:spTree>
    <p:extLst>
      <p:ext uri="{BB962C8B-B14F-4D97-AF65-F5344CB8AC3E}">
        <p14:creationId xmlns:p14="http://schemas.microsoft.com/office/powerpoint/2010/main" val="3753005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3621936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010932" cy="766800"/>
          </a:xfrm>
        </p:spPr>
        <p:txBody>
          <a:bodyPr/>
          <a:lstStyle/>
          <a:p>
            <a:r>
              <a:rPr lang="en-US"/>
              <a:t>Click to edit Master title style</a:t>
            </a:r>
            <a:endParaRPr lang="en-GB"/>
          </a:p>
        </p:txBody>
      </p:sp>
    </p:spTree>
    <p:extLst>
      <p:ext uri="{BB962C8B-B14F-4D97-AF65-F5344CB8AC3E}">
        <p14:creationId xmlns:p14="http://schemas.microsoft.com/office/powerpoint/2010/main" val="4054301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
    <p:spTree>
      <p:nvGrpSpPr>
        <p:cNvPr id="1" name=""/>
        <p:cNvGrpSpPr/>
        <p:nvPr/>
      </p:nvGrpSpPr>
      <p:grpSpPr>
        <a:xfrm>
          <a:off x="0" y="0"/>
          <a:ext cx="0" cy="0"/>
          <a:chOff x="0" y="0"/>
          <a:chExt cx="0" cy="0"/>
        </a:xfrm>
      </p:grpSpPr>
      <p:pic>
        <p:nvPicPr>
          <p:cNvPr id="4" name="Picture 3"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798312" cy="1284971"/>
          </a:xfrm>
        </p:spPr>
        <p:txBody>
          <a:bodyPr/>
          <a:lstStyle/>
          <a:p>
            <a:r>
              <a:rPr lang="en-US"/>
              <a:t>Click to edit Master title style</a:t>
            </a:r>
            <a:endParaRPr lang="en-GB" dirty="0"/>
          </a:p>
        </p:txBody>
      </p:sp>
    </p:spTree>
    <p:extLst>
      <p:ext uri="{BB962C8B-B14F-4D97-AF65-F5344CB8AC3E}">
        <p14:creationId xmlns:p14="http://schemas.microsoft.com/office/powerpoint/2010/main" val="2879429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x1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2166641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x1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557139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x2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579325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x2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269278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x3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1661095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x3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2552695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x4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93044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
    <p:spTree>
      <p:nvGrpSpPr>
        <p:cNvPr id="1" name=""/>
        <p:cNvGrpSpPr/>
        <p:nvPr/>
      </p:nvGrpSpPr>
      <p:grpSpPr>
        <a:xfrm>
          <a:off x="0" y="0"/>
          <a:ext cx="0" cy="0"/>
          <a:chOff x="0" y="0"/>
          <a:chExt cx="0" cy="0"/>
        </a:xfrm>
      </p:grpSpPr>
      <p:pic>
        <p:nvPicPr>
          <p:cNvPr id="4" name="Picture 2" descr="C:\Users\AndrewA\Desktop\Email ATT\RGB_MASTER_A0_portrait_01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447" t="13578" r="9952" b="3640"/>
          <a:stretch/>
        </p:blipFill>
        <p:spPr bwMode="auto">
          <a:xfrm>
            <a:off x="4449548" y="1"/>
            <a:ext cx="4694452" cy="581684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059732" cy="1284971"/>
          </a:xfrm>
        </p:spPr>
        <p:txBody>
          <a:bodyPr/>
          <a:lstStyle/>
          <a:p>
            <a:r>
              <a:rPr lang="en-US"/>
              <a:t>Click to edit Master title style</a:t>
            </a:r>
            <a:endParaRPr lang="en-GB"/>
          </a:p>
        </p:txBody>
      </p:sp>
    </p:spTree>
    <p:extLst>
      <p:ext uri="{BB962C8B-B14F-4D97-AF65-F5344CB8AC3E}">
        <p14:creationId xmlns:p14="http://schemas.microsoft.com/office/powerpoint/2010/main" val="4129809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x4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3278129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12721345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107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6961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x1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1845922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x1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
        <p:nvSpPr>
          <p:cNvPr id="10"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26334084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x2 Box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17307312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x2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
        <p:nvSpPr>
          <p:cNvPr id="12" name="Text Placeholder 9"/>
          <p:cNvSpPr>
            <a:spLocks noGrp="1"/>
          </p:cNvSpPr>
          <p:nvPr>
            <p:ph type="body" sz="quarter" idx="17"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36192469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x3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1151059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x3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359348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E)">
    <p:spTree>
      <p:nvGrpSpPr>
        <p:cNvPr id="1" name=""/>
        <p:cNvGrpSpPr/>
        <p:nvPr/>
      </p:nvGrpSpPr>
      <p:grpSpPr>
        <a:xfrm>
          <a:off x="0" y="0"/>
          <a:ext cx="0" cy="0"/>
          <a:chOff x="0" y="0"/>
          <a:chExt cx="0" cy="0"/>
        </a:xfrm>
      </p:grpSpPr>
      <p:pic>
        <p:nvPicPr>
          <p:cNvPr id="4" name="Picture 2" descr="C:\Users\AndrewA\Desktop\Email ATT\RGB_MASTER_A0_portrait_02_righttolef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2509" r="19239" b="3525"/>
          <a:stretch/>
        </p:blipFill>
        <p:spPr bwMode="auto">
          <a:xfrm>
            <a:off x="4710159" y="0"/>
            <a:ext cx="4433841" cy="57435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67549" cy="1284971"/>
          </a:xfrm>
        </p:spPr>
        <p:txBody>
          <a:bodyPr/>
          <a:lstStyle/>
          <a:p>
            <a:r>
              <a:rPr lang="en-US"/>
              <a:t>Click to edit Master title style</a:t>
            </a:r>
            <a:endParaRPr lang="en-GB" dirty="0"/>
          </a:p>
        </p:txBody>
      </p:sp>
    </p:spTree>
    <p:extLst>
      <p:ext uri="{BB962C8B-B14F-4D97-AF65-F5344CB8AC3E}">
        <p14:creationId xmlns:p14="http://schemas.microsoft.com/office/powerpoint/2010/main" val="1909223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x4 Box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318912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x4 Box + Title (Grey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2" name="Text Placeholder 9"/>
          <p:cNvSpPr>
            <a:spLocks noGrp="1"/>
          </p:cNvSpPr>
          <p:nvPr>
            <p:ph type="body" sz="quarter" idx="18"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1361560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Text Placeholder 9"/>
          <p:cNvSpPr>
            <a:spLocks noGrp="1"/>
          </p:cNvSpPr>
          <p:nvPr>
            <p:ph type="body" sz="quarter" idx="16" hasCustomPrompt="1"/>
          </p:nvPr>
        </p:nvSpPr>
        <p:spPr>
          <a:xfrm>
            <a:off x="1292225" y="5570538"/>
            <a:ext cx="7562850" cy="368300"/>
          </a:xfrm>
        </p:spPr>
        <p:txBody>
          <a:bodyPr lIns="0" tIns="0" rIns="0" bIns="108000" anchor="b">
            <a:noAutofit/>
          </a:bodyPr>
          <a:lstStyle>
            <a:lvl1pPr>
              <a:defRPr sz="600" b="0"/>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4750605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03204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Tree>
    <p:extLst>
      <p:ext uri="{BB962C8B-B14F-4D97-AF65-F5344CB8AC3E}">
        <p14:creationId xmlns:p14="http://schemas.microsoft.com/office/powerpoint/2010/main" val="33595446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946479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34485748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14041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3710191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3421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F)">
    <p:spTree>
      <p:nvGrpSpPr>
        <p:cNvPr id="1" name=""/>
        <p:cNvGrpSpPr/>
        <p:nvPr/>
      </p:nvGrpSpPr>
      <p:grpSpPr>
        <a:xfrm>
          <a:off x="0" y="0"/>
          <a:ext cx="0" cy="0"/>
          <a:chOff x="0" y="0"/>
          <a:chExt cx="0" cy="0"/>
        </a:xfrm>
      </p:grpSpPr>
      <p:pic>
        <p:nvPicPr>
          <p:cNvPr id="4" name="Picture 2" descr="C:\Users\AndrewA\Desktop\Email ATT\RGB_MASTER_A0_portrait_03_stra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5926" r="21766" b="3545"/>
          <a:stretch/>
        </p:blipFill>
        <p:spPr bwMode="auto">
          <a:xfrm>
            <a:off x="4343401" y="0"/>
            <a:ext cx="4514850" cy="57569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376603" cy="1284971"/>
          </a:xfrm>
        </p:spPr>
        <p:txBody>
          <a:bodyPr/>
          <a:lstStyle/>
          <a:p>
            <a:r>
              <a:rPr lang="en-US"/>
              <a:t>Click to edit Master title style</a:t>
            </a:r>
            <a:endParaRPr lang="en-GB" dirty="0"/>
          </a:p>
        </p:txBody>
      </p:sp>
    </p:spTree>
    <p:extLst>
      <p:ext uri="{BB962C8B-B14F-4D97-AF65-F5344CB8AC3E}">
        <p14:creationId xmlns:p14="http://schemas.microsoft.com/office/powerpoint/2010/main" val="42795047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34415197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2362827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3043314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17491013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133"/>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487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010932" cy="766800"/>
          </a:xfrm>
        </p:spPr>
        <p:txBody>
          <a:bodyPr/>
          <a:lstStyle/>
          <a:p>
            <a:r>
              <a:rPr lang="en-US"/>
              <a:t>Click to edit Master title style</a:t>
            </a:r>
            <a:endParaRPr lang="en-GB"/>
          </a:p>
        </p:txBody>
      </p:sp>
    </p:spTree>
    <p:extLst>
      <p:ext uri="{BB962C8B-B14F-4D97-AF65-F5344CB8AC3E}">
        <p14:creationId xmlns:p14="http://schemas.microsoft.com/office/powerpoint/2010/main" val="14712497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x1 Box + Title (Grey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883"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972"/>
            <a:ext cx="8569324" cy="758861"/>
          </a:xfrm>
        </p:spPr>
        <p:txBody>
          <a:bodyPr/>
          <a:lstStyle>
            <a:lvl1pPr>
              <a:defRPr b="1"/>
            </a:lvl1pPr>
          </a:lstStyle>
          <a:p>
            <a:pPr lvl="0"/>
            <a:r>
              <a:rPr lang="en-US" dirty="0"/>
              <a:t>Click to edit Master text styles</a:t>
            </a:r>
          </a:p>
        </p:txBody>
      </p:sp>
      <p:sp>
        <p:nvSpPr>
          <p:cNvPr id="10" name="Text Placeholder 9"/>
          <p:cNvSpPr>
            <a:spLocks noGrp="1"/>
          </p:cNvSpPr>
          <p:nvPr>
            <p:ph type="body" sz="quarter" idx="16" hasCustomPrompt="1"/>
          </p:nvPr>
        </p:nvSpPr>
        <p:spPr>
          <a:xfrm>
            <a:off x="1292227" y="5570538"/>
            <a:ext cx="7562850" cy="368300"/>
          </a:xfrm>
        </p:spPr>
        <p:txBody>
          <a:bodyPr lIns="0" tIns="0" rIns="0" bIns="106581" anchor="b">
            <a:noAutofit/>
          </a:bodyPr>
          <a:lstStyle>
            <a:lvl1pPr>
              <a:defRPr sz="600" b="0">
                <a:solidFill>
                  <a:srgbClr val="333333"/>
                </a:solidFill>
              </a:defRPr>
            </a:lvl1pPr>
            <a:lvl2pPr>
              <a:defRPr sz="600"/>
            </a:lvl2pPr>
            <a:lvl3pPr>
              <a:defRPr sz="600"/>
            </a:lvl3pPr>
            <a:lvl4pPr>
              <a:defRPr sz="600"/>
            </a:lvl4pPr>
            <a:lvl5pPr>
              <a:defRPr sz="600"/>
            </a:lvl5pPr>
          </a:lstStyle>
          <a:p>
            <a:pPr lvl="0"/>
            <a:r>
              <a:rPr lang="en-US" dirty="0"/>
              <a:t>SOURCE:</a:t>
            </a:r>
          </a:p>
        </p:txBody>
      </p:sp>
    </p:spTree>
    <p:extLst>
      <p:ext uri="{BB962C8B-B14F-4D97-AF65-F5344CB8AC3E}">
        <p14:creationId xmlns:p14="http://schemas.microsoft.com/office/powerpoint/2010/main" val="23791700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x1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8569325" cy="4906999"/>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013077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x1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90700"/>
            <a:ext cx="8569325" cy="4148138"/>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ext Placeholder 9"/>
          <p:cNvSpPr>
            <a:spLocks noGrp="1"/>
          </p:cNvSpPr>
          <p:nvPr>
            <p:ph type="body" sz="quarter" idx="15"/>
          </p:nvPr>
        </p:nvSpPr>
        <p:spPr>
          <a:xfrm>
            <a:off x="285750" y="1031839"/>
            <a:ext cx="8569324" cy="758861"/>
          </a:xfrm>
        </p:spPr>
        <p:txBody>
          <a:bodyPr/>
          <a:lstStyle>
            <a:lvl1pPr>
              <a:defRPr b="1"/>
            </a:lvl1pPr>
          </a:lstStyle>
          <a:p>
            <a:pPr lvl="0"/>
            <a:r>
              <a:rPr lang="en-US" dirty="0"/>
              <a:t>Click to edit Master text styles</a:t>
            </a:r>
          </a:p>
        </p:txBody>
      </p:sp>
      <p:sp>
        <p:nvSpPr>
          <p:cNvPr id="6" name="Text Box 12"/>
          <p:cNvSpPr txBox="1">
            <a:spLocks/>
          </p:cNvSpPr>
          <p:nvPr userDrawn="1"/>
        </p:nvSpPr>
        <p:spPr>
          <a:xfrm>
            <a:off x="1304529" y="6089856"/>
            <a:ext cx="5114925" cy="2292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ts val="1400"/>
              </a:lnSpc>
              <a:spcBef>
                <a:spcPts val="0"/>
              </a:spcBef>
              <a:spcAft>
                <a:spcPts val="0"/>
              </a:spcAft>
            </a:pPr>
            <a:r>
              <a:rPr lang="en-AU" sz="1200" dirty="0">
                <a:solidFill>
                  <a:srgbClr val="EC008C"/>
                </a:solidFill>
                <a:latin typeface="+mj-lt"/>
                <a:ea typeface="Times New Roman"/>
                <a:cs typeface="Times New Roman"/>
              </a:rPr>
              <a:t>TNS Medium Gallup</a:t>
            </a:r>
            <a:endParaRPr lang="en-US" sz="900" dirty="0">
              <a:solidFill>
                <a:srgbClr val="333333"/>
              </a:solidFill>
              <a:latin typeface="+mj-lt"/>
              <a:ea typeface="Times New Roman"/>
              <a:cs typeface="Times New Roman"/>
            </a:endParaRPr>
          </a:p>
        </p:txBody>
      </p:sp>
    </p:spTree>
    <p:extLst>
      <p:ext uri="{BB962C8B-B14F-4D97-AF65-F5344CB8AC3E}">
        <p14:creationId xmlns:p14="http://schemas.microsoft.com/office/powerpoint/2010/main" val="14265041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x2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031839"/>
            <a:ext cx="4030663"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031839"/>
            <a:ext cx="4029075"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94352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x2 Box +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49" y="1790699"/>
            <a:ext cx="4030663" cy="4157663"/>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6"/>
          <p:cNvSpPr>
            <a:spLocks noGrp="1"/>
          </p:cNvSpPr>
          <p:nvPr>
            <p:ph sz="quarter" idx="12"/>
          </p:nvPr>
        </p:nvSpPr>
        <p:spPr>
          <a:xfrm>
            <a:off x="4826000" y="1790699"/>
            <a:ext cx="4029075"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49" y="1031839"/>
            <a:ext cx="4030663"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16"/>
          </p:nvPr>
        </p:nvSpPr>
        <p:spPr>
          <a:xfrm>
            <a:off x="4826000" y="1031839"/>
            <a:ext cx="4029074"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119390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G)">
    <p:spTree>
      <p:nvGrpSpPr>
        <p:cNvPr id="1" name=""/>
        <p:cNvGrpSpPr/>
        <p:nvPr/>
      </p:nvGrpSpPr>
      <p:grpSpPr>
        <a:xfrm>
          <a:off x="0" y="0"/>
          <a:ext cx="0" cy="0"/>
          <a:chOff x="0" y="0"/>
          <a:chExt cx="0" cy="0"/>
        </a:xfrm>
      </p:grpSpPr>
      <p:pic>
        <p:nvPicPr>
          <p:cNvPr id="4" name="Picture 2" descr="C:\Users\AndrewA\Desktop\Email ATT\RGB_MASTER_A0_square.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85" t="2596" r="19349" b="898"/>
          <a:stretch/>
        </p:blipFill>
        <p:spPr bwMode="auto">
          <a:xfrm>
            <a:off x="3286912" y="0"/>
            <a:ext cx="5857087" cy="57816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1813" y="0"/>
            <a:ext cx="5611993" cy="1284971"/>
          </a:xfrm>
        </p:spPr>
        <p:txBody>
          <a:bodyPr/>
          <a:lstStyle/>
          <a:p>
            <a:r>
              <a:rPr lang="en-US"/>
              <a:t>Click to edit Master title style</a:t>
            </a:r>
            <a:endParaRPr lang="en-GB" dirty="0"/>
          </a:p>
        </p:txBody>
      </p:sp>
    </p:spTree>
    <p:extLst>
      <p:ext uri="{BB962C8B-B14F-4D97-AF65-F5344CB8AC3E}">
        <p14:creationId xmlns:p14="http://schemas.microsoft.com/office/powerpoint/2010/main" val="13098929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x3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033230"/>
            <a:ext cx="2664000" cy="4916524"/>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036005"/>
            <a:ext cx="2664000" cy="4912358"/>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31839"/>
            <a:ext cx="2664000" cy="4916524"/>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504945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x3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3238413" y="1788564"/>
            <a:ext cx="2664000" cy="416118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191075" y="1790699"/>
            <a:ext cx="2664000" cy="4157663"/>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7173"/>
            <a:ext cx="2664000" cy="416118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1839"/>
            <a:ext cx="2664000" cy="758861"/>
          </a:xfrm>
        </p:spPr>
        <p:txBody>
          <a:bodyPr/>
          <a:lstStyle>
            <a:lvl1pPr>
              <a:defRPr sz="1600" b="1"/>
            </a:lvl1pPr>
          </a:lstStyle>
          <a:p>
            <a:pPr lvl="0"/>
            <a:r>
              <a:rPr lang="en-US" dirty="0"/>
              <a:t>Click to edit Master text styles</a:t>
            </a:r>
          </a:p>
        </p:txBody>
      </p:sp>
      <p:sp>
        <p:nvSpPr>
          <p:cNvPr id="11" name="Text Placeholder 9"/>
          <p:cNvSpPr>
            <a:spLocks noGrp="1"/>
          </p:cNvSpPr>
          <p:nvPr>
            <p:ph type="body" sz="quarter" idx="20"/>
          </p:nvPr>
        </p:nvSpPr>
        <p:spPr>
          <a:xfrm>
            <a:off x="3238256" y="1031839"/>
            <a:ext cx="2664000" cy="758861"/>
          </a:xfrm>
        </p:spPr>
        <p:txBody>
          <a:bodyPr lIns="0"/>
          <a:lstStyle>
            <a:lvl1pPr>
              <a:defRPr sz="1600" b="1"/>
            </a:lvl1pPr>
          </a:lstStyle>
          <a:p>
            <a:pPr lvl="0"/>
            <a:r>
              <a:rPr lang="en-US" dirty="0"/>
              <a:t>Click to edit Master text styles</a:t>
            </a:r>
          </a:p>
        </p:txBody>
      </p:sp>
      <p:sp>
        <p:nvSpPr>
          <p:cNvPr id="13" name="Text Placeholder 9"/>
          <p:cNvSpPr>
            <a:spLocks noGrp="1"/>
          </p:cNvSpPr>
          <p:nvPr>
            <p:ph type="body" sz="quarter" idx="21"/>
          </p:nvPr>
        </p:nvSpPr>
        <p:spPr>
          <a:xfrm>
            <a:off x="6190761" y="1039459"/>
            <a:ext cx="2664000" cy="758861"/>
          </a:xfrm>
        </p:spPr>
        <p:txBody>
          <a:bodyPr lIns="0"/>
          <a:lstStyle>
            <a:lvl1pPr>
              <a:defRPr sz="1600" b="1"/>
            </a:lvl1pPr>
          </a:lstStyle>
          <a:p>
            <a:pPr lvl="0"/>
            <a:r>
              <a:rPr lang="en-US" dirty="0"/>
              <a:t>Click to edit Master text styles</a:t>
            </a:r>
          </a:p>
        </p:txBody>
      </p:sp>
    </p:spTree>
    <p:extLst>
      <p:ext uri="{BB962C8B-B14F-4D97-AF65-F5344CB8AC3E}">
        <p14:creationId xmlns:p14="http://schemas.microsoft.com/office/powerpoint/2010/main" val="20567901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x4 Box">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4702634" y="1006068"/>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008843"/>
            <a:ext cx="1944000" cy="4939283"/>
          </a:xfrm>
        </p:spPr>
        <p:txBody>
          <a:bodyPr l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6"/>
          <p:cNvSpPr>
            <a:spLocks noGrp="1"/>
          </p:cNvSpPr>
          <p:nvPr>
            <p:ph sz="quarter" idx="19"/>
          </p:nvPr>
        </p:nvSpPr>
        <p:spPr>
          <a:xfrm>
            <a:off x="2494192" y="1004677"/>
            <a:ext cx="1944000" cy="4939283"/>
          </a:xfrm>
        </p:spPr>
        <p:txBody>
          <a:bodyPr>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8079883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x4 Box + Title">
    <p:spTree>
      <p:nvGrpSpPr>
        <p:cNvPr id="1" name=""/>
        <p:cNvGrpSpPr/>
        <p:nvPr/>
      </p:nvGrpSpPr>
      <p:grpSpPr>
        <a:xfrm>
          <a:off x="0" y="0"/>
          <a:ext cx="0" cy="0"/>
          <a:chOff x="0" y="0"/>
          <a:chExt cx="0" cy="0"/>
        </a:xfrm>
      </p:grpSpPr>
      <p:sp>
        <p:nvSpPr>
          <p:cNvPr id="8" name="Content Placeholder 6"/>
          <p:cNvSpPr>
            <a:spLocks noGrp="1"/>
          </p:cNvSpPr>
          <p:nvPr>
            <p:ph sz="quarter" idx="16"/>
          </p:nvPr>
        </p:nvSpPr>
        <p:spPr>
          <a:xfrm>
            <a:off x="2494192"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6"/>
          <p:cNvSpPr>
            <a:spLocks noGrp="1"/>
          </p:cNvSpPr>
          <p:nvPr>
            <p:ph sz="quarter" idx="17"/>
          </p:nvPr>
        </p:nvSpPr>
        <p:spPr>
          <a:xfrm>
            <a:off x="6911075"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7" name="Content Placeholder 6"/>
          <p:cNvSpPr>
            <a:spLocks noGrp="1"/>
          </p:cNvSpPr>
          <p:nvPr>
            <p:ph sz="quarter" idx="11"/>
          </p:nvPr>
        </p:nvSpPr>
        <p:spPr>
          <a:xfrm>
            <a:off x="285750" y="1789307"/>
            <a:ext cx="1944000" cy="4158819"/>
          </a:xfrm>
        </p:spPr>
        <p:txBody>
          <a:bodyPr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9"/>
          <p:cNvSpPr>
            <a:spLocks noGrp="1"/>
          </p:cNvSpPr>
          <p:nvPr>
            <p:ph type="body" sz="quarter" idx="15"/>
          </p:nvPr>
        </p:nvSpPr>
        <p:spPr>
          <a:xfrm>
            <a:off x="285750" y="1033975"/>
            <a:ext cx="1944000" cy="758861"/>
          </a:xfrm>
        </p:spPr>
        <p:txBody>
          <a:bodyPr/>
          <a:lstStyle>
            <a:lvl1pPr>
              <a:defRPr sz="1600" b="1"/>
            </a:lvl1pPr>
          </a:lstStyle>
          <a:p>
            <a:pPr lvl="0"/>
            <a:r>
              <a:rPr lang="en-US" dirty="0"/>
              <a:t>Click to edit</a:t>
            </a:r>
          </a:p>
        </p:txBody>
      </p:sp>
      <p:sp>
        <p:nvSpPr>
          <p:cNvPr id="11" name="Text Placeholder 9"/>
          <p:cNvSpPr>
            <a:spLocks noGrp="1"/>
          </p:cNvSpPr>
          <p:nvPr>
            <p:ph type="body" sz="quarter" idx="20"/>
          </p:nvPr>
        </p:nvSpPr>
        <p:spPr>
          <a:xfrm>
            <a:off x="2494087" y="1033975"/>
            <a:ext cx="1944000" cy="758861"/>
          </a:xfrm>
        </p:spPr>
        <p:txBody>
          <a:bodyPr lIns="0"/>
          <a:lstStyle>
            <a:lvl1pPr>
              <a:defRPr sz="1600" b="1"/>
            </a:lvl1pPr>
          </a:lstStyle>
          <a:p>
            <a:pPr lvl="0"/>
            <a:r>
              <a:rPr lang="en-US" dirty="0"/>
              <a:t>Click to edit</a:t>
            </a:r>
          </a:p>
        </p:txBody>
      </p:sp>
      <p:sp>
        <p:nvSpPr>
          <p:cNvPr id="13" name="Text Placeholder 9"/>
          <p:cNvSpPr>
            <a:spLocks noGrp="1"/>
          </p:cNvSpPr>
          <p:nvPr>
            <p:ph type="body" sz="quarter" idx="21"/>
          </p:nvPr>
        </p:nvSpPr>
        <p:spPr>
          <a:xfrm>
            <a:off x="6910761" y="1039459"/>
            <a:ext cx="1944000" cy="758861"/>
          </a:xfrm>
        </p:spPr>
        <p:txBody>
          <a:bodyPr lIns="0"/>
          <a:lstStyle>
            <a:lvl1pPr>
              <a:defRPr sz="1600" b="1"/>
            </a:lvl1pPr>
          </a:lstStyle>
          <a:p>
            <a:pPr lvl="0"/>
            <a:r>
              <a:rPr lang="en-US" dirty="0"/>
              <a:t>Click to edit</a:t>
            </a:r>
          </a:p>
        </p:txBody>
      </p:sp>
      <p:sp>
        <p:nvSpPr>
          <p:cNvPr id="14" name="Content Placeholder 6"/>
          <p:cNvSpPr>
            <a:spLocks noGrp="1"/>
          </p:cNvSpPr>
          <p:nvPr>
            <p:ph sz="quarter" idx="22"/>
          </p:nvPr>
        </p:nvSpPr>
        <p:spPr>
          <a:xfrm>
            <a:off x="4702634" y="1789307"/>
            <a:ext cx="1944000" cy="4158819"/>
          </a:xfrm>
        </p:spPr>
        <p:txBody>
          <a:bodyPr lIns="0" tIns="0">
            <a:noAutofit/>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9"/>
          <p:cNvSpPr>
            <a:spLocks noGrp="1"/>
          </p:cNvSpPr>
          <p:nvPr>
            <p:ph type="body" sz="quarter" idx="23"/>
          </p:nvPr>
        </p:nvSpPr>
        <p:spPr>
          <a:xfrm>
            <a:off x="4702424" y="1039459"/>
            <a:ext cx="1944000" cy="758861"/>
          </a:xfrm>
        </p:spPr>
        <p:txBody>
          <a:bodyPr lIns="0"/>
          <a:lstStyle>
            <a:lvl1pPr>
              <a:defRPr sz="1600" b="1"/>
            </a:lvl1pPr>
          </a:lstStyle>
          <a:p>
            <a:pPr lvl="0"/>
            <a:r>
              <a:rPr lang="en-US" dirty="0"/>
              <a:t>Click to edit</a:t>
            </a:r>
          </a:p>
        </p:txBody>
      </p:sp>
    </p:spTree>
    <p:extLst>
      <p:ext uri="{BB962C8B-B14F-4D97-AF65-F5344CB8AC3E}">
        <p14:creationId xmlns:p14="http://schemas.microsoft.com/office/powerpoint/2010/main" val="9581410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ovie -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6" name="Media Placeholder 4"/>
          <p:cNvSpPr>
            <a:spLocks noGrp="1"/>
          </p:cNvSpPr>
          <p:nvPr>
            <p:ph type="media" sz="quarter" idx="11" hasCustomPrompt="1"/>
          </p:nvPr>
        </p:nvSpPr>
        <p:spPr>
          <a:xfrm>
            <a:off x="285750" y="1285875"/>
            <a:ext cx="8569325" cy="4284663"/>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39791332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ovie - Full Sc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
        <p:nvSpPr>
          <p:cNvPr id="5" name="Media Placeholder 4"/>
          <p:cNvSpPr>
            <a:spLocks noGrp="1"/>
          </p:cNvSpPr>
          <p:nvPr>
            <p:ph type="media" sz="quarter" idx="11" hasCustomPrompt="1"/>
          </p:nvPr>
        </p:nvSpPr>
        <p:spPr>
          <a:xfrm>
            <a:off x="0" y="0"/>
            <a:ext cx="9144000" cy="6858000"/>
          </a:xfrm>
          <a:solidFill>
            <a:schemeClr val="bg1">
              <a:lumMod val="50000"/>
            </a:schemeClr>
          </a:solidFill>
        </p:spPr>
        <p:txBody>
          <a:bodyPr anchor="ctr"/>
          <a:lstStyle>
            <a:lvl1pPr algn="ctr">
              <a:defRPr>
                <a:solidFill>
                  <a:schemeClr val="bg1"/>
                </a:solidFill>
              </a:defRPr>
            </a:lvl1pPr>
          </a:lstStyle>
          <a:p>
            <a:r>
              <a:rPr lang="en-AU" dirty="0"/>
              <a:t>Click to insert movie…</a:t>
            </a:r>
          </a:p>
        </p:txBody>
      </p:sp>
    </p:spTree>
    <p:extLst>
      <p:ext uri="{BB962C8B-B14F-4D97-AF65-F5344CB8AC3E}">
        <p14:creationId xmlns:p14="http://schemas.microsoft.com/office/powerpoint/2010/main" val="24614950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a:t>
            </a:fld>
            <a:endParaRPr lang="en-AU" dirty="0"/>
          </a:p>
        </p:txBody>
      </p:sp>
    </p:spTree>
    <p:extLst>
      <p:ext uri="{BB962C8B-B14F-4D97-AF65-F5344CB8AC3E}">
        <p14:creationId xmlns:p14="http://schemas.microsoft.com/office/powerpoint/2010/main" val="510857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010932" cy="766800"/>
          </a:xfrm>
        </p:spPr>
        <p:txBody>
          <a:bodyPr/>
          <a:lstStyle/>
          <a:p>
            <a:r>
              <a:rPr lang="en-US"/>
              <a:t>Click to edit Master title style</a:t>
            </a:r>
            <a:endParaRPr lang="en-GB"/>
          </a:p>
        </p:txBody>
      </p:sp>
    </p:spTree>
    <p:extLst>
      <p:ext uri="{BB962C8B-B14F-4D97-AF65-F5344CB8AC3E}">
        <p14:creationId xmlns:p14="http://schemas.microsoft.com/office/powerpoint/2010/main" val="130743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6" name="Picture Placeholder 6"/>
          <p:cNvSpPr>
            <a:spLocks noGrp="1"/>
          </p:cNvSpPr>
          <p:nvPr>
            <p:ph type="pic" sz="quarter" idx="19"/>
          </p:nvPr>
        </p:nvSpPr>
        <p:spPr>
          <a:xfrm>
            <a:off x="285750" y="1285875"/>
            <a:ext cx="8569325" cy="4537075"/>
          </a:xfrm>
          <a:prstGeom prst="rect">
            <a:avLst/>
          </a:prstGeom>
        </p:spPr>
        <p:txBody>
          <a:bodyPr>
            <a:noAutofit/>
          </a:bodyPr>
          <a:lstStyle/>
          <a:p>
            <a:r>
              <a:rPr lang="en-US" dirty="0"/>
              <a:t>Click icon to add picture</a:t>
            </a:r>
            <a:endParaRPr lang="en-AU" dirty="0"/>
          </a:p>
        </p:txBody>
      </p:sp>
      <p:sp>
        <p:nvSpPr>
          <p:cNvPr id="4" name="Title 3"/>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87772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A)">
    <p:spTree>
      <p:nvGrpSpPr>
        <p:cNvPr id="1" name=""/>
        <p:cNvGrpSpPr/>
        <p:nvPr/>
      </p:nvGrpSpPr>
      <p:grpSpPr>
        <a:xfrm>
          <a:off x="0" y="0"/>
          <a:ext cx="0" cy="0"/>
          <a:chOff x="0" y="0"/>
          <a:chExt cx="0" cy="0"/>
        </a:xfrm>
      </p:grpSpPr>
      <p:pic>
        <p:nvPicPr>
          <p:cNvPr id="5" name="Picture 4" descr="\\PSTUDIOTERM\Clients\TNS Global\TNS_002 Templates\4. Design\4. Active\PPT Files\19 Jan Redesign\Reference\Property Images\RGB_MASTER_A0_landscape_01_lefttoright.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t="24118" r="43632" b="2571"/>
          <a:stretch/>
        </p:blipFill>
        <p:spPr bwMode="auto">
          <a:xfrm>
            <a:off x="2743200" y="0"/>
            <a:ext cx="6400800" cy="5888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p:cNvSpPr>
            <a:spLocks noGrp="1"/>
          </p:cNvSpPr>
          <p:nvPr>
            <p:ph type="body" sz="quarter" idx="10" hasCustomPrompt="1"/>
          </p:nvPr>
        </p:nvSpPr>
        <p:spPr>
          <a:xfrm>
            <a:off x="285750" y="1821424"/>
            <a:ext cx="775368" cy="1274762"/>
          </a:xfrm>
          <a:prstGeom prst="rect">
            <a:avLst/>
          </a:prstGeom>
        </p:spPr>
        <p:txBody>
          <a:bodyPr vert="horz" lIns="0" tIns="252000" rIns="0" bIns="0" rtlCol="0" anchor="ctr" anchorCtr="0">
            <a:noAutofit/>
          </a:bodyPr>
          <a:lstStyle>
            <a:lvl1pPr>
              <a:defRPr lang="en-GB" sz="4400" b="0" dirty="0"/>
            </a:lvl1pPr>
          </a:lstStyle>
          <a:p>
            <a:pPr lvl="0"/>
            <a:r>
              <a:rPr lang="en-US" dirty="0"/>
              <a:t>2</a:t>
            </a:r>
            <a:endParaRPr lang="en-GB" dirty="0"/>
          </a:p>
        </p:txBody>
      </p:sp>
      <p:sp>
        <p:nvSpPr>
          <p:cNvPr id="2" name="Title 1"/>
          <p:cNvSpPr>
            <a:spLocks noGrp="1"/>
          </p:cNvSpPr>
          <p:nvPr>
            <p:ph type="title"/>
          </p:nvPr>
        </p:nvSpPr>
        <p:spPr>
          <a:xfrm>
            <a:off x="284400" y="2851200"/>
            <a:ext cx="5010932" cy="766800"/>
          </a:xfrm>
        </p:spPr>
        <p:txBody>
          <a:bodyPr/>
          <a:lstStyle/>
          <a:p>
            <a:r>
              <a:rPr lang="en-US"/>
              <a:t>Click to edit Master title style</a:t>
            </a:r>
            <a:endParaRPr lang="en-GB"/>
          </a:p>
        </p:txBody>
      </p:sp>
    </p:spTree>
    <p:extLst>
      <p:ext uri="{BB962C8B-B14F-4D97-AF65-F5344CB8AC3E}">
        <p14:creationId xmlns:p14="http://schemas.microsoft.com/office/powerpoint/2010/main" val="180919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5.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ags" Target="../tags/tag7.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ags" Target="../tags/tag10.xml"/><Relationship Id="rId2" Type="http://schemas.openxmlformats.org/officeDocument/2006/relationships/slideLayout" Target="../slideLayouts/slideLayout21.xml"/><Relationship Id="rId16" Type="http://schemas.openxmlformats.org/officeDocument/2006/relationships/tags" Target="../tags/tag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ags" Target="../tags/tag8.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ags" Target="../tags/tag1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ags" Target="../tags/tag1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11.xml"/><Relationship Id="rId5" Type="http://schemas.openxmlformats.org/officeDocument/2006/relationships/slideLayout" Target="../slideLayouts/slideLayout37.xml"/><Relationship Id="rId15" Type="http://schemas.openxmlformats.org/officeDocument/2006/relationships/image" Target="../media/image1.jpeg"/><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ags" Target="../tags/tag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ags" Target="../tags/tag1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ags" Target="../tags/tag1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ags" Target="../tags/tag15.xml"/><Relationship Id="rId5" Type="http://schemas.openxmlformats.org/officeDocument/2006/relationships/slideLayout" Target="../slideLayouts/slideLayout48.xml"/><Relationship Id="rId15" Type="http://schemas.openxmlformats.org/officeDocument/2006/relationships/image" Target="../media/image1.jpeg"/><Relationship Id="rId10" Type="http://schemas.openxmlformats.org/officeDocument/2006/relationships/theme" Target="../theme/theme7.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ags" Target="../tags/tag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image" Target="../media/image1.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ags" Target="../tags/tag21.xml"/><Relationship Id="rId2" Type="http://schemas.openxmlformats.org/officeDocument/2006/relationships/slideLayout" Target="../slideLayouts/slideLayout54.xml"/><Relationship Id="rId16" Type="http://schemas.openxmlformats.org/officeDocument/2006/relationships/tags" Target="../tags/tag20.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ags" Target="../tags/tag19.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9.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1.jpe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ags" Target="../tags/tag23.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ags" Target="../tags/tag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 descr="C:\Users\AndrewA\Desktop\TNS_logo_rgb.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userDrawn="1">
            <p:custDataLst>
              <p:tags r:id="rId10"/>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a:t>
            </a:r>
            <a:r>
              <a:rPr lang="en-AU" sz="750" b="0" kern="1200" dirty="0">
                <a:solidFill>
                  <a:srgbClr val="333333"/>
                </a:solidFill>
                <a:latin typeface="Arial" charset="0"/>
                <a:ea typeface="+mn-ea"/>
                <a:cs typeface="Arial" charset="0"/>
              </a:rPr>
              <a:t> TNS 2016</a:t>
            </a:r>
            <a:endParaRPr lang="en-AU" sz="750" b="0" dirty="0">
              <a:solidFill>
                <a:srgbClr val="333333"/>
              </a:solidFill>
              <a:latin typeface="+mn-lt"/>
            </a:endParaRPr>
          </a:p>
        </p:txBody>
      </p:sp>
      <p:sp>
        <p:nvSpPr>
          <p:cNvPr id="2" name="Title Placeholder 1"/>
          <p:cNvSpPr>
            <a:spLocks noGrp="1"/>
          </p:cNvSpPr>
          <p:nvPr>
            <p:ph type="title"/>
          </p:nvPr>
        </p:nvSpPr>
        <p:spPr>
          <a:xfrm>
            <a:off x="281813" y="0"/>
            <a:ext cx="8573262" cy="1284971"/>
          </a:xfrm>
          <a:prstGeom prst="rect">
            <a:avLst/>
          </a:prstGeom>
        </p:spPr>
        <p:txBody>
          <a:bodyPr vert="horz" lIns="0" tIns="208800" rIns="0" bIns="0" rtlCol="0" anchor="t">
            <a:noAutofit/>
          </a:bodyPr>
          <a:lstStyle/>
          <a:p>
            <a:r>
              <a:rPr lang="en-US"/>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userDrawn="1">
            <p:custDataLst>
              <p:tags r:id="rId11"/>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userDrawn="1"/>
        </p:nvGrpSpPr>
        <p:grpSpPr>
          <a:xfrm>
            <a:off x="-1334173" y="-533456"/>
            <a:ext cx="10723183" cy="6493000"/>
            <a:chOff x="-1334173" y="-533456"/>
            <a:chExt cx="10723183" cy="6493000"/>
          </a:xfrm>
        </p:grpSpPr>
        <p:grpSp>
          <p:nvGrpSpPr>
            <p:cNvPr id="50" name="Group 13"/>
            <p:cNvGrpSpPr/>
            <p:nvPr userDrawn="1"/>
          </p:nvGrpSpPr>
          <p:grpSpPr>
            <a:xfrm>
              <a:off x="-1334173" y="1145470"/>
              <a:ext cx="1327930" cy="4814074"/>
              <a:chOff x="-1334173" y="1145470"/>
              <a:chExt cx="1327930" cy="4814074"/>
            </a:xfrm>
          </p:grpSpPr>
          <p:grpSp>
            <p:nvGrpSpPr>
              <p:cNvPr id="58"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60"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51" name="Group 6"/>
            <p:cNvGrpSpPr/>
            <p:nvPr userDrawn="1"/>
          </p:nvGrpSpPr>
          <p:grpSpPr>
            <a:xfrm>
              <a:off x="-253905" y="-533456"/>
              <a:ext cx="9642915" cy="533456"/>
              <a:chOff x="-253905" y="-533456"/>
              <a:chExt cx="9642915" cy="533456"/>
            </a:xfrm>
          </p:grpSpPr>
          <p:grpSp>
            <p:nvGrpSpPr>
              <p:cNvPr id="52"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3"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grpSp>
        <p:nvGrpSpPr>
          <p:cNvPr id="3" name="Group 2"/>
          <p:cNvGrpSpPr/>
          <p:nvPr userDrawn="1"/>
        </p:nvGrpSpPr>
        <p:grpSpPr>
          <a:xfrm>
            <a:off x="1290880" y="6038139"/>
            <a:ext cx="6240892" cy="354625"/>
            <a:chOff x="1290880" y="6038139"/>
            <a:chExt cx="6240892" cy="354625"/>
          </a:xfrm>
        </p:grpSpPr>
        <p:sp>
          <p:nvSpPr>
            <p:cNvPr id="30" name="TextBox 29"/>
            <p:cNvSpPr txBox="1"/>
            <p:nvPr userDrawn="1">
              <p:custDataLst>
                <p:tags r:id="rId12"/>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1" name="ZoneTexte 16"/>
            <p:cNvSpPr txBox="1"/>
            <p:nvPr userDrawn="1"/>
          </p:nvSpPr>
          <p:spPr>
            <a:xfrm>
              <a:off x="1307427" y="6084987"/>
              <a:ext cx="6224345" cy="307777"/>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algn="l">
                <a:lnSpc>
                  <a:spcPct val="100000"/>
                </a:lnSpc>
                <a:spcBef>
                  <a:spcPct val="0"/>
                </a:spcBef>
                <a:spcAft>
                  <a:spcPct val="0"/>
                </a:spcAft>
              </a:pPr>
              <a:r>
                <a:rPr lang="en-US" sz="1000" b="0" i="0" u="none" strike="noStrike" spc="0" baseline="0" noProof="0" dirty="0">
                  <a:solidFill>
                    <a:srgbClr val="232323"/>
                  </a:solidFill>
                  <a:latin typeface="Verdana"/>
                </a:rPr>
                <a:t>Report prepared for </a:t>
              </a:r>
              <a:r>
                <a:rPr lang="x-none" sz="1000" b="0" i="0" u="none" strike="noStrike" spc="0" baseline="0" noProof="0" dirty="0">
                  <a:solidFill>
                    <a:srgbClr val="232323"/>
                  </a:solidFill>
                  <a:latin typeface="Verdana"/>
                </a:rPr>
                <a:t>UNDP in Serbia</a:t>
              </a:r>
              <a:endParaRPr lang="en-US" sz="1000" b="0" i="0" u="none" strike="noStrike" spc="0" baseline="0" noProof="0" dirty="0">
                <a:solidFill>
                  <a:srgbClr val="232323"/>
                </a:solidFill>
                <a:latin typeface="Verdana"/>
              </a:endParaRPr>
            </a:p>
          </p:txBody>
        </p:sp>
      </p:grpSp>
    </p:spTree>
    <p:extLst>
      <p:ext uri="{BB962C8B-B14F-4D97-AF65-F5344CB8AC3E}">
        <p14:creationId xmlns:p14="http://schemas.microsoft.com/office/powerpoint/2010/main" val="3393365013"/>
      </p:ext>
    </p:extLst>
  </p:cSld>
  <p:clrMap bg1="lt1" tx1="dk1" bg2="lt2" tx2="dk2" accent1="accent1" accent2="accent2" accent3="accent3" accent4="accent4" accent5="accent5" accent6="accent6" hlink="hlink" folHlink="folHlink"/>
  <p:sldLayoutIdLst>
    <p:sldLayoutId id="2147483675" r:id="rId1"/>
    <p:sldLayoutId id="2147483691" r:id="rId2"/>
    <p:sldLayoutId id="2147483693" r:id="rId3"/>
    <p:sldLayoutId id="2147483695" r:id="rId4"/>
    <p:sldLayoutId id="2147483697" r:id="rId5"/>
    <p:sldLayoutId id="2147483699" r:id="rId6"/>
    <p:sldLayoutId id="2147483701" r:id="rId7"/>
    <p:sldLayoutId id="2147483683" r:id="rId8"/>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userDrawn="1">
            <p:custDataLst>
              <p:tags r:id="rId13"/>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2016</a:t>
            </a:r>
          </a:p>
        </p:txBody>
      </p:sp>
      <p:sp>
        <p:nvSpPr>
          <p:cNvPr id="2" name="Title Placeholder 1"/>
          <p:cNvSpPr>
            <a:spLocks noGrp="1"/>
          </p:cNvSpPr>
          <p:nvPr>
            <p:ph type="title"/>
          </p:nvPr>
        </p:nvSpPr>
        <p:spPr>
          <a:xfrm>
            <a:off x="284399" y="2851200"/>
            <a:ext cx="8570675" cy="766800"/>
          </a:xfrm>
          <a:prstGeom prst="rect">
            <a:avLst/>
          </a:prstGeom>
        </p:spPr>
        <p:txBody>
          <a:bodyPr vert="horz" lIns="0" tIns="36000" rIns="0" bIns="0" rtlCol="0" anchor="t">
            <a:noAutofit/>
          </a:bodyPr>
          <a:lstStyle/>
          <a:p>
            <a:r>
              <a:rPr lang="en-US" dirty="0"/>
              <a:t>Click to edit Master title style</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userDrawn="1">
            <p:custDataLst>
              <p:tags r:id="rId14"/>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userDrawn="1"/>
        </p:nvGrpSpPr>
        <p:grpSpPr>
          <a:xfrm>
            <a:off x="-1334173" y="-533456"/>
            <a:ext cx="10723183" cy="6493000"/>
            <a:chOff x="-1334173" y="-533456"/>
            <a:chExt cx="10723183" cy="6493000"/>
          </a:xfrm>
        </p:grpSpPr>
        <p:grpSp>
          <p:nvGrpSpPr>
            <p:cNvPr id="50" name="Group 13"/>
            <p:cNvGrpSpPr/>
            <p:nvPr userDrawn="1"/>
          </p:nvGrpSpPr>
          <p:grpSpPr>
            <a:xfrm>
              <a:off x="-1334173" y="1145470"/>
              <a:ext cx="1327930" cy="4814074"/>
              <a:chOff x="-1334173" y="1145470"/>
              <a:chExt cx="1327930" cy="4814074"/>
            </a:xfrm>
          </p:grpSpPr>
          <p:grpSp>
            <p:nvGrpSpPr>
              <p:cNvPr id="58" name="Group 7"/>
              <p:cNvGrpSpPr/>
              <p:nvPr userDrawn="1"/>
            </p:nvGrpSpPr>
            <p:grpSpPr>
              <a:xfrm>
                <a:off x="-1334173" y="4420483"/>
                <a:ext cx="1327930" cy="276999"/>
                <a:chOff x="-1334173" y="4420483"/>
                <a:chExt cx="1327930" cy="276999"/>
              </a:xfrm>
            </p:grpSpPr>
            <p:cxnSp>
              <p:nvCxnSpPr>
                <p:cNvPr id="68" name="Straight Connector 67"/>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9" name="Group 58"/>
              <p:cNvGrpSpPr/>
              <p:nvPr userDrawn="1"/>
            </p:nvGrpSpPr>
            <p:grpSpPr>
              <a:xfrm>
                <a:off x="-1334173" y="5682545"/>
                <a:ext cx="1327930" cy="276999"/>
                <a:chOff x="-1334173" y="5682545"/>
                <a:chExt cx="1327930" cy="276999"/>
              </a:xfrm>
            </p:grpSpPr>
            <p:cxnSp>
              <p:nvCxnSpPr>
                <p:cNvPr id="66" name="Straight Connector 65"/>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60" name="Group 5"/>
              <p:cNvGrpSpPr/>
              <p:nvPr userDrawn="1"/>
            </p:nvGrpSpPr>
            <p:grpSpPr>
              <a:xfrm>
                <a:off x="-1334173" y="1145470"/>
                <a:ext cx="1327930" cy="276999"/>
                <a:chOff x="-1334173" y="1145470"/>
                <a:chExt cx="1327930" cy="276999"/>
              </a:xfrm>
            </p:grpSpPr>
            <p:cxnSp>
              <p:nvCxnSpPr>
                <p:cNvPr id="64" name="Straight Connector 63"/>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61" name="Group 8"/>
              <p:cNvGrpSpPr/>
              <p:nvPr userDrawn="1"/>
            </p:nvGrpSpPr>
            <p:grpSpPr>
              <a:xfrm>
                <a:off x="-1334173" y="1659820"/>
                <a:ext cx="1327930" cy="276999"/>
                <a:chOff x="-1334173" y="1659820"/>
                <a:chExt cx="1327930" cy="276999"/>
              </a:xfrm>
            </p:grpSpPr>
            <p:cxnSp>
              <p:nvCxnSpPr>
                <p:cNvPr id="62" name="Straight Connector 61"/>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51" name="Group 6"/>
            <p:cNvGrpSpPr/>
            <p:nvPr userDrawn="1"/>
          </p:nvGrpSpPr>
          <p:grpSpPr>
            <a:xfrm>
              <a:off x="-253905" y="-533456"/>
              <a:ext cx="9642915" cy="533456"/>
              <a:chOff x="-253905" y="-533456"/>
              <a:chExt cx="9642915" cy="533456"/>
            </a:xfrm>
          </p:grpSpPr>
          <p:grpSp>
            <p:nvGrpSpPr>
              <p:cNvPr id="52" name="Group 51"/>
              <p:cNvGrpSpPr/>
              <p:nvPr userDrawn="1"/>
            </p:nvGrpSpPr>
            <p:grpSpPr>
              <a:xfrm>
                <a:off x="-253905" y="-533456"/>
                <a:ext cx="1072330" cy="533456"/>
                <a:chOff x="-250415" y="-533456"/>
                <a:chExt cx="1072330" cy="533456"/>
              </a:xfrm>
            </p:grpSpPr>
            <p:cxnSp>
              <p:nvCxnSpPr>
                <p:cNvPr id="56" name="Straight Connector 55"/>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3" name="Group 2"/>
              <p:cNvGrpSpPr/>
              <p:nvPr userDrawn="1"/>
            </p:nvGrpSpPr>
            <p:grpSpPr>
              <a:xfrm>
                <a:off x="8316680" y="-533456"/>
                <a:ext cx="1072330" cy="528999"/>
                <a:chOff x="7804969" y="-533456"/>
                <a:chExt cx="1072330" cy="528999"/>
              </a:xfrm>
            </p:grpSpPr>
            <p:cxnSp>
              <p:nvCxnSpPr>
                <p:cNvPr id="54" name="Straight Connector 53"/>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28" name="Picture 2" descr="C:\Users\AndrewA\Desktop\TNS_logo_rgb.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userDrawn="1"/>
        </p:nvGrpSpPr>
        <p:grpSpPr>
          <a:xfrm>
            <a:off x="1290880" y="6038139"/>
            <a:ext cx="6240892" cy="354625"/>
            <a:chOff x="1290880" y="6038139"/>
            <a:chExt cx="6240892" cy="354625"/>
          </a:xfrm>
        </p:grpSpPr>
        <p:sp>
          <p:nvSpPr>
            <p:cNvPr id="31" name="TextBox 30"/>
            <p:cNvSpPr txBox="1"/>
            <p:nvPr userDrawn="1">
              <p:custDataLst>
                <p:tags r:id="rId15"/>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2" name="ZoneTexte 16"/>
            <p:cNvSpPr txBox="1"/>
            <p:nvPr userDrawn="1"/>
          </p:nvSpPr>
          <p:spPr>
            <a:xfrm>
              <a:off x="1307427" y="6084987"/>
              <a:ext cx="6224345" cy="307777"/>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algn="l">
                <a:lnSpc>
                  <a:spcPct val="100000"/>
                </a:lnSpc>
                <a:spcBef>
                  <a:spcPct val="0"/>
                </a:spcBef>
                <a:spcAft>
                  <a:spcPct val="0"/>
                </a:spcAft>
              </a:pPr>
              <a:r>
                <a:rPr lang="en-US" sz="1000" b="0" i="0" u="none" strike="noStrike" spc="0" baseline="0" noProof="0" dirty="0">
                  <a:solidFill>
                    <a:srgbClr val="232323"/>
                  </a:solidFill>
                  <a:latin typeface="Verdana"/>
                </a:rPr>
                <a:t>Report prepared for </a:t>
              </a:r>
              <a:r>
                <a:rPr lang="x-none" sz="1000" b="0" i="0" u="none" strike="noStrike" spc="0" baseline="0" noProof="0" dirty="0">
                  <a:solidFill>
                    <a:srgbClr val="232323"/>
                  </a:solidFill>
                  <a:latin typeface="Verdana"/>
                </a:rPr>
                <a:t>UNDP in Serbia</a:t>
              </a:r>
              <a:endParaRPr lang="en-US" sz="1000" b="0" i="0" u="none" strike="noStrike" spc="0" baseline="0" noProof="0" dirty="0">
                <a:solidFill>
                  <a:srgbClr val="232323"/>
                </a:solidFill>
                <a:latin typeface="Verdana"/>
              </a:endParaRPr>
            </a:p>
          </p:txBody>
        </p:sp>
      </p:grpSp>
    </p:spTree>
    <p:extLst>
      <p:ext uri="{BB962C8B-B14F-4D97-AF65-F5344CB8AC3E}">
        <p14:creationId xmlns:p14="http://schemas.microsoft.com/office/powerpoint/2010/main" val="250750383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10" r:id="rId11"/>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1"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chemeClr val="tx1">
              <a:lumMod val="85000"/>
              <a:lumOff val="15000"/>
            </a:schemeClr>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userDrawn="1">
            <p:custDataLst>
              <p:tags r:id="rId15"/>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2016</a:t>
            </a:r>
          </a:p>
        </p:txBody>
      </p:sp>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userDrawn="1">
            <p:custDataLst>
              <p:tags r:id="rId16"/>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userDrawn="1"/>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29" name="Picture 2" descr="C:\Users\AndrewA\Desktop\TNS_logo_rgb.jpg"/>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userDrawn="1"/>
        </p:nvGrpSpPr>
        <p:grpSpPr>
          <a:xfrm>
            <a:off x="1290880" y="6038139"/>
            <a:ext cx="6240892" cy="354625"/>
            <a:chOff x="1290880" y="6038139"/>
            <a:chExt cx="6240892" cy="354625"/>
          </a:xfrm>
        </p:grpSpPr>
        <p:sp>
          <p:nvSpPr>
            <p:cNvPr id="32" name="TextBox 31"/>
            <p:cNvSpPr txBox="1"/>
            <p:nvPr userDrawn="1">
              <p:custDataLst>
                <p:tags r:id="rId17"/>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3" name="ZoneTexte 16"/>
            <p:cNvSpPr txBox="1"/>
            <p:nvPr userDrawn="1"/>
          </p:nvSpPr>
          <p:spPr>
            <a:xfrm>
              <a:off x="1307427" y="6084987"/>
              <a:ext cx="6224345" cy="307777"/>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algn="l">
                <a:lnSpc>
                  <a:spcPct val="100000"/>
                </a:lnSpc>
                <a:spcBef>
                  <a:spcPct val="0"/>
                </a:spcBef>
                <a:spcAft>
                  <a:spcPct val="0"/>
                </a:spcAft>
              </a:pPr>
              <a:r>
                <a:rPr lang="en-US" sz="1000" b="0" i="0" u="none" strike="noStrike" spc="0" baseline="0" noProof="0" dirty="0">
                  <a:solidFill>
                    <a:srgbClr val="232323"/>
                  </a:solidFill>
                  <a:latin typeface="Verdana"/>
                </a:rPr>
                <a:t>Report prepared for </a:t>
              </a:r>
              <a:r>
                <a:rPr lang="x-none" sz="1000" b="0" i="0" u="none" strike="noStrike" spc="0" baseline="0" noProof="0" dirty="0">
                  <a:solidFill>
                    <a:srgbClr val="232323"/>
                  </a:solidFill>
                  <a:latin typeface="Verdana"/>
                </a:rPr>
                <a:t>UNDP in Serbia</a:t>
              </a:r>
              <a:endParaRPr lang="en-US" sz="1000" b="0" i="0" u="none" strike="noStrike" spc="0" baseline="0" noProof="0" dirty="0">
                <a:solidFill>
                  <a:srgbClr val="232323"/>
                </a:solidFill>
                <a:latin typeface="Verdana"/>
              </a:endParaRPr>
            </a:p>
          </p:txBody>
        </p:sp>
      </p:grpSp>
    </p:spTree>
    <p:extLst>
      <p:ext uri="{BB962C8B-B14F-4D97-AF65-F5344CB8AC3E}">
        <p14:creationId xmlns:p14="http://schemas.microsoft.com/office/powerpoint/2010/main" val="2301697170"/>
      </p:ext>
    </p:extLst>
  </p:cSld>
  <p:clrMap bg1="lt1" tx1="dk1" bg2="lt2" tx2="dk2" accent1="accent1" accent2="accent2" accent3="accent3" accent4="accent4" accent5="accent5" accent6="accent6" hlink="hlink" folHlink="folHlink"/>
  <p:sldLayoutIdLst>
    <p:sldLayoutId id="2147483665" r:id="rId1"/>
    <p:sldLayoutId id="2147483685" r:id="rId2"/>
    <p:sldLayoutId id="2147483666" r:id="rId3"/>
    <p:sldLayoutId id="2147483686" r:id="rId4"/>
    <p:sldLayoutId id="2147483668" r:id="rId5"/>
    <p:sldLayoutId id="2147483689" r:id="rId6"/>
    <p:sldLayoutId id="2147483711" r:id="rId7"/>
    <p:sldLayoutId id="2147483712" r:id="rId8"/>
    <p:sldLayoutId id="2147483743" r:id="rId9"/>
    <p:sldLayoutId id="2147483744" r:id="rId10"/>
    <p:sldLayoutId id="2147483667" r:id="rId11"/>
    <p:sldLayoutId id="2147483745" r:id="rId12"/>
    <p:sldLayoutId id="2147483770" r:id="rId13"/>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userDrawn="1">
            <p:custDataLst>
              <p:tags r:id="rId11"/>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2016</a:t>
            </a:r>
          </a:p>
        </p:txBody>
      </p:sp>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sp>
        <p:nvSpPr>
          <p:cNvPr id="89" name="Rectangle 88"/>
          <p:cNvSpPr/>
          <p:nvPr userDrawn="1">
            <p:custDataLst>
              <p:tags r:id="rId12"/>
            </p:custDataLst>
          </p:nvPr>
        </p:nvSpPr>
        <p:spPr>
          <a:xfrm>
            <a:off x="285750" y="5064973"/>
            <a:ext cx="8569324" cy="881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noAutofit/>
          </a:bodyPr>
          <a:lstStyle/>
          <a:p>
            <a:pPr lvl="0" algn="ctr"/>
            <a:endParaRPr lang="en-AU" dirty="0"/>
          </a:p>
        </p:txBody>
      </p:sp>
      <p:cxnSp>
        <p:nvCxnSpPr>
          <p:cNvPr id="70" name="Straight Connector 69"/>
          <p:cNvCxnSpPr/>
          <p:nvPr userDrawn="1">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userDrawn="1"/>
        </p:nvGrpSpPr>
        <p:grpSpPr>
          <a:xfrm>
            <a:off x="-1334173" y="-533456"/>
            <a:ext cx="10723183" cy="6493000"/>
            <a:chOff x="-1334173" y="-533456"/>
            <a:chExt cx="10723183" cy="6493000"/>
          </a:xfrm>
        </p:grpSpPr>
        <p:grpSp>
          <p:nvGrpSpPr>
            <p:cNvPr id="48" name="Group 13"/>
            <p:cNvGrpSpPr/>
            <p:nvPr userDrawn="1"/>
          </p:nvGrpSpPr>
          <p:grpSpPr>
            <a:xfrm>
              <a:off x="-1334173" y="1145470"/>
              <a:ext cx="1327930" cy="4814074"/>
              <a:chOff x="-1334173" y="1145470"/>
              <a:chExt cx="1327930" cy="4814074"/>
            </a:xfrm>
          </p:grpSpPr>
          <p:grpSp>
            <p:nvGrpSpPr>
              <p:cNvPr id="56" name="Group 7"/>
              <p:cNvGrpSpPr/>
              <p:nvPr userDrawn="1"/>
            </p:nvGrpSpPr>
            <p:grpSpPr>
              <a:xfrm>
                <a:off x="-1334173" y="4420483"/>
                <a:ext cx="1327930" cy="276999"/>
                <a:chOff x="-1334173" y="4420483"/>
                <a:chExt cx="1327930" cy="276999"/>
              </a:xfrm>
            </p:grpSpPr>
            <p:cxnSp>
              <p:nvCxnSpPr>
                <p:cNvPr id="66" name="Straight Connector 65"/>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7" name="Group 56"/>
              <p:cNvGrpSpPr/>
              <p:nvPr userDrawn="1"/>
            </p:nvGrpSpPr>
            <p:grpSpPr>
              <a:xfrm>
                <a:off x="-1334173" y="5682545"/>
                <a:ext cx="1327930" cy="276999"/>
                <a:chOff x="-1334173" y="5682545"/>
                <a:chExt cx="1327930" cy="276999"/>
              </a:xfrm>
            </p:grpSpPr>
            <p:cxnSp>
              <p:nvCxnSpPr>
                <p:cNvPr id="64" name="Straight Connector 63"/>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58" name="Group 5"/>
              <p:cNvGrpSpPr/>
              <p:nvPr userDrawn="1"/>
            </p:nvGrpSpPr>
            <p:grpSpPr>
              <a:xfrm>
                <a:off x="-1334173" y="1145470"/>
                <a:ext cx="1327930" cy="276999"/>
                <a:chOff x="-1334173" y="1145470"/>
                <a:chExt cx="1327930" cy="276999"/>
              </a:xfrm>
            </p:grpSpPr>
            <p:cxnSp>
              <p:nvCxnSpPr>
                <p:cNvPr id="62" name="Straight Connector 61"/>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9" name="Group 8"/>
              <p:cNvGrpSpPr/>
              <p:nvPr userDrawn="1"/>
            </p:nvGrpSpPr>
            <p:grpSpPr>
              <a:xfrm>
                <a:off x="-1334173" y="1659820"/>
                <a:ext cx="1327930" cy="276999"/>
                <a:chOff x="-1334173" y="1659820"/>
                <a:chExt cx="1327930" cy="276999"/>
              </a:xfrm>
            </p:grpSpPr>
            <p:cxnSp>
              <p:nvCxnSpPr>
                <p:cNvPr id="60" name="Straight Connector 59"/>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9" name="Group 6"/>
            <p:cNvGrpSpPr/>
            <p:nvPr userDrawn="1"/>
          </p:nvGrpSpPr>
          <p:grpSpPr>
            <a:xfrm>
              <a:off x="-253905" y="-533456"/>
              <a:ext cx="9642915" cy="533456"/>
              <a:chOff x="-253905" y="-533456"/>
              <a:chExt cx="9642915" cy="533456"/>
            </a:xfrm>
          </p:grpSpPr>
          <p:grpSp>
            <p:nvGrpSpPr>
              <p:cNvPr id="50" name="Group 49"/>
              <p:cNvGrpSpPr/>
              <p:nvPr userDrawn="1"/>
            </p:nvGrpSpPr>
            <p:grpSpPr>
              <a:xfrm>
                <a:off x="-253905" y="-533456"/>
                <a:ext cx="1072330" cy="533456"/>
                <a:chOff x="-250415" y="-533456"/>
                <a:chExt cx="1072330" cy="533456"/>
              </a:xfrm>
            </p:grpSpPr>
            <p:cxnSp>
              <p:nvCxnSpPr>
                <p:cNvPr id="54" name="Straight Connector 53"/>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1" name="Group 2"/>
              <p:cNvGrpSpPr/>
              <p:nvPr userDrawn="1"/>
            </p:nvGrpSpPr>
            <p:grpSpPr>
              <a:xfrm>
                <a:off x="8316680" y="-533456"/>
                <a:ext cx="1072330" cy="528999"/>
                <a:chOff x="7804969" y="-533456"/>
                <a:chExt cx="1072330" cy="528999"/>
              </a:xfrm>
            </p:grpSpPr>
            <p:cxnSp>
              <p:nvCxnSpPr>
                <p:cNvPr id="52" name="Straight Connector 51"/>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30" name="Picture 2" descr="C:\Users\AndrewA\Desktop\TNS_logo_rgb.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userDrawn="1"/>
        </p:nvGrpSpPr>
        <p:grpSpPr>
          <a:xfrm>
            <a:off x="1290880" y="6038139"/>
            <a:ext cx="6240892" cy="354625"/>
            <a:chOff x="1290880" y="6038139"/>
            <a:chExt cx="6240892" cy="354625"/>
          </a:xfrm>
        </p:grpSpPr>
        <p:sp>
          <p:nvSpPr>
            <p:cNvPr id="33" name="TextBox 32"/>
            <p:cNvSpPr txBox="1"/>
            <p:nvPr userDrawn="1">
              <p:custDataLst>
                <p:tags r:id="rId14"/>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4" name="ZoneTexte 16"/>
            <p:cNvSpPr txBox="1"/>
            <p:nvPr userDrawn="1"/>
          </p:nvSpPr>
          <p:spPr>
            <a:xfrm>
              <a:off x="1307427" y="6084987"/>
              <a:ext cx="6224345" cy="307777"/>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algn="l">
                <a:lnSpc>
                  <a:spcPct val="100000"/>
                </a:lnSpc>
                <a:spcBef>
                  <a:spcPct val="0"/>
                </a:spcBef>
                <a:spcAft>
                  <a:spcPct val="0"/>
                </a:spcAft>
              </a:pPr>
              <a:r>
                <a:rPr lang="en-US" sz="1000" b="0" i="0" u="none" strike="noStrike" spc="0" baseline="0" noProof="0" dirty="0">
                  <a:solidFill>
                    <a:srgbClr val="232323"/>
                  </a:solidFill>
                  <a:latin typeface="Verdana"/>
                </a:rPr>
                <a:t>Report prepared for </a:t>
              </a:r>
              <a:r>
                <a:rPr lang="x-none" sz="1000" b="0" i="0" u="none" strike="noStrike" spc="0" baseline="0" noProof="0" dirty="0">
                  <a:solidFill>
                    <a:srgbClr val="232323"/>
                  </a:solidFill>
                  <a:latin typeface="Verdana"/>
                </a:rPr>
                <a:t>UNDP in Serbia</a:t>
              </a:r>
              <a:endParaRPr lang="en-US" sz="1000" b="0" i="0" u="none" strike="noStrike" spc="0" baseline="0" noProof="0" dirty="0">
                <a:solidFill>
                  <a:srgbClr val="232323"/>
                </a:solidFill>
                <a:latin typeface="Verdana"/>
              </a:endParaRPr>
            </a:p>
          </p:txBody>
        </p:sp>
      </p:grpSp>
    </p:spTree>
    <p:extLst>
      <p:ext uri="{BB962C8B-B14F-4D97-AF65-F5344CB8AC3E}">
        <p14:creationId xmlns:p14="http://schemas.microsoft.com/office/powerpoint/2010/main" val="10303807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 5"/>
          <p:cNvGrpSpPr/>
          <p:nvPr userDrawn="1"/>
        </p:nvGrpSpPr>
        <p:grpSpPr>
          <a:xfrm>
            <a:off x="-5837" y="-3163"/>
            <a:ext cx="9151455" cy="6861163"/>
            <a:chOff x="-5837" y="-3163"/>
            <a:chExt cx="9151455" cy="6861163"/>
          </a:xfrm>
        </p:grpSpPr>
        <p:cxnSp>
          <p:nvCxnSpPr>
            <p:cNvPr id="8" name="Straight Connector 7"/>
            <p:cNvCxnSpPr/>
            <p:nvPr/>
          </p:nvCxnSpPr>
          <p:spPr>
            <a:xfrm>
              <a:off x="53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3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1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46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99688"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48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0054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52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06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56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08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60545"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14070"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6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19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71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25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75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27781"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79781"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33306"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82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34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086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339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590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842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94163"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347688" y="-3163"/>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59816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855075"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6513" y="0"/>
              <a:ext cx="0" cy="6858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52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18" y="277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18" y="1031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0" y="781012"/>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618" y="1535799"/>
              <a:ext cx="913654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0" y="1284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0" y="203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0" y="1788974"/>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18" y="2543875"/>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0" y="2293050"/>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0" y="3047875"/>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0" y="2797050"/>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18" y="3551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618" y="330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0" y="4055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618" y="3805012"/>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618" y="4307837"/>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81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0" y="4561012"/>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0" y="5315799"/>
              <a:ext cx="914561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5837" y="5064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18" y="5819799"/>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0" y="5568974"/>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0" y="6071837"/>
              <a:ext cx="91397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0" y="6323837"/>
              <a:ext cx="913816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219" y="6575837"/>
              <a:ext cx="914238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userDrawn="1"/>
        </p:nvGrpSpPr>
        <p:grpSpPr>
          <a:xfrm>
            <a:off x="-1334173" y="-533456"/>
            <a:ext cx="10723183" cy="6493000"/>
            <a:chOff x="-1334173" y="-533456"/>
            <a:chExt cx="10723183" cy="6493000"/>
          </a:xfrm>
        </p:grpSpPr>
        <p:grpSp>
          <p:nvGrpSpPr>
            <p:cNvPr id="90" name="Group 13"/>
            <p:cNvGrpSpPr/>
            <p:nvPr userDrawn="1"/>
          </p:nvGrpSpPr>
          <p:grpSpPr>
            <a:xfrm>
              <a:off x="-1334173" y="1145470"/>
              <a:ext cx="1327930" cy="4814074"/>
              <a:chOff x="-1334173" y="1145470"/>
              <a:chExt cx="1327930" cy="4814074"/>
            </a:xfrm>
          </p:grpSpPr>
          <p:grpSp>
            <p:nvGrpSpPr>
              <p:cNvPr id="99" name="Group 7"/>
              <p:cNvGrpSpPr/>
              <p:nvPr userDrawn="1"/>
            </p:nvGrpSpPr>
            <p:grpSpPr>
              <a:xfrm>
                <a:off x="-1334173" y="4420483"/>
                <a:ext cx="1327930" cy="276999"/>
                <a:chOff x="-1334173" y="4420483"/>
                <a:chExt cx="1327930" cy="276999"/>
              </a:xfrm>
            </p:grpSpPr>
            <p:cxnSp>
              <p:nvCxnSpPr>
                <p:cNvPr id="125" name="Straight Connector 12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105" name="Group 104"/>
              <p:cNvGrpSpPr/>
              <p:nvPr userDrawn="1"/>
            </p:nvGrpSpPr>
            <p:grpSpPr>
              <a:xfrm>
                <a:off x="-1334173" y="5682545"/>
                <a:ext cx="1327930" cy="276999"/>
                <a:chOff x="-1334173" y="5682545"/>
                <a:chExt cx="1327930" cy="276999"/>
              </a:xfrm>
            </p:grpSpPr>
            <p:cxnSp>
              <p:nvCxnSpPr>
                <p:cNvPr id="115" name="Straight Connector 114"/>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106" name="Group 5"/>
              <p:cNvGrpSpPr/>
              <p:nvPr userDrawn="1"/>
            </p:nvGrpSpPr>
            <p:grpSpPr>
              <a:xfrm>
                <a:off x="-1334173" y="1145470"/>
                <a:ext cx="1327930" cy="276999"/>
                <a:chOff x="-1334173" y="1145470"/>
                <a:chExt cx="1327930" cy="276999"/>
              </a:xfrm>
            </p:grpSpPr>
            <p:cxnSp>
              <p:nvCxnSpPr>
                <p:cNvPr id="113" name="Straight Connector 112"/>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4" name="TextBox 113"/>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107" name="Group 8"/>
              <p:cNvGrpSpPr/>
              <p:nvPr userDrawn="1"/>
            </p:nvGrpSpPr>
            <p:grpSpPr>
              <a:xfrm>
                <a:off x="-1334173" y="1659820"/>
                <a:ext cx="1327930" cy="276999"/>
                <a:chOff x="-1334173" y="1659820"/>
                <a:chExt cx="1327930" cy="276999"/>
              </a:xfrm>
            </p:grpSpPr>
            <p:cxnSp>
              <p:nvCxnSpPr>
                <p:cNvPr id="108" name="Straight Connector 107"/>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91" name="Group 6"/>
            <p:cNvGrpSpPr/>
            <p:nvPr userDrawn="1"/>
          </p:nvGrpSpPr>
          <p:grpSpPr>
            <a:xfrm>
              <a:off x="-253905" y="-533456"/>
              <a:ext cx="9642915" cy="533456"/>
              <a:chOff x="-253905" y="-533456"/>
              <a:chExt cx="9642915" cy="533456"/>
            </a:xfrm>
          </p:grpSpPr>
          <p:grpSp>
            <p:nvGrpSpPr>
              <p:cNvPr id="93" name="Group 92"/>
              <p:cNvGrpSpPr/>
              <p:nvPr userDrawn="1"/>
            </p:nvGrpSpPr>
            <p:grpSpPr>
              <a:xfrm>
                <a:off x="-253905" y="-533456"/>
                <a:ext cx="1072330" cy="533456"/>
                <a:chOff x="-250415" y="-533456"/>
                <a:chExt cx="1072330" cy="533456"/>
              </a:xfrm>
            </p:grpSpPr>
            <p:cxnSp>
              <p:nvCxnSpPr>
                <p:cNvPr id="97" name="Straight Connector 96"/>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94" name="Group 2"/>
              <p:cNvGrpSpPr/>
              <p:nvPr userDrawn="1"/>
            </p:nvGrpSpPr>
            <p:grpSpPr>
              <a:xfrm>
                <a:off x="8316680" y="-533456"/>
                <a:ext cx="1072330" cy="528999"/>
                <a:chOff x="7804969" y="-533456"/>
                <a:chExt cx="1072330" cy="528999"/>
              </a:xfrm>
            </p:grpSpPr>
            <p:cxnSp>
              <p:nvCxnSpPr>
                <p:cNvPr id="95" name="Straight Connector 94"/>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spTree>
    <p:extLst>
      <p:ext uri="{BB962C8B-B14F-4D97-AF65-F5344CB8AC3E}">
        <p14:creationId xmlns:p14="http://schemas.microsoft.com/office/powerpoint/2010/main" val="2248527655"/>
      </p:ext>
    </p:extLst>
  </p:cSld>
  <p:clrMap bg1="lt1" tx1="dk1" bg2="lt2" tx2="dk2" accent1="accent1" accent2="accent2" accent3="accent3" accent4="accent4" accent5="accent5" accent6="accent6" hlink="hlink" folHlink="folHlink"/>
  <p:sldLayoutIdLst>
    <p:sldLayoutId id="2147483678" r:id="rId1"/>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b="0"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163559"/>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 name="Picture 29" descr="C:\Users\AndrewA\Desktop\TNS_logo_rgb.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2260"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custDataLst>
              <p:tags r:id="rId11"/>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a:t>
            </a:r>
            <a:r>
              <a:rPr lang="x-none" sz="750" b="0" dirty="0">
                <a:solidFill>
                  <a:srgbClr val="333333"/>
                </a:solidFill>
                <a:latin typeface="+mn-lt"/>
              </a:rPr>
              <a:t>6</a:t>
            </a:r>
            <a:endParaRPr lang="en-AU" sz="750" b="0" dirty="0">
              <a:solidFill>
                <a:srgbClr val="333333"/>
              </a:solidFill>
              <a:latin typeface="+mn-lt"/>
            </a:endParaRPr>
          </a:p>
        </p:txBody>
      </p:sp>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sp>
        <p:nvSpPr>
          <p:cNvPr id="89" name="Rectangle 88"/>
          <p:cNvSpPr/>
          <p:nvPr>
            <p:custDataLst>
              <p:tags r:id="rId12"/>
            </p:custDataLst>
          </p:nvPr>
        </p:nvSpPr>
        <p:spPr>
          <a:xfrm>
            <a:off x="285750" y="5064973"/>
            <a:ext cx="8569324" cy="881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0" rIns="91422" bIns="45710" rtlCol="0" anchor="ctr">
            <a:noAutofit/>
          </a:bodyPr>
          <a:lstStyle/>
          <a:p>
            <a:pPr lvl="0" algn="ctr"/>
            <a:endParaRPr lang="en-AU" dirty="0"/>
          </a:p>
        </p:txBody>
      </p:sp>
      <p:cxnSp>
        <p:nvCxnSpPr>
          <p:cNvPr id="70" name="Straight Connector 69"/>
          <p:cNvCxnSpPr/>
          <p:nvPr>
            <p:custDataLst>
              <p:tags r:id="rId13"/>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1334173" y="-533456"/>
            <a:ext cx="10723183" cy="6493000"/>
            <a:chOff x="-1334173" y="-533456"/>
            <a:chExt cx="10723183" cy="6493000"/>
          </a:xfrm>
        </p:grpSpPr>
        <p:grpSp>
          <p:nvGrpSpPr>
            <p:cNvPr id="48" name="Group 13"/>
            <p:cNvGrpSpPr/>
            <p:nvPr userDrawn="1"/>
          </p:nvGrpSpPr>
          <p:grpSpPr>
            <a:xfrm>
              <a:off x="-1334173" y="1145470"/>
              <a:ext cx="1327930" cy="4814074"/>
              <a:chOff x="-1334173" y="1145470"/>
              <a:chExt cx="1327930" cy="4814074"/>
            </a:xfrm>
          </p:grpSpPr>
          <p:grpSp>
            <p:nvGrpSpPr>
              <p:cNvPr id="56" name="Group 7"/>
              <p:cNvGrpSpPr/>
              <p:nvPr userDrawn="1"/>
            </p:nvGrpSpPr>
            <p:grpSpPr>
              <a:xfrm>
                <a:off x="-1334173" y="4420483"/>
                <a:ext cx="1327930" cy="276999"/>
                <a:chOff x="-1334173" y="4420483"/>
                <a:chExt cx="1327930" cy="276999"/>
              </a:xfrm>
            </p:grpSpPr>
            <p:cxnSp>
              <p:nvCxnSpPr>
                <p:cNvPr id="66" name="Straight Connector 65"/>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7" name="Group 56"/>
              <p:cNvGrpSpPr/>
              <p:nvPr userDrawn="1"/>
            </p:nvGrpSpPr>
            <p:grpSpPr>
              <a:xfrm>
                <a:off x="-1334173" y="5682545"/>
                <a:ext cx="1327930" cy="276999"/>
                <a:chOff x="-1334173" y="5682545"/>
                <a:chExt cx="1327930" cy="276999"/>
              </a:xfrm>
            </p:grpSpPr>
            <p:cxnSp>
              <p:nvCxnSpPr>
                <p:cNvPr id="64" name="Straight Connector 63"/>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58" name="Group 5"/>
              <p:cNvGrpSpPr/>
              <p:nvPr userDrawn="1"/>
            </p:nvGrpSpPr>
            <p:grpSpPr>
              <a:xfrm>
                <a:off x="-1334173" y="1145470"/>
                <a:ext cx="1327930" cy="276999"/>
                <a:chOff x="-1334173" y="1145470"/>
                <a:chExt cx="1327930" cy="276999"/>
              </a:xfrm>
            </p:grpSpPr>
            <p:cxnSp>
              <p:nvCxnSpPr>
                <p:cNvPr id="62" name="Straight Connector 61"/>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9" name="Group 8"/>
              <p:cNvGrpSpPr/>
              <p:nvPr userDrawn="1"/>
            </p:nvGrpSpPr>
            <p:grpSpPr>
              <a:xfrm>
                <a:off x="-1334173" y="1659820"/>
                <a:ext cx="1327930" cy="276999"/>
                <a:chOff x="-1334173" y="1659820"/>
                <a:chExt cx="1327930" cy="276999"/>
              </a:xfrm>
            </p:grpSpPr>
            <p:cxnSp>
              <p:nvCxnSpPr>
                <p:cNvPr id="60" name="Straight Connector 59"/>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9" name="Group 6"/>
            <p:cNvGrpSpPr/>
            <p:nvPr userDrawn="1"/>
          </p:nvGrpSpPr>
          <p:grpSpPr>
            <a:xfrm>
              <a:off x="-253905" y="-533456"/>
              <a:ext cx="9642915" cy="533456"/>
              <a:chOff x="-253905" y="-533456"/>
              <a:chExt cx="9642915" cy="533456"/>
            </a:xfrm>
          </p:grpSpPr>
          <p:grpSp>
            <p:nvGrpSpPr>
              <p:cNvPr id="50" name="Group 49"/>
              <p:cNvGrpSpPr/>
              <p:nvPr userDrawn="1"/>
            </p:nvGrpSpPr>
            <p:grpSpPr>
              <a:xfrm>
                <a:off x="-253905" y="-533456"/>
                <a:ext cx="1072330" cy="533456"/>
                <a:chOff x="-250415" y="-533456"/>
                <a:chExt cx="1072330" cy="533456"/>
              </a:xfrm>
            </p:grpSpPr>
            <p:cxnSp>
              <p:nvCxnSpPr>
                <p:cNvPr id="54" name="Straight Connector 53"/>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1" name="Group 2"/>
              <p:cNvGrpSpPr/>
              <p:nvPr userDrawn="1"/>
            </p:nvGrpSpPr>
            <p:grpSpPr>
              <a:xfrm>
                <a:off x="8316680" y="-533456"/>
                <a:ext cx="1072330" cy="528999"/>
                <a:chOff x="7804969" y="-533456"/>
                <a:chExt cx="1072330" cy="528999"/>
              </a:xfrm>
            </p:grpSpPr>
            <p:cxnSp>
              <p:nvCxnSpPr>
                <p:cNvPr id="52" name="Straight Connector 51"/>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grpSp>
        <p:nvGrpSpPr>
          <p:cNvPr id="31" name="Group 30"/>
          <p:cNvGrpSpPr/>
          <p:nvPr userDrawn="1"/>
        </p:nvGrpSpPr>
        <p:grpSpPr>
          <a:xfrm>
            <a:off x="1290880" y="6038139"/>
            <a:ext cx="6240892" cy="354625"/>
            <a:chOff x="1290880" y="6038139"/>
            <a:chExt cx="6240892" cy="354625"/>
          </a:xfrm>
        </p:grpSpPr>
        <p:sp>
          <p:nvSpPr>
            <p:cNvPr id="32" name="TextBox 31"/>
            <p:cNvSpPr txBox="1"/>
            <p:nvPr userDrawn="1">
              <p:custDataLst>
                <p:tags r:id="rId14"/>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3" name="ZoneTexte 16"/>
            <p:cNvSpPr txBox="1"/>
            <p:nvPr userDrawn="1"/>
          </p:nvSpPr>
          <p:spPr>
            <a:xfrm>
              <a:off x="1307427" y="6084987"/>
              <a:ext cx="6224345" cy="307777"/>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algn="l">
                <a:lnSpc>
                  <a:spcPct val="100000"/>
                </a:lnSpc>
                <a:spcBef>
                  <a:spcPct val="0"/>
                </a:spcBef>
                <a:spcAft>
                  <a:spcPct val="0"/>
                </a:spcAft>
              </a:pPr>
              <a:r>
                <a:rPr lang="en-US" sz="1000" b="0" i="0" u="none" strike="noStrike" spc="0" baseline="0" noProof="0" dirty="0">
                  <a:solidFill>
                    <a:srgbClr val="232323"/>
                  </a:solidFill>
                  <a:latin typeface="Verdana"/>
                </a:rPr>
                <a:t>Report prepared for </a:t>
              </a:r>
              <a:r>
                <a:rPr lang="x-none" sz="1000" b="0" i="0" u="none" strike="noStrike" spc="0" baseline="0" noProof="0" dirty="0">
                  <a:solidFill>
                    <a:srgbClr val="232323"/>
                  </a:solidFill>
                  <a:latin typeface="Verdana"/>
                </a:rPr>
                <a:t>UNDP in Serbia</a:t>
              </a:r>
              <a:endParaRPr lang="en-US" sz="1000" b="0" i="0" u="none" strike="noStrike" spc="0" baseline="0" noProof="0" dirty="0">
                <a:solidFill>
                  <a:srgbClr val="232323"/>
                </a:solidFill>
                <a:latin typeface="Verdana"/>
              </a:endParaRPr>
            </a:p>
          </p:txBody>
        </p:sp>
      </p:grpSp>
    </p:spTree>
    <p:extLst>
      <p:ext uri="{BB962C8B-B14F-4D97-AF65-F5344CB8AC3E}">
        <p14:creationId xmlns:p14="http://schemas.microsoft.com/office/powerpoint/2010/main" val="259187821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p:custDataLst>
              <p:tags r:id="rId15"/>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29" name="Picture 2" descr="C:\Users\AndrewA\Desktop\TNS_logo_rgb.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userDrawn="1">
            <p:custDataLst>
              <p:tags r:id="rId16"/>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2016</a:t>
            </a:r>
          </a:p>
        </p:txBody>
      </p:sp>
      <p:grpSp>
        <p:nvGrpSpPr>
          <p:cNvPr id="30" name="Group 29"/>
          <p:cNvGrpSpPr/>
          <p:nvPr userDrawn="1"/>
        </p:nvGrpSpPr>
        <p:grpSpPr>
          <a:xfrm>
            <a:off x="1290880" y="6038139"/>
            <a:ext cx="6240892" cy="354625"/>
            <a:chOff x="1290880" y="6038139"/>
            <a:chExt cx="6240892" cy="354625"/>
          </a:xfrm>
        </p:grpSpPr>
        <p:sp>
          <p:nvSpPr>
            <p:cNvPr id="31" name="TextBox 30"/>
            <p:cNvSpPr txBox="1"/>
            <p:nvPr userDrawn="1">
              <p:custDataLst>
                <p:tags r:id="rId17"/>
              </p:custDataLst>
            </p:nvPr>
          </p:nvSpPr>
          <p:spPr>
            <a:xfrm>
              <a:off x="1290880" y="6038139"/>
              <a:ext cx="3028726" cy="192360"/>
            </a:xfrm>
            <a:prstGeom prst="rect">
              <a:avLst/>
            </a:prstGeom>
            <a:noFill/>
          </p:spPr>
          <p:txBody>
            <a:bodyPr vert="horz" wrap="square" lIns="0" tIns="0" rIns="0" bIns="0" rtlCol="0">
              <a:spAutoFit/>
            </a:bodyPr>
            <a:lstStyle/>
            <a:p>
              <a:pPr algn="l">
                <a:lnSpc>
                  <a:spcPct val="100000"/>
                </a:lnSpc>
                <a:spcBef>
                  <a:spcPct val="0"/>
                </a:spcBef>
                <a:spcAft>
                  <a:spcPct val="0"/>
                </a:spcAft>
              </a:pPr>
              <a:r>
                <a:rPr lang="en-US" sz="1250" b="0" i="0" u="none" strike="noStrike" spc="0" baseline="0" dirty="0">
                  <a:solidFill>
                    <a:srgbClr val="EC008C"/>
                  </a:solidFill>
                  <a:latin typeface="Verdana"/>
                </a:rPr>
                <a:t>TNS Medium Gallup</a:t>
              </a:r>
            </a:p>
          </p:txBody>
        </p:sp>
        <p:sp>
          <p:nvSpPr>
            <p:cNvPr id="34" name="ZoneTexte 16"/>
            <p:cNvSpPr txBox="1"/>
            <p:nvPr userDrawn="1"/>
          </p:nvSpPr>
          <p:spPr>
            <a:xfrm>
              <a:off x="1307427" y="6084987"/>
              <a:ext cx="6224345" cy="307777"/>
            </a:xfrm>
            <a:prstGeom prst="rect">
              <a:avLst/>
            </a:prstGeom>
            <a:noFill/>
          </p:spPr>
          <p:txBody>
            <a:bodyPr vert="horz" wrap="square" lIns="0" tIns="0" rIns="0" bIns="0" rtlCol="0">
              <a:spAutoFit/>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l">
                <a:lnSpc>
                  <a:spcPct val="100000"/>
                </a:lnSpc>
                <a:spcBef>
                  <a:spcPct val="0"/>
                </a:spcBef>
                <a:spcAft>
                  <a:spcPct val="0"/>
                </a:spcAft>
              </a:pPr>
              <a:endParaRPr lang="en-US" sz="1000" b="0" i="0" u="none" strike="noStrike" spc="0" baseline="0" noProof="0" dirty="0">
                <a:solidFill>
                  <a:srgbClr val="232323"/>
                </a:solidFill>
                <a:latin typeface="Verdana"/>
              </a:endParaRPr>
            </a:p>
            <a:p>
              <a:pPr algn="l">
                <a:lnSpc>
                  <a:spcPct val="100000"/>
                </a:lnSpc>
                <a:spcBef>
                  <a:spcPct val="0"/>
                </a:spcBef>
                <a:spcAft>
                  <a:spcPct val="0"/>
                </a:spcAft>
              </a:pPr>
              <a:r>
                <a:rPr lang="en-US" sz="1000" b="0" i="0" u="none" strike="noStrike" spc="0" baseline="0" noProof="0" dirty="0">
                  <a:solidFill>
                    <a:srgbClr val="232323"/>
                  </a:solidFill>
                  <a:latin typeface="Verdana"/>
                </a:rPr>
                <a:t>Report prepared for </a:t>
              </a:r>
              <a:r>
                <a:rPr lang="x-none" sz="1000" b="0" i="0" u="none" strike="noStrike" spc="0" baseline="0" noProof="0" dirty="0">
                  <a:solidFill>
                    <a:srgbClr val="232323"/>
                  </a:solidFill>
                  <a:latin typeface="Verdana"/>
                </a:rPr>
                <a:t>UNDP in Serbia</a:t>
              </a:r>
              <a:endParaRPr lang="en-US" sz="1000" b="0" i="0" u="none" strike="noStrike" spc="0" baseline="0" noProof="0" dirty="0">
                <a:solidFill>
                  <a:srgbClr val="232323"/>
                </a:solidFill>
                <a:latin typeface="Verdana"/>
              </a:endParaRPr>
            </a:p>
          </p:txBody>
        </p:sp>
      </p:grpSp>
    </p:spTree>
    <p:extLst>
      <p:ext uri="{BB962C8B-B14F-4D97-AF65-F5344CB8AC3E}">
        <p14:creationId xmlns:p14="http://schemas.microsoft.com/office/powerpoint/2010/main" val="97755808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7" name="TextBox 76"/>
          <p:cNvSpPr txBox="1"/>
          <p:nvPr userDrawn="1">
            <p:custDataLst>
              <p:tags r:id="rId14"/>
            </p:custDataLst>
          </p:nvPr>
        </p:nvSpPr>
        <p:spPr>
          <a:xfrm>
            <a:off x="1291688" y="6323837"/>
            <a:ext cx="754475" cy="531000"/>
          </a:xfrm>
          <a:prstGeom prst="rect">
            <a:avLst/>
          </a:prstGeom>
          <a:noFill/>
        </p:spPr>
        <p:txBody>
          <a:bodyPr wrap="square" lIns="0" tIns="0" rIns="0" bIns="266400" rtlCol="0" anchor="b">
            <a:noAutofit/>
          </a:bodyPr>
          <a:lstStyle/>
          <a:p>
            <a:r>
              <a:rPr lang="en-AU" sz="750" b="0" dirty="0">
                <a:solidFill>
                  <a:srgbClr val="333333"/>
                </a:solidFill>
                <a:latin typeface="+mn-lt"/>
              </a:rPr>
              <a:t>©TNS 2016</a:t>
            </a:r>
          </a:p>
        </p:txBody>
      </p:sp>
      <p:sp>
        <p:nvSpPr>
          <p:cNvPr id="2" name="Title Placeholder 1"/>
          <p:cNvSpPr>
            <a:spLocks noGrp="1"/>
          </p:cNvSpPr>
          <p:nvPr>
            <p:ph type="title"/>
          </p:nvPr>
        </p:nvSpPr>
        <p:spPr>
          <a:xfrm>
            <a:off x="285751" y="1"/>
            <a:ext cx="8569324" cy="1031838"/>
          </a:xfrm>
          <a:prstGeom prst="rect">
            <a:avLst/>
          </a:prstGeom>
        </p:spPr>
        <p:txBody>
          <a:bodyPr vert="horz" lIns="0" tIns="20880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285750" y="1031837"/>
            <a:ext cx="8569324" cy="4035515"/>
          </a:xfrm>
          <a:prstGeom prst="rect">
            <a:avLst/>
          </a:prstGeom>
        </p:spPr>
        <p:txBody>
          <a:bodyPr vert="horz" lIns="0" tIns="21240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Slide Number Placeholder 3"/>
          <p:cNvSpPr>
            <a:spLocks noGrp="1"/>
          </p:cNvSpPr>
          <p:nvPr>
            <p:ph type="sldNum" sz="quarter" idx="4"/>
          </p:nvPr>
        </p:nvSpPr>
        <p:spPr>
          <a:xfrm>
            <a:off x="8349607" y="6323838"/>
            <a:ext cx="505467" cy="252000"/>
          </a:xfrm>
          <a:prstGeom prst="rect">
            <a:avLst/>
          </a:prstGeom>
        </p:spPr>
        <p:txBody>
          <a:bodyPr vert="horz" lIns="0" tIns="0" rIns="0" bIns="0" rtlCol="0" anchor="b">
            <a:noAutofit/>
          </a:bodyPr>
          <a:lstStyle>
            <a:lvl1pPr algn="r">
              <a:defRPr sz="750" b="0">
                <a:solidFill>
                  <a:srgbClr val="333333"/>
                </a:solidFill>
                <a:latin typeface="+mn-lt"/>
              </a:defRPr>
            </a:lvl1pPr>
          </a:lstStyle>
          <a:p>
            <a:fld id="{9784CBA3-D598-4B1F-BAA3-EE14B5154290}" type="slidenum">
              <a:rPr lang="en-AU" smtClean="0"/>
              <a:pPr/>
              <a:t>‹#›</a:t>
            </a:fld>
            <a:endParaRPr lang="en-AU" dirty="0"/>
          </a:p>
        </p:txBody>
      </p:sp>
      <p:cxnSp>
        <p:nvCxnSpPr>
          <p:cNvPr id="70" name="Straight Connector 69"/>
          <p:cNvCxnSpPr/>
          <p:nvPr userDrawn="1">
            <p:custDataLst>
              <p:tags r:id="rId15"/>
            </p:custDataLst>
          </p:nvPr>
        </p:nvCxnSpPr>
        <p:spPr>
          <a:xfrm>
            <a:off x="282163" y="5946775"/>
            <a:ext cx="8572912"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userDrawn="1"/>
        </p:nvGrpSpPr>
        <p:grpSpPr>
          <a:xfrm>
            <a:off x="-1334173" y="-533456"/>
            <a:ext cx="10723183" cy="6493000"/>
            <a:chOff x="-1334173" y="-533456"/>
            <a:chExt cx="10723183" cy="6493000"/>
          </a:xfrm>
        </p:grpSpPr>
        <p:grpSp>
          <p:nvGrpSpPr>
            <p:cNvPr id="47" name="Group 13"/>
            <p:cNvGrpSpPr/>
            <p:nvPr userDrawn="1"/>
          </p:nvGrpSpPr>
          <p:grpSpPr>
            <a:xfrm>
              <a:off x="-1334173" y="1145470"/>
              <a:ext cx="1327930" cy="4814074"/>
              <a:chOff x="-1334173" y="1145470"/>
              <a:chExt cx="1327930" cy="4814074"/>
            </a:xfrm>
          </p:grpSpPr>
          <p:grpSp>
            <p:nvGrpSpPr>
              <p:cNvPr id="55" name="Group 7"/>
              <p:cNvGrpSpPr/>
              <p:nvPr userDrawn="1"/>
            </p:nvGrpSpPr>
            <p:grpSpPr>
              <a:xfrm>
                <a:off x="-1334173" y="4420483"/>
                <a:ext cx="1327930" cy="276999"/>
                <a:chOff x="-1334173" y="4420483"/>
                <a:chExt cx="1327930" cy="276999"/>
              </a:xfrm>
            </p:grpSpPr>
            <p:cxnSp>
              <p:nvCxnSpPr>
                <p:cNvPr id="65" name="Straight Connector 64"/>
                <p:cNvCxnSpPr/>
                <p:nvPr userDrawn="1"/>
              </p:nvCxnSpPr>
              <p:spPr>
                <a:xfrm>
                  <a:off x="-261843" y="4558982"/>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userDrawn="1"/>
              </p:nvSpPr>
              <p:spPr>
                <a:xfrm>
                  <a:off x="-1334173" y="4420483"/>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3.14</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X</a:t>
                  </a:r>
                  <a:r>
                    <a:rPr lang="en-AU" sz="900" b="1" baseline="0" dirty="0">
                      <a:solidFill>
                        <a:schemeClr val="tx1">
                          <a:lumMod val="85000"/>
                          <a:lumOff val="15000"/>
                        </a:schemeClr>
                      </a:solidFill>
                      <a:latin typeface="+mn-lt"/>
                    </a:rPr>
                    <a:t> AXIS</a:t>
                  </a:r>
                  <a:endParaRPr lang="en-AU" sz="900" b="1" dirty="0">
                    <a:solidFill>
                      <a:schemeClr val="tx1">
                        <a:lumMod val="85000"/>
                        <a:lumOff val="15000"/>
                      </a:schemeClr>
                    </a:solidFill>
                    <a:latin typeface="+mn-lt"/>
                  </a:endParaRPr>
                </a:p>
              </p:txBody>
            </p:sp>
          </p:grpSp>
          <p:grpSp>
            <p:nvGrpSpPr>
              <p:cNvPr id="56" name="Group 55"/>
              <p:cNvGrpSpPr/>
              <p:nvPr userDrawn="1"/>
            </p:nvGrpSpPr>
            <p:grpSpPr>
              <a:xfrm>
                <a:off x="-1334173" y="5682545"/>
                <a:ext cx="1327930" cy="276999"/>
                <a:chOff x="-1334173" y="5682545"/>
                <a:chExt cx="1327930" cy="276999"/>
              </a:xfrm>
            </p:grpSpPr>
            <p:cxnSp>
              <p:nvCxnSpPr>
                <p:cNvPr id="63" name="Straight Connector 62"/>
                <p:cNvCxnSpPr/>
                <p:nvPr userDrawn="1"/>
              </p:nvCxnSpPr>
              <p:spPr>
                <a:xfrm>
                  <a:off x="-261843" y="5821044"/>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userDrawn="1"/>
              </p:nvSpPr>
              <p:spPr>
                <a:xfrm>
                  <a:off x="-1334173" y="5682545"/>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6.65</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BASE MARGIN</a:t>
                  </a:r>
                </a:p>
              </p:txBody>
            </p:sp>
          </p:grpSp>
          <p:grpSp>
            <p:nvGrpSpPr>
              <p:cNvPr id="57" name="Group 5"/>
              <p:cNvGrpSpPr/>
              <p:nvPr userDrawn="1"/>
            </p:nvGrpSpPr>
            <p:grpSpPr>
              <a:xfrm>
                <a:off x="-1334173" y="1145470"/>
                <a:ext cx="1327930" cy="276999"/>
                <a:chOff x="-1334173" y="1145470"/>
                <a:chExt cx="1327930" cy="276999"/>
              </a:xfrm>
            </p:grpSpPr>
            <p:cxnSp>
              <p:nvCxnSpPr>
                <p:cNvPr id="61" name="Straight Connector 60"/>
                <p:cNvCxnSpPr/>
                <p:nvPr userDrawn="1"/>
              </p:nvCxnSpPr>
              <p:spPr>
                <a:xfrm>
                  <a:off x="-261843" y="128396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userDrawn="1"/>
              </p:nvSpPr>
              <p:spPr>
                <a:xfrm>
                  <a:off x="-1334173" y="114547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5.95</a:t>
                  </a:r>
                </a:p>
                <a:p>
                  <a:pPr algn="ctr"/>
                  <a:r>
                    <a:rPr lang="en-AU" sz="900" b="1" dirty="0">
                      <a:solidFill>
                        <a:schemeClr val="tx1">
                          <a:lumMod val="85000"/>
                          <a:lumOff val="15000"/>
                        </a:schemeClr>
                      </a:solidFill>
                      <a:latin typeface="+mn-lt"/>
                    </a:rPr>
                    <a:t>TOP</a:t>
                  </a:r>
                  <a:r>
                    <a:rPr lang="en-AU" sz="900" b="1" baseline="0" dirty="0">
                      <a:solidFill>
                        <a:schemeClr val="tx1">
                          <a:lumMod val="85000"/>
                          <a:lumOff val="15000"/>
                        </a:schemeClr>
                      </a:solidFill>
                      <a:latin typeface="+mn-lt"/>
                    </a:rPr>
                    <a:t> MARGIN</a:t>
                  </a:r>
                  <a:endParaRPr lang="en-AU" sz="900" b="1" dirty="0">
                    <a:solidFill>
                      <a:schemeClr val="tx1">
                        <a:lumMod val="85000"/>
                        <a:lumOff val="15000"/>
                      </a:schemeClr>
                    </a:solidFill>
                    <a:latin typeface="+mn-lt"/>
                  </a:endParaRPr>
                </a:p>
              </p:txBody>
            </p:sp>
          </p:grpSp>
          <p:grpSp>
            <p:nvGrpSpPr>
              <p:cNvPr id="58" name="Group 8"/>
              <p:cNvGrpSpPr/>
              <p:nvPr userDrawn="1"/>
            </p:nvGrpSpPr>
            <p:grpSpPr>
              <a:xfrm>
                <a:off x="-1334173" y="1659820"/>
                <a:ext cx="1327930" cy="276999"/>
                <a:chOff x="-1334173" y="1659820"/>
                <a:chExt cx="1327930" cy="276999"/>
              </a:xfrm>
            </p:grpSpPr>
            <p:cxnSp>
              <p:nvCxnSpPr>
                <p:cNvPr id="59" name="Straight Connector 58"/>
                <p:cNvCxnSpPr/>
                <p:nvPr userDrawn="1"/>
              </p:nvCxnSpPr>
              <p:spPr>
                <a:xfrm>
                  <a:off x="-261843" y="1798319"/>
                  <a:ext cx="2556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userDrawn="1"/>
              </p:nvSpPr>
              <p:spPr>
                <a:xfrm>
                  <a:off x="-1334173" y="1659820"/>
                  <a:ext cx="1072330" cy="276999"/>
                </a:xfrm>
                <a:prstGeom prst="rect">
                  <a:avLst/>
                </a:prstGeom>
                <a:solidFill>
                  <a:schemeClr val="bg1"/>
                </a:solidFill>
              </p:spPr>
              <p:txBody>
                <a:bodyPr wrap="square" lIns="0" tIns="0" rIns="0" bIns="0" rtlCol="0" anchor="ctr">
                  <a:spAutoFit/>
                </a:bodyPr>
                <a:lstStyle/>
                <a:p>
                  <a:pPr algn="ctr"/>
                  <a:r>
                    <a:rPr lang="en-AU" sz="900" b="1" dirty="0">
                      <a:solidFill>
                        <a:schemeClr val="tx1">
                          <a:lumMod val="85000"/>
                          <a:lumOff val="15000"/>
                        </a:schemeClr>
                      </a:solidFill>
                      <a:latin typeface="+mn-lt"/>
                    </a:rPr>
                    <a:t>4.52</a:t>
                  </a:r>
                  <a:br>
                    <a:rPr lang="en-AU" sz="900" b="1" dirty="0">
                      <a:solidFill>
                        <a:schemeClr val="tx1">
                          <a:lumMod val="85000"/>
                          <a:lumOff val="15000"/>
                        </a:schemeClr>
                      </a:solidFill>
                      <a:latin typeface="+mn-lt"/>
                    </a:rPr>
                  </a:br>
                  <a:r>
                    <a:rPr lang="en-AU" sz="900" b="1" dirty="0">
                      <a:solidFill>
                        <a:schemeClr val="tx1">
                          <a:lumMod val="85000"/>
                          <a:lumOff val="15000"/>
                        </a:schemeClr>
                      </a:solidFill>
                      <a:latin typeface="+mn-lt"/>
                    </a:rPr>
                    <a:t>CHART TOP</a:t>
                  </a:r>
                </a:p>
              </p:txBody>
            </p:sp>
          </p:grpSp>
        </p:grpSp>
        <p:grpSp>
          <p:nvGrpSpPr>
            <p:cNvPr id="48" name="Group 6"/>
            <p:cNvGrpSpPr/>
            <p:nvPr userDrawn="1"/>
          </p:nvGrpSpPr>
          <p:grpSpPr>
            <a:xfrm>
              <a:off x="-253905" y="-533456"/>
              <a:ext cx="9642915" cy="533456"/>
              <a:chOff x="-253905" y="-533456"/>
              <a:chExt cx="9642915" cy="533456"/>
            </a:xfrm>
          </p:grpSpPr>
          <p:grpSp>
            <p:nvGrpSpPr>
              <p:cNvPr id="49" name="Group 48"/>
              <p:cNvGrpSpPr/>
              <p:nvPr userDrawn="1"/>
            </p:nvGrpSpPr>
            <p:grpSpPr>
              <a:xfrm>
                <a:off x="-253905" y="-533456"/>
                <a:ext cx="1072330" cy="533456"/>
                <a:chOff x="-250415" y="-533456"/>
                <a:chExt cx="1072330" cy="533456"/>
              </a:xfrm>
            </p:grpSpPr>
            <p:cxnSp>
              <p:nvCxnSpPr>
                <p:cNvPr id="53" name="Straight Connector 52"/>
                <p:cNvCxnSpPr/>
                <p:nvPr userDrawn="1"/>
              </p:nvCxnSpPr>
              <p:spPr>
                <a:xfrm>
                  <a:off x="285750" y="-252000"/>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a:off x="-250415"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br>
                    <a:rPr lang="en-AU" dirty="0"/>
                  </a:br>
                  <a:r>
                    <a:rPr lang="en-AU" dirty="0"/>
                    <a:t>LEFT MARGIN</a:t>
                  </a:r>
                </a:p>
              </p:txBody>
            </p:sp>
          </p:grpSp>
          <p:grpSp>
            <p:nvGrpSpPr>
              <p:cNvPr id="50" name="Group 2"/>
              <p:cNvGrpSpPr/>
              <p:nvPr userDrawn="1"/>
            </p:nvGrpSpPr>
            <p:grpSpPr>
              <a:xfrm>
                <a:off x="8316680" y="-533456"/>
                <a:ext cx="1072330" cy="528999"/>
                <a:chOff x="7804969" y="-533456"/>
                <a:chExt cx="1072330" cy="528999"/>
              </a:xfrm>
            </p:grpSpPr>
            <p:cxnSp>
              <p:nvCxnSpPr>
                <p:cNvPr id="51" name="Straight Connector 50"/>
                <p:cNvCxnSpPr/>
                <p:nvPr userDrawn="1"/>
              </p:nvCxnSpPr>
              <p:spPr>
                <a:xfrm>
                  <a:off x="8341134" y="-256457"/>
                  <a:ext cx="0" cy="2520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userDrawn="1"/>
              </p:nvSpPr>
              <p:spPr>
                <a:xfrm>
                  <a:off x="7804969" y="-533456"/>
                  <a:ext cx="1072330" cy="276999"/>
                </a:xfrm>
                <a:prstGeom prst="rect">
                  <a:avLst/>
                </a:prstGeom>
                <a:solidFill>
                  <a:schemeClr val="bg1"/>
                </a:solidFill>
              </p:spPr>
              <p:txBody>
                <a:bodyPr wrap="square" lIns="0" tIns="0" rIns="0" bIns="0" rtlCol="0" anchor="ctr">
                  <a:spAutoFit/>
                </a:bodyPr>
                <a:lstStyle>
                  <a:defPPr>
                    <a:defRPr lang="en-AU"/>
                  </a:defPPr>
                  <a:lvl1pPr algn="ctr">
                    <a:defRPr sz="900">
                      <a:solidFill>
                        <a:schemeClr val="tx1">
                          <a:lumMod val="85000"/>
                          <a:lumOff val="15000"/>
                        </a:schemeClr>
                      </a:solidFill>
                      <a:latin typeface="+mn-lt"/>
                    </a:defRPr>
                  </a:lvl1pPr>
                </a:lstStyle>
                <a:p>
                  <a:pPr lvl="0"/>
                  <a:r>
                    <a:rPr lang="en-AU" dirty="0"/>
                    <a:t>11.90</a:t>
                  </a:r>
                </a:p>
                <a:p>
                  <a:pPr lvl="0"/>
                  <a:r>
                    <a:rPr lang="en-AU" dirty="0"/>
                    <a:t>RIGHT MARGIN</a:t>
                  </a:r>
                </a:p>
              </p:txBody>
            </p:sp>
          </p:grpSp>
        </p:grpSp>
      </p:grpSp>
      <p:pic>
        <p:nvPicPr>
          <p:cNvPr id="29" name="Picture 2" descr="C:\Users\AndrewA\Desktop\TNS_logo_rgb.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81813" y="6071836"/>
            <a:ext cx="504000" cy="5040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2"/>
          <p:cNvSpPr txBox="1">
            <a:spLocks/>
          </p:cNvSpPr>
          <p:nvPr userDrawn="1"/>
        </p:nvSpPr>
        <p:spPr>
          <a:xfrm>
            <a:off x="1304529" y="6089856"/>
            <a:ext cx="5114925" cy="2292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ts val="1400"/>
              </a:lnSpc>
              <a:spcBef>
                <a:spcPts val="0"/>
              </a:spcBef>
              <a:spcAft>
                <a:spcPts val="0"/>
              </a:spcAft>
            </a:pPr>
            <a:r>
              <a:rPr lang="en-AU" sz="1200" dirty="0">
                <a:solidFill>
                  <a:srgbClr val="EC008C"/>
                </a:solidFill>
                <a:latin typeface="+mj-lt"/>
                <a:ea typeface="Times New Roman"/>
                <a:cs typeface="Times New Roman"/>
              </a:rPr>
              <a:t>TNS Medium Gallup</a:t>
            </a:r>
            <a:endParaRPr lang="en-US" sz="900" dirty="0">
              <a:solidFill>
                <a:srgbClr val="333333"/>
              </a:solidFill>
              <a:latin typeface="+mj-lt"/>
              <a:ea typeface="Times New Roman"/>
              <a:cs typeface="Times New Roman"/>
            </a:endParaRPr>
          </a:p>
        </p:txBody>
      </p:sp>
    </p:spTree>
    <p:extLst>
      <p:ext uri="{BB962C8B-B14F-4D97-AF65-F5344CB8AC3E}">
        <p14:creationId xmlns:p14="http://schemas.microsoft.com/office/powerpoint/2010/main" val="314111807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dt="0"/>
  <p:txStyles>
    <p:titleStyle>
      <a:lvl1pPr algn="l" defTabSz="914400" rtl="0" eaLnBrk="1" latinLnBrk="0" hangingPunct="1">
        <a:spcBef>
          <a:spcPct val="0"/>
        </a:spcBef>
        <a:buNone/>
        <a:defRPr sz="2400" kern="1200">
          <a:solidFill>
            <a:srgbClr val="333333"/>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lang="en-US" sz="1600" b="0" kern="1200" dirty="0" smtClean="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24.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3.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1.xml"/><Relationship Id="rId5" Type="http://schemas.openxmlformats.org/officeDocument/2006/relationships/image" Target="../media/image11.emf"/><Relationship Id="rId4" Type="http://schemas.openxmlformats.org/officeDocument/2006/relationships/chart" Target="../charts/chart24.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3.x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10.emf"/></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hart" Target="../charts/chart31.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10.emf"/></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3.xml"/><Relationship Id="rId5" Type="http://schemas.openxmlformats.org/officeDocument/2006/relationships/image" Target="../media/image11.emf"/><Relationship Id="rId4" Type="http://schemas.openxmlformats.org/officeDocument/2006/relationships/image" Target="../media/image10.emf"/></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11.emf"/></Relationships>
</file>

<file path=ppt/slides/_rels/slide3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hart" Target="../charts/chart36.xml"/><Relationship Id="rId1" Type="http://schemas.openxmlformats.org/officeDocument/2006/relationships/slideLayout" Target="../slideLayouts/slideLayout23.xml"/><Relationship Id="rId4" Type="http://schemas.openxmlformats.org/officeDocument/2006/relationships/chart" Target="../charts/char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10.emf"/></Relationships>
</file>

<file path=ppt/slides/_rels/slide4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chart" Target="../charts/chart41.xml"/></Relationships>
</file>

<file path=ppt/slides/_rels/slide4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10.emf"/></Relationships>
</file>

<file path=ppt/slides/_rels/slide4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1.xml"/><Relationship Id="rId5" Type="http://schemas.openxmlformats.org/officeDocument/2006/relationships/image" Target="../media/image11.emf"/><Relationship Id="rId4" Type="http://schemas.openxmlformats.org/officeDocument/2006/relationships/chart" Target="../charts/char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4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10.emf"/></Relationships>
</file>

<file path=ppt/slides/_rels/slide4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9.xml"/><Relationship Id="rId1" Type="http://schemas.openxmlformats.org/officeDocument/2006/relationships/slideLayout" Target="../slideLayouts/slideLayout21.xml"/><Relationship Id="rId4" Type="http://schemas.openxmlformats.org/officeDocument/2006/relationships/image" Target="../media/image10.emf"/></Relationships>
</file>

<file path=ppt/slides/_rels/slide4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chart" Target="../charts/chart51.xml"/></Relationships>
</file>

<file path=ppt/slides/_rels/slide4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21.xml"/><Relationship Id="rId4" Type="http://schemas.openxmlformats.org/officeDocument/2006/relationships/image" Target="../media/image10.emf"/></Relationships>
</file>

<file path=ppt/slides/_rels/slide4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10.emf"/><Relationship Id="rId4" Type="http://schemas.openxmlformats.org/officeDocument/2006/relationships/chart" Target="../charts/chart5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20.xml"/><Relationship Id="rId5" Type="http://schemas.openxmlformats.org/officeDocument/2006/relationships/image" Target="../media/image12.png"/><Relationship Id="rId4" Type="http://schemas.openxmlformats.org/officeDocument/2006/relationships/image" Target="../media/image10.emf"/></Relationships>
</file>

<file path=ppt/slides/_rels/slide5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3.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chart" Target="../charts/chart57.xml"/></Relationships>
</file>

<file path=ppt/slides/_rels/slide5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chart" Target="../charts/chart60.xml"/></Relationships>
</file>

<file path=ppt/slides/_rels/slide5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21.xml"/><Relationship Id="rId5" Type="http://schemas.openxmlformats.org/officeDocument/2006/relationships/image" Target="../media/image10.emf"/><Relationship Id="rId4" Type="http://schemas.openxmlformats.org/officeDocument/2006/relationships/chart" Target="../charts/chart6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dirty="0"/>
              <a:t>TNS Medium Gallup</a:t>
            </a:r>
            <a:r>
              <a:rPr lang="en-AU" dirty="0" smtClean="0"/>
              <a:t/>
            </a:r>
            <a:br>
              <a:rPr lang="en-AU" dirty="0" smtClean="0"/>
            </a:br>
            <a:r>
              <a:rPr lang="en-AU" dirty="0" smtClean="0"/>
              <a:t>Attitudes </a:t>
            </a:r>
            <a:r>
              <a:rPr lang="en-AU" dirty="0"/>
              <a:t>towards the Impact of the Refugee and Migrant Crisis in Serbia’s </a:t>
            </a:r>
            <a:r>
              <a:rPr lang="en-AU" dirty="0" smtClean="0"/>
              <a:t>Municipalities</a:t>
            </a:r>
            <a:br>
              <a:rPr lang="en-AU" dirty="0" smtClean="0"/>
            </a:br>
            <a:r>
              <a:rPr lang="en-US" dirty="0" smtClean="0"/>
              <a:t>March</a:t>
            </a:r>
            <a:r>
              <a:rPr lang="en-US" dirty="0"/>
              <a:t>, 2016</a:t>
            </a:r>
            <a:endParaRPr lang="en-AU" dirty="0"/>
          </a:p>
        </p:txBody>
      </p:sp>
    </p:spTree>
    <p:custDataLst>
      <p:tags r:id="rId1"/>
    </p:custDataLst>
    <p:extLst>
      <p:ext uri="{BB962C8B-B14F-4D97-AF65-F5344CB8AC3E}">
        <p14:creationId xmlns:p14="http://schemas.microsoft.com/office/powerpoint/2010/main" val="43333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Awareness </a:t>
            </a:r>
            <a:r>
              <a:rPr lang="sr-Latn-RS" dirty="0"/>
              <a:t>of</a:t>
            </a:r>
            <a:r>
              <a:rPr lang="en-US" dirty="0"/>
              <a:t> </a:t>
            </a:r>
            <a:r>
              <a:rPr lang="x-none" dirty="0"/>
              <a:t>migrant </a:t>
            </a:r>
            <a:r>
              <a:rPr lang="en-US" dirty="0"/>
              <a:t>crisis</a:t>
            </a:r>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3950801142"/>
              </p:ext>
            </p:extLst>
          </p:nvPr>
        </p:nvGraphicFramePr>
        <p:xfrm>
          <a:off x="285750" y="2495550"/>
          <a:ext cx="8569325" cy="34432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a:xfrm>
            <a:off x="285750" y="1031839"/>
            <a:ext cx="8569324" cy="1412978"/>
          </a:xfrm>
        </p:spPr>
        <p:txBody>
          <a:bodyPr>
            <a:noAutofit/>
          </a:bodyPr>
          <a:lstStyle/>
          <a:p>
            <a:r>
              <a:rPr lang="en-US" sz="1400" dirty="0"/>
              <a:t>Citizens say that they are largely informed about the migrant crisis (53.5% </a:t>
            </a:r>
            <a:r>
              <a:rPr lang="en-US" sz="1400" dirty="0" smtClean="0"/>
              <a:t>well </a:t>
            </a:r>
            <a:r>
              <a:rPr lang="en-US" sz="1400" dirty="0"/>
              <a:t>informed), while 44% say that they are not sufficiently informed. In the municipalities that are most intensely affected by the migrant crisis, citizens less frequently say that they are well informed, compared to municipalities moderately affected by the crisis.</a:t>
            </a:r>
          </a:p>
        </p:txBody>
      </p:sp>
      <p:graphicFrame>
        <p:nvGraphicFramePr>
          <p:cNvPr id="12" name="Table 11"/>
          <p:cNvGraphicFramePr>
            <a:graphicFrameLocks noGrp="1"/>
          </p:cNvGraphicFramePr>
          <p:nvPr>
            <p:extLst/>
          </p:nvPr>
        </p:nvGraphicFramePr>
        <p:xfrm>
          <a:off x="6847366" y="2436668"/>
          <a:ext cx="2007708" cy="2711705"/>
        </p:xfrm>
        <a:graphic>
          <a:graphicData uri="http://schemas.openxmlformats.org/drawingml/2006/table">
            <a:tbl>
              <a:tblPr firstRow="1" bandRow="1">
                <a:tableStyleId>{5C22544A-7EE6-4342-B048-85BDC9FD1C3A}</a:tableStyleId>
              </a:tblPr>
              <a:tblGrid>
                <a:gridCol w="1084522">
                  <a:extLst>
                    <a:ext uri="{9D8B030D-6E8A-4147-A177-3AD203B41FA5}">
                      <a16:colId xmlns="" xmlns:a16="http://schemas.microsoft.com/office/drawing/2014/main" val="2533916438"/>
                    </a:ext>
                  </a:extLst>
                </a:gridCol>
                <a:gridCol w="923186">
                  <a:extLst>
                    <a:ext uri="{9D8B030D-6E8A-4147-A177-3AD203B41FA5}">
                      <a16:colId xmlns="" xmlns:a16="http://schemas.microsoft.com/office/drawing/2014/main" val="2389811124"/>
                    </a:ext>
                  </a:extLst>
                </a:gridCol>
              </a:tblGrid>
              <a:tr h="511601">
                <a:tc>
                  <a:txBody>
                    <a:bodyPr/>
                    <a:lstStyle/>
                    <a:p>
                      <a:pPr algn="ctr"/>
                      <a:r>
                        <a:rPr lang="en-US" sz="900" b="0" dirty="0"/>
                        <a:t>TOTAL</a:t>
                      </a:r>
                      <a:r>
                        <a:rPr lang="en-US" sz="900" b="0" baseline="0" dirty="0"/>
                        <a:t> </a:t>
                      </a:r>
                      <a:r>
                        <a:rPr lang="en-US" sz="900" b="0" dirty="0"/>
                        <a:t>Poorly</a:t>
                      </a:r>
                      <a:r>
                        <a:rPr lang="en-US" sz="900" b="0" baseline="0" dirty="0"/>
                        <a:t> informed, %</a:t>
                      </a:r>
                      <a:endParaRPr lang="en-US" sz="900" b="0" dirty="0"/>
                    </a:p>
                  </a:txBody>
                  <a:tcPr/>
                </a:tc>
                <a:tc>
                  <a:txBody>
                    <a:bodyPr/>
                    <a:lstStyle/>
                    <a:p>
                      <a:pPr algn="ctr"/>
                      <a:r>
                        <a:rPr lang="en-US" sz="900" b="0" dirty="0"/>
                        <a:t>TOTAL</a:t>
                      </a:r>
                      <a:r>
                        <a:rPr lang="en-US" sz="900" b="0" baseline="0" dirty="0"/>
                        <a:t> Well informed, %</a:t>
                      </a:r>
                      <a:r>
                        <a:rPr lang="en-US" sz="900" dirty="0"/>
                        <a:t> </a:t>
                      </a:r>
                    </a:p>
                  </a:txBody>
                  <a:tcPr/>
                </a:tc>
                <a:extLst>
                  <a:ext uri="{0D108BD9-81ED-4DB2-BD59-A6C34878D82A}">
                    <a16:rowId xmlns="" xmlns:a16="http://schemas.microsoft.com/office/drawing/2014/main" val="2611604264"/>
                  </a:ext>
                </a:extLst>
              </a:tr>
              <a:tr h="602866">
                <a:tc>
                  <a:txBody>
                    <a:bodyPr/>
                    <a:lstStyle/>
                    <a:p>
                      <a:pPr algn="ctr"/>
                      <a:r>
                        <a:rPr lang="en-US" sz="1200" dirty="0"/>
                        <a:t>45</a:t>
                      </a:r>
                    </a:p>
                  </a:txBody>
                  <a:tcPr anchor="ctr">
                    <a:noFill/>
                  </a:tcPr>
                </a:tc>
                <a:tc>
                  <a:txBody>
                    <a:bodyPr/>
                    <a:lstStyle/>
                    <a:p>
                      <a:pPr algn="ctr"/>
                      <a:r>
                        <a:rPr lang="en-US" sz="1200" dirty="0"/>
                        <a:t>54</a:t>
                      </a:r>
                    </a:p>
                  </a:txBody>
                  <a:tcPr anchor="ctr">
                    <a:noFill/>
                  </a:tcPr>
                </a:tc>
                <a:extLst>
                  <a:ext uri="{0D108BD9-81ED-4DB2-BD59-A6C34878D82A}">
                    <a16:rowId xmlns="" xmlns:a16="http://schemas.microsoft.com/office/drawing/2014/main" val="3260649904"/>
                  </a:ext>
                </a:extLst>
              </a:tr>
              <a:tr h="919367">
                <a:tc>
                  <a:txBody>
                    <a:bodyPr/>
                    <a:lstStyle/>
                    <a:p>
                      <a:pPr algn="ctr"/>
                      <a:r>
                        <a:rPr lang="en-US" sz="1200" dirty="0"/>
                        <a:t>47</a:t>
                      </a:r>
                    </a:p>
                  </a:txBody>
                  <a:tcPr anchor="ctr">
                    <a:noFill/>
                  </a:tcPr>
                </a:tc>
                <a:tc>
                  <a:txBody>
                    <a:bodyPr/>
                    <a:lstStyle/>
                    <a:p>
                      <a:pPr algn="ctr"/>
                      <a:r>
                        <a:rPr lang="en-US" sz="1200" dirty="0"/>
                        <a:t>51</a:t>
                      </a:r>
                    </a:p>
                  </a:txBody>
                  <a:tcPr anchor="ctr">
                    <a:noFill/>
                  </a:tcPr>
                </a:tc>
                <a:extLst>
                  <a:ext uri="{0D108BD9-81ED-4DB2-BD59-A6C34878D82A}">
                    <a16:rowId xmlns="" xmlns:a16="http://schemas.microsoft.com/office/drawing/2014/main" val="1268549333"/>
                  </a:ext>
                </a:extLst>
              </a:tr>
              <a:tr h="677871">
                <a:tc>
                  <a:txBody>
                    <a:bodyPr/>
                    <a:lstStyle/>
                    <a:p>
                      <a:pPr algn="ctr"/>
                      <a:r>
                        <a:rPr lang="en-US" sz="1200" dirty="0"/>
                        <a:t>44</a:t>
                      </a:r>
                    </a:p>
                  </a:txBody>
                  <a:tcPr anchor="ctr">
                    <a:noFill/>
                  </a:tcPr>
                </a:tc>
                <a:tc>
                  <a:txBody>
                    <a:bodyPr/>
                    <a:lstStyle/>
                    <a:p>
                      <a:pPr algn="ctr"/>
                      <a:r>
                        <a:rPr lang="en-US" sz="1200" dirty="0"/>
                        <a:t>56</a:t>
                      </a:r>
                    </a:p>
                  </a:txBody>
                  <a:tcPr anchor="ctr">
                    <a:noFill/>
                  </a:tcPr>
                </a:tc>
                <a:extLst>
                  <a:ext uri="{0D108BD9-81ED-4DB2-BD59-A6C34878D82A}">
                    <a16:rowId xmlns="" xmlns:a16="http://schemas.microsoft.com/office/drawing/2014/main" val="3593748831"/>
                  </a:ext>
                </a:extLst>
              </a:tr>
            </a:tbl>
          </a:graphicData>
        </a:graphic>
      </p:graphicFrame>
      <p:cxnSp>
        <p:nvCxnSpPr>
          <p:cNvPr id="13" name="Straight Connector 12"/>
          <p:cNvCxnSpPr/>
          <p:nvPr/>
        </p:nvCxnSpPr>
        <p:spPr>
          <a:xfrm>
            <a:off x="2275367" y="3593805"/>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75367" y="4365552"/>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AU" b="0" i="0" u="none" strike="noStrike" kern="0" cap="none" spc="0" normalizeH="0" baseline="0" noProof="0" dirty="0">
              <a:ln>
                <a:noFill/>
              </a:ln>
              <a:solidFill>
                <a:sysClr val="windowText" lastClr="000000"/>
              </a:solidFill>
              <a:effectLst/>
              <a:uLnTx/>
              <a:uFillTx/>
            </a:endParaRPr>
          </a:p>
        </p:txBody>
      </p:sp>
      <p:sp>
        <p:nvSpPr>
          <p:cNvPr id="10" name="Rectangle 9"/>
          <p:cNvSpPr/>
          <p:nvPr/>
        </p:nvSpPr>
        <p:spPr>
          <a:xfrm>
            <a:off x="2018190" y="2309710"/>
            <a:ext cx="4829175" cy="253916"/>
          </a:xfrm>
          <a:prstGeom prst="rect">
            <a:avLst/>
          </a:prstGeom>
        </p:spPr>
        <p:txBody>
          <a:bodyPr wrap="square">
            <a:spAutoFit/>
          </a:bodyPr>
          <a:lstStyle/>
          <a:p>
            <a:pPr algn="ctr">
              <a:defRPr sz="1050" b="0" i="0" u="none" strike="noStrike" kern="1200" spc="0" baseline="0">
                <a:solidFill>
                  <a:prstClr val="black">
                    <a:lumMod val="65000"/>
                    <a:lumOff val="35000"/>
                  </a:prstClr>
                </a:solidFill>
                <a:latin typeface="+mn-lt"/>
                <a:ea typeface="+mn-ea"/>
                <a:cs typeface="+mn-cs"/>
              </a:defRPr>
            </a:pPr>
            <a:r>
              <a:rPr lang="en-US" dirty="0">
                <a:solidFill>
                  <a:srgbClr val="333333"/>
                </a:solidFill>
                <a:latin typeface="+mn-lt"/>
                <a:cs typeface="Aharoni" pitchFamily="2" charset="-79"/>
              </a:rPr>
              <a:t>How well are you informed about migrant/refugee crisis overall? %</a:t>
            </a:r>
          </a:p>
        </p:txBody>
      </p:sp>
      <p:graphicFrame>
        <p:nvGraphicFramePr>
          <p:cNvPr id="16" name="Table 15"/>
          <p:cNvGraphicFramePr>
            <a:graphicFrameLocks noGrp="1"/>
          </p:cNvGraphicFramePr>
          <p:nvPr>
            <p:extLst>
              <p:ext uri="{D42A27DB-BD31-4B8C-83A1-F6EECF244321}">
                <p14:modId xmlns:p14="http://schemas.microsoft.com/office/powerpoint/2010/main" val="4119875878"/>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7" name="Group 16"/>
          <p:cNvGrpSpPr/>
          <p:nvPr/>
        </p:nvGrpSpPr>
        <p:grpSpPr>
          <a:xfrm>
            <a:off x="7752051" y="134189"/>
            <a:ext cx="1141658" cy="674039"/>
            <a:chOff x="3173031" y="5976225"/>
            <a:chExt cx="1141658" cy="674039"/>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9" name="Rectangle 18"/>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142797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Awareness </a:t>
            </a:r>
            <a:r>
              <a:rPr lang="sr-Latn-RS" dirty="0"/>
              <a:t>of</a:t>
            </a:r>
            <a:r>
              <a:rPr lang="en-US" dirty="0"/>
              <a:t> </a:t>
            </a:r>
            <a:r>
              <a:rPr lang="x-none" dirty="0"/>
              <a:t>migrant </a:t>
            </a:r>
            <a:r>
              <a:rPr lang="en-US" dirty="0"/>
              <a:t>crisis</a:t>
            </a:r>
            <a:r>
              <a:rPr lang="sr-Latn-RS" dirty="0"/>
              <a:t/>
            </a:r>
            <a:br>
              <a:rPr lang="sr-Latn-RS" dirty="0"/>
            </a:br>
            <a:r>
              <a:rPr lang="sr-Latn-RS" dirty="0"/>
              <a:t>Gender split</a:t>
            </a:r>
            <a:endParaRPr lang="en-US" dirty="0"/>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3443487171"/>
              </p:ext>
            </p:extLst>
          </p:nvPr>
        </p:nvGraphicFramePr>
        <p:xfrm>
          <a:off x="285750" y="2495550"/>
          <a:ext cx="8569325" cy="34432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p:txBody>
          <a:bodyPr>
            <a:noAutofit/>
          </a:bodyPr>
          <a:lstStyle/>
          <a:p>
            <a:r>
              <a:rPr lang="en-US" sz="1400" dirty="0" smtClean="0"/>
              <a:t>Women </a:t>
            </a:r>
            <a:r>
              <a:rPr lang="en-US" sz="1400" dirty="0"/>
              <a:t>have said that they are less informed about the crisis than men, which is consistent with greater reluctance of women with respect to the majority of questions about migration, compared to the male population (a higher percentage of "don’t know/no answer").</a:t>
            </a:r>
          </a:p>
        </p:txBody>
      </p:sp>
      <p:graphicFrame>
        <p:nvGraphicFramePr>
          <p:cNvPr id="12" name="Table 11"/>
          <p:cNvGraphicFramePr>
            <a:graphicFrameLocks noGrp="1"/>
          </p:cNvGraphicFramePr>
          <p:nvPr>
            <p:extLst>
              <p:ext uri="{D42A27DB-BD31-4B8C-83A1-F6EECF244321}">
                <p14:modId xmlns:p14="http://schemas.microsoft.com/office/powerpoint/2010/main" val="2740183324"/>
              </p:ext>
            </p:extLst>
          </p:nvPr>
        </p:nvGraphicFramePr>
        <p:xfrm>
          <a:off x="6847366" y="2436668"/>
          <a:ext cx="2007708" cy="2711705"/>
        </p:xfrm>
        <a:graphic>
          <a:graphicData uri="http://schemas.openxmlformats.org/drawingml/2006/table">
            <a:tbl>
              <a:tblPr firstRow="1" bandRow="1">
                <a:tableStyleId>{5C22544A-7EE6-4342-B048-85BDC9FD1C3A}</a:tableStyleId>
              </a:tblPr>
              <a:tblGrid>
                <a:gridCol w="1084522">
                  <a:extLst>
                    <a:ext uri="{9D8B030D-6E8A-4147-A177-3AD203B41FA5}">
                      <a16:colId xmlns="" xmlns:a16="http://schemas.microsoft.com/office/drawing/2014/main" val="2533916438"/>
                    </a:ext>
                  </a:extLst>
                </a:gridCol>
                <a:gridCol w="923186">
                  <a:extLst>
                    <a:ext uri="{9D8B030D-6E8A-4147-A177-3AD203B41FA5}">
                      <a16:colId xmlns="" xmlns:a16="http://schemas.microsoft.com/office/drawing/2014/main" val="2389811124"/>
                    </a:ext>
                  </a:extLst>
                </a:gridCol>
              </a:tblGrid>
              <a:tr h="511601">
                <a:tc>
                  <a:txBody>
                    <a:bodyPr/>
                    <a:lstStyle/>
                    <a:p>
                      <a:pPr algn="ctr"/>
                      <a:r>
                        <a:rPr lang="en-US" sz="900" b="0" dirty="0"/>
                        <a:t>TOTAL</a:t>
                      </a:r>
                      <a:r>
                        <a:rPr lang="en-US" sz="900" b="0" baseline="0" dirty="0"/>
                        <a:t> </a:t>
                      </a:r>
                      <a:r>
                        <a:rPr lang="en-US" sz="900" b="0" dirty="0"/>
                        <a:t>Poorly</a:t>
                      </a:r>
                      <a:r>
                        <a:rPr lang="en-US" sz="900" b="0" baseline="0" dirty="0"/>
                        <a:t> informed, %</a:t>
                      </a:r>
                      <a:endParaRPr lang="en-US" sz="900" b="0" dirty="0"/>
                    </a:p>
                  </a:txBody>
                  <a:tcPr/>
                </a:tc>
                <a:tc>
                  <a:txBody>
                    <a:bodyPr/>
                    <a:lstStyle/>
                    <a:p>
                      <a:pPr algn="ctr"/>
                      <a:r>
                        <a:rPr lang="en-US" sz="900" b="0" dirty="0"/>
                        <a:t>TOTAL</a:t>
                      </a:r>
                      <a:r>
                        <a:rPr lang="en-US" sz="900" b="0" baseline="0" dirty="0"/>
                        <a:t> Well informed, %</a:t>
                      </a:r>
                      <a:r>
                        <a:rPr lang="en-US" sz="900" dirty="0"/>
                        <a:t> </a:t>
                      </a:r>
                    </a:p>
                  </a:txBody>
                  <a:tcPr/>
                </a:tc>
                <a:extLst>
                  <a:ext uri="{0D108BD9-81ED-4DB2-BD59-A6C34878D82A}">
                    <a16:rowId xmlns="" xmlns:a16="http://schemas.microsoft.com/office/drawing/2014/main" val="2611604264"/>
                  </a:ext>
                </a:extLst>
              </a:tr>
              <a:tr h="602866">
                <a:tc>
                  <a:txBody>
                    <a:bodyPr/>
                    <a:lstStyle/>
                    <a:p>
                      <a:pPr algn="ctr"/>
                      <a:r>
                        <a:rPr lang="en-US" sz="1200" dirty="0"/>
                        <a:t>45</a:t>
                      </a:r>
                    </a:p>
                  </a:txBody>
                  <a:tcPr anchor="ctr">
                    <a:noFill/>
                  </a:tcPr>
                </a:tc>
                <a:tc>
                  <a:txBody>
                    <a:bodyPr/>
                    <a:lstStyle/>
                    <a:p>
                      <a:pPr algn="ctr"/>
                      <a:r>
                        <a:rPr lang="en-US" sz="1200" dirty="0"/>
                        <a:t>54</a:t>
                      </a:r>
                    </a:p>
                  </a:txBody>
                  <a:tcPr anchor="ctr">
                    <a:noFill/>
                  </a:tcPr>
                </a:tc>
                <a:extLst>
                  <a:ext uri="{0D108BD9-81ED-4DB2-BD59-A6C34878D82A}">
                    <a16:rowId xmlns="" xmlns:a16="http://schemas.microsoft.com/office/drawing/2014/main" val="3260649904"/>
                  </a:ext>
                </a:extLst>
              </a:tr>
              <a:tr h="919367">
                <a:tc>
                  <a:txBody>
                    <a:bodyPr/>
                    <a:lstStyle/>
                    <a:p>
                      <a:pPr algn="ctr"/>
                      <a:r>
                        <a:rPr lang="en-US" sz="1200" dirty="0"/>
                        <a:t>41</a:t>
                      </a:r>
                    </a:p>
                  </a:txBody>
                  <a:tcPr anchor="ctr">
                    <a:noFill/>
                  </a:tcPr>
                </a:tc>
                <a:tc>
                  <a:txBody>
                    <a:bodyPr/>
                    <a:lstStyle/>
                    <a:p>
                      <a:pPr algn="ctr"/>
                      <a:r>
                        <a:rPr lang="en-US" sz="1200" dirty="0"/>
                        <a:t>58</a:t>
                      </a:r>
                    </a:p>
                  </a:txBody>
                  <a:tcPr anchor="ctr">
                    <a:noFill/>
                  </a:tcPr>
                </a:tc>
                <a:extLst>
                  <a:ext uri="{0D108BD9-81ED-4DB2-BD59-A6C34878D82A}">
                    <a16:rowId xmlns="" xmlns:a16="http://schemas.microsoft.com/office/drawing/2014/main" val="1268549333"/>
                  </a:ext>
                </a:extLst>
              </a:tr>
              <a:tr h="677871">
                <a:tc>
                  <a:txBody>
                    <a:bodyPr/>
                    <a:lstStyle/>
                    <a:p>
                      <a:pPr algn="ctr"/>
                      <a:r>
                        <a:rPr lang="en-US" sz="1200" dirty="0"/>
                        <a:t>48</a:t>
                      </a:r>
                    </a:p>
                  </a:txBody>
                  <a:tcPr anchor="ctr">
                    <a:noFill/>
                  </a:tcPr>
                </a:tc>
                <a:tc>
                  <a:txBody>
                    <a:bodyPr/>
                    <a:lstStyle/>
                    <a:p>
                      <a:pPr algn="ctr"/>
                      <a:r>
                        <a:rPr lang="en-US" sz="1200" dirty="0"/>
                        <a:t>49</a:t>
                      </a:r>
                    </a:p>
                  </a:txBody>
                  <a:tcPr anchor="ctr">
                    <a:noFill/>
                  </a:tcPr>
                </a:tc>
                <a:extLst>
                  <a:ext uri="{0D108BD9-81ED-4DB2-BD59-A6C34878D82A}">
                    <a16:rowId xmlns="" xmlns:a16="http://schemas.microsoft.com/office/drawing/2014/main" val="3593748831"/>
                  </a:ext>
                </a:extLst>
              </a:tr>
            </a:tbl>
          </a:graphicData>
        </a:graphic>
      </p:graphicFrame>
      <p:cxnSp>
        <p:nvCxnSpPr>
          <p:cNvPr id="13" name="Straight Connector 12"/>
          <p:cNvCxnSpPr/>
          <p:nvPr/>
        </p:nvCxnSpPr>
        <p:spPr>
          <a:xfrm>
            <a:off x="2275367" y="3593805"/>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75367" y="4365552"/>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AU" b="0" i="0" u="none" strike="noStrike" kern="0" cap="none" spc="0" normalizeH="0" baseline="0" noProof="0" dirty="0">
              <a:ln>
                <a:noFill/>
              </a:ln>
              <a:solidFill>
                <a:sysClr val="windowText" lastClr="000000"/>
              </a:solidFill>
              <a:effectLst/>
              <a:uLnTx/>
              <a:uFillTx/>
            </a:endParaRPr>
          </a:p>
        </p:txBody>
      </p:sp>
      <p:sp>
        <p:nvSpPr>
          <p:cNvPr id="10" name="Rectangle 9"/>
          <p:cNvSpPr/>
          <p:nvPr/>
        </p:nvSpPr>
        <p:spPr>
          <a:xfrm>
            <a:off x="2018190" y="2309710"/>
            <a:ext cx="4829175" cy="25391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sz="1050" b="0" i="0" u="none" strike="noStrike" kern="1200" spc="0" baseline="0">
                <a:solidFill>
                  <a:prstClr val="black">
                    <a:lumMod val="65000"/>
                    <a:lumOff val="35000"/>
                  </a:prstClr>
                </a:solidFill>
                <a:latin typeface="+mn-lt"/>
                <a:ea typeface="+mn-ea"/>
                <a:cs typeface="+mn-cs"/>
              </a:defRPr>
            </a:pPr>
            <a:r>
              <a:rPr kumimoji="0" lang="en-US" sz="1050" b="0" i="0" u="none" strike="noStrike" kern="1200" cap="none" spc="0" normalizeH="0" baseline="0" noProof="0" dirty="0">
                <a:ln>
                  <a:noFill/>
                </a:ln>
                <a:solidFill>
                  <a:srgbClr val="333333"/>
                </a:solidFill>
                <a:effectLst/>
                <a:uLnTx/>
                <a:uFillTx/>
                <a:latin typeface="+mn-lt"/>
                <a:ea typeface="+mn-ea"/>
                <a:cs typeface="Aharoni" pitchFamily="2" charset="-79"/>
              </a:rPr>
              <a:t>How well are you informed about migrant/refugee crisis overall? %</a:t>
            </a:r>
          </a:p>
        </p:txBody>
      </p:sp>
      <p:graphicFrame>
        <p:nvGraphicFramePr>
          <p:cNvPr id="16" name="Table 15"/>
          <p:cNvGraphicFramePr>
            <a:graphicFrameLocks noGrp="1"/>
          </p:cNvGraphicFramePr>
          <p:nvPr>
            <p:extLst>
              <p:ext uri="{D42A27DB-BD31-4B8C-83A1-F6EECF244321}">
                <p14:modId xmlns:p14="http://schemas.microsoft.com/office/powerpoint/2010/main" val="3400565119"/>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sr-Latn-RS" sz="600" b="0" dirty="0">
                          <a:solidFill>
                            <a:srgbClr val="333333"/>
                          </a:solidFill>
                        </a:rPr>
                        <a:t>Male</a:t>
                      </a:r>
                      <a:endParaRPr lang="en-US" sz="600" b="0" dirty="0">
                        <a:solidFill>
                          <a:srgbClr val="333333"/>
                        </a:solidFill>
                      </a:endParaRPr>
                    </a:p>
                  </a:txBody>
                  <a:tcPr anchor="ctr">
                    <a:noFill/>
                  </a:tcPr>
                </a:tc>
                <a:tc>
                  <a:txBody>
                    <a:bodyPr/>
                    <a:lstStyle/>
                    <a:p>
                      <a:r>
                        <a:rPr lang="sr-Latn-RS" sz="600" b="0" dirty="0" err="1">
                          <a:solidFill>
                            <a:srgbClr val="333333"/>
                          </a:solidFill>
                        </a:rPr>
                        <a:t>Female</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sr-Latn-RS" sz="600" b="0" dirty="0">
                          <a:solidFill>
                            <a:srgbClr val="333333"/>
                          </a:solidFill>
                        </a:rPr>
                        <a:t>384</a:t>
                      </a:r>
                      <a:endParaRPr lang="en-US" sz="600" b="0" dirty="0">
                        <a:solidFill>
                          <a:srgbClr val="333333"/>
                        </a:solidFill>
                      </a:endParaRPr>
                    </a:p>
                  </a:txBody>
                  <a:tcPr anchor="ctr">
                    <a:noFill/>
                  </a:tcPr>
                </a:tc>
                <a:tc>
                  <a:txBody>
                    <a:bodyPr/>
                    <a:lstStyle/>
                    <a:p>
                      <a:r>
                        <a:rPr lang="sr-Latn-RS" sz="600" b="0" dirty="0">
                          <a:solidFill>
                            <a:srgbClr val="333333"/>
                          </a:solidFill>
                        </a:rPr>
                        <a:t>416</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7" name="Group 16"/>
          <p:cNvGrpSpPr/>
          <p:nvPr/>
        </p:nvGrpSpPr>
        <p:grpSpPr>
          <a:xfrm>
            <a:off x="7752051" y="134189"/>
            <a:ext cx="1141658" cy="674039"/>
            <a:chOff x="3173031" y="5976225"/>
            <a:chExt cx="1141658" cy="674039"/>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9" name="Rectangle 18"/>
            <p:cNvSpPr/>
            <p:nvPr/>
          </p:nvSpPr>
          <p:spPr>
            <a:xfrm>
              <a:off x="3173031" y="6450209"/>
              <a:ext cx="1141658" cy="20005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chemeClr val="tx1">
                      <a:lumMod val="65000"/>
                      <a:lumOff val="35000"/>
                    </a:schemeClr>
                  </a:solidFill>
                  <a:effectLst/>
                  <a:uLnTx/>
                  <a:uFillTx/>
                  <a:latin typeface="+mn-lt"/>
                </a:rPr>
                <a:t>General population</a:t>
              </a:r>
            </a:p>
          </p:txBody>
        </p:sp>
      </p:grpSp>
    </p:spTree>
    <p:extLst>
      <p:ext uri="{BB962C8B-B14F-4D97-AF65-F5344CB8AC3E}">
        <p14:creationId xmlns:p14="http://schemas.microsoft.com/office/powerpoint/2010/main" val="2786113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Attitudes towards migrants entering Serbia </a:t>
            </a:r>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587048760"/>
              </p:ext>
            </p:extLst>
          </p:nvPr>
        </p:nvGraphicFramePr>
        <p:xfrm>
          <a:off x="285750" y="2495550"/>
          <a:ext cx="8569325" cy="34432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p:txBody>
          <a:bodyPr/>
          <a:lstStyle/>
          <a:p>
            <a:r>
              <a:rPr lang="en-US" sz="1400" dirty="0"/>
              <a:t>N</a:t>
            </a:r>
            <a:r>
              <a:rPr lang="x-none" sz="1400" dirty="0"/>
              <a:t>eutral </a:t>
            </a:r>
            <a:r>
              <a:rPr lang="en-US" sz="1400" dirty="0"/>
              <a:t>attitudes prevail, with tendency to negative opinion. </a:t>
            </a:r>
            <a:r>
              <a:rPr lang="en-US" sz="1400" dirty="0" smtClean="0"/>
              <a:t>The </a:t>
            </a:r>
            <a:r>
              <a:rPr lang="en-US" sz="1400" dirty="0"/>
              <a:t>better informed the citizens are, the more positive their opinion on migrants is, while less informed individuals are more likely to have a negative or neutral opinion of migrants.</a:t>
            </a:r>
          </a:p>
          <a:p>
            <a:endParaRPr lang="en-US" sz="1400" dirty="0"/>
          </a:p>
          <a:p>
            <a:endParaRPr lang="en-US" sz="1400" dirty="0"/>
          </a:p>
        </p:txBody>
      </p:sp>
      <p:graphicFrame>
        <p:nvGraphicFramePr>
          <p:cNvPr id="12" name="Table 11"/>
          <p:cNvGraphicFramePr>
            <a:graphicFrameLocks noGrp="1"/>
          </p:cNvGraphicFramePr>
          <p:nvPr>
            <p:extLst/>
          </p:nvPr>
        </p:nvGraphicFramePr>
        <p:xfrm>
          <a:off x="6847366" y="2152650"/>
          <a:ext cx="2007708" cy="2833799"/>
        </p:xfrm>
        <a:graphic>
          <a:graphicData uri="http://schemas.openxmlformats.org/drawingml/2006/table">
            <a:tbl>
              <a:tblPr firstRow="1" bandRow="1">
                <a:tableStyleId>{5C22544A-7EE6-4342-B048-85BDC9FD1C3A}</a:tableStyleId>
              </a:tblPr>
              <a:tblGrid>
                <a:gridCol w="1084522">
                  <a:extLst>
                    <a:ext uri="{9D8B030D-6E8A-4147-A177-3AD203B41FA5}">
                      <a16:colId xmlns="" xmlns:a16="http://schemas.microsoft.com/office/drawing/2014/main" val="2533916438"/>
                    </a:ext>
                  </a:extLst>
                </a:gridCol>
                <a:gridCol w="923186">
                  <a:extLst>
                    <a:ext uri="{9D8B030D-6E8A-4147-A177-3AD203B41FA5}">
                      <a16:colId xmlns="" xmlns:a16="http://schemas.microsoft.com/office/drawing/2014/main" val="2389811124"/>
                    </a:ext>
                  </a:extLst>
                </a:gridCol>
              </a:tblGrid>
              <a:tr h="534636">
                <a:tc>
                  <a:txBody>
                    <a:bodyPr/>
                    <a:lstStyle/>
                    <a:p>
                      <a:pPr algn="ctr"/>
                      <a:r>
                        <a:rPr lang="en-US" sz="900" b="0" dirty="0"/>
                        <a:t>TOTAL Negative, %</a:t>
                      </a:r>
                    </a:p>
                  </a:txBody>
                  <a:tcPr/>
                </a:tc>
                <a:tc>
                  <a:txBody>
                    <a:bodyPr/>
                    <a:lstStyle/>
                    <a:p>
                      <a:pPr algn="ctr"/>
                      <a:r>
                        <a:rPr lang="en-US" sz="900" b="0" dirty="0"/>
                        <a:t>TOTAL Positive, %</a:t>
                      </a:r>
                      <a:r>
                        <a:rPr lang="en-US" sz="900" dirty="0"/>
                        <a:t> </a:t>
                      </a:r>
                    </a:p>
                  </a:txBody>
                  <a:tcPr/>
                </a:tc>
                <a:extLst>
                  <a:ext uri="{0D108BD9-81ED-4DB2-BD59-A6C34878D82A}">
                    <a16:rowId xmlns="" xmlns:a16="http://schemas.microsoft.com/office/drawing/2014/main" val="2611604264"/>
                  </a:ext>
                </a:extLst>
              </a:tr>
              <a:tr h="630010">
                <a:tc>
                  <a:txBody>
                    <a:bodyPr/>
                    <a:lstStyle/>
                    <a:p>
                      <a:pPr algn="ctr"/>
                      <a:r>
                        <a:rPr lang="en-US" sz="1200" dirty="0"/>
                        <a:t>37</a:t>
                      </a:r>
                    </a:p>
                  </a:txBody>
                  <a:tcPr anchor="ctr">
                    <a:noFill/>
                  </a:tcPr>
                </a:tc>
                <a:tc>
                  <a:txBody>
                    <a:bodyPr/>
                    <a:lstStyle/>
                    <a:p>
                      <a:pPr algn="ctr"/>
                      <a:r>
                        <a:rPr lang="en-US" sz="1200" dirty="0"/>
                        <a:t>20</a:t>
                      </a:r>
                    </a:p>
                  </a:txBody>
                  <a:tcPr anchor="ctr">
                    <a:noFill/>
                  </a:tcPr>
                </a:tc>
                <a:extLst>
                  <a:ext uri="{0D108BD9-81ED-4DB2-BD59-A6C34878D82A}">
                    <a16:rowId xmlns="" xmlns:a16="http://schemas.microsoft.com/office/drawing/2014/main" val="3260649904"/>
                  </a:ext>
                </a:extLst>
              </a:tr>
              <a:tr h="960761">
                <a:tc>
                  <a:txBody>
                    <a:bodyPr/>
                    <a:lstStyle/>
                    <a:p>
                      <a:pPr algn="ctr"/>
                      <a:r>
                        <a:rPr lang="en-US" sz="1200" dirty="0"/>
                        <a:t>50</a:t>
                      </a:r>
                    </a:p>
                  </a:txBody>
                  <a:tcPr anchor="ctr">
                    <a:noFill/>
                  </a:tcPr>
                </a:tc>
                <a:tc>
                  <a:txBody>
                    <a:bodyPr/>
                    <a:lstStyle/>
                    <a:p>
                      <a:pPr algn="ctr"/>
                      <a:r>
                        <a:rPr lang="en-US" sz="1200" dirty="0"/>
                        <a:t>14</a:t>
                      </a:r>
                    </a:p>
                  </a:txBody>
                  <a:tcPr anchor="ctr">
                    <a:noFill/>
                  </a:tcPr>
                </a:tc>
                <a:extLst>
                  <a:ext uri="{0D108BD9-81ED-4DB2-BD59-A6C34878D82A}">
                    <a16:rowId xmlns="" xmlns:a16="http://schemas.microsoft.com/office/drawing/2014/main" val="1268549333"/>
                  </a:ext>
                </a:extLst>
              </a:tr>
              <a:tr h="708392">
                <a:tc>
                  <a:txBody>
                    <a:bodyPr/>
                    <a:lstStyle/>
                    <a:p>
                      <a:pPr algn="ctr"/>
                      <a:r>
                        <a:rPr lang="en-US" sz="1200" dirty="0"/>
                        <a:t>28</a:t>
                      </a:r>
                    </a:p>
                  </a:txBody>
                  <a:tcPr anchor="ctr">
                    <a:noFill/>
                  </a:tcPr>
                </a:tc>
                <a:tc>
                  <a:txBody>
                    <a:bodyPr/>
                    <a:lstStyle/>
                    <a:p>
                      <a:pPr algn="ctr"/>
                      <a:r>
                        <a:rPr lang="en-US" sz="1200" dirty="0"/>
                        <a:t>23</a:t>
                      </a:r>
                    </a:p>
                  </a:txBody>
                  <a:tcPr anchor="ctr">
                    <a:noFill/>
                  </a:tcPr>
                </a:tc>
                <a:extLst>
                  <a:ext uri="{0D108BD9-81ED-4DB2-BD59-A6C34878D82A}">
                    <a16:rowId xmlns="" xmlns:a16="http://schemas.microsoft.com/office/drawing/2014/main" val="3593748831"/>
                  </a:ext>
                </a:extLst>
              </a:tr>
            </a:tbl>
          </a:graphicData>
        </a:graphic>
      </p:graphicFrame>
      <p:cxnSp>
        <p:nvCxnSpPr>
          <p:cNvPr id="13" name="Straight Connector 12"/>
          <p:cNvCxnSpPr/>
          <p:nvPr/>
        </p:nvCxnSpPr>
        <p:spPr>
          <a:xfrm>
            <a:off x="2275367" y="3384255"/>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75367" y="4241727"/>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AU" b="0" i="0" u="none" strike="noStrike" kern="0" cap="none" spc="0" normalizeH="0" baseline="0" noProof="0" dirty="0">
              <a:ln>
                <a:noFill/>
              </a:ln>
              <a:solidFill>
                <a:sysClr val="windowText" lastClr="000000"/>
              </a:solidFill>
              <a:effectLst/>
              <a:uLnTx/>
              <a:uFillTx/>
            </a:endParaRPr>
          </a:p>
        </p:txBody>
      </p:sp>
      <p:sp>
        <p:nvSpPr>
          <p:cNvPr id="10" name="Rectangle 9"/>
          <p:cNvSpPr/>
          <p:nvPr/>
        </p:nvSpPr>
        <p:spPr>
          <a:xfrm>
            <a:off x="2054646" y="2130467"/>
            <a:ext cx="4572000" cy="415498"/>
          </a:xfrm>
          <a:prstGeom prst="rect">
            <a:avLst/>
          </a:prstGeom>
        </p:spPr>
        <p:txBody>
          <a:bodyPr>
            <a:spAutoFit/>
          </a:bodyPr>
          <a:lstStyle/>
          <a:p>
            <a:pPr algn="ctr">
              <a:defRPr sz="1050" b="1" i="0" u="none" strike="noStrike" kern="1200" spc="0" baseline="0">
                <a:solidFill>
                  <a:prstClr val="black">
                    <a:lumMod val="65000"/>
                    <a:lumOff val="35000"/>
                  </a:prstClr>
                </a:solidFill>
                <a:latin typeface="+mn-lt"/>
                <a:ea typeface="+mn-ea"/>
                <a:cs typeface="+mn-cs"/>
              </a:defRPr>
            </a:pPr>
            <a:r>
              <a:rPr lang="en-US" dirty="0">
                <a:solidFill>
                  <a:srgbClr val="333333"/>
                </a:solidFill>
              </a:rPr>
              <a:t>In general, what is your attitude towards migrant</a:t>
            </a:r>
            <a:r>
              <a:rPr lang="sr-Latn-RS" dirty="0">
                <a:solidFill>
                  <a:srgbClr val="333333"/>
                </a:solidFill>
              </a:rPr>
              <a:t>s</a:t>
            </a:r>
            <a:r>
              <a:rPr lang="en-US" dirty="0">
                <a:solidFill>
                  <a:srgbClr val="333333"/>
                </a:solidFill>
              </a:rPr>
              <a:t>/refugee</a:t>
            </a:r>
            <a:r>
              <a:rPr lang="sr-Latn-RS" dirty="0">
                <a:solidFill>
                  <a:srgbClr val="333333"/>
                </a:solidFill>
              </a:rPr>
              <a:t>s</a:t>
            </a:r>
            <a:r>
              <a:rPr lang="en-US" dirty="0">
                <a:solidFill>
                  <a:srgbClr val="333333"/>
                </a:solidFill>
              </a:rPr>
              <a:t> entering Serbia? %</a:t>
            </a:r>
          </a:p>
        </p:txBody>
      </p:sp>
      <p:graphicFrame>
        <p:nvGraphicFramePr>
          <p:cNvPr id="15" name="Table 14"/>
          <p:cNvGraphicFramePr>
            <a:graphicFrameLocks noGrp="1"/>
          </p:cNvGraphicFramePr>
          <p:nvPr>
            <p:extLst>
              <p:ext uri="{D42A27DB-BD31-4B8C-83A1-F6EECF244321}">
                <p14:modId xmlns:p14="http://schemas.microsoft.com/office/powerpoint/2010/main" val="4119875878"/>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6" name="Group 15"/>
          <p:cNvGrpSpPr/>
          <p:nvPr/>
        </p:nvGrpSpPr>
        <p:grpSpPr>
          <a:xfrm>
            <a:off x="7752051" y="134189"/>
            <a:ext cx="1141658" cy="674039"/>
            <a:chOff x="3173031" y="5976225"/>
            <a:chExt cx="1141658" cy="674039"/>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8" name="Rectangle 17"/>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4086156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1"/>
            <a:ext cx="7505699" cy="1031838"/>
          </a:xfrm>
        </p:spPr>
        <p:txBody>
          <a:bodyPr/>
          <a:lstStyle/>
          <a:p>
            <a:r>
              <a:rPr lang="en-US" dirty="0"/>
              <a:t>Citizens attitude towards migrants entering Serbia:</a:t>
            </a:r>
            <a:r>
              <a:rPr lang="x-none"/>
              <a:t> </a:t>
            </a:r>
            <a:r>
              <a:rPr lang="x-none" dirty="0"/>
              <a:t>Šid and Preševo</a:t>
            </a:r>
            <a:r>
              <a:rPr lang="en-US" dirty="0"/>
              <a:t> </a:t>
            </a:r>
          </a:p>
        </p:txBody>
      </p:sp>
      <p:sp>
        <p:nvSpPr>
          <p:cNvPr id="3" name="Slide Number Placeholder 2"/>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1449979816"/>
              </p:ext>
            </p:extLst>
          </p:nvPr>
        </p:nvGraphicFramePr>
        <p:xfrm>
          <a:off x="285750" y="1790700"/>
          <a:ext cx="8569325" cy="41481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p:txBody>
          <a:bodyPr/>
          <a:lstStyle/>
          <a:p>
            <a:r>
              <a:rPr lang="x-none" sz="1400" dirty="0"/>
              <a:t>In Šid prevails negative and in Preševo </a:t>
            </a:r>
            <a:r>
              <a:rPr lang="en-US" sz="1400" dirty="0"/>
              <a:t>neutral</a:t>
            </a:r>
            <a:r>
              <a:rPr lang="x-none" sz="1400" dirty="0"/>
              <a:t> attitude towards migrants.</a:t>
            </a:r>
            <a:endParaRPr lang="en-US" sz="1400" dirty="0"/>
          </a:p>
          <a:p>
            <a:endParaRPr lang="en-US" sz="1400" dirty="0"/>
          </a:p>
        </p:txBody>
      </p:sp>
      <p:graphicFrame>
        <p:nvGraphicFramePr>
          <p:cNvPr id="12" name="Table 11"/>
          <p:cNvGraphicFramePr>
            <a:graphicFrameLocks noGrp="1"/>
          </p:cNvGraphicFramePr>
          <p:nvPr>
            <p:extLst/>
          </p:nvPr>
        </p:nvGraphicFramePr>
        <p:xfrm>
          <a:off x="6847366" y="1998518"/>
          <a:ext cx="2007708" cy="2651302"/>
        </p:xfrm>
        <a:graphic>
          <a:graphicData uri="http://schemas.openxmlformats.org/drawingml/2006/table">
            <a:tbl>
              <a:tblPr firstRow="1" bandRow="1">
                <a:tableStyleId>{5C22544A-7EE6-4342-B048-85BDC9FD1C3A}</a:tableStyleId>
              </a:tblPr>
              <a:tblGrid>
                <a:gridCol w="1084522">
                  <a:extLst>
                    <a:ext uri="{9D8B030D-6E8A-4147-A177-3AD203B41FA5}">
                      <a16:colId xmlns="" xmlns:a16="http://schemas.microsoft.com/office/drawing/2014/main" val="2533916438"/>
                    </a:ext>
                  </a:extLst>
                </a:gridCol>
                <a:gridCol w="923186">
                  <a:extLst>
                    <a:ext uri="{9D8B030D-6E8A-4147-A177-3AD203B41FA5}">
                      <a16:colId xmlns="" xmlns:a16="http://schemas.microsoft.com/office/drawing/2014/main" val="2389811124"/>
                    </a:ext>
                  </a:extLst>
                </a:gridCol>
              </a:tblGrid>
              <a:tr h="666922">
                <a:tc>
                  <a:txBody>
                    <a:bodyPr/>
                    <a:lstStyle/>
                    <a:p>
                      <a:pPr algn="ctr"/>
                      <a:r>
                        <a:rPr lang="en-US" sz="900" b="0" dirty="0"/>
                        <a:t>TOTAL Negative, %</a:t>
                      </a:r>
                    </a:p>
                  </a:txBody>
                  <a:tcPr/>
                </a:tc>
                <a:tc>
                  <a:txBody>
                    <a:bodyPr/>
                    <a:lstStyle/>
                    <a:p>
                      <a:pPr algn="ctr"/>
                      <a:r>
                        <a:rPr lang="en-US" sz="900" b="0" dirty="0"/>
                        <a:t>TOTAL Positive, %</a:t>
                      </a:r>
                      <a:r>
                        <a:rPr lang="en-US" sz="900" dirty="0"/>
                        <a:t> </a:t>
                      </a:r>
                    </a:p>
                  </a:txBody>
                  <a:tcPr/>
                </a:tc>
                <a:extLst>
                  <a:ext uri="{0D108BD9-81ED-4DB2-BD59-A6C34878D82A}">
                    <a16:rowId xmlns="" xmlns:a16="http://schemas.microsoft.com/office/drawing/2014/main" val="2611604264"/>
                  </a:ext>
                </a:extLst>
              </a:tr>
              <a:tr h="785895">
                <a:tc>
                  <a:txBody>
                    <a:bodyPr/>
                    <a:lstStyle/>
                    <a:p>
                      <a:pPr algn="ctr"/>
                      <a:r>
                        <a:rPr lang="x-none" sz="1200" dirty="0"/>
                        <a:t>83</a:t>
                      </a:r>
                      <a:endParaRPr lang="en-US" sz="1200" dirty="0"/>
                    </a:p>
                  </a:txBody>
                  <a:tcPr anchor="ctr">
                    <a:noFill/>
                  </a:tcPr>
                </a:tc>
                <a:tc>
                  <a:txBody>
                    <a:bodyPr/>
                    <a:lstStyle/>
                    <a:p>
                      <a:pPr algn="ctr"/>
                      <a:r>
                        <a:rPr lang="x-none" sz="1200" dirty="0"/>
                        <a:t>1</a:t>
                      </a:r>
                      <a:endParaRPr lang="en-US" sz="1200" dirty="0"/>
                    </a:p>
                  </a:txBody>
                  <a:tcPr anchor="ctr">
                    <a:noFill/>
                  </a:tcPr>
                </a:tc>
                <a:extLst>
                  <a:ext uri="{0D108BD9-81ED-4DB2-BD59-A6C34878D82A}">
                    <a16:rowId xmlns="" xmlns:a16="http://schemas.microsoft.com/office/drawing/2014/main" val="3260649904"/>
                  </a:ext>
                </a:extLst>
              </a:tr>
              <a:tr h="1198485">
                <a:tc>
                  <a:txBody>
                    <a:bodyPr/>
                    <a:lstStyle/>
                    <a:p>
                      <a:pPr algn="ctr"/>
                      <a:r>
                        <a:rPr lang="x-none" sz="1200" dirty="0"/>
                        <a:t>31</a:t>
                      </a:r>
                      <a:endParaRPr lang="en-US" sz="1200" dirty="0"/>
                    </a:p>
                  </a:txBody>
                  <a:tcPr anchor="ctr">
                    <a:noFill/>
                  </a:tcPr>
                </a:tc>
                <a:tc>
                  <a:txBody>
                    <a:bodyPr/>
                    <a:lstStyle/>
                    <a:p>
                      <a:pPr algn="ctr"/>
                      <a:r>
                        <a:rPr lang="x-none" sz="1200" dirty="0"/>
                        <a:t>18</a:t>
                      </a:r>
                      <a:endParaRPr lang="en-US" sz="1200" dirty="0"/>
                    </a:p>
                  </a:txBody>
                  <a:tcPr anchor="ctr">
                    <a:noFill/>
                  </a:tcPr>
                </a:tc>
                <a:extLst>
                  <a:ext uri="{0D108BD9-81ED-4DB2-BD59-A6C34878D82A}">
                    <a16:rowId xmlns="" xmlns:a16="http://schemas.microsoft.com/office/drawing/2014/main" val="1268549333"/>
                  </a:ext>
                </a:extLst>
              </a:tr>
            </a:tbl>
          </a:graphicData>
        </a:graphic>
      </p:graphicFrame>
      <p:cxnSp>
        <p:nvCxnSpPr>
          <p:cNvPr id="14" name="Straight Connector 13"/>
          <p:cNvCxnSpPr/>
          <p:nvPr/>
        </p:nvCxnSpPr>
        <p:spPr>
          <a:xfrm>
            <a:off x="2275367" y="3672456"/>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1815389241"/>
              </p:ext>
            </p:extLst>
          </p:nvPr>
        </p:nvGraphicFramePr>
        <p:xfrm>
          <a:off x="7043829" y="5478780"/>
          <a:ext cx="1490571" cy="42291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Šid</a:t>
                      </a:r>
                      <a:endParaRPr lang="en-US" sz="600" b="0" dirty="0">
                        <a:solidFill>
                          <a:srgbClr val="333333"/>
                        </a:solidFill>
                      </a:endParaRPr>
                    </a:p>
                  </a:txBody>
                  <a:tcPr anchor="ctr">
                    <a:noFill/>
                  </a:tcPr>
                </a:tc>
                <a:tc>
                  <a:txBody>
                    <a:bodyPr/>
                    <a:lstStyle/>
                    <a:p>
                      <a:r>
                        <a:rPr lang="x-none" sz="600" b="0" dirty="0">
                          <a:solidFill>
                            <a:srgbClr val="333333"/>
                          </a:solidFill>
                        </a:rPr>
                        <a:t>Preševo</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endParaRPr lang="en-US" sz="600" b="0" dirty="0">
                        <a:solidFill>
                          <a:srgbClr val="333333"/>
                        </a:solidFill>
                      </a:endParaRPr>
                    </a:p>
                  </a:txBody>
                  <a:tcPr anchor="ctr">
                    <a:noFill/>
                  </a:tcPr>
                </a:tc>
                <a:tc>
                  <a:txBody>
                    <a:bodyPr/>
                    <a:lstStyle/>
                    <a:p>
                      <a:r>
                        <a:rPr lang="x-none" sz="600" b="0" dirty="0">
                          <a:solidFill>
                            <a:srgbClr val="333333"/>
                          </a:solidFill>
                        </a:rPr>
                        <a:t>60</a:t>
                      </a:r>
                      <a:endParaRPr lang="en-US" sz="600" b="0" dirty="0">
                        <a:solidFill>
                          <a:srgbClr val="333333"/>
                        </a:solidFill>
                      </a:endParaRPr>
                    </a:p>
                  </a:txBody>
                  <a:tcPr anchor="ctr">
                    <a:noFill/>
                  </a:tcPr>
                </a:tc>
                <a:tc>
                  <a:txBody>
                    <a:bodyPr/>
                    <a:lstStyle/>
                    <a:p>
                      <a:r>
                        <a:rPr lang="x-none" sz="600" b="0" dirty="0">
                          <a:solidFill>
                            <a:srgbClr val="333333"/>
                          </a:solidFill>
                        </a:rPr>
                        <a:t>57</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9" name="Group 8"/>
          <p:cNvGrpSpPr/>
          <p:nvPr/>
        </p:nvGrpSpPr>
        <p:grpSpPr>
          <a:xfrm>
            <a:off x="7752051" y="134189"/>
            <a:ext cx="1141658" cy="674039"/>
            <a:chOff x="3173031" y="5976225"/>
            <a:chExt cx="1141658" cy="674039"/>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3" name="Rectangle 12"/>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2566482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migration</a:t>
            </a:r>
            <a:br>
              <a:rPr lang="en-US" dirty="0"/>
            </a:br>
            <a:endParaRPr lang="en-US" dirty="0"/>
          </a:p>
        </p:txBody>
      </p:sp>
      <p:graphicFrame>
        <p:nvGraphicFramePr>
          <p:cNvPr id="12" name="Content Placeholder 9"/>
          <p:cNvGraphicFramePr>
            <a:graphicFrameLocks noGrp="1"/>
          </p:cNvGraphicFramePr>
          <p:nvPr>
            <p:ph sz="quarter" idx="11"/>
            <p:extLst>
              <p:ext uri="{D42A27DB-BD31-4B8C-83A1-F6EECF244321}">
                <p14:modId xmlns:p14="http://schemas.microsoft.com/office/powerpoint/2010/main" val="4083249025"/>
              </p:ext>
            </p:extLst>
          </p:nvPr>
        </p:nvGraphicFramePr>
        <p:xfrm>
          <a:off x="285750" y="2026024"/>
          <a:ext cx="8569325" cy="391281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a:xfrm>
            <a:off x="285750" y="1031839"/>
            <a:ext cx="8569324" cy="979841"/>
          </a:xfrm>
        </p:spPr>
        <p:txBody>
          <a:bodyPr/>
          <a:lstStyle/>
          <a:p>
            <a:r>
              <a:rPr lang="en-US" sz="1400" dirty="0" smtClean="0">
                <a:solidFill>
                  <a:schemeClr val="tx1"/>
                </a:solidFill>
              </a:rPr>
              <a:t>Citizens understand reasons for migration: War and lack of safety are most frequently perceived as reasons among general public. Better living standard is perceived as second most important reason.</a:t>
            </a:r>
            <a:endParaRPr lang="en-US" sz="1400" dirty="0">
              <a:solidFill>
                <a:schemeClr val="tx1"/>
              </a:solidFill>
            </a:endParaRPr>
          </a:p>
        </p:txBody>
      </p:sp>
      <p:sp>
        <p:nvSpPr>
          <p:cNvPr id="6"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7" name="Table 6"/>
          <p:cNvGraphicFramePr>
            <a:graphicFrameLocks noGrp="1"/>
          </p:cNvGraphicFramePr>
          <p:nvPr>
            <p:extLst>
              <p:ext uri="{D42A27DB-BD31-4B8C-83A1-F6EECF244321}">
                <p14:modId xmlns:p14="http://schemas.microsoft.com/office/powerpoint/2010/main" val="1185519804"/>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8" name="Group 7"/>
          <p:cNvGrpSpPr/>
          <p:nvPr/>
        </p:nvGrpSpPr>
        <p:grpSpPr>
          <a:xfrm>
            <a:off x="7752051" y="134189"/>
            <a:ext cx="1141658" cy="674039"/>
            <a:chOff x="3173031" y="5976225"/>
            <a:chExt cx="1141658" cy="674039"/>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0" name="Rectangle 9"/>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3535735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destination for migrants</a:t>
            </a:r>
          </a:p>
        </p:txBody>
      </p:sp>
      <p:graphicFrame>
        <p:nvGraphicFramePr>
          <p:cNvPr id="6" name="Content Placeholder 9"/>
          <p:cNvGraphicFramePr>
            <a:graphicFrameLocks noGrp="1"/>
          </p:cNvGraphicFramePr>
          <p:nvPr>
            <p:ph sz="quarter" idx="11"/>
            <p:extLst>
              <p:ext uri="{D42A27DB-BD31-4B8C-83A1-F6EECF244321}">
                <p14:modId xmlns:p14="http://schemas.microsoft.com/office/powerpoint/2010/main" val="2771530070"/>
              </p:ext>
            </p:extLst>
          </p:nvPr>
        </p:nvGraphicFramePr>
        <p:xfrm>
          <a:off x="285750" y="1790700"/>
          <a:ext cx="8569325" cy="41481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p:txBody>
          <a:bodyPr>
            <a:noAutofit/>
          </a:bodyPr>
          <a:lstStyle/>
          <a:p>
            <a:r>
              <a:rPr lang="en-US" sz="1200" dirty="0">
                <a:solidFill>
                  <a:schemeClr val="tx1"/>
                </a:solidFill>
              </a:rPr>
              <a:t>Most citizens believe that developed EU countries are the final destination of migrants (62</a:t>
            </a:r>
            <a:r>
              <a:rPr lang="en-US" sz="1200" dirty="0" smtClean="0">
                <a:solidFill>
                  <a:schemeClr val="tx1"/>
                </a:solidFill>
              </a:rPr>
              <a:t>%); </a:t>
            </a:r>
            <a:r>
              <a:rPr lang="en-US" sz="1200" dirty="0">
                <a:solidFill>
                  <a:schemeClr val="tx1"/>
                </a:solidFill>
              </a:rPr>
              <a:t>about one quarter of them think that part of migrants who fail in their attempts to reach the EU will remain in Serbia and the region, while a mere 3% of them think that Serbia is the final destination for migrants. </a:t>
            </a:r>
          </a:p>
        </p:txBody>
      </p:sp>
      <p:sp>
        <p:nvSpPr>
          <p:cNvPr id="7"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8" name="Table 7"/>
          <p:cNvGraphicFramePr>
            <a:graphicFrameLocks noGrp="1"/>
          </p:cNvGraphicFramePr>
          <p:nvPr>
            <p:extLst>
              <p:ext uri="{D42A27DB-BD31-4B8C-83A1-F6EECF244321}">
                <p14:modId xmlns:p14="http://schemas.microsoft.com/office/powerpoint/2010/main" val="1185519804"/>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9" name="Group 8"/>
          <p:cNvGrpSpPr/>
          <p:nvPr/>
        </p:nvGrpSpPr>
        <p:grpSpPr>
          <a:xfrm>
            <a:off x="7752051" y="134189"/>
            <a:ext cx="1141658" cy="674039"/>
            <a:chOff x="3173031" y="5976225"/>
            <a:chExt cx="1141658" cy="674039"/>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1" name="Rectangle 10"/>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3461683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between migrants from Middle East</a:t>
            </a:r>
            <a:r>
              <a:rPr lang="x-none" dirty="0"/>
              <a:t/>
            </a:r>
            <a:br>
              <a:rPr lang="x-none" dirty="0"/>
            </a:br>
            <a:r>
              <a:rPr lang="en-US" dirty="0"/>
              <a:t>and former Yugoslavia </a:t>
            </a:r>
          </a:p>
        </p:txBody>
      </p:sp>
      <p:graphicFrame>
        <p:nvGraphicFramePr>
          <p:cNvPr id="6" name="Content Placeholder 9"/>
          <p:cNvGraphicFramePr>
            <a:graphicFrameLocks noGrp="1"/>
          </p:cNvGraphicFramePr>
          <p:nvPr>
            <p:ph sz="quarter" idx="11"/>
            <p:extLst>
              <p:ext uri="{D42A27DB-BD31-4B8C-83A1-F6EECF244321}">
                <p14:modId xmlns:p14="http://schemas.microsoft.com/office/powerpoint/2010/main" val="1848178664"/>
              </p:ext>
            </p:extLst>
          </p:nvPr>
        </p:nvGraphicFramePr>
        <p:xfrm>
          <a:off x="285750" y="1790700"/>
          <a:ext cx="8569325" cy="41481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a:xfrm>
            <a:off x="285750" y="1031839"/>
            <a:ext cx="8569324" cy="1191597"/>
          </a:xfrm>
        </p:spPr>
        <p:txBody>
          <a:bodyPr>
            <a:noAutofit/>
          </a:bodyPr>
          <a:lstStyle/>
          <a:p>
            <a:r>
              <a:rPr lang="en-US" sz="1400" dirty="0" smtClean="0"/>
              <a:t>The </a:t>
            </a:r>
            <a:r>
              <a:rPr lang="en-US" sz="1400" dirty="0"/>
              <a:t>level of identification of migrants/refugees from the Middle East with refugees of the '90s in the former Yugoslavia is partial. Half of the interviewed citizens believe that there is no difference between the then refugees and the current </a:t>
            </a:r>
            <a:r>
              <a:rPr lang="en-US" sz="1400" dirty="0" smtClean="0"/>
              <a:t>ones, while about </a:t>
            </a:r>
            <a:r>
              <a:rPr lang="en-US" sz="1400" dirty="0"/>
              <a:t>a third (36</a:t>
            </a:r>
            <a:r>
              <a:rPr lang="en-US" sz="1400" dirty="0" smtClean="0"/>
              <a:t>%) believe the opposite.</a:t>
            </a:r>
            <a:endParaRPr lang="en-US" sz="1400" dirty="0"/>
          </a:p>
        </p:txBody>
      </p:sp>
      <p:sp>
        <p:nvSpPr>
          <p:cNvPr id="7"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8" name="Table 7"/>
          <p:cNvGraphicFramePr>
            <a:graphicFrameLocks noGrp="1"/>
          </p:cNvGraphicFramePr>
          <p:nvPr>
            <p:extLst>
              <p:ext uri="{D42A27DB-BD31-4B8C-83A1-F6EECF244321}">
                <p14:modId xmlns:p14="http://schemas.microsoft.com/office/powerpoint/2010/main" val="1185519804"/>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9" name="Group 8"/>
          <p:cNvGrpSpPr/>
          <p:nvPr/>
        </p:nvGrpSpPr>
        <p:grpSpPr>
          <a:xfrm>
            <a:off x="7752051" y="134189"/>
            <a:ext cx="1141658" cy="674039"/>
            <a:chOff x="3173031" y="5976225"/>
            <a:chExt cx="1141658" cy="674039"/>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1" name="Rectangle 10"/>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3801784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between migrants from Middle East</a:t>
            </a:r>
            <a:r>
              <a:rPr lang="x-none" dirty="0"/>
              <a:t/>
            </a:r>
            <a:br>
              <a:rPr lang="x-none" dirty="0"/>
            </a:br>
            <a:r>
              <a:rPr lang="en-US" dirty="0"/>
              <a:t>and former Yugoslavia </a:t>
            </a:r>
          </a:p>
        </p:txBody>
      </p:sp>
      <p:graphicFrame>
        <p:nvGraphicFramePr>
          <p:cNvPr id="6" name="Content Placeholder 9"/>
          <p:cNvGraphicFramePr>
            <a:graphicFrameLocks noGrp="1"/>
          </p:cNvGraphicFramePr>
          <p:nvPr>
            <p:ph sz="quarter" idx="11"/>
            <p:extLst>
              <p:ext uri="{D42A27DB-BD31-4B8C-83A1-F6EECF244321}">
                <p14:modId xmlns:p14="http://schemas.microsoft.com/office/powerpoint/2010/main" val="212223458"/>
              </p:ext>
            </p:extLst>
          </p:nvPr>
        </p:nvGraphicFramePr>
        <p:xfrm>
          <a:off x="285750" y="1790700"/>
          <a:ext cx="8569325" cy="41481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p:txBody>
          <a:bodyPr/>
          <a:lstStyle/>
          <a:p>
            <a:r>
              <a:rPr lang="en-US" sz="1400" dirty="0"/>
              <a:t>National and cultural differences are most frequently mentioned. </a:t>
            </a:r>
          </a:p>
        </p:txBody>
      </p:sp>
      <p:sp>
        <p:nvSpPr>
          <p:cNvPr id="7"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8" name="Table 7"/>
          <p:cNvGraphicFramePr>
            <a:graphicFrameLocks noGrp="1"/>
          </p:cNvGraphicFramePr>
          <p:nvPr>
            <p:extLst>
              <p:ext uri="{D42A27DB-BD31-4B8C-83A1-F6EECF244321}">
                <p14:modId xmlns:p14="http://schemas.microsoft.com/office/powerpoint/2010/main" val="1185519804"/>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9" name="Group 8"/>
          <p:cNvGrpSpPr/>
          <p:nvPr/>
        </p:nvGrpSpPr>
        <p:grpSpPr>
          <a:xfrm>
            <a:off x="7752051" y="134189"/>
            <a:ext cx="1141658" cy="674039"/>
            <a:chOff x="3173031" y="5976225"/>
            <a:chExt cx="1141658" cy="674039"/>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1" name="Rectangle 10"/>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3917362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a:t>
            </a:r>
            <a:r>
              <a:rPr lang="x-none" dirty="0"/>
              <a:t>ontacts with </a:t>
            </a:r>
            <a:r>
              <a:rPr lang="en-US" dirty="0"/>
              <a:t>migrants</a:t>
            </a:r>
          </a:p>
        </p:txBody>
      </p:sp>
      <p:sp>
        <p:nvSpPr>
          <p:cNvPr id="7" name="Slide Number Placeholder 2"/>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AU" b="0" i="0" u="none" strike="noStrike" kern="0" cap="none" spc="0" normalizeH="0" baseline="0" noProof="0" dirty="0">
              <a:ln>
                <a:noFill/>
              </a:ln>
              <a:solidFill>
                <a:sysClr val="windowText" lastClr="000000"/>
              </a:solidFill>
              <a:effectLst/>
              <a:uLnTx/>
              <a:uFillTx/>
            </a:endParaRPr>
          </a:p>
        </p:txBody>
      </p:sp>
      <p:sp>
        <p:nvSpPr>
          <p:cNvPr id="4" name="Text Placeholder 3"/>
          <p:cNvSpPr>
            <a:spLocks noGrp="1"/>
          </p:cNvSpPr>
          <p:nvPr>
            <p:ph type="body" sz="quarter" idx="15"/>
          </p:nvPr>
        </p:nvSpPr>
        <p:spPr>
          <a:xfrm>
            <a:off x="285749" y="1031839"/>
            <a:ext cx="8753476" cy="758861"/>
          </a:xfrm>
        </p:spPr>
        <p:txBody>
          <a:bodyPr>
            <a:noAutofit/>
          </a:bodyPr>
          <a:lstStyle/>
          <a:p>
            <a:r>
              <a:rPr lang="en-US" sz="1400" dirty="0" smtClean="0"/>
              <a:t>Most citizens</a:t>
            </a:r>
            <a:r>
              <a:rPr lang="x-none" sz="1400" smtClean="0"/>
              <a:t> (75%)</a:t>
            </a:r>
            <a:r>
              <a:rPr lang="en-US" sz="1400" dirty="0" smtClean="0"/>
              <a:t> did not have any direct contact with migrants.</a:t>
            </a:r>
            <a:r>
              <a:rPr lang="x-none" sz="1400" smtClean="0"/>
              <a:t> Contacts are more frequ</a:t>
            </a:r>
            <a:r>
              <a:rPr lang="en-US" sz="1400" dirty="0" smtClean="0"/>
              <a:t>e</a:t>
            </a:r>
            <a:r>
              <a:rPr lang="x-none" sz="1400" smtClean="0"/>
              <a:t>nt in municipalities that </a:t>
            </a:r>
            <a:r>
              <a:rPr lang="en-US" sz="1400" dirty="0" smtClean="0">
                <a:solidFill>
                  <a:schemeClr val="tx1"/>
                </a:solidFill>
              </a:rPr>
              <a:t>are</a:t>
            </a:r>
            <a:r>
              <a:rPr lang="en-US" sz="1400" dirty="0" smtClean="0"/>
              <a:t> more intensely affected by the crisis</a:t>
            </a:r>
            <a:r>
              <a:rPr lang="x-none" sz="1400" smtClean="0"/>
              <a:t>. </a:t>
            </a:r>
            <a:r>
              <a:rPr lang="en-US" sz="1400" dirty="0" smtClean="0"/>
              <a:t>C</a:t>
            </a:r>
            <a:r>
              <a:rPr lang="x-none" sz="1400" smtClean="0"/>
              <a:t>i</a:t>
            </a:r>
            <a:r>
              <a:rPr lang="en-US" sz="1400" dirty="0" smtClean="0"/>
              <a:t>t</a:t>
            </a:r>
            <a:r>
              <a:rPr lang="x-none" sz="1400" smtClean="0"/>
              <a:t>izens</a:t>
            </a:r>
            <a:r>
              <a:rPr sz="1400" dirty="0" smtClean="0"/>
              <a:t> are</a:t>
            </a:r>
            <a:r>
              <a:rPr lang="x-none" sz="1400" smtClean="0"/>
              <a:t> </a:t>
            </a:r>
            <a:r>
              <a:rPr lang="en-US" sz="1400" dirty="0" smtClean="0"/>
              <a:t>mostly </a:t>
            </a:r>
            <a:r>
              <a:rPr sz="1400" dirty="0" smtClean="0"/>
              <a:t>coming </a:t>
            </a:r>
            <a:r>
              <a:rPr lang="x-none" sz="1400" smtClean="0"/>
              <a:t>across</a:t>
            </a:r>
            <a:r>
              <a:rPr lang="en-US" sz="1400" dirty="0" smtClean="0"/>
              <a:t> migrants once a month or less, while in municipalities more affected by migrant crisis, these encounters are significantly more frequent – once or few </a:t>
            </a:r>
            <a:r>
              <a:rPr sz="1400" dirty="0" smtClean="0"/>
              <a:t>times per week.</a:t>
            </a:r>
            <a:r>
              <a:rPr lang="x-none" sz="1400" smtClean="0"/>
              <a:t> </a:t>
            </a:r>
            <a:endParaRPr lang="en-US" sz="1400" dirty="0"/>
          </a:p>
        </p:txBody>
      </p:sp>
      <p:graphicFrame>
        <p:nvGraphicFramePr>
          <p:cNvPr id="8" name="Table 7"/>
          <p:cNvGraphicFramePr>
            <a:graphicFrameLocks noGrp="1"/>
          </p:cNvGraphicFramePr>
          <p:nvPr>
            <p:extLst>
              <p:ext uri="{D42A27DB-BD31-4B8C-83A1-F6EECF244321}">
                <p14:modId xmlns:p14="http://schemas.microsoft.com/office/powerpoint/2010/main" val="3393132570"/>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9" name="Group 8"/>
          <p:cNvGrpSpPr/>
          <p:nvPr/>
        </p:nvGrpSpPr>
        <p:grpSpPr>
          <a:xfrm>
            <a:off x="7752051" y="134189"/>
            <a:ext cx="1141658" cy="674039"/>
            <a:chOff x="3173031" y="5976225"/>
            <a:chExt cx="1141658" cy="674039"/>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1" name="Rectangle 10"/>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graphicFrame>
        <p:nvGraphicFramePr>
          <p:cNvPr id="13" name="Content Placeholder 9"/>
          <p:cNvGraphicFramePr>
            <a:graphicFrameLocks noGrp="1"/>
          </p:cNvGraphicFramePr>
          <p:nvPr>
            <p:ph sz="quarter" idx="12"/>
            <p:extLst>
              <p:ext uri="{D42A27DB-BD31-4B8C-83A1-F6EECF244321}">
                <p14:modId xmlns:p14="http://schemas.microsoft.com/office/powerpoint/2010/main" val="118533834"/>
              </p:ext>
            </p:extLst>
          </p:nvPr>
        </p:nvGraphicFramePr>
        <p:xfrm>
          <a:off x="4826000" y="2126256"/>
          <a:ext cx="4029075" cy="38551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ontent Placeholder 9"/>
          <p:cNvGraphicFramePr>
            <a:graphicFrameLocks noGrp="1"/>
          </p:cNvGraphicFramePr>
          <p:nvPr>
            <p:ph sz="quarter" idx="11"/>
            <p:extLst>
              <p:ext uri="{D42A27DB-BD31-4B8C-83A1-F6EECF244321}">
                <p14:modId xmlns:p14="http://schemas.microsoft.com/office/powerpoint/2010/main" val="1963773093"/>
              </p:ext>
            </p:extLst>
          </p:nvPr>
        </p:nvGraphicFramePr>
        <p:xfrm>
          <a:off x="285750" y="2214391"/>
          <a:ext cx="4030663" cy="37670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9560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Large</a:t>
            </a:r>
            <a:r>
              <a:rPr lang="en-US" dirty="0"/>
              <a:t> </a:t>
            </a:r>
            <a:r>
              <a:rPr lang="x-none" dirty="0"/>
              <a:t>social distance</a:t>
            </a:r>
            <a:endParaRPr lang="en-US" dirty="0"/>
          </a:p>
        </p:txBody>
      </p:sp>
      <p:graphicFrame>
        <p:nvGraphicFramePr>
          <p:cNvPr id="29" name="Content Placeholder 12"/>
          <p:cNvGraphicFramePr>
            <a:graphicFrameLocks noGrp="1"/>
          </p:cNvGraphicFramePr>
          <p:nvPr>
            <p:ph sz="quarter" idx="11"/>
            <p:extLst>
              <p:ext uri="{D42A27DB-BD31-4B8C-83A1-F6EECF244321}">
                <p14:modId xmlns:p14="http://schemas.microsoft.com/office/powerpoint/2010/main" val="2108427762"/>
              </p:ext>
            </p:extLst>
          </p:nvPr>
        </p:nvGraphicFramePr>
        <p:xfrm>
          <a:off x="285750" y="1790700"/>
          <a:ext cx="8569325" cy="36480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p:txBody>
          <a:bodyPr>
            <a:normAutofit/>
          </a:bodyPr>
          <a:lstStyle/>
          <a:p>
            <a:r>
              <a:rPr lang="en-US" sz="1400" dirty="0"/>
              <a:t>The closer the expected interaction is, the lower the level of willingness of citizens to participate in this interaction.</a:t>
            </a:r>
          </a:p>
        </p:txBody>
      </p:sp>
      <p:sp>
        <p:nvSpPr>
          <p:cNvPr id="6"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7" name="Table 6"/>
          <p:cNvGraphicFramePr>
            <a:graphicFrameLocks noGrp="1"/>
          </p:cNvGraphicFramePr>
          <p:nvPr>
            <p:extLst>
              <p:ext uri="{D42A27DB-BD31-4B8C-83A1-F6EECF244321}">
                <p14:modId xmlns:p14="http://schemas.microsoft.com/office/powerpoint/2010/main" val="2346133398"/>
              </p:ext>
            </p:extLst>
          </p:nvPr>
        </p:nvGraphicFramePr>
        <p:xfrm>
          <a:off x="224387" y="5111334"/>
          <a:ext cx="8612376" cy="365760"/>
        </p:xfrm>
        <a:graphic>
          <a:graphicData uri="http://schemas.openxmlformats.org/drawingml/2006/table">
            <a:tbl>
              <a:tblPr firstRow="1" bandRow="1">
                <a:tableStyleId>{5C22544A-7EE6-4342-B048-85BDC9FD1C3A}</a:tableStyleId>
              </a:tblPr>
              <a:tblGrid>
                <a:gridCol w="287083">
                  <a:extLst>
                    <a:ext uri="{9D8B030D-6E8A-4147-A177-3AD203B41FA5}">
                      <a16:colId xmlns="" xmlns:a16="http://schemas.microsoft.com/office/drawing/2014/main" val="20000"/>
                    </a:ext>
                  </a:extLst>
                </a:gridCol>
                <a:gridCol w="1148313">
                  <a:extLst>
                    <a:ext uri="{9D8B030D-6E8A-4147-A177-3AD203B41FA5}">
                      <a16:colId xmlns="" xmlns:a16="http://schemas.microsoft.com/office/drawing/2014/main" val="20001"/>
                    </a:ext>
                  </a:extLst>
                </a:gridCol>
                <a:gridCol w="287083">
                  <a:extLst>
                    <a:ext uri="{9D8B030D-6E8A-4147-A177-3AD203B41FA5}">
                      <a16:colId xmlns="" xmlns:a16="http://schemas.microsoft.com/office/drawing/2014/main" val="20002"/>
                    </a:ext>
                  </a:extLst>
                </a:gridCol>
                <a:gridCol w="1148313">
                  <a:extLst>
                    <a:ext uri="{9D8B030D-6E8A-4147-A177-3AD203B41FA5}">
                      <a16:colId xmlns="" xmlns:a16="http://schemas.microsoft.com/office/drawing/2014/main" val="20003"/>
                    </a:ext>
                  </a:extLst>
                </a:gridCol>
                <a:gridCol w="287082">
                  <a:extLst>
                    <a:ext uri="{9D8B030D-6E8A-4147-A177-3AD203B41FA5}">
                      <a16:colId xmlns="" xmlns:a16="http://schemas.microsoft.com/office/drawing/2014/main" val="20004"/>
                    </a:ext>
                  </a:extLst>
                </a:gridCol>
                <a:gridCol w="1148314">
                  <a:extLst>
                    <a:ext uri="{9D8B030D-6E8A-4147-A177-3AD203B41FA5}">
                      <a16:colId xmlns="" xmlns:a16="http://schemas.microsoft.com/office/drawing/2014/main" val="20005"/>
                    </a:ext>
                  </a:extLst>
                </a:gridCol>
                <a:gridCol w="287082">
                  <a:extLst>
                    <a:ext uri="{9D8B030D-6E8A-4147-A177-3AD203B41FA5}">
                      <a16:colId xmlns="" xmlns:a16="http://schemas.microsoft.com/office/drawing/2014/main" val="20006"/>
                    </a:ext>
                  </a:extLst>
                </a:gridCol>
                <a:gridCol w="1148314">
                  <a:extLst>
                    <a:ext uri="{9D8B030D-6E8A-4147-A177-3AD203B41FA5}">
                      <a16:colId xmlns="" xmlns:a16="http://schemas.microsoft.com/office/drawing/2014/main" val="20007"/>
                    </a:ext>
                  </a:extLst>
                </a:gridCol>
                <a:gridCol w="287081">
                  <a:extLst>
                    <a:ext uri="{9D8B030D-6E8A-4147-A177-3AD203B41FA5}">
                      <a16:colId xmlns="" xmlns:a16="http://schemas.microsoft.com/office/drawing/2014/main" val="20008"/>
                    </a:ext>
                  </a:extLst>
                </a:gridCol>
                <a:gridCol w="1148315">
                  <a:extLst>
                    <a:ext uri="{9D8B030D-6E8A-4147-A177-3AD203B41FA5}">
                      <a16:colId xmlns="" xmlns:a16="http://schemas.microsoft.com/office/drawing/2014/main" val="20009"/>
                    </a:ext>
                  </a:extLst>
                </a:gridCol>
                <a:gridCol w="255183">
                  <a:extLst>
                    <a:ext uri="{9D8B030D-6E8A-4147-A177-3AD203B41FA5}">
                      <a16:colId xmlns="" xmlns:a16="http://schemas.microsoft.com/office/drawing/2014/main" val="20010"/>
                    </a:ext>
                  </a:extLst>
                </a:gridCol>
                <a:gridCol w="1180213">
                  <a:extLst>
                    <a:ext uri="{9D8B030D-6E8A-4147-A177-3AD203B41FA5}">
                      <a16:colId xmlns="" xmlns:a16="http://schemas.microsoft.com/office/drawing/2014/main" val="20011"/>
                    </a:ext>
                  </a:extLst>
                </a:gridCol>
              </a:tblGrid>
              <a:tr h="0">
                <a:tc>
                  <a:txBody>
                    <a:bodyPr/>
                    <a:lstStyle/>
                    <a:p>
                      <a:endParaRPr lang="en-US" sz="800" dirty="0">
                        <a:solidFill>
                          <a:schemeClr val="tx1"/>
                        </a:solidFill>
                      </a:endParaRPr>
                    </a:p>
                  </a:txBody>
                  <a:tcPr>
                    <a:noFill/>
                  </a:tcPr>
                </a:tc>
                <a:tc>
                  <a:txBody>
                    <a:bodyPr/>
                    <a:lstStyle/>
                    <a:p>
                      <a:r>
                        <a:rPr lang="en-US" sz="900" b="0" dirty="0">
                          <a:solidFill>
                            <a:schemeClr val="tx1">
                              <a:lumMod val="65000"/>
                              <a:lumOff val="35000"/>
                            </a:schemeClr>
                          </a:solidFill>
                        </a:rPr>
                        <a:t>Not ready at all</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Mostly not ready</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Neither</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Mostly</a:t>
                      </a:r>
                      <a:r>
                        <a:rPr lang="en-US" sz="900" b="0" baseline="0" dirty="0">
                          <a:solidFill>
                            <a:schemeClr val="tx1">
                              <a:lumMod val="65000"/>
                              <a:lumOff val="35000"/>
                            </a:schemeClr>
                          </a:solidFill>
                        </a:rPr>
                        <a:t> ready</a:t>
                      </a:r>
                      <a:endParaRPr lang="en-US" sz="900" b="0" dirty="0">
                        <a:solidFill>
                          <a:schemeClr val="tx1">
                            <a:lumMod val="65000"/>
                            <a:lumOff val="35000"/>
                          </a:schemeClr>
                        </a:solidFill>
                      </a:endParaRP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Completely</a:t>
                      </a:r>
                      <a:r>
                        <a:rPr lang="en-US" sz="900" b="0" baseline="0" dirty="0">
                          <a:solidFill>
                            <a:schemeClr val="tx1">
                              <a:lumMod val="65000"/>
                              <a:lumOff val="35000"/>
                            </a:schemeClr>
                          </a:solidFill>
                        </a:rPr>
                        <a:t> ready</a:t>
                      </a:r>
                      <a:endParaRPr lang="en-US" sz="900" b="0" dirty="0">
                        <a:solidFill>
                          <a:schemeClr val="tx1">
                            <a:lumMod val="65000"/>
                            <a:lumOff val="35000"/>
                          </a:schemeClr>
                        </a:solidFill>
                      </a:endParaRP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Don’t know</a:t>
                      </a:r>
                    </a:p>
                  </a:txBody>
                  <a:tcPr>
                    <a:noFill/>
                  </a:tcPr>
                </a:tc>
                <a:extLst>
                  <a:ext uri="{0D108BD9-81ED-4DB2-BD59-A6C34878D82A}">
                    <a16:rowId xmlns="" xmlns:a16="http://schemas.microsoft.com/office/drawing/2014/main" val="10000"/>
                  </a:ext>
                </a:extLst>
              </a:tr>
            </a:tbl>
          </a:graphicData>
        </a:graphic>
      </p:graphicFrame>
      <p:sp>
        <p:nvSpPr>
          <p:cNvPr id="8" name="Rectangle 7"/>
          <p:cNvSpPr>
            <a:spLocks noChangeAspect="1"/>
          </p:cNvSpPr>
          <p:nvPr/>
        </p:nvSpPr>
        <p:spPr>
          <a:xfrm>
            <a:off x="426409" y="5207738"/>
            <a:ext cx="9144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a:spLocks noChangeAspect="1"/>
          </p:cNvSpPr>
          <p:nvPr/>
        </p:nvSpPr>
        <p:spPr>
          <a:xfrm>
            <a:off x="1907879" y="5207738"/>
            <a:ext cx="9144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a:spLocks noChangeAspect="1"/>
          </p:cNvSpPr>
          <p:nvPr/>
        </p:nvSpPr>
        <p:spPr>
          <a:xfrm>
            <a:off x="3336186" y="5207738"/>
            <a:ext cx="91440" cy="914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ChangeAspect="1"/>
          </p:cNvSpPr>
          <p:nvPr/>
        </p:nvSpPr>
        <p:spPr>
          <a:xfrm>
            <a:off x="4764493" y="5207738"/>
            <a:ext cx="91440" cy="914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ChangeAspect="1"/>
          </p:cNvSpPr>
          <p:nvPr/>
        </p:nvSpPr>
        <p:spPr>
          <a:xfrm>
            <a:off x="6192799" y="5207738"/>
            <a:ext cx="91440" cy="914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7617563" y="5207738"/>
            <a:ext cx="91440" cy="91440"/>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812106264"/>
              </p:ext>
            </p:extLst>
          </p:nvPr>
        </p:nvGraphicFramePr>
        <p:xfrm>
          <a:off x="7939179" y="5478780"/>
          <a:ext cx="91440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5" name="Group 14"/>
          <p:cNvGrpSpPr/>
          <p:nvPr/>
        </p:nvGrpSpPr>
        <p:grpSpPr>
          <a:xfrm>
            <a:off x="7752051" y="134189"/>
            <a:ext cx="1141658" cy="674039"/>
            <a:chOff x="3173031" y="5976225"/>
            <a:chExt cx="1141658" cy="674039"/>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7" name="Rectangle 16"/>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2390492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Contents</a:t>
            </a:r>
          </a:p>
        </p:txBody>
      </p:sp>
      <p:graphicFrame>
        <p:nvGraphicFramePr>
          <p:cNvPr id="6" name="Table Placeholder 8"/>
          <p:cNvGraphicFramePr>
            <a:graphicFrameLocks/>
          </p:cNvGraphicFramePr>
          <p:nvPr>
            <p:extLst>
              <p:ext uri="{D42A27DB-BD31-4B8C-83A1-F6EECF244321}">
                <p14:modId xmlns:p14="http://schemas.microsoft.com/office/powerpoint/2010/main" val="3954262258"/>
              </p:ext>
            </p:extLst>
          </p:nvPr>
        </p:nvGraphicFramePr>
        <p:xfrm>
          <a:off x="285750" y="1282213"/>
          <a:ext cx="3960000" cy="4121280"/>
        </p:xfrm>
        <a:graphic>
          <a:graphicData uri="http://schemas.openxmlformats.org/drawingml/2006/table">
            <a:tbl>
              <a:tblPr firstRow="1" bandRow="1"/>
              <a:tblGrid>
                <a:gridCol w="3104383">
                  <a:extLst>
                    <a:ext uri="{9D8B030D-6E8A-4147-A177-3AD203B41FA5}">
                      <a16:colId xmlns="" xmlns:a16="http://schemas.microsoft.com/office/drawing/2014/main" val="20000"/>
                    </a:ext>
                  </a:extLst>
                </a:gridCol>
                <a:gridCol w="855617">
                  <a:extLst>
                    <a:ext uri="{9D8B030D-6E8A-4147-A177-3AD203B41FA5}">
                      <a16:colId xmlns="" xmlns:a16="http://schemas.microsoft.com/office/drawing/2014/main" val="20001"/>
                    </a:ext>
                  </a:extLst>
                </a:gridCol>
              </a:tblGrid>
              <a:tr h="504000">
                <a:tc>
                  <a:txBody>
                    <a:bodyPr/>
                    <a:lstStyle/>
                    <a:p>
                      <a:pPr marL="0" marR="0" lvl="0" indent="0" algn="l" defTabSz="914400" rtl="0" eaLnBrk="1" fontAlgn="auto" latinLnBrk="0" hangingPunct="1">
                        <a:lnSpc>
                          <a:spcPct val="90000"/>
                        </a:lnSpc>
                        <a:spcBef>
                          <a:spcPct val="20000"/>
                        </a:spcBef>
                        <a:spcAft>
                          <a:spcPts val="0"/>
                        </a:spcAft>
                        <a:buClr>
                          <a:srgbClr val="4C4C4C"/>
                        </a:buClr>
                        <a:buSzTx/>
                        <a:buFont typeface="Arial"/>
                        <a:buNone/>
                        <a:tabLst/>
                        <a:defRPr/>
                      </a:pPr>
                      <a:r>
                        <a:rPr kumimoji="0" lang="en-GB" sz="3200" b="0" i="0" u="none" strike="noStrike" kern="1200" cap="none" spc="0" normalizeH="0" baseline="0" dirty="0">
                          <a:ln>
                            <a:noFill/>
                          </a:ln>
                          <a:solidFill>
                            <a:srgbClr val="333333"/>
                          </a:solidFill>
                          <a:effectLst/>
                          <a:uLnTx/>
                          <a:uFillTx/>
                          <a:latin typeface="Verdana" pitchFamily="34" charset="0"/>
                          <a:ea typeface="+mn-ea"/>
                          <a:cs typeface="+mn-cs"/>
                        </a:rPr>
                        <a:t>1</a:t>
                      </a:r>
                    </a:p>
                  </a:txBody>
                  <a:tcPr marL="0" marR="66388" marT="46800" marB="0">
                    <a:lnL w="12700" cmpd="sng">
                      <a:noFill/>
                      <a:prstDash val="solid"/>
                    </a:lnL>
                    <a:lnR w="12700" cmpd="sng">
                      <a:noFill/>
                      <a:prstDash val="solid"/>
                    </a:lnR>
                    <a:lnT w="12700" cap="flat" cmpd="sng" algn="ctr">
                      <a:solidFill>
                        <a:schemeClr val="tx1">
                          <a:lumMod val="50000"/>
                          <a:lumOff val="5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r"/>
                      <a:endParaRPr lang="en-GB" b="0" dirty="0">
                        <a:solidFill>
                          <a:srgbClr val="333333"/>
                        </a:solidFill>
                        <a:latin typeface="Verdana" pitchFamily="34" charset="0"/>
                      </a:endParaRPr>
                    </a:p>
                  </a:txBody>
                  <a:tcPr marL="66388" marR="66388">
                    <a:lnL w="12700" cmpd="sng">
                      <a:noFill/>
                      <a:prstDash val="solid"/>
                    </a:lnL>
                    <a:lnR w="12700" cmpd="sng">
                      <a:noFill/>
                      <a:prstDash val="solid"/>
                    </a:lnR>
                    <a:lnT w="12700" cap="flat" cmpd="sng" algn="ctr">
                      <a:solidFill>
                        <a:schemeClr val="tx1">
                          <a:lumMod val="50000"/>
                          <a:lumOff val="5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52000">
                <a:tc>
                  <a:txBody>
                    <a:bodyPr/>
                    <a:lstStyle/>
                    <a:p>
                      <a:r>
                        <a:rPr lang="en-GB" sz="1200" b="0" dirty="0">
                          <a:solidFill>
                            <a:srgbClr val="333333"/>
                          </a:solidFill>
                          <a:latin typeface="Verdana" pitchFamily="34" charset="0"/>
                        </a:rPr>
                        <a:t>Introduction and </a:t>
                      </a:r>
                      <a:r>
                        <a:rPr lang="sr-Latn-RS" sz="1200" b="0" dirty="0" smtClean="0">
                          <a:solidFill>
                            <a:srgbClr val="333333"/>
                          </a:solidFill>
                          <a:latin typeface="Verdana" pitchFamily="34" charset="0"/>
                        </a:rPr>
                        <a:t>summary</a:t>
                      </a:r>
                      <a:endParaRPr lang="en-GB" sz="1200" b="0" dirty="0">
                        <a:solidFill>
                          <a:srgbClr val="333333"/>
                        </a:solidFill>
                        <a:latin typeface="Verdana" pitchFamily="34" charset="0"/>
                      </a:endParaRPr>
                    </a:p>
                  </a:txBody>
                  <a:tcPr marL="0" marR="66388" marT="0">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200" b="0" dirty="0">
                          <a:solidFill>
                            <a:srgbClr val="333333"/>
                          </a:solidFill>
                          <a:latin typeface="Verdana" pitchFamily="34" charset="0"/>
                        </a:rPr>
                        <a:t>03</a:t>
                      </a:r>
                    </a:p>
                  </a:txBody>
                  <a:tcPr marL="66388" marR="0" marT="0">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504000">
                <a:tc>
                  <a:txBody>
                    <a:bodyPr/>
                    <a:lstStyle/>
                    <a:p>
                      <a:pPr marL="0" marR="0" lvl="0" indent="0" algn="l" defTabSz="914400" rtl="0" eaLnBrk="1" fontAlgn="auto" latinLnBrk="0" hangingPunct="1">
                        <a:lnSpc>
                          <a:spcPct val="90000"/>
                        </a:lnSpc>
                        <a:spcBef>
                          <a:spcPct val="20000"/>
                        </a:spcBef>
                        <a:spcAft>
                          <a:spcPts val="0"/>
                        </a:spcAft>
                        <a:buClr>
                          <a:srgbClr val="4C4C4C"/>
                        </a:buClr>
                        <a:buSzTx/>
                        <a:buFont typeface="Arial"/>
                        <a:buNone/>
                        <a:tabLst/>
                        <a:defRPr/>
                      </a:pPr>
                      <a:r>
                        <a:rPr kumimoji="0" lang="en-GB" sz="3200" b="0" i="0" u="none" strike="noStrike" kern="1200" cap="none" spc="0" normalizeH="0" baseline="0" dirty="0">
                          <a:ln>
                            <a:noFill/>
                          </a:ln>
                          <a:solidFill>
                            <a:srgbClr val="333333"/>
                          </a:solidFill>
                          <a:effectLst/>
                          <a:uLnTx/>
                          <a:uFillTx/>
                          <a:latin typeface="Verdana" pitchFamily="34" charset="0"/>
                          <a:ea typeface="+mn-ea"/>
                          <a:cs typeface="+mn-cs"/>
                        </a:rPr>
                        <a:t>2</a:t>
                      </a:r>
                    </a:p>
                  </a:txBody>
                  <a:tcPr marL="0" marR="66388" marB="0">
                    <a:lnL w="12700" cmpd="sng">
                      <a:noFill/>
                      <a:prstDash val="solid"/>
                    </a:lnL>
                    <a:lnR w="12700" cmpd="sng">
                      <a:noFill/>
                      <a:prstDash val="solid"/>
                    </a:lnR>
                    <a:lnT w="12700" cap="flat" cmpd="sng" algn="ctr">
                      <a:solidFill>
                        <a:schemeClr val="tx1">
                          <a:lumMod val="50000"/>
                          <a:lumOff val="5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r"/>
                      <a:endParaRPr lang="en-GB" b="0" dirty="0">
                        <a:solidFill>
                          <a:srgbClr val="333333"/>
                        </a:solidFill>
                        <a:latin typeface="Verdana" pitchFamily="34" charset="0"/>
                      </a:endParaRPr>
                    </a:p>
                  </a:txBody>
                  <a:tcPr marL="66388" marR="66388">
                    <a:lnL w="12700" cmpd="sng">
                      <a:noFill/>
                      <a:prstDash val="solid"/>
                    </a:lnL>
                    <a:lnR w="12700" cmpd="sng">
                      <a:noFill/>
                      <a:prstDash val="solid"/>
                    </a:lnR>
                    <a:lnT w="12700" cap="flat" cmpd="sng" algn="ctr">
                      <a:solidFill>
                        <a:schemeClr val="tx1">
                          <a:lumMod val="50000"/>
                          <a:lumOff val="5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52000">
                <a:tc>
                  <a:txBody>
                    <a:bodyPr/>
                    <a:lstStyle/>
                    <a:p>
                      <a:r>
                        <a:rPr lang="en-US" sz="1200" dirty="0"/>
                        <a:t>Overall </a:t>
                      </a:r>
                      <a:r>
                        <a:rPr lang="en-US" sz="1200" dirty="0" smtClean="0"/>
                        <a:t>socio-economic situation </a:t>
                      </a:r>
                      <a:r>
                        <a:rPr lang="en-US" sz="1200" dirty="0"/>
                        <a:t>in </a:t>
                      </a:r>
                      <a:r>
                        <a:rPr lang="en-US" sz="1200" dirty="0" smtClean="0"/>
                        <a:t>municipalities</a:t>
                      </a:r>
                      <a:endParaRPr lang="en-GB" sz="1200" b="0" dirty="0">
                        <a:solidFill>
                          <a:srgbClr val="333333"/>
                        </a:solidFill>
                        <a:latin typeface="Verdana" pitchFamily="34" charset="0"/>
                      </a:endParaRPr>
                    </a:p>
                  </a:txBody>
                  <a:tcPr marL="0" marR="66388" marT="0" marB="0">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b="0" dirty="0">
                          <a:solidFill>
                            <a:srgbClr val="333333"/>
                          </a:solidFill>
                          <a:latin typeface="Verdana" pitchFamily="34" charset="0"/>
                        </a:rPr>
                        <a:t>0</a:t>
                      </a:r>
                      <a:r>
                        <a:rPr lang="sr-Latn-RS" sz="1200" b="0" dirty="0">
                          <a:solidFill>
                            <a:srgbClr val="333333"/>
                          </a:solidFill>
                          <a:latin typeface="Verdana" pitchFamily="34" charset="0"/>
                        </a:rPr>
                        <a:t>6</a:t>
                      </a:r>
                      <a:endParaRPr lang="en-GB" sz="1200" b="0" dirty="0">
                        <a:solidFill>
                          <a:srgbClr val="333333"/>
                        </a:solidFill>
                        <a:latin typeface="Verdana" pitchFamily="34" charset="0"/>
                      </a:endParaRPr>
                    </a:p>
                  </a:txBody>
                  <a:tcPr marL="66388" marR="0" marT="0">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504000">
                <a:tc>
                  <a:txBody>
                    <a:bodyPr/>
                    <a:lstStyle/>
                    <a:p>
                      <a:pPr marL="0" marR="0" lvl="0" indent="0" algn="l" defTabSz="914400" rtl="0" eaLnBrk="1" fontAlgn="auto" latinLnBrk="0" hangingPunct="1">
                        <a:lnSpc>
                          <a:spcPct val="90000"/>
                        </a:lnSpc>
                        <a:spcBef>
                          <a:spcPct val="20000"/>
                        </a:spcBef>
                        <a:spcAft>
                          <a:spcPts val="0"/>
                        </a:spcAft>
                        <a:buClr>
                          <a:srgbClr val="4C4C4C"/>
                        </a:buClr>
                        <a:buSzTx/>
                        <a:buFont typeface="Arial"/>
                        <a:buNone/>
                        <a:tabLst/>
                        <a:defRPr/>
                      </a:pPr>
                      <a:r>
                        <a:rPr kumimoji="0" lang="en-GB" sz="3200" b="0" i="0" u="none" strike="noStrike" kern="1200" cap="none" spc="0" normalizeH="0" baseline="0" dirty="0">
                          <a:ln>
                            <a:noFill/>
                          </a:ln>
                          <a:solidFill>
                            <a:srgbClr val="333333"/>
                          </a:solidFill>
                          <a:effectLst/>
                          <a:uLnTx/>
                          <a:uFillTx/>
                          <a:latin typeface="Verdana" pitchFamily="34" charset="0"/>
                          <a:ea typeface="+mn-ea"/>
                          <a:cs typeface="+mn-cs"/>
                        </a:rPr>
                        <a:t>3</a:t>
                      </a:r>
                    </a:p>
                  </a:txBody>
                  <a:tcPr marL="0" marR="66388" marB="0">
                    <a:lnL w="12700" cmpd="sng">
                      <a:noFill/>
                      <a:prstDash val="solid"/>
                    </a:lnL>
                    <a:lnR w="12700" cmpd="sng">
                      <a:noFill/>
                      <a:prstDash val="solid"/>
                    </a:lnR>
                    <a:lnT w="12700" cap="flat" cmpd="sng" algn="ctr">
                      <a:solidFill>
                        <a:schemeClr val="tx1">
                          <a:lumMod val="50000"/>
                          <a:lumOff val="5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r"/>
                      <a:endParaRPr lang="en-GB" b="0" dirty="0">
                        <a:solidFill>
                          <a:srgbClr val="333333"/>
                        </a:solidFill>
                        <a:latin typeface="Verdana" pitchFamily="34" charset="0"/>
                      </a:endParaRPr>
                    </a:p>
                  </a:txBody>
                  <a:tcPr marL="66388" marR="66388">
                    <a:lnL w="12700" cmpd="sng">
                      <a:noFill/>
                      <a:prstDash val="solid"/>
                    </a:lnL>
                    <a:lnR w="12700" cmpd="sng">
                      <a:noFill/>
                      <a:prstDash val="solid"/>
                    </a:lnR>
                    <a:lnT w="12700" cap="flat" cmpd="sng" algn="ctr">
                      <a:solidFill>
                        <a:schemeClr val="tx1">
                          <a:lumMod val="50000"/>
                          <a:lumOff val="5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52000">
                <a:tc>
                  <a:txBody>
                    <a:bodyPr/>
                    <a:lstStyle/>
                    <a:p>
                      <a:r>
                        <a:rPr lang="en-US" sz="1200" dirty="0"/>
                        <a:t>Attitudes towards </a:t>
                      </a:r>
                      <a:r>
                        <a:rPr lang="en-US" sz="1200" dirty="0" smtClean="0"/>
                        <a:t>migration crisis </a:t>
                      </a:r>
                      <a:r>
                        <a:rPr lang="en-US" sz="1200" dirty="0"/>
                        <a:t>and </a:t>
                      </a:r>
                      <a:r>
                        <a:rPr lang="en-US" sz="1200" dirty="0" smtClean="0"/>
                        <a:t>migrants</a:t>
                      </a:r>
                      <a:endParaRPr lang="en-GB" sz="1200" b="0" dirty="0">
                        <a:solidFill>
                          <a:srgbClr val="333333"/>
                        </a:solidFill>
                        <a:latin typeface="Verdana" pitchFamily="34" charset="0"/>
                      </a:endParaRPr>
                    </a:p>
                  </a:txBody>
                  <a:tcPr marL="0" marR="66388" marT="0" marB="0">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b="0" dirty="0">
                          <a:solidFill>
                            <a:srgbClr val="333333"/>
                          </a:solidFill>
                          <a:latin typeface="Verdana" pitchFamily="34" charset="0"/>
                        </a:rPr>
                        <a:t>0</a:t>
                      </a:r>
                      <a:r>
                        <a:rPr lang="sr-Latn-RS" sz="1200" b="0" dirty="0">
                          <a:solidFill>
                            <a:srgbClr val="333333"/>
                          </a:solidFill>
                          <a:latin typeface="Verdana" pitchFamily="34" charset="0"/>
                        </a:rPr>
                        <a:t>9</a:t>
                      </a:r>
                      <a:endParaRPr lang="en-GB" sz="1200" b="0" dirty="0">
                        <a:solidFill>
                          <a:srgbClr val="333333"/>
                        </a:solidFill>
                        <a:latin typeface="Verdana" pitchFamily="34" charset="0"/>
                      </a:endParaRPr>
                    </a:p>
                  </a:txBody>
                  <a:tcPr marL="66388" marR="0" marT="0">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504000">
                <a:tc>
                  <a:txBody>
                    <a:bodyPr/>
                    <a:lstStyle/>
                    <a:p>
                      <a:pPr marL="0" marR="0" lvl="0" indent="0" algn="l" defTabSz="914400" rtl="0" eaLnBrk="1" fontAlgn="auto" latinLnBrk="0" hangingPunct="1">
                        <a:lnSpc>
                          <a:spcPct val="90000"/>
                        </a:lnSpc>
                        <a:spcBef>
                          <a:spcPct val="20000"/>
                        </a:spcBef>
                        <a:spcAft>
                          <a:spcPts val="0"/>
                        </a:spcAft>
                        <a:buClr>
                          <a:srgbClr val="4C4C4C"/>
                        </a:buClr>
                        <a:buSzTx/>
                        <a:buFont typeface="Arial"/>
                        <a:buNone/>
                        <a:tabLst/>
                        <a:defRPr/>
                      </a:pPr>
                      <a:r>
                        <a:rPr kumimoji="0" lang="en-GB" sz="3200" b="0" i="0" u="none" strike="noStrike" kern="1200" cap="none" spc="0" normalizeH="0" baseline="0" noProof="0" dirty="0">
                          <a:ln>
                            <a:noFill/>
                          </a:ln>
                          <a:solidFill>
                            <a:srgbClr val="333333"/>
                          </a:solidFill>
                          <a:effectLst/>
                          <a:uLnTx/>
                          <a:uFillTx/>
                          <a:latin typeface="Verdana" pitchFamily="34" charset="0"/>
                          <a:ea typeface="+mn-ea"/>
                          <a:cs typeface="+mn-cs"/>
                        </a:rPr>
                        <a:t>4</a:t>
                      </a:r>
                    </a:p>
                  </a:txBody>
                  <a:tcPr marL="0" marR="66388" marB="0">
                    <a:lnL w="12700" cmpd="sng">
                      <a:noFill/>
                      <a:prstDash val="solid"/>
                    </a:lnL>
                    <a:lnR w="12700" cmpd="sng">
                      <a:noFill/>
                      <a:prstDash val="soli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b="0" dirty="0">
                        <a:solidFill>
                          <a:srgbClr val="333333"/>
                        </a:solidFill>
                        <a:latin typeface="Verdana" pitchFamily="34" charset="0"/>
                      </a:endParaRPr>
                    </a:p>
                  </a:txBody>
                  <a:tcPr marL="66388" marR="66388">
                    <a:lnL w="12700" cmpd="sng">
                      <a:noFill/>
                      <a:prstDash val="solid"/>
                    </a:lnL>
                    <a:lnR w="12700" cmpd="sng">
                      <a:noFill/>
                      <a:prstDash val="soli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52000">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US" sz="1200" dirty="0"/>
                        <a:t>Municipality </a:t>
                      </a:r>
                      <a:r>
                        <a:rPr lang="en-US" sz="1200" dirty="0" smtClean="0"/>
                        <a:t>situation </a:t>
                      </a:r>
                      <a:r>
                        <a:rPr lang="en-US" sz="1200" dirty="0"/>
                        <a:t>and </a:t>
                      </a:r>
                      <a:r>
                        <a:rPr lang="en-US" sz="1200" dirty="0" smtClean="0"/>
                        <a:t>dealing </a:t>
                      </a:r>
                      <a:r>
                        <a:rPr lang="en-US" sz="1200" dirty="0"/>
                        <a:t>with </a:t>
                      </a:r>
                      <a:r>
                        <a:rPr lang="en-US" sz="1200" dirty="0" smtClean="0"/>
                        <a:t>migrant crisis</a:t>
                      </a:r>
                      <a:endParaRPr kumimoji="0" lang="en-GB" sz="1200" b="0" i="0" u="none" strike="noStrike" kern="1200" cap="none" spc="0" normalizeH="0" baseline="0" noProof="0" dirty="0">
                        <a:ln>
                          <a:noFill/>
                        </a:ln>
                        <a:solidFill>
                          <a:srgbClr val="333333"/>
                        </a:solidFill>
                        <a:effectLst/>
                        <a:uLnTx/>
                        <a:uFillTx/>
                        <a:latin typeface="Verdana" pitchFamily="34" charset="0"/>
                        <a:ea typeface="+mn-ea"/>
                        <a:cs typeface="+mn-cs"/>
                      </a:endParaRPr>
                    </a:p>
                  </a:txBody>
                  <a:tcPr marL="0" marR="66388" marT="0" marB="0">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b="0" dirty="0">
                          <a:solidFill>
                            <a:srgbClr val="333333"/>
                          </a:solidFill>
                          <a:latin typeface="Verdana" pitchFamily="34" charset="0"/>
                        </a:rPr>
                        <a:t>32</a:t>
                      </a:r>
                      <a:endParaRPr lang="en-GB" sz="1200" b="0" dirty="0">
                        <a:solidFill>
                          <a:srgbClr val="333333"/>
                        </a:solidFill>
                        <a:latin typeface="Verdana" pitchFamily="34" charset="0"/>
                      </a:endParaRPr>
                    </a:p>
                  </a:txBody>
                  <a:tcPr marL="66388" marR="0" marT="0">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504000">
                <a:tc>
                  <a:txBody>
                    <a:bodyPr/>
                    <a:lstStyle/>
                    <a:p>
                      <a:pPr marL="0" marR="0" lvl="0" indent="0" algn="l" defTabSz="914400" rtl="0" eaLnBrk="1" fontAlgn="auto" latinLnBrk="0" hangingPunct="1">
                        <a:lnSpc>
                          <a:spcPct val="90000"/>
                        </a:lnSpc>
                        <a:spcBef>
                          <a:spcPct val="20000"/>
                        </a:spcBef>
                        <a:spcAft>
                          <a:spcPts val="0"/>
                        </a:spcAft>
                        <a:buClr>
                          <a:srgbClr val="4C4C4C"/>
                        </a:buClr>
                        <a:buSzTx/>
                        <a:buFont typeface="Arial"/>
                        <a:buNone/>
                        <a:tabLst/>
                        <a:defRPr/>
                      </a:pPr>
                      <a:r>
                        <a:rPr kumimoji="0" lang="en-GB" sz="3200" b="0" i="0" u="none" strike="noStrike" kern="1200" cap="none" spc="0" normalizeH="0" baseline="0" noProof="0" dirty="0">
                          <a:ln>
                            <a:noFill/>
                          </a:ln>
                          <a:solidFill>
                            <a:srgbClr val="333333"/>
                          </a:solidFill>
                          <a:effectLst/>
                          <a:uLnTx/>
                          <a:uFillTx/>
                          <a:latin typeface="Verdana" pitchFamily="34" charset="0"/>
                          <a:ea typeface="+mn-ea"/>
                          <a:cs typeface="+mn-cs"/>
                        </a:rPr>
                        <a:t>5</a:t>
                      </a:r>
                    </a:p>
                  </a:txBody>
                  <a:tcPr marL="0" marR="66388" marB="0">
                    <a:lnL w="12700" cmpd="sng">
                      <a:noFill/>
                      <a:prstDash val="solid"/>
                    </a:lnL>
                    <a:lnR w="12700" cmpd="sng">
                      <a:noFill/>
                      <a:prstDash val="soli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GB" sz="1200" b="0" dirty="0">
                        <a:solidFill>
                          <a:srgbClr val="333333"/>
                        </a:solidFill>
                        <a:latin typeface="Verdana" pitchFamily="34" charset="0"/>
                      </a:endParaRPr>
                    </a:p>
                  </a:txBody>
                  <a:tcPr marL="66388" marR="66388">
                    <a:lnL w="12700" cmpd="sng">
                      <a:noFill/>
                      <a:prstDash val="solid"/>
                    </a:lnL>
                    <a:lnR w="12700" cmpd="sng">
                      <a:noFill/>
                      <a:prstDash val="soli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r h="252000">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x-none" sz="1200" dirty="0"/>
                        <a:t>Appendix</a:t>
                      </a:r>
                      <a:endParaRPr kumimoji="0" lang="en-GB" sz="1200" b="0" i="0" u="none" strike="noStrike" kern="1200" cap="none" spc="0" normalizeH="0" baseline="0" noProof="0" dirty="0">
                        <a:ln>
                          <a:noFill/>
                        </a:ln>
                        <a:solidFill>
                          <a:srgbClr val="333333"/>
                        </a:solidFill>
                        <a:effectLst/>
                        <a:uLnTx/>
                        <a:uFillTx/>
                        <a:latin typeface="Verdana" pitchFamily="34" charset="0"/>
                        <a:ea typeface="+mn-ea"/>
                        <a:cs typeface="+mn-cs"/>
                      </a:endParaRPr>
                    </a:p>
                  </a:txBody>
                  <a:tcPr marL="0" marR="66388" marT="0" marB="0">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200" b="0" dirty="0">
                          <a:solidFill>
                            <a:srgbClr val="333333"/>
                          </a:solidFill>
                          <a:latin typeface="Verdana" pitchFamily="34" charset="0"/>
                        </a:rPr>
                        <a:t>54</a:t>
                      </a:r>
                      <a:endParaRPr lang="en-GB" sz="1200" b="0" dirty="0">
                        <a:solidFill>
                          <a:srgbClr val="333333"/>
                        </a:solidFill>
                        <a:latin typeface="Verdana" pitchFamily="34" charset="0"/>
                      </a:endParaRPr>
                    </a:p>
                  </a:txBody>
                  <a:tcPr marL="66388" marR="0" marT="0">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bl>
          </a:graphicData>
        </a:graphic>
      </p:graphicFrame>
      <p:sp>
        <p:nvSpPr>
          <p:cNvPr id="4" name="Slide Number Placeholder 3"/>
          <p:cNvSpPr>
            <a:spLocks noGrp="1"/>
          </p:cNvSpPr>
          <p:nvPr>
            <p:ph type="sldNum" sz="quarter" idx="10"/>
          </p:nvPr>
        </p:nvSpPr>
        <p:spPr/>
        <p:txBody>
          <a:bodyPr/>
          <a:lstStyle/>
          <a:p>
            <a:fld id="{9784CBA3-D598-4B1F-BAA3-EE14B5154290}" type="slidenum">
              <a:rPr lang="en-AU" smtClean="0"/>
              <a:pPr/>
              <a:t>2</a:t>
            </a:fld>
            <a:endParaRPr lang="en-AU" dirty="0"/>
          </a:p>
        </p:txBody>
      </p:sp>
    </p:spTree>
    <p:custDataLst>
      <p:tags r:id="rId1"/>
    </p:custDataLst>
    <p:extLst>
      <p:ext uri="{BB962C8B-B14F-4D97-AF65-F5344CB8AC3E}">
        <p14:creationId xmlns:p14="http://schemas.microsoft.com/office/powerpoint/2010/main" val="3847590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a:spLocks noGrp="1"/>
          </p:cNvSpPr>
          <p:nvPr>
            <p:ph type="body" sz="quarter" idx="15"/>
          </p:nvPr>
        </p:nvSpPr>
        <p:spPr>
          <a:xfrm>
            <a:off x="441323" y="1572002"/>
            <a:ext cx="8258176" cy="406436"/>
          </a:xfrm>
        </p:spPr>
        <p:txBody>
          <a:bodyPr/>
          <a:lstStyle/>
          <a:p>
            <a:pPr algn="ctr"/>
            <a:r>
              <a:rPr lang="en-US" sz="1000" dirty="0"/>
              <a:t>To what extent would you be ready to engage in the following activities? % </a:t>
            </a:r>
          </a:p>
          <a:p>
            <a:pPr algn="ctr"/>
            <a:endParaRPr lang="en-US" sz="1000" dirty="0"/>
          </a:p>
        </p:txBody>
      </p:sp>
      <p:sp>
        <p:nvSpPr>
          <p:cNvPr id="6" name="Title 5"/>
          <p:cNvSpPr>
            <a:spLocks noGrp="1"/>
          </p:cNvSpPr>
          <p:nvPr>
            <p:ph type="title"/>
          </p:nvPr>
        </p:nvSpPr>
        <p:spPr/>
        <p:txBody>
          <a:bodyPr/>
          <a:lstStyle/>
          <a:p>
            <a:r>
              <a:rPr lang="en-US" dirty="0"/>
              <a:t>Citizens attitudes toward migrants: </a:t>
            </a:r>
            <a:br>
              <a:rPr lang="en-US" dirty="0"/>
            </a:br>
            <a:r>
              <a:rPr lang="x-none"/>
              <a:t>Šid</a:t>
            </a:r>
            <a:r>
              <a:rPr lang="sr-Latn-RS" dirty="0"/>
              <a:t> and Preševo</a:t>
            </a:r>
            <a:endParaRPr lang="en-US"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20</a:t>
            </a:fld>
            <a:endParaRPr lang="en-AU" dirty="0"/>
          </a:p>
        </p:txBody>
      </p:sp>
      <p:sp>
        <p:nvSpPr>
          <p:cNvPr id="9" name="Text Placeholder 8"/>
          <p:cNvSpPr>
            <a:spLocks noGrp="1"/>
          </p:cNvSpPr>
          <p:nvPr>
            <p:ph type="body" sz="quarter" idx="15"/>
          </p:nvPr>
        </p:nvSpPr>
        <p:spPr>
          <a:xfrm>
            <a:off x="285749" y="1031839"/>
            <a:ext cx="8569325" cy="758861"/>
          </a:xfrm>
        </p:spPr>
        <p:txBody>
          <a:bodyPr/>
          <a:lstStyle/>
          <a:p>
            <a:r>
              <a:rPr lang="x-none" sz="1400">
                <a:solidFill>
                  <a:schemeClr val="tx1"/>
                </a:solidFill>
              </a:rPr>
              <a:t>In </a:t>
            </a:r>
            <a:r>
              <a:rPr lang="x-none" sz="1400" smtClean="0">
                <a:solidFill>
                  <a:schemeClr val="tx1"/>
                </a:solidFill>
              </a:rPr>
              <a:t>Šid</a:t>
            </a:r>
            <a:r>
              <a:rPr lang="sr-Latn-RS" sz="1400" dirty="0" smtClean="0">
                <a:solidFill>
                  <a:schemeClr val="tx1"/>
                </a:solidFill>
              </a:rPr>
              <a:t> </a:t>
            </a:r>
            <a:r>
              <a:rPr lang="en-US" sz="1400" dirty="0" smtClean="0">
                <a:solidFill>
                  <a:schemeClr val="tx1"/>
                </a:solidFill>
              </a:rPr>
              <a:t>citizens </a:t>
            </a:r>
            <a:r>
              <a:rPr lang="en-US" sz="1400" dirty="0">
                <a:solidFill>
                  <a:schemeClr val="tx1"/>
                </a:solidFill>
              </a:rPr>
              <a:t>are</a:t>
            </a:r>
            <a:r>
              <a:rPr lang="sr-Latn-RS" sz="1400" dirty="0">
                <a:solidFill>
                  <a:schemeClr val="tx1"/>
                </a:solidFill>
              </a:rPr>
              <a:t> </a:t>
            </a:r>
            <a:r>
              <a:rPr lang="en-US" sz="1400" dirty="0" smtClean="0">
                <a:solidFill>
                  <a:schemeClr val="tx1"/>
                </a:solidFill>
              </a:rPr>
              <a:t>less willing </a:t>
            </a:r>
            <a:r>
              <a:rPr lang="en-US" sz="1400" dirty="0">
                <a:solidFill>
                  <a:schemeClr val="tx1"/>
                </a:solidFill>
              </a:rPr>
              <a:t>to </a:t>
            </a:r>
            <a:r>
              <a:rPr lang="en-US" sz="1400" dirty="0" smtClean="0">
                <a:solidFill>
                  <a:schemeClr val="tx1"/>
                </a:solidFill>
              </a:rPr>
              <a:t>interact with </a:t>
            </a:r>
            <a:r>
              <a:rPr lang="sr-Latn-RS" sz="1400" dirty="0" smtClean="0">
                <a:solidFill>
                  <a:schemeClr val="tx1"/>
                </a:solidFill>
              </a:rPr>
              <a:t>migrants</a:t>
            </a:r>
            <a:r>
              <a:rPr lang="sr-Latn-RS" sz="1400" dirty="0">
                <a:solidFill>
                  <a:schemeClr val="tx1"/>
                </a:solidFill>
              </a:rPr>
              <a:t>, </a:t>
            </a:r>
            <a:r>
              <a:rPr lang="sr-Latn-RS" sz="1400" dirty="0" smtClean="0">
                <a:solidFill>
                  <a:schemeClr val="tx1"/>
                </a:solidFill>
              </a:rPr>
              <a:t>opposite </a:t>
            </a:r>
            <a:r>
              <a:rPr lang="en-US" sz="1400" dirty="0" smtClean="0">
                <a:solidFill>
                  <a:schemeClr val="tx1"/>
                </a:solidFill>
              </a:rPr>
              <a:t>to </a:t>
            </a:r>
            <a:r>
              <a:rPr lang="sr-Latn-RS" sz="1400" dirty="0" smtClean="0">
                <a:solidFill>
                  <a:schemeClr val="tx1"/>
                </a:solidFill>
              </a:rPr>
              <a:t>citizens in </a:t>
            </a:r>
            <a:r>
              <a:rPr lang="en-US" sz="1400" dirty="0" smtClean="0">
                <a:solidFill>
                  <a:schemeClr val="tx1"/>
                </a:solidFill>
              </a:rPr>
              <a:t>Pre</a:t>
            </a:r>
            <a:r>
              <a:rPr lang="sr-Latn-RS" sz="1400" dirty="0" smtClean="0">
                <a:solidFill>
                  <a:schemeClr val="tx1"/>
                </a:solidFill>
              </a:rPr>
              <a:t>š</a:t>
            </a:r>
            <a:r>
              <a:rPr lang="en-US" sz="1400" dirty="0" err="1" smtClean="0">
                <a:solidFill>
                  <a:schemeClr val="tx1"/>
                </a:solidFill>
              </a:rPr>
              <a:t>evo</a:t>
            </a:r>
            <a:r>
              <a:rPr lang="sr-Latn-RS" sz="1400" dirty="0" smtClean="0">
                <a:solidFill>
                  <a:schemeClr val="tx1"/>
                </a:solidFill>
              </a:rPr>
              <a:t>.</a:t>
            </a:r>
            <a:endParaRPr lang="en-US" sz="1400" dirty="0">
              <a:solidFill>
                <a:schemeClr val="tx1"/>
              </a:solidFill>
            </a:endParaRPr>
          </a:p>
          <a:p>
            <a:endParaRPr lang="en-US" sz="1400" dirty="0"/>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1393746517"/>
              </p:ext>
            </p:extLst>
          </p:nvPr>
        </p:nvGraphicFramePr>
        <p:xfrm>
          <a:off x="285750" y="1790700"/>
          <a:ext cx="4030663" cy="4157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2"/>
          <p:cNvGraphicFramePr>
            <a:graphicFrameLocks noGrp="1"/>
          </p:cNvGraphicFramePr>
          <p:nvPr>
            <p:ph sz="quarter" idx="12"/>
            <p:extLst>
              <p:ext uri="{D42A27DB-BD31-4B8C-83A1-F6EECF244321}">
                <p14:modId xmlns:p14="http://schemas.microsoft.com/office/powerpoint/2010/main" val="4183941457"/>
              </p:ext>
            </p:extLst>
          </p:nvPr>
        </p:nvGraphicFramePr>
        <p:xfrm>
          <a:off x="4826000" y="1790700"/>
          <a:ext cx="4029075" cy="4157663"/>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7752051" y="134189"/>
            <a:ext cx="1141658" cy="674039"/>
            <a:chOff x="3173031" y="5976225"/>
            <a:chExt cx="1141658" cy="674039"/>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6" name="Rectangle 15"/>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graphicFrame>
        <p:nvGraphicFramePr>
          <p:cNvPr id="17" name="Table 16"/>
          <p:cNvGraphicFramePr>
            <a:graphicFrameLocks noGrp="1"/>
          </p:cNvGraphicFramePr>
          <p:nvPr>
            <p:extLst>
              <p:ext uri="{D42A27DB-BD31-4B8C-83A1-F6EECF244321}">
                <p14:modId xmlns:p14="http://schemas.microsoft.com/office/powerpoint/2010/main" val="2880308714"/>
              </p:ext>
            </p:extLst>
          </p:nvPr>
        </p:nvGraphicFramePr>
        <p:xfrm>
          <a:off x="167237" y="5463759"/>
          <a:ext cx="8612376" cy="365760"/>
        </p:xfrm>
        <a:graphic>
          <a:graphicData uri="http://schemas.openxmlformats.org/drawingml/2006/table">
            <a:tbl>
              <a:tblPr firstRow="1" bandRow="1">
                <a:tableStyleId>{5C22544A-7EE6-4342-B048-85BDC9FD1C3A}</a:tableStyleId>
              </a:tblPr>
              <a:tblGrid>
                <a:gridCol w="287083">
                  <a:extLst>
                    <a:ext uri="{9D8B030D-6E8A-4147-A177-3AD203B41FA5}">
                      <a16:colId xmlns="" xmlns:a16="http://schemas.microsoft.com/office/drawing/2014/main" val="20000"/>
                    </a:ext>
                  </a:extLst>
                </a:gridCol>
                <a:gridCol w="1148313">
                  <a:extLst>
                    <a:ext uri="{9D8B030D-6E8A-4147-A177-3AD203B41FA5}">
                      <a16:colId xmlns="" xmlns:a16="http://schemas.microsoft.com/office/drawing/2014/main" val="20001"/>
                    </a:ext>
                  </a:extLst>
                </a:gridCol>
                <a:gridCol w="287083">
                  <a:extLst>
                    <a:ext uri="{9D8B030D-6E8A-4147-A177-3AD203B41FA5}">
                      <a16:colId xmlns="" xmlns:a16="http://schemas.microsoft.com/office/drawing/2014/main" val="20002"/>
                    </a:ext>
                  </a:extLst>
                </a:gridCol>
                <a:gridCol w="1148313">
                  <a:extLst>
                    <a:ext uri="{9D8B030D-6E8A-4147-A177-3AD203B41FA5}">
                      <a16:colId xmlns="" xmlns:a16="http://schemas.microsoft.com/office/drawing/2014/main" val="20003"/>
                    </a:ext>
                  </a:extLst>
                </a:gridCol>
                <a:gridCol w="287082">
                  <a:extLst>
                    <a:ext uri="{9D8B030D-6E8A-4147-A177-3AD203B41FA5}">
                      <a16:colId xmlns="" xmlns:a16="http://schemas.microsoft.com/office/drawing/2014/main" val="20004"/>
                    </a:ext>
                  </a:extLst>
                </a:gridCol>
                <a:gridCol w="1148314">
                  <a:extLst>
                    <a:ext uri="{9D8B030D-6E8A-4147-A177-3AD203B41FA5}">
                      <a16:colId xmlns="" xmlns:a16="http://schemas.microsoft.com/office/drawing/2014/main" val="20005"/>
                    </a:ext>
                  </a:extLst>
                </a:gridCol>
                <a:gridCol w="287082">
                  <a:extLst>
                    <a:ext uri="{9D8B030D-6E8A-4147-A177-3AD203B41FA5}">
                      <a16:colId xmlns="" xmlns:a16="http://schemas.microsoft.com/office/drawing/2014/main" val="20006"/>
                    </a:ext>
                  </a:extLst>
                </a:gridCol>
                <a:gridCol w="1148314">
                  <a:extLst>
                    <a:ext uri="{9D8B030D-6E8A-4147-A177-3AD203B41FA5}">
                      <a16:colId xmlns="" xmlns:a16="http://schemas.microsoft.com/office/drawing/2014/main" val="20007"/>
                    </a:ext>
                  </a:extLst>
                </a:gridCol>
                <a:gridCol w="287081">
                  <a:extLst>
                    <a:ext uri="{9D8B030D-6E8A-4147-A177-3AD203B41FA5}">
                      <a16:colId xmlns="" xmlns:a16="http://schemas.microsoft.com/office/drawing/2014/main" val="20008"/>
                    </a:ext>
                  </a:extLst>
                </a:gridCol>
                <a:gridCol w="1148315">
                  <a:extLst>
                    <a:ext uri="{9D8B030D-6E8A-4147-A177-3AD203B41FA5}">
                      <a16:colId xmlns="" xmlns:a16="http://schemas.microsoft.com/office/drawing/2014/main" val="20009"/>
                    </a:ext>
                  </a:extLst>
                </a:gridCol>
                <a:gridCol w="255183">
                  <a:extLst>
                    <a:ext uri="{9D8B030D-6E8A-4147-A177-3AD203B41FA5}">
                      <a16:colId xmlns="" xmlns:a16="http://schemas.microsoft.com/office/drawing/2014/main" val="20010"/>
                    </a:ext>
                  </a:extLst>
                </a:gridCol>
                <a:gridCol w="1180213">
                  <a:extLst>
                    <a:ext uri="{9D8B030D-6E8A-4147-A177-3AD203B41FA5}">
                      <a16:colId xmlns="" xmlns:a16="http://schemas.microsoft.com/office/drawing/2014/main" val="20011"/>
                    </a:ext>
                  </a:extLst>
                </a:gridCol>
              </a:tblGrid>
              <a:tr h="0">
                <a:tc>
                  <a:txBody>
                    <a:bodyPr/>
                    <a:lstStyle/>
                    <a:p>
                      <a:endParaRPr lang="en-US" sz="800" dirty="0">
                        <a:solidFill>
                          <a:schemeClr val="tx1"/>
                        </a:solidFill>
                      </a:endParaRPr>
                    </a:p>
                  </a:txBody>
                  <a:tcPr>
                    <a:noFill/>
                  </a:tcPr>
                </a:tc>
                <a:tc>
                  <a:txBody>
                    <a:bodyPr/>
                    <a:lstStyle/>
                    <a:p>
                      <a:r>
                        <a:rPr lang="en-US" sz="900" b="0" dirty="0">
                          <a:solidFill>
                            <a:schemeClr val="tx1">
                              <a:lumMod val="65000"/>
                              <a:lumOff val="35000"/>
                            </a:schemeClr>
                          </a:solidFill>
                        </a:rPr>
                        <a:t>Not ready at all</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Mostly not ready</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Neither</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Mostly</a:t>
                      </a:r>
                      <a:r>
                        <a:rPr lang="en-US" sz="900" b="0" baseline="0" dirty="0">
                          <a:solidFill>
                            <a:schemeClr val="tx1">
                              <a:lumMod val="65000"/>
                              <a:lumOff val="35000"/>
                            </a:schemeClr>
                          </a:solidFill>
                        </a:rPr>
                        <a:t> ready</a:t>
                      </a:r>
                      <a:endParaRPr lang="en-US" sz="900" b="0" dirty="0">
                        <a:solidFill>
                          <a:schemeClr val="tx1">
                            <a:lumMod val="65000"/>
                            <a:lumOff val="35000"/>
                          </a:schemeClr>
                        </a:solidFill>
                      </a:endParaRP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Completely</a:t>
                      </a:r>
                      <a:r>
                        <a:rPr lang="en-US" sz="900" b="0" baseline="0" dirty="0">
                          <a:solidFill>
                            <a:schemeClr val="tx1">
                              <a:lumMod val="65000"/>
                              <a:lumOff val="35000"/>
                            </a:schemeClr>
                          </a:solidFill>
                        </a:rPr>
                        <a:t> ready</a:t>
                      </a:r>
                      <a:endParaRPr lang="en-US" sz="900" b="0" dirty="0">
                        <a:solidFill>
                          <a:schemeClr val="tx1">
                            <a:lumMod val="65000"/>
                            <a:lumOff val="35000"/>
                          </a:schemeClr>
                        </a:solidFill>
                      </a:endParaRP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Don’t know</a:t>
                      </a:r>
                    </a:p>
                  </a:txBody>
                  <a:tcPr>
                    <a:noFill/>
                  </a:tcPr>
                </a:tc>
                <a:extLst>
                  <a:ext uri="{0D108BD9-81ED-4DB2-BD59-A6C34878D82A}">
                    <a16:rowId xmlns="" xmlns:a16="http://schemas.microsoft.com/office/drawing/2014/main" val="10000"/>
                  </a:ext>
                </a:extLst>
              </a:tr>
            </a:tbl>
          </a:graphicData>
        </a:graphic>
      </p:graphicFrame>
      <p:sp>
        <p:nvSpPr>
          <p:cNvPr id="18" name="Rectangle 17"/>
          <p:cNvSpPr>
            <a:spLocks noChangeAspect="1"/>
          </p:cNvSpPr>
          <p:nvPr/>
        </p:nvSpPr>
        <p:spPr>
          <a:xfrm>
            <a:off x="369259" y="5560163"/>
            <a:ext cx="9144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a:spLocks noChangeAspect="1"/>
          </p:cNvSpPr>
          <p:nvPr/>
        </p:nvSpPr>
        <p:spPr>
          <a:xfrm>
            <a:off x="1850729" y="5560163"/>
            <a:ext cx="9144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ChangeAspect="1"/>
          </p:cNvSpPr>
          <p:nvPr/>
        </p:nvSpPr>
        <p:spPr>
          <a:xfrm>
            <a:off x="3279036" y="5560163"/>
            <a:ext cx="91440" cy="914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a:spLocks noChangeAspect="1"/>
          </p:cNvSpPr>
          <p:nvPr/>
        </p:nvSpPr>
        <p:spPr>
          <a:xfrm>
            <a:off x="4707343" y="5560163"/>
            <a:ext cx="91440" cy="914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ChangeAspect="1"/>
          </p:cNvSpPr>
          <p:nvPr/>
        </p:nvSpPr>
        <p:spPr>
          <a:xfrm>
            <a:off x="6135649" y="5560163"/>
            <a:ext cx="91440" cy="914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a:spLocks noChangeAspect="1"/>
          </p:cNvSpPr>
          <p:nvPr/>
        </p:nvSpPr>
        <p:spPr>
          <a:xfrm>
            <a:off x="7560413" y="5560163"/>
            <a:ext cx="91440" cy="91440"/>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2415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Readiness to help migrants</a:t>
            </a:r>
            <a:endParaRPr lang="en-US" dirty="0"/>
          </a:p>
        </p:txBody>
      </p:sp>
      <p:graphicFrame>
        <p:nvGraphicFramePr>
          <p:cNvPr id="6" name="Content Placeholder 9"/>
          <p:cNvGraphicFramePr>
            <a:graphicFrameLocks noGrp="1"/>
          </p:cNvGraphicFramePr>
          <p:nvPr>
            <p:ph sz="quarter" idx="11"/>
            <p:extLst>
              <p:ext uri="{D42A27DB-BD31-4B8C-83A1-F6EECF244321}">
                <p14:modId xmlns:p14="http://schemas.microsoft.com/office/powerpoint/2010/main" val="508057982"/>
              </p:ext>
            </p:extLst>
          </p:nvPr>
        </p:nvGraphicFramePr>
        <p:xfrm>
          <a:off x="285750" y="1790700"/>
          <a:ext cx="8569325" cy="41481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p:txBody>
          <a:bodyPr/>
          <a:lstStyle/>
          <a:p>
            <a:r>
              <a:rPr lang="en-US" sz="1400" dirty="0"/>
              <a:t>Citizens are the most willing to help migrants by providing food and clothes</a:t>
            </a:r>
            <a:r>
              <a:rPr lang="en-US" sz="1400" dirty="0" smtClean="0"/>
              <a:t>.</a:t>
            </a:r>
            <a:endParaRPr lang="sr-Latn-RS" sz="1400" dirty="0" smtClean="0"/>
          </a:p>
          <a:p>
            <a:endParaRPr lang="en-US" sz="1400" dirty="0"/>
          </a:p>
        </p:txBody>
      </p:sp>
      <p:sp>
        <p:nvSpPr>
          <p:cNvPr id="7"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8" name="Table 7"/>
          <p:cNvGraphicFramePr>
            <a:graphicFrameLocks noGrp="1"/>
          </p:cNvGraphicFramePr>
          <p:nvPr>
            <p:extLst>
              <p:ext uri="{D42A27DB-BD31-4B8C-83A1-F6EECF244321}">
                <p14:modId xmlns:p14="http://schemas.microsoft.com/office/powerpoint/2010/main" val="3393132570"/>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9" name="Group 8"/>
          <p:cNvGrpSpPr/>
          <p:nvPr/>
        </p:nvGrpSpPr>
        <p:grpSpPr>
          <a:xfrm>
            <a:off x="7752051" y="134189"/>
            <a:ext cx="1141658" cy="674039"/>
            <a:chOff x="3173031" y="5976225"/>
            <a:chExt cx="1141658" cy="674039"/>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1" name="Rectangle 10"/>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324802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The </a:t>
            </a:r>
            <a:r>
              <a:rPr lang="en-US" dirty="0"/>
              <a:t>establishment of migrants</a:t>
            </a:r>
            <a:r>
              <a:rPr lang="x-none"/>
              <a:t> </a:t>
            </a:r>
            <a:r>
              <a:rPr lang="en-US" dirty="0"/>
              <a:t> accommodation </a:t>
            </a:r>
            <a:br>
              <a:rPr lang="en-US" dirty="0"/>
            </a:br>
            <a:r>
              <a:rPr lang="en-US" dirty="0"/>
              <a:t>facility </a:t>
            </a:r>
            <a:r>
              <a:rPr lang="x-none"/>
              <a:t>in Municipality</a:t>
            </a:r>
            <a:endParaRPr lang="en-US" dirty="0"/>
          </a:p>
        </p:txBody>
      </p:sp>
      <p:sp>
        <p:nvSpPr>
          <p:cNvPr id="5" name="Text Placeholder 4"/>
          <p:cNvSpPr>
            <a:spLocks noGrp="1"/>
          </p:cNvSpPr>
          <p:nvPr>
            <p:ph type="body" sz="quarter" idx="15"/>
          </p:nvPr>
        </p:nvSpPr>
        <p:spPr/>
        <p:txBody>
          <a:bodyPr>
            <a:normAutofit/>
          </a:bodyPr>
          <a:lstStyle/>
          <a:p>
            <a:r>
              <a:rPr lang="en-US" sz="1400" dirty="0"/>
              <a:t>Majority </a:t>
            </a:r>
            <a:r>
              <a:rPr lang="sr-Latn-RS" sz="1400" dirty="0" smtClean="0"/>
              <a:t>of citizens </a:t>
            </a:r>
            <a:r>
              <a:rPr lang="en-US" sz="1400" dirty="0" smtClean="0"/>
              <a:t>(63</a:t>
            </a:r>
            <a:r>
              <a:rPr lang="en-US" sz="1400" dirty="0"/>
              <a:t>%) is against the establishment of an accommodation facility for migrants in their municipality.</a:t>
            </a:r>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2053442387"/>
              </p:ext>
            </p:extLst>
          </p:nvPr>
        </p:nvGraphicFramePr>
        <p:xfrm>
          <a:off x="285750" y="2514600"/>
          <a:ext cx="8569325" cy="34242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524196759"/>
              </p:ext>
            </p:extLst>
          </p:nvPr>
        </p:nvGraphicFramePr>
        <p:xfrm>
          <a:off x="6809266" y="2369993"/>
          <a:ext cx="2007708" cy="2711705"/>
        </p:xfrm>
        <a:graphic>
          <a:graphicData uri="http://schemas.openxmlformats.org/drawingml/2006/table">
            <a:tbl>
              <a:tblPr firstRow="1" bandRow="1">
                <a:tableStyleId>{5C22544A-7EE6-4342-B048-85BDC9FD1C3A}</a:tableStyleId>
              </a:tblPr>
              <a:tblGrid>
                <a:gridCol w="1035393">
                  <a:extLst>
                    <a:ext uri="{9D8B030D-6E8A-4147-A177-3AD203B41FA5}">
                      <a16:colId xmlns="" xmlns:a16="http://schemas.microsoft.com/office/drawing/2014/main" val="2533916438"/>
                    </a:ext>
                  </a:extLst>
                </a:gridCol>
                <a:gridCol w="972315">
                  <a:extLst>
                    <a:ext uri="{9D8B030D-6E8A-4147-A177-3AD203B41FA5}">
                      <a16:colId xmlns="" xmlns:a16="http://schemas.microsoft.com/office/drawing/2014/main" val="2389811124"/>
                    </a:ext>
                  </a:extLst>
                </a:gridCol>
              </a:tblGrid>
              <a:tr h="5116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Oppose,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a:t>
                      </a:r>
                      <a:endParaRPr lang="en-US" sz="9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smtClean="0"/>
                        <a:t>Agree</a:t>
                      </a:r>
                      <a:r>
                        <a:rPr lang="en-US" sz="900" b="0" dirty="0"/>
                        <a:t>, %</a:t>
                      </a:r>
                      <a:r>
                        <a:rPr lang="en-US" sz="900" dirty="0"/>
                        <a:t> </a:t>
                      </a:r>
                    </a:p>
                  </a:txBody>
                  <a:tcPr/>
                </a:tc>
                <a:extLst>
                  <a:ext uri="{0D108BD9-81ED-4DB2-BD59-A6C34878D82A}">
                    <a16:rowId xmlns="" xmlns:a16="http://schemas.microsoft.com/office/drawing/2014/main" val="2611604264"/>
                  </a:ext>
                </a:extLst>
              </a:tr>
              <a:tr h="602866">
                <a:tc>
                  <a:txBody>
                    <a:bodyPr/>
                    <a:lstStyle/>
                    <a:p>
                      <a:pPr algn="ctr"/>
                      <a:r>
                        <a:rPr lang="en-US" sz="1200" dirty="0"/>
                        <a:t>63</a:t>
                      </a:r>
                    </a:p>
                  </a:txBody>
                  <a:tcPr anchor="ctr">
                    <a:noFill/>
                  </a:tcPr>
                </a:tc>
                <a:tc>
                  <a:txBody>
                    <a:bodyPr/>
                    <a:lstStyle/>
                    <a:p>
                      <a:pPr algn="ctr"/>
                      <a:r>
                        <a:rPr lang="en-US" sz="1200" dirty="0"/>
                        <a:t>31</a:t>
                      </a:r>
                    </a:p>
                  </a:txBody>
                  <a:tcPr anchor="ctr">
                    <a:noFill/>
                  </a:tcPr>
                </a:tc>
                <a:extLst>
                  <a:ext uri="{0D108BD9-81ED-4DB2-BD59-A6C34878D82A}">
                    <a16:rowId xmlns="" xmlns:a16="http://schemas.microsoft.com/office/drawing/2014/main" val="3260649904"/>
                  </a:ext>
                </a:extLst>
              </a:tr>
              <a:tr h="919367">
                <a:tc>
                  <a:txBody>
                    <a:bodyPr/>
                    <a:lstStyle/>
                    <a:p>
                      <a:pPr algn="ctr"/>
                      <a:r>
                        <a:rPr lang="en-US" sz="1200" dirty="0"/>
                        <a:t>68</a:t>
                      </a:r>
                    </a:p>
                  </a:txBody>
                  <a:tcPr anchor="ctr">
                    <a:noFill/>
                  </a:tcPr>
                </a:tc>
                <a:tc>
                  <a:txBody>
                    <a:bodyPr/>
                    <a:lstStyle/>
                    <a:p>
                      <a:pPr algn="ctr"/>
                      <a:r>
                        <a:rPr lang="en-US" sz="1200" dirty="0"/>
                        <a:t>24</a:t>
                      </a:r>
                    </a:p>
                  </a:txBody>
                  <a:tcPr anchor="ctr">
                    <a:noFill/>
                  </a:tcPr>
                </a:tc>
                <a:extLst>
                  <a:ext uri="{0D108BD9-81ED-4DB2-BD59-A6C34878D82A}">
                    <a16:rowId xmlns="" xmlns:a16="http://schemas.microsoft.com/office/drawing/2014/main" val="1268549333"/>
                  </a:ext>
                </a:extLst>
              </a:tr>
              <a:tr h="677871">
                <a:tc>
                  <a:txBody>
                    <a:bodyPr/>
                    <a:lstStyle/>
                    <a:p>
                      <a:pPr algn="ctr"/>
                      <a:r>
                        <a:rPr lang="en-US" sz="1200" dirty="0"/>
                        <a:t>59</a:t>
                      </a:r>
                    </a:p>
                  </a:txBody>
                  <a:tcPr anchor="ctr">
                    <a:noFill/>
                  </a:tcPr>
                </a:tc>
                <a:tc>
                  <a:txBody>
                    <a:bodyPr/>
                    <a:lstStyle/>
                    <a:p>
                      <a:pPr algn="ctr"/>
                      <a:r>
                        <a:rPr lang="en-US" sz="1200" dirty="0"/>
                        <a:t>35</a:t>
                      </a:r>
                    </a:p>
                  </a:txBody>
                  <a:tcPr anchor="ctr">
                    <a:noFill/>
                  </a:tcPr>
                </a:tc>
                <a:extLst>
                  <a:ext uri="{0D108BD9-81ED-4DB2-BD59-A6C34878D82A}">
                    <a16:rowId xmlns="" xmlns:a16="http://schemas.microsoft.com/office/drawing/2014/main" val="3593748831"/>
                  </a:ext>
                </a:extLst>
              </a:tr>
            </a:tbl>
          </a:graphicData>
        </a:graphic>
      </p:graphicFrame>
      <p:cxnSp>
        <p:nvCxnSpPr>
          <p:cNvPr id="13" name="Straight Connector 12"/>
          <p:cNvCxnSpPr/>
          <p:nvPr/>
        </p:nvCxnSpPr>
        <p:spPr>
          <a:xfrm>
            <a:off x="2275367" y="3598854"/>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75367" y="4356027"/>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76349" y="1960632"/>
            <a:ext cx="5591175" cy="415498"/>
          </a:xfrm>
          <a:prstGeom prst="rect">
            <a:avLst/>
          </a:prstGeom>
        </p:spPr>
        <p:txBody>
          <a:bodyPr wrap="square">
            <a:spAutoFit/>
          </a:bodyPr>
          <a:lstStyle/>
          <a:p>
            <a:pPr algn="ctr">
              <a:defRPr sz="1000" b="0" i="0" u="none" strike="noStrike" kern="1200" spc="0" baseline="0">
                <a:solidFill>
                  <a:prstClr val="black">
                    <a:lumMod val="65000"/>
                    <a:lumOff val="35000"/>
                  </a:prstClr>
                </a:solidFill>
                <a:latin typeface="+mn-lt"/>
                <a:ea typeface="+mn-ea"/>
                <a:cs typeface="+mn-cs"/>
              </a:defRPr>
            </a:pPr>
            <a:r>
              <a:rPr lang="en-US" sz="1050" dirty="0">
                <a:solidFill>
                  <a:srgbClr val="333333"/>
                </a:solidFill>
              </a:rPr>
              <a:t>Would you oppose or agree with the establishment of an accommodation facility </a:t>
            </a:r>
          </a:p>
          <a:p>
            <a:pPr algn="ctr">
              <a:defRPr sz="1000" b="0" i="0" u="none" strike="noStrike" kern="1200" spc="0" baseline="0">
                <a:solidFill>
                  <a:prstClr val="black">
                    <a:lumMod val="65000"/>
                    <a:lumOff val="35000"/>
                  </a:prstClr>
                </a:solidFill>
                <a:latin typeface="+mn-lt"/>
                <a:ea typeface="+mn-ea"/>
                <a:cs typeface="+mn-cs"/>
              </a:defRPr>
            </a:pPr>
            <a:r>
              <a:rPr lang="en-US" sz="1050" dirty="0">
                <a:solidFill>
                  <a:srgbClr val="333333"/>
                </a:solidFill>
              </a:rPr>
              <a:t>of migrants/refugees on the municipal territory? %</a:t>
            </a:r>
          </a:p>
        </p:txBody>
      </p:sp>
      <p:sp>
        <p:nvSpPr>
          <p:cNvPr id="10"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5" name="Table 14"/>
          <p:cNvGraphicFramePr>
            <a:graphicFrameLocks noGrp="1"/>
          </p:cNvGraphicFramePr>
          <p:nvPr>
            <p:extLst>
              <p:ext uri="{D42A27DB-BD31-4B8C-83A1-F6EECF244321}">
                <p14:modId xmlns:p14="http://schemas.microsoft.com/office/powerpoint/2010/main" val="3393132570"/>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6" name="Group 15"/>
          <p:cNvGrpSpPr/>
          <p:nvPr/>
        </p:nvGrpSpPr>
        <p:grpSpPr>
          <a:xfrm>
            <a:off x="7752051" y="134189"/>
            <a:ext cx="1141658" cy="674039"/>
            <a:chOff x="3173031" y="5976225"/>
            <a:chExt cx="1141658" cy="674039"/>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8" name="Rectangle 17"/>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2273275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1"/>
            <a:ext cx="7562849" cy="1031838"/>
          </a:xfrm>
        </p:spPr>
        <p:txBody>
          <a:bodyPr/>
          <a:lstStyle/>
          <a:p>
            <a:r>
              <a:rPr lang="x-none" dirty="0"/>
              <a:t>The </a:t>
            </a:r>
            <a:r>
              <a:rPr lang="en-US" dirty="0"/>
              <a:t>establishment of migrants</a:t>
            </a:r>
            <a:r>
              <a:rPr lang="x-none"/>
              <a:t> </a:t>
            </a:r>
            <a:r>
              <a:rPr lang="en-US" dirty="0"/>
              <a:t> accommodation facility </a:t>
            </a:r>
            <a:r>
              <a:rPr lang="x-none"/>
              <a:t>in Municipality</a:t>
            </a:r>
            <a:r>
              <a:rPr lang="en-US" dirty="0"/>
              <a:t>:</a:t>
            </a:r>
            <a:r>
              <a:rPr lang="x-none"/>
              <a:t> </a:t>
            </a:r>
            <a:r>
              <a:rPr lang="x-none" dirty="0"/>
              <a:t>Šid and Preševo</a:t>
            </a:r>
            <a:endParaRPr lang="en-US" dirty="0"/>
          </a:p>
        </p:txBody>
      </p:sp>
      <p:sp>
        <p:nvSpPr>
          <p:cNvPr id="3" name="Slide Number Placeholder 2"/>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AU" b="0" i="0" u="none" strike="noStrike" kern="0" cap="none" spc="0" normalizeH="0" baseline="0" noProof="0" dirty="0">
              <a:ln>
                <a:noFill/>
              </a:ln>
              <a:solidFill>
                <a:sysClr val="windowText" lastClr="000000"/>
              </a:solidFill>
              <a:effectLst/>
              <a:uLnTx/>
              <a:uFillTx/>
            </a:endParaRPr>
          </a:p>
        </p:txBody>
      </p:sp>
      <p:sp>
        <p:nvSpPr>
          <p:cNvPr id="5" name="Text Placeholder 4"/>
          <p:cNvSpPr>
            <a:spLocks noGrp="1"/>
          </p:cNvSpPr>
          <p:nvPr>
            <p:ph type="body" sz="quarter" idx="15"/>
          </p:nvPr>
        </p:nvSpPr>
        <p:spPr/>
        <p:txBody>
          <a:bodyPr>
            <a:noAutofit/>
          </a:bodyPr>
          <a:lstStyle/>
          <a:p>
            <a:r>
              <a:rPr lang="x-none" sz="1400" dirty="0"/>
              <a:t>In Šid</a:t>
            </a:r>
            <a:r>
              <a:rPr lang="x-none" sz="1400"/>
              <a:t>, </a:t>
            </a:r>
            <a:r>
              <a:rPr lang="en-US" sz="1400" dirty="0"/>
              <a:t>citizens </a:t>
            </a:r>
            <a:r>
              <a:rPr lang="x-none" sz="1400"/>
              <a:t>are </a:t>
            </a:r>
            <a:r>
              <a:rPr lang="en-US" sz="1400" dirty="0"/>
              <a:t>much more opposed to the migrants accommodation facility establishment in their municipality, compared to </a:t>
            </a:r>
            <a:r>
              <a:rPr lang="x-none" sz="1400" dirty="0"/>
              <a:t>Preševo.</a:t>
            </a:r>
            <a:endParaRPr lang="en-US" sz="1400" dirty="0"/>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654136857"/>
              </p:ext>
            </p:extLst>
          </p:nvPr>
        </p:nvGraphicFramePr>
        <p:xfrm>
          <a:off x="285750" y="1790700"/>
          <a:ext cx="8569325" cy="4148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424464338"/>
              </p:ext>
            </p:extLst>
          </p:nvPr>
        </p:nvGraphicFramePr>
        <p:xfrm>
          <a:off x="6847366" y="1998517"/>
          <a:ext cx="2007708" cy="2602665"/>
        </p:xfrm>
        <a:graphic>
          <a:graphicData uri="http://schemas.openxmlformats.org/drawingml/2006/table">
            <a:tbl>
              <a:tblPr firstRow="1" bandRow="1">
                <a:tableStyleId>{5C22544A-7EE6-4342-B048-85BDC9FD1C3A}</a:tableStyleId>
              </a:tblPr>
              <a:tblGrid>
                <a:gridCol w="1035393">
                  <a:extLst>
                    <a:ext uri="{9D8B030D-6E8A-4147-A177-3AD203B41FA5}">
                      <a16:colId xmlns="" xmlns:a16="http://schemas.microsoft.com/office/drawing/2014/main" val="2533916438"/>
                    </a:ext>
                  </a:extLst>
                </a:gridCol>
                <a:gridCol w="972315">
                  <a:extLst>
                    <a:ext uri="{9D8B030D-6E8A-4147-A177-3AD203B41FA5}">
                      <a16:colId xmlns="" xmlns:a16="http://schemas.microsoft.com/office/drawing/2014/main" val="2389811124"/>
                    </a:ext>
                  </a:extLst>
                </a:gridCol>
              </a:tblGrid>
              <a:tr h="6546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900" b="0" dirty="0"/>
                        <a:t>TOTAL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Oppose</a:t>
                      </a:r>
                      <a:r>
                        <a:rPr lang="x-none" sz="900" b="0" dirty="0"/>
                        <a:t>, %</a:t>
                      </a:r>
                      <a:endParaRPr lang="en-US" sz="9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900" b="0" dirty="0"/>
                        <a:t>TOTAL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Agree</a:t>
                      </a:r>
                      <a:r>
                        <a:rPr lang="x-none" sz="900" b="0" dirty="0"/>
                        <a:t>, %</a:t>
                      </a:r>
                      <a:r>
                        <a:rPr lang="en-US" sz="900" b="0" dirty="0"/>
                        <a:t>	</a:t>
                      </a:r>
                      <a:r>
                        <a:rPr lang="en-US" sz="900" dirty="0"/>
                        <a:t> </a:t>
                      </a:r>
                    </a:p>
                  </a:txBody>
                  <a:tcPr/>
                </a:tc>
                <a:extLst>
                  <a:ext uri="{0D108BD9-81ED-4DB2-BD59-A6C34878D82A}">
                    <a16:rowId xmlns="" xmlns:a16="http://schemas.microsoft.com/office/drawing/2014/main" val="2611604264"/>
                  </a:ext>
                </a:extLst>
              </a:tr>
              <a:tr h="771478">
                <a:tc>
                  <a:txBody>
                    <a:bodyPr/>
                    <a:lstStyle/>
                    <a:p>
                      <a:pPr algn="ctr"/>
                      <a:r>
                        <a:rPr lang="x-none" sz="1200" dirty="0"/>
                        <a:t>84</a:t>
                      </a:r>
                      <a:endParaRPr lang="en-US" sz="1200" dirty="0"/>
                    </a:p>
                  </a:txBody>
                  <a:tcPr anchor="ctr">
                    <a:noFill/>
                  </a:tcPr>
                </a:tc>
                <a:tc>
                  <a:txBody>
                    <a:bodyPr/>
                    <a:lstStyle/>
                    <a:p>
                      <a:pPr algn="ctr"/>
                      <a:r>
                        <a:rPr lang="x-none" sz="1200" dirty="0"/>
                        <a:t>2</a:t>
                      </a:r>
                      <a:endParaRPr lang="en-US" sz="1200" dirty="0"/>
                    </a:p>
                  </a:txBody>
                  <a:tcPr anchor="ctr">
                    <a:noFill/>
                  </a:tcPr>
                </a:tc>
                <a:extLst>
                  <a:ext uri="{0D108BD9-81ED-4DB2-BD59-A6C34878D82A}">
                    <a16:rowId xmlns="" xmlns:a16="http://schemas.microsoft.com/office/drawing/2014/main" val="3260649904"/>
                  </a:ext>
                </a:extLst>
              </a:tr>
              <a:tr h="1176499">
                <a:tc>
                  <a:txBody>
                    <a:bodyPr/>
                    <a:lstStyle/>
                    <a:p>
                      <a:pPr algn="ctr"/>
                      <a:r>
                        <a:rPr lang="en-US" sz="1200" dirty="0"/>
                        <a:t>6</a:t>
                      </a:r>
                      <a:r>
                        <a:rPr lang="x-none" sz="1200" dirty="0"/>
                        <a:t>0</a:t>
                      </a:r>
                      <a:endParaRPr lang="en-US" sz="1200" dirty="0"/>
                    </a:p>
                  </a:txBody>
                  <a:tcPr anchor="ctr">
                    <a:noFill/>
                  </a:tcPr>
                </a:tc>
                <a:tc>
                  <a:txBody>
                    <a:bodyPr/>
                    <a:lstStyle/>
                    <a:p>
                      <a:pPr algn="ctr"/>
                      <a:r>
                        <a:rPr lang="x-none" sz="1200" dirty="0"/>
                        <a:t>40</a:t>
                      </a:r>
                      <a:endParaRPr lang="en-US" sz="1200" dirty="0"/>
                    </a:p>
                  </a:txBody>
                  <a:tcPr anchor="ctr">
                    <a:noFill/>
                  </a:tcPr>
                </a:tc>
                <a:extLst>
                  <a:ext uri="{0D108BD9-81ED-4DB2-BD59-A6C34878D82A}">
                    <a16:rowId xmlns="" xmlns:a16="http://schemas.microsoft.com/office/drawing/2014/main" val="1268549333"/>
                  </a:ext>
                </a:extLst>
              </a:tr>
            </a:tbl>
          </a:graphicData>
        </a:graphic>
      </p:graphicFrame>
      <p:cxnSp>
        <p:nvCxnSpPr>
          <p:cNvPr id="13" name="Straight Connector 12"/>
          <p:cNvCxnSpPr/>
          <p:nvPr/>
        </p:nvCxnSpPr>
        <p:spPr>
          <a:xfrm>
            <a:off x="2197546" y="3551026"/>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3763996246"/>
              </p:ext>
            </p:extLst>
          </p:nvPr>
        </p:nvGraphicFramePr>
        <p:xfrm>
          <a:off x="7043829" y="5478780"/>
          <a:ext cx="1490571" cy="42291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Šid</a:t>
                      </a:r>
                      <a:endParaRPr lang="en-US" sz="600" b="0" dirty="0">
                        <a:solidFill>
                          <a:srgbClr val="333333"/>
                        </a:solidFill>
                      </a:endParaRPr>
                    </a:p>
                  </a:txBody>
                  <a:tcPr anchor="ctr">
                    <a:noFill/>
                  </a:tcPr>
                </a:tc>
                <a:tc>
                  <a:txBody>
                    <a:bodyPr/>
                    <a:lstStyle/>
                    <a:p>
                      <a:r>
                        <a:rPr lang="x-none" sz="600" b="0" dirty="0">
                          <a:solidFill>
                            <a:srgbClr val="333333"/>
                          </a:solidFill>
                        </a:rPr>
                        <a:t>Preševo</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endParaRPr lang="en-US" sz="600" b="0" dirty="0">
                        <a:solidFill>
                          <a:srgbClr val="333333"/>
                        </a:solidFill>
                      </a:endParaRPr>
                    </a:p>
                  </a:txBody>
                  <a:tcPr anchor="ctr">
                    <a:noFill/>
                  </a:tcPr>
                </a:tc>
                <a:tc>
                  <a:txBody>
                    <a:bodyPr/>
                    <a:lstStyle/>
                    <a:p>
                      <a:r>
                        <a:rPr lang="x-none" sz="600" b="0" dirty="0">
                          <a:solidFill>
                            <a:srgbClr val="333333"/>
                          </a:solidFill>
                        </a:rPr>
                        <a:t>60</a:t>
                      </a:r>
                      <a:endParaRPr lang="en-US" sz="600" b="0" dirty="0">
                        <a:solidFill>
                          <a:srgbClr val="333333"/>
                        </a:solidFill>
                      </a:endParaRPr>
                    </a:p>
                  </a:txBody>
                  <a:tcPr anchor="ctr">
                    <a:noFill/>
                  </a:tcPr>
                </a:tc>
                <a:tc>
                  <a:txBody>
                    <a:bodyPr/>
                    <a:lstStyle/>
                    <a:p>
                      <a:r>
                        <a:rPr lang="x-none" sz="600" b="0" dirty="0">
                          <a:solidFill>
                            <a:srgbClr val="333333"/>
                          </a:solidFill>
                        </a:rPr>
                        <a:t>57</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9" name="Group 8"/>
          <p:cNvGrpSpPr/>
          <p:nvPr/>
        </p:nvGrpSpPr>
        <p:grpSpPr>
          <a:xfrm>
            <a:off x="7752051" y="134189"/>
            <a:ext cx="1141658" cy="674039"/>
            <a:chOff x="3173031" y="5976225"/>
            <a:chExt cx="1141658" cy="674039"/>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4" name="Rectangle 13"/>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3432364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The </a:t>
            </a:r>
            <a:r>
              <a:rPr lang="en-US" dirty="0"/>
              <a:t>establishment of migrants</a:t>
            </a:r>
            <a:r>
              <a:rPr lang="x-none"/>
              <a:t> </a:t>
            </a:r>
            <a:r>
              <a:rPr lang="en-US" dirty="0"/>
              <a:t>accommodation </a:t>
            </a:r>
            <a:br>
              <a:rPr lang="en-US" dirty="0"/>
            </a:br>
            <a:r>
              <a:rPr lang="en-US" dirty="0"/>
              <a:t>facility </a:t>
            </a:r>
            <a:r>
              <a:rPr lang="x-none"/>
              <a:t>in </a:t>
            </a:r>
            <a:r>
              <a:rPr lang="en-US" dirty="0"/>
              <a:t>close </a:t>
            </a:r>
            <a:r>
              <a:rPr lang="x-none"/>
              <a:t>neighbourhood</a:t>
            </a:r>
            <a:endParaRPr lang="en-US" dirty="0"/>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245601814"/>
              </p:ext>
            </p:extLst>
          </p:nvPr>
        </p:nvGraphicFramePr>
        <p:xfrm>
          <a:off x="285750" y="2505074"/>
          <a:ext cx="8569325" cy="34337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5"/>
          </p:nvPr>
        </p:nvSpPr>
        <p:spPr/>
        <p:txBody>
          <a:bodyPr>
            <a:normAutofit/>
          </a:bodyPr>
          <a:lstStyle/>
          <a:p>
            <a:r>
              <a:rPr lang="en-US" sz="1400" dirty="0"/>
              <a:t>Majority </a:t>
            </a:r>
            <a:r>
              <a:rPr sz="1400" dirty="0"/>
              <a:t>(70%) is against the </a:t>
            </a:r>
            <a:r>
              <a:rPr lang="en-US" sz="1400" dirty="0"/>
              <a:t>establishment of an accommodation facility for migrants close to their home.</a:t>
            </a:r>
          </a:p>
        </p:txBody>
      </p:sp>
      <p:graphicFrame>
        <p:nvGraphicFramePr>
          <p:cNvPr id="12" name="Table 11"/>
          <p:cNvGraphicFramePr>
            <a:graphicFrameLocks noGrp="1"/>
          </p:cNvGraphicFramePr>
          <p:nvPr>
            <p:extLst/>
          </p:nvPr>
        </p:nvGraphicFramePr>
        <p:xfrm>
          <a:off x="6847366" y="2379518"/>
          <a:ext cx="2007708" cy="2711705"/>
        </p:xfrm>
        <a:graphic>
          <a:graphicData uri="http://schemas.openxmlformats.org/drawingml/2006/table">
            <a:tbl>
              <a:tblPr firstRow="1" bandRow="1">
                <a:tableStyleId>{5C22544A-7EE6-4342-B048-85BDC9FD1C3A}</a:tableStyleId>
              </a:tblPr>
              <a:tblGrid>
                <a:gridCol w="1035393">
                  <a:extLst>
                    <a:ext uri="{9D8B030D-6E8A-4147-A177-3AD203B41FA5}">
                      <a16:colId xmlns="" xmlns:a16="http://schemas.microsoft.com/office/drawing/2014/main" val="2533916438"/>
                    </a:ext>
                  </a:extLst>
                </a:gridCol>
                <a:gridCol w="972315">
                  <a:extLst>
                    <a:ext uri="{9D8B030D-6E8A-4147-A177-3AD203B41FA5}">
                      <a16:colId xmlns="" xmlns:a16="http://schemas.microsoft.com/office/drawing/2014/main" val="2389811124"/>
                    </a:ext>
                  </a:extLst>
                </a:gridCol>
              </a:tblGrid>
              <a:tr h="5116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Oppose,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Agree, %</a:t>
                      </a:r>
                      <a:r>
                        <a:rPr lang="en-US" sz="900" dirty="0"/>
                        <a:t> </a:t>
                      </a:r>
                    </a:p>
                  </a:txBody>
                  <a:tcPr/>
                </a:tc>
                <a:extLst>
                  <a:ext uri="{0D108BD9-81ED-4DB2-BD59-A6C34878D82A}">
                    <a16:rowId xmlns="" xmlns:a16="http://schemas.microsoft.com/office/drawing/2014/main" val="2611604264"/>
                  </a:ext>
                </a:extLst>
              </a:tr>
              <a:tr h="602866">
                <a:tc>
                  <a:txBody>
                    <a:bodyPr/>
                    <a:lstStyle/>
                    <a:p>
                      <a:pPr algn="ctr"/>
                      <a:r>
                        <a:rPr lang="en-US" sz="1200" dirty="0"/>
                        <a:t>70</a:t>
                      </a:r>
                    </a:p>
                  </a:txBody>
                  <a:tcPr anchor="ctr">
                    <a:noFill/>
                  </a:tcPr>
                </a:tc>
                <a:tc>
                  <a:txBody>
                    <a:bodyPr/>
                    <a:lstStyle/>
                    <a:p>
                      <a:pPr algn="ctr"/>
                      <a:r>
                        <a:rPr lang="en-US" sz="1200" dirty="0"/>
                        <a:t>24</a:t>
                      </a:r>
                    </a:p>
                  </a:txBody>
                  <a:tcPr anchor="ctr">
                    <a:noFill/>
                  </a:tcPr>
                </a:tc>
                <a:extLst>
                  <a:ext uri="{0D108BD9-81ED-4DB2-BD59-A6C34878D82A}">
                    <a16:rowId xmlns="" xmlns:a16="http://schemas.microsoft.com/office/drawing/2014/main" val="3260649904"/>
                  </a:ext>
                </a:extLst>
              </a:tr>
              <a:tr h="919367">
                <a:tc>
                  <a:txBody>
                    <a:bodyPr/>
                    <a:lstStyle/>
                    <a:p>
                      <a:pPr algn="ctr"/>
                      <a:r>
                        <a:rPr lang="en-US" sz="1200" dirty="0"/>
                        <a:t>76</a:t>
                      </a:r>
                    </a:p>
                  </a:txBody>
                  <a:tcPr anchor="ctr">
                    <a:noFill/>
                  </a:tcPr>
                </a:tc>
                <a:tc>
                  <a:txBody>
                    <a:bodyPr/>
                    <a:lstStyle/>
                    <a:p>
                      <a:pPr algn="ctr"/>
                      <a:r>
                        <a:rPr lang="en-US" sz="1200" dirty="0"/>
                        <a:t>18</a:t>
                      </a:r>
                    </a:p>
                  </a:txBody>
                  <a:tcPr anchor="ctr">
                    <a:noFill/>
                  </a:tcPr>
                </a:tc>
                <a:extLst>
                  <a:ext uri="{0D108BD9-81ED-4DB2-BD59-A6C34878D82A}">
                    <a16:rowId xmlns="" xmlns:a16="http://schemas.microsoft.com/office/drawing/2014/main" val="1268549333"/>
                  </a:ext>
                </a:extLst>
              </a:tr>
              <a:tr h="677871">
                <a:tc>
                  <a:txBody>
                    <a:bodyPr/>
                    <a:lstStyle/>
                    <a:p>
                      <a:pPr algn="ctr"/>
                      <a:r>
                        <a:rPr lang="en-US" sz="1200" dirty="0"/>
                        <a:t>67</a:t>
                      </a:r>
                    </a:p>
                  </a:txBody>
                  <a:tcPr anchor="ctr">
                    <a:noFill/>
                  </a:tcPr>
                </a:tc>
                <a:tc>
                  <a:txBody>
                    <a:bodyPr/>
                    <a:lstStyle/>
                    <a:p>
                      <a:pPr algn="ctr"/>
                      <a:r>
                        <a:rPr lang="en-US" sz="1200" dirty="0"/>
                        <a:t>28</a:t>
                      </a:r>
                    </a:p>
                  </a:txBody>
                  <a:tcPr anchor="ctr">
                    <a:noFill/>
                  </a:tcPr>
                </a:tc>
                <a:extLst>
                  <a:ext uri="{0D108BD9-81ED-4DB2-BD59-A6C34878D82A}">
                    <a16:rowId xmlns="" xmlns:a16="http://schemas.microsoft.com/office/drawing/2014/main" val="3593748831"/>
                  </a:ext>
                </a:extLst>
              </a:tr>
            </a:tbl>
          </a:graphicData>
        </a:graphic>
      </p:graphicFrame>
      <p:cxnSp>
        <p:nvCxnSpPr>
          <p:cNvPr id="13" name="Straight Connector 12"/>
          <p:cNvCxnSpPr/>
          <p:nvPr/>
        </p:nvCxnSpPr>
        <p:spPr>
          <a:xfrm>
            <a:off x="2275367" y="3598854"/>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75367" y="4346502"/>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AU" b="0" i="0" u="none" strike="noStrike" kern="0" cap="none" spc="0" normalizeH="0" baseline="0" noProof="0" dirty="0">
              <a:ln>
                <a:noFill/>
              </a:ln>
              <a:solidFill>
                <a:sysClr val="windowText" lastClr="000000"/>
              </a:solidFill>
              <a:effectLst/>
              <a:uLnTx/>
              <a:uFillTx/>
            </a:endParaRPr>
          </a:p>
        </p:txBody>
      </p:sp>
      <p:sp>
        <p:nvSpPr>
          <p:cNvPr id="10" name="Rectangle 9"/>
          <p:cNvSpPr/>
          <p:nvPr/>
        </p:nvSpPr>
        <p:spPr>
          <a:xfrm>
            <a:off x="971550" y="1980426"/>
            <a:ext cx="5905500" cy="415498"/>
          </a:xfrm>
          <a:prstGeom prst="rect">
            <a:avLst/>
          </a:prstGeom>
        </p:spPr>
        <p:txBody>
          <a:bodyPr wrap="square">
            <a:spAutoFit/>
          </a:bodyPr>
          <a:lstStyle/>
          <a:p>
            <a:pPr algn="ctr">
              <a:defRPr sz="1000" b="0" i="0" u="none" strike="noStrike" kern="1200" spc="0" baseline="0">
                <a:solidFill>
                  <a:prstClr val="black">
                    <a:lumMod val="65000"/>
                    <a:lumOff val="35000"/>
                  </a:prstClr>
                </a:solidFill>
                <a:latin typeface="+mn-lt"/>
                <a:ea typeface="+mn-ea"/>
                <a:cs typeface="+mn-cs"/>
              </a:defRPr>
            </a:pPr>
            <a:r>
              <a:rPr lang="en-US" sz="1050" dirty="0">
                <a:solidFill>
                  <a:srgbClr val="333333"/>
                </a:solidFill>
              </a:rPr>
              <a:t>Would you oppose or agree with the establishment of an accommodation facility for migrants/refugees in your neighborhood, close to your home? %</a:t>
            </a:r>
          </a:p>
        </p:txBody>
      </p:sp>
      <p:graphicFrame>
        <p:nvGraphicFramePr>
          <p:cNvPr id="15" name="Table 14"/>
          <p:cNvGraphicFramePr>
            <a:graphicFrameLocks noGrp="1"/>
          </p:cNvGraphicFramePr>
          <p:nvPr>
            <p:extLst>
              <p:ext uri="{D42A27DB-BD31-4B8C-83A1-F6EECF244321}">
                <p14:modId xmlns:p14="http://schemas.microsoft.com/office/powerpoint/2010/main" val="3393132570"/>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6" name="Group 15"/>
          <p:cNvGrpSpPr/>
          <p:nvPr/>
        </p:nvGrpSpPr>
        <p:grpSpPr>
          <a:xfrm>
            <a:off x="7752051" y="134189"/>
            <a:ext cx="1141658" cy="674039"/>
            <a:chOff x="3173031" y="5976225"/>
            <a:chExt cx="1141658" cy="674039"/>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8" name="Rectangle 17"/>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2594252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1" y="1"/>
            <a:ext cx="7534274" cy="1031838"/>
          </a:xfrm>
        </p:spPr>
        <p:txBody>
          <a:bodyPr>
            <a:noAutofit/>
          </a:bodyPr>
          <a:lstStyle/>
          <a:p>
            <a:r>
              <a:rPr lang="x-none"/>
              <a:t>The </a:t>
            </a:r>
            <a:r>
              <a:rPr lang="en-US" dirty="0"/>
              <a:t>establishment of migrants</a:t>
            </a:r>
            <a:r>
              <a:rPr lang="x-none"/>
              <a:t> </a:t>
            </a:r>
            <a:r>
              <a:rPr lang="en-US" dirty="0"/>
              <a:t>accommodation </a:t>
            </a:r>
            <a:br>
              <a:rPr lang="en-US" dirty="0"/>
            </a:br>
            <a:r>
              <a:rPr lang="en-US" dirty="0"/>
              <a:t>facility </a:t>
            </a:r>
            <a:r>
              <a:rPr lang="x-none"/>
              <a:t>in </a:t>
            </a:r>
            <a:r>
              <a:rPr lang="en-US" dirty="0"/>
              <a:t>close </a:t>
            </a:r>
            <a:r>
              <a:rPr lang="x-none"/>
              <a:t>neighbourhood</a:t>
            </a:r>
            <a:r>
              <a:rPr lang="en-US" dirty="0"/>
              <a:t>:</a:t>
            </a:r>
            <a:r>
              <a:rPr lang="x-none"/>
              <a:t> </a:t>
            </a:r>
            <a:r>
              <a:rPr lang="x-none" dirty="0"/>
              <a:t>Šid and Preševo</a:t>
            </a:r>
            <a:endParaRPr lang="en-US" dirty="0"/>
          </a:p>
        </p:txBody>
      </p:sp>
      <p:sp>
        <p:nvSpPr>
          <p:cNvPr id="3" name="Slide Number Placeholder 2"/>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1" name="Content Placeholder 12"/>
          <p:cNvGraphicFramePr>
            <a:graphicFrameLocks noGrp="1"/>
          </p:cNvGraphicFramePr>
          <p:nvPr>
            <p:ph sz="quarter" idx="11"/>
            <p:extLst/>
          </p:nvPr>
        </p:nvGraphicFramePr>
        <p:xfrm>
          <a:off x="285750" y="1790700"/>
          <a:ext cx="8569325" cy="41481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5"/>
          </p:nvPr>
        </p:nvSpPr>
        <p:spPr/>
        <p:txBody>
          <a:bodyPr>
            <a:noAutofit/>
          </a:bodyPr>
          <a:lstStyle/>
          <a:p>
            <a:r>
              <a:rPr lang="en-US" sz="1400" dirty="0"/>
              <a:t>Citizens in </a:t>
            </a:r>
            <a:r>
              <a:rPr lang="x-none" sz="1400" dirty="0"/>
              <a:t>Š</a:t>
            </a:r>
            <a:r>
              <a:rPr lang="en-US" sz="1400" dirty="0"/>
              <a:t>id are even more opposed to the establishment of migrants accommodation facility</a:t>
            </a:r>
            <a:r>
              <a:rPr lang="x-none" sz="1400" dirty="0"/>
              <a:t> </a:t>
            </a:r>
            <a:r>
              <a:rPr lang="en-US" sz="1400" dirty="0"/>
              <a:t>in their neighborhood, compared to </a:t>
            </a:r>
            <a:r>
              <a:rPr lang="x-none" sz="1400" dirty="0"/>
              <a:t>Preševo.</a:t>
            </a:r>
            <a:endParaRPr lang="en-US" sz="1400" dirty="0"/>
          </a:p>
          <a:p>
            <a:endParaRPr lang="en-US" sz="1400" dirty="0"/>
          </a:p>
        </p:txBody>
      </p:sp>
      <p:graphicFrame>
        <p:nvGraphicFramePr>
          <p:cNvPr id="12" name="Table 11"/>
          <p:cNvGraphicFramePr>
            <a:graphicFrameLocks noGrp="1"/>
          </p:cNvGraphicFramePr>
          <p:nvPr>
            <p:extLst>
              <p:ext uri="{D42A27DB-BD31-4B8C-83A1-F6EECF244321}">
                <p14:modId xmlns:p14="http://schemas.microsoft.com/office/powerpoint/2010/main" val="2885242644"/>
              </p:ext>
            </p:extLst>
          </p:nvPr>
        </p:nvGraphicFramePr>
        <p:xfrm>
          <a:off x="6847366" y="1998517"/>
          <a:ext cx="2007708" cy="2699943"/>
        </p:xfrm>
        <a:graphic>
          <a:graphicData uri="http://schemas.openxmlformats.org/drawingml/2006/table">
            <a:tbl>
              <a:tblPr firstRow="1" bandRow="1">
                <a:tableStyleId>{5C22544A-7EE6-4342-B048-85BDC9FD1C3A}</a:tableStyleId>
              </a:tblPr>
              <a:tblGrid>
                <a:gridCol w="1035393">
                  <a:extLst>
                    <a:ext uri="{9D8B030D-6E8A-4147-A177-3AD203B41FA5}">
                      <a16:colId xmlns="" xmlns:a16="http://schemas.microsoft.com/office/drawing/2014/main" val="2533916438"/>
                    </a:ext>
                  </a:extLst>
                </a:gridCol>
                <a:gridCol w="972315">
                  <a:extLst>
                    <a:ext uri="{9D8B030D-6E8A-4147-A177-3AD203B41FA5}">
                      <a16:colId xmlns="" xmlns:a16="http://schemas.microsoft.com/office/drawing/2014/main" val="2389811124"/>
                    </a:ext>
                  </a:extLst>
                </a:gridCol>
              </a:tblGrid>
              <a:tr h="6791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900" b="0" dirty="0"/>
                        <a:t>TOTAL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Oppose</a:t>
                      </a:r>
                      <a:r>
                        <a:rPr lang="x-none" sz="900" b="0" dirty="0"/>
                        <a:t>, %</a:t>
                      </a:r>
                      <a:endParaRPr lang="en-US" sz="9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900" b="0" dirty="0"/>
                        <a:t>TOTAL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Agree</a:t>
                      </a:r>
                      <a:r>
                        <a:rPr lang="x-none" sz="900" b="0" dirty="0"/>
                        <a:t>, %</a:t>
                      </a:r>
                      <a:r>
                        <a:rPr lang="en-US" sz="900" b="0" dirty="0"/>
                        <a:t>	</a:t>
                      </a:r>
                      <a:r>
                        <a:rPr lang="en-US" sz="900" dirty="0"/>
                        <a:t> </a:t>
                      </a:r>
                    </a:p>
                  </a:txBody>
                  <a:tcPr/>
                </a:tc>
                <a:extLst>
                  <a:ext uri="{0D108BD9-81ED-4DB2-BD59-A6C34878D82A}">
                    <a16:rowId xmlns="" xmlns:a16="http://schemas.microsoft.com/office/drawing/2014/main" val="2611604264"/>
                  </a:ext>
                </a:extLst>
              </a:tr>
              <a:tr h="800313">
                <a:tc>
                  <a:txBody>
                    <a:bodyPr/>
                    <a:lstStyle/>
                    <a:p>
                      <a:pPr algn="ctr"/>
                      <a:r>
                        <a:rPr lang="x-none" sz="1200" dirty="0"/>
                        <a:t>88</a:t>
                      </a:r>
                      <a:endParaRPr lang="en-US" sz="1200" dirty="0"/>
                    </a:p>
                  </a:txBody>
                  <a:tcPr anchor="ctr">
                    <a:noFill/>
                  </a:tcPr>
                </a:tc>
                <a:tc>
                  <a:txBody>
                    <a:bodyPr/>
                    <a:lstStyle/>
                    <a:p>
                      <a:pPr algn="ctr"/>
                      <a:r>
                        <a:rPr lang="x-none" sz="1200" dirty="0"/>
                        <a:t>1</a:t>
                      </a:r>
                      <a:endParaRPr lang="en-US" sz="1200" dirty="0"/>
                    </a:p>
                  </a:txBody>
                  <a:tcPr anchor="ctr">
                    <a:noFill/>
                  </a:tcPr>
                </a:tc>
                <a:extLst>
                  <a:ext uri="{0D108BD9-81ED-4DB2-BD59-A6C34878D82A}">
                    <a16:rowId xmlns="" xmlns:a16="http://schemas.microsoft.com/office/drawing/2014/main" val="3260649904"/>
                  </a:ext>
                </a:extLst>
              </a:tr>
              <a:tr h="1220473">
                <a:tc>
                  <a:txBody>
                    <a:bodyPr/>
                    <a:lstStyle/>
                    <a:p>
                      <a:pPr algn="ctr"/>
                      <a:r>
                        <a:rPr lang="en-US" sz="1200" dirty="0"/>
                        <a:t>7</a:t>
                      </a:r>
                      <a:r>
                        <a:rPr lang="x-none" sz="1200" dirty="0"/>
                        <a:t>1</a:t>
                      </a:r>
                      <a:endParaRPr lang="en-US" sz="1200" dirty="0"/>
                    </a:p>
                  </a:txBody>
                  <a:tcPr anchor="ctr">
                    <a:noFill/>
                  </a:tcPr>
                </a:tc>
                <a:tc>
                  <a:txBody>
                    <a:bodyPr/>
                    <a:lstStyle/>
                    <a:p>
                      <a:pPr algn="ctr"/>
                      <a:r>
                        <a:rPr lang="x-none" sz="1200" dirty="0"/>
                        <a:t>23</a:t>
                      </a:r>
                      <a:endParaRPr lang="en-US" sz="1200" dirty="0"/>
                    </a:p>
                  </a:txBody>
                  <a:tcPr anchor="ctr">
                    <a:noFill/>
                  </a:tcPr>
                </a:tc>
                <a:extLst>
                  <a:ext uri="{0D108BD9-81ED-4DB2-BD59-A6C34878D82A}">
                    <a16:rowId xmlns="" xmlns:a16="http://schemas.microsoft.com/office/drawing/2014/main" val="1268549333"/>
                  </a:ext>
                </a:extLst>
              </a:tr>
            </a:tbl>
          </a:graphicData>
        </a:graphic>
      </p:graphicFrame>
      <p:cxnSp>
        <p:nvCxnSpPr>
          <p:cNvPr id="13" name="Straight Connector 12"/>
          <p:cNvCxnSpPr/>
          <p:nvPr/>
        </p:nvCxnSpPr>
        <p:spPr>
          <a:xfrm>
            <a:off x="2275367" y="3541298"/>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3763996246"/>
              </p:ext>
            </p:extLst>
          </p:nvPr>
        </p:nvGraphicFramePr>
        <p:xfrm>
          <a:off x="7043829" y="5478780"/>
          <a:ext cx="1490571" cy="42291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Šid</a:t>
                      </a:r>
                      <a:endParaRPr lang="en-US" sz="600" b="0" dirty="0">
                        <a:solidFill>
                          <a:srgbClr val="333333"/>
                        </a:solidFill>
                      </a:endParaRPr>
                    </a:p>
                  </a:txBody>
                  <a:tcPr anchor="ctr">
                    <a:noFill/>
                  </a:tcPr>
                </a:tc>
                <a:tc>
                  <a:txBody>
                    <a:bodyPr/>
                    <a:lstStyle/>
                    <a:p>
                      <a:r>
                        <a:rPr lang="x-none" sz="600" b="0" dirty="0">
                          <a:solidFill>
                            <a:srgbClr val="333333"/>
                          </a:solidFill>
                        </a:rPr>
                        <a:t>Preševo</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endParaRPr lang="en-US" sz="600" b="0" dirty="0">
                        <a:solidFill>
                          <a:srgbClr val="333333"/>
                        </a:solidFill>
                      </a:endParaRPr>
                    </a:p>
                  </a:txBody>
                  <a:tcPr anchor="ctr">
                    <a:noFill/>
                  </a:tcPr>
                </a:tc>
                <a:tc>
                  <a:txBody>
                    <a:bodyPr/>
                    <a:lstStyle/>
                    <a:p>
                      <a:r>
                        <a:rPr lang="x-none" sz="600" b="0" dirty="0">
                          <a:solidFill>
                            <a:srgbClr val="333333"/>
                          </a:solidFill>
                        </a:rPr>
                        <a:t>60</a:t>
                      </a:r>
                      <a:endParaRPr lang="en-US" sz="600" b="0" dirty="0">
                        <a:solidFill>
                          <a:srgbClr val="333333"/>
                        </a:solidFill>
                      </a:endParaRPr>
                    </a:p>
                  </a:txBody>
                  <a:tcPr anchor="ctr">
                    <a:noFill/>
                  </a:tcPr>
                </a:tc>
                <a:tc>
                  <a:txBody>
                    <a:bodyPr/>
                    <a:lstStyle/>
                    <a:p>
                      <a:r>
                        <a:rPr lang="x-none" sz="600" b="0" dirty="0">
                          <a:solidFill>
                            <a:srgbClr val="333333"/>
                          </a:solidFill>
                        </a:rPr>
                        <a:t>57</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9" name="Group 8"/>
          <p:cNvGrpSpPr/>
          <p:nvPr/>
        </p:nvGrpSpPr>
        <p:grpSpPr>
          <a:xfrm>
            <a:off x="7752051" y="134189"/>
            <a:ext cx="1141658" cy="674039"/>
            <a:chOff x="3173031" y="5976225"/>
            <a:chExt cx="1141658" cy="674039"/>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4" name="Rectangle 13"/>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4028798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4018873228"/>
              </p:ext>
            </p:extLst>
          </p:nvPr>
        </p:nvGraphicFramePr>
        <p:xfrm>
          <a:off x="263713" y="1954946"/>
          <a:ext cx="8591361" cy="402033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x-none" dirty="0"/>
              <a:t>Attitudes towards admission of </a:t>
            </a:r>
            <a:r>
              <a:rPr lang="en-US" dirty="0"/>
              <a:t>migrants</a:t>
            </a:r>
            <a:endParaRPr lang="en-AU" dirty="0"/>
          </a:p>
        </p:txBody>
      </p:sp>
      <p:sp>
        <p:nvSpPr>
          <p:cNvPr id="21" name="Text Placeholder 20"/>
          <p:cNvSpPr>
            <a:spLocks noGrp="1"/>
          </p:cNvSpPr>
          <p:nvPr>
            <p:ph type="body" sz="quarter" idx="15"/>
          </p:nvPr>
        </p:nvSpPr>
        <p:spPr/>
        <p:txBody>
          <a:bodyPr>
            <a:noAutofit/>
          </a:bodyPr>
          <a:lstStyle/>
          <a:p>
            <a:r>
              <a:rPr lang="en-US" sz="1400" dirty="0" smtClean="0"/>
              <a:t>Opinions are divided. </a:t>
            </a:r>
            <a:r>
              <a:rPr lang="sr-Latn-RS" sz="1400" dirty="0" smtClean="0"/>
              <a:t>About 46% </a:t>
            </a:r>
            <a:r>
              <a:rPr lang="en-US" sz="1400" dirty="0" smtClean="0"/>
              <a:t>think </a:t>
            </a:r>
            <a:r>
              <a:rPr lang="en-US" sz="1400" dirty="0"/>
              <a:t>that Serbia should not accept permanent settlement of migrants</a:t>
            </a:r>
            <a:r>
              <a:rPr lang="en-US" sz="1400" dirty="0" smtClean="0"/>
              <a:t>, </a:t>
            </a:r>
            <a:r>
              <a:rPr lang="x-none" sz="1400" smtClean="0"/>
              <a:t>while </a:t>
            </a:r>
            <a:r>
              <a:rPr lang="en-US" sz="1400" dirty="0" smtClean="0"/>
              <a:t>45% would accept some or all of them. </a:t>
            </a:r>
            <a:endParaRPr lang="en-US" sz="1400" dirty="0"/>
          </a:p>
          <a:p>
            <a:endParaRPr lang="en-US" sz="1400" dirty="0"/>
          </a:p>
        </p:txBody>
      </p:sp>
      <p:graphicFrame>
        <p:nvGraphicFramePr>
          <p:cNvPr id="6" name="Chart Placeholder 217"/>
          <p:cNvGraphicFramePr>
            <a:graphicFrameLocks/>
          </p:cNvGraphicFramePr>
          <p:nvPr>
            <p:extLst>
              <p:ext uri="{D42A27DB-BD31-4B8C-83A1-F6EECF244321}">
                <p14:modId xmlns:p14="http://schemas.microsoft.com/office/powerpoint/2010/main" val="988235718"/>
              </p:ext>
            </p:extLst>
          </p:nvPr>
        </p:nvGraphicFramePr>
        <p:xfrm>
          <a:off x="5534608" y="2698479"/>
          <a:ext cx="2031621" cy="201114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03377" y="4353134"/>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solidFill>
                  <a:srgbClr val="333333"/>
                </a:solidFill>
                <a:effectLst/>
                <a:uLnTx/>
                <a:uFillTx/>
                <a:latin typeface="+mn-lt"/>
                <a:cs typeface="Verdana" pitchFamily="34" charset="0"/>
              </a:rPr>
              <a:t>Total</a:t>
            </a:r>
          </a:p>
        </p:txBody>
      </p:sp>
      <p:sp>
        <p:nvSpPr>
          <p:cNvPr id="10" name="TextBox 9"/>
          <p:cNvSpPr txBox="1"/>
          <p:nvPr/>
        </p:nvSpPr>
        <p:spPr>
          <a:xfrm>
            <a:off x="3348027" y="4501829"/>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b="0" kern="0" dirty="0">
                <a:solidFill>
                  <a:srgbClr val="333333"/>
                </a:solidFill>
                <a:latin typeface="+mn-lt"/>
                <a:cs typeface="Verdana" pitchFamily="34" charset="0"/>
              </a:rPr>
              <a:t>I group - municipalities more intensely affected by the crisis</a:t>
            </a:r>
            <a:endParaRPr kumimoji="0" lang="en-AU" sz="900" b="0" i="0" u="none" strike="noStrike" kern="0" cap="none" spc="0" normalizeH="0" baseline="0" noProof="0" dirty="0">
              <a:ln>
                <a:noFill/>
              </a:ln>
              <a:solidFill>
                <a:srgbClr val="333333"/>
              </a:solidFill>
              <a:effectLst/>
              <a:uLnTx/>
              <a:uFillTx/>
              <a:latin typeface="+mn-lt"/>
              <a:cs typeface="Verdana" pitchFamily="34" charset="0"/>
            </a:endParaRPr>
          </a:p>
        </p:txBody>
      </p:sp>
      <p:sp>
        <p:nvSpPr>
          <p:cNvPr id="11" name="TextBox 10"/>
          <p:cNvSpPr txBox="1"/>
          <p:nvPr/>
        </p:nvSpPr>
        <p:spPr>
          <a:xfrm>
            <a:off x="5668976" y="4498178"/>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b="0" kern="0" dirty="0">
                <a:solidFill>
                  <a:srgbClr val="333333"/>
                </a:solidFill>
                <a:latin typeface="+mn-lt"/>
                <a:cs typeface="Verdana" pitchFamily="34" charset="0"/>
              </a:rPr>
              <a:t>II group - municipalities moderately affected by the crisis</a:t>
            </a:r>
            <a:endParaRPr kumimoji="0" lang="en-AU" sz="900" b="0" i="0" u="none" strike="noStrike" kern="0" cap="none" spc="0" normalizeH="0" baseline="0" noProof="0" dirty="0">
              <a:ln>
                <a:noFill/>
              </a:ln>
              <a:solidFill>
                <a:srgbClr val="333333"/>
              </a:solidFill>
              <a:effectLst/>
              <a:uLnTx/>
              <a:uFillTx/>
              <a:latin typeface="+mn-lt"/>
              <a:cs typeface="Verdana" pitchFamily="34" charset="0"/>
            </a:endParaRPr>
          </a:p>
        </p:txBody>
      </p:sp>
      <p:graphicFrame>
        <p:nvGraphicFramePr>
          <p:cNvPr id="12" name="Chart Placeholder 217"/>
          <p:cNvGraphicFramePr>
            <a:graphicFrameLocks/>
          </p:cNvGraphicFramePr>
          <p:nvPr>
            <p:extLst>
              <p:ext uri="{D42A27DB-BD31-4B8C-83A1-F6EECF244321}">
                <p14:modId xmlns:p14="http://schemas.microsoft.com/office/powerpoint/2010/main" val="4101411237"/>
              </p:ext>
            </p:extLst>
          </p:nvPr>
        </p:nvGraphicFramePr>
        <p:xfrm>
          <a:off x="3348027" y="2698479"/>
          <a:ext cx="2031621" cy="201114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238622" y="2520646"/>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5" name="TextBox 14"/>
          <p:cNvSpPr txBox="1"/>
          <p:nvPr/>
        </p:nvSpPr>
        <p:spPr>
          <a:xfrm>
            <a:off x="3533674" y="2597590"/>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6" name="TextBox 15"/>
          <p:cNvSpPr txBox="1"/>
          <p:nvPr/>
        </p:nvSpPr>
        <p:spPr>
          <a:xfrm>
            <a:off x="5804434" y="2604891"/>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7" name="Text Placeholder 20"/>
          <p:cNvSpPr txBox="1">
            <a:spLocks/>
          </p:cNvSpPr>
          <p:nvPr/>
        </p:nvSpPr>
        <p:spPr>
          <a:xfrm>
            <a:off x="285750" y="1849000"/>
            <a:ext cx="8569324" cy="544261"/>
          </a:xfrm>
          <a:prstGeom prst="rect">
            <a:avLst/>
          </a:prstGeom>
        </p:spPr>
        <p:txBody>
          <a:bodyPr vert="horz" lIns="0" tIns="212400" rIns="0" bIns="0" rtlCol="0">
            <a:normAutofit/>
          </a:bodyPr>
          <a:lstStyle>
            <a:lvl1pPr marL="0" indent="0" algn="l" defTabSz="914400" rtl="0" eaLnBrk="1" latinLnBrk="0" hangingPunct="1">
              <a:spcBef>
                <a:spcPct val="20000"/>
              </a:spcBef>
              <a:buFont typeface="Arial" pitchFamily="34" charset="0"/>
              <a:buNone/>
              <a:defRPr lang="en-US" sz="1600" b="1"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333333"/>
                </a:solidFill>
                <a:effectLst/>
                <a:uLnTx/>
                <a:uFillTx/>
                <a:latin typeface="+mn-lt"/>
                <a:ea typeface="+mn-ea"/>
                <a:cs typeface="+mn-cs"/>
              </a:rPr>
              <a:t>In your opinion, should Serbia admit migrants/refugees permanently? </a:t>
            </a:r>
          </a:p>
        </p:txBody>
      </p:sp>
      <p:sp>
        <p:nvSpPr>
          <p:cNvPr id="18"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9" name="Table 18"/>
          <p:cNvGraphicFramePr>
            <a:graphicFrameLocks noGrp="1"/>
          </p:cNvGraphicFramePr>
          <p:nvPr>
            <p:extLst>
              <p:ext uri="{D42A27DB-BD31-4B8C-83A1-F6EECF244321}">
                <p14:modId xmlns:p14="http://schemas.microsoft.com/office/powerpoint/2010/main" val="3393132570"/>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20" name="Group 19"/>
          <p:cNvGrpSpPr/>
          <p:nvPr/>
        </p:nvGrpSpPr>
        <p:grpSpPr>
          <a:xfrm>
            <a:off x="7752051" y="134189"/>
            <a:ext cx="1141658" cy="674039"/>
            <a:chOff x="3173031" y="5976225"/>
            <a:chExt cx="1141658" cy="674039"/>
          </a:xfrm>
        </p:grpSpPr>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24" name="Rectangle 23"/>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2949836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Reasons against the admission of migrants</a:t>
            </a:r>
            <a:endParaRPr lang="en-US" dirty="0"/>
          </a:p>
        </p:txBody>
      </p:sp>
      <p:graphicFrame>
        <p:nvGraphicFramePr>
          <p:cNvPr id="6" name="Content Placeholder 9"/>
          <p:cNvGraphicFramePr>
            <a:graphicFrameLocks noGrp="1"/>
          </p:cNvGraphicFramePr>
          <p:nvPr>
            <p:ph sz="quarter" idx="11"/>
            <p:extLst>
              <p:ext uri="{D42A27DB-BD31-4B8C-83A1-F6EECF244321}">
                <p14:modId xmlns:p14="http://schemas.microsoft.com/office/powerpoint/2010/main" val="592815263"/>
              </p:ext>
            </p:extLst>
          </p:nvPr>
        </p:nvGraphicFramePr>
        <p:xfrm>
          <a:off x="285750" y="1790700"/>
          <a:ext cx="8569325" cy="41481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p:txBody>
          <a:bodyPr/>
          <a:lstStyle/>
          <a:p>
            <a:r>
              <a:rPr lang="en-US" sz="1400" dirty="0"/>
              <a:t>Poverty in Serbia and cultural, religious and language differences are perceived as the biggest issues for </a:t>
            </a:r>
            <a:r>
              <a:rPr lang="sr-Latn-RS" sz="1400" dirty="0" smtClean="0"/>
              <a:t>accepting </a:t>
            </a:r>
            <a:r>
              <a:rPr lang="en-US" sz="1400" dirty="0" smtClean="0"/>
              <a:t>migrants</a:t>
            </a:r>
            <a:r>
              <a:rPr lang="sr-Latn-RS" sz="1400" dirty="0" smtClean="0"/>
              <a:t> permanently</a:t>
            </a:r>
            <a:r>
              <a:rPr lang="en-US" sz="1400" dirty="0" smtClean="0"/>
              <a:t>.</a:t>
            </a:r>
            <a:endParaRPr lang="en-US" sz="1400" dirty="0"/>
          </a:p>
        </p:txBody>
      </p:sp>
      <p:sp>
        <p:nvSpPr>
          <p:cNvPr id="7"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8" name="Table 7"/>
          <p:cNvGraphicFramePr>
            <a:graphicFrameLocks noGrp="1"/>
          </p:cNvGraphicFramePr>
          <p:nvPr>
            <p:extLst>
              <p:ext uri="{D42A27DB-BD31-4B8C-83A1-F6EECF244321}">
                <p14:modId xmlns:p14="http://schemas.microsoft.com/office/powerpoint/2010/main" val="3343493004"/>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9" name="Group 8"/>
          <p:cNvGrpSpPr/>
          <p:nvPr/>
        </p:nvGrpSpPr>
        <p:grpSpPr>
          <a:xfrm>
            <a:off x="7752051" y="134189"/>
            <a:ext cx="1141658" cy="674039"/>
            <a:chOff x="3173031" y="5976225"/>
            <a:chExt cx="1141658" cy="674039"/>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1" name="Rectangle 10"/>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2890381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12"/>
          <p:cNvGraphicFramePr>
            <a:graphicFrameLocks noGrp="1"/>
          </p:cNvGraphicFramePr>
          <p:nvPr>
            <p:ph sz="quarter" idx="11"/>
            <p:extLst>
              <p:ext uri="{D42A27DB-BD31-4B8C-83A1-F6EECF244321}">
                <p14:modId xmlns:p14="http://schemas.microsoft.com/office/powerpoint/2010/main" val="891025042"/>
              </p:ext>
            </p:extLst>
          </p:nvPr>
        </p:nvGraphicFramePr>
        <p:xfrm>
          <a:off x="285750" y="1790700"/>
          <a:ext cx="8569325" cy="3829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88995266"/>
              </p:ext>
            </p:extLst>
          </p:nvPr>
        </p:nvGraphicFramePr>
        <p:xfrm>
          <a:off x="224387" y="5206584"/>
          <a:ext cx="8612376" cy="365760"/>
        </p:xfrm>
        <a:graphic>
          <a:graphicData uri="http://schemas.openxmlformats.org/drawingml/2006/table">
            <a:tbl>
              <a:tblPr firstRow="1" bandRow="1">
                <a:tableStyleId>{5C22544A-7EE6-4342-B048-85BDC9FD1C3A}</a:tableStyleId>
              </a:tblPr>
              <a:tblGrid>
                <a:gridCol w="287083">
                  <a:extLst>
                    <a:ext uri="{9D8B030D-6E8A-4147-A177-3AD203B41FA5}">
                      <a16:colId xmlns="" xmlns:a16="http://schemas.microsoft.com/office/drawing/2014/main" val="20000"/>
                    </a:ext>
                  </a:extLst>
                </a:gridCol>
                <a:gridCol w="1148313">
                  <a:extLst>
                    <a:ext uri="{9D8B030D-6E8A-4147-A177-3AD203B41FA5}">
                      <a16:colId xmlns="" xmlns:a16="http://schemas.microsoft.com/office/drawing/2014/main" val="20001"/>
                    </a:ext>
                  </a:extLst>
                </a:gridCol>
                <a:gridCol w="287083">
                  <a:extLst>
                    <a:ext uri="{9D8B030D-6E8A-4147-A177-3AD203B41FA5}">
                      <a16:colId xmlns="" xmlns:a16="http://schemas.microsoft.com/office/drawing/2014/main" val="20002"/>
                    </a:ext>
                  </a:extLst>
                </a:gridCol>
                <a:gridCol w="1148313">
                  <a:extLst>
                    <a:ext uri="{9D8B030D-6E8A-4147-A177-3AD203B41FA5}">
                      <a16:colId xmlns="" xmlns:a16="http://schemas.microsoft.com/office/drawing/2014/main" val="20003"/>
                    </a:ext>
                  </a:extLst>
                </a:gridCol>
                <a:gridCol w="287082">
                  <a:extLst>
                    <a:ext uri="{9D8B030D-6E8A-4147-A177-3AD203B41FA5}">
                      <a16:colId xmlns="" xmlns:a16="http://schemas.microsoft.com/office/drawing/2014/main" val="20004"/>
                    </a:ext>
                  </a:extLst>
                </a:gridCol>
                <a:gridCol w="1148314">
                  <a:extLst>
                    <a:ext uri="{9D8B030D-6E8A-4147-A177-3AD203B41FA5}">
                      <a16:colId xmlns="" xmlns:a16="http://schemas.microsoft.com/office/drawing/2014/main" val="20005"/>
                    </a:ext>
                  </a:extLst>
                </a:gridCol>
                <a:gridCol w="287082">
                  <a:extLst>
                    <a:ext uri="{9D8B030D-6E8A-4147-A177-3AD203B41FA5}">
                      <a16:colId xmlns="" xmlns:a16="http://schemas.microsoft.com/office/drawing/2014/main" val="20006"/>
                    </a:ext>
                  </a:extLst>
                </a:gridCol>
                <a:gridCol w="1148314">
                  <a:extLst>
                    <a:ext uri="{9D8B030D-6E8A-4147-A177-3AD203B41FA5}">
                      <a16:colId xmlns="" xmlns:a16="http://schemas.microsoft.com/office/drawing/2014/main" val="20007"/>
                    </a:ext>
                  </a:extLst>
                </a:gridCol>
                <a:gridCol w="287081">
                  <a:extLst>
                    <a:ext uri="{9D8B030D-6E8A-4147-A177-3AD203B41FA5}">
                      <a16:colId xmlns="" xmlns:a16="http://schemas.microsoft.com/office/drawing/2014/main" val="20008"/>
                    </a:ext>
                  </a:extLst>
                </a:gridCol>
                <a:gridCol w="1148315">
                  <a:extLst>
                    <a:ext uri="{9D8B030D-6E8A-4147-A177-3AD203B41FA5}">
                      <a16:colId xmlns="" xmlns:a16="http://schemas.microsoft.com/office/drawing/2014/main" val="20009"/>
                    </a:ext>
                  </a:extLst>
                </a:gridCol>
                <a:gridCol w="255183">
                  <a:extLst>
                    <a:ext uri="{9D8B030D-6E8A-4147-A177-3AD203B41FA5}">
                      <a16:colId xmlns="" xmlns:a16="http://schemas.microsoft.com/office/drawing/2014/main" val="20010"/>
                    </a:ext>
                  </a:extLst>
                </a:gridCol>
                <a:gridCol w="1180213">
                  <a:extLst>
                    <a:ext uri="{9D8B030D-6E8A-4147-A177-3AD203B41FA5}">
                      <a16:colId xmlns="" xmlns:a16="http://schemas.microsoft.com/office/drawing/2014/main" val="20011"/>
                    </a:ext>
                  </a:extLst>
                </a:gridCol>
              </a:tblGrid>
              <a:tr h="0">
                <a:tc>
                  <a:txBody>
                    <a:bodyPr/>
                    <a:lstStyle/>
                    <a:p>
                      <a:endParaRPr lang="en-US" sz="800" dirty="0">
                        <a:solidFill>
                          <a:schemeClr val="tx1"/>
                        </a:solidFill>
                      </a:endParaRPr>
                    </a:p>
                  </a:txBody>
                  <a:tcPr>
                    <a:noFill/>
                  </a:tcPr>
                </a:tc>
                <a:tc>
                  <a:txBody>
                    <a:bodyPr/>
                    <a:lstStyle/>
                    <a:p>
                      <a:r>
                        <a:rPr lang="en-US" sz="900" b="0" dirty="0">
                          <a:solidFill>
                            <a:schemeClr val="tx1">
                              <a:lumMod val="65000"/>
                              <a:lumOff val="35000"/>
                            </a:schemeClr>
                          </a:solidFill>
                        </a:rPr>
                        <a:t>Completely disagree</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Mostly disagree</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Neither agree nor</a:t>
                      </a:r>
                      <a:r>
                        <a:rPr lang="en-US" sz="900" b="0" baseline="0" dirty="0">
                          <a:solidFill>
                            <a:schemeClr val="tx1">
                              <a:lumMod val="65000"/>
                              <a:lumOff val="35000"/>
                            </a:schemeClr>
                          </a:solidFill>
                        </a:rPr>
                        <a:t> disagree</a:t>
                      </a:r>
                      <a:endParaRPr lang="en-US" sz="900" b="0" dirty="0">
                        <a:solidFill>
                          <a:schemeClr val="tx1">
                            <a:lumMod val="65000"/>
                            <a:lumOff val="35000"/>
                          </a:schemeClr>
                        </a:solidFill>
                      </a:endParaRP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Mostly</a:t>
                      </a:r>
                      <a:r>
                        <a:rPr lang="en-US" sz="900" b="0" baseline="0" dirty="0">
                          <a:solidFill>
                            <a:schemeClr val="tx1">
                              <a:lumMod val="65000"/>
                              <a:lumOff val="35000"/>
                            </a:schemeClr>
                          </a:solidFill>
                        </a:rPr>
                        <a:t> agree</a:t>
                      </a:r>
                      <a:endParaRPr lang="en-US" sz="900" b="0" dirty="0">
                        <a:solidFill>
                          <a:schemeClr val="tx1">
                            <a:lumMod val="65000"/>
                            <a:lumOff val="35000"/>
                          </a:schemeClr>
                        </a:solidFill>
                      </a:endParaRP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Completely</a:t>
                      </a:r>
                      <a:r>
                        <a:rPr lang="en-US" sz="900" b="0" baseline="0" dirty="0">
                          <a:solidFill>
                            <a:schemeClr val="tx1">
                              <a:lumMod val="65000"/>
                              <a:lumOff val="35000"/>
                            </a:schemeClr>
                          </a:solidFill>
                        </a:rPr>
                        <a:t> agree</a:t>
                      </a:r>
                      <a:endParaRPr lang="en-US" sz="900" b="0" dirty="0">
                        <a:solidFill>
                          <a:schemeClr val="tx1">
                            <a:lumMod val="65000"/>
                            <a:lumOff val="35000"/>
                          </a:schemeClr>
                        </a:solidFill>
                      </a:endParaRP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Don’t know</a:t>
                      </a:r>
                    </a:p>
                  </a:txBody>
                  <a:tcPr>
                    <a:noFill/>
                  </a:tcPr>
                </a:tc>
                <a:extLst>
                  <a:ext uri="{0D108BD9-81ED-4DB2-BD59-A6C34878D82A}">
                    <a16:rowId xmlns="" xmlns:a16="http://schemas.microsoft.com/office/drawing/2014/main" val="10000"/>
                  </a:ext>
                </a:extLst>
              </a:tr>
            </a:tbl>
          </a:graphicData>
        </a:graphic>
      </p:graphicFrame>
      <p:sp>
        <p:nvSpPr>
          <p:cNvPr id="2" name="Title 1"/>
          <p:cNvSpPr>
            <a:spLocks noGrp="1"/>
          </p:cNvSpPr>
          <p:nvPr>
            <p:ph type="title"/>
          </p:nvPr>
        </p:nvSpPr>
        <p:spPr/>
        <p:txBody>
          <a:bodyPr/>
          <a:lstStyle/>
          <a:p>
            <a:r>
              <a:rPr lang="en-US" dirty="0"/>
              <a:t>Attitudes toward migrants</a:t>
            </a:r>
          </a:p>
        </p:txBody>
      </p:sp>
      <p:sp>
        <p:nvSpPr>
          <p:cNvPr id="4" name="Text Placeholder 3"/>
          <p:cNvSpPr>
            <a:spLocks noGrp="1"/>
          </p:cNvSpPr>
          <p:nvPr>
            <p:ph type="body" sz="quarter" idx="15"/>
          </p:nvPr>
        </p:nvSpPr>
        <p:spPr/>
        <p:txBody>
          <a:bodyPr/>
          <a:lstStyle/>
          <a:p>
            <a:r>
              <a:rPr lang="en-US" sz="1400" dirty="0" smtClean="0"/>
              <a:t>Citizens are </a:t>
            </a:r>
            <a:r>
              <a:rPr lang="en-US" sz="1400" dirty="0"/>
              <a:t>mostly scared for their safety, and the highest percentage of citizens believe that there are potential terrorists among migrants and </a:t>
            </a:r>
            <a:r>
              <a:rPr lang="en-US" sz="1400" dirty="0" smtClean="0"/>
              <a:t>refugees</a:t>
            </a:r>
            <a:r>
              <a:rPr lang="sr-Latn-RS" sz="1400" dirty="0" smtClean="0"/>
              <a:t>.</a:t>
            </a:r>
            <a:endParaRPr lang="en-US" sz="1400" dirty="0"/>
          </a:p>
        </p:txBody>
      </p:sp>
      <p:sp>
        <p:nvSpPr>
          <p:cNvPr id="8" name="Rectangle 7"/>
          <p:cNvSpPr>
            <a:spLocks noChangeAspect="1"/>
          </p:cNvSpPr>
          <p:nvPr/>
        </p:nvSpPr>
        <p:spPr>
          <a:xfrm>
            <a:off x="426409" y="5302988"/>
            <a:ext cx="9144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a:spLocks noChangeAspect="1"/>
          </p:cNvSpPr>
          <p:nvPr/>
        </p:nvSpPr>
        <p:spPr>
          <a:xfrm>
            <a:off x="1907879" y="5302988"/>
            <a:ext cx="9144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a:spLocks noChangeAspect="1"/>
          </p:cNvSpPr>
          <p:nvPr/>
        </p:nvSpPr>
        <p:spPr>
          <a:xfrm>
            <a:off x="3336186" y="5302988"/>
            <a:ext cx="91440" cy="914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ChangeAspect="1"/>
          </p:cNvSpPr>
          <p:nvPr/>
        </p:nvSpPr>
        <p:spPr>
          <a:xfrm>
            <a:off x="4764493" y="5302988"/>
            <a:ext cx="91440" cy="914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ChangeAspect="1"/>
          </p:cNvSpPr>
          <p:nvPr/>
        </p:nvSpPr>
        <p:spPr>
          <a:xfrm>
            <a:off x="6192799" y="5302988"/>
            <a:ext cx="91440" cy="914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7617563" y="5302988"/>
            <a:ext cx="91440" cy="91440"/>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6" name="Table 15"/>
          <p:cNvGraphicFramePr>
            <a:graphicFrameLocks noGrp="1"/>
          </p:cNvGraphicFramePr>
          <p:nvPr>
            <p:extLst>
              <p:ext uri="{D42A27DB-BD31-4B8C-83A1-F6EECF244321}">
                <p14:modId xmlns:p14="http://schemas.microsoft.com/office/powerpoint/2010/main" val="163532026"/>
              </p:ext>
            </p:extLst>
          </p:nvPr>
        </p:nvGraphicFramePr>
        <p:xfrm>
          <a:off x="7939179" y="5478780"/>
          <a:ext cx="91440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7" name="Group 16"/>
          <p:cNvGrpSpPr/>
          <p:nvPr/>
        </p:nvGrpSpPr>
        <p:grpSpPr>
          <a:xfrm>
            <a:off x="7752051" y="134189"/>
            <a:ext cx="1141658" cy="674039"/>
            <a:chOff x="3173031" y="5976225"/>
            <a:chExt cx="1141658" cy="674039"/>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9" name="Rectangle 18"/>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2733367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Cluster analysis of attitudes towards migrants </a:t>
            </a:r>
          </a:p>
        </p:txBody>
      </p:sp>
      <p:sp>
        <p:nvSpPr>
          <p:cNvPr id="3" name="Slide Number Placeholder 2"/>
          <p:cNvSpPr>
            <a:spLocks noGrp="1"/>
          </p:cNvSpPr>
          <p:nvPr>
            <p:ph type="sldNum" sz="quarter" idx="10"/>
          </p:nvPr>
        </p:nvSpPr>
        <p:spPr/>
        <p:txBody>
          <a:bodyPr/>
          <a:lstStyle/>
          <a:p>
            <a:fld id="{9784CBA3-D598-4B1F-BAA3-EE14B5154290}" type="slidenum">
              <a:rPr lang="en-AU" smtClean="0"/>
              <a:pPr/>
              <a:t>29</a:t>
            </a:fld>
            <a:endParaRPr lang="en-AU" dirty="0"/>
          </a:p>
        </p:txBody>
      </p:sp>
      <p:sp>
        <p:nvSpPr>
          <p:cNvPr id="13" name="Rectangle 12"/>
          <p:cNvSpPr/>
          <p:nvPr/>
        </p:nvSpPr>
        <p:spPr>
          <a:xfrm>
            <a:off x="280930" y="2218164"/>
            <a:ext cx="3134299" cy="2492990"/>
          </a:xfrm>
          <a:prstGeom prst="rect">
            <a:avLst/>
          </a:prstGeom>
        </p:spPr>
        <p:txBody>
          <a:bodyPr wrap="square">
            <a:spAutoFit/>
          </a:bodyPr>
          <a:lstStyle/>
          <a:p>
            <a:r>
              <a:rPr lang="sr-Latn-RS" sz="1200" b="0" dirty="0" smtClean="0">
                <a:latin typeface="+mj-lt"/>
              </a:rPr>
              <a:t>Very </a:t>
            </a:r>
            <a:r>
              <a:rPr lang="en-US" sz="1200" b="0" dirty="0" smtClean="0">
                <a:latin typeface="+mj-lt"/>
              </a:rPr>
              <a:t>much </a:t>
            </a:r>
            <a:r>
              <a:rPr lang="en-US" sz="1200" b="0" dirty="0">
                <a:latin typeface="+mj-lt"/>
              </a:rPr>
              <a:t>concerned about their personal safety due to the increased influx of migrants, and they are especially concerned about the safety of women. They have strong fears that there are potential terrorists among migrants. To a large extent, this group of people believes that migrants would not fit into society, and that people should not even be sorry for them because they have enough money for their needs. </a:t>
            </a:r>
            <a:endParaRPr lang="sr-Latn-RS" sz="1200" b="0" dirty="0" smtClean="0">
              <a:latin typeface="+mj-lt"/>
            </a:endParaRPr>
          </a:p>
          <a:p>
            <a:r>
              <a:rPr lang="sr-Latn-RS" sz="1200" b="0" dirty="0" smtClean="0">
                <a:latin typeface="+mj-lt"/>
              </a:rPr>
              <a:t>Negative attitudes prevail.</a:t>
            </a:r>
            <a:endParaRPr lang="en-US" sz="1200" b="0" dirty="0">
              <a:latin typeface="+mj-lt"/>
            </a:endParaRPr>
          </a:p>
        </p:txBody>
      </p:sp>
      <p:sp>
        <p:nvSpPr>
          <p:cNvPr id="14" name="Rectangle 13"/>
          <p:cNvSpPr/>
          <p:nvPr/>
        </p:nvSpPr>
        <p:spPr>
          <a:xfrm>
            <a:off x="3679632" y="2274838"/>
            <a:ext cx="2831337" cy="1384995"/>
          </a:xfrm>
          <a:prstGeom prst="rect">
            <a:avLst/>
          </a:prstGeom>
        </p:spPr>
        <p:txBody>
          <a:bodyPr wrap="square">
            <a:spAutoFit/>
          </a:bodyPr>
          <a:lstStyle/>
          <a:p>
            <a:pPr lvl="0" eaLnBrk="0" hangingPunct="0"/>
            <a:r>
              <a:rPr lang="sr-Latn-RS" altLang="en-US" sz="1200" b="0" dirty="0" smtClean="0">
                <a:latin typeface="+mj-lt"/>
                <a:ea typeface="Times New Roman" panose="02020603050405020304" pitchFamily="18" charset="0"/>
                <a:cs typeface="Times New Roman" panose="02020603050405020304" pitchFamily="18" charset="0"/>
              </a:rPr>
              <a:t>M</a:t>
            </a:r>
            <a:r>
              <a:rPr lang="en-US" altLang="en-US" sz="1200" b="0" dirty="0" smtClean="0">
                <a:latin typeface="+mj-lt"/>
                <a:ea typeface="Times New Roman" panose="02020603050405020304" pitchFamily="18" charset="0"/>
                <a:cs typeface="Times New Roman" panose="02020603050405020304" pitchFamily="18" charset="0"/>
              </a:rPr>
              <a:t>ore </a:t>
            </a:r>
            <a:r>
              <a:rPr lang="en-US" altLang="en-US" sz="1200" b="0" dirty="0">
                <a:latin typeface="+mj-lt"/>
                <a:ea typeface="Times New Roman" panose="02020603050405020304" pitchFamily="18" charset="0"/>
                <a:cs typeface="Times New Roman" panose="02020603050405020304" pitchFamily="18" charset="0"/>
              </a:rPr>
              <a:t>moderate and they believe that migrants should be accepted, but only those that will easily fit into society. Their attitudes are more conservative and they have more sympathy if migrants are of the same religion. </a:t>
            </a:r>
          </a:p>
        </p:txBody>
      </p:sp>
      <p:sp>
        <p:nvSpPr>
          <p:cNvPr id="16" name="Rectangle 15"/>
          <p:cNvSpPr/>
          <p:nvPr/>
        </p:nvSpPr>
        <p:spPr>
          <a:xfrm>
            <a:off x="6488933" y="2314185"/>
            <a:ext cx="2357612" cy="1938992"/>
          </a:xfrm>
          <a:prstGeom prst="rect">
            <a:avLst/>
          </a:prstGeom>
        </p:spPr>
        <p:txBody>
          <a:bodyPr wrap="square">
            <a:spAutoFit/>
          </a:bodyPr>
          <a:lstStyle/>
          <a:p>
            <a:r>
              <a:rPr lang="sr-Latn-RS" sz="1200" b="0" dirty="0" smtClean="0">
                <a:latin typeface="+mj-lt"/>
              </a:rPr>
              <a:t>S</a:t>
            </a:r>
            <a:r>
              <a:rPr lang="en-US" sz="1200" b="0" dirty="0" smtClean="0">
                <a:latin typeface="+mj-lt"/>
              </a:rPr>
              <a:t>how </a:t>
            </a:r>
            <a:r>
              <a:rPr lang="en-US" sz="1200" b="0" dirty="0">
                <a:latin typeface="+mj-lt"/>
              </a:rPr>
              <a:t>the greatest solidarity with migrants, have the most sympathy and think that the utmost should be done to help the migrants because they need assistance. </a:t>
            </a:r>
            <a:r>
              <a:rPr lang="en-US" sz="1200" b="0" dirty="0" smtClean="0">
                <a:latin typeface="+mj-lt"/>
              </a:rPr>
              <a:t>Neutral </a:t>
            </a:r>
            <a:r>
              <a:rPr lang="en-US" sz="1200" b="0" dirty="0">
                <a:latin typeface="+mj-lt"/>
              </a:rPr>
              <a:t>and positive opinions about migrants significantly prevail in this group.</a:t>
            </a:r>
          </a:p>
        </p:txBody>
      </p:sp>
      <p:sp>
        <p:nvSpPr>
          <p:cNvPr id="20" name="Rectangle 19"/>
          <p:cNvSpPr/>
          <p:nvPr/>
        </p:nvSpPr>
        <p:spPr>
          <a:xfrm>
            <a:off x="352540" y="1322025"/>
            <a:ext cx="3084723" cy="4516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Frightened 37</a:t>
            </a:r>
            <a:r>
              <a:rPr lang="en-US" sz="1400" dirty="0"/>
              <a:t>%</a:t>
            </a:r>
          </a:p>
        </p:txBody>
      </p:sp>
      <p:sp>
        <p:nvSpPr>
          <p:cNvPr id="21" name="Rectangle 20"/>
          <p:cNvSpPr/>
          <p:nvPr/>
        </p:nvSpPr>
        <p:spPr>
          <a:xfrm>
            <a:off x="3721865" y="1331206"/>
            <a:ext cx="2557749" cy="4516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dirty="0">
                <a:ea typeface="Times New Roman" panose="02020603050405020304" pitchFamily="18" charset="0"/>
                <a:cs typeface="Times New Roman" panose="02020603050405020304" pitchFamily="18" charset="0"/>
              </a:rPr>
              <a:t>Traditionalists 17%</a:t>
            </a:r>
            <a:endParaRPr lang="en-US" sz="1400" dirty="0"/>
          </a:p>
        </p:txBody>
      </p:sp>
      <p:sp>
        <p:nvSpPr>
          <p:cNvPr id="22" name="Rectangle 21"/>
          <p:cNvSpPr/>
          <p:nvPr/>
        </p:nvSpPr>
        <p:spPr>
          <a:xfrm>
            <a:off x="6588087" y="1331205"/>
            <a:ext cx="2247441" cy="4516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400" dirty="0">
                <a:ea typeface="Times New Roman" panose="02020603050405020304" pitchFamily="18" charset="0"/>
                <a:cs typeface="Times New Roman" panose="02020603050405020304" pitchFamily="18" charset="0"/>
              </a:rPr>
              <a:t>Humanists 14% </a:t>
            </a:r>
            <a:endParaRPr lang="en-US" sz="1400" dirty="0"/>
          </a:p>
        </p:txBody>
      </p:sp>
    </p:spTree>
    <p:extLst>
      <p:ext uri="{BB962C8B-B14F-4D97-AF65-F5344CB8AC3E}">
        <p14:creationId xmlns:p14="http://schemas.microsoft.com/office/powerpoint/2010/main" val="272893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1</a:t>
            </a:r>
          </a:p>
        </p:txBody>
      </p:sp>
      <p:sp>
        <p:nvSpPr>
          <p:cNvPr id="6" name="Title 5"/>
          <p:cNvSpPr>
            <a:spLocks noGrp="1"/>
          </p:cNvSpPr>
          <p:nvPr>
            <p:ph type="title"/>
          </p:nvPr>
        </p:nvSpPr>
        <p:spPr/>
        <p:txBody>
          <a:bodyPr/>
          <a:lstStyle/>
          <a:p>
            <a:r>
              <a:rPr lang="en-US" dirty="0"/>
              <a:t>Introduction and </a:t>
            </a:r>
            <a:r>
              <a:rPr lang="sr-Latn-RS" dirty="0" smtClean="0"/>
              <a:t>summ</a:t>
            </a:r>
            <a:endParaRPr lang="en-US" dirty="0"/>
          </a:p>
        </p:txBody>
      </p:sp>
    </p:spTree>
    <p:extLst>
      <p:ext uri="{BB962C8B-B14F-4D97-AF65-F5344CB8AC3E}">
        <p14:creationId xmlns:p14="http://schemas.microsoft.com/office/powerpoint/2010/main" val="3150662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Attitudes toward migrants: </a:t>
            </a:r>
            <a:r>
              <a:rPr lang="x-none" dirty="0"/>
              <a:t>Šid</a:t>
            </a:r>
            <a:r>
              <a:rPr lang="en-US" dirty="0"/>
              <a:t> and </a:t>
            </a:r>
            <a:r>
              <a:rPr lang="sr-Latn-RS" dirty="0"/>
              <a:t>Preševo</a:t>
            </a:r>
            <a:r>
              <a:rPr lang="en-US" dirty="0"/>
              <a:t> </a:t>
            </a:r>
          </a:p>
        </p:txBody>
      </p:sp>
      <p:sp>
        <p:nvSpPr>
          <p:cNvPr id="3" name="Slide Number Placeholder 2"/>
          <p:cNvSpPr>
            <a:spLocks noGrp="1"/>
          </p:cNvSpPr>
          <p:nvPr>
            <p:ph type="sldNum" sz="quarter" idx="10"/>
          </p:nvPr>
        </p:nvSpPr>
        <p:spPr/>
        <p:txBody>
          <a:bodyPr/>
          <a:lstStyle/>
          <a:p>
            <a:fld id="{9784CBA3-D598-4B1F-BAA3-EE14B5154290}" type="slidenum">
              <a:rPr lang="en-AU" smtClean="0"/>
              <a:pPr/>
              <a:t>30</a:t>
            </a:fld>
            <a:endParaRPr lang="en-AU" dirty="0"/>
          </a:p>
        </p:txBody>
      </p:sp>
      <p:graphicFrame>
        <p:nvGraphicFramePr>
          <p:cNvPr id="9" name="Content Placeholder 12"/>
          <p:cNvGraphicFramePr>
            <a:graphicFrameLocks noGrp="1"/>
          </p:cNvGraphicFramePr>
          <p:nvPr>
            <p:ph sz="quarter" idx="11"/>
            <p:extLst>
              <p:ext uri="{D42A27DB-BD31-4B8C-83A1-F6EECF244321}">
                <p14:modId xmlns:p14="http://schemas.microsoft.com/office/powerpoint/2010/main" val="89919901"/>
              </p:ext>
            </p:extLst>
          </p:nvPr>
        </p:nvGraphicFramePr>
        <p:xfrm>
          <a:off x="285750" y="1603411"/>
          <a:ext cx="4030663" cy="4157663"/>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0"/>
          <p:cNvSpPr>
            <a:spLocks noGrp="1"/>
          </p:cNvSpPr>
          <p:nvPr>
            <p:ph type="body" sz="quarter" idx="15"/>
          </p:nvPr>
        </p:nvSpPr>
        <p:spPr>
          <a:xfrm>
            <a:off x="324384" y="1198782"/>
            <a:ext cx="8569325" cy="758861"/>
          </a:xfrm>
        </p:spPr>
        <p:txBody>
          <a:bodyPr/>
          <a:lstStyle/>
          <a:p>
            <a:pPr algn="ctr"/>
            <a:r>
              <a:rPr lang="en-US" sz="1000" dirty="0"/>
              <a:t>Please rate your level of agreement with following statements</a:t>
            </a:r>
            <a:r>
              <a:rPr lang="x-none" sz="1000" dirty="0"/>
              <a:t>? </a:t>
            </a:r>
            <a:r>
              <a:rPr lang="en-US" sz="1000" dirty="0"/>
              <a:t>% </a:t>
            </a:r>
          </a:p>
          <a:p>
            <a:pPr algn="ctr"/>
            <a:endParaRPr lang="en-US" sz="1000" dirty="0"/>
          </a:p>
        </p:txBody>
      </p:sp>
      <p:graphicFrame>
        <p:nvGraphicFramePr>
          <p:cNvPr id="13" name="Content Placeholder 12"/>
          <p:cNvGraphicFramePr>
            <a:graphicFrameLocks noGrp="1"/>
          </p:cNvGraphicFramePr>
          <p:nvPr>
            <p:ph sz="quarter" idx="12"/>
            <p:extLst>
              <p:ext uri="{D42A27DB-BD31-4B8C-83A1-F6EECF244321}">
                <p14:modId xmlns:p14="http://schemas.microsoft.com/office/powerpoint/2010/main" val="3669781020"/>
              </p:ext>
            </p:extLst>
          </p:nvPr>
        </p:nvGraphicFramePr>
        <p:xfrm>
          <a:off x="4826000" y="1603411"/>
          <a:ext cx="4029075" cy="4157663"/>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7752051" y="134189"/>
            <a:ext cx="1141658" cy="674039"/>
            <a:chOff x="3173031" y="5976225"/>
            <a:chExt cx="1141658" cy="674039"/>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6" name="Rectangle 15"/>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graphicFrame>
        <p:nvGraphicFramePr>
          <p:cNvPr id="17" name="Table 16"/>
          <p:cNvGraphicFramePr>
            <a:graphicFrameLocks noGrp="1"/>
          </p:cNvGraphicFramePr>
          <p:nvPr>
            <p:extLst>
              <p:ext uri="{D42A27DB-BD31-4B8C-83A1-F6EECF244321}">
                <p14:modId xmlns:p14="http://schemas.microsoft.com/office/powerpoint/2010/main" val="665962901"/>
              </p:ext>
            </p:extLst>
          </p:nvPr>
        </p:nvGraphicFramePr>
        <p:xfrm>
          <a:off x="281333" y="5582603"/>
          <a:ext cx="8612376" cy="365760"/>
        </p:xfrm>
        <a:graphic>
          <a:graphicData uri="http://schemas.openxmlformats.org/drawingml/2006/table">
            <a:tbl>
              <a:tblPr firstRow="1" bandRow="1">
                <a:tableStyleId>{5C22544A-7EE6-4342-B048-85BDC9FD1C3A}</a:tableStyleId>
              </a:tblPr>
              <a:tblGrid>
                <a:gridCol w="287083">
                  <a:extLst>
                    <a:ext uri="{9D8B030D-6E8A-4147-A177-3AD203B41FA5}">
                      <a16:colId xmlns="" xmlns:a16="http://schemas.microsoft.com/office/drawing/2014/main" val="20000"/>
                    </a:ext>
                  </a:extLst>
                </a:gridCol>
                <a:gridCol w="1148313">
                  <a:extLst>
                    <a:ext uri="{9D8B030D-6E8A-4147-A177-3AD203B41FA5}">
                      <a16:colId xmlns="" xmlns:a16="http://schemas.microsoft.com/office/drawing/2014/main" val="20001"/>
                    </a:ext>
                  </a:extLst>
                </a:gridCol>
                <a:gridCol w="287083">
                  <a:extLst>
                    <a:ext uri="{9D8B030D-6E8A-4147-A177-3AD203B41FA5}">
                      <a16:colId xmlns="" xmlns:a16="http://schemas.microsoft.com/office/drawing/2014/main" val="20002"/>
                    </a:ext>
                  </a:extLst>
                </a:gridCol>
                <a:gridCol w="1148313">
                  <a:extLst>
                    <a:ext uri="{9D8B030D-6E8A-4147-A177-3AD203B41FA5}">
                      <a16:colId xmlns="" xmlns:a16="http://schemas.microsoft.com/office/drawing/2014/main" val="20003"/>
                    </a:ext>
                  </a:extLst>
                </a:gridCol>
                <a:gridCol w="287082">
                  <a:extLst>
                    <a:ext uri="{9D8B030D-6E8A-4147-A177-3AD203B41FA5}">
                      <a16:colId xmlns="" xmlns:a16="http://schemas.microsoft.com/office/drawing/2014/main" val="20004"/>
                    </a:ext>
                  </a:extLst>
                </a:gridCol>
                <a:gridCol w="1148314">
                  <a:extLst>
                    <a:ext uri="{9D8B030D-6E8A-4147-A177-3AD203B41FA5}">
                      <a16:colId xmlns="" xmlns:a16="http://schemas.microsoft.com/office/drawing/2014/main" val="20005"/>
                    </a:ext>
                  </a:extLst>
                </a:gridCol>
                <a:gridCol w="287082">
                  <a:extLst>
                    <a:ext uri="{9D8B030D-6E8A-4147-A177-3AD203B41FA5}">
                      <a16:colId xmlns="" xmlns:a16="http://schemas.microsoft.com/office/drawing/2014/main" val="20006"/>
                    </a:ext>
                  </a:extLst>
                </a:gridCol>
                <a:gridCol w="1148314">
                  <a:extLst>
                    <a:ext uri="{9D8B030D-6E8A-4147-A177-3AD203B41FA5}">
                      <a16:colId xmlns="" xmlns:a16="http://schemas.microsoft.com/office/drawing/2014/main" val="20007"/>
                    </a:ext>
                  </a:extLst>
                </a:gridCol>
                <a:gridCol w="287081">
                  <a:extLst>
                    <a:ext uri="{9D8B030D-6E8A-4147-A177-3AD203B41FA5}">
                      <a16:colId xmlns="" xmlns:a16="http://schemas.microsoft.com/office/drawing/2014/main" val="20008"/>
                    </a:ext>
                  </a:extLst>
                </a:gridCol>
                <a:gridCol w="1148315">
                  <a:extLst>
                    <a:ext uri="{9D8B030D-6E8A-4147-A177-3AD203B41FA5}">
                      <a16:colId xmlns="" xmlns:a16="http://schemas.microsoft.com/office/drawing/2014/main" val="20009"/>
                    </a:ext>
                  </a:extLst>
                </a:gridCol>
                <a:gridCol w="255183">
                  <a:extLst>
                    <a:ext uri="{9D8B030D-6E8A-4147-A177-3AD203B41FA5}">
                      <a16:colId xmlns="" xmlns:a16="http://schemas.microsoft.com/office/drawing/2014/main" val="20010"/>
                    </a:ext>
                  </a:extLst>
                </a:gridCol>
                <a:gridCol w="1180213">
                  <a:extLst>
                    <a:ext uri="{9D8B030D-6E8A-4147-A177-3AD203B41FA5}">
                      <a16:colId xmlns="" xmlns:a16="http://schemas.microsoft.com/office/drawing/2014/main" val="20011"/>
                    </a:ext>
                  </a:extLst>
                </a:gridCol>
              </a:tblGrid>
              <a:tr h="0">
                <a:tc>
                  <a:txBody>
                    <a:bodyPr/>
                    <a:lstStyle/>
                    <a:p>
                      <a:endParaRPr lang="en-US" sz="800" dirty="0">
                        <a:solidFill>
                          <a:schemeClr val="tx1"/>
                        </a:solidFill>
                      </a:endParaRPr>
                    </a:p>
                  </a:txBody>
                  <a:tcPr>
                    <a:noFill/>
                  </a:tcPr>
                </a:tc>
                <a:tc>
                  <a:txBody>
                    <a:bodyPr/>
                    <a:lstStyle/>
                    <a:p>
                      <a:r>
                        <a:rPr lang="en-US" sz="900" b="0" dirty="0">
                          <a:solidFill>
                            <a:schemeClr val="tx1">
                              <a:lumMod val="65000"/>
                              <a:lumOff val="35000"/>
                            </a:schemeClr>
                          </a:solidFill>
                        </a:rPr>
                        <a:t>Completely disagree</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Mostly disagree</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Neither agree nor</a:t>
                      </a:r>
                      <a:r>
                        <a:rPr lang="en-US" sz="900" b="0" baseline="0" dirty="0">
                          <a:solidFill>
                            <a:schemeClr val="tx1">
                              <a:lumMod val="65000"/>
                              <a:lumOff val="35000"/>
                            </a:schemeClr>
                          </a:solidFill>
                        </a:rPr>
                        <a:t> disagree</a:t>
                      </a:r>
                      <a:endParaRPr lang="en-US" sz="900" b="0" dirty="0">
                        <a:solidFill>
                          <a:schemeClr val="tx1">
                            <a:lumMod val="65000"/>
                            <a:lumOff val="35000"/>
                          </a:schemeClr>
                        </a:solidFill>
                      </a:endParaRP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Mostly</a:t>
                      </a:r>
                      <a:r>
                        <a:rPr lang="en-US" sz="900" b="0" baseline="0" dirty="0">
                          <a:solidFill>
                            <a:schemeClr val="tx1">
                              <a:lumMod val="65000"/>
                              <a:lumOff val="35000"/>
                            </a:schemeClr>
                          </a:solidFill>
                        </a:rPr>
                        <a:t> agree</a:t>
                      </a:r>
                      <a:endParaRPr lang="en-US" sz="900" b="0" dirty="0">
                        <a:solidFill>
                          <a:schemeClr val="tx1">
                            <a:lumMod val="65000"/>
                            <a:lumOff val="35000"/>
                          </a:schemeClr>
                        </a:solidFill>
                      </a:endParaRP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Completely</a:t>
                      </a:r>
                      <a:r>
                        <a:rPr lang="en-US" sz="900" b="0" baseline="0" dirty="0">
                          <a:solidFill>
                            <a:schemeClr val="tx1">
                              <a:lumMod val="65000"/>
                              <a:lumOff val="35000"/>
                            </a:schemeClr>
                          </a:solidFill>
                        </a:rPr>
                        <a:t> agree</a:t>
                      </a:r>
                      <a:endParaRPr lang="en-US" sz="900" b="0" dirty="0">
                        <a:solidFill>
                          <a:schemeClr val="tx1">
                            <a:lumMod val="65000"/>
                            <a:lumOff val="35000"/>
                          </a:schemeClr>
                        </a:solidFill>
                      </a:endParaRP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Don’t know</a:t>
                      </a:r>
                    </a:p>
                  </a:txBody>
                  <a:tcPr>
                    <a:noFill/>
                  </a:tcPr>
                </a:tc>
                <a:extLst>
                  <a:ext uri="{0D108BD9-81ED-4DB2-BD59-A6C34878D82A}">
                    <a16:rowId xmlns="" xmlns:a16="http://schemas.microsoft.com/office/drawing/2014/main" val="10000"/>
                  </a:ext>
                </a:extLst>
              </a:tr>
            </a:tbl>
          </a:graphicData>
        </a:graphic>
      </p:graphicFrame>
      <p:sp>
        <p:nvSpPr>
          <p:cNvPr id="18" name="Rectangle 17"/>
          <p:cNvSpPr>
            <a:spLocks noChangeAspect="1"/>
          </p:cNvSpPr>
          <p:nvPr/>
        </p:nvSpPr>
        <p:spPr>
          <a:xfrm>
            <a:off x="483355" y="5679007"/>
            <a:ext cx="9144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a:spLocks noChangeAspect="1"/>
          </p:cNvSpPr>
          <p:nvPr/>
        </p:nvSpPr>
        <p:spPr>
          <a:xfrm>
            <a:off x="1964825" y="5679007"/>
            <a:ext cx="9144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ChangeAspect="1"/>
          </p:cNvSpPr>
          <p:nvPr/>
        </p:nvSpPr>
        <p:spPr>
          <a:xfrm>
            <a:off x="3393132" y="5679007"/>
            <a:ext cx="91440" cy="914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a:spLocks noChangeAspect="1"/>
          </p:cNvSpPr>
          <p:nvPr/>
        </p:nvSpPr>
        <p:spPr>
          <a:xfrm>
            <a:off x="4821439" y="5679007"/>
            <a:ext cx="91440" cy="914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ChangeAspect="1"/>
          </p:cNvSpPr>
          <p:nvPr/>
        </p:nvSpPr>
        <p:spPr>
          <a:xfrm>
            <a:off x="6249745" y="5679007"/>
            <a:ext cx="91440" cy="914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a:spLocks noChangeAspect="1"/>
          </p:cNvSpPr>
          <p:nvPr/>
        </p:nvSpPr>
        <p:spPr>
          <a:xfrm>
            <a:off x="7674509" y="5679007"/>
            <a:ext cx="91440" cy="91440"/>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6144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Estimation of </a:t>
            </a:r>
            <a:r>
              <a:rPr lang="x-none" dirty="0"/>
              <a:t>average </a:t>
            </a:r>
            <a:r>
              <a:rPr lang="en-US" dirty="0"/>
              <a:t>ex</a:t>
            </a:r>
            <a:r>
              <a:rPr lang="x-none" dirty="0"/>
              <a:t>penditures</a:t>
            </a:r>
            <a:br>
              <a:rPr lang="x-none" dirty="0"/>
            </a:br>
            <a:endParaRPr lang="en-US" dirty="0"/>
          </a:p>
        </p:txBody>
      </p:sp>
      <p:sp>
        <p:nvSpPr>
          <p:cNvPr id="21" name="Text Placeholder 20"/>
          <p:cNvSpPr>
            <a:spLocks noGrp="1"/>
          </p:cNvSpPr>
          <p:nvPr>
            <p:ph type="body" sz="quarter" idx="15"/>
          </p:nvPr>
        </p:nvSpPr>
        <p:spPr/>
        <p:txBody>
          <a:bodyPr/>
          <a:lstStyle/>
          <a:p>
            <a:r>
              <a:rPr sz="1400" dirty="0"/>
              <a:t>According to estimations, </a:t>
            </a:r>
            <a:r>
              <a:rPr lang="en-US" sz="1400" dirty="0"/>
              <a:t>a migrant/refugee spends on food, accommodation, transportation and other necessities </a:t>
            </a:r>
            <a:r>
              <a:rPr sz="1400" dirty="0" smtClean="0"/>
              <a:t>between 3</a:t>
            </a:r>
            <a:r>
              <a:rPr lang="sr-Latn-RS" sz="1400" dirty="0" smtClean="0"/>
              <a:t>7</a:t>
            </a:r>
            <a:r>
              <a:rPr sz="1400" dirty="0" smtClean="0"/>
              <a:t> </a:t>
            </a:r>
            <a:r>
              <a:rPr sz="1400" dirty="0"/>
              <a:t>and </a:t>
            </a:r>
            <a:r>
              <a:rPr sz="1400" dirty="0" smtClean="0"/>
              <a:t>4</a:t>
            </a:r>
            <a:r>
              <a:rPr lang="sr-Latn-RS" sz="1400" dirty="0" smtClean="0"/>
              <a:t>7</a:t>
            </a:r>
            <a:r>
              <a:rPr sz="1400" dirty="0" smtClean="0"/>
              <a:t> Euros</a:t>
            </a:r>
            <a:r>
              <a:rPr lang="en-US" sz="1400" dirty="0" smtClean="0"/>
              <a:t> on average</a:t>
            </a:r>
            <a:r>
              <a:rPr lang="sr-Latn-RS" sz="1400" dirty="0" smtClean="0"/>
              <a:t>,</a:t>
            </a:r>
            <a:r>
              <a:rPr lang="en-US" sz="1400" dirty="0" smtClean="0"/>
              <a:t> </a:t>
            </a:r>
            <a:r>
              <a:rPr lang="en-US" sz="1400" dirty="0"/>
              <a:t>during his/her stay in the municipality.</a:t>
            </a:r>
            <a:endParaRPr lang="sr-Latn-RS" sz="1400" dirty="0" smtClean="0"/>
          </a:p>
          <a:p>
            <a:endParaRPr lang="en-US" sz="1400" dirty="0"/>
          </a:p>
        </p:txBody>
      </p:sp>
      <p:grpSp>
        <p:nvGrpSpPr>
          <p:cNvPr id="10" name="Group 9"/>
          <p:cNvGrpSpPr>
            <a:grpSpLocks noChangeAspect="1"/>
          </p:cNvGrpSpPr>
          <p:nvPr/>
        </p:nvGrpSpPr>
        <p:grpSpPr bwMode="auto">
          <a:xfrm>
            <a:off x="3892550" y="3326106"/>
            <a:ext cx="1134638" cy="1134638"/>
            <a:chOff x="3328" y="3015"/>
            <a:chExt cx="560" cy="560"/>
          </a:xfrm>
        </p:grpSpPr>
        <p:sp>
          <p:nvSpPr>
            <p:cNvPr id="11" name="AutoShape 22"/>
            <p:cNvSpPr>
              <a:spLocks noChangeAspect="1" noChangeArrowheads="1" noTextEdit="1"/>
            </p:cNvSpPr>
            <p:nvPr/>
          </p:nvSpPr>
          <p:spPr bwMode="auto">
            <a:xfrm>
              <a:off x="3328" y="3015"/>
              <a:ext cx="560"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endParaRPr lang="en-US" dirty="0">
                <a:solidFill>
                  <a:prstClr val="black"/>
                </a:solidFill>
              </a:endParaRPr>
            </a:p>
          </p:txBody>
        </p:sp>
        <p:sp>
          <p:nvSpPr>
            <p:cNvPr id="12" name="Freeform 11"/>
            <p:cNvSpPr>
              <a:spLocks noEditPoints="1"/>
            </p:cNvSpPr>
            <p:nvPr/>
          </p:nvSpPr>
          <p:spPr bwMode="auto">
            <a:xfrm>
              <a:off x="3328" y="3017"/>
              <a:ext cx="560" cy="558"/>
            </a:xfrm>
            <a:custGeom>
              <a:avLst/>
              <a:gdLst>
                <a:gd name="T0" fmla="*/ 228 w 234"/>
                <a:gd name="T1" fmla="*/ 71 h 233"/>
                <a:gd name="T2" fmla="*/ 156 w 234"/>
                <a:gd name="T3" fmla="*/ 0 h 233"/>
                <a:gd name="T4" fmla="*/ 0 w 234"/>
                <a:gd name="T5" fmla="*/ 157 h 233"/>
                <a:gd name="T6" fmla="*/ 39 w 234"/>
                <a:gd name="T7" fmla="*/ 203 h 233"/>
                <a:gd name="T8" fmla="*/ 103 w 234"/>
                <a:gd name="T9" fmla="*/ 233 h 233"/>
                <a:gd name="T10" fmla="*/ 168 w 234"/>
                <a:gd name="T11" fmla="*/ 203 h 233"/>
                <a:gd name="T12" fmla="*/ 168 w 234"/>
                <a:gd name="T13" fmla="*/ 159 h 233"/>
                <a:gd name="T14" fmla="*/ 229 w 234"/>
                <a:gd name="T15" fmla="*/ 103 h 233"/>
                <a:gd name="T16" fmla="*/ 221 w 234"/>
                <a:gd name="T17" fmla="*/ 80 h 233"/>
                <a:gd name="T18" fmla="*/ 39 w 234"/>
                <a:gd name="T19" fmla="*/ 159 h 233"/>
                <a:gd name="T20" fmla="*/ 20 w 234"/>
                <a:gd name="T21" fmla="*/ 157 h 233"/>
                <a:gd name="T22" fmla="*/ 209 w 234"/>
                <a:gd name="T23" fmla="*/ 72 h 233"/>
                <a:gd name="T24" fmla="*/ 103 w 234"/>
                <a:gd name="T25" fmla="*/ 133 h 233"/>
                <a:gd name="T26" fmla="*/ 103 w 234"/>
                <a:gd name="T27" fmla="*/ 222 h 233"/>
                <a:gd name="T28" fmla="*/ 57 w 234"/>
                <a:gd name="T29" fmla="*/ 213 h 233"/>
                <a:gd name="T30" fmla="*/ 50 w 234"/>
                <a:gd name="T31" fmla="*/ 207 h 233"/>
                <a:gd name="T32" fmla="*/ 69 w 234"/>
                <a:gd name="T33" fmla="*/ 206 h 233"/>
                <a:gd name="T34" fmla="*/ 75 w 234"/>
                <a:gd name="T35" fmla="*/ 207 h 233"/>
                <a:gd name="T36" fmla="*/ 94 w 234"/>
                <a:gd name="T37" fmla="*/ 210 h 233"/>
                <a:gd name="T38" fmla="*/ 152 w 234"/>
                <a:gd name="T39" fmla="*/ 201 h 233"/>
                <a:gd name="T40" fmla="*/ 103 w 234"/>
                <a:gd name="T41" fmla="*/ 222 h 233"/>
                <a:gd name="T42" fmla="*/ 146 w 234"/>
                <a:gd name="T43" fmla="*/ 192 h 233"/>
                <a:gd name="T44" fmla="*/ 109 w 234"/>
                <a:gd name="T45" fmla="*/ 199 h 233"/>
                <a:gd name="T46" fmla="*/ 102 w 234"/>
                <a:gd name="T47" fmla="*/ 199 h 233"/>
                <a:gd name="T48" fmla="*/ 84 w 234"/>
                <a:gd name="T49" fmla="*/ 198 h 233"/>
                <a:gd name="T50" fmla="*/ 61 w 234"/>
                <a:gd name="T51" fmla="*/ 192 h 233"/>
                <a:gd name="T52" fmla="*/ 50 w 234"/>
                <a:gd name="T53" fmla="*/ 184 h 233"/>
                <a:gd name="T54" fmla="*/ 71 w 234"/>
                <a:gd name="T55" fmla="*/ 183 h 233"/>
                <a:gd name="T56" fmla="*/ 96 w 234"/>
                <a:gd name="T57" fmla="*/ 186 h 233"/>
                <a:gd name="T58" fmla="*/ 103 w 234"/>
                <a:gd name="T59" fmla="*/ 186 h 233"/>
                <a:gd name="T60" fmla="*/ 117 w 234"/>
                <a:gd name="T61" fmla="*/ 186 h 233"/>
                <a:gd name="T62" fmla="*/ 135 w 234"/>
                <a:gd name="T63" fmla="*/ 183 h 233"/>
                <a:gd name="T64" fmla="*/ 157 w 234"/>
                <a:gd name="T65" fmla="*/ 183 h 233"/>
                <a:gd name="T66" fmla="*/ 159 w 234"/>
                <a:gd name="T67" fmla="*/ 146 h 233"/>
                <a:gd name="T68" fmla="*/ 211 w 234"/>
                <a:gd name="T69" fmla="*/ 91 h 233"/>
                <a:gd name="T70" fmla="*/ 159 w 234"/>
                <a:gd name="T71" fmla="*/ 14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 h="233">
                  <a:moveTo>
                    <a:pt x="221" y="80"/>
                  </a:moveTo>
                  <a:cubicBezTo>
                    <a:pt x="228" y="71"/>
                    <a:pt x="228" y="71"/>
                    <a:pt x="228" y="71"/>
                  </a:cubicBezTo>
                  <a:cubicBezTo>
                    <a:pt x="162" y="5"/>
                    <a:pt x="162" y="5"/>
                    <a:pt x="162" y="5"/>
                  </a:cubicBezTo>
                  <a:cubicBezTo>
                    <a:pt x="156" y="0"/>
                    <a:pt x="156" y="0"/>
                    <a:pt x="156" y="0"/>
                  </a:cubicBezTo>
                  <a:cubicBezTo>
                    <a:pt x="5" y="152"/>
                    <a:pt x="5" y="152"/>
                    <a:pt x="5" y="152"/>
                  </a:cubicBezTo>
                  <a:cubicBezTo>
                    <a:pt x="0" y="157"/>
                    <a:pt x="0" y="157"/>
                    <a:pt x="0" y="157"/>
                  </a:cubicBezTo>
                  <a:cubicBezTo>
                    <a:pt x="39" y="196"/>
                    <a:pt x="39" y="196"/>
                    <a:pt x="39" y="196"/>
                  </a:cubicBezTo>
                  <a:cubicBezTo>
                    <a:pt x="39" y="203"/>
                    <a:pt x="39" y="203"/>
                    <a:pt x="39" y="203"/>
                  </a:cubicBezTo>
                  <a:cubicBezTo>
                    <a:pt x="39" y="207"/>
                    <a:pt x="39" y="207"/>
                    <a:pt x="39" y="207"/>
                  </a:cubicBezTo>
                  <a:cubicBezTo>
                    <a:pt x="39" y="224"/>
                    <a:pt x="71" y="233"/>
                    <a:pt x="103" y="233"/>
                  </a:cubicBezTo>
                  <a:cubicBezTo>
                    <a:pt x="135" y="233"/>
                    <a:pt x="168" y="224"/>
                    <a:pt x="168" y="207"/>
                  </a:cubicBezTo>
                  <a:cubicBezTo>
                    <a:pt x="168" y="203"/>
                    <a:pt x="168" y="203"/>
                    <a:pt x="168" y="203"/>
                  </a:cubicBezTo>
                  <a:cubicBezTo>
                    <a:pt x="168" y="183"/>
                    <a:pt x="168" y="183"/>
                    <a:pt x="168" y="183"/>
                  </a:cubicBezTo>
                  <a:cubicBezTo>
                    <a:pt x="168" y="159"/>
                    <a:pt x="168" y="159"/>
                    <a:pt x="168" y="159"/>
                  </a:cubicBezTo>
                  <a:cubicBezTo>
                    <a:pt x="168" y="157"/>
                    <a:pt x="168" y="157"/>
                    <a:pt x="168" y="157"/>
                  </a:cubicBezTo>
                  <a:cubicBezTo>
                    <a:pt x="229" y="103"/>
                    <a:pt x="229" y="103"/>
                    <a:pt x="229" y="103"/>
                  </a:cubicBezTo>
                  <a:cubicBezTo>
                    <a:pt x="234" y="99"/>
                    <a:pt x="234" y="99"/>
                    <a:pt x="234" y="99"/>
                  </a:cubicBezTo>
                  <a:cubicBezTo>
                    <a:pt x="234" y="99"/>
                    <a:pt x="225" y="85"/>
                    <a:pt x="221" y="80"/>
                  </a:cubicBezTo>
                  <a:close/>
                  <a:moveTo>
                    <a:pt x="39" y="158"/>
                  </a:moveTo>
                  <a:cubicBezTo>
                    <a:pt x="39" y="159"/>
                    <a:pt x="39" y="159"/>
                    <a:pt x="39" y="159"/>
                  </a:cubicBezTo>
                  <a:cubicBezTo>
                    <a:pt x="39" y="176"/>
                    <a:pt x="39" y="176"/>
                    <a:pt x="39" y="176"/>
                  </a:cubicBezTo>
                  <a:cubicBezTo>
                    <a:pt x="20" y="157"/>
                    <a:pt x="20" y="157"/>
                    <a:pt x="20" y="157"/>
                  </a:cubicBezTo>
                  <a:cubicBezTo>
                    <a:pt x="157" y="20"/>
                    <a:pt x="157" y="20"/>
                    <a:pt x="157" y="20"/>
                  </a:cubicBezTo>
                  <a:cubicBezTo>
                    <a:pt x="209" y="72"/>
                    <a:pt x="209" y="72"/>
                    <a:pt x="209" y="72"/>
                  </a:cubicBezTo>
                  <a:cubicBezTo>
                    <a:pt x="144" y="138"/>
                    <a:pt x="144" y="138"/>
                    <a:pt x="144" y="138"/>
                  </a:cubicBezTo>
                  <a:cubicBezTo>
                    <a:pt x="132" y="134"/>
                    <a:pt x="118" y="133"/>
                    <a:pt x="103" y="133"/>
                  </a:cubicBezTo>
                  <a:cubicBezTo>
                    <a:pt x="72" y="133"/>
                    <a:pt x="40" y="141"/>
                    <a:pt x="39" y="158"/>
                  </a:cubicBezTo>
                  <a:close/>
                  <a:moveTo>
                    <a:pt x="103" y="222"/>
                  </a:moveTo>
                  <a:cubicBezTo>
                    <a:pt x="95" y="222"/>
                    <a:pt x="87" y="222"/>
                    <a:pt x="81" y="221"/>
                  </a:cubicBezTo>
                  <a:cubicBezTo>
                    <a:pt x="70" y="219"/>
                    <a:pt x="62" y="216"/>
                    <a:pt x="57" y="213"/>
                  </a:cubicBezTo>
                  <a:cubicBezTo>
                    <a:pt x="52" y="211"/>
                    <a:pt x="50" y="208"/>
                    <a:pt x="50" y="207"/>
                  </a:cubicBezTo>
                  <a:cubicBezTo>
                    <a:pt x="50" y="207"/>
                    <a:pt x="50" y="207"/>
                    <a:pt x="50" y="207"/>
                  </a:cubicBezTo>
                  <a:cubicBezTo>
                    <a:pt x="50" y="205"/>
                    <a:pt x="52" y="203"/>
                    <a:pt x="55" y="201"/>
                  </a:cubicBezTo>
                  <a:cubicBezTo>
                    <a:pt x="59" y="203"/>
                    <a:pt x="64" y="205"/>
                    <a:pt x="69" y="206"/>
                  </a:cubicBezTo>
                  <a:cubicBezTo>
                    <a:pt x="71" y="206"/>
                    <a:pt x="73" y="207"/>
                    <a:pt x="75" y="207"/>
                  </a:cubicBezTo>
                  <a:cubicBezTo>
                    <a:pt x="75" y="207"/>
                    <a:pt x="75" y="207"/>
                    <a:pt x="75" y="207"/>
                  </a:cubicBezTo>
                  <a:cubicBezTo>
                    <a:pt x="80" y="208"/>
                    <a:pt x="86" y="209"/>
                    <a:pt x="92" y="209"/>
                  </a:cubicBezTo>
                  <a:cubicBezTo>
                    <a:pt x="93" y="210"/>
                    <a:pt x="94" y="210"/>
                    <a:pt x="94" y="210"/>
                  </a:cubicBezTo>
                  <a:cubicBezTo>
                    <a:pt x="97" y="210"/>
                    <a:pt x="100" y="210"/>
                    <a:pt x="103" y="210"/>
                  </a:cubicBezTo>
                  <a:cubicBezTo>
                    <a:pt x="121" y="210"/>
                    <a:pt x="140" y="207"/>
                    <a:pt x="152" y="201"/>
                  </a:cubicBezTo>
                  <a:cubicBezTo>
                    <a:pt x="155" y="203"/>
                    <a:pt x="157" y="205"/>
                    <a:pt x="157" y="207"/>
                  </a:cubicBezTo>
                  <a:cubicBezTo>
                    <a:pt x="157" y="212"/>
                    <a:pt x="138" y="222"/>
                    <a:pt x="103" y="222"/>
                  </a:cubicBezTo>
                  <a:close/>
                  <a:moveTo>
                    <a:pt x="152" y="188"/>
                  </a:moveTo>
                  <a:cubicBezTo>
                    <a:pt x="150" y="190"/>
                    <a:pt x="148" y="191"/>
                    <a:pt x="146" y="192"/>
                  </a:cubicBezTo>
                  <a:cubicBezTo>
                    <a:pt x="143" y="193"/>
                    <a:pt x="140" y="194"/>
                    <a:pt x="137" y="195"/>
                  </a:cubicBezTo>
                  <a:cubicBezTo>
                    <a:pt x="130" y="197"/>
                    <a:pt x="121" y="198"/>
                    <a:pt x="109" y="199"/>
                  </a:cubicBezTo>
                  <a:cubicBezTo>
                    <a:pt x="107" y="199"/>
                    <a:pt x="105" y="199"/>
                    <a:pt x="103" y="199"/>
                  </a:cubicBezTo>
                  <a:cubicBezTo>
                    <a:pt x="103" y="199"/>
                    <a:pt x="103" y="199"/>
                    <a:pt x="102" y="199"/>
                  </a:cubicBezTo>
                  <a:cubicBezTo>
                    <a:pt x="97" y="199"/>
                    <a:pt x="92" y="199"/>
                    <a:pt x="87" y="198"/>
                  </a:cubicBezTo>
                  <a:cubicBezTo>
                    <a:pt x="86" y="198"/>
                    <a:pt x="85" y="198"/>
                    <a:pt x="84" y="198"/>
                  </a:cubicBezTo>
                  <a:cubicBezTo>
                    <a:pt x="79" y="197"/>
                    <a:pt x="74" y="196"/>
                    <a:pt x="70" y="195"/>
                  </a:cubicBezTo>
                  <a:cubicBezTo>
                    <a:pt x="66" y="194"/>
                    <a:pt x="63" y="193"/>
                    <a:pt x="61" y="192"/>
                  </a:cubicBezTo>
                  <a:cubicBezTo>
                    <a:pt x="58" y="191"/>
                    <a:pt x="56" y="190"/>
                    <a:pt x="55" y="188"/>
                  </a:cubicBezTo>
                  <a:cubicBezTo>
                    <a:pt x="52" y="186"/>
                    <a:pt x="50" y="185"/>
                    <a:pt x="50" y="184"/>
                  </a:cubicBezTo>
                  <a:cubicBezTo>
                    <a:pt x="50" y="182"/>
                    <a:pt x="50" y="175"/>
                    <a:pt x="50" y="175"/>
                  </a:cubicBezTo>
                  <a:cubicBezTo>
                    <a:pt x="55" y="178"/>
                    <a:pt x="65" y="182"/>
                    <a:pt x="71" y="183"/>
                  </a:cubicBezTo>
                  <a:cubicBezTo>
                    <a:pt x="77" y="184"/>
                    <a:pt x="83" y="185"/>
                    <a:pt x="90" y="186"/>
                  </a:cubicBezTo>
                  <a:cubicBezTo>
                    <a:pt x="92" y="186"/>
                    <a:pt x="94" y="186"/>
                    <a:pt x="96" y="186"/>
                  </a:cubicBezTo>
                  <a:cubicBezTo>
                    <a:pt x="98" y="186"/>
                    <a:pt x="101" y="186"/>
                    <a:pt x="103" y="186"/>
                  </a:cubicBezTo>
                  <a:cubicBezTo>
                    <a:pt x="103" y="186"/>
                    <a:pt x="103" y="186"/>
                    <a:pt x="103" y="186"/>
                  </a:cubicBezTo>
                  <a:cubicBezTo>
                    <a:pt x="107" y="186"/>
                    <a:pt x="111" y="186"/>
                    <a:pt x="115" y="186"/>
                  </a:cubicBezTo>
                  <a:cubicBezTo>
                    <a:pt x="116" y="186"/>
                    <a:pt x="116" y="186"/>
                    <a:pt x="117" y="186"/>
                  </a:cubicBezTo>
                  <a:cubicBezTo>
                    <a:pt x="121" y="185"/>
                    <a:pt x="125" y="185"/>
                    <a:pt x="130" y="184"/>
                  </a:cubicBezTo>
                  <a:cubicBezTo>
                    <a:pt x="132" y="184"/>
                    <a:pt x="133" y="183"/>
                    <a:pt x="135" y="183"/>
                  </a:cubicBezTo>
                  <a:cubicBezTo>
                    <a:pt x="142" y="182"/>
                    <a:pt x="151" y="178"/>
                    <a:pt x="156" y="175"/>
                  </a:cubicBezTo>
                  <a:cubicBezTo>
                    <a:pt x="156" y="175"/>
                    <a:pt x="157" y="181"/>
                    <a:pt x="157" y="183"/>
                  </a:cubicBezTo>
                  <a:cubicBezTo>
                    <a:pt x="157" y="185"/>
                    <a:pt x="155" y="186"/>
                    <a:pt x="152" y="188"/>
                  </a:cubicBezTo>
                  <a:close/>
                  <a:moveTo>
                    <a:pt x="159" y="146"/>
                  </a:moveTo>
                  <a:cubicBezTo>
                    <a:pt x="159" y="145"/>
                    <a:pt x="157" y="144"/>
                    <a:pt x="156" y="144"/>
                  </a:cubicBezTo>
                  <a:cubicBezTo>
                    <a:pt x="156" y="144"/>
                    <a:pt x="210" y="90"/>
                    <a:pt x="211" y="91"/>
                  </a:cubicBezTo>
                  <a:cubicBezTo>
                    <a:pt x="211" y="91"/>
                    <a:pt x="214" y="94"/>
                    <a:pt x="215" y="96"/>
                  </a:cubicBezTo>
                  <a:lnTo>
                    <a:pt x="159" y="14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AU"/>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endParaRPr lang="en-US" dirty="0">
                <a:solidFill>
                  <a:prstClr val="black"/>
                </a:solidFill>
              </a:endParaRPr>
            </a:p>
          </p:txBody>
        </p:sp>
      </p:grpSp>
      <p:graphicFrame>
        <p:nvGraphicFramePr>
          <p:cNvPr id="2" name="Table 1"/>
          <p:cNvGraphicFramePr>
            <a:graphicFrameLocks noGrp="1"/>
          </p:cNvGraphicFramePr>
          <p:nvPr>
            <p:extLst>
              <p:ext uri="{D42A27DB-BD31-4B8C-83A1-F6EECF244321}">
                <p14:modId xmlns:p14="http://schemas.microsoft.com/office/powerpoint/2010/main" val="672005422"/>
              </p:ext>
            </p:extLst>
          </p:nvPr>
        </p:nvGraphicFramePr>
        <p:xfrm>
          <a:off x="1112867" y="2992597"/>
          <a:ext cx="2483401" cy="2105183"/>
        </p:xfrm>
        <a:graphic>
          <a:graphicData uri="http://schemas.openxmlformats.org/drawingml/2006/table">
            <a:tbl>
              <a:tblPr firstRow="1" bandRow="1">
                <a:tableStyleId>{5C22544A-7EE6-4342-B048-85BDC9FD1C3A}</a:tableStyleId>
              </a:tblPr>
              <a:tblGrid>
                <a:gridCol w="1839883">
                  <a:extLst>
                    <a:ext uri="{9D8B030D-6E8A-4147-A177-3AD203B41FA5}">
                      <a16:colId xmlns="" xmlns:a16="http://schemas.microsoft.com/office/drawing/2014/main" val="20000"/>
                    </a:ext>
                  </a:extLst>
                </a:gridCol>
                <a:gridCol w="643518">
                  <a:extLst>
                    <a:ext uri="{9D8B030D-6E8A-4147-A177-3AD203B41FA5}">
                      <a16:colId xmlns="" xmlns:a16="http://schemas.microsoft.com/office/drawing/2014/main" val="20001"/>
                    </a:ext>
                  </a:extLst>
                </a:gridCol>
              </a:tblGrid>
              <a:tr h="32210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797979"/>
                          </a:solidFill>
                          <a:latin typeface="+mn-lt"/>
                          <a:ea typeface="+mn-ea"/>
                          <a:cs typeface="+mn-cs"/>
                        </a:rPr>
                        <a:t>Average</a:t>
                      </a:r>
                      <a:r>
                        <a:rPr lang="en-US" sz="1200" b="1" kern="1200" baseline="0" dirty="0">
                          <a:solidFill>
                            <a:srgbClr val="797979"/>
                          </a:solidFill>
                          <a:latin typeface="+mn-lt"/>
                          <a:ea typeface="+mn-ea"/>
                          <a:cs typeface="+mn-cs"/>
                        </a:rPr>
                        <a:t> daily expenditure</a:t>
                      </a:r>
                      <a:endParaRPr lang="en-US" sz="1200" b="1" kern="1200" dirty="0">
                        <a:solidFill>
                          <a:srgbClr val="797979"/>
                        </a:solidFill>
                        <a:latin typeface="+mn-lt"/>
                        <a:ea typeface="+mn-ea"/>
                        <a:cs typeface="+mn-cs"/>
                      </a:endParaRPr>
                    </a:p>
                  </a:txBody>
                  <a:tcPr>
                    <a:noFill/>
                  </a:tcPr>
                </a:tc>
                <a:tc hMerge="1">
                  <a:txBody>
                    <a:bodyPr/>
                    <a:lstStyle/>
                    <a:p>
                      <a:endParaRPr lang="en-US" sz="1400" dirty="0"/>
                    </a:p>
                  </a:txBody>
                  <a:tcPr>
                    <a:solidFill>
                      <a:schemeClr val="bg1">
                        <a:lumMod val="85000"/>
                      </a:schemeClr>
                    </a:solidFill>
                  </a:tcPr>
                </a:tc>
                <a:extLst>
                  <a:ext uri="{0D108BD9-81ED-4DB2-BD59-A6C34878D82A}">
                    <a16:rowId xmlns="" xmlns:a16="http://schemas.microsoft.com/office/drawing/2014/main" val="10000"/>
                  </a:ext>
                </a:extLst>
              </a:tr>
              <a:tr h="370840">
                <a:tc>
                  <a:txBody>
                    <a:bodyPr/>
                    <a:lstStyle/>
                    <a:p>
                      <a:r>
                        <a:rPr lang="en-US" sz="1100" b="0" kern="1200" dirty="0">
                          <a:solidFill>
                            <a:srgbClr val="797979"/>
                          </a:solidFill>
                          <a:latin typeface="+mn-lt"/>
                          <a:ea typeface="+mn-ea"/>
                          <a:cs typeface="+mn-cs"/>
                        </a:rPr>
                        <a:t>Total sample</a:t>
                      </a:r>
                      <a:endParaRPr lang="en-US" sz="1100" dirty="0">
                        <a:solidFill>
                          <a:srgbClr val="797979"/>
                        </a:solidFill>
                      </a:endParaRPr>
                    </a:p>
                  </a:txBody>
                  <a:tcPr>
                    <a:noFill/>
                  </a:tcPr>
                </a:tc>
                <a:tc>
                  <a:txBody>
                    <a:bodyPr/>
                    <a:lstStyle/>
                    <a:p>
                      <a:r>
                        <a:rPr lang="en-US" sz="1100" b="1" dirty="0">
                          <a:solidFill>
                            <a:srgbClr val="797979"/>
                          </a:solidFill>
                        </a:rPr>
                        <a:t>46 EUR</a:t>
                      </a:r>
                    </a:p>
                  </a:txBody>
                  <a:tcPr anchor="ctr">
                    <a:noFill/>
                  </a:tcPr>
                </a:tc>
                <a:extLst>
                  <a:ext uri="{0D108BD9-81ED-4DB2-BD59-A6C34878D82A}">
                    <a16:rowId xmlns="" xmlns:a16="http://schemas.microsoft.com/office/drawing/2014/main" val="10001"/>
                  </a:ext>
                </a:extLst>
              </a:tr>
              <a:tr h="370840">
                <a:tc>
                  <a:txBody>
                    <a:bodyPr/>
                    <a:lstStyle/>
                    <a:p>
                      <a:r>
                        <a:rPr lang="en-US" sz="1100" b="0" kern="1200" dirty="0">
                          <a:solidFill>
                            <a:srgbClr val="797979"/>
                          </a:solidFill>
                          <a:latin typeface="+mn-lt"/>
                          <a:ea typeface="+mn-ea"/>
                          <a:cs typeface="+mn-cs"/>
                        </a:rPr>
                        <a:t>I group - municipalities more intensely affected by the crisis</a:t>
                      </a:r>
                      <a:endParaRPr lang="en-US" sz="1100" dirty="0">
                        <a:solidFill>
                          <a:srgbClr val="797979"/>
                        </a:solidFill>
                      </a:endParaRPr>
                    </a:p>
                  </a:txBody>
                  <a:tcPr>
                    <a:noFill/>
                  </a:tcPr>
                </a:tc>
                <a:tc>
                  <a:txBody>
                    <a:bodyPr/>
                    <a:lstStyle/>
                    <a:p>
                      <a:r>
                        <a:rPr lang="en-US" sz="1100" b="1" dirty="0">
                          <a:solidFill>
                            <a:srgbClr val="797979"/>
                          </a:solidFill>
                        </a:rPr>
                        <a:t>55 EUR</a:t>
                      </a:r>
                    </a:p>
                  </a:txBody>
                  <a:tcPr anchor="ctr">
                    <a:noFill/>
                  </a:tcPr>
                </a:tc>
                <a:extLst>
                  <a:ext uri="{0D108BD9-81ED-4DB2-BD59-A6C34878D82A}">
                    <a16:rowId xmlns="" xmlns:a16="http://schemas.microsoft.com/office/drawing/2014/main" val="10002"/>
                  </a:ext>
                </a:extLst>
              </a:tr>
              <a:tr h="370840">
                <a:tc>
                  <a:txBody>
                    <a:bodyPr/>
                    <a:lstStyle/>
                    <a:p>
                      <a:r>
                        <a:rPr lang="en-US" sz="1100" b="0" kern="1200" dirty="0">
                          <a:solidFill>
                            <a:srgbClr val="797979"/>
                          </a:solidFill>
                          <a:latin typeface="+mn-lt"/>
                          <a:ea typeface="+mn-ea"/>
                          <a:cs typeface="+mn-cs"/>
                        </a:rPr>
                        <a:t>II group - municipalities moderately affected by the crisis</a:t>
                      </a:r>
                      <a:endParaRPr lang="en-US" sz="1100" dirty="0">
                        <a:solidFill>
                          <a:srgbClr val="797979"/>
                        </a:solidFill>
                      </a:endParaRPr>
                    </a:p>
                  </a:txBody>
                  <a:tcPr>
                    <a:noFill/>
                  </a:tcPr>
                </a:tc>
                <a:tc>
                  <a:txBody>
                    <a:bodyPr/>
                    <a:lstStyle/>
                    <a:p>
                      <a:r>
                        <a:rPr lang="en-US" sz="1100" b="1" dirty="0">
                          <a:solidFill>
                            <a:srgbClr val="797979"/>
                          </a:solidFill>
                        </a:rPr>
                        <a:t>40 EUR</a:t>
                      </a:r>
                    </a:p>
                  </a:txBody>
                  <a:tcPr anchor="ctr">
                    <a:noFill/>
                  </a:tcPr>
                </a:tc>
                <a:extLst>
                  <a:ext uri="{0D108BD9-81ED-4DB2-BD59-A6C34878D82A}">
                    <a16:rowId xmlns="" xmlns:a16="http://schemas.microsoft.com/office/drawing/2014/main" val="10003"/>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96091089"/>
              </p:ext>
            </p:extLst>
          </p:nvPr>
        </p:nvGraphicFramePr>
        <p:xfrm>
          <a:off x="5332442" y="2994671"/>
          <a:ext cx="2483401" cy="2105183"/>
        </p:xfrm>
        <a:graphic>
          <a:graphicData uri="http://schemas.openxmlformats.org/drawingml/2006/table">
            <a:tbl>
              <a:tblPr firstRow="1" bandRow="1">
                <a:tableStyleId>{5C22544A-7EE6-4342-B048-85BDC9FD1C3A}</a:tableStyleId>
              </a:tblPr>
              <a:tblGrid>
                <a:gridCol w="1839883">
                  <a:extLst>
                    <a:ext uri="{9D8B030D-6E8A-4147-A177-3AD203B41FA5}">
                      <a16:colId xmlns="" xmlns:a16="http://schemas.microsoft.com/office/drawing/2014/main" val="20000"/>
                    </a:ext>
                  </a:extLst>
                </a:gridCol>
                <a:gridCol w="643518">
                  <a:extLst>
                    <a:ext uri="{9D8B030D-6E8A-4147-A177-3AD203B41FA5}">
                      <a16:colId xmlns="" xmlns:a16="http://schemas.microsoft.com/office/drawing/2014/main" val="20001"/>
                    </a:ext>
                  </a:extLst>
                </a:gridCol>
              </a:tblGrid>
              <a:tr h="32210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797979"/>
                          </a:solidFill>
                          <a:latin typeface="+mn-lt"/>
                          <a:ea typeface="+mn-ea"/>
                          <a:cs typeface="+mn-cs"/>
                        </a:rPr>
                        <a:t>Average</a:t>
                      </a:r>
                      <a:r>
                        <a:rPr lang="en-US" sz="1200" b="1" kern="1200" baseline="0" dirty="0">
                          <a:solidFill>
                            <a:srgbClr val="797979"/>
                          </a:solidFill>
                          <a:latin typeface="+mn-lt"/>
                          <a:ea typeface="+mn-ea"/>
                          <a:cs typeface="+mn-cs"/>
                        </a:rPr>
                        <a:t> daily expenditure</a:t>
                      </a:r>
                      <a:endParaRPr lang="en-US" sz="1200" b="1" kern="1200" dirty="0">
                        <a:solidFill>
                          <a:srgbClr val="797979"/>
                        </a:solidFill>
                        <a:latin typeface="+mn-lt"/>
                        <a:ea typeface="+mn-ea"/>
                        <a:cs typeface="+mn-cs"/>
                      </a:endParaRPr>
                    </a:p>
                  </a:txBody>
                  <a:tcPr>
                    <a:noFill/>
                  </a:tcPr>
                </a:tc>
                <a:tc hMerge="1">
                  <a:txBody>
                    <a:bodyPr/>
                    <a:lstStyle/>
                    <a:p>
                      <a:endParaRPr lang="en-US" sz="1400" dirty="0"/>
                    </a:p>
                  </a:txBody>
                  <a:tcPr>
                    <a:solidFill>
                      <a:schemeClr val="bg1">
                        <a:lumMod val="85000"/>
                      </a:schemeClr>
                    </a:solidFill>
                  </a:tcPr>
                </a:tc>
                <a:extLst>
                  <a:ext uri="{0D108BD9-81ED-4DB2-BD59-A6C34878D82A}">
                    <a16:rowId xmlns="" xmlns:a16="http://schemas.microsoft.com/office/drawing/2014/main" val="10000"/>
                  </a:ext>
                </a:extLst>
              </a:tr>
              <a:tr h="370840">
                <a:tc>
                  <a:txBody>
                    <a:bodyPr/>
                    <a:lstStyle/>
                    <a:p>
                      <a:r>
                        <a:rPr lang="en-US" sz="1100" b="0" kern="1200" dirty="0">
                          <a:solidFill>
                            <a:srgbClr val="797979"/>
                          </a:solidFill>
                          <a:latin typeface="+mn-lt"/>
                          <a:ea typeface="+mn-ea"/>
                          <a:cs typeface="+mn-cs"/>
                        </a:rPr>
                        <a:t>Total sample</a:t>
                      </a:r>
                      <a:endParaRPr lang="en-US" sz="1100" dirty="0">
                        <a:solidFill>
                          <a:srgbClr val="797979"/>
                        </a:solidFill>
                      </a:endParaRPr>
                    </a:p>
                  </a:txBody>
                  <a:tcPr>
                    <a:noFill/>
                  </a:tcPr>
                </a:tc>
                <a:tc>
                  <a:txBody>
                    <a:bodyPr/>
                    <a:lstStyle/>
                    <a:p>
                      <a:r>
                        <a:rPr lang="en-US" sz="1100" b="1" dirty="0">
                          <a:solidFill>
                            <a:srgbClr val="797979"/>
                          </a:solidFill>
                        </a:rPr>
                        <a:t>37 EUR</a:t>
                      </a:r>
                    </a:p>
                  </a:txBody>
                  <a:tcPr anchor="ctr">
                    <a:noFill/>
                  </a:tcPr>
                </a:tc>
                <a:extLst>
                  <a:ext uri="{0D108BD9-81ED-4DB2-BD59-A6C34878D82A}">
                    <a16:rowId xmlns="" xmlns:a16="http://schemas.microsoft.com/office/drawing/2014/main" val="10001"/>
                  </a:ext>
                </a:extLst>
              </a:tr>
              <a:tr h="370840">
                <a:tc>
                  <a:txBody>
                    <a:bodyPr/>
                    <a:lstStyle/>
                    <a:p>
                      <a:r>
                        <a:rPr lang="en-US" sz="1100" b="0" kern="1200" dirty="0">
                          <a:solidFill>
                            <a:srgbClr val="797979"/>
                          </a:solidFill>
                          <a:latin typeface="+mn-lt"/>
                          <a:ea typeface="+mn-ea"/>
                          <a:cs typeface="+mn-cs"/>
                        </a:rPr>
                        <a:t>I group - municipalities more intensely affected by the crisis</a:t>
                      </a:r>
                      <a:endParaRPr lang="en-US" sz="1100" dirty="0">
                        <a:solidFill>
                          <a:srgbClr val="797979"/>
                        </a:solidFill>
                      </a:endParaRPr>
                    </a:p>
                  </a:txBody>
                  <a:tcPr>
                    <a:noFill/>
                  </a:tcPr>
                </a:tc>
                <a:tc>
                  <a:txBody>
                    <a:bodyPr/>
                    <a:lstStyle/>
                    <a:p>
                      <a:r>
                        <a:rPr lang="en-US" sz="1100" b="1" dirty="0">
                          <a:solidFill>
                            <a:srgbClr val="797979"/>
                          </a:solidFill>
                        </a:rPr>
                        <a:t>32</a:t>
                      </a:r>
                    </a:p>
                    <a:p>
                      <a:r>
                        <a:rPr lang="en-US" sz="1100" b="1" dirty="0">
                          <a:solidFill>
                            <a:srgbClr val="797979"/>
                          </a:solidFill>
                        </a:rPr>
                        <a:t>EUR</a:t>
                      </a:r>
                    </a:p>
                  </a:txBody>
                  <a:tcPr anchor="ctr">
                    <a:noFill/>
                  </a:tcPr>
                </a:tc>
                <a:extLst>
                  <a:ext uri="{0D108BD9-81ED-4DB2-BD59-A6C34878D82A}">
                    <a16:rowId xmlns="" xmlns:a16="http://schemas.microsoft.com/office/drawing/2014/main" val="10002"/>
                  </a:ext>
                </a:extLst>
              </a:tr>
              <a:tr h="370840">
                <a:tc>
                  <a:txBody>
                    <a:bodyPr/>
                    <a:lstStyle/>
                    <a:p>
                      <a:r>
                        <a:rPr lang="en-US" sz="1100" b="0" kern="1200" dirty="0">
                          <a:solidFill>
                            <a:srgbClr val="797979"/>
                          </a:solidFill>
                          <a:latin typeface="+mn-lt"/>
                          <a:ea typeface="+mn-ea"/>
                          <a:cs typeface="+mn-cs"/>
                        </a:rPr>
                        <a:t>II group - municipalities moderately affected by the crisis</a:t>
                      </a:r>
                      <a:endParaRPr lang="en-US" sz="1100" dirty="0">
                        <a:solidFill>
                          <a:srgbClr val="797979"/>
                        </a:solidFill>
                      </a:endParaRPr>
                    </a:p>
                  </a:txBody>
                  <a:tcPr>
                    <a:noFill/>
                  </a:tcPr>
                </a:tc>
                <a:tc>
                  <a:txBody>
                    <a:bodyPr/>
                    <a:lstStyle/>
                    <a:p>
                      <a:r>
                        <a:rPr lang="en-US" sz="1100" b="1" dirty="0">
                          <a:solidFill>
                            <a:srgbClr val="797979"/>
                          </a:solidFill>
                        </a:rPr>
                        <a:t>40 EUR</a:t>
                      </a:r>
                    </a:p>
                  </a:txBody>
                  <a:tcPr anchor="ctr">
                    <a:noFill/>
                  </a:tcPr>
                </a:tc>
                <a:extLst>
                  <a:ext uri="{0D108BD9-81ED-4DB2-BD59-A6C34878D82A}">
                    <a16:rowId xmlns="" xmlns:a16="http://schemas.microsoft.com/office/drawing/2014/main" val="10003"/>
                  </a:ext>
                </a:extLst>
              </a:tr>
            </a:tbl>
          </a:graphicData>
        </a:graphic>
      </p:graphicFrame>
      <p:sp>
        <p:nvSpPr>
          <p:cNvPr id="7" name="Rectangle 6"/>
          <p:cNvSpPr/>
          <p:nvPr/>
        </p:nvSpPr>
        <p:spPr>
          <a:xfrm>
            <a:off x="1111705" y="2705099"/>
            <a:ext cx="1660070"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rgbClr val="333333"/>
                </a:solidFill>
              </a:rPr>
              <a:t>General public:</a:t>
            </a:r>
          </a:p>
        </p:txBody>
      </p:sp>
      <p:sp>
        <p:nvSpPr>
          <p:cNvPr id="20" name="Rectangle 19"/>
          <p:cNvSpPr/>
          <p:nvPr/>
        </p:nvSpPr>
        <p:spPr>
          <a:xfrm>
            <a:off x="5321754" y="2676524"/>
            <a:ext cx="2260146"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rgbClr val="333333"/>
                </a:solidFill>
              </a:rPr>
              <a:t>Public administration:</a:t>
            </a:r>
          </a:p>
        </p:txBody>
      </p:sp>
      <p:sp>
        <p:nvSpPr>
          <p:cNvPr id="16" name="Rectangle 15"/>
          <p:cNvSpPr/>
          <p:nvPr/>
        </p:nvSpPr>
        <p:spPr>
          <a:xfrm>
            <a:off x="942975" y="2000161"/>
            <a:ext cx="7391400" cy="415498"/>
          </a:xfrm>
          <a:prstGeom prst="rect">
            <a:avLst/>
          </a:prstGeom>
        </p:spPr>
        <p:txBody>
          <a:bodyPr wrap="square">
            <a:spAutoFit/>
          </a:bodyPr>
          <a:lstStyle/>
          <a:p>
            <a:pPr algn="ctr"/>
            <a:r>
              <a:rPr lang="en-US" sz="1050" dirty="0">
                <a:latin typeface="+mn-lt"/>
              </a:rPr>
              <a:t>Based on your opinion/knowledge, how much an average migrant/refugee spends while staying in your Municipality</a:t>
            </a:r>
            <a:r>
              <a:rPr lang="x-none" sz="1050" dirty="0">
                <a:latin typeface="+mn-lt"/>
              </a:rPr>
              <a:t> per a day</a:t>
            </a:r>
            <a:r>
              <a:rPr lang="en-US" sz="1050" dirty="0">
                <a:latin typeface="+mn-lt"/>
              </a:rPr>
              <a:t>? </a:t>
            </a:r>
          </a:p>
        </p:txBody>
      </p:sp>
      <p:sp>
        <p:nvSpPr>
          <p:cNvPr id="13"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4" name="Table 13"/>
          <p:cNvGraphicFramePr>
            <a:graphicFrameLocks noGrp="1"/>
          </p:cNvGraphicFramePr>
          <p:nvPr>
            <p:extLst>
              <p:ext uri="{D42A27DB-BD31-4B8C-83A1-F6EECF244321}">
                <p14:modId xmlns:p14="http://schemas.microsoft.com/office/powerpoint/2010/main" val="828593797"/>
              </p:ext>
            </p:extLst>
          </p:nvPr>
        </p:nvGraphicFramePr>
        <p:xfrm>
          <a:off x="7043829" y="5173980"/>
          <a:ext cx="1890621" cy="73152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r h="203835">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tc>
                  <a:txBody>
                    <a:bodyPr/>
                    <a:lstStyle/>
                    <a:p>
                      <a:r>
                        <a:rPr lang="x-none" sz="600" b="0" dirty="0">
                          <a:solidFill>
                            <a:srgbClr val="333333"/>
                          </a:solidFill>
                        </a:rPr>
                        <a:t>66</a:t>
                      </a:r>
                      <a:endParaRPr lang="en-US" sz="600" b="0" dirty="0">
                        <a:solidFill>
                          <a:srgbClr val="333333"/>
                        </a:solidFill>
                      </a:endParaRPr>
                    </a:p>
                  </a:txBody>
                  <a:tcPr anchor="ctr">
                    <a:noFill/>
                  </a:tcPr>
                </a:tc>
                <a:tc>
                  <a:txBody>
                    <a:bodyPr/>
                    <a:lstStyle/>
                    <a:p>
                      <a:r>
                        <a:rPr lang="x-none" sz="600" b="0" dirty="0">
                          <a:solidFill>
                            <a:srgbClr val="333333"/>
                          </a:solidFill>
                        </a:rPr>
                        <a:t>110</a:t>
                      </a:r>
                      <a:endParaRPr lang="en-US" sz="600" b="0" dirty="0">
                        <a:solidFill>
                          <a:srgbClr val="333333"/>
                        </a:solidFill>
                      </a:endParaRPr>
                    </a:p>
                  </a:txBody>
                  <a:tcPr anchor="ctr">
                    <a:noFill/>
                  </a:tcPr>
                </a:tc>
                <a:extLst>
                  <a:ext uri="{0D108BD9-81ED-4DB2-BD59-A6C34878D82A}">
                    <a16:rowId xmlns="" xmlns:a16="http://schemas.microsoft.com/office/drawing/2014/main" val="10002"/>
                  </a:ext>
                </a:extLst>
              </a:tr>
            </a:tbl>
          </a:graphicData>
        </a:graphic>
      </p:graphicFrame>
      <p:grpSp>
        <p:nvGrpSpPr>
          <p:cNvPr id="23" name="Group 22"/>
          <p:cNvGrpSpPr/>
          <p:nvPr/>
        </p:nvGrpSpPr>
        <p:grpSpPr>
          <a:xfrm>
            <a:off x="7724216" y="142707"/>
            <a:ext cx="1213794" cy="739068"/>
            <a:chOff x="4812750" y="5991057"/>
            <a:chExt cx="1213794" cy="739068"/>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25" name="Rectangle 24"/>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grpSp>
        <p:nvGrpSpPr>
          <p:cNvPr id="26" name="Group 25"/>
          <p:cNvGrpSpPr/>
          <p:nvPr/>
        </p:nvGrpSpPr>
        <p:grpSpPr>
          <a:xfrm>
            <a:off x="6696118" y="207736"/>
            <a:ext cx="1141658" cy="674039"/>
            <a:chOff x="3173031" y="5976225"/>
            <a:chExt cx="1141658" cy="674039"/>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28" name="Rectangle 27"/>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885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4</a:t>
            </a:r>
          </a:p>
        </p:txBody>
      </p:sp>
      <p:sp>
        <p:nvSpPr>
          <p:cNvPr id="6" name="Title 5"/>
          <p:cNvSpPr>
            <a:spLocks noGrp="1"/>
          </p:cNvSpPr>
          <p:nvPr>
            <p:ph type="title"/>
          </p:nvPr>
        </p:nvSpPr>
        <p:spPr/>
        <p:txBody>
          <a:bodyPr/>
          <a:lstStyle/>
          <a:p>
            <a:r>
              <a:rPr lang="en-US" dirty="0"/>
              <a:t>Municipality situation and dealing with migrant crisis</a:t>
            </a:r>
          </a:p>
        </p:txBody>
      </p:sp>
    </p:spTree>
    <p:extLst>
      <p:ext uri="{BB962C8B-B14F-4D97-AF65-F5344CB8AC3E}">
        <p14:creationId xmlns:p14="http://schemas.microsoft.com/office/powerpoint/2010/main" val="3163089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Efficiency of Municipalities in </a:t>
            </a:r>
            <a:r>
              <a:rPr lang="en-US" dirty="0"/>
              <a:t>dealing with </a:t>
            </a:r>
            <a:r>
              <a:rPr lang="x-none" dirty="0"/>
              <a:t/>
            </a:r>
            <a:br>
              <a:rPr lang="x-none" dirty="0"/>
            </a:br>
            <a:r>
              <a:rPr lang="en-US" dirty="0"/>
              <a:t>migrant crisis</a:t>
            </a:r>
          </a:p>
        </p:txBody>
      </p:sp>
      <p:sp>
        <p:nvSpPr>
          <p:cNvPr id="5" name="Text Placeholder 4"/>
          <p:cNvSpPr>
            <a:spLocks noGrp="1"/>
          </p:cNvSpPr>
          <p:nvPr>
            <p:ph type="body" sz="quarter" idx="15"/>
          </p:nvPr>
        </p:nvSpPr>
        <p:spPr/>
        <p:txBody>
          <a:bodyPr>
            <a:normAutofit/>
          </a:bodyPr>
          <a:lstStyle/>
          <a:p>
            <a:r>
              <a:rPr lang="en-US" sz="1400" dirty="0"/>
              <a:t>Citizens are mostly satisfied how municipalities dealt with the refugee/migrant crisis – 67% of respondents evaluated efforts of municipalities as successful.</a:t>
            </a:r>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473000693"/>
              </p:ext>
            </p:extLst>
          </p:nvPr>
        </p:nvGraphicFramePr>
        <p:xfrm>
          <a:off x="285750" y="2456120"/>
          <a:ext cx="8569325" cy="34827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42669138"/>
              </p:ext>
            </p:extLst>
          </p:nvPr>
        </p:nvGraphicFramePr>
        <p:xfrm>
          <a:off x="6847366" y="2413584"/>
          <a:ext cx="2007708" cy="2703024"/>
        </p:xfrm>
        <a:graphic>
          <a:graphicData uri="http://schemas.openxmlformats.org/drawingml/2006/table">
            <a:tbl>
              <a:tblPr firstRow="1" bandRow="1">
                <a:tableStyleId>{5C22544A-7EE6-4342-B048-85BDC9FD1C3A}</a:tableStyleId>
              </a:tblPr>
              <a:tblGrid>
                <a:gridCol w="1035393">
                  <a:extLst>
                    <a:ext uri="{9D8B030D-6E8A-4147-A177-3AD203B41FA5}">
                      <a16:colId xmlns="" xmlns:a16="http://schemas.microsoft.com/office/drawing/2014/main" val="2533916438"/>
                    </a:ext>
                  </a:extLst>
                </a:gridCol>
                <a:gridCol w="972315">
                  <a:extLst>
                    <a:ext uri="{9D8B030D-6E8A-4147-A177-3AD203B41FA5}">
                      <a16:colId xmlns="" xmlns:a16="http://schemas.microsoft.com/office/drawing/2014/main" val="2389811124"/>
                    </a:ext>
                  </a:extLst>
                </a:gridCol>
              </a:tblGrid>
              <a:tr h="287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Unsuccessful,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Successful, </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a:t>
                      </a:r>
                    </a:p>
                  </a:txBody>
                  <a:tcPr/>
                </a:tc>
                <a:extLst>
                  <a:ext uri="{0D108BD9-81ED-4DB2-BD59-A6C34878D82A}">
                    <a16:rowId xmlns="" xmlns:a16="http://schemas.microsoft.com/office/drawing/2014/main" val="2611604264"/>
                  </a:ext>
                </a:extLst>
              </a:tr>
              <a:tr h="602866">
                <a:tc>
                  <a:txBody>
                    <a:bodyPr/>
                    <a:lstStyle/>
                    <a:p>
                      <a:pPr algn="ctr"/>
                      <a:r>
                        <a:rPr lang="en-US" sz="1200" dirty="0"/>
                        <a:t>21</a:t>
                      </a:r>
                    </a:p>
                  </a:txBody>
                  <a:tcPr anchor="ctr">
                    <a:noFill/>
                  </a:tcPr>
                </a:tc>
                <a:tc>
                  <a:txBody>
                    <a:bodyPr/>
                    <a:lstStyle/>
                    <a:p>
                      <a:pPr algn="ctr"/>
                      <a:r>
                        <a:rPr lang="en-US" sz="1200" dirty="0"/>
                        <a:t>66</a:t>
                      </a:r>
                    </a:p>
                  </a:txBody>
                  <a:tcPr anchor="ctr">
                    <a:noFill/>
                  </a:tcPr>
                </a:tc>
                <a:extLst>
                  <a:ext uri="{0D108BD9-81ED-4DB2-BD59-A6C34878D82A}">
                    <a16:rowId xmlns="" xmlns:a16="http://schemas.microsoft.com/office/drawing/2014/main" val="3260649904"/>
                  </a:ext>
                </a:extLst>
              </a:tr>
              <a:tr h="919367">
                <a:tc>
                  <a:txBody>
                    <a:bodyPr/>
                    <a:lstStyle/>
                    <a:p>
                      <a:pPr algn="ctr"/>
                      <a:r>
                        <a:rPr lang="en-US" sz="1200" dirty="0"/>
                        <a:t>34</a:t>
                      </a:r>
                    </a:p>
                  </a:txBody>
                  <a:tcPr anchor="ctr">
                    <a:noFill/>
                  </a:tcPr>
                </a:tc>
                <a:tc>
                  <a:txBody>
                    <a:bodyPr/>
                    <a:lstStyle/>
                    <a:p>
                      <a:pPr algn="ctr"/>
                      <a:r>
                        <a:rPr lang="en-US" sz="1200" dirty="0"/>
                        <a:t>50</a:t>
                      </a:r>
                    </a:p>
                  </a:txBody>
                  <a:tcPr anchor="ctr">
                    <a:noFill/>
                  </a:tcPr>
                </a:tc>
                <a:extLst>
                  <a:ext uri="{0D108BD9-81ED-4DB2-BD59-A6C34878D82A}">
                    <a16:rowId xmlns="" xmlns:a16="http://schemas.microsoft.com/office/drawing/2014/main" val="1268549333"/>
                  </a:ext>
                </a:extLst>
              </a:tr>
              <a:tr h="677871">
                <a:tc>
                  <a:txBody>
                    <a:bodyPr/>
                    <a:lstStyle/>
                    <a:p>
                      <a:pPr algn="ctr"/>
                      <a:r>
                        <a:rPr lang="en-US" sz="1200" dirty="0"/>
                        <a:t>12</a:t>
                      </a:r>
                    </a:p>
                  </a:txBody>
                  <a:tcPr anchor="ctr">
                    <a:noFill/>
                  </a:tcPr>
                </a:tc>
                <a:tc>
                  <a:txBody>
                    <a:bodyPr/>
                    <a:lstStyle/>
                    <a:p>
                      <a:pPr algn="ctr"/>
                      <a:r>
                        <a:rPr lang="en-US" sz="1200" dirty="0"/>
                        <a:t>77</a:t>
                      </a:r>
                    </a:p>
                  </a:txBody>
                  <a:tcPr anchor="ctr">
                    <a:noFill/>
                  </a:tcPr>
                </a:tc>
                <a:extLst>
                  <a:ext uri="{0D108BD9-81ED-4DB2-BD59-A6C34878D82A}">
                    <a16:rowId xmlns="" xmlns:a16="http://schemas.microsoft.com/office/drawing/2014/main" val="3593748831"/>
                  </a:ext>
                </a:extLst>
              </a:tr>
            </a:tbl>
          </a:graphicData>
        </a:graphic>
      </p:graphicFrame>
      <p:cxnSp>
        <p:nvCxnSpPr>
          <p:cNvPr id="13" name="Straight Connector 12"/>
          <p:cNvCxnSpPr/>
          <p:nvPr/>
        </p:nvCxnSpPr>
        <p:spPr>
          <a:xfrm>
            <a:off x="2275367" y="3561925"/>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75367" y="4341642"/>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173433" y="1984930"/>
            <a:ext cx="5465135" cy="415498"/>
          </a:xfrm>
          <a:prstGeom prst="rect">
            <a:avLst/>
          </a:prstGeom>
        </p:spPr>
        <p:txBody>
          <a:bodyPr wrap="square">
            <a:spAutoFit/>
          </a:bodyPr>
          <a:lstStyle/>
          <a:p>
            <a:pPr algn="ctr"/>
            <a:r>
              <a:rPr lang="en-US" sz="1050" dirty="0">
                <a:latin typeface="+mn-lt"/>
              </a:rPr>
              <a:t>Was your Municipality successful in dealing with the refugee/migrant crisis in your municipality/city? %</a:t>
            </a:r>
          </a:p>
        </p:txBody>
      </p:sp>
      <p:sp>
        <p:nvSpPr>
          <p:cNvPr id="10"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5" name="Table 14"/>
          <p:cNvGraphicFramePr>
            <a:graphicFrameLocks noGrp="1"/>
          </p:cNvGraphicFramePr>
          <p:nvPr>
            <p:extLst>
              <p:ext uri="{D42A27DB-BD31-4B8C-83A1-F6EECF244321}">
                <p14:modId xmlns:p14="http://schemas.microsoft.com/office/powerpoint/2010/main" val="1948757312"/>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6" name="Group 15"/>
          <p:cNvGrpSpPr/>
          <p:nvPr/>
        </p:nvGrpSpPr>
        <p:grpSpPr>
          <a:xfrm>
            <a:off x="7752051" y="134189"/>
            <a:ext cx="1141658" cy="674039"/>
            <a:chOff x="3173031" y="5976225"/>
            <a:chExt cx="1141658" cy="674039"/>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8" name="Rectangle 17"/>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3445653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Efficiency of Municipalities in </a:t>
            </a:r>
            <a:r>
              <a:rPr lang="en-US" dirty="0"/>
              <a:t>dealing with </a:t>
            </a:r>
            <a:r>
              <a:rPr lang="x-none" dirty="0"/>
              <a:t/>
            </a:r>
            <a:br>
              <a:rPr lang="x-none" dirty="0"/>
            </a:br>
            <a:r>
              <a:rPr lang="en-US" dirty="0"/>
              <a:t>migrant crisis</a:t>
            </a:r>
          </a:p>
        </p:txBody>
      </p:sp>
      <p:sp>
        <p:nvSpPr>
          <p:cNvPr id="5" name="Text Placeholder 4"/>
          <p:cNvSpPr>
            <a:spLocks noGrp="1"/>
          </p:cNvSpPr>
          <p:nvPr>
            <p:ph type="body" sz="quarter" idx="15"/>
          </p:nvPr>
        </p:nvSpPr>
        <p:spPr/>
        <p:txBody>
          <a:bodyPr>
            <a:normAutofit/>
          </a:bodyPr>
          <a:lstStyle/>
          <a:p>
            <a:r>
              <a:rPr lang="en-US" sz="1400" dirty="0"/>
              <a:t>Local administration representatives are </a:t>
            </a:r>
            <a:r>
              <a:rPr lang="x-none" sz="1400" dirty="0"/>
              <a:t>also </a:t>
            </a:r>
            <a:r>
              <a:rPr lang="en-US" sz="1400" dirty="0"/>
              <a:t>satisfied with municipality efficiency </a:t>
            </a:r>
            <a:r>
              <a:rPr lang="x-none" sz="1400" dirty="0"/>
              <a:t>during the </a:t>
            </a:r>
            <a:r>
              <a:rPr lang="en-US" sz="1400" dirty="0"/>
              <a:t>migrant crisis.  </a:t>
            </a:r>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254020034"/>
              </p:ext>
            </p:extLst>
          </p:nvPr>
        </p:nvGraphicFramePr>
        <p:xfrm>
          <a:off x="285750" y="2392326"/>
          <a:ext cx="8569325" cy="35465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43893911"/>
              </p:ext>
            </p:extLst>
          </p:nvPr>
        </p:nvGraphicFramePr>
        <p:xfrm>
          <a:off x="6847366" y="2360040"/>
          <a:ext cx="2007708" cy="2703024"/>
        </p:xfrm>
        <a:graphic>
          <a:graphicData uri="http://schemas.openxmlformats.org/drawingml/2006/table">
            <a:tbl>
              <a:tblPr firstRow="1" bandRow="1">
                <a:tableStyleId>{5C22544A-7EE6-4342-B048-85BDC9FD1C3A}</a:tableStyleId>
              </a:tblPr>
              <a:tblGrid>
                <a:gridCol w="1035393">
                  <a:extLst>
                    <a:ext uri="{9D8B030D-6E8A-4147-A177-3AD203B41FA5}">
                      <a16:colId xmlns="" xmlns:a16="http://schemas.microsoft.com/office/drawing/2014/main" val="2533916438"/>
                    </a:ext>
                  </a:extLst>
                </a:gridCol>
                <a:gridCol w="972315">
                  <a:extLst>
                    <a:ext uri="{9D8B030D-6E8A-4147-A177-3AD203B41FA5}">
                      <a16:colId xmlns="" xmlns:a16="http://schemas.microsoft.com/office/drawing/2014/main" val="2389811124"/>
                    </a:ext>
                  </a:extLst>
                </a:gridCol>
              </a:tblGrid>
              <a:tr h="2980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Unsuccessful,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Successful, </a:t>
                      </a: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a:t>
                      </a:r>
                    </a:p>
                  </a:txBody>
                  <a:tcPr/>
                </a:tc>
                <a:extLst>
                  <a:ext uri="{0D108BD9-81ED-4DB2-BD59-A6C34878D82A}">
                    <a16:rowId xmlns="" xmlns:a16="http://schemas.microsoft.com/office/drawing/2014/main" val="2611604264"/>
                  </a:ext>
                </a:extLst>
              </a:tr>
              <a:tr h="602866">
                <a:tc>
                  <a:txBody>
                    <a:bodyPr/>
                    <a:lstStyle/>
                    <a:p>
                      <a:pPr algn="ctr"/>
                      <a:r>
                        <a:rPr lang="en-US" sz="1200" dirty="0"/>
                        <a:t>4</a:t>
                      </a:r>
                    </a:p>
                  </a:txBody>
                  <a:tcPr anchor="ctr">
                    <a:noFill/>
                  </a:tcPr>
                </a:tc>
                <a:tc>
                  <a:txBody>
                    <a:bodyPr/>
                    <a:lstStyle/>
                    <a:p>
                      <a:pPr algn="ctr"/>
                      <a:r>
                        <a:rPr lang="en-US" sz="1200" dirty="0"/>
                        <a:t>83</a:t>
                      </a:r>
                    </a:p>
                  </a:txBody>
                  <a:tcPr anchor="ctr">
                    <a:noFill/>
                  </a:tcPr>
                </a:tc>
                <a:extLst>
                  <a:ext uri="{0D108BD9-81ED-4DB2-BD59-A6C34878D82A}">
                    <a16:rowId xmlns="" xmlns:a16="http://schemas.microsoft.com/office/drawing/2014/main" val="3260649904"/>
                  </a:ext>
                </a:extLst>
              </a:tr>
              <a:tr h="919367">
                <a:tc>
                  <a:txBody>
                    <a:bodyPr/>
                    <a:lstStyle/>
                    <a:p>
                      <a:pPr algn="ctr"/>
                      <a:r>
                        <a:rPr lang="en-US" sz="1200" dirty="0"/>
                        <a:t>4</a:t>
                      </a:r>
                    </a:p>
                  </a:txBody>
                  <a:tcPr anchor="ctr">
                    <a:noFill/>
                  </a:tcPr>
                </a:tc>
                <a:tc>
                  <a:txBody>
                    <a:bodyPr/>
                    <a:lstStyle/>
                    <a:p>
                      <a:pPr algn="ctr"/>
                      <a:r>
                        <a:rPr lang="en-US" sz="1200" dirty="0"/>
                        <a:t>86</a:t>
                      </a:r>
                    </a:p>
                  </a:txBody>
                  <a:tcPr anchor="ctr">
                    <a:noFill/>
                  </a:tcPr>
                </a:tc>
                <a:extLst>
                  <a:ext uri="{0D108BD9-81ED-4DB2-BD59-A6C34878D82A}">
                    <a16:rowId xmlns="" xmlns:a16="http://schemas.microsoft.com/office/drawing/2014/main" val="1268549333"/>
                  </a:ext>
                </a:extLst>
              </a:tr>
              <a:tr h="677871">
                <a:tc>
                  <a:txBody>
                    <a:bodyPr/>
                    <a:lstStyle/>
                    <a:p>
                      <a:pPr algn="ctr"/>
                      <a:r>
                        <a:rPr lang="en-US" sz="1200" dirty="0"/>
                        <a:t>5</a:t>
                      </a:r>
                    </a:p>
                  </a:txBody>
                  <a:tcPr anchor="ctr">
                    <a:noFill/>
                  </a:tcPr>
                </a:tc>
                <a:tc>
                  <a:txBody>
                    <a:bodyPr/>
                    <a:lstStyle/>
                    <a:p>
                      <a:pPr algn="ctr"/>
                      <a:r>
                        <a:rPr lang="en-US" sz="1200" dirty="0"/>
                        <a:t>88</a:t>
                      </a:r>
                    </a:p>
                  </a:txBody>
                  <a:tcPr anchor="ctr">
                    <a:noFill/>
                  </a:tcPr>
                </a:tc>
                <a:extLst>
                  <a:ext uri="{0D108BD9-81ED-4DB2-BD59-A6C34878D82A}">
                    <a16:rowId xmlns="" xmlns:a16="http://schemas.microsoft.com/office/drawing/2014/main" val="3593748831"/>
                  </a:ext>
                </a:extLst>
              </a:tr>
            </a:tbl>
          </a:graphicData>
        </a:graphic>
      </p:graphicFrame>
      <p:cxnSp>
        <p:nvCxnSpPr>
          <p:cNvPr id="13" name="Straight Connector 12"/>
          <p:cNvCxnSpPr/>
          <p:nvPr/>
        </p:nvCxnSpPr>
        <p:spPr>
          <a:xfrm>
            <a:off x="2275367" y="3540659"/>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75367" y="4352275"/>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173433" y="1931765"/>
            <a:ext cx="5465135" cy="415498"/>
          </a:xfrm>
          <a:prstGeom prst="rect">
            <a:avLst/>
          </a:prstGeom>
        </p:spPr>
        <p:txBody>
          <a:bodyPr wrap="square">
            <a:spAutoFit/>
          </a:bodyPr>
          <a:lstStyle/>
          <a:p>
            <a:pPr algn="ctr"/>
            <a:r>
              <a:rPr lang="en-US" sz="1050" dirty="0">
                <a:latin typeface="+mn-lt"/>
              </a:rPr>
              <a:t>Was your Municipality successful in dealing with the refugee/migrant crisis in your municipality/city? %</a:t>
            </a:r>
          </a:p>
        </p:txBody>
      </p:sp>
      <p:sp>
        <p:nvSpPr>
          <p:cNvPr id="10"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7" name="Table 16"/>
          <p:cNvGraphicFramePr>
            <a:graphicFrameLocks noGrp="1"/>
          </p:cNvGraphicFramePr>
          <p:nvPr>
            <p:extLst>
              <p:ext uri="{D42A27DB-BD31-4B8C-83A1-F6EECF244321}">
                <p14:modId xmlns:p14="http://schemas.microsoft.com/office/powerpoint/2010/main" val="1614436599"/>
              </p:ext>
            </p:extLst>
          </p:nvPr>
        </p:nvGraphicFramePr>
        <p:xfrm>
          <a:off x="7043829" y="5431155"/>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74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61047">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tc>
                  <a:txBody>
                    <a:bodyPr/>
                    <a:lstStyle/>
                    <a:p>
                      <a:r>
                        <a:rPr lang="x-none" sz="600" b="0" dirty="0">
                          <a:solidFill>
                            <a:srgbClr val="333333"/>
                          </a:solidFill>
                        </a:rPr>
                        <a:t>66</a:t>
                      </a:r>
                      <a:endParaRPr lang="en-US" sz="600" b="0" dirty="0">
                        <a:solidFill>
                          <a:srgbClr val="333333"/>
                        </a:solidFill>
                      </a:endParaRPr>
                    </a:p>
                  </a:txBody>
                  <a:tcPr anchor="ctr">
                    <a:noFill/>
                  </a:tcPr>
                </a:tc>
                <a:tc>
                  <a:txBody>
                    <a:bodyPr/>
                    <a:lstStyle/>
                    <a:p>
                      <a:r>
                        <a:rPr lang="x-none" sz="600" b="0" dirty="0">
                          <a:solidFill>
                            <a:srgbClr val="333333"/>
                          </a:solidFill>
                        </a:rPr>
                        <a:t>110</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8" name="Group 17"/>
          <p:cNvGrpSpPr/>
          <p:nvPr/>
        </p:nvGrpSpPr>
        <p:grpSpPr>
          <a:xfrm>
            <a:off x="7638491" y="142707"/>
            <a:ext cx="1213794" cy="739068"/>
            <a:chOff x="4812750" y="5991057"/>
            <a:chExt cx="1213794" cy="739068"/>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20" name="Rectangle 19"/>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spTree>
    <p:extLst>
      <p:ext uri="{BB962C8B-B14F-4D97-AF65-F5344CB8AC3E}">
        <p14:creationId xmlns:p14="http://schemas.microsoft.com/office/powerpoint/2010/main" val="2250840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x-none" dirty="0"/>
              <a:t>Efficiency of Municipalities in </a:t>
            </a:r>
            <a:r>
              <a:rPr lang="en-US" dirty="0"/>
              <a:t>dealing with </a:t>
            </a:r>
            <a:r>
              <a:rPr lang="x-none" dirty="0"/>
              <a:t/>
            </a:r>
            <a:br>
              <a:rPr lang="x-none" dirty="0"/>
            </a:br>
            <a:r>
              <a:rPr lang="en-US" dirty="0"/>
              <a:t>migrant crisis</a:t>
            </a:r>
            <a:br>
              <a:rPr lang="en-US" dirty="0"/>
            </a:br>
            <a:r>
              <a:rPr lang="en-US" dirty="0"/>
              <a:t> </a:t>
            </a:r>
          </a:p>
        </p:txBody>
      </p:sp>
      <p:graphicFrame>
        <p:nvGraphicFramePr>
          <p:cNvPr id="10" name="Content Placeholder 9"/>
          <p:cNvGraphicFramePr>
            <a:graphicFrameLocks noGrp="1"/>
          </p:cNvGraphicFramePr>
          <p:nvPr>
            <p:ph sz="quarter" idx="11"/>
            <p:extLst>
              <p:ext uri="{D42A27DB-BD31-4B8C-83A1-F6EECF244321}">
                <p14:modId xmlns:p14="http://schemas.microsoft.com/office/powerpoint/2010/main" val="1189477312"/>
              </p:ext>
            </p:extLst>
          </p:nvPr>
        </p:nvGraphicFramePr>
        <p:xfrm>
          <a:off x="285750" y="1031875"/>
          <a:ext cx="8569325" cy="4906963"/>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7" name="Table 6"/>
          <p:cNvGraphicFramePr>
            <a:graphicFrameLocks noGrp="1"/>
          </p:cNvGraphicFramePr>
          <p:nvPr>
            <p:extLst>
              <p:ext uri="{D42A27DB-BD31-4B8C-83A1-F6EECF244321}">
                <p14:modId xmlns:p14="http://schemas.microsoft.com/office/powerpoint/2010/main" val="719876799"/>
              </p:ext>
            </p:extLst>
          </p:nvPr>
        </p:nvGraphicFramePr>
        <p:xfrm>
          <a:off x="7467601" y="5478780"/>
          <a:ext cx="1385980" cy="457200"/>
        </p:xfrm>
        <a:graphic>
          <a:graphicData uri="http://schemas.openxmlformats.org/drawingml/2006/table">
            <a:tbl>
              <a:tblPr firstRow="1" bandRow="1">
                <a:tableStyleId>{5C22544A-7EE6-4342-B048-85BDC9FD1C3A}</a:tableStyleId>
              </a:tblPr>
              <a:tblGrid>
                <a:gridCol w="779614">
                  <a:extLst>
                    <a:ext uri="{9D8B030D-6E8A-4147-A177-3AD203B41FA5}">
                      <a16:colId xmlns="" xmlns:a16="http://schemas.microsoft.com/office/drawing/2014/main" val="20000"/>
                    </a:ext>
                  </a:extLst>
                </a:gridCol>
                <a:gridCol w="606366">
                  <a:extLst>
                    <a:ext uri="{9D8B030D-6E8A-4147-A177-3AD203B41FA5}">
                      <a16:colId xmlns="" xmlns:a16="http://schemas.microsoft.com/office/drawing/2014/main" val="20001"/>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Local administration</a:t>
                      </a:r>
                      <a:endParaRPr lang="en-US" sz="600" b="0" dirty="0">
                        <a:solidFill>
                          <a:srgbClr val="333333"/>
                        </a:solidFill>
                      </a:endParaRPr>
                    </a:p>
                  </a:txBody>
                  <a:tcPr anchor="ctr">
                    <a:noFill/>
                  </a:tcPr>
                </a:tc>
                <a:tc>
                  <a:txBody>
                    <a:bodyPr/>
                    <a:lstStyle/>
                    <a:p>
                      <a:r>
                        <a:rPr lang="x-none" sz="600" b="0" dirty="0">
                          <a:solidFill>
                            <a:srgbClr val="333333"/>
                          </a:solidFill>
                        </a:rPr>
                        <a:t>169</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3" name="Group 12"/>
          <p:cNvGrpSpPr/>
          <p:nvPr/>
        </p:nvGrpSpPr>
        <p:grpSpPr>
          <a:xfrm>
            <a:off x="7638491" y="142707"/>
            <a:ext cx="1213794" cy="739068"/>
            <a:chOff x="4812750" y="5991057"/>
            <a:chExt cx="1213794" cy="739068"/>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15" name="Rectangle 14"/>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spTree>
    <p:extLst>
      <p:ext uri="{BB962C8B-B14F-4D97-AF65-F5344CB8AC3E}">
        <p14:creationId xmlns:p14="http://schemas.microsoft.com/office/powerpoint/2010/main" val="1001533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The </a:t>
            </a:r>
            <a:r>
              <a:rPr lang="en-US" dirty="0"/>
              <a:t>rights of migrants and obligations of local </a:t>
            </a:r>
            <a:r>
              <a:rPr lang="x-none" dirty="0"/>
              <a:t/>
            </a:r>
            <a:br>
              <a:rPr lang="x-none" dirty="0"/>
            </a:br>
            <a:r>
              <a:rPr lang="en-US" dirty="0"/>
              <a:t>authorities – </a:t>
            </a:r>
            <a:r>
              <a:rPr lang="x-none" dirty="0"/>
              <a:t>Awareness</a:t>
            </a:r>
            <a:endParaRPr lang="en-US" dirty="0"/>
          </a:p>
        </p:txBody>
      </p:sp>
      <p:sp>
        <p:nvSpPr>
          <p:cNvPr id="5" name="Text Placeholder 4"/>
          <p:cNvSpPr>
            <a:spLocks noGrp="1"/>
          </p:cNvSpPr>
          <p:nvPr>
            <p:ph type="body" sz="quarter" idx="15"/>
          </p:nvPr>
        </p:nvSpPr>
        <p:spPr/>
        <p:txBody>
          <a:bodyPr>
            <a:noAutofit/>
          </a:bodyPr>
          <a:lstStyle/>
          <a:p>
            <a:pPr lvl="1"/>
            <a:r>
              <a:rPr lang="en-US" sz="1400" dirty="0"/>
              <a:t>Regarding the level of information among local self-government officials, 67% is familiar with the migrants' rights and obligations of the municipality towards them</a:t>
            </a:r>
            <a:r>
              <a:rPr lang="en-US" sz="1400" dirty="0" smtClean="0"/>
              <a:t>.</a:t>
            </a:r>
            <a:endParaRPr lang="en-US" sz="1400" dirty="0"/>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2466544877"/>
              </p:ext>
            </p:extLst>
          </p:nvPr>
        </p:nvGraphicFramePr>
        <p:xfrm>
          <a:off x="285750" y="2211572"/>
          <a:ext cx="8569325" cy="37272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461917416"/>
              </p:ext>
            </p:extLst>
          </p:nvPr>
        </p:nvGraphicFramePr>
        <p:xfrm>
          <a:off x="6847366" y="2253710"/>
          <a:ext cx="2007708" cy="2711705"/>
        </p:xfrm>
        <a:graphic>
          <a:graphicData uri="http://schemas.openxmlformats.org/drawingml/2006/table">
            <a:tbl>
              <a:tblPr firstRow="1" bandRow="1">
                <a:tableStyleId>{5C22544A-7EE6-4342-B048-85BDC9FD1C3A}</a:tableStyleId>
              </a:tblPr>
              <a:tblGrid>
                <a:gridCol w="1035393">
                  <a:extLst>
                    <a:ext uri="{9D8B030D-6E8A-4147-A177-3AD203B41FA5}">
                      <a16:colId xmlns="" xmlns:a16="http://schemas.microsoft.com/office/drawing/2014/main" val="2533916438"/>
                    </a:ext>
                  </a:extLst>
                </a:gridCol>
                <a:gridCol w="972315">
                  <a:extLst>
                    <a:ext uri="{9D8B030D-6E8A-4147-A177-3AD203B41FA5}">
                      <a16:colId xmlns="" xmlns:a16="http://schemas.microsoft.com/office/drawing/2014/main" val="2389811124"/>
                    </a:ext>
                  </a:extLst>
                </a:gridCol>
              </a:tblGrid>
              <a:tr h="5116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Not aware,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Aware, %</a:t>
                      </a:r>
                    </a:p>
                  </a:txBody>
                  <a:tcPr/>
                </a:tc>
                <a:extLst>
                  <a:ext uri="{0D108BD9-81ED-4DB2-BD59-A6C34878D82A}">
                    <a16:rowId xmlns="" xmlns:a16="http://schemas.microsoft.com/office/drawing/2014/main" val="2611604264"/>
                  </a:ext>
                </a:extLst>
              </a:tr>
              <a:tr h="602866">
                <a:tc>
                  <a:txBody>
                    <a:bodyPr/>
                    <a:lstStyle/>
                    <a:p>
                      <a:pPr algn="ctr"/>
                      <a:r>
                        <a:rPr lang="en-US" sz="1200" dirty="0"/>
                        <a:t>33</a:t>
                      </a:r>
                    </a:p>
                  </a:txBody>
                  <a:tcPr anchor="ctr">
                    <a:noFill/>
                  </a:tcPr>
                </a:tc>
                <a:tc>
                  <a:txBody>
                    <a:bodyPr/>
                    <a:lstStyle/>
                    <a:p>
                      <a:pPr algn="ctr"/>
                      <a:r>
                        <a:rPr lang="en-US" sz="1200" dirty="0"/>
                        <a:t>67</a:t>
                      </a:r>
                    </a:p>
                  </a:txBody>
                  <a:tcPr anchor="ctr">
                    <a:noFill/>
                  </a:tcPr>
                </a:tc>
                <a:extLst>
                  <a:ext uri="{0D108BD9-81ED-4DB2-BD59-A6C34878D82A}">
                    <a16:rowId xmlns="" xmlns:a16="http://schemas.microsoft.com/office/drawing/2014/main" val="3260649904"/>
                  </a:ext>
                </a:extLst>
              </a:tr>
              <a:tr h="919367">
                <a:tc>
                  <a:txBody>
                    <a:bodyPr/>
                    <a:lstStyle/>
                    <a:p>
                      <a:pPr algn="ctr"/>
                      <a:r>
                        <a:rPr lang="en-US" sz="1200" dirty="0"/>
                        <a:t>29</a:t>
                      </a:r>
                    </a:p>
                  </a:txBody>
                  <a:tcPr anchor="ctr">
                    <a:noFill/>
                  </a:tcPr>
                </a:tc>
                <a:tc>
                  <a:txBody>
                    <a:bodyPr/>
                    <a:lstStyle/>
                    <a:p>
                      <a:pPr algn="ctr"/>
                      <a:r>
                        <a:rPr lang="en-US" sz="1200" dirty="0"/>
                        <a:t>72</a:t>
                      </a:r>
                    </a:p>
                  </a:txBody>
                  <a:tcPr anchor="ctr">
                    <a:noFill/>
                  </a:tcPr>
                </a:tc>
                <a:extLst>
                  <a:ext uri="{0D108BD9-81ED-4DB2-BD59-A6C34878D82A}">
                    <a16:rowId xmlns="" xmlns:a16="http://schemas.microsoft.com/office/drawing/2014/main" val="1268549333"/>
                  </a:ext>
                </a:extLst>
              </a:tr>
              <a:tr h="677871">
                <a:tc>
                  <a:txBody>
                    <a:bodyPr/>
                    <a:lstStyle/>
                    <a:p>
                      <a:pPr algn="ctr"/>
                      <a:r>
                        <a:rPr lang="en-US" sz="1200" dirty="0"/>
                        <a:t>35</a:t>
                      </a:r>
                    </a:p>
                  </a:txBody>
                  <a:tcPr anchor="ctr">
                    <a:noFill/>
                  </a:tcPr>
                </a:tc>
                <a:tc>
                  <a:txBody>
                    <a:bodyPr/>
                    <a:lstStyle/>
                    <a:p>
                      <a:pPr algn="ctr"/>
                      <a:r>
                        <a:rPr lang="en-US" sz="1200" dirty="0"/>
                        <a:t>64</a:t>
                      </a:r>
                    </a:p>
                  </a:txBody>
                  <a:tcPr anchor="ctr">
                    <a:noFill/>
                  </a:tcPr>
                </a:tc>
                <a:extLst>
                  <a:ext uri="{0D108BD9-81ED-4DB2-BD59-A6C34878D82A}">
                    <a16:rowId xmlns="" xmlns:a16="http://schemas.microsoft.com/office/drawing/2014/main" val="3593748831"/>
                  </a:ext>
                </a:extLst>
              </a:tr>
            </a:tbl>
          </a:graphicData>
        </a:graphic>
      </p:graphicFrame>
      <p:cxnSp>
        <p:nvCxnSpPr>
          <p:cNvPr id="13" name="Straight Connector 12"/>
          <p:cNvCxnSpPr/>
          <p:nvPr/>
        </p:nvCxnSpPr>
        <p:spPr>
          <a:xfrm>
            <a:off x="2275367" y="3402430"/>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75367" y="4288477"/>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105246" y="2048726"/>
            <a:ext cx="4572000" cy="430887"/>
          </a:xfrm>
          <a:prstGeom prst="rect">
            <a:avLst/>
          </a:prstGeom>
        </p:spPr>
        <p:txBody>
          <a:bodyPr>
            <a:spAutoFit/>
          </a:bodyPr>
          <a:lstStyle/>
          <a:p>
            <a:pPr lvl="1" algn="ctr"/>
            <a:r>
              <a:rPr lang="en-US" sz="1050" dirty="0">
                <a:latin typeface="+mn-lt"/>
              </a:rPr>
              <a:t>Are you aware of the rights of migrants/refugees and obligations of local authorities? %</a:t>
            </a:r>
          </a:p>
        </p:txBody>
      </p:sp>
      <p:sp>
        <p:nvSpPr>
          <p:cNvPr id="10"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5" name="Table 14"/>
          <p:cNvGraphicFramePr>
            <a:graphicFrameLocks noGrp="1"/>
          </p:cNvGraphicFramePr>
          <p:nvPr>
            <p:extLst>
              <p:ext uri="{D42A27DB-BD31-4B8C-83A1-F6EECF244321}">
                <p14:modId xmlns:p14="http://schemas.microsoft.com/office/powerpoint/2010/main" val="1022189481"/>
              </p:ext>
            </p:extLst>
          </p:nvPr>
        </p:nvGraphicFramePr>
        <p:xfrm>
          <a:off x="7043829" y="5431155"/>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74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61047">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tc>
                  <a:txBody>
                    <a:bodyPr/>
                    <a:lstStyle/>
                    <a:p>
                      <a:r>
                        <a:rPr lang="x-none" sz="600" b="0" dirty="0">
                          <a:solidFill>
                            <a:srgbClr val="333333"/>
                          </a:solidFill>
                        </a:rPr>
                        <a:t>66</a:t>
                      </a:r>
                      <a:endParaRPr lang="en-US" sz="600" b="0" dirty="0">
                        <a:solidFill>
                          <a:srgbClr val="333333"/>
                        </a:solidFill>
                      </a:endParaRPr>
                    </a:p>
                  </a:txBody>
                  <a:tcPr anchor="ctr">
                    <a:noFill/>
                  </a:tcPr>
                </a:tc>
                <a:tc>
                  <a:txBody>
                    <a:bodyPr/>
                    <a:lstStyle/>
                    <a:p>
                      <a:r>
                        <a:rPr lang="x-none" sz="600" b="0" dirty="0">
                          <a:solidFill>
                            <a:srgbClr val="333333"/>
                          </a:solidFill>
                        </a:rPr>
                        <a:t>110</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6" name="Group 15"/>
          <p:cNvGrpSpPr/>
          <p:nvPr/>
        </p:nvGrpSpPr>
        <p:grpSpPr>
          <a:xfrm>
            <a:off x="7638491" y="142707"/>
            <a:ext cx="1213794" cy="739068"/>
            <a:chOff x="4812750" y="5991057"/>
            <a:chExt cx="1213794" cy="739068"/>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18" name="Rectangle 17"/>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spTree>
    <p:extLst>
      <p:ext uri="{BB962C8B-B14F-4D97-AF65-F5344CB8AC3E}">
        <p14:creationId xmlns:p14="http://schemas.microsoft.com/office/powerpoint/2010/main" val="335938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x-none" dirty="0"/>
              <a:t>Functioning of municipalities during </a:t>
            </a:r>
            <a:br>
              <a:rPr lang="x-none" dirty="0"/>
            </a:br>
            <a:r>
              <a:rPr lang="x-none" dirty="0"/>
              <a:t>the migration crisis</a:t>
            </a:r>
            <a:endParaRPr lang="en-US" dirty="0"/>
          </a:p>
        </p:txBody>
      </p:sp>
      <p:sp>
        <p:nvSpPr>
          <p:cNvPr id="12" name="Text Placeholder 11"/>
          <p:cNvSpPr>
            <a:spLocks noGrp="1"/>
          </p:cNvSpPr>
          <p:nvPr>
            <p:ph type="body" sz="quarter" idx="15"/>
          </p:nvPr>
        </p:nvSpPr>
        <p:spPr>
          <a:xfrm>
            <a:off x="285749" y="1031839"/>
            <a:ext cx="8746739" cy="758861"/>
          </a:xfrm>
        </p:spPr>
        <p:txBody>
          <a:bodyPr/>
          <a:lstStyle/>
          <a:p>
            <a:r>
              <a:rPr lang="en-US" sz="1400" dirty="0"/>
              <a:t>According to opinion of both general public and local administration representatives, migrant crisis did not have </a:t>
            </a:r>
            <a:r>
              <a:rPr lang="en-US" sz="1400" dirty="0" smtClean="0"/>
              <a:t>significant </a:t>
            </a:r>
            <a:r>
              <a:rPr lang="en-US" sz="1400" dirty="0"/>
              <a:t>impact on the regular daily functioning of the </a:t>
            </a:r>
            <a:r>
              <a:rPr lang="en-US" sz="1400" dirty="0" smtClean="0"/>
              <a:t>municipality.</a:t>
            </a:r>
            <a:r>
              <a:rPr lang="sr-Latn-RS" sz="1400" dirty="0" smtClean="0"/>
              <a:t> </a:t>
            </a:r>
            <a:endParaRPr lang="en-US" sz="1400" dirty="0"/>
          </a:p>
        </p:txBody>
      </p:sp>
      <p:graphicFrame>
        <p:nvGraphicFramePr>
          <p:cNvPr id="14" name="Content Placeholder 5"/>
          <p:cNvGraphicFramePr>
            <a:graphicFrameLocks noGrp="1"/>
          </p:cNvGraphicFramePr>
          <p:nvPr>
            <p:ph sz="quarter" idx="11"/>
            <p:extLst>
              <p:ext uri="{D42A27DB-BD31-4B8C-83A1-F6EECF244321}">
                <p14:modId xmlns:p14="http://schemas.microsoft.com/office/powerpoint/2010/main" val="2089331512"/>
              </p:ext>
            </p:extLst>
          </p:nvPr>
        </p:nvGraphicFramePr>
        <p:xfrm>
          <a:off x="285750" y="2328530"/>
          <a:ext cx="3508561" cy="36198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ontent Placeholder 5"/>
          <p:cNvGraphicFramePr>
            <a:graphicFrameLocks noGrp="1"/>
          </p:cNvGraphicFramePr>
          <p:nvPr>
            <p:ph sz="quarter" idx="12"/>
            <p:extLst>
              <p:ext uri="{D42A27DB-BD31-4B8C-83A1-F6EECF244321}">
                <p14:modId xmlns:p14="http://schemas.microsoft.com/office/powerpoint/2010/main" val="546326150"/>
              </p:ext>
            </p:extLst>
          </p:nvPr>
        </p:nvGraphicFramePr>
        <p:xfrm>
          <a:off x="3930650" y="2328530"/>
          <a:ext cx="3127375" cy="361983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ular Callout 1"/>
          <p:cNvSpPr/>
          <p:nvPr/>
        </p:nvSpPr>
        <p:spPr>
          <a:xfrm>
            <a:off x="7599283" y="2472921"/>
            <a:ext cx="1268491" cy="1446550"/>
          </a:xfrm>
          <a:prstGeom prst="wedgeRectCallout">
            <a:avLst>
              <a:gd name="adj1" fmla="val -185386"/>
              <a:gd name="adj2" fmla="val 37613"/>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800" b="0" dirty="0">
                <a:solidFill>
                  <a:schemeClr val="tx1"/>
                </a:solidFill>
              </a:rPr>
              <a:t>The most pronounced areas (total):</a:t>
            </a:r>
          </a:p>
          <a:p>
            <a:endParaRPr lang="en-US" sz="800" b="0" dirty="0">
              <a:solidFill>
                <a:schemeClr val="tx1"/>
              </a:solidFill>
            </a:endParaRPr>
          </a:p>
          <a:p>
            <a:r>
              <a:rPr lang="en-US" sz="800" b="0" dirty="0">
                <a:solidFill>
                  <a:schemeClr val="tx1"/>
                </a:solidFill>
              </a:rPr>
              <a:t>Garbage collection (58%)</a:t>
            </a:r>
          </a:p>
          <a:p>
            <a:endParaRPr lang="en-US" sz="800" b="0" dirty="0">
              <a:solidFill>
                <a:schemeClr val="tx1"/>
              </a:solidFill>
            </a:endParaRPr>
          </a:p>
          <a:p>
            <a:r>
              <a:rPr lang="en-US" sz="800" b="0" dirty="0">
                <a:solidFill>
                  <a:schemeClr val="tx1"/>
                </a:solidFill>
              </a:rPr>
              <a:t>Lack of human resources - staff allocated to deal with migrants (42%)</a:t>
            </a:r>
          </a:p>
        </p:txBody>
      </p:sp>
      <p:sp>
        <p:nvSpPr>
          <p:cNvPr id="4" name="Rectangle 3"/>
          <p:cNvSpPr/>
          <p:nvPr/>
        </p:nvSpPr>
        <p:spPr>
          <a:xfrm>
            <a:off x="680479" y="2042034"/>
            <a:ext cx="7634177" cy="430887"/>
          </a:xfrm>
          <a:prstGeom prst="rect">
            <a:avLst/>
          </a:prstGeom>
        </p:spPr>
        <p:txBody>
          <a:bodyPr wrap="square">
            <a:spAutoFit/>
          </a:bodyPr>
          <a:lstStyle/>
          <a:p>
            <a:pPr algn="ctr"/>
            <a:r>
              <a:rPr lang="en-US" sz="1050" dirty="0">
                <a:latin typeface="+mn-lt"/>
              </a:rPr>
              <a:t>In general, to what extent has the migrant/refugee crisis affected the regular (normal) functioning of your municipality/town? %</a:t>
            </a:r>
          </a:p>
        </p:txBody>
      </p:sp>
      <p:sp>
        <p:nvSpPr>
          <p:cNvPr id="10"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1" name="Table 10"/>
          <p:cNvGraphicFramePr>
            <a:graphicFrameLocks noGrp="1"/>
          </p:cNvGraphicFramePr>
          <p:nvPr>
            <p:extLst>
              <p:ext uri="{D42A27DB-BD31-4B8C-83A1-F6EECF244321}">
                <p14:modId xmlns:p14="http://schemas.microsoft.com/office/powerpoint/2010/main" val="3543179754"/>
              </p:ext>
            </p:extLst>
          </p:nvPr>
        </p:nvGraphicFramePr>
        <p:xfrm>
          <a:off x="7043829" y="5173980"/>
          <a:ext cx="1890621" cy="73152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r h="203835">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tc>
                  <a:txBody>
                    <a:bodyPr/>
                    <a:lstStyle/>
                    <a:p>
                      <a:r>
                        <a:rPr lang="x-none" sz="600" b="0" dirty="0">
                          <a:solidFill>
                            <a:srgbClr val="333333"/>
                          </a:solidFill>
                        </a:rPr>
                        <a:t>66</a:t>
                      </a:r>
                      <a:endParaRPr lang="en-US" sz="600" b="0" dirty="0">
                        <a:solidFill>
                          <a:srgbClr val="333333"/>
                        </a:solidFill>
                      </a:endParaRPr>
                    </a:p>
                  </a:txBody>
                  <a:tcPr anchor="ctr">
                    <a:noFill/>
                  </a:tcPr>
                </a:tc>
                <a:tc>
                  <a:txBody>
                    <a:bodyPr/>
                    <a:lstStyle/>
                    <a:p>
                      <a:r>
                        <a:rPr lang="x-none" sz="600" b="0" dirty="0">
                          <a:solidFill>
                            <a:srgbClr val="333333"/>
                          </a:solidFill>
                        </a:rPr>
                        <a:t>110</a:t>
                      </a:r>
                      <a:endParaRPr lang="en-US" sz="600" b="0" dirty="0">
                        <a:solidFill>
                          <a:srgbClr val="333333"/>
                        </a:solidFill>
                      </a:endParaRPr>
                    </a:p>
                  </a:txBody>
                  <a:tcPr anchor="ctr">
                    <a:noFill/>
                  </a:tcPr>
                </a:tc>
                <a:extLst>
                  <a:ext uri="{0D108BD9-81ED-4DB2-BD59-A6C34878D82A}">
                    <a16:rowId xmlns="" xmlns:a16="http://schemas.microsoft.com/office/drawing/2014/main"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714128174"/>
              </p:ext>
            </p:extLst>
          </p:nvPr>
        </p:nvGraphicFramePr>
        <p:xfrm>
          <a:off x="7047640" y="4126230"/>
          <a:ext cx="1847850" cy="914400"/>
        </p:xfrm>
        <a:graphic>
          <a:graphicData uri="http://schemas.openxmlformats.org/drawingml/2006/table">
            <a:tbl>
              <a:tblPr firstRow="1" bandRow="1">
                <a:tableStyleId>{5C22544A-7EE6-4342-B048-85BDC9FD1C3A}</a:tableStyleId>
              </a:tblPr>
              <a:tblGrid>
                <a:gridCol w="1847850">
                  <a:extLst>
                    <a:ext uri="{9D8B030D-6E8A-4147-A177-3AD203B41FA5}">
                      <a16:colId xmlns="" xmlns:a16="http://schemas.microsoft.com/office/drawing/2014/main" val="20000"/>
                    </a:ext>
                  </a:extLst>
                </a:gridCol>
              </a:tblGrid>
              <a:tr h="158115">
                <a:tc>
                  <a:txBody>
                    <a:bodyPr/>
                    <a:lstStyle/>
                    <a:p>
                      <a:r>
                        <a:rPr lang="x-none" sz="700" b="0" dirty="0">
                          <a:solidFill>
                            <a:srgbClr val="333333"/>
                          </a:solidFill>
                        </a:rPr>
                        <a:t>Total sample</a:t>
                      </a:r>
                      <a:endParaRPr lang="en-US" sz="700" b="0" dirty="0">
                        <a:solidFill>
                          <a:srgbClr val="333333"/>
                        </a:solidFill>
                      </a:endParaRPr>
                    </a:p>
                  </a:txBody>
                  <a:tcPr anchor="ctr">
                    <a:noFill/>
                  </a:tcPr>
                </a:tc>
                <a:extLst>
                  <a:ext uri="{0D108BD9-81ED-4DB2-BD59-A6C34878D82A}">
                    <a16:rowId xmlns="" xmlns:a16="http://schemas.microsoft.com/office/drawing/2014/main" val="10000"/>
                  </a:ext>
                </a:extLst>
              </a:tr>
              <a:tr h="207645">
                <a:tc>
                  <a:txBody>
                    <a:bodyPr/>
                    <a:lstStyle/>
                    <a:p>
                      <a:r>
                        <a:rPr lang="en-US" sz="700" b="0" dirty="0">
                          <a:solidFill>
                            <a:srgbClr val="333333"/>
                          </a:solidFill>
                        </a:rPr>
                        <a:t>I group - municipalities more intensely affected by the crisis	</a:t>
                      </a:r>
                    </a:p>
                  </a:txBody>
                  <a:tcPr anchor="ctr">
                    <a:noFill/>
                  </a:tcPr>
                </a:tc>
                <a:extLst>
                  <a:ext uri="{0D108BD9-81ED-4DB2-BD59-A6C34878D82A}">
                    <a16:rowId xmlns="" xmlns:a16="http://schemas.microsoft.com/office/drawing/2014/main" val="10001"/>
                  </a:ext>
                </a:extLst>
              </a:tr>
              <a:tr h="188595">
                <a:tc>
                  <a:txBody>
                    <a:bodyPr/>
                    <a:lstStyle/>
                    <a:p>
                      <a:r>
                        <a:rPr lang="en-US" sz="700" b="0" dirty="0">
                          <a:solidFill>
                            <a:srgbClr val="333333"/>
                          </a:solidFill>
                        </a:rPr>
                        <a:t>II group - municipalities moderately affected by the crisis</a:t>
                      </a:r>
                    </a:p>
                  </a:txBody>
                  <a:tcPr anchor="ctr">
                    <a:noFill/>
                  </a:tcPr>
                </a:tc>
                <a:extLst>
                  <a:ext uri="{0D108BD9-81ED-4DB2-BD59-A6C34878D82A}">
                    <a16:rowId xmlns="" xmlns:a16="http://schemas.microsoft.com/office/drawing/2014/main" val="10002"/>
                  </a:ext>
                </a:extLst>
              </a:tr>
            </a:tbl>
          </a:graphicData>
        </a:graphic>
      </p:graphicFrame>
      <p:sp>
        <p:nvSpPr>
          <p:cNvPr id="16" name="Rectangle 15"/>
          <p:cNvSpPr/>
          <p:nvPr/>
        </p:nvSpPr>
        <p:spPr>
          <a:xfrm>
            <a:off x="6975249" y="4179569"/>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969534" y="4425313"/>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969534" y="4707254"/>
            <a:ext cx="9144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7724216" y="142707"/>
            <a:ext cx="1213794" cy="739068"/>
            <a:chOff x="4812750" y="5991057"/>
            <a:chExt cx="1213794" cy="739068"/>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21" name="Rectangle 20"/>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grpSp>
        <p:nvGrpSpPr>
          <p:cNvPr id="22" name="Group 21"/>
          <p:cNvGrpSpPr/>
          <p:nvPr/>
        </p:nvGrpSpPr>
        <p:grpSpPr>
          <a:xfrm>
            <a:off x="6696118" y="207736"/>
            <a:ext cx="1141658" cy="674039"/>
            <a:chOff x="3173031" y="5976225"/>
            <a:chExt cx="1141658" cy="674039"/>
          </a:xfrm>
        </p:grpSpPr>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24" name="Rectangle 23"/>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2662365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The impact of the migration </a:t>
            </a:r>
            <a:r>
              <a:rPr lang="en-US" dirty="0"/>
              <a:t>crisis </a:t>
            </a:r>
            <a:r>
              <a:rPr lang="x-none" dirty="0"/>
              <a:t>on </a:t>
            </a:r>
            <a:br>
              <a:rPr lang="x-none" dirty="0"/>
            </a:br>
            <a:r>
              <a:rPr lang="x-none" dirty="0"/>
              <a:t>municipalities</a:t>
            </a:r>
            <a:endParaRPr lang="en-US" dirty="0"/>
          </a:p>
        </p:txBody>
      </p:sp>
      <p:graphicFrame>
        <p:nvGraphicFramePr>
          <p:cNvPr id="29" name="Content Placeholder 12"/>
          <p:cNvGraphicFramePr>
            <a:graphicFrameLocks noGrp="1"/>
          </p:cNvGraphicFramePr>
          <p:nvPr>
            <p:ph sz="quarter" idx="11"/>
            <p:extLst>
              <p:ext uri="{D42A27DB-BD31-4B8C-83A1-F6EECF244321}">
                <p14:modId xmlns:p14="http://schemas.microsoft.com/office/powerpoint/2010/main" val="712933448"/>
              </p:ext>
            </p:extLst>
          </p:nvPr>
        </p:nvGraphicFramePr>
        <p:xfrm>
          <a:off x="285750" y="1031875"/>
          <a:ext cx="8569325" cy="4614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90677233"/>
              </p:ext>
            </p:extLst>
          </p:nvPr>
        </p:nvGraphicFramePr>
        <p:xfrm>
          <a:off x="233912" y="5244684"/>
          <a:ext cx="8612376" cy="365760"/>
        </p:xfrm>
        <a:graphic>
          <a:graphicData uri="http://schemas.openxmlformats.org/drawingml/2006/table">
            <a:tbl>
              <a:tblPr firstRow="1" bandRow="1">
                <a:tableStyleId>{5C22544A-7EE6-4342-B048-85BDC9FD1C3A}</a:tableStyleId>
              </a:tblPr>
              <a:tblGrid>
                <a:gridCol w="287083">
                  <a:extLst>
                    <a:ext uri="{9D8B030D-6E8A-4147-A177-3AD203B41FA5}">
                      <a16:colId xmlns="" xmlns:a16="http://schemas.microsoft.com/office/drawing/2014/main" val="20000"/>
                    </a:ext>
                  </a:extLst>
                </a:gridCol>
                <a:gridCol w="1148313">
                  <a:extLst>
                    <a:ext uri="{9D8B030D-6E8A-4147-A177-3AD203B41FA5}">
                      <a16:colId xmlns="" xmlns:a16="http://schemas.microsoft.com/office/drawing/2014/main" val="20001"/>
                    </a:ext>
                  </a:extLst>
                </a:gridCol>
                <a:gridCol w="287083">
                  <a:extLst>
                    <a:ext uri="{9D8B030D-6E8A-4147-A177-3AD203B41FA5}">
                      <a16:colId xmlns="" xmlns:a16="http://schemas.microsoft.com/office/drawing/2014/main" val="20002"/>
                    </a:ext>
                  </a:extLst>
                </a:gridCol>
                <a:gridCol w="1148313">
                  <a:extLst>
                    <a:ext uri="{9D8B030D-6E8A-4147-A177-3AD203B41FA5}">
                      <a16:colId xmlns="" xmlns:a16="http://schemas.microsoft.com/office/drawing/2014/main" val="20003"/>
                    </a:ext>
                  </a:extLst>
                </a:gridCol>
                <a:gridCol w="287082">
                  <a:extLst>
                    <a:ext uri="{9D8B030D-6E8A-4147-A177-3AD203B41FA5}">
                      <a16:colId xmlns="" xmlns:a16="http://schemas.microsoft.com/office/drawing/2014/main" val="20004"/>
                    </a:ext>
                  </a:extLst>
                </a:gridCol>
                <a:gridCol w="1148314">
                  <a:extLst>
                    <a:ext uri="{9D8B030D-6E8A-4147-A177-3AD203B41FA5}">
                      <a16:colId xmlns="" xmlns:a16="http://schemas.microsoft.com/office/drawing/2014/main" val="20005"/>
                    </a:ext>
                  </a:extLst>
                </a:gridCol>
                <a:gridCol w="287082">
                  <a:extLst>
                    <a:ext uri="{9D8B030D-6E8A-4147-A177-3AD203B41FA5}">
                      <a16:colId xmlns="" xmlns:a16="http://schemas.microsoft.com/office/drawing/2014/main" val="20006"/>
                    </a:ext>
                  </a:extLst>
                </a:gridCol>
                <a:gridCol w="1148314">
                  <a:extLst>
                    <a:ext uri="{9D8B030D-6E8A-4147-A177-3AD203B41FA5}">
                      <a16:colId xmlns="" xmlns:a16="http://schemas.microsoft.com/office/drawing/2014/main" val="20007"/>
                    </a:ext>
                  </a:extLst>
                </a:gridCol>
                <a:gridCol w="287081">
                  <a:extLst>
                    <a:ext uri="{9D8B030D-6E8A-4147-A177-3AD203B41FA5}">
                      <a16:colId xmlns="" xmlns:a16="http://schemas.microsoft.com/office/drawing/2014/main" val="20008"/>
                    </a:ext>
                  </a:extLst>
                </a:gridCol>
                <a:gridCol w="1148315">
                  <a:extLst>
                    <a:ext uri="{9D8B030D-6E8A-4147-A177-3AD203B41FA5}">
                      <a16:colId xmlns="" xmlns:a16="http://schemas.microsoft.com/office/drawing/2014/main" val="20009"/>
                    </a:ext>
                  </a:extLst>
                </a:gridCol>
                <a:gridCol w="255183">
                  <a:extLst>
                    <a:ext uri="{9D8B030D-6E8A-4147-A177-3AD203B41FA5}">
                      <a16:colId xmlns="" xmlns:a16="http://schemas.microsoft.com/office/drawing/2014/main" val="20010"/>
                    </a:ext>
                  </a:extLst>
                </a:gridCol>
                <a:gridCol w="1180213">
                  <a:extLst>
                    <a:ext uri="{9D8B030D-6E8A-4147-A177-3AD203B41FA5}">
                      <a16:colId xmlns="" xmlns:a16="http://schemas.microsoft.com/office/drawing/2014/main" val="20011"/>
                    </a:ext>
                  </a:extLst>
                </a:gridCol>
              </a:tblGrid>
              <a:tr h="0">
                <a:tc>
                  <a:txBody>
                    <a:bodyPr/>
                    <a:lstStyle/>
                    <a:p>
                      <a:endParaRPr lang="en-US" sz="800" dirty="0">
                        <a:solidFill>
                          <a:schemeClr val="tx1"/>
                        </a:solidFill>
                      </a:endParaRPr>
                    </a:p>
                  </a:txBody>
                  <a:tcPr>
                    <a:noFill/>
                  </a:tcPr>
                </a:tc>
                <a:tc>
                  <a:txBody>
                    <a:bodyPr/>
                    <a:lstStyle/>
                    <a:p>
                      <a:r>
                        <a:rPr lang="en-US" sz="900" b="0" dirty="0">
                          <a:solidFill>
                            <a:schemeClr val="tx1">
                              <a:lumMod val="65000"/>
                              <a:lumOff val="35000"/>
                            </a:schemeClr>
                          </a:solidFill>
                        </a:rPr>
                        <a:t>In</a:t>
                      </a:r>
                      <a:r>
                        <a:rPr lang="en-US" sz="900" b="0" baseline="0" dirty="0">
                          <a:solidFill>
                            <a:schemeClr val="tx1">
                              <a:lumMod val="65000"/>
                              <a:lumOff val="35000"/>
                            </a:schemeClr>
                          </a:solidFill>
                        </a:rPr>
                        <a:t> very negative way</a:t>
                      </a:r>
                      <a:endParaRPr lang="en-US" sz="900" b="0" dirty="0">
                        <a:solidFill>
                          <a:schemeClr val="tx1">
                            <a:lumMod val="65000"/>
                            <a:lumOff val="35000"/>
                          </a:schemeClr>
                        </a:solidFill>
                      </a:endParaRP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In negative way</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Neither positive, nor negative</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In positive</a:t>
                      </a:r>
                      <a:r>
                        <a:rPr lang="en-US" sz="900" b="0" baseline="0" dirty="0">
                          <a:solidFill>
                            <a:schemeClr val="tx1">
                              <a:lumMod val="65000"/>
                              <a:lumOff val="35000"/>
                            </a:schemeClr>
                          </a:solidFill>
                        </a:rPr>
                        <a:t> way</a:t>
                      </a:r>
                      <a:endParaRPr lang="en-US" sz="900" b="0" dirty="0">
                        <a:solidFill>
                          <a:schemeClr val="tx1">
                            <a:lumMod val="65000"/>
                            <a:lumOff val="35000"/>
                          </a:schemeClr>
                        </a:solidFill>
                      </a:endParaRP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In very positive way</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Don’t know</a:t>
                      </a:r>
                    </a:p>
                  </a:txBody>
                  <a:tcPr>
                    <a:noFill/>
                  </a:tcPr>
                </a:tc>
                <a:extLst>
                  <a:ext uri="{0D108BD9-81ED-4DB2-BD59-A6C34878D82A}">
                    <a16:rowId xmlns="" xmlns:a16="http://schemas.microsoft.com/office/drawing/2014/main" val="10000"/>
                  </a:ext>
                </a:extLst>
              </a:tr>
            </a:tbl>
          </a:graphicData>
        </a:graphic>
      </p:graphicFrame>
      <p:sp>
        <p:nvSpPr>
          <p:cNvPr id="6" name="Rectangle 5"/>
          <p:cNvSpPr>
            <a:spLocks noChangeAspect="1"/>
          </p:cNvSpPr>
          <p:nvPr/>
        </p:nvSpPr>
        <p:spPr>
          <a:xfrm>
            <a:off x="435934" y="5341088"/>
            <a:ext cx="9144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a:spLocks noChangeAspect="1"/>
          </p:cNvSpPr>
          <p:nvPr/>
        </p:nvSpPr>
        <p:spPr>
          <a:xfrm>
            <a:off x="1917404" y="5341088"/>
            <a:ext cx="9144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a:spLocks noChangeAspect="1"/>
          </p:cNvSpPr>
          <p:nvPr/>
        </p:nvSpPr>
        <p:spPr>
          <a:xfrm>
            <a:off x="3345711" y="5341088"/>
            <a:ext cx="91440" cy="914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a:spLocks noChangeAspect="1"/>
          </p:cNvSpPr>
          <p:nvPr/>
        </p:nvSpPr>
        <p:spPr>
          <a:xfrm>
            <a:off x="4774018" y="5341088"/>
            <a:ext cx="91440" cy="914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ChangeAspect="1"/>
          </p:cNvSpPr>
          <p:nvPr/>
        </p:nvSpPr>
        <p:spPr>
          <a:xfrm>
            <a:off x="6202324" y="5341088"/>
            <a:ext cx="91440" cy="914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ChangeAspect="1"/>
          </p:cNvSpPr>
          <p:nvPr/>
        </p:nvSpPr>
        <p:spPr>
          <a:xfrm>
            <a:off x="7627088" y="5341088"/>
            <a:ext cx="91440" cy="91440"/>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5" name="Table 14"/>
          <p:cNvGraphicFramePr>
            <a:graphicFrameLocks noGrp="1"/>
          </p:cNvGraphicFramePr>
          <p:nvPr>
            <p:extLst>
              <p:ext uri="{D42A27DB-BD31-4B8C-83A1-F6EECF244321}">
                <p14:modId xmlns:p14="http://schemas.microsoft.com/office/powerpoint/2010/main" val="4046455796"/>
              </p:ext>
            </p:extLst>
          </p:nvPr>
        </p:nvGraphicFramePr>
        <p:xfrm>
          <a:off x="7939179" y="5478780"/>
          <a:ext cx="91440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6" name="Group 15"/>
          <p:cNvGrpSpPr/>
          <p:nvPr/>
        </p:nvGrpSpPr>
        <p:grpSpPr>
          <a:xfrm>
            <a:off x="7752051" y="134189"/>
            <a:ext cx="1141658" cy="674039"/>
            <a:chOff x="3173031" y="5976225"/>
            <a:chExt cx="1141658" cy="674039"/>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8" name="Rectangle 17"/>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1322670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x-none" dirty="0"/>
              <a:t>The impact of the migration </a:t>
            </a:r>
            <a:r>
              <a:rPr lang="en-US" dirty="0"/>
              <a:t>crisis </a:t>
            </a:r>
            <a:r>
              <a:rPr lang="x-none" dirty="0"/>
              <a:t>on </a:t>
            </a:r>
            <a:r>
              <a:rPr lang="x-none"/>
              <a:t/>
            </a:r>
            <a:br>
              <a:rPr lang="x-none"/>
            </a:br>
            <a:r>
              <a:rPr lang="x-none"/>
              <a:t>municipalities</a:t>
            </a:r>
            <a:r>
              <a:rPr lang="en-US" dirty="0"/>
              <a:t>:</a:t>
            </a:r>
            <a:r>
              <a:rPr lang="sr-Latn-RS" dirty="0"/>
              <a:t> Šid and Preševo</a:t>
            </a:r>
            <a:endParaRPr lang="en-US" dirty="0"/>
          </a:p>
        </p:txBody>
      </p:sp>
      <p:sp>
        <p:nvSpPr>
          <p:cNvPr id="3" name="Slide Number Placeholder 2"/>
          <p:cNvSpPr>
            <a:spLocks noGrp="1"/>
          </p:cNvSpPr>
          <p:nvPr>
            <p:ph type="sldNum" sz="quarter" idx="10"/>
          </p:nvPr>
        </p:nvSpPr>
        <p:spPr/>
        <p:txBody>
          <a:bodyPr/>
          <a:lstStyle/>
          <a:p>
            <a:fld id="{9784CBA3-D598-4B1F-BAA3-EE14B5154290}" type="slidenum">
              <a:rPr lang="en-AU" smtClean="0"/>
              <a:pPr/>
              <a:t>39</a:t>
            </a:fld>
            <a:endParaRPr lang="en-AU" dirty="0"/>
          </a:p>
        </p:txBody>
      </p:sp>
      <p:sp>
        <p:nvSpPr>
          <p:cNvPr id="9" name="Text Placeholder 8"/>
          <p:cNvSpPr>
            <a:spLocks noGrp="1"/>
          </p:cNvSpPr>
          <p:nvPr>
            <p:ph type="body" sz="quarter" idx="15"/>
          </p:nvPr>
        </p:nvSpPr>
        <p:spPr>
          <a:xfrm>
            <a:off x="285749" y="1031839"/>
            <a:ext cx="8569325" cy="758861"/>
          </a:xfrm>
        </p:spPr>
        <p:txBody>
          <a:bodyPr/>
          <a:lstStyle/>
          <a:p>
            <a:pPr algn="ctr"/>
            <a:r>
              <a:rPr lang="en-US" sz="1000" dirty="0"/>
              <a:t>In your opinion, how is the current migrant/refugee crisis affecting…?</a:t>
            </a:r>
            <a:r>
              <a:rPr lang="x-none" sz="1000" dirty="0"/>
              <a:t> </a:t>
            </a:r>
            <a:r>
              <a:rPr lang="en-US" sz="1000" dirty="0"/>
              <a:t>% </a:t>
            </a:r>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1253653592"/>
              </p:ext>
            </p:extLst>
          </p:nvPr>
        </p:nvGraphicFramePr>
        <p:xfrm>
          <a:off x="285749" y="1401131"/>
          <a:ext cx="4030663" cy="4157663"/>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11"/>
          <p:cNvGrpSpPr/>
          <p:nvPr/>
        </p:nvGrpSpPr>
        <p:grpSpPr>
          <a:xfrm>
            <a:off x="7752051" y="134189"/>
            <a:ext cx="1141658" cy="674039"/>
            <a:chOff x="3173031" y="5976225"/>
            <a:chExt cx="1141658" cy="674039"/>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4" name="Rectangle 13"/>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graphicFrame>
        <p:nvGraphicFramePr>
          <p:cNvPr id="15" name="Content Placeholder 12"/>
          <p:cNvGraphicFramePr>
            <a:graphicFrameLocks noGrp="1"/>
          </p:cNvGraphicFramePr>
          <p:nvPr>
            <p:ph sz="quarter" idx="12"/>
            <p:extLst>
              <p:ext uri="{D42A27DB-BD31-4B8C-83A1-F6EECF244321}">
                <p14:modId xmlns:p14="http://schemas.microsoft.com/office/powerpoint/2010/main" val="2558904594"/>
              </p:ext>
            </p:extLst>
          </p:nvPr>
        </p:nvGraphicFramePr>
        <p:xfrm>
          <a:off x="4825999" y="1401131"/>
          <a:ext cx="4029075" cy="41576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9244660"/>
              </p:ext>
            </p:extLst>
          </p:nvPr>
        </p:nvGraphicFramePr>
        <p:xfrm>
          <a:off x="281333" y="5510592"/>
          <a:ext cx="8612376" cy="365760"/>
        </p:xfrm>
        <a:graphic>
          <a:graphicData uri="http://schemas.openxmlformats.org/drawingml/2006/table">
            <a:tbl>
              <a:tblPr firstRow="1" bandRow="1">
                <a:tableStyleId>{5C22544A-7EE6-4342-B048-85BDC9FD1C3A}</a:tableStyleId>
              </a:tblPr>
              <a:tblGrid>
                <a:gridCol w="287083">
                  <a:extLst>
                    <a:ext uri="{9D8B030D-6E8A-4147-A177-3AD203B41FA5}">
                      <a16:colId xmlns="" xmlns:a16="http://schemas.microsoft.com/office/drawing/2014/main" val="20000"/>
                    </a:ext>
                  </a:extLst>
                </a:gridCol>
                <a:gridCol w="1148313">
                  <a:extLst>
                    <a:ext uri="{9D8B030D-6E8A-4147-A177-3AD203B41FA5}">
                      <a16:colId xmlns="" xmlns:a16="http://schemas.microsoft.com/office/drawing/2014/main" val="20001"/>
                    </a:ext>
                  </a:extLst>
                </a:gridCol>
                <a:gridCol w="287083">
                  <a:extLst>
                    <a:ext uri="{9D8B030D-6E8A-4147-A177-3AD203B41FA5}">
                      <a16:colId xmlns="" xmlns:a16="http://schemas.microsoft.com/office/drawing/2014/main" val="20002"/>
                    </a:ext>
                  </a:extLst>
                </a:gridCol>
                <a:gridCol w="1148313">
                  <a:extLst>
                    <a:ext uri="{9D8B030D-6E8A-4147-A177-3AD203B41FA5}">
                      <a16:colId xmlns="" xmlns:a16="http://schemas.microsoft.com/office/drawing/2014/main" val="20003"/>
                    </a:ext>
                  </a:extLst>
                </a:gridCol>
                <a:gridCol w="287082">
                  <a:extLst>
                    <a:ext uri="{9D8B030D-6E8A-4147-A177-3AD203B41FA5}">
                      <a16:colId xmlns="" xmlns:a16="http://schemas.microsoft.com/office/drawing/2014/main" val="20004"/>
                    </a:ext>
                  </a:extLst>
                </a:gridCol>
                <a:gridCol w="1148314">
                  <a:extLst>
                    <a:ext uri="{9D8B030D-6E8A-4147-A177-3AD203B41FA5}">
                      <a16:colId xmlns="" xmlns:a16="http://schemas.microsoft.com/office/drawing/2014/main" val="20005"/>
                    </a:ext>
                  </a:extLst>
                </a:gridCol>
                <a:gridCol w="287082">
                  <a:extLst>
                    <a:ext uri="{9D8B030D-6E8A-4147-A177-3AD203B41FA5}">
                      <a16:colId xmlns="" xmlns:a16="http://schemas.microsoft.com/office/drawing/2014/main" val="20006"/>
                    </a:ext>
                  </a:extLst>
                </a:gridCol>
                <a:gridCol w="1148314">
                  <a:extLst>
                    <a:ext uri="{9D8B030D-6E8A-4147-A177-3AD203B41FA5}">
                      <a16:colId xmlns="" xmlns:a16="http://schemas.microsoft.com/office/drawing/2014/main" val="20007"/>
                    </a:ext>
                  </a:extLst>
                </a:gridCol>
                <a:gridCol w="287081">
                  <a:extLst>
                    <a:ext uri="{9D8B030D-6E8A-4147-A177-3AD203B41FA5}">
                      <a16:colId xmlns="" xmlns:a16="http://schemas.microsoft.com/office/drawing/2014/main" val="20008"/>
                    </a:ext>
                  </a:extLst>
                </a:gridCol>
                <a:gridCol w="1148315">
                  <a:extLst>
                    <a:ext uri="{9D8B030D-6E8A-4147-A177-3AD203B41FA5}">
                      <a16:colId xmlns="" xmlns:a16="http://schemas.microsoft.com/office/drawing/2014/main" val="20009"/>
                    </a:ext>
                  </a:extLst>
                </a:gridCol>
                <a:gridCol w="255183">
                  <a:extLst>
                    <a:ext uri="{9D8B030D-6E8A-4147-A177-3AD203B41FA5}">
                      <a16:colId xmlns="" xmlns:a16="http://schemas.microsoft.com/office/drawing/2014/main" val="20010"/>
                    </a:ext>
                  </a:extLst>
                </a:gridCol>
                <a:gridCol w="1180213">
                  <a:extLst>
                    <a:ext uri="{9D8B030D-6E8A-4147-A177-3AD203B41FA5}">
                      <a16:colId xmlns="" xmlns:a16="http://schemas.microsoft.com/office/drawing/2014/main" val="20011"/>
                    </a:ext>
                  </a:extLst>
                </a:gridCol>
              </a:tblGrid>
              <a:tr h="0">
                <a:tc>
                  <a:txBody>
                    <a:bodyPr/>
                    <a:lstStyle/>
                    <a:p>
                      <a:endParaRPr lang="en-US" sz="800" dirty="0">
                        <a:solidFill>
                          <a:schemeClr val="tx1"/>
                        </a:solidFill>
                      </a:endParaRPr>
                    </a:p>
                  </a:txBody>
                  <a:tcPr>
                    <a:noFill/>
                  </a:tcPr>
                </a:tc>
                <a:tc>
                  <a:txBody>
                    <a:bodyPr/>
                    <a:lstStyle/>
                    <a:p>
                      <a:r>
                        <a:rPr lang="en-US" sz="900" b="0" dirty="0">
                          <a:solidFill>
                            <a:schemeClr val="tx1">
                              <a:lumMod val="65000"/>
                              <a:lumOff val="35000"/>
                            </a:schemeClr>
                          </a:solidFill>
                        </a:rPr>
                        <a:t>In</a:t>
                      </a:r>
                      <a:r>
                        <a:rPr lang="en-US" sz="900" b="0" baseline="0" dirty="0">
                          <a:solidFill>
                            <a:schemeClr val="tx1">
                              <a:lumMod val="65000"/>
                              <a:lumOff val="35000"/>
                            </a:schemeClr>
                          </a:solidFill>
                        </a:rPr>
                        <a:t> very negative way</a:t>
                      </a:r>
                      <a:endParaRPr lang="en-US" sz="900" b="0" dirty="0">
                        <a:solidFill>
                          <a:schemeClr val="tx1">
                            <a:lumMod val="65000"/>
                            <a:lumOff val="35000"/>
                          </a:schemeClr>
                        </a:solidFill>
                      </a:endParaRP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In negative way</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Neither positive, nor negative</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In positive</a:t>
                      </a:r>
                      <a:r>
                        <a:rPr lang="en-US" sz="900" b="0" baseline="0" dirty="0">
                          <a:solidFill>
                            <a:schemeClr val="tx1">
                              <a:lumMod val="65000"/>
                              <a:lumOff val="35000"/>
                            </a:schemeClr>
                          </a:solidFill>
                        </a:rPr>
                        <a:t> way</a:t>
                      </a:r>
                      <a:endParaRPr lang="en-US" sz="900" b="0" dirty="0">
                        <a:solidFill>
                          <a:schemeClr val="tx1">
                            <a:lumMod val="65000"/>
                            <a:lumOff val="35000"/>
                          </a:schemeClr>
                        </a:solidFill>
                      </a:endParaRP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In very positive way</a:t>
                      </a:r>
                    </a:p>
                  </a:txBody>
                  <a:tcPr>
                    <a:noFill/>
                  </a:tcPr>
                </a:tc>
                <a:tc>
                  <a:txBody>
                    <a:bodyPr/>
                    <a:lstStyle/>
                    <a:p>
                      <a:endParaRPr lang="en-US" sz="900" b="0" dirty="0">
                        <a:solidFill>
                          <a:schemeClr val="tx1">
                            <a:lumMod val="65000"/>
                            <a:lumOff val="35000"/>
                          </a:schemeClr>
                        </a:solidFill>
                      </a:endParaRPr>
                    </a:p>
                  </a:txBody>
                  <a:tcPr>
                    <a:noFill/>
                  </a:tcPr>
                </a:tc>
                <a:tc>
                  <a:txBody>
                    <a:bodyPr/>
                    <a:lstStyle/>
                    <a:p>
                      <a:r>
                        <a:rPr lang="en-US" sz="900" b="0" dirty="0">
                          <a:solidFill>
                            <a:schemeClr val="tx1">
                              <a:lumMod val="65000"/>
                              <a:lumOff val="35000"/>
                            </a:schemeClr>
                          </a:solidFill>
                        </a:rPr>
                        <a:t>Don’t know</a:t>
                      </a:r>
                    </a:p>
                  </a:txBody>
                  <a:tcPr>
                    <a:noFill/>
                  </a:tcPr>
                </a:tc>
                <a:extLst>
                  <a:ext uri="{0D108BD9-81ED-4DB2-BD59-A6C34878D82A}">
                    <a16:rowId xmlns="" xmlns:a16="http://schemas.microsoft.com/office/drawing/2014/main" val="10000"/>
                  </a:ext>
                </a:extLst>
              </a:tr>
            </a:tbl>
          </a:graphicData>
        </a:graphic>
      </p:graphicFrame>
      <p:sp>
        <p:nvSpPr>
          <p:cNvPr id="17" name="Rectangle 16"/>
          <p:cNvSpPr>
            <a:spLocks noChangeAspect="1"/>
          </p:cNvSpPr>
          <p:nvPr/>
        </p:nvSpPr>
        <p:spPr>
          <a:xfrm>
            <a:off x="483355" y="5673098"/>
            <a:ext cx="9144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a:spLocks noChangeAspect="1"/>
          </p:cNvSpPr>
          <p:nvPr/>
        </p:nvSpPr>
        <p:spPr>
          <a:xfrm>
            <a:off x="1964825" y="5673098"/>
            <a:ext cx="9144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a:spLocks noChangeAspect="1"/>
          </p:cNvSpPr>
          <p:nvPr/>
        </p:nvSpPr>
        <p:spPr>
          <a:xfrm>
            <a:off x="3393132" y="5673098"/>
            <a:ext cx="91440" cy="914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ChangeAspect="1"/>
          </p:cNvSpPr>
          <p:nvPr/>
        </p:nvSpPr>
        <p:spPr>
          <a:xfrm>
            <a:off x="4821439" y="5673098"/>
            <a:ext cx="91440" cy="914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a:spLocks noChangeAspect="1"/>
          </p:cNvSpPr>
          <p:nvPr/>
        </p:nvSpPr>
        <p:spPr>
          <a:xfrm>
            <a:off x="6249745" y="5673098"/>
            <a:ext cx="91440" cy="914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a:spLocks noChangeAspect="1"/>
          </p:cNvSpPr>
          <p:nvPr/>
        </p:nvSpPr>
        <p:spPr>
          <a:xfrm>
            <a:off x="7674509" y="5673098"/>
            <a:ext cx="91440" cy="91440"/>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2997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About the survey</a:t>
            </a:r>
          </a:p>
        </p:txBody>
      </p:sp>
      <p:graphicFrame>
        <p:nvGraphicFramePr>
          <p:cNvPr id="7" name="Content Placeholder 6"/>
          <p:cNvGraphicFramePr>
            <a:graphicFrameLocks/>
          </p:cNvGraphicFramePr>
          <p:nvPr>
            <p:extLst>
              <p:ext uri="{D42A27DB-BD31-4B8C-83A1-F6EECF244321}">
                <p14:modId xmlns:p14="http://schemas.microsoft.com/office/powerpoint/2010/main" val="4199982696"/>
              </p:ext>
            </p:extLst>
          </p:nvPr>
        </p:nvGraphicFramePr>
        <p:xfrm>
          <a:off x="324465" y="1694957"/>
          <a:ext cx="8450746" cy="4179168"/>
        </p:xfrm>
        <a:graphic>
          <a:graphicData uri="http://schemas.openxmlformats.org/drawingml/2006/table">
            <a:tbl>
              <a:tblPr firstRow="1" bandRow="1">
                <a:tableStyleId>{5C22544A-7EE6-4342-B048-85BDC9FD1C3A}</a:tableStyleId>
              </a:tblPr>
              <a:tblGrid>
                <a:gridCol w="1794100">
                  <a:extLst>
                    <a:ext uri="{9D8B030D-6E8A-4147-A177-3AD203B41FA5}">
                      <a16:colId xmlns="" xmlns:a16="http://schemas.microsoft.com/office/drawing/2014/main" val="20000"/>
                    </a:ext>
                  </a:extLst>
                </a:gridCol>
                <a:gridCol w="6656646">
                  <a:extLst>
                    <a:ext uri="{9D8B030D-6E8A-4147-A177-3AD203B41FA5}">
                      <a16:colId xmlns="" xmlns:a16="http://schemas.microsoft.com/office/drawing/2014/main" val="20001"/>
                    </a:ext>
                  </a:extLst>
                </a:gridCol>
              </a:tblGrid>
              <a:tr h="611070">
                <a:tc>
                  <a:txBody>
                    <a:bodyPr/>
                    <a:lstStyle/>
                    <a:p>
                      <a:r>
                        <a:rPr lang="en-US" sz="1000" b="0" dirty="0">
                          <a:solidFill>
                            <a:schemeClr val="bg1"/>
                          </a:solidFill>
                        </a:rPr>
                        <a:t>The survey implementation period</a:t>
                      </a:r>
                    </a:p>
                  </a:txBody>
                  <a:tcPr anchor="ctr">
                    <a:lnB w="12700" cap="flat" cmpd="sng" algn="ctr">
                      <a:solidFill>
                        <a:schemeClr val="bg1"/>
                      </a:solidFill>
                      <a:prstDash val="solid"/>
                      <a:round/>
                      <a:headEnd type="none" w="med" len="med"/>
                      <a:tailEnd type="none" w="med" len="med"/>
                    </a:lnB>
                    <a:solidFill>
                      <a:srgbClr val="C00000"/>
                    </a:solidFill>
                  </a:tcPr>
                </a:tc>
                <a:tc>
                  <a:txBody>
                    <a:bodyPr/>
                    <a:lstStyle/>
                    <a:p>
                      <a:r>
                        <a:rPr lang="x-none" sz="1000" b="0" dirty="0">
                          <a:solidFill>
                            <a:srgbClr val="565656"/>
                          </a:solidFill>
                        </a:rPr>
                        <a:t>March 2016</a:t>
                      </a:r>
                    </a:p>
                    <a:p>
                      <a:r>
                        <a:rPr lang="pl-PL" sz="1000" b="0" dirty="0">
                          <a:solidFill>
                            <a:srgbClr val="565656"/>
                          </a:solidFill>
                        </a:rPr>
                        <a:t>General population: 20.03</a:t>
                      </a:r>
                      <a:r>
                        <a:rPr lang="pl-PL" sz="1000" b="0" baseline="0" dirty="0">
                          <a:solidFill>
                            <a:srgbClr val="565656"/>
                          </a:solidFill>
                        </a:rPr>
                        <a:t> </a:t>
                      </a:r>
                      <a:r>
                        <a:rPr lang="pl-PL" sz="1000" b="0" dirty="0">
                          <a:solidFill>
                            <a:srgbClr val="565656"/>
                          </a:solidFill>
                        </a:rPr>
                        <a:t>- 09.03.</a:t>
                      </a:r>
                    </a:p>
                    <a:p>
                      <a:r>
                        <a:rPr lang="pl-PL" sz="1000" b="0" dirty="0">
                          <a:solidFill>
                            <a:srgbClr val="565656"/>
                          </a:solidFill>
                        </a:rPr>
                        <a:t>Local  administration: 22.02 -14.03.</a:t>
                      </a:r>
                    </a:p>
                  </a:txBody>
                  <a:tcPr anchor="ct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271587">
                <a:tc>
                  <a:txBody>
                    <a:bodyPr/>
                    <a:lstStyle/>
                    <a:p>
                      <a:r>
                        <a:rPr lang="en-US" sz="1000" b="0" dirty="0">
                          <a:solidFill>
                            <a:schemeClr val="bg1"/>
                          </a:solidFill>
                        </a:rPr>
                        <a:t>Wave</a:t>
                      </a:r>
                    </a:p>
                  </a:txBody>
                  <a:tcPr anchor="ctr">
                    <a:lnT w="12700" cap="flat" cmpd="sng" algn="ctr">
                      <a:solidFill>
                        <a:schemeClr val="bg1"/>
                      </a:solidFill>
                      <a:prstDash val="solid"/>
                      <a:round/>
                      <a:headEnd type="none" w="med" len="med"/>
                      <a:tailEnd type="none" w="med" len="med"/>
                    </a:lnT>
                    <a:solidFill>
                      <a:srgbClr val="C00000"/>
                    </a:solidFill>
                  </a:tcPr>
                </a:tc>
                <a:tc>
                  <a:txBody>
                    <a:bodyPr/>
                    <a:lstStyle/>
                    <a:p>
                      <a:r>
                        <a:rPr lang="en-US" sz="1000" b="0" dirty="0">
                          <a:solidFill>
                            <a:srgbClr val="565656"/>
                          </a:solidFill>
                        </a:rPr>
                        <a:t>1</a:t>
                      </a:r>
                      <a:r>
                        <a:rPr lang="en-US" sz="1000" b="0" baseline="30000" dirty="0">
                          <a:solidFill>
                            <a:srgbClr val="565656"/>
                          </a:solidFill>
                        </a:rPr>
                        <a:t>st</a:t>
                      </a:r>
                      <a:r>
                        <a:rPr lang="en-US" sz="1000" b="0" dirty="0">
                          <a:solidFill>
                            <a:srgbClr val="565656"/>
                          </a:solidFill>
                        </a:rPr>
                        <a:t> </a:t>
                      </a:r>
                    </a:p>
                  </a:txBody>
                  <a:tcPr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 xmlns:a16="http://schemas.microsoft.com/office/drawing/2014/main" val="10001"/>
                  </a:ext>
                </a:extLst>
              </a:tr>
              <a:tr h="306946">
                <a:tc>
                  <a:txBody>
                    <a:bodyPr/>
                    <a:lstStyle/>
                    <a:p>
                      <a:r>
                        <a:rPr lang="en-US" sz="1000" b="0" dirty="0">
                          <a:solidFill>
                            <a:schemeClr val="bg1"/>
                          </a:solidFill>
                        </a:rPr>
                        <a:t>Target sample</a:t>
                      </a:r>
                    </a:p>
                  </a:txBody>
                  <a:tcPr anchor="ctr">
                    <a:solidFill>
                      <a:srgbClr val="C00000"/>
                    </a:solidFill>
                  </a:tcPr>
                </a:tc>
                <a:tc>
                  <a:txBody>
                    <a:bodyPr/>
                    <a:lstStyle/>
                    <a:p>
                      <a:r>
                        <a:rPr lang="en-US" sz="1000" b="0" dirty="0">
                          <a:solidFill>
                            <a:srgbClr val="565656"/>
                          </a:solidFill>
                        </a:rPr>
                        <a:t>General population </a:t>
                      </a:r>
                      <a:r>
                        <a:rPr lang="x-none" sz="1000" b="0" dirty="0">
                          <a:solidFill>
                            <a:srgbClr val="565656"/>
                          </a:solidFill>
                        </a:rPr>
                        <a:t>18+</a:t>
                      </a:r>
                      <a:r>
                        <a:rPr lang="en-US" sz="1000" b="0" dirty="0">
                          <a:solidFill>
                            <a:srgbClr val="565656"/>
                          </a:solidFill>
                        </a:rPr>
                        <a:t> (n=800)</a:t>
                      </a:r>
                      <a:r>
                        <a:rPr lang="x-none" sz="1000" b="0" dirty="0">
                          <a:solidFill>
                            <a:srgbClr val="565656"/>
                          </a:solidFill>
                        </a:rPr>
                        <a:t> and local administration</a:t>
                      </a:r>
                      <a:r>
                        <a:rPr lang="en-US" sz="1000" b="0" dirty="0">
                          <a:solidFill>
                            <a:srgbClr val="565656"/>
                          </a:solidFill>
                        </a:rPr>
                        <a:t> (n=</a:t>
                      </a:r>
                      <a:r>
                        <a:rPr lang="en-US" sz="1000" b="0" baseline="0" dirty="0">
                          <a:solidFill>
                            <a:srgbClr val="565656"/>
                          </a:solidFill>
                        </a:rPr>
                        <a:t> 176</a:t>
                      </a:r>
                      <a:r>
                        <a:rPr lang="en-US" sz="1000" b="0" dirty="0">
                          <a:solidFill>
                            <a:srgbClr val="565656"/>
                          </a:solidFill>
                        </a:rPr>
                        <a:t>)</a:t>
                      </a:r>
                      <a:r>
                        <a:rPr lang="x-none" sz="1000" b="0" dirty="0">
                          <a:solidFill>
                            <a:srgbClr val="565656"/>
                          </a:solidFill>
                        </a:rPr>
                        <a:t> </a:t>
                      </a:r>
                      <a:endParaRPr lang="en-US" sz="1000" b="0" dirty="0">
                        <a:solidFill>
                          <a:srgbClr val="565656"/>
                        </a:solidFill>
                      </a:endParaRPr>
                    </a:p>
                  </a:txBody>
                  <a:tcPr anchor="ctr">
                    <a:solidFill>
                      <a:schemeClr val="bg1">
                        <a:lumMod val="95000"/>
                      </a:schemeClr>
                    </a:solidFill>
                  </a:tcPr>
                </a:tc>
                <a:extLst>
                  <a:ext uri="{0D108BD9-81ED-4DB2-BD59-A6C34878D82A}">
                    <a16:rowId xmlns="" xmlns:a16="http://schemas.microsoft.com/office/drawing/2014/main" val="10002"/>
                  </a:ext>
                </a:extLst>
              </a:tr>
              <a:tr h="780812">
                <a:tc>
                  <a:txBody>
                    <a:bodyPr/>
                    <a:lstStyle/>
                    <a:p>
                      <a:r>
                        <a:rPr lang="en-US" sz="1000" b="0" dirty="0">
                          <a:solidFill>
                            <a:schemeClr val="bg1"/>
                          </a:solidFill>
                        </a:rPr>
                        <a:t>Territory</a:t>
                      </a:r>
                    </a:p>
                  </a:txBody>
                  <a:tcPr anchor="ctr">
                    <a:lnB w="12700" cap="flat" cmpd="sng" algn="ctr">
                      <a:solidFill>
                        <a:schemeClr val="bg1"/>
                      </a:solidFill>
                      <a:prstDash val="solid"/>
                      <a:round/>
                      <a:headEnd type="none" w="med" len="med"/>
                      <a:tailEnd type="none" w="med" len="med"/>
                    </a:lnB>
                    <a:solidFill>
                      <a:srgbClr val="C00000"/>
                    </a:solidFill>
                  </a:tcPr>
                </a:tc>
                <a:tc>
                  <a:txBody>
                    <a:bodyPr/>
                    <a:lstStyle/>
                    <a:p>
                      <a:r>
                        <a:rPr lang="en-US" sz="1000" b="0" dirty="0">
                          <a:solidFill>
                            <a:srgbClr val="565656"/>
                          </a:solidFill>
                        </a:rPr>
                        <a:t>Survey covered 20 municipalities. Twenty municipalities are divided in two main groups, depending on how much they are affected by migration and migrant crisis.</a:t>
                      </a:r>
                    </a:p>
                    <a:p>
                      <a:r>
                        <a:rPr lang="en-US" sz="1000" b="0" dirty="0">
                          <a:solidFill>
                            <a:srgbClr val="565656"/>
                          </a:solidFill>
                        </a:rPr>
                        <a:t>I group - Municipalities </a:t>
                      </a:r>
                      <a:r>
                        <a:rPr lang="en-US" sz="1000" b="0" dirty="0" smtClean="0">
                          <a:solidFill>
                            <a:srgbClr val="565656"/>
                          </a:solidFill>
                        </a:rPr>
                        <a:t>more intensely affected by the crisis</a:t>
                      </a:r>
                      <a:r>
                        <a:rPr lang="sr-Latn-RS" sz="1000" b="0" dirty="0" smtClean="0">
                          <a:solidFill>
                            <a:srgbClr val="565656"/>
                          </a:solidFill>
                        </a:rPr>
                        <a:t>: </a:t>
                      </a:r>
                      <a:r>
                        <a:rPr lang="en-US" sz="1000" b="0" dirty="0">
                          <a:solidFill>
                            <a:srgbClr val="565656"/>
                          </a:solidFill>
                        </a:rPr>
                        <a:t>Preševo, Šid, Kanjiža, Beograd (Palilula, Savski venac </a:t>
                      </a:r>
                      <a:r>
                        <a:rPr lang="en-US" sz="1000" b="0" dirty="0" smtClean="0">
                          <a:solidFill>
                            <a:srgbClr val="565656"/>
                          </a:solidFill>
                        </a:rPr>
                        <a:t>and </a:t>
                      </a:r>
                      <a:r>
                        <a:rPr lang="en-US" sz="1000" b="0" dirty="0">
                          <a:solidFill>
                            <a:srgbClr val="565656"/>
                          </a:solidFill>
                        </a:rPr>
                        <a:t>Stari grad), Bujanovac, Dimitrovgrad, Bosilegrad, Negotin</a:t>
                      </a:r>
                    </a:p>
                    <a:p>
                      <a:r>
                        <a:rPr lang="en-US" sz="1000" b="0" dirty="0">
                          <a:solidFill>
                            <a:srgbClr val="565656"/>
                          </a:solidFill>
                        </a:rPr>
                        <a:t>II group - municipalities moderately affected by the crisis</a:t>
                      </a:r>
                      <a:r>
                        <a:rPr lang="sr-Latn-RS" sz="1000" b="0" dirty="0">
                          <a:solidFill>
                            <a:srgbClr val="565656"/>
                          </a:solidFill>
                        </a:rPr>
                        <a:t>:</a:t>
                      </a:r>
                      <a:r>
                        <a:rPr lang="en-US" sz="1000" b="0" dirty="0">
                          <a:solidFill>
                            <a:srgbClr val="565656"/>
                          </a:solidFill>
                        </a:rPr>
                        <a:t> Zaječar, Pirot, Vranje, Surdulica, Vladičin Han, Smederevo, Aleksinac, Obrenovac, Sombor</a:t>
                      </a:r>
                    </a:p>
                  </a:txBody>
                  <a:tcPr anchor="ctr">
                    <a:solidFill>
                      <a:schemeClr val="bg1">
                        <a:lumMod val="95000"/>
                      </a:schemeClr>
                    </a:solidFill>
                  </a:tcPr>
                </a:tc>
                <a:extLst>
                  <a:ext uri="{0D108BD9-81ED-4DB2-BD59-A6C34878D82A}">
                    <a16:rowId xmlns="" xmlns:a16="http://schemas.microsoft.com/office/drawing/2014/main" val="10003"/>
                  </a:ext>
                </a:extLst>
              </a:tr>
              <a:tr h="313577">
                <a:tc>
                  <a:txBody>
                    <a:bodyPr/>
                    <a:lstStyle/>
                    <a:p>
                      <a:r>
                        <a:rPr lang="en-US" sz="1000" b="0" dirty="0">
                          <a:solidFill>
                            <a:schemeClr val="bg1"/>
                          </a:solidFill>
                        </a:rPr>
                        <a:t>Instrument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solidFill>
                            <a:srgbClr val="565656"/>
                          </a:solidFill>
                        </a:rPr>
                        <a:t>A structured interview, with predominantly closed-ended questions in-home or in-office.</a:t>
                      </a:r>
                    </a:p>
                  </a:txBody>
                  <a:tcPr anchor="ctr">
                    <a:solidFill>
                      <a:schemeClr val="bg1">
                        <a:lumMod val="95000"/>
                      </a:schemeClr>
                    </a:solidFill>
                  </a:tcPr>
                </a:tc>
                <a:extLst>
                  <a:ext uri="{0D108BD9-81ED-4DB2-BD59-A6C34878D82A}">
                    <a16:rowId xmlns="" xmlns:a16="http://schemas.microsoft.com/office/drawing/2014/main" val="10004"/>
                  </a:ext>
                </a:extLst>
              </a:tr>
              <a:tr h="611070">
                <a:tc>
                  <a:txBody>
                    <a:bodyPr/>
                    <a:lstStyle/>
                    <a:p>
                      <a:r>
                        <a:rPr lang="en-US" sz="1000" b="0" dirty="0">
                          <a:solidFill>
                            <a:schemeClr val="bg1"/>
                          </a:solidFill>
                        </a:rPr>
                        <a:t>Technique</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00" b="0" dirty="0">
                          <a:solidFill>
                            <a:srgbClr val="565656"/>
                          </a:solidFill>
                        </a:rPr>
                        <a:t>General population:</a:t>
                      </a:r>
                      <a:r>
                        <a:rPr lang="en-US" sz="1000" b="0" baseline="0" dirty="0">
                          <a:solidFill>
                            <a:srgbClr val="565656"/>
                          </a:solidFill>
                        </a:rPr>
                        <a:t> </a:t>
                      </a:r>
                      <a:r>
                        <a:rPr lang="en-US" sz="1000" b="0" dirty="0">
                          <a:solidFill>
                            <a:srgbClr val="565656"/>
                          </a:solidFill>
                        </a:rPr>
                        <a:t>F2F, TAPI (data collection using tablets). </a:t>
                      </a:r>
                    </a:p>
                    <a:p>
                      <a:r>
                        <a:rPr lang="en-US" sz="1000" b="0" dirty="0">
                          <a:solidFill>
                            <a:srgbClr val="565656"/>
                          </a:solidFill>
                        </a:rPr>
                        <a:t>Local administration:</a:t>
                      </a:r>
                      <a:r>
                        <a:rPr lang="en-US" sz="1000" b="0" baseline="0" dirty="0">
                          <a:solidFill>
                            <a:srgbClr val="565656"/>
                          </a:solidFill>
                        </a:rPr>
                        <a:t> F2F, TAPI or CATI (computer assisted telephone interview) or CAWI (computer assisted web interview - self completion of the online questionnaire)</a:t>
                      </a:r>
                      <a:endParaRPr lang="en-US" sz="1000" b="0" dirty="0">
                        <a:solidFill>
                          <a:srgbClr val="565656"/>
                        </a:solidFill>
                      </a:endParaRPr>
                    </a:p>
                  </a:txBody>
                  <a:tcPr anchor="ctr">
                    <a:solidFill>
                      <a:schemeClr val="bg1">
                        <a:lumMod val="95000"/>
                      </a:schemeClr>
                    </a:solidFill>
                  </a:tcPr>
                </a:tc>
                <a:extLst>
                  <a:ext uri="{0D108BD9-81ED-4DB2-BD59-A6C34878D82A}">
                    <a16:rowId xmlns="" xmlns:a16="http://schemas.microsoft.com/office/drawing/2014/main" val="10006"/>
                  </a:ext>
                </a:extLst>
              </a:tr>
              <a:tr h="278266">
                <a:tc>
                  <a:txBody>
                    <a:bodyPr/>
                    <a:lstStyle/>
                    <a:p>
                      <a:r>
                        <a:rPr lang="en-US" sz="1000" b="0" dirty="0">
                          <a:solidFill>
                            <a:schemeClr val="bg1"/>
                          </a:solidFill>
                        </a:rPr>
                        <a:t>Length of the interview</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x-none" sz="1000" b="0" dirty="0">
                          <a:solidFill>
                            <a:srgbClr val="565656"/>
                          </a:solidFill>
                        </a:rPr>
                        <a:t>~ 30 minut</a:t>
                      </a:r>
                      <a:r>
                        <a:rPr lang="en-US" sz="1000" b="0" dirty="0">
                          <a:solidFill>
                            <a:srgbClr val="565656"/>
                          </a:solidFill>
                        </a:rPr>
                        <a:t>es general population and </a:t>
                      </a:r>
                      <a:r>
                        <a:rPr lang="x-none" sz="1000" b="0" dirty="0">
                          <a:solidFill>
                            <a:srgbClr val="565656"/>
                          </a:solidFill>
                        </a:rPr>
                        <a:t>~</a:t>
                      </a:r>
                      <a:r>
                        <a:rPr lang="en-US" sz="1000" b="0" dirty="0">
                          <a:solidFill>
                            <a:srgbClr val="565656"/>
                          </a:solidFill>
                        </a:rPr>
                        <a:t>20 local administration</a:t>
                      </a:r>
                    </a:p>
                  </a:txBody>
                  <a:tcPr anchor="ctr">
                    <a:solidFill>
                      <a:schemeClr val="bg1">
                        <a:lumMod val="95000"/>
                      </a:schemeClr>
                    </a:solidFill>
                  </a:tcPr>
                </a:tc>
                <a:extLst>
                  <a:ext uri="{0D108BD9-81ED-4DB2-BD59-A6C34878D82A}">
                    <a16:rowId xmlns="" xmlns:a16="http://schemas.microsoft.com/office/drawing/2014/main" val="10005"/>
                  </a:ext>
                </a:extLst>
              </a:tr>
              <a:tr h="780812">
                <a:tc>
                  <a:txBody>
                    <a:bodyPr/>
                    <a:lstStyle/>
                    <a:p>
                      <a:r>
                        <a:rPr lang="en-US" sz="1000" b="0" dirty="0">
                          <a:solidFill>
                            <a:schemeClr val="bg1"/>
                          </a:solidFill>
                        </a:rPr>
                        <a:t>Weight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r>
                        <a:rPr lang="en-US" sz="1000" b="0" dirty="0" smtClean="0">
                          <a:solidFill>
                            <a:srgbClr val="565656"/>
                          </a:solidFill>
                        </a:rPr>
                        <a:t>In order to achieve representativeness for the entire territory, the data was weighted on the basis of the 2011 Census with gender, age, settlement type and the size of the municipality.</a:t>
                      </a:r>
                    </a:p>
                    <a:p>
                      <a:r>
                        <a:rPr lang="en-US" sz="1000" b="0" dirty="0" smtClean="0">
                          <a:solidFill>
                            <a:srgbClr val="565656"/>
                          </a:solidFill>
                        </a:rPr>
                        <a:t>Preševo and Bujanovac have been weighted on the basis of the 2002 Census since the last census in 2011 was boycotted by the Albanian population.</a:t>
                      </a:r>
                    </a:p>
                  </a:txBody>
                  <a:tcPr anchor="ctr">
                    <a:solidFill>
                      <a:schemeClr val="bg1">
                        <a:lumMod val="95000"/>
                      </a:schemeClr>
                    </a:solidFill>
                  </a:tcPr>
                </a:tc>
                <a:extLst>
                  <a:ext uri="{0D108BD9-81ED-4DB2-BD59-A6C34878D82A}">
                    <a16:rowId xmlns="" xmlns:a16="http://schemas.microsoft.com/office/drawing/2014/main" val="749256929"/>
                  </a:ext>
                </a:extLst>
              </a:tr>
            </a:tbl>
          </a:graphicData>
        </a:graphic>
      </p:graphicFrame>
      <p:sp>
        <p:nvSpPr>
          <p:cNvPr id="9" name="Rectangle 8"/>
          <p:cNvSpPr/>
          <p:nvPr/>
        </p:nvSpPr>
        <p:spPr>
          <a:xfrm>
            <a:off x="244603" y="1233292"/>
            <a:ext cx="8610471"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0" kern="0" dirty="0">
                <a:solidFill>
                  <a:sysClr val="windowText" lastClr="000000"/>
                </a:solidFill>
                <a:latin typeface="+mj-lt"/>
              </a:rPr>
              <a:t>Two quantitative surveys were conducted simultaneously, </a:t>
            </a:r>
            <a:r>
              <a:rPr kumimoji="0" lang="en-US" sz="1200" b="0" i="0" u="none" strike="noStrike" kern="0" cap="none" spc="0" normalizeH="0" baseline="0" noProof="0" dirty="0">
                <a:ln>
                  <a:noFill/>
                </a:ln>
                <a:solidFill>
                  <a:sysClr val="windowText" lastClr="000000"/>
                </a:solidFill>
                <a:effectLst/>
                <a:uLnTx/>
                <a:uFillTx/>
                <a:latin typeface="+mj-lt"/>
              </a:rPr>
              <a:t>targeting two distinct groups:</a:t>
            </a:r>
            <a:r>
              <a:rPr lang="en-US" sz="1200" b="0" kern="0" dirty="0">
                <a:solidFill>
                  <a:sysClr val="windowText" lastClr="000000"/>
                </a:solidFill>
                <a:latin typeface="+mj-lt"/>
              </a:rPr>
              <a:t> general population (18+) and local administration</a:t>
            </a:r>
            <a:r>
              <a:rPr lang="x-none" sz="1200" b="0" kern="0" dirty="0">
                <a:solidFill>
                  <a:sysClr val="windowText" lastClr="000000"/>
                </a:solidFill>
                <a:latin typeface="+mj-lt"/>
              </a:rPr>
              <a:t> </a:t>
            </a:r>
            <a:r>
              <a:rPr lang="en-US" sz="1200" b="0" kern="0" dirty="0">
                <a:solidFill>
                  <a:sysClr val="windowText" lastClr="000000"/>
                </a:solidFill>
                <a:latin typeface="+mj-lt"/>
              </a:rPr>
              <a:t>representatives</a:t>
            </a:r>
            <a:r>
              <a:rPr kumimoji="0" lang="en-US" sz="1200" b="0" i="0" u="none" strike="noStrike" kern="0" cap="none" spc="0" normalizeH="0" baseline="0" noProof="0" dirty="0">
                <a:ln>
                  <a:noFill/>
                </a:ln>
                <a:solidFill>
                  <a:sysClr val="windowText" lastClr="000000"/>
                </a:solidFill>
                <a:effectLst/>
                <a:uLnTx/>
                <a:uFillTx/>
                <a:latin typeface="+mj-lt"/>
              </a:rPr>
              <a:t>. Key findings from both studies are presented in the report. </a:t>
            </a:r>
          </a:p>
        </p:txBody>
      </p:sp>
      <p:sp>
        <p:nvSpPr>
          <p:cNvPr id="6" name="Slide Number Placeholder 3"/>
          <p:cNvSpPr>
            <a:spLocks noGrp="1"/>
          </p:cNvSpPr>
          <p:nvPr>
            <p:ph type="sldNum" sz="quarter" idx="10"/>
          </p:nvPr>
        </p:nvSpPr>
        <p:spPr>
          <a:xfrm>
            <a:off x="8349607" y="6323838"/>
            <a:ext cx="505467" cy="252000"/>
          </a:xfrm>
        </p:spPr>
        <p:txBody>
          <a:bodyPr/>
          <a:lstStyle/>
          <a:p>
            <a:fld id="{9784CBA3-D598-4B1F-BAA3-EE14B5154290}" type="slidenum">
              <a:rPr lang="en-AU" smtClean="0"/>
              <a:pPr/>
              <a:t>4</a:t>
            </a:fld>
            <a:endParaRPr lang="en-AU" dirty="0"/>
          </a:p>
        </p:txBody>
      </p:sp>
    </p:spTree>
    <p:extLst>
      <p:ext uri="{BB962C8B-B14F-4D97-AF65-F5344CB8AC3E}">
        <p14:creationId xmlns:p14="http://schemas.microsoft.com/office/powerpoint/2010/main" val="4091845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The impact of the migration </a:t>
            </a:r>
            <a:r>
              <a:rPr lang="en-US" dirty="0"/>
              <a:t>crisis on </a:t>
            </a:r>
            <a:r>
              <a:rPr lang="x-none"/>
              <a:t>local </a:t>
            </a:r>
            <a:r>
              <a:rPr lang="en-US" dirty="0"/>
              <a:t/>
            </a:r>
            <a:br>
              <a:rPr lang="en-US" dirty="0"/>
            </a:br>
            <a:r>
              <a:rPr lang="en-US" dirty="0"/>
              <a:t>finances</a:t>
            </a:r>
          </a:p>
        </p:txBody>
      </p:sp>
      <p:graphicFrame>
        <p:nvGraphicFramePr>
          <p:cNvPr id="6" name="Content Placeholder 9"/>
          <p:cNvGraphicFramePr>
            <a:graphicFrameLocks noGrp="1"/>
          </p:cNvGraphicFramePr>
          <p:nvPr>
            <p:ph sz="quarter" idx="11"/>
            <p:extLst>
              <p:ext uri="{D42A27DB-BD31-4B8C-83A1-F6EECF244321}">
                <p14:modId xmlns:p14="http://schemas.microsoft.com/office/powerpoint/2010/main" val="3888879889"/>
              </p:ext>
            </p:extLst>
          </p:nvPr>
        </p:nvGraphicFramePr>
        <p:xfrm>
          <a:off x="285750" y="2295525"/>
          <a:ext cx="8569325" cy="37671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p:txBody>
          <a:bodyPr/>
          <a:lstStyle/>
          <a:p>
            <a:r>
              <a:rPr lang="en-US" sz="1400" dirty="0"/>
              <a:t>When it comes to finances, in most of the municipalities (74%), financial stability has not been undermined so </a:t>
            </a:r>
            <a:r>
              <a:rPr lang="en-US" sz="1400" dirty="0" smtClean="0"/>
              <a:t>far</a:t>
            </a:r>
            <a:r>
              <a:rPr lang="sr-Latn-RS" sz="1400" dirty="0" smtClean="0"/>
              <a:t> by the opinion of local administration</a:t>
            </a:r>
            <a:r>
              <a:rPr lang="en-US" sz="1400" dirty="0" smtClean="0"/>
              <a:t>. There </a:t>
            </a:r>
            <a:r>
              <a:rPr lang="en-US" sz="1400" dirty="0"/>
              <a:t>were some major challenges in municipalities more intensely affected by the crisis, but they were successfully solved with help of donations and Government. </a:t>
            </a:r>
          </a:p>
        </p:txBody>
      </p:sp>
      <p:sp>
        <p:nvSpPr>
          <p:cNvPr id="7"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8" name="Table 7"/>
          <p:cNvGraphicFramePr>
            <a:graphicFrameLocks noGrp="1"/>
          </p:cNvGraphicFramePr>
          <p:nvPr>
            <p:extLst>
              <p:ext uri="{D42A27DB-BD31-4B8C-83A1-F6EECF244321}">
                <p14:modId xmlns:p14="http://schemas.microsoft.com/office/powerpoint/2010/main" val="2586032426"/>
              </p:ext>
            </p:extLst>
          </p:nvPr>
        </p:nvGraphicFramePr>
        <p:xfrm>
          <a:off x="7043829" y="5431155"/>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74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61047">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tc>
                  <a:txBody>
                    <a:bodyPr/>
                    <a:lstStyle/>
                    <a:p>
                      <a:r>
                        <a:rPr lang="x-none" sz="600" b="0" dirty="0">
                          <a:solidFill>
                            <a:srgbClr val="333333"/>
                          </a:solidFill>
                        </a:rPr>
                        <a:t>66</a:t>
                      </a:r>
                      <a:endParaRPr lang="en-US" sz="600" b="0" dirty="0">
                        <a:solidFill>
                          <a:srgbClr val="333333"/>
                        </a:solidFill>
                      </a:endParaRPr>
                    </a:p>
                  </a:txBody>
                  <a:tcPr anchor="ctr">
                    <a:noFill/>
                  </a:tcPr>
                </a:tc>
                <a:tc>
                  <a:txBody>
                    <a:bodyPr/>
                    <a:lstStyle/>
                    <a:p>
                      <a:r>
                        <a:rPr lang="x-none" sz="600" b="0" dirty="0">
                          <a:solidFill>
                            <a:srgbClr val="333333"/>
                          </a:solidFill>
                        </a:rPr>
                        <a:t>110</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9" name="Group 8"/>
          <p:cNvGrpSpPr/>
          <p:nvPr/>
        </p:nvGrpSpPr>
        <p:grpSpPr>
          <a:xfrm>
            <a:off x="7724216" y="142707"/>
            <a:ext cx="1213794" cy="739068"/>
            <a:chOff x="4812750" y="5991057"/>
            <a:chExt cx="1213794" cy="739068"/>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11" name="Rectangle 10"/>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spTree>
    <p:extLst>
      <p:ext uri="{BB962C8B-B14F-4D97-AF65-F5344CB8AC3E}">
        <p14:creationId xmlns:p14="http://schemas.microsoft.com/office/powerpoint/2010/main" val="1795707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2905733270"/>
              </p:ext>
            </p:extLst>
          </p:nvPr>
        </p:nvGraphicFramePr>
        <p:xfrm>
          <a:off x="276320" y="1944688"/>
          <a:ext cx="8591361" cy="402033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Plans for </a:t>
            </a:r>
            <a:r>
              <a:rPr lang="x-none" dirty="0"/>
              <a:t>new </a:t>
            </a:r>
            <a:r>
              <a:rPr lang="en-US" dirty="0"/>
              <a:t>budget</a:t>
            </a:r>
            <a:endParaRPr lang="en-AU" dirty="0"/>
          </a:p>
        </p:txBody>
      </p:sp>
      <p:sp>
        <p:nvSpPr>
          <p:cNvPr id="21" name="Text Placeholder 20"/>
          <p:cNvSpPr>
            <a:spLocks noGrp="1"/>
          </p:cNvSpPr>
          <p:nvPr>
            <p:ph type="body" sz="quarter" idx="15"/>
          </p:nvPr>
        </p:nvSpPr>
        <p:spPr/>
        <p:txBody>
          <a:bodyPr>
            <a:noAutofit/>
          </a:bodyPr>
          <a:lstStyle/>
          <a:p>
            <a:r>
              <a:rPr lang="en-US" sz="1400" dirty="0">
                <a:solidFill>
                  <a:schemeClr val="tx1"/>
                </a:solidFill>
              </a:rPr>
              <a:t>One in three municipalities that is more affected by migrations are planning to introduce expenditure items </a:t>
            </a:r>
            <a:r>
              <a:rPr sz="1400" dirty="0">
                <a:solidFill>
                  <a:schemeClr val="tx1"/>
                </a:solidFill>
              </a:rPr>
              <a:t>for migrants in </a:t>
            </a:r>
            <a:r>
              <a:rPr lang="en-US" sz="1400" dirty="0">
                <a:solidFill>
                  <a:schemeClr val="tx1"/>
                </a:solidFill>
              </a:rPr>
              <a:t>the new budget.</a:t>
            </a:r>
          </a:p>
        </p:txBody>
      </p:sp>
      <p:graphicFrame>
        <p:nvGraphicFramePr>
          <p:cNvPr id="6" name="Chart Placeholder 217"/>
          <p:cNvGraphicFramePr>
            <a:graphicFrameLocks/>
          </p:cNvGraphicFramePr>
          <p:nvPr>
            <p:extLst>
              <p:ext uri="{D42A27DB-BD31-4B8C-83A1-F6EECF244321}">
                <p14:modId xmlns:p14="http://schemas.microsoft.com/office/powerpoint/2010/main" val="3150926136"/>
              </p:ext>
            </p:extLst>
          </p:nvPr>
        </p:nvGraphicFramePr>
        <p:xfrm>
          <a:off x="5698731" y="2745371"/>
          <a:ext cx="2031621" cy="201114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7500" y="4380976"/>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solidFill>
                  <a:srgbClr val="333333"/>
                </a:solidFill>
                <a:effectLst/>
                <a:uLnTx/>
                <a:uFillTx/>
                <a:latin typeface="+mn-lt"/>
                <a:cs typeface="Verdana" pitchFamily="34" charset="0"/>
              </a:rPr>
              <a:t>Total sample</a:t>
            </a:r>
          </a:p>
        </p:txBody>
      </p:sp>
      <p:sp>
        <p:nvSpPr>
          <p:cNvPr id="10" name="TextBox 9"/>
          <p:cNvSpPr txBox="1"/>
          <p:nvPr/>
        </p:nvSpPr>
        <p:spPr>
          <a:xfrm>
            <a:off x="3512150" y="4510621"/>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b="0" kern="0" dirty="0">
                <a:solidFill>
                  <a:srgbClr val="333333"/>
                </a:solidFill>
                <a:latin typeface="+mn-lt"/>
                <a:cs typeface="Verdana" pitchFamily="34" charset="0"/>
              </a:rPr>
              <a:t>I group - municipalities more intensely affected by the crisis	</a:t>
            </a:r>
            <a:endParaRPr kumimoji="0" lang="en-AU" sz="900" b="0" i="0" u="none" strike="noStrike" kern="0" cap="none" spc="0" normalizeH="0" baseline="0" noProof="0" dirty="0">
              <a:ln>
                <a:noFill/>
              </a:ln>
              <a:solidFill>
                <a:srgbClr val="333333"/>
              </a:solidFill>
              <a:effectLst/>
              <a:uLnTx/>
              <a:uFillTx/>
              <a:latin typeface="+mn-lt"/>
              <a:cs typeface="Verdana" pitchFamily="34" charset="0"/>
            </a:endParaRPr>
          </a:p>
        </p:txBody>
      </p:sp>
      <p:sp>
        <p:nvSpPr>
          <p:cNvPr id="11" name="TextBox 10"/>
          <p:cNvSpPr txBox="1"/>
          <p:nvPr/>
        </p:nvSpPr>
        <p:spPr>
          <a:xfrm>
            <a:off x="5833099" y="4506970"/>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333333"/>
                </a:solidFill>
                <a:effectLst/>
                <a:uLnTx/>
                <a:uFillTx/>
                <a:latin typeface="+mn-lt"/>
                <a:cs typeface="Verdana" pitchFamily="34" charset="0"/>
              </a:rPr>
              <a:t>II group - municipalities moderately affected by the crisis</a:t>
            </a:r>
            <a:endParaRPr kumimoji="0" lang="en-AU" sz="900" b="0" i="0" u="none" strike="noStrike" kern="0" cap="none" spc="0" normalizeH="0" baseline="0" noProof="0" dirty="0">
              <a:ln>
                <a:noFill/>
              </a:ln>
              <a:solidFill>
                <a:srgbClr val="333333"/>
              </a:solidFill>
              <a:effectLst/>
              <a:uLnTx/>
              <a:uFillTx/>
              <a:latin typeface="+mn-lt"/>
              <a:cs typeface="Verdana" pitchFamily="34" charset="0"/>
            </a:endParaRPr>
          </a:p>
        </p:txBody>
      </p:sp>
      <p:graphicFrame>
        <p:nvGraphicFramePr>
          <p:cNvPr id="12" name="Chart Placeholder 217"/>
          <p:cNvGraphicFramePr>
            <a:graphicFrameLocks/>
          </p:cNvGraphicFramePr>
          <p:nvPr>
            <p:extLst>
              <p:ext uri="{D42A27DB-BD31-4B8C-83A1-F6EECF244321}">
                <p14:modId xmlns:p14="http://schemas.microsoft.com/office/powerpoint/2010/main" val="587835872"/>
              </p:ext>
            </p:extLst>
          </p:nvPr>
        </p:nvGraphicFramePr>
        <p:xfrm>
          <a:off x="3407375" y="2735846"/>
          <a:ext cx="2031621" cy="201114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402745" y="2567538"/>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5" name="TextBox 14"/>
          <p:cNvSpPr txBox="1"/>
          <p:nvPr/>
        </p:nvSpPr>
        <p:spPr>
          <a:xfrm>
            <a:off x="3697797" y="2634957"/>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6" name="TextBox 15"/>
          <p:cNvSpPr txBox="1"/>
          <p:nvPr/>
        </p:nvSpPr>
        <p:spPr>
          <a:xfrm>
            <a:off x="5968557" y="2642258"/>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3" name="Rectangle 2"/>
          <p:cNvSpPr/>
          <p:nvPr/>
        </p:nvSpPr>
        <p:spPr>
          <a:xfrm>
            <a:off x="352425" y="2114282"/>
            <a:ext cx="7829550" cy="415498"/>
          </a:xfrm>
          <a:prstGeom prst="rect">
            <a:avLst/>
          </a:prstGeom>
        </p:spPr>
        <p:txBody>
          <a:bodyPr wrap="square">
            <a:spAutoFit/>
          </a:bodyPr>
          <a:lstStyle/>
          <a:p>
            <a:pPr algn="ctr"/>
            <a:r>
              <a:rPr lang="en-US" sz="1050" dirty="0">
                <a:latin typeface="+mn-lt"/>
              </a:rPr>
              <a:t>Have you been planning to introduce expenditure items in the new budget that pertain to accommodation and treatment of migrants/refugees?</a:t>
            </a:r>
          </a:p>
        </p:txBody>
      </p:sp>
      <p:sp>
        <p:nvSpPr>
          <p:cNvPr id="18"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9" name="Table 18"/>
          <p:cNvGraphicFramePr>
            <a:graphicFrameLocks noGrp="1"/>
          </p:cNvGraphicFramePr>
          <p:nvPr>
            <p:extLst>
              <p:ext uri="{D42A27DB-BD31-4B8C-83A1-F6EECF244321}">
                <p14:modId xmlns:p14="http://schemas.microsoft.com/office/powerpoint/2010/main" val="2133799182"/>
              </p:ext>
            </p:extLst>
          </p:nvPr>
        </p:nvGraphicFramePr>
        <p:xfrm>
          <a:off x="7043829" y="5431155"/>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74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61047">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tc>
                  <a:txBody>
                    <a:bodyPr/>
                    <a:lstStyle/>
                    <a:p>
                      <a:r>
                        <a:rPr lang="x-none" sz="600" b="0" dirty="0">
                          <a:solidFill>
                            <a:srgbClr val="333333"/>
                          </a:solidFill>
                        </a:rPr>
                        <a:t>66</a:t>
                      </a:r>
                      <a:endParaRPr lang="en-US" sz="600" b="0" dirty="0">
                        <a:solidFill>
                          <a:srgbClr val="333333"/>
                        </a:solidFill>
                      </a:endParaRPr>
                    </a:p>
                  </a:txBody>
                  <a:tcPr anchor="ctr">
                    <a:noFill/>
                  </a:tcPr>
                </a:tc>
                <a:tc>
                  <a:txBody>
                    <a:bodyPr/>
                    <a:lstStyle/>
                    <a:p>
                      <a:r>
                        <a:rPr lang="x-none" sz="600" b="0" dirty="0">
                          <a:solidFill>
                            <a:srgbClr val="333333"/>
                          </a:solidFill>
                        </a:rPr>
                        <a:t>110</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20" name="Group 19"/>
          <p:cNvGrpSpPr/>
          <p:nvPr/>
        </p:nvGrpSpPr>
        <p:grpSpPr>
          <a:xfrm>
            <a:off x="7724216" y="142707"/>
            <a:ext cx="1213794" cy="739068"/>
            <a:chOff x="4812750" y="5991057"/>
            <a:chExt cx="1213794" cy="739068"/>
          </a:xfrm>
        </p:grpSpPr>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24" name="Rectangle 23"/>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spTree>
    <p:extLst>
      <p:ext uri="{BB962C8B-B14F-4D97-AF65-F5344CB8AC3E}">
        <p14:creationId xmlns:p14="http://schemas.microsoft.com/office/powerpoint/2010/main" val="2165740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Benefits of the </a:t>
            </a:r>
            <a:r>
              <a:rPr lang="en-US" dirty="0"/>
              <a:t>international financial support</a:t>
            </a:r>
          </a:p>
        </p:txBody>
      </p:sp>
      <p:sp>
        <p:nvSpPr>
          <p:cNvPr id="5" name="Text Placeholder 4"/>
          <p:cNvSpPr>
            <a:spLocks noGrp="1"/>
          </p:cNvSpPr>
          <p:nvPr>
            <p:ph type="body" sz="quarter" idx="15"/>
          </p:nvPr>
        </p:nvSpPr>
        <p:spPr/>
        <p:txBody>
          <a:bodyPr>
            <a:normAutofit/>
          </a:bodyPr>
          <a:lstStyle/>
          <a:p>
            <a:r>
              <a:rPr lang="en-US" sz="1400" dirty="0"/>
              <a:t>International financial support is </a:t>
            </a:r>
            <a:r>
              <a:rPr lang="sr-Latn-RS" sz="1400" dirty="0" smtClean="0"/>
              <a:t>perceived </a:t>
            </a:r>
            <a:r>
              <a:rPr lang="en-US" sz="1400" dirty="0" smtClean="0"/>
              <a:t>useful </a:t>
            </a:r>
            <a:r>
              <a:rPr lang="en-US" sz="1400" dirty="0"/>
              <a:t>by vast majority of local representatives. </a:t>
            </a:r>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2932905218"/>
              </p:ext>
            </p:extLst>
          </p:nvPr>
        </p:nvGraphicFramePr>
        <p:xfrm>
          <a:off x="285750" y="2505074"/>
          <a:ext cx="8569325" cy="3433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41370318"/>
              </p:ext>
            </p:extLst>
          </p:nvPr>
        </p:nvGraphicFramePr>
        <p:xfrm>
          <a:off x="6847366" y="2493818"/>
          <a:ext cx="2007708" cy="2582836"/>
        </p:xfrm>
        <a:graphic>
          <a:graphicData uri="http://schemas.openxmlformats.org/drawingml/2006/table">
            <a:tbl>
              <a:tblPr firstRow="1" bandRow="1">
                <a:tableStyleId>{5C22544A-7EE6-4342-B048-85BDC9FD1C3A}</a:tableStyleId>
              </a:tblPr>
              <a:tblGrid>
                <a:gridCol w="1035393">
                  <a:extLst>
                    <a:ext uri="{9D8B030D-6E8A-4147-A177-3AD203B41FA5}">
                      <a16:colId xmlns="" xmlns:a16="http://schemas.microsoft.com/office/drawing/2014/main" val="2533916438"/>
                    </a:ext>
                  </a:extLst>
                </a:gridCol>
                <a:gridCol w="972315">
                  <a:extLst>
                    <a:ext uri="{9D8B030D-6E8A-4147-A177-3AD203B41FA5}">
                      <a16:colId xmlns="" xmlns:a16="http://schemas.microsoft.com/office/drawing/2014/main" val="2389811124"/>
                    </a:ext>
                  </a:extLst>
                </a:gridCol>
              </a:tblGrid>
              <a:tr h="3827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Unuseful,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Useful, %</a:t>
                      </a:r>
                    </a:p>
                  </a:txBody>
                  <a:tcPr/>
                </a:tc>
                <a:extLst>
                  <a:ext uri="{0D108BD9-81ED-4DB2-BD59-A6C34878D82A}">
                    <a16:rowId xmlns="" xmlns:a16="http://schemas.microsoft.com/office/drawing/2014/main" val="2611604264"/>
                  </a:ext>
                </a:extLst>
              </a:tr>
              <a:tr h="602866">
                <a:tc>
                  <a:txBody>
                    <a:bodyPr/>
                    <a:lstStyle/>
                    <a:p>
                      <a:pPr algn="ctr"/>
                      <a:r>
                        <a:rPr lang="en-US" sz="1200" dirty="0"/>
                        <a:t>0</a:t>
                      </a:r>
                    </a:p>
                  </a:txBody>
                  <a:tcPr anchor="ctr">
                    <a:noFill/>
                  </a:tcPr>
                </a:tc>
                <a:tc>
                  <a:txBody>
                    <a:bodyPr/>
                    <a:lstStyle/>
                    <a:p>
                      <a:pPr algn="ctr"/>
                      <a:r>
                        <a:rPr lang="en-US" sz="1200" dirty="0"/>
                        <a:t>97</a:t>
                      </a:r>
                    </a:p>
                  </a:txBody>
                  <a:tcPr anchor="ctr">
                    <a:noFill/>
                  </a:tcPr>
                </a:tc>
                <a:extLst>
                  <a:ext uri="{0D108BD9-81ED-4DB2-BD59-A6C34878D82A}">
                    <a16:rowId xmlns="" xmlns:a16="http://schemas.microsoft.com/office/drawing/2014/main" val="3260649904"/>
                  </a:ext>
                </a:extLst>
              </a:tr>
              <a:tr h="919367">
                <a:tc>
                  <a:txBody>
                    <a:bodyPr/>
                    <a:lstStyle/>
                    <a:p>
                      <a:pPr algn="ctr"/>
                      <a:r>
                        <a:rPr lang="en-US" sz="1200" dirty="0"/>
                        <a:t>0</a:t>
                      </a:r>
                    </a:p>
                  </a:txBody>
                  <a:tcPr anchor="ctr">
                    <a:noFill/>
                  </a:tcPr>
                </a:tc>
                <a:tc>
                  <a:txBody>
                    <a:bodyPr/>
                    <a:lstStyle/>
                    <a:p>
                      <a:pPr algn="ctr"/>
                      <a:r>
                        <a:rPr lang="en-US" sz="1200" dirty="0"/>
                        <a:t>93</a:t>
                      </a:r>
                    </a:p>
                  </a:txBody>
                  <a:tcPr anchor="ctr">
                    <a:noFill/>
                  </a:tcPr>
                </a:tc>
                <a:extLst>
                  <a:ext uri="{0D108BD9-81ED-4DB2-BD59-A6C34878D82A}">
                    <a16:rowId xmlns="" xmlns:a16="http://schemas.microsoft.com/office/drawing/2014/main" val="1268549333"/>
                  </a:ext>
                </a:extLst>
              </a:tr>
              <a:tr h="677871">
                <a:tc>
                  <a:txBody>
                    <a:bodyPr/>
                    <a:lstStyle/>
                    <a:p>
                      <a:pPr algn="ctr"/>
                      <a:r>
                        <a:rPr lang="en-US" sz="1200" dirty="0"/>
                        <a:t>0</a:t>
                      </a:r>
                    </a:p>
                  </a:txBody>
                  <a:tcPr anchor="ctr">
                    <a:noFill/>
                  </a:tcPr>
                </a:tc>
                <a:tc>
                  <a:txBody>
                    <a:bodyPr/>
                    <a:lstStyle/>
                    <a:p>
                      <a:pPr algn="ctr"/>
                      <a:r>
                        <a:rPr lang="en-US" sz="1200" dirty="0"/>
                        <a:t>100</a:t>
                      </a:r>
                    </a:p>
                  </a:txBody>
                  <a:tcPr anchor="ctr">
                    <a:noFill/>
                  </a:tcPr>
                </a:tc>
                <a:extLst>
                  <a:ext uri="{0D108BD9-81ED-4DB2-BD59-A6C34878D82A}">
                    <a16:rowId xmlns="" xmlns:a16="http://schemas.microsoft.com/office/drawing/2014/main" val="3593748831"/>
                  </a:ext>
                </a:extLst>
              </a:tr>
            </a:tbl>
          </a:graphicData>
        </a:graphic>
      </p:graphicFrame>
      <p:cxnSp>
        <p:nvCxnSpPr>
          <p:cNvPr id="13" name="Straight Connector 12"/>
          <p:cNvCxnSpPr/>
          <p:nvPr/>
        </p:nvCxnSpPr>
        <p:spPr>
          <a:xfrm>
            <a:off x="2275367" y="3593805"/>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75367" y="4365552"/>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66700" y="2041863"/>
            <a:ext cx="8588374" cy="577081"/>
          </a:xfrm>
          <a:prstGeom prst="rect">
            <a:avLst/>
          </a:prstGeom>
        </p:spPr>
        <p:txBody>
          <a:bodyPr wrap="square">
            <a:spAutoFit/>
          </a:bodyPr>
          <a:lstStyle/>
          <a:p>
            <a:pPr algn="ctr"/>
            <a:r>
              <a:rPr lang="en-US" sz="1050" b="0" dirty="0">
                <a:latin typeface="+mn-lt"/>
              </a:rPr>
              <a:t>THOSE WHO HAVE HEARD ABOUT INTERNATIONAL FINANCIAL SUPPORT FOR MIGRANTS : </a:t>
            </a:r>
            <a:r>
              <a:rPr lang="en-US" sz="1050" dirty="0">
                <a:latin typeface="+mn-lt"/>
              </a:rPr>
              <a:t>According to your information, how useful is the international support/donation aimed to migrant/refugee crisis in your Municipality? %</a:t>
            </a:r>
          </a:p>
        </p:txBody>
      </p:sp>
      <p:sp>
        <p:nvSpPr>
          <p:cNvPr id="10"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5" name="Table 14"/>
          <p:cNvGraphicFramePr>
            <a:graphicFrameLocks noGrp="1"/>
          </p:cNvGraphicFramePr>
          <p:nvPr>
            <p:extLst>
              <p:ext uri="{D42A27DB-BD31-4B8C-83A1-F6EECF244321}">
                <p14:modId xmlns:p14="http://schemas.microsoft.com/office/powerpoint/2010/main" val="1526907197"/>
              </p:ext>
            </p:extLst>
          </p:nvPr>
        </p:nvGraphicFramePr>
        <p:xfrm>
          <a:off x="7043829" y="5431155"/>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74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61047">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65</a:t>
                      </a:r>
                      <a:endParaRPr lang="en-US" sz="600" b="0" dirty="0">
                        <a:solidFill>
                          <a:srgbClr val="333333"/>
                        </a:solidFill>
                      </a:endParaRPr>
                    </a:p>
                  </a:txBody>
                  <a:tcPr anchor="ctr">
                    <a:noFill/>
                  </a:tcPr>
                </a:tc>
                <a:tc>
                  <a:txBody>
                    <a:bodyPr/>
                    <a:lstStyle/>
                    <a:p>
                      <a:r>
                        <a:rPr lang="x-none" sz="600" b="0" dirty="0">
                          <a:solidFill>
                            <a:srgbClr val="333333"/>
                          </a:solidFill>
                        </a:rPr>
                        <a:t>30</a:t>
                      </a:r>
                      <a:endParaRPr lang="en-US" sz="600" b="0" dirty="0">
                        <a:solidFill>
                          <a:srgbClr val="333333"/>
                        </a:solidFill>
                      </a:endParaRPr>
                    </a:p>
                  </a:txBody>
                  <a:tcPr anchor="ctr">
                    <a:noFill/>
                  </a:tcPr>
                </a:tc>
                <a:tc>
                  <a:txBody>
                    <a:bodyPr/>
                    <a:lstStyle/>
                    <a:p>
                      <a:r>
                        <a:rPr lang="x-none" sz="600" b="0" dirty="0">
                          <a:solidFill>
                            <a:srgbClr val="333333"/>
                          </a:solidFill>
                        </a:rPr>
                        <a:t>35</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6" name="Group 15"/>
          <p:cNvGrpSpPr/>
          <p:nvPr/>
        </p:nvGrpSpPr>
        <p:grpSpPr>
          <a:xfrm>
            <a:off x="7724216" y="142707"/>
            <a:ext cx="1213794" cy="739068"/>
            <a:chOff x="4812750" y="5991057"/>
            <a:chExt cx="1213794" cy="739068"/>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18" name="Rectangle 17"/>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spTree>
    <p:extLst>
      <p:ext uri="{BB962C8B-B14F-4D97-AF65-F5344CB8AC3E}">
        <p14:creationId xmlns:p14="http://schemas.microsoft.com/office/powerpoint/2010/main" val="2688762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3688338684"/>
              </p:ext>
            </p:extLst>
          </p:nvPr>
        </p:nvGraphicFramePr>
        <p:xfrm>
          <a:off x="276320" y="2030413"/>
          <a:ext cx="8591361" cy="402033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Awareness about</a:t>
            </a:r>
            <a:r>
              <a:rPr lang="x-none" dirty="0"/>
              <a:t> the </a:t>
            </a:r>
            <a:r>
              <a:rPr lang="en-US" dirty="0"/>
              <a:t>international financial support/donation</a:t>
            </a:r>
            <a:endParaRPr lang="en-AU" dirty="0"/>
          </a:p>
        </p:txBody>
      </p:sp>
      <p:sp>
        <p:nvSpPr>
          <p:cNvPr id="21" name="Text Placeholder 20"/>
          <p:cNvSpPr>
            <a:spLocks noGrp="1"/>
          </p:cNvSpPr>
          <p:nvPr>
            <p:ph type="body" sz="quarter" idx="15"/>
          </p:nvPr>
        </p:nvSpPr>
        <p:spPr>
          <a:xfrm>
            <a:off x="274733" y="1031839"/>
            <a:ext cx="8569324" cy="758861"/>
          </a:xfrm>
        </p:spPr>
        <p:txBody>
          <a:bodyPr>
            <a:noAutofit/>
          </a:bodyPr>
          <a:lstStyle/>
          <a:p>
            <a:r>
              <a:rPr lang="en-US" sz="1400" dirty="0"/>
              <a:t>The majority of </a:t>
            </a:r>
            <a:r>
              <a:rPr lang="en-US" sz="1400" dirty="0" smtClean="0"/>
              <a:t>citizens</a:t>
            </a:r>
            <a:r>
              <a:rPr lang="sr-Latn-RS" sz="1400" dirty="0" smtClean="0"/>
              <a:t> (</a:t>
            </a:r>
            <a:r>
              <a:rPr lang="en-US" sz="1400" dirty="0" smtClean="0"/>
              <a:t>72%</a:t>
            </a:r>
            <a:r>
              <a:rPr lang="sr-Latn-RS" sz="1400" dirty="0" smtClean="0"/>
              <a:t>)</a:t>
            </a:r>
            <a:r>
              <a:rPr lang="en-US" sz="1400" dirty="0" smtClean="0"/>
              <a:t> </a:t>
            </a:r>
            <a:r>
              <a:rPr lang="en-US" sz="1400" dirty="0"/>
              <a:t>have not heard of the international aid programs channeled to their municipality and intended for the migrant/refugee crisis, against 19% of those who have heard about them in general. Higher awareness among respondents from municipalities that are more </a:t>
            </a:r>
            <a:r>
              <a:rPr lang="sr-Latn-RS" sz="1400" dirty="0" smtClean="0"/>
              <a:t>intensely </a:t>
            </a:r>
            <a:r>
              <a:rPr lang="en-US" sz="1400" dirty="0" smtClean="0"/>
              <a:t>affected </a:t>
            </a:r>
            <a:r>
              <a:rPr lang="en-US" sz="1400" dirty="0"/>
              <a:t>by migrations. </a:t>
            </a:r>
          </a:p>
        </p:txBody>
      </p:sp>
      <p:graphicFrame>
        <p:nvGraphicFramePr>
          <p:cNvPr id="6" name="Chart Placeholder 217"/>
          <p:cNvGraphicFramePr>
            <a:graphicFrameLocks/>
          </p:cNvGraphicFramePr>
          <p:nvPr>
            <p:extLst>
              <p:ext uri="{D42A27DB-BD31-4B8C-83A1-F6EECF244321}">
                <p14:modId xmlns:p14="http://schemas.microsoft.com/office/powerpoint/2010/main" val="1281865076"/>
              </p:ext>
            </p:extLst>
          </p:nvPr>
        </p:nvGraphicFramePr>
        <p:xfrm>
          <a:off x="5698731" y="2773946"/>
          <a:ext cx="2031621" cy="201114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7500" y="4457176"/>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solidFill>
                  <a:srgbClr val="333333"/>
                </a:solidFill>
                <a:effectLst/>
                <a:uLnTx/>
                <a:uFillTx/>
                <a:latin typeface="+mn-lt"/>
                <a:cs typeface="Verdana" pitchFamily="34" charset="0"/>
              </a:rPr>
              <a:t>Total sample</a:t>
            </a:r>
          </a:p>
        </p:txBody>
      </p:sp>
      <p:sp>
        <p:nvSpPr>
          <p:cNvPr id="10" name="TextBox 9"/>
          <p:cNvSpPr txBox="1"/>
          <p:nvPr/>
        </p:nvSpPr>
        <p:spPr>
          <a:xfrm>
            <a:off x="3512150" y="4558246"/>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b="0" kern="0" dirty="0">
                <a:solidFill>
                  <a:srgbClr val="333333"/>
                </a:solidFill>
                <a:latin typeface="+mn-lt"/>
                <a:cs typeface="Verdana" pitchFamily="34" charset="0"/>
              </a:rPr>
              <a:t>I group - municipalities more intensely affected by the crisis	</a:t>
            </a:r>
            <a:endParaRPr kumimoji="0" lang="en-AU" sz="900" b="0" i="0" u="none" strike="noStrike" kern="0" cap="none" spc="0" normalizeH="0" baseline="0" noProof="0" dirty="0">
              <a:ln>
                <a:noFill/>
              </a:ln>
              <a:solidFill>
                <a:srgbClr val="333333"/>
              </a:solidFill>
              <a:effectLst/>
              <a:uLnTx/>
              <a:uFillTx/>
              <a:latin typeface="+mn-lt"/>
              <a:cs typeface="Verdana" pitchFamily="34" charset="0"/>
            </a:endParaRPr>
          </a:p>
        </p:txBody>
      </p:sp>
      <p:sp>
        <p:nvSpPr>
          <p:cNvPr id="11" name="TextBox 10"/>
          <p:cNvSpPr txBox="1"/>
          <p:nvPr/>
        </p:nvSpPr>
        <p:spPr>
          <a:xfrm>
            <a:off x="5833099" y="4554595"/>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b="0" kern="0" dirty="0">
                <a:solidFill>
                  <a:srgbClr val="333333"/>
                </a:solidFill>
                <a:latin typeface="+mn-lt"/>
                <a:cs typeface="Verdana" pitchFamily="34" charset="0"/>
              </a:rPr>
              <a:t>II group - municipalities moderately affected by the crisis</a:t>
            </a:r>
            <a:endParaRPr kumimoji="0" lang="en-AU" sz="900" b="0" i="0" u="none" strike="noStrike" kern="0" cap="none" spc="0" normalizeH="0" baseline="0" noProof="0" dirty="0">
              <a:ln>
                <a:noFill/>
              </a:ln>
              <a:solidFill>
                <a:srgbClr val="333333"/>
              </a:solidFill>
              <a:effectLst/>
              <a:uLnTx/>
              <a:uFillTx/>
              <a:latin typeface="+mn-lt"/>
              <a:cs typeface="Verdana" pitchFamily="34" charset="0"/>
            </a:endParaRPr>
          </a:p>
        </p:txBody>
      </p:sp>
      <p:graphicFrame>
        <p:nvGraphicFramePr>
          <p:cNvPr id="12" name="Chart Placeholder 217"/>
          <p:cNvGraphicFramePr>
            <a:graphicFrameLocks/>
          </p:cNvGraphicFramePr>
          <p:nvPr>
            <p:extLst>
              <p:ext uri="{D42A27DB-BD31-4B8C-83A1-F6EECF244321}">
                <p14:modId xmlns:p14="http://schemas.microsoft.com/office/powerpoint/2010/main" val="2166396978"/>
              </p:ext>
            </p:extLst>
          </p:nvPr>
        </p:nvGraphicFramePr>
        <p:xfrm>
          <a:off x="3388325" y="2783471"/>
          <a:ext cx="2031621" cy="201114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402745" y="2596113"/>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5" name="TextBox 14"/>
          <p:cNvSpPr txBox="1"/>
          <p:nvPr/>
        </p:nvSpPr>
        <p:spPr>
          <a:xfrm>
            <a:off x="3697797" y="2673057"/>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6" name="TextBox 15"/>
          <p:cNvSpPr txBox="1"/>
          <p:nvPr/>
        </p:nvSpPr>
        <p:spPr>
          <a:xfrm>
            <a:off x="5968557" y="2680358"/>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8" name="Rectangle 17"/>
          <p:cNvSpPr/>
          <p:nvPr/>
        </p:nvSpPr>
        <p:spPr>
          <a:xfrm>
            <a:off x="1566575" y="2201686"/>
            <a:ext cx="6034375" cy="415498"/>
          </a:xfrm>
          <a:prstGeom prst="rect">
            <a:avLst/>
          </a:prstGeom>
        </p:spPr>
        <p:txBody>
          <a:bodyPr wrap="square">
            <a:spAutoFit/>
          </a:bodyPr>
          <a:lstStyle/>
          <a:p>
            <a:pPr algn="ctr"/>
            <a:r>
              <a:rPr lang="en-US" sz="1050" dirty="0">
                <a:latin typeface="+mn-lt"/>
              </a:rPr>
              <a:t>Have you recently heard about any international financial support/donation to your Municipality aimed to help migrant/refugee crisis?</a:t>
            </a:r>
          </a:p>
        </p:txBody>
      </p:sp>
      <p:sp>
        <p:nvSpPr>
          <p:cNvPr id="19"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20" name="Table 19"/>
          <p:cNvGraphicFramePr>
            <a:graphicFrameLocks noGrp="1"/>
          </p:cNvGraphicFramePr>
          <p:nvPr>
            <p:extLst>
              <p:ext uri="{D42A27DB-BD31-4B8C-83A1-F6EECF244321}">
                <p14:modId xmlns:p14="http://schemas.microsoft.com/office/powerpoint/2010/main" val="3442674183"/>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23" name="Group 22"/>
          <p:cNvGrpSpPr/>
          <p:nvPr/>
        </p:nvGrpSpPr>
        <p:grpSpPr>
          <a:xfrm>
            <a:off x="7752051" y="134189"/>
            <a:ext cx="1141658" cy="674039"/>
            <a:chOff x="3173031" y="5976225"/>
            <a:chExt cx="1141658" cy="674039"/>
          </a:xfrm>
        </p:grpSpPr>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25" name="Rectangle 24"/>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475540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Benefits of </a:t>
            </a:r>
            <a:r>
              <a:rPr lang="x-none"/>
              <a:t>the </a:t>
            </a:r>
            <a:r>
              <a:rPr lang="en-US" dirty="0"/>
              <a:t>international financial support</a:t>
            </a:r>
          </a:p>
        </p:txBody>
      </p:sp>
      <p:sp>
        <p:nvSpPr>
          <p:cNvPr id="5" name="Text Placeholder 4"/>
          <p:cNvSpPr>
            <a:spLocks noGrp="1"/>
          </p:cNvSpPr>
          <p:nvPr>
            <p:ph type="body" sz="quarter" idx="15"/>
          </p:nvPr>
        </p:nvSpPr>
        <p:spPr/>
        <p:txBody>
          <a:bodyPr>
            <a:normAutofit/>
          </a:bodyPr>
          <a:lstStyle/>
          <a:p>
            <a:r>
              <a:rPr lang="en-US" sz="1400" dirty="0"/>
              <a:t>Majority of citizens (75%) believe that international support aimed to migrant crisis is useful.</a:t>
            </a:r>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3948477982"/>
              </p:ext>
            </p:extLst>
          </p:nvPr>
        </p:nvGraphicFramePr>
        <p:xfrm>
          <a:off x="285750" y="2524124"/>
          <a:ext cx="8569325" cy="3414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965575895"/>
              </p:ext>
            </p:extLst>
          </p:nvPr>
        </p:nvGraphicFramePr>
        <p:xfrm>
          <a:off x="6847366" y="2523694"/>
          <a:ext cx="2007708" cy="2558004"/>
        </p:xfrm>
        <a:graphic>
          <a:graphicData uri="http://schemas.openxmlformats.org/drawingml/2006/table">
            <a:tbl>
              <a:tblPr firstRow="1" bandRow="1">
                <a:tableStyleId>{5C22544A-7EE6-4342-B048-85BDC9FD1C3A}</a:tableStyleId>
              </a:tblPr>
              <a:tblGrid>
                <a:gridCol w="1035393">
                  <a:extLst>
                    <a:ext uri="{9D8B030D-6E8A-4147-A177-3AD203B41FA5}">
                      <a16:colId xmlns="" xmlns:a16="http://schemas.microsoft.com/office/drawing/2014/main" val="2533916438"/>
                    </a:ext>
                  </a:extLst>
                </a:gridCol>
                <a:gridCol w="972315">
                  <a:extLst>
                    <a:ext uri="{9D8B030D-6E8A-4147-A177-3AD203B41FA5}">
                      <a16:colId xmlns="" xmlns:a16="http://schemas.microsoft.com/office/drawing/2014/main" val="2389811124"/>
                    </a:ext>
                  </a:extLst>
                </a:gridCol>
              </a:tblGrid>
              <a:tr h="4826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Unuseful,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Useful, %</a:t>
                      </a:r>
                    </a:p>
                  </a:txBody>
                  <a:tcPr/>
                </a:tc>
                <a:extLst>
                  <a:ext uri="{0D108BD9-81ED-4DB2-BD59-A6C34878D82A}">
                    <a16:rowId xmlns="" xmlns:a16="http://schemas.microsoft.com/office/drawing/2014/main" val="2611604264"/>
                  </a:ext>
                </a:extLst>
              </a:tr>
              <a:tr h="568695">
                <a:tc>
                  <a:txBody>
                    <a:bodyPr/>
                    <a:lstStyle/>
                    <a:p>
                      <a:pPr algn="ctr"/>
                      <a:r>
                        <a:rPr lang="en-US" sz="1200" dirty="0"/>
                        <a:t>13</a:t>
                      </a:r>
                    </a:p>
                  </a:txBody>
                  <a:tcPr anchor="ctr">
                    <a:noFill/>
                  </a:tcPr>
                </a:tc>
                <a:tc>
                  <a:txBody>
                    <a:bodyPr/>
                    <a:lstStyle/>
                    <a:p>
                      <a:pPr algn="ctr"/>
                      <a:r>
                        <a:rPr lang="en-US" sz="1200" dirty="0"/>
                        <a:t>75</a:t>
                      </a:r>
                    </a:p>
                  </a:txBody>
                  <a:tcPr anchor="ctr">
                    <a:noFill/>
                  </a:tcPr>
                </a:tc>
                <a:extLst>
                  <a:ext uri="{0D108BD9-81ED-4DB2-BD59-A6C34878D82A}">
                    <a16:rowId xmlns="" xmlns:a16="http://schemas.microsoft.com/office/drawing/2014/main" val="3260649904"/>
                  </a:ext>
                </a:extLst>
              </a:tr>
              <a:tr h="867257">
                <a:tc>
                  <a:txBody>
                    <a:bodyPr/>
                    <a:lstStyle/>
                    <a:p>
                      <a:pPr algn="ctr"/>
                      <a:r>
                        <a:rPr lang="en-US" sz="1200" dirty="0"/>
                        <a:t>13</a:t>
                      </a:r>
                    </a:p>
                  </a:txBody>
                  <a:tcPr anchor="ctr">
                    <a:noFill/>
                  </a:tcPr>
                </a:tc>
                <a:tc>
                  <a:txBody>
                    <a:bodyPr/>
                    <a:lstStyle/>
                    <a:p>
                      <a:pPr algn="ctr"/>
                      <a:r>
                        <a:rPr lang="en-US" sz="1200" dirty="0"/>
                        <a:t>76</a:t>
                      </a:r>
                    </a:p>
                  </a:txBody>
                  <a:tcPr anchor="ctr">
                    <a:noFill/>
                  </a:tcPr>
                </a:tc>
                <a:extLst>
                  <a:ext uri="{0D108BD9-81ED-4DB2-BD59-A6C34878D82A}">
                    <a16:rowId xmlns="" xmlns:a16="http://schemas.microsoft.com/office/drawing/2014/main" val="1268549333"/>
                  </a:ext>
                </a:extLst>
              </a:tr>
              <a:tr h="639449">
                <a:tc>
                  <a:txBody>
                    <a:bodyPr/>
                    <a:lstStyle/>
                    <a:p>
                      <a:pPr algn="ctr"/>
                      <a:r>
                        <a:rPr lang="en-US" sz="1200" dirty="0"/>
                        <a:t>12</a:t>
                      </a:r>
                    </a:p>
                  </a:txBody>
                  <a:tcPr anchor="ctr">
                    <a:noFill/>
                  </a:tcPr>
                </a:tc>
                <a:tc>
                  <a:txBody>
                    <a:bodyPr/>
                    <a:lstStyle/>
                    <a:p>
                      <a:pPr algn="ctr"/>
                      <a:r>
                        <a:rPr lang="en-US" sz="1200" dirty="0"/>
                        <a:t>72</a:t>
                      </a:r>
                    </a:p>
                  </a:txBody>
                  <a:tcPr anchor="ctr">
                    <a:noFill/>
                  </a:tcPr>
                </a:tc>
                <a:extLst>
                  <a:ext uri="{0D108BD9-81ED-4DB2-BD59-A6C34878D82A}">
                    <a16:rowId xmlns="" xmlns:a16="http://schemas.microsoft.com/office/drawing/2014/main" val="3593748831"/>
                  </a:ext>
                </a:extLst>
              </a:tr>
            </a:tbl>
          </a:graphicData>
        </a:graphic>
      </p:graphicFrame>
      <p:cxnSp>
        <p:nvCxnSpPr>
          <p:cNvPr id="13" name="Straight Connector 12"/>
          <p:cNvCxnSpPr/>
          <p:nvPr/>
        </p:nvCxnSpPr>
        <p:spPr>
          <a:xfrm>
            <a:off x="2275367" y="3622380"/>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75367" y="4375077"/>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6700" y="1994238"/>
            <a:ext cx="8588374" cy="577081"/>
          </a:xfrm>
          <a:prstGeom prst="rect">
            <a:avLst/>
          </a:prstGeom>
        </p:spPr>
        <p:txBody>
          <a:bodyPr wrap="square">
            <a:spAutoFit/>
          </a:bodyPr>
          <a:lstStyle/>
          <a:p>
            <a:pPr algn="ctr"/>
            <a:r>
              <a:rPr lang="en-US" sz="1050" b="0" dirty="0">
                <a:latin typeface="+mn-lt"/>
              </a:rPr>
              <a:t>THOSE WHO HAVE HEARD ABOUT INTERNATIONAL FINANCIAL SUPPORT FOR MIGRANTS : </a:t>
            </a:r>
            <a:r>
              <a:rPr lang="en-US" sz="1050" dirty="0">
                <a:latin typeface="+mn-lt"/>
              </a:rPr>
              <a:t>According to your information, how useful is the international support/donation aimed to migrant/refugee crisis in your Municipality? %</a:t>
            </a:r>
          </a:p>
        </p:txBody>
      </p:sp>
      <p:sp>
        <p:nvSpPr>
          <p:cNvPr id="15"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6" name="Table 15"/>
          <p:cNvGraphicFramePr>
            <a:graphicFrameLocks noGrp="1"/>
          </p:cNvGraphicFramePr>
          <p:nvPr>
            <p:extLst>
              <p:ext uri="{D42A27DB-BD31-4B8C-83A1-F6EECF244321}">
                <p14:modId xmlns:p14="http://schemas.microsoft.com/office/powerpoint/2010/main" val="529030601"/>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156</a:t>
                      </a:r>
                      <a:endParaRPr lang="en-US" sz="600" b="0" dirty="0">
                        <a:solidFill>
                          <a:srgbClr val="333333"/>
                        </a:solidFill>
                      </a:endParaRPr>
                    </a:p>
                  </a:txBody>
                  <a:tcPr anchor="ctr">
                    <a:noFill/>
                  </a:tcPr>
                </a:tc>
                <a:tc>
                  <a:txBody>
                    <a:bodyPr/>
                    <a:lstStyle/>
                    <a:p>
                      <a:r>
                        <a:rPr lang="x-none" sz="600" b="0" dirty="0">
                          <a:solidFill>
                            <a:srgbClr val="333333"/>
                          </a:solidFill>
                        </a:rPr>
                        <a:t>104</a:t>
                      </a:r>
                      <a:endParaRPr lang="en-US" sz="600" b="0" dirty="0">
                        <a:solidFill>
                          <a:srgbClr val="333333"/>
                        </a:solidFill>
                      </a:endParaRPr>
                    </a:p>
                  </a:txBody>
                  <a:tcPr anchor="ctr">
                    <a:noFill/>
                  </a:tcPr>
                </a:tc>
                <a:tc>
                  <a:txBody>
                    <a:bodyPr/>
                    <a:lstStyle/>
                    <a:p>
                      <a:r>
                        <a:rPr lang="x-none" sz="600" b="0" dirty="0">
                          <a:solidFill>
                            <a:srgbClr val="333333"/>
                          </a:solidFill>
                        </a:rPr>
                        <a:t>51</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7" name="Group 16"/>
          <p:cNvGrpSpPr/>
          <p:nvPr/>
        </p:nvGrpSpPr>
        <p:grpSpPr>
          <a:xfrm>
            <a:off x="7752051" y="134189"/>
            <a:ext cx="1141658" cy="674039"/>
            <a:chOff x="3173031" y="5976225"/>
            <a:chExt cx="1141658" cy="674039"/>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9" name="Rectangle 18"/>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1056972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3423201031"/>
              </p:ext>
            </p:extLst>
          </p:nvPr>
        </p:nvGraphicFramePr>
        <p:xfrm>
          <a:off x="7043829" y="5431155"/>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74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61047">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tc>
                  <a:txBody>
                    <a:bodyPr/>
                    <a:lstStyle/>
                    <a:p>
                      <a:r>
                        <a:rPr lang="x-none" sz="600" b="0" dirty="0">
                          <a:solidFill>
                            <a:srgbClr val="333333"/>
                          </a:solidFill>
                        </a:rPr>
                        <a:t>66</a:t>
                      </a:r>
                      <a:endParaRPr lang="en-US" sz="600" b="0" dirty="0">
                        <a:solidFill>
                          <a:srgbClr val="333333"/>
                        </a:solidFill>
                      </a:endParaRPr>
                    </a:p>
                  </a:txBody>
                  <a:tcPr anchor="ctr">
                    <a:noFill/>
                  </a:tcPr>
                </a:tc>
                <a:tc>
                  <a:txBody>
                    <a:bodyPr/>
                    <a:lstStyle/>
                    <a:p>
                      <a:r>
                        <a:rPr lang="x-none" sz="600" b="0" dirty="0">
                          <a:solidFill>
                            <a:srgbClr val="333333"/>
                          </a:solidFill>
                        </a:rPr>
                        <a:t>110</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a:t>Cooperation between municipality and central authorities</a:t>
            </a:r>
          </a:p>
        </p:txBody>
      </p:sp>
      <p:sp>
        <p:nvSpPr>
          <p:cNvPr id="5" name="Text Placeholder 4"/>
          <p:cNvSpPr>
            <a:spLocks noGrp="1"/>
          </p:cNvSpPr>
          <p:nvPr>
            <p:ph type="body" sz="quarter" idx="15"/>
          </p:nvPr>
        </p:nvSpPr>
        <p:spPr/>
        <p:txBody>
          <a:bodyPr>
            <a:noAutofit/>
          </a:bodyPr>
          <a:lstStyle/>
          <a:p>
            <a:r>
              <a:rPr lang="en-US" sz="1400" dirty="0"/>
              <a:t>Cooperation between municipality and central authorities dealing with migrants/refugees is </a:t>
            </a:r>
            <a:r>
              <a:rPr lang="sr-Latn-RS" sz="1400" dirty="0" smtClean="0"/>
              <a:t>perceived </a:t>
            </a:r>
            <a:r>
              <a:rPr lang="en-US" sz="1400" dirty="0" smtClean="0"/>
              <a:t>as </a:t>
            </a:r>
            <a:r>
              <a:rPr lang="en-US" sz="1400" dirty="0"/>
              <a:t>successful by majority of local representatives (82%).</a:t>
            </a:r>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977998699"/>
              </p:ext>
            </p:extLst>
          </p:nvPr>
        </p:nvGraphicFramePr>
        <p:xfrm>
          <a:off x="285750" y="2505074"/>
          <a:ext cx="8569325" cy="3433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58381767"/>
              </p:ext>
            </p:extLst>
          </p:nvPr>
        </p:nvGraphicFramePr>
        <p:xfrm>
          <a:off x="6847366" y="2446193"/>
          <a:ext cx="2007708" cy="2711705"/>
        </p:xfrm>
        <a:graphic>
          <a:graphicData uri="http://schemas.openxmlformats.org/drawingml/2006/table">
            <a:tbl>
              <a:tblPr firstRow="1" bandRow="1">
                <a:tableStyleId>{5C22544A-7EE6-4342-B048-85BDC9FD1C3A}</a:tableStyleId>
              </a:tblPr>
              <a:tblGrid>
                <a:gridCol w="1035393">
                  <a:extLst>
                    <a:ext uri="{9D8B030D-6E8A-4147-A177-3AD203B41FA5}">
                      <a16:colId xmlns="" xmlns:a16="http://schemas.microsoft.com/office/drawing/2014/main" val="2533916438"/>
                    </a:ext>
                  </a:extLst>
                </a:gridCol>
                <a:gridCol w="972315">
                  <a:extLst>
                    <a:ext uri="{9D8B030D-6E8A-4147-A177-3AD203B41FA5}">
                      <a16:colId xmlns="" xmlns:a16="http://schemas.microsoft.com/office/drawing/2014/main" val="2389811124"/>
                    </a:ext>
                  </a:extLst>
                </a:gridCol>
              </a:tblGrid>
              <a:tr h="5116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Unsuccessful,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Successful, %</a:t>
                      </a:r>
                    </a:p>
                  </a:txBody>
                  <a:tcPr/>
                </a:tc>
                <a:extLst>
                  <a:ext uri="{0D108BD9-81ED-4DB2-BD59-A6C34878D82A}">
                    <a16:rowId xmlns="" xmlns:a16="http://schemas.microsoft.com/office/drawing/2014/main" val="2611604264"/>
                  </a:ext>
                </a:extLst>
              </a:tr>
              <a:tr h="602866">
                <a:tc>
                  <a:txBody>
                    <a:bodyPr/>
                    <a:lstStyle/>
                    <a:p>
                      <a:pPr algn="ctr"/>
                      <a:r>
                        <a:rPr lang="en-US" sz="1200" dirty="0"/>
                        <a:t>8</a:t>
                      </a:r>
                    </a:p>
                  </a:txBody>
                  <a:tcPr anchor="ctr">
                    <a:noFill/>
                  </a:tcPr>
                </a:tc>
                <a:tc>
                  <a:txBody>
                    <a:bodyPr/>
                    <a:lstStyle/>
                    <a:p>
                      <a:pPr algn="ctr"/>
                      <a:r>
                        <a:rPr lang="en-US" sz="1200" dirty="0"/>
                        <a:t>82</a:t>
                      </a:r>
                    </a:p>
                  </a:txBody>
                  <a:tcPr anchor="ctr">
                    <a:noFill/>
                  </a:tcPr>
                </a:tc>
                <a:extLst>
                  <a:ext uri="{0D108BD9-81ED-4DB2-BD59-A6C34878D82A}">
                    <a16:rowId xmlns="" xmlns:a16="http://schemas.microsoft.com/office/drawing/2014/main" val="3260649904"/>
                  </a:ext>
                </a:extLst>
              </a:tr>
              <a:tr h="919367">
                <a:tc>
                  <a:txBody>
                    <a:bodyPr/>
                    <a:lstStyle/>
                    <a:p>
                      <a:pPr algn="ctr"/>
                      <a:r>
                        <a:rPr lang="en-US" sz="1200" dirty="0"/>
                        <a:t>14</a:t>
                      </a:r>
                    </a:p>
                  </a:txBody>
                  <a:tcPr anchor="ctr">
                    <a:noFill/>
                  </a:tcPr>
                </a:tc>
                <a:tc>
                  <a:txBody>
                    <a:bodyPr/>
                    <a:lstStyle/>
                    <a:p>
                      <a:pPr algn="ctr"/>
                      <a:r>
                        <a:rPr lang="en-US" sz="1200" dirty="0"/>
                        <a:t>70</a:t>
                      </a:r>
                    </a:p>
                  </a:txBody>
                  <a:tcPr anchor="ctr">
                    <a:noFill/>
                  </a:tcPr>
                </a:tc>
                <a:extLst>
                  <a:ext uri="{0D108BD9-81ED-4DB2-BD59-A6C34878D82A}">
                    <a16:rowId xmlns="" xmlns:a16="http://schemas.microsoft.com/office/drawing/2014/main" val="1268549333"/>
                  </a:ext>
                </a:extLst>
              </a:tr>
              <a:tr h="677871">
                <a:tc>
                  <a:txBody>
                    <a:bodyPr/>
                    <a:lstStyle/>
                    <a:p>
                      <a:pPr algn="ctr"/>
                      <a:r>
                        <a:rPr lang="en-US" sz="1200" dirty="0"/>
                        <a:t>5</a:t>
                      </a:r>
                    </a:p>
                  </a:txBody>
                  <a:tcPr anchor="ctr">
                    <a:noFill/>
                  </a:tcPr>
                </a:tc>
                <a:tc>
                  <a:txBody>
                    <a:bodyPr/>
                    <a:lstStyle/>
                    <a:p>
                      <a:pPr algn="ctr"/>
                      <a:r>
                        <a:rPr lang="en-US" sz="1200" dirty="0"/>
                        <a:t>89</a:t>
                      </a:r>
                    </a:p>
                  </a:txBody>
                  <a:tcPr anchor="ctr">
                    <a:noFill/>
                  </a:tcPr>
                </a:tc>
                <a:extLst>
                  <a:ext uri="{0D108BD9-81ED-4DB2-BD59-A6C34878D82A}">
                    <a16:rowId xmlns="" xmlns:a16="http://schemas.microsoft.com/office/drawing/2014/main" val="3593748831"/>
                  </a:ext>
                </a:extLst>
              </a:tr>
            </a:tbl>
          </a:graphicData>
        </a:graphic>
      </p:graphicFrame>
      <p:cxnSp>
        <p:nvCxnSpPr>
          <p:cNvPr id="13" name="Straight Connector 12"/>
          <p:cNvCxnSpPr/>
          <p:nvPr/>
        </p:nvCxnSpPr>
        <p:spPr>
          <a:xfrm>
            <a:off x="2275367" y="3612855"/>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75367" y="4375077"/>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42949" y="2133511"/>
            <a:ext cx="6981825" cy="415498"/>
          </a:xfrm>
          <a:prstGeom prst="rect">
            <a:avLst/>
          </a:prstGeom>
        </p:spPr>
        <p:txBody>
          <a:bodyPr wrap="square">
            <a:spAutoFit/>
          </a:bodyPr>
          <a:lstStyle/>
          <a:p>
            <a:pPr algn="ctr"/>
            <a:r>
              <a:rPr lang="en-US" sz="1050" dirty="0">
                <a:latin typeface="+mn-lt"/>
              </a:rPr>
              <a:t>How would you evaluate the level of cooperation between municipality and central authorities dealing with migrants/refugees? %</a:t>
            </a:r>
          </a:p>
        </p:txBody>
      </p:sp>
      <p:sp>
        <p:nvSpPr>
          <p:cNvPr id="15"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AU" b="0" i="0" u="none" strike="noStrike" kern="0" cap="none" spc="0" normalizeH="0" baseline="0" noProof="0" dirty="0">
              <a:ln>
                <a:noFill/>
              </a:ln>
              <a:solidFill>
                <a:sysClr val="windowText" lastClr="000000"/>
              </a:solidFill>
              <a:effectLst/>
              <a:uLnTx/>
              <a:uFillTx/>
            </a:endParaRPr>
          </a:p>
        </p:txBody>
      </p:sp>
      <p:grpSp>
        <p:nvGrpSpPr>
          <p:cNvPr id="18" name="Group 17"/>
          <p:cNvGrpSpPr/>
          <p:nvPr/>
        </p:nvGrpSpPr>
        <p:grpSpPr>
          <a:xfrm>
            <a:off x="7724216" y="142707"/>
            <a:ext cx="1213794" cy="739068"/>
            <a:chOff x="4812750" y="5991057"/>
            <a:chExt cx="1213794" cy="739068"/>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20" name="Rectangle 19"/>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spTree>
    <p:extLst>
      <p:ext uri="{BB962C8B-B14F-4D97-AF65-F5344CB8AC3E}">
        <p14:creationId xmlns:p14="http://schemas.microsoft.com/office/powerpoint/2010/main" val="1152264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Cooperation between municipality and </a:t>
            </a:r>
            <a:r>
              <a:rPr lang="x-none" dirty="0"/>
              <a:t/>
            </a:r>
            <a:br>
              <a:rPr lang="x-none" dirty="0"/>
            </a:br>
            <a:r>
              <a:rPr lang="en-US" dirty="0"/>
              <a:t>local institutions</a:t>
            </a:r>
          </a:p>
        </p:txBody>
      </p:sp>
      <p:sp>
        <p:nvSpPr>
          <p:cNvPr id="5" name="Text Placeholder 4"/>
          <p:cNvSpPr>
            <a:spLocks noGrp="1"/>
          </p:cNvSpPr>
          <p:nvPr>
            <p:ph type="body" sz="quarter" idx="15"/>
          </p:nvPr>
        </p:nvSpPr>
        <p:spPr/>
        <p:txBody>
          <a:bodyPr>
            <a:noAutofit/>
          </a:bodyPr>
          <a:lstStyle/>
          <a:p>
            <a:r>
              <a:rPr lang="en-US" sz="1400" dirty="0"/>
              <a:t>Cooperation between municipality and local institutions dealing with migrants/refugees is </a:t>
            </a:r>
            <a:r>
              <a:rPr lang="sr-Latn-RS" sz="1400" dirty="0" smtClean="0"/>
              <a:t>also perceived </a:t>
            </a:r>
            <a:r>
              <a:rPr lang="en-US" sz="1400" dirty="0" smtClean="0"/>
              <a:t>as </a:t>
            </a:r>
            <a:r>
              <a:rPr lang="en-US" sz="1400" dirty="0"/>
              <a:t>successful by majority of local representatives (83%). </a:t>
            </a:r>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570653934"/>
              </p:ext>
            </p:extLst>
          </p:nvPr>
        </p:nvGraphicFramePr>
        <p:xfrm>
          <a:off x="285750" y="2501152"/>
          <a:ext cx="8569325" cy="34376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92593740"/>
              </p:ext>
            </p:extLst>
          </p:nvPr>
        </p:nvGraphicFramePr>
        <p:xfrm>
          <a:off x="6847366" y="2401943"/>
          <a:ext cx="2007708" cy="2711705"/>
        </p:xfrm>
        <a:graphic>
          <a:graphicData uri="http://schemas.openxmlformats.org/drawingml/2006/table">
            <a:tbl>
              <a:tblPr firstRow="1" bandRow="1">
                <a:tableStyleId>{5C22544A-7EE6-4342-B048-85BDC9FD1C3A}</a:tableStyleId>
              </a:tblPr>
              <a:tblGrid>
                <a:gridCol w="1035393">
                  <a:extLst>
                    <a:ext uri="{9D8B030D-6E8A-4147-A177-3AD203B41FA5}">
                      <a16:colId xmlns="" xmlns:a16="http://schemas.microsoft.com/office/drawing/2014/main" val="2533916438"/>
                    </a:ext>
                  </a:extLst>
                </a:gridCol>
                <a:gridCol w="972315">
                  <a:extLst>
                    <a:ext uri="{9D8B030D-6E8A-4147-A177-3AD203B41FA5}">
                      <a16:colId xmlns="" xmlns:a16="http://schemas.microsoft.com/office/drawing/2014/main" val="2389811124"/>
                    </a:ext>
                  </a:extLst>
                </a:gridCol>
              </a:tblGrid>
              <a:tr h="5116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Unsuccessful,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Successful, %</a:t>
                      </a:r>
                    </a:p>
                  </a:txBody>
                  <a:tcPr/>
                </a:tc>
                <a:extLst>
                  <a:ext uri="{0D108BD9-81ED-4DB2-BD59-A6C34878D82A}">
                    <a16:rowId xmlns="" xmlns:a16="http://schemas.microsoft.com/office/drawing/2014/main" val="2611604264"/>
                  </a:ext>
                </a:extLst>
              </a:tr>
              <a:tr h="602866">
                <a:tc>
                  <a:txBody>
                    <a:bodyPr/>
                    <a:lstStyle/>
                    <a:p>
                      <a:pPr algn="ctr"/>
                      <a:r>
                        <a:rPr lang="en-US" sz="1200" dirty="0"/>
                        <a:t>6</a:t>
                      </a:r>
                    </a:p>
                  </a:txBody>
                  <a:tcPr anchor="ctr">
                    <a:noFill/>
                  </a:tcPr>
                </a:tc>
                <a:tc>
                  <a:txBody>
                    <a:bodyPr/>
                    <a:lstStyle/>
                    <a:p>
                      <a:pPr algn="ctr"/>
                      <a:r>
                        <a:rPr lang="en-US" sz="1200" dirty="0"/>
                        <a:t>83</a:t>
                      </a:r>
                    </a:p>
                  </a:txBody>
                  <a:tcPr anchor="ctr">
                    <a:noFill/>
                  </a:tcPr>
                </a:tc>
                <a:extLst>
                  <a:ext uri="{0D108BD9-81ED-4DB2-BD59-A6C34878D82A}">
                    <a16:rowId xmlns="" xmlns:a16="http://schemas.microsoft.com/office/drawing/2014/main" val="3260649904"/>
                  </a:ext>
                </a:extLst>
              </a:tr>
              <a:tr h="919367">
                <a:tc>
                  <a:txBody>
                    <a:bodyPr/>
                    <a:lstStyle/>
                    <a:p>
                      <a:pPr algn="ctr"/>
                      <a:r>
                        <a:rPr lang="en-US" sz="1200" dirty="0"/>
                        <a:t>6</a:t>
                      </a:r>
                    </a:p>
                  </a:txBody>
                  <a:tcPr anchor="ctr">
                    <a:noFill/>
                  </a:tcPr>
                </a:tc>
                <a:tc>
                  <a:txBody>
                    <a:bodyPr/>
                    <a:lstStyle/>
                    <a:p>
                      <a:pPr algn="ctr"/>
                      <a:r>
                        <a:rPr lang="en-US" sz="1200" dirty="0"/>
                        <a:t>74</a:t>
                      </a:r>
                    </a:p>
                  </a:txBody>
                  <a:tcPr anchor="ctr">
                    <a:noFill/>
                  </a:tcPr>
                </a:tc>
                <a:extLst>
                  <a:ext uri="{0D108BD9-81ED-4DB2-BD59-A6C34878D82A}">
                    <a16:rowId xmlns="" xmlns:a16="http://schemas.microsoft.com/office/drawing/2014/main" val="1268549333"/>
                  </a:ext>
                </a:extLst>
              </a:tr>
              <a:tr h="677871">
                <a:tc>
                  <a:txBody>
                    <a:bodyPr/>
                    <a:lstStyle/>
                    <a:p>
                      <a:pPr algn="ctr"/>
                      <a:r>
                        <a:rPr lang="en-US" sz="1200" dirty="0"/>
                        <a:t>6</a:t>
                      </a:r>
                    </a:p>
                  </a:txBody>
                  <a:tcPr anchor="ctr">
                    <a:noFill/>
                  </a:tcPr>
                </a:tc>
                <a:tc>
                  <a:txBody>
                    <a:bodyPr/>
                    <a:lstStyle/>
                    <a:p>
                      <a:pPr algn="ctr"/>
                      <a:r>
                        <a:rPr lang="en-US" sz="1200" dirty="0"/>
                        <a:t>89</a:t>
                      </a:r>
                    </a:p>
                  </a:txBody>
                  <a:tcPr anchor="ctr">
                    <a:noFill/>
                  </a:tcPr>
                </a:tc>
                <a:extLst>
                  <a:ext uri="{0D108BD9-81ED-4DB2-BD59-A6C34878D82A}">
                    <a16:rowId xmlns="" xmlns:a16="http://schemas.microsoft.com/office/drawing/2014/main" val="3593748831"/>
                  </a:ext>
                </a:extLst>
              </a:tr>
            </a:tbl>
          </a:graphicData>
        </a:graphic>
      </p:graphicFrame>
      <p:cxnSp>
        <p:nvCxnSpPr>
          <p:cNvPr id="13" name="Straight Connector 12"/>
          <p:cNvCxnSpPr/>
          <p:nvPr/>
        </p:nvCxnSpPr>
        <p:spPr>
          <a:xfrm>
            <a:off x="2275367" y="3593820"/>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75367" y="4372287"/>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721218" y="2022015"/>
            <a:ext cx="5513294" cy="415498"/>
          </a:xfrm>
          <a:prstGeom prst="rect">
            <a:avLst/>
          </a:prstGeom>
        </p:spPr>
        <p:txBody>
          <a:bodyPr wrap="square">
            <a:spAutoFit/>
          </a:bodyPr>
          <a:lstStyle/>
          <a:p>
            <a:pPr algn="ctr"/>
            <a:r>
              <a:rPr lang="en-US" sz="1050" dirty="0">
                <a:latin typeface="+mn-lt"/>
              </a:rPr>
              <a:t>How would you evaluate the level of cooperation between municipality and local institutions dealing with migrants/refugees? %</a:t>
            </a:r>
          </a:p>
        </p:txBody>
      </p:sp>
      <p:sp>
        <p:nvSpPr>
          <p:cNvPr id="10"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5" name="Table 14"/>
          <p:cNvGraphicFramePr>
            <a:graphicFrameLocks noGrp="1"/>
          </p:cNvGraphicFramePr>
          <p:nvPr>
            <p:extLst>
              <p:ext uri="{D42A27DB-BD31-4B8C-83A1-F6EECF244321}">
                <p14:modId xmlns:p14="http://schemas.microsoft.com/office/powerpoint/2010/main" val="3770936275"/>
              </p:ext>
            </p:extLst>
          </p:nvPr>
        </p:nvGraphicFramePr>
        <p:xfrm>
          <a:off x="7043829" y="5431155"/>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74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61047">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tc>
                  <a:txBody>
                    <a:bodyPr/>
                    <a:lstStyle/>
                    <a:p>
                      <a:r>
                        <a:rPr lang="x-none" sz="600" b="0" dirty="0">
                          <a:solidFill>
                            <a:srgbClr val="333333"/>
                          </a:solidFill>
                        </a:rPr>
                        <a:t>66</a:t>
                      </a:r>
                      <a:endParaRPr lang="en-US" sz="600" b="0" dirty="0">
                        <a:solidFill>
                          <a:srgbClr val="333333"/>
                        </a:solidFill>
                      </a:endParaRPr>
                    </a:p>
                  </a:txBody>
                  <a:tcPr anchor="ctr">
                    <a:noFill/>
                  </a:tcPr>
                </a:tc>
                <a:tc>
                  <a:txBody>
                    <a:bodyPr/>
                    <a:lstStyle/>
                    <a:p>
                      <a:r>
                        <a:rPr lang="x-none" sz="600" b="0" dirty="0">
                          <a:solidFill>
                            <a:srgbClr val="333333"/>
                          </a:solidFill>
                        </a:rPr>
                        <a:t>110</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6" name="Group 15"/>
          <p:cNvGrpSpPr/>
          <p:nvPr/>
        </p:nvGrpSpPr>
        <p:grpSpPr>
          <a:xfrm>
            <a:off x="7724216" y="142707"/>
            <a:ext cx="1213794" cy="739068"/>
            <a:chOff x="4812750" y="5991057"/>
            <a:chExt cx="1213794" cy="739068"/>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18" name="Rectangle 17"/>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spTree>
    <p:extLst>
      <p:ext uri="{BB962C8B-B14F-4D97-AF65-F5344CB8AC3E}">
        <p14:creationId xmlns:p14="http://schemas.microsoft.com/office/powerpoint/2010/main" val="3312432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948261321"/>
              </p:ext>
            </p:extLst>
          </p:nvPr>
        </p:nvGraphicFramePr>
        <p:xfrm>
          <a:off x="276320" y="1930133"/>
          <a:ext cx="8591361" cy="402033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Local migration body</a:t>
            </a:r>
            <a:endParaRPr lang="en-AU" dirty="0"/>
          </a:p>
        </p:txBody>
      </p:sp>
      <p:sp>
        <p:nvSpPr>
          <p:cNvPr id="21" name="Text Placeholder 20"/>
          <p:cNvSpPr>
            <a:spLocks noGrp="1"/>
          </p:cNvSpPr>
          <p:nvPr>
            <p:ph type="body" sz="quarter" idx="15"/>
          </p:nvPr>
        </p:nvSpPr>
        <p:spPr/>
        <p:txBody>
          <a:bodyPr>
            <a:normAutofit/>
          </a:bodyPr>
          <a:lstStyle/>
          <a:p>
            <a:pPr lvl="1"/>
            <a:r>
              <a:rPr lang="en-US" sz="1400" dirty="0" smtClean="0">
                <a:solidFill>
                  <a:schemeClr val="tx1"/>
                </a:solidFill>
              </a:rPr>
              <a:t>Majority</a:t>
            </a:r>
            <a:r>
              <a:rPr lang="en-US" sz="1400" dirty="0"/>
              <a:t> of local representatives</a:t>
            </a:r>
            <a:r>
              <a:rPr lang="x-none" sz="1400" smtClean="0">
                <a:solidFill>
                  <a:schemeClr val="tx1"/>
                </a:solidFill>
              </a:rPr>
              <a:t> </a:t>
            </a:r>
            <a:r>
              <a:rPr lang="x-none" sz="1400" dirty="0">
                <a:solidFill>
                  <a:schemeClr val="tx1"/>
                </a:solidFill>
              </a:rPr>
              <a:t>(68</a:t>
            </a:r>
            <a:r>
              <a:rPr lang="x-none" sz="1400">
                <a:solidFill>
                  <a:schemeClr val="tx1"/>
                </a:solidFill>
              </a:rPr>
              <a:t>%)</a:t>
            </a:r>
            <a:r>
              <a:rPr lang="en-US" sz="1400" dirty="0">
                <a:solidFill>
                  <a:schemeClr val="tx1"/>
                </a:solidFill>
              </a:rPr>
              <a:t> </a:t>
            </a:r>
            <a:r>
              <a:rPr lang="sr-Latn-RS" sz="1400" dirty="0" smtClean="0">
                <a:solidFill>
                  <a:schemeClr val="tx1"/>
                </a:solidFill>
              </a:rPr>
              <a:t>stated </a:t>
            </a:r>
            <a:r>
              <a:rPr lang="en-US" sz="1400" dirty="0" smtClean="0">
                <a:solidFill>
                  <a:schemeClr val="tx1"/>
                </a:solidFill>
              </a:rPr>
              <a:t>municipalities ha</a:t>
            </a:r>
            <a:r>
              <a:rPr lang="sr-Latn-RS" sz="1400" dirty="0" smtClean="0">
                <a:solidFill>
                  <a:schemeClr val="tx1"/>
                </a:solidFill>
              </a:rPr>
              <a:t>ve</a:t>
            </a:r>
            <a:r>
              <a:rPr lang="en-US" sz="1400" dirty="0" smtClean="0">
                <a:solidFill>
                  <a:schemeClr val="tx1"/>
                </a:solidFill>
              </a:rPr>
              <a:t> </a:t>
            </a:r>
            <a:r>
              <a:rPr lang="en-US" sz="1400" dirty="0">
                <a:solidFill>
                  <a:schemeClr val="tx1"/>
                </a:solidFill>
              </a:rPr>
              <a:t>established local migration councils.</a:t>
            </a:r>
          </a:p>
        </p:txBody>
      </p:sp>
      <p:graphicFrame>
        <p:nvGraphicFramePr>
          <p:cNvPr id="6" name="Chart Placeholder 217"/>
          <p:cNvGraphicFramePr>
            <a:graphicFrameLocks/>
          </p:cNvGraphicFramePr>
          <p:nvPr>
            <p:extLst>
              <p:ext uri="{D42A27DB-BD31-4B8C-83A1-F6EECF244321}">
                <p14:modId xmlns:p14="http://schemas.microsoft.com/office/powerpoint/2010/main" val="3868862310"/>
              </p:ext>
            </p:extLst>
          </p:nvPr>
        </p:nvGraphicFramePr>
        <p:xfrm>
          <a:off x="5698731" y="2730816"/>
          <a:ext cx="2031621" cy="201114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7500" y="4379871"/>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solidFill>
                  <a:srgbClr val="333333"/>
                </a:solidFill>
                <a:effectLst/>
                <a:uLnTx/>
                <a:uFillTx/>
                <a:latin typeface="+mn-lt"/>
                <a:cs typeface="Verdana" pitchFamily="34" charset="0"/>
              </a:rPr>
              <a:t>Total sample</a:t>
            </a:r>
          </a:p>
        </p:txBody>
      </p:sp>
      <p:sp>
        <p:nvSpPr>
          <p:cNvPr id="10" name="TextBox 9"/>
          <p:cNvSpPr txBox="1"/>
          <p:nvPr/>
        </p:nvSpPr>
        <p:spPr>
          <a:xfrm>
            <a:off x="3404570" y="4496066"/>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b="0" kern="0" dirty="0">
                <a:solidFill>
                  <a:srgbClr val="333333"/>
                </a:solidFill>
                <a:latin typeface="+mn-lt"/>
                <a:cs typeface="Verdana" pitchFamily="34" charset="0"/>
              </a:rPr>
              <a:t>I group - municipalities more intensely affected by the crisis	</a:t>
            </a:r>
            <a:endParaRPr kumimoji="0" lang="en-AU" sz="900" b="0" i="0" u="none" strike="noStrike" kern="0" cap="none" spc="0" normalizeH="0" baseline="0" noProof="0" dirty="0">
              <a:ln>
                <a:noFill/>
              </a:ln>
              <a:solidFill>
                <a:srgbClr val="333333"/>
              </a:solidFill>
              <a:effectLst/>
              <a:uLnTx/>
              <a:uFillTx/>
              <a:latin typeface="+mn-lt"/>
              <a:cs typeface="Verdana" pitchFamily="34" charset="0"/>
            </a:endParaRPr>
          </a:p>
        </p:txBody>
      </p:sp>
      <p:sp>
        <p:nvSpPr>
          <p:cNvPr id="11" name="TextBox 10"/>
          <p:cNvSpPr txBox="1"/>
          <p:nvPr/>
        </p:nvSpPr>
        <p:spPr>
          <a:xfrm>
            <a:off x="5833099" y="4492415"/>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333333"/>
                </a:solidFill>
                <a:effectLst/>
                <a:uLnTx/>
                <a:uFillTx/>
                <a:latin typeface="+mn-lt"/>
                <a:cs typeface="Verdana" pitchFamily="34" charset="0"/>
              </a:rPr>
              <a:t>II group - municipalities moderately affected by the crisis</a:t>
            </a:r>
            <a:endParaRPr kumimoji="0" lang="en-AU" sz="900" b="0" i="0" u="none" strike="noStrike" kern="0" cap="none" spc="0" normalizeH="0" baseline="0" noProof="0" dirty="0">
              <a:ln>
                <a:noFill/>
              </a:ln>
              <a:solidFill>
                <a:srgbClr val="333333"/>
              </a:solidFill>
              <a:effectLst/>
              <a:uLnTx/>
              <a:uFillTx/>
              <a:latin typeface="+mn-lt"/>
              <a:cs typeface="Verdana" pitchFamily="34" charset="0"/>
            </a:endParaRPr>
          </a:p>
        </p:txBody>
      </p:sp>
      <p:graphicFrame>
        <p:nvGraphicFramePr>
          <p:cNvPr id="12" name="Chart Placeholder 217"/>
          <p:cNvGraphicFramePr>
            <a:graphicFrameLocks/>
          </p:cNvGraphicFramePr>
          <p:nvPr>
            <p:extLst>
              <p:ext uri="{D42A27DB-BD31-4B8C-83A1-F6EECF244321}">
                <p14:modId xmlns:p14="http://schemas.microsoft.com/office/powerpoint/2010/main" val="3307334532"/>
              </p:ext>
            </p:extLst>
          </p:nvPr>
        </p:nvGraphicFramePr>
        <p:xfrm>
          <a:off x="3404570" y="2730816"/>
          <a:ext cx="2031621" cy="201114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402745" y="2495833"/>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5" name="TextBox 14"/>
          <p:cNvSpPr txBox="1"/>
          <p:nvPr/>
        </p:nvSpPr>
        <p:spPr>
          <a:xfrm>
            <a:off x="3590217" y="2572777"/>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6" name="TextBox 15"/>
          <p:cNvSpPr txBox="1"/>
          <p:nvPr/>
        </p:nvSpPr>
        <p:spPr>
          <a:xfrm>
            <a:off x="5968557" y="2580078"/>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3" name="Rectangle 2"/>
          <p:cNvSpPr/>
          <p:nvPr/>
        </p:nvSpPr>
        <p:spPr>
          <a:xfrm>
            <a:off x="1402745" y="2080335"/>
            <a:ext cx="6283930" cy="253916"/>
          </a:xfrm>
          <a:prstGeom prst="rect">
            <a:avLst/>
          </a:prstGeom>
        </p:spPr>
        <p:txBody>
          <a:bodyPr wrap="square">
            <a:spAutoFit/>
          </a:bodyPr>
          <a:lstStyle/>
          <a:p>
            <a:pPr lvl="1" algn="ctr"/>
            <a:r>
              <a:rPr lang="en-US" sz="1050" dirty="0">
                <a:latin typeface="+mn-lt"/>
              </a:rPr>
              <a:t>Has your municipality/city established a local migrations body?</a:t>
            </a:r>
          </a:p>
        </p:txBody>
      </p:sp>
      <p:sp>
        <p:nvSpPr>
          <p:cNvPr id="18"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9" name="Table 18"/>
          <p:cNvGraphicFramePr>
            <a:graphicFrameLocks noGrp="1"/>
          </p:cNvGraphicFramePr>
          <p:nvPr>
            <p:extLst>
              <p:ext uri="{D42A27DB-BD31-4B8C-83A1-F6EECF244321}">
                <p14:modId xmlns:p14="http://schemas.microsoft.com/office/powerpoint/2010/main" val="3770936275"/>
              </p:ext>
            </p:extLst>
          </p:nvPr>
        </p:nvGraphicFramePr>
        <p:xfrm>
          <a:off x="7043829" y="5431155"/>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74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61047">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tc>
                  <a:txBody>
                    <a:bodyPr/>
                    <a:lstStyle/>
                    <a:p>
                      <a:r>
                        <a:rPr lang="x-none" sz="600" b="0" dirty="0">
                          <a:solidFill>
                            <a:srgbClr val="333333"/>
                          </a:solidFill>
                        </a:rPr>
                        <a:t>66</a:t>
                      </a:r>
                      <a:endParaRPr lang="en-US" sz="600" b="0" dirty="0">
                        <a:solidFill>
                          <a:srgbClr val="333333"/>
                        </a:solidFill>
                      </a:endParaRPr>
                    </a:p>
                  </a:txBody>
                  <a:tcPr anchor="ctr">
                    <a:noFill/>
                  </a:tcPr>
                </a:tc>
                <a:tc>
                  <a:txBody>
                    <a:bodyPr/>
                    <a:lstStyle/>
                    <a:p>
                      <a:r>
                        <a:rPr lang="x-none" sz="600" b="0" dirty="0">
                          <a:solidFill>
                            <a:srgbClr val="333333"/>
                          </a:solidFill>
                        </a:rPr>
                        <a:t>110</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20" name="Group 19"/>
          <p:cNvGrpSpPr/>
          <p:nvPr/>
        </p:nvGrpSpPr>
        <p:grpSpPr>
          <a:xfrm>
            <a:off x="7724216" y="142707"/>
            <a:ext cx="1213794" cy="739068"/>
            <a:chOff x="4812750" y="5991057"/>
            <a:chExt cx="1213794" cy="739068"/>
          </a:xfrm>
        </p:grpSpPr>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24" name="Rectangle 23"/>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spTree>
    <p:extLst>
      <p:ext uri="{BB962C8B-B14F-4D97-AF65-F5344CB8AC3E}">
        <p14:creationId xmlns:p14="http://schemas.microsoft.com/office/powerpoint/2010/main" val="4020716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migration </a:t>
            </a:r>
            <a:r>
              <a:rPr lang="en-US" dirty="0">
                <a:solidFill>
                  <a:schemeClr val="tx1"/>
                </a:solidFill>
              </a:rPr>
              <a:t>council</a:t>
            </a:r>
            <a:r>
              <a:rPr lang="en-US" dirty="0"/>
              <a:t> </a:t>
            </a:r>
            <a:r>
              <a:rPr lang="x-none" dirty="0"/>
              <a:t>efficiency</a:t>
            </a:r>
            <a:endParaRPr lang="en-US" dirty="0"/>
          </a:p>
        </p:txBody>
      </p:sp>
      <p:sp>
        <p:nvSpPr>
          <p:cNvPr id="5" name="Text Placeholder 4"/>
          <p:cNvSpPr>
            <a:spLocks noGrp="1"/>
          </p:cNvSpPr>
          <p:nvPr>
            <p:ph type="body" sz="quarter" idx="15"/>
          </p:nvPr>
        </p:nvSpPr>
        <p:spPr/>
        <p:txBody>
          <a:bodyPr>
            <a:normAutofit/>
          </a:bodyPr>
          <a:lstStyle/>
          <a:p>
            <a:r>
              <a:rPr lang="en-US" sz="1400" dirty="0"/>
              <a:t>Majority of local administration representatives (75%) are satisfied with efficiency of local migrants bodies.</a:t>
            </a:r>
          </a:p>
        </p:txBody>
      </p:sp>
      <p:graphicFrame>
        <p:nvGraphicFramePr>
          <p:cNvPr id="11" name="Content Placeholder 12"/>
          <p:cNvGraphicFramePr>
            <a:graphicFrameLocks noGrp="1"/>
          </p:cNvGraphicFramePr>
          <p:nvPr>
            <p:ph sz="quarter" idx="11"/>
            <p:extLst>
              <p:ext uri="{D42A27DB-BD31-4B8C-83A1-F6EECF244321}">
                <p14:modId xmlns:p14="http://schemas.microsoft.com/office/powerpoint/2010/main" val="243700149"/>
              </p:ext>
            </p:extLst>
          </p:nvPr>
        </p:nvGraphicFramePr>
        <p:xfrm>
          <a:off x="285750" y="2492188"/>
          <a:ext cx="8569325" cy="3446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302299925"/>
              </p:ext>
            </p:extLst>
          </p:nvPr>
        </p:nvGraphicFramePr>
        <p:xfrm>
          <a:off x="6847366" y="2335493"/>
          <a:ext cx="2007708" cy="2728492"/>
        </p:xfrm>
        <a:graphic>
          <a:graphicData uri="http://schemas.openxmlformats.org/drawingml/2006/table">
            <a:tbl>
              <a:tblPr firstRow="1" bandRow="1">
                <a:tableStyleId>{5C22544A-7EE6-4342-B048-85BDC9FD1C3A}</a:tableStyleId>
              </a:tblPr>
              <a:tblGrid>
                <a:gridCol w="1035393">
                  <a:extLst>
                    <a:ext uri="{9D8B030D-6E8A-4147-A177-3AD203B41FA5}">
                      <a16:colId xmlns="" xmlns:a16="http://schemas.microsoft.com/office/drawing/2014/main" val="2533916438"/>
                    </a:ext>
                  </a:extLst>
                </a:gridCol>
                <a:gridCol w="972315">
                  <a:extLst>
                    <a:ext uri="{9D8B030D-6E8A-4147-A177-3AD203B41FA5}">
                      <a16:colId xmlns="" xmlns:a16="http://schemas.microsoft.com/office/drawing/2014/main" val="2389811124"/>
                    </a:ext>
                  </a:extLst>
                </a:gridCol>
              </a:tblGrid>
              <a:tr h="6243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a:t>
                      </a:r>
                      <a:r>
                        <a:rPr lang="en-US" sz="900" b="0" baseline="0" dirty="0"/>
                        <a:t> </a:t>
                      </a:r>
                      <a:r>
                        <a:rPr lang="en-US" sz="900" b="0" dirty="0"/>
                        <a:t>Unsatisfactory(scores 1+2),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t>TOTAL Satisfactory (scores 4+5),</a:t>
                      </a:r>
                      <a:r>
                        <a:rPr lang="en-US" sz="900" b="0" baseline="0" dirty="0"/>
                        <a:t> %</a:t>
                      </a:r>
                      <a:r>
                        <a:rPr lang="en-US" sz="900" dirty="0"/>
                        <a:t> </a:t>
                      </a:r>
                    </a:p>
                  </a:txBody>
                  <a:tcPr/>
                </a:tc>
                <a:extLst>
                  <a:ext uri="{0D108BD9-81ED-4DB2-BD59-A6C34878D82A}">
                    <a16:rowId xmlns="" xmlns:a16="http://schemas.microsoft.com/office/drawing/2014/main" val="2611604264"/>
                  </a:ext>
                </a:extLst>
              </a:tr>
              <a:tr h="572261">
                <a:tc>
                  <a:txBody>
                    <a:bodyPr/>
                    <a:lstStyle/>
                    <a:p>
                      <a:pPr algn="ctr"/>
                      <a:r>
                        <a:rPr lang="en-US" sz="1200" dirty="0"/>
                        <a:t>1</a:t>
                      </a:r>
                    </a:p>
                  </a:txBody>
                  <a:tcPr anchor="ctr">
                    <a:noFill/>
                  </a:tcPr>
                </a:tc>
                <a:tc>
                  <a:txBody>
                    <a:bodyPr/>
                    <a:lstStyle/>
                    <a:p>
                      <a:pPr algn="ctr"/>
                      <a:r>
                        <a:rPr lang="en-US" sz="1200" dirty="0"/>
                        <a:t>75</a:t>
                      </a:r>
                    </a:p>
                  </a:txBody>
                  <a:tcPr anchor="ctr">
                    <a:noFill/>
                  </a:tcPr>
                </a:tc>
                <a:extLst>
                  <a:ext uri="{0D108BD9-81ED-4DB2-BD59-A6C34878D82A}">
                    <a16:rowId xmlns="" xmlns:a16="http://schemas.microsoft.com/office/drawing/2014/main" val="3260649904"/>
                  </a:ext>
                </a:extLst>
              </a:tr>
              <a:tr h="872693">
                <a:tc>
                  <a:txBody>
                    <a:bodyPr/>
                    <a:lstStyle/>
                    <a:p>
                      <a:pPr algn="ctr"/>
                      <a:r>
                        <a:rPr lang="en-US" sz="1200" dirty="0"/>
                        <a:t>0</a:t>
                      </a:r>
                    </a:p>
                  </a:txBody>
                  <a:tcPr anchor="ctr">
                    <a:noFill/>
                  </a:tcPr>
                </a:tc>
                <a:tc>
                  <a:txBody>
                    <a:bodyPr/>
                    <a:lstStyle/>
                    <a:p>
                      <a:pPr algn="ctr"/>
                      <a:r>
                        <a:rPr lang="en-US" sz="1200" dirty="0"/>
                        <a:t>78</a:t>
                      </a:r>
                    </a:p>
                  </a:txBody>
                  <a:tcPr anchor="ctr">
                    <a:noFill/>
                  </a:tcPr>
                </a:tc>
                <a:extLst>
                  <a:ext uri="{0D108BD9-81ED-4DB2-BD59-A6C34878D82A}">
                    <a16:rowId xmlns="" xmlns:a16="http://schemas.microsoft.com/office/drawing/2014/main" val="1268549333"/>
                  </a:ext>
                </a:extLst>
              </a:tr>
              <a:tr h="643458">
                <a:tc>
                  <a:txBody>
                    <a:bodyPr/>
                    <a:lstStyle/>
                    <a:p>
                      <a:pPr algn="ctr"/>
                      <a:r>
                        <a:rPr lang="en-US" sz="1200" dirty="0"/>
                        <a:t>1</a:t>
                      </a:r>
                    </a:p>
                  </a:txBody>
                  <a:tcPr anchor="ctr">
                    <a:noFill/>
                  </a:tcPr>
                </a:tc>
                <a:tc>
                  <a:txBody>
                    <a:bodyPr/>
                    <a:lstStyle/>
                    <a:p>
                      <a:pPr algn="ctr"/>
                      <a:r>
                        <a:rPr lang="en-US" sz="1200" dirty="0"/>
                        <a:t>73</a:t>
                      </a:r>
                    </a:p>
                  </a:txBody>
                  <a:tcPr anchor="ctr">
                    <a:noFill/>
                  </a:tcPr>
                </a:tc>
                <a:extLst>
                  <a:ext uri="{0D108BD9-81ED-4DB2-BD59-A6C34878D82A}">
                    <a16:rowId xmlns="" xmlns:a16="http://schemas.microsoft.com/office/drawing/2014/main" val="3593748831"/>
                  </a:ext>
                </a:extLst>
              </a:tr>
            </a:tbl>
          </a:graphicData>
        </a:graphic>
      </p:graphicFrame>
      <p:cxnSp>
        <p:nvCxnSpPr>
          <p:cNvPr id="13" name="Straight Connector 12"/>
          <p:cNvCxnSpPr/>
          <p:nvPr/>
        </p:nvCxnSpPr>
        <p:spPr>
          <a:xfrm>
            <a:off x="2275367" y="3596629"/>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75367" y="4345392"/>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77153" y="1854894"/>
            <a:ext cx="6965576" cy="577081"/>
          </a:xfrm>
          <a:prstGeom prst="rect">
            <a:avLst/>
          </a:prstGeom>
        </p:spPr>
        <p:txBody>
          <a:bodyPr wrap="square">
            <a:spAutoFit/>
          </a:bodyPr>
          <a:lstStyle/>
          <a:p>
            <a:pPr algn="ctr"/>
            <a:r>
              <a:rPr lang="en-US" sz="1050" dirty="0">
                <a:latin typeface="+mn-lt"/>
              </a:rPr>
              <a:t>If your municipality/city has established a local migrations body, please rate, on a scale from 1 to 5, its efficiency and role in addressing issues caused by the migrant/refugee crisis in your municipality. %</a:t>
            </a:r>
          </a:p>
        </p:txBody>
      </p:sp>
      <p:sp>
        <p:nvSpPr>
          <p:cNvPr id="10"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5" name="Table 14"/>
          <p:cNvGraphicFramePr>
            <a:graphicFrameLocks noGrp="1"/>
          </p:cNvGraphicFramePr>
          <p:nvPr>
            <p:extLst>
              <p:ext uri="{D42A27DB-BD31-4B8C-83A1-F6EECF244321}">
                <p14:modId xmlns:p14="http://schemas.microsoft.com/office/powerpoint/2010/main" val="3770936275"/>
              </p:ext>
            </p:extLst>
          </p:nvPr>
        </p:nvGraphicFramePr>
        <p:xfrm>
          <a:off x="7043829" y="5431155"/>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74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61047">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tc>
                  <a:txBody>
                    <a:bodyPr/>
                    <a:lstStyle/>
                    <a:p>
                      <a:r>
                        <a:rPr lang="x-none" sz="600" b="0" dirty="0">
                          <a:solidFill>
                            <a:srgbClr val="333333"/>
                          </a:solidFill>
                        </a:rPr>
                        <a:t>66</a:t>
                      </a:r>
                      <a:endParaRPr lang="en-US" sz="600" b="0" dirty="0">
                        <a:solidFill>
                          <a:srgbClr val="333333"/>
                        </a:solidFill>
                      </a:endParaRPr>
                    </a:p>
                  </a:txBody>
                  <a:tcPr anchor="ctr">
                    <a:noFill/>
                  </a:tcPr>
                </a:tc>
                <a:tc>
                  <a:txBody>
                    <a:bodyPr/>
                    <a:lstStyle/>
                    <a:p>
                      <a:r>
                        <a:rPr lang="x-none" sz="600" b="0" dirty="0">
                          <a:solidFill>
                            <a:srgbClr val="333333"/>
                          </a:solidFill>
                        </a:rPr>
                        <a:t>110</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6" name="Group 15"/>
          <p:cNvGrpSpPr/>
          <p:nvPr/>
        </p:nvGrpSpPr>
        <p:grpSpPr>
          <a:xfrm>
            <a:off x="7724216" y="142707"/>
            <a:ext cx="1213794" cy="739068"/>
            <a:chOff x="4812750" y="5991057"/>
            <a:chExt cx="1213794" cy="739068"/>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18" name="Rectangle 17"/>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spTree>
    <p:extLst>
      <p:ext uri="{BB962C8B-B14F-4D97-AF65-F5344CB8AC3E}">
        <p14:creationId xmlns:p14="http://schemas.microsoft.com/office/powerpoint/2010/main" val="1331423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programs and services for migrants</a:t>
            </a:r>
          </a:p>
        </p:txBody>
      </p:sp>
      <p:graphicFrame>
        <p:nvGraphicFramePr>
          <p:cNvPr id="6" name="Content Placeholder 9"/>
          <p:cNvGraphicFramePr>
            <a:graphicFrameLocks noGrp="1"/>
          </p:cNvGraphicFramePr>
          <p:nvPr>
            <p:ph sz="quarter" idx="11"/>
            <p:extLst>
              <p:ext uri="{D42A27DB-BD31-4B8C-83A1-F6EECF244321}">
                <p14:modId xmlns:p14="http://schemas.microsoft.com/office/powerpoint/2010/main" val="2575174230"/>
              </p:ext>
            </p:extLst>
          </p:nvPr>
        </p:nvGraphicFramePr>
        <p:xfrm>
          <a:off x="285750" y="1031875"/>
          <a:ext cx="4030663" cy="4916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9"/>
          <p:cNvGraphicFramePr>
            <a:graphicFrameLocks noGrp="1"/>
          </p:cNvGraphicFramePr>
          <p:nvPr>
            <p:ph sz="quarter" idx="12"/>
            <p:extLst>
              <p:ext uri="{D42A27DB-BD31-4B8C-83A1-F6EECF244321}">
                <p14:modId xmlns:p14="http://schemas.microsoft.com/office/powerpoint/2010/main" val="1515490138"/>
              </p:ext>
            </p:extLst>
          </p:nvPr>
        </p:nvGraphicFramePr>
        <p:xfrm>
          <a:off x="4168775" y="1031875"/>
          <a:ext cx="4029075" cy="4916488"/>
        </p:xfrm>
        <a:graphic>
          <a:graphicData uri="http://schemas.openxmlformats.org/drawingml/2006/chart">
            <c:chart xmlns:c="http://schemas.openxmlformats.org/drawingml/2006/chart" xmlns:r="http://schemas.openxmlformats.org/officeDocument/2006/relationships" r:id="rId4"/>
          </a:graphicData>
        </a:graphic>
      </p:graphicFrame>
      <p:sp>
        <p:nvSpPr>
          <p:cNvPr id="9" name="Striped Right Arrow 8"/>
          <p:cNvSpPr/>
          <p:nvPr/>
        </p:nvSpPr>
        <p:spPr>
          <a:xfrm>
            <a:off x="3259932" y="3921442"/>
            <a:ext cx="757238" cy="409575"/>
          </a:xfrm>
          <a:prstGeom prst="stripedRightArrow">
            <a:avLst/>
          </a:prstGeom>
          <a:solidFill>
            <a:schemeClr val="bg1">
              <a:lumMod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0"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1" name="Table 10"/>
          <p:cNvGraphicFramePr>
            <a:graphicFrameLocks noGrp="1"/>
          </p:cNvGraphicFramePr>
          <p:nvPr>
            <p:extLst>
              <p:ext uri="{D42A27DB-BD31-4B8C-83A1-F6EECF244321}">
                <p14:modId xmlns:p14="http://schemas.microsoft.com/office/powerpoint/2010/main" val="959567708"/>
              </p:ext>
            </p:extLst>
          </p:nvPr>
        </p:nvGraphicFramePr>
        <p:xfrm>
          <a:off x="7043829" y="542163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03835">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tc>
                  <a:txBody>
                    <a:bodyPr/>
                    <a:lstStyle/>
                    <a:p>
                      <a:r>
                        <a:rPr lang="x-none" sz="600" b="0" dirty="0">
                          <a:solidFill>
                            <a:srgbClr val="333333"/>
                          </a:solidFill>
                        </a:rPr>
                        <a:t>66</a:t>
                      </a:r>
                      <a:endParaRPr lang="en-US" sz="600" b="0" dirty="0">
                        <a:solidFill>
                          <a:srgbClr val="333333"/>
                        </a:solidFill>
                      </a:endParaRPr>
                    </a:p>
                  </a:txBody>
                  <a:tcPr anchor="ctr">
                    <a:noFill/>
                  </a:tcPr>
                </a:tc>
                <a:tc>
                  <a:txBody>
                    <a:bodyPr/>
                    <a:lstStyle/>
                    <a:p>
                      <a:r>
                        <a:rPr lang="x-none" sz="600" b="0" dirty="0">
                          <a:solidFill>
                            <a:srgbClr val="333333"/>
                          </a:solidFill>
                        </a:rPr>
                        <a:t>110</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005391378"/>
              </p:ext>
            </p:extLst>
          </p:nvPr>
        </p:nvGraphicFramePr>
        <p:xfrm>
          <a:off x="7047640" y="4126230"/>
          <a:ext cx="1847850" cy="914400"/>
        </p:xfrm>
        <a:graphic>
          <a:graphicData uri="http://schemas.openxmlformats.org/drawingml/2006/table">
            <a:tbl>
              <a:tblPr firstRow="1" bandRow="1">
                <a:tableStyleId>{5C22544A-7EE6-4342-B048-85BDC9FD1C3A}</a:tableStyleId>
              </a:tblPr>
              <a:tblGrid>
                <a:gridCol w="1847850">
                  <a:extLst>
                    <a:ext uri="{9D8B030D-6E8A-4147-A177-3AD203B41FA5}">
                      <a16:colId xmlns="" xmlns:a16="http://schemas.microsoft.com/office/drawing/2014/main" val="20000"/>
                    </a:ext>
                  </a:extLst>
                </a:gridCol>
              </a:tblGrid>
              <a:tr h="158115">
                <a:tc>
                  <a:txBody>
                    <a:bodyPr/>
                    <a:lstStyle/>
                    <a:p>
                      <a:r>
                        <a:rPr lang="x-none" sz="700" b="0" dirty="0">
                          <a:solidFill>
                            <a:srgbClr val="333333"/>
                          </a:solidFill>
                        </a:rPr>
                        <a:t>Total sample</a:t>
                      </a:r>
                      <a:endParaRPr lang="en-US" sz="700" b="0" dirty="0">
                        <a:solidFill>
                          <a:srgbClr val="333333"/>
                        </a:solidFill>
                      </a:endParaRPr>
                    </a:p>
                  </a:txBody>
                  <a:tcPr anchor="ctr">
                    <a:noFill/>
                  </a:tcPr>
                </a:tc>
                <a:extLst>
                  <a:ext uri="{0D108BD9-81ED-4DB2-BD59-A6C34878D82A}">
                    <a16:rowId xmlns="" xmlns:a16="http://schemas.microsoft.com/office/drawing/2014/main" val="10000"/>
                  </a:ext>
                </a:extLst>
              </a:tr>
              <a:tr h="207645">
                <a:tc>
                  <a:txBody>
                    <a:bodyPr/>
                    <a:lstStyle/>
                    <a:p>
                      <a:r>
                        <a:rPr lang="en-US" sz="700" b="0" dirty="0">
                          <a:solidFill>
                            <a:srgbClr val="333333"/>
                          </a:solidFill>
                        </a:rPr>
                        <a:t>I group - municipalities more intensely affected by the crisis	</a:t>
                      </a:r>
                    </a:p>
                  </a:txBody>
                  <a:tcPr anchor="ctr">
                    <a:noFill/>
                  </a:tcPr>
                </a:tc>
                <a:extLst>
                  <a:ext uri="{0D108BD9-81ED-4DB2-BD59-A6C34878D82A}">
                    <a16:rowId xmlns="" xmlns:a16="http://schemas.microsoft.com/office/drawing/2014/main" val="10001"/>
                  </a:ext>
                </a:extLst>
              </a:tr>
              <a:tr h="188595">
                <a:tc>
                  <a:txBody>
                    <a:bodyPr/>
                    <a:lstStyle/>
                    <a:p>
                      <a:r>
                        <a:rPr lang="en-US" sz="700" b="0" dirty="0">
                          <a:solidFill>
                            <a:srgbClr val="333333"/>
                          </a:solidFill>
                        </a:rPr>
                        <a:t>II group - municipalities moderately affected by the crisis</a:t>
                      </a:r>
                    </a:p>
                  </a:txBody>
                  <a:tcPr anchor="ctr">
                    <a:noFill/>
                  </a:tcPr>
                </a:tc>
                <a:extLst>
                  <a:ext uri="{0D108BD9-81ED-4DB2-BD59-A6C34878D82A}">
                    <a16:rowId xmlns="" xmlns:a16="http://schemas.microsoft.com/office/drawing/2014/main" val="10002"/>
                  </a:ext>
                </a:extLst>
              </a:tr>
            </a:tbl>
          </a:graphicData>
        </a:graphic>
      </p:graphicFrame>
      <p:sp>
        <p:nvSpPr>
          <p:cNvPr id="13" name="Rectangle 12"/>
          <p:cNvSpPr/>
          <p:nvPr/>
        </p:nvSpPr>
        <p:spPr>
          <a:xfrm>
            <a:off x="6975249" y="4179569"/>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969534" y="4425313"/>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969534" y="4707254"/>
            <a:ext cx="9144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7724216" y="142707"/>
            <a:ext cx="1213794" cy="739068"/>
            <a:chOff x="4812750" y="5991057"/>
            <a:chExt cx="1213794" cy="739068"/>
          </a:xfrm>
        </p:grpSpPr>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18" name="Rectangle 17"/>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spTree>
    <p:extLst>
      <p:ext uri="{BB962C8B-B14F-4D97-AF65-F5344CB8AC3E}">
        <p14:creationId xmlns:p14="http://schemas.microsoft.com/office/powerpoint/2010/main" val="1082400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r-Latn-RS" dirty="0" smtClean="0"/>
              <a:t>Summary</a:t>
            </a:r>
            <a:endParaRPr lang="en-AU" dirty="0"/>
          </a:p>
        </p:txBody>
      </p:sp>
      <p:sp>
        <p:nvSpPr>
          <p:cNvPr id="5" name="Slide Number Placeholder 4"/>
          <p:cNvSpPr>
            <a:spLocks noGrp="1"/>
          </p:cNvSpPr>
          <p:nvPr>
            <p:ph type="sldNum" sz="quarter" idx="10"/>
          </p:nvPr>
        </p:nvSpPr>
        <p:spPr/>
        <p:txBody>
          <a:bodyPr/>
          <a:lstStyle/>
          <a:p>
            <a:fld id="{9784CBA3-D598-4B1F-BAA3-EE14B5154290}" type="slidenum">
              <a:rPr lang="en-AU" smtClean="0"/>
              <a:pPr/>
              <a:t>5</a:t>
            </a:fld>
            <a:endParaRPr lang="en-AU" dirty="0"/>
          </a:p>
        </p:txBody>
      </p:sp>
      <p:sp>
        <p:nvSpPr>
          <p:cNvPr id="12" name="Content Placeholder 11"/>
          <p:cNvSpPr>
            <a:spLocks noGrp="1"/>
          </p:cNvSpPr>
          <p:nvPr>
            <p:ph sz="quarter" idx="11"/>
          </p:nvPr>
        </p:nvSpPr>
        <p:spPr/>
        <p:txBody>
          <a:bodyPr>
            <a:noAutofit/>
          </a:bodyPr>
          <a:lstStyle/>
          <a:p>
            <a:pPr lvl="1"/>
            <a:r>
              <a:rPr lang="en-AU" sz="1400" dirty="0"/>
              <a:t>Key findings</a:t>
            </a:r>
          </a:p>
          <a:p>
            <a:endParaRPr lang="en-AU" sz="900" dirty="0"/>
          </a:p>
          <a:p>
            <a:pPr marL="171450" indent="-171450">
              <a:lnSpc>
                <a:spcPct val="80000"/>
              </a:lnSpc>
              <a:spcBef>
                <a:spcPts val="0"/>
              </a:spcBef>
              <a:buFont typeface="Arial" pitchFamily="34" charset="0"/>
              <a:buChar char="•"/>
            </a:pPr>
            <a:r>
              <a:rPr lang="en-US" sz="1200" dirty="0"/>
              <a:t>Negative attitudes towards migrants prevail among citizens in targeted municipalities</a:t>
            </a:r>
            <a:r>
              <a:rPr lang="sr-Latn-RS" sz="1200" dirty="0"/>
              <a:t>, </a:t>
            </a:r>
            <a:r>
              <a:rPr lang="en-US" sz="1200" dirty="0"/>
              <a:t>supported with safety concerns. </a:t>
            </a:r>
            <a:r>
              <a:rPr lang="sr-Latn-RS" sz="1200" dirty="0"/>
              <a:t>General ambivalence is</a:t>
            </a:r>
            <a:r>
              <a:rPr lang="en-US" sz="1200" dirty="0"/>
              <a:t> mostly based on lack of information</a:t>
            </a:r>
            <a:r>
              <a:rPr lang="sr-Latn-RS" sz="1200" dirty="0"/>
              <a:t> and mixed feelings (fears and </a:t>
            </a:r>
            <a:r>
              <a:rPr lang="sr-Latn-RS" sz="1200" dirty="0" smtClean="0"/>
              <a:t>solidarity)</a:t>
            </a:r>
            <a:r>
              <a:rPr lang="en-US" sz="1200" dirty="0"/>
              <a:t>. </a:t>
            </a:r>
            <a:endParaRPr lang="sr-Latn-RS" sz="1200" dirty="0" smtClean="0"/>
          </a:p>
          <a:p>
            <a:pPr marL="171450" indent="-171450">
              <a:lnSpc>
                <a:spcPct val="80000"/>
              </a:lnSpc>
              <a:spcBef>
                <a:spcPts val="0"/>
              </a:spcBef>
              <a:buFont typeface="Arial" pitchFamily="34" charset="0"/>
              <a:buChar char="•"/>
            </a:pPr>
            <a:endParaRPr lang="sr-Latn-RS" sz="1200" dirty="0" smtClean="0"/>
          </a:p>
          <a:p>
            <a:pPr marL="171450" indent="-171450">
              <a:lnSpc>
                <a:spcPct val="80000"/>
              </a:lnSpc>
              <a:spcBef>
                <a:spcPts val="0"/>
              </a:spcBef>
              <a:buFont typeface="Arial" pitchFamily="34" charset="0"/>
              <a:buChar char="•"/>
            </a:pPr>
            <a:r>
              <a:rPr lang="en-US" sz="1200" dirty="0" smtClean="0"/>
              <a:t>Citizens </a:t>
            </a:r>
            <a:r>
              <a:rPr lang="en-US" sz="1200" dirty="0"/>
              <a:t>are </a:t>
            </a:r>
            <a:r>
              <a:rPr lang="sr-Latn-RS" sz="1200" dirty="0" smtClean="0"/>
              <a:t>willing </a:t>
            </a:r>
            <a:r>
              <a:rPr lang="en-US" sz="1200" dirty="0" smtClean="0"/>
              <a:t>to </a:t>
            </a:r>
            <a:r>
              <a:rPr lang="en-US" sz="1200" dirty="0"/>
              <a:t>help migrants by providing food and clothing, while not eager to accept them living permanently in their municipality and neighborhood, yet the least to accept </a:t>
            </a:r>
            <a:r>
              <a:rPr lang="sr-Latn-RS" sz="1200" dirty="0"/>
              <a:t>migrants</a:t>
            </a:r>
            <a:r>
              <a:rPr lang="en-US" sz="1200" dirty="0"/>
              <a:t> as guests in their homes. </a:t>
            </a:r>
            <a:endParaRPr lang="sr-Latn-RS" sz="1200" dirty="0" smtClean="0"/>
          </a:p>
          <a:p>
            <a:pPr marL="171450" indent="-171450">
              <a:lnSpc>
                <a:spcPct val="80000"/>
              </a:lnSpc>
              <a:spcBef>
                <a:spcPts val="0"/>
              </a:spcBef>
              <a:buFont typeface="Arial" pitchFamily="34" charset="0"/>
              <a:buChar char="•"/>
            </a:pPr>
            <a:endParaRPr lang="sr-Latn-RS" sz="1200" dirty="0"/>
          </a:p>
          <a:p>
            <a:pPr marL="171450" indent="-171450">
              <a:lnSpc>
                <a:spcPct val="80000"/>
              </a:lnSpc>
              <a:spcBef>
                <a:spcPts val="0"/>
              </a:spcBef>
              <a:buFont typeface="Arial" pitchFamily="34" charset="0"/>
              <a:buChar char="•"/>
            </a:pPr>
            <a:r>
              <a:rPr lang="sr-Latn-RS" sz="1200" dirty="0"/>
              <a:t>In general, citi</a:t>
            </a:r>
            <a:r>
              <a:rPr lang="en-US" sz="1200" dirty="0"/>
              <a:t>z</a:t>
            </a:r>
            <a:r>
              <a:rPr lang="sr-Latn-RS" sz="1200" dirty="0"/>
              <a:t>ens are satisfied with</a:t>
            </a:r>
            <a:r>
              <a:rPr lang="en-US" sz="1200" dirty="0"/>
              <a:t> the</a:t>
            </a:r>
            <a:r>
              <a:rPr lang="sr-Latn-RS" sz="1200" dirty="0"/>
              <a:t> re</a:t>
            </a:r>
            <a:r>
              <a:rPr lang="en-US" sz="1200" dirty="0"/>
              <a:t>s</a:t>
            </a:r>
            <a:r>
              <a:rPr lang="sr-Latn-RS" sz="1200" dirty="0"/>
              <a:t>ponse of local municipality </a:t>
            </a:r>
            <a:r>
              <a:rPr lang="en-US" sz="1200" dirty="0"/>
              <a:t>to migrant crisis, but less satisfied in </a:t>
            </a:r>
            <a:r>
              <a:rPr lang="sr-Latn-RS" sz="1200" dirty="0"/>
              <a:t>the </a:t>
            </a:r>
            <a:r>
              <a:rPr lang="en-US" sz="1200" dirty="0"/>
              <a:t>municipalities</a:t>
            </a:r>
            <a:r>
              <a:rPr lang="sr-Latn-RS" sz="1200" dirty="0"/>
              <a:t> </a:t>
            </a:r>
            <a:r>
              <a:rPr lang="en-US" sz="1200" dirty="0"/>
              <a:t>more intensely affected by the crisis.</a:t>
            </a:r>
            <a:r>
              <a:rPr lang="sr-Latn-RS" sz="1200" dirty="0" smtClean="0"/>
              <a:t> </a:t>
            </a:r>
          </a:p>
          <a:p>
            <a:pPr marL="171450" indent="-171450">
              <a:lnSpc>
                <a:spcPct val="80000"/>
              </a:lnSpc>
              <a:spcBef>
                <a:spcPts val="0"/>
              </a:spcBef>
              <a:buFont typeface="Arial" pitchFamily="34" charset="0"/>
              <a:buChar char="•"/>
            </a:pPr>
            <a:endParaRPr lang="sr-Latn-RS" sz="1200" dirty="0" smtClean="0"/>
          </a:p>
          <a:p>
            <a:pPr marL="171450" indent="-171450">
              <a:lnSpc>
                <a:spcPct val="80000"/>
              </a:lnSpc>
              <a:spcBef>
                <a:spcPts val="0"/>
              </a:spcBef>
              <a:buFont typeface="Arial" pitchFamily="34" charset="0"/>
              <a:buChar char="•"/>
            </a:pPr>
            <a:r>
              <a:rPr lang="sr-Latn-RS" sz="1200" dirty="0" smtClean="0"/>
              <a:t>Safety and </a:t>
            </a:r>
            <a:r>
              <a:rPr lang="en-US" sz="1200" dirty="0" smtClean="0"/>
              <a:t>hygiene</a:t>
            </a:r>
            <a:r>
              <a:rPr lang="sr-Latn-RS" sz="1200" dirty="0" smtClean="0"/>
              <a:t> (water, sewage, waste management) in the municpalitties are perceived as most negatively affected by the migrant crisis. </a:t>
            </a:r>
            <a:r>
              <a:rPr lang="en-US" sz="1200" dirty="0" smtClean="0"/>
              <a:t>However, b</a:t>
            </a:r>
            <a:r>
              <a:rPr lang="sr-Latn-RS" sz="1200" dirty="0" smtClean="0"/>
              <a:t>ased on the large number of neutral answers, for both groups it was diffcult to assess issues related to the crisis. </a:t>
            </a:r>
          </a:p>
          <a:p>
            <a:pPr marL="171450" indent="-171450">
              <a:lnSpc>
                <a:spcPct val="80000"/>
              </a:lnSpc>
              <a:spcBef>
                <a:spcPts val="0"/>
              </a:spcBef>
              <a:buFont typeface="Arial" pitchFamily="34" charset="0"/>
              <a:buChar char="•"/>
            </a:pPr>
            <a:endParaRPr lang="sr-Latn-RS" sz="1200" dirty="0"/>
          </a:p>
          <a:p>
            <a:pPr marL="171450" indent="-171450">
              <a:lnSpc>
                <a:spcPct val="80000"/>
              </a:lnSpc>
              <a:spcBef>
                <a:spcPts val="0"/>
              </a:spcBef>
              <a:buFont typeface="Arial" pitchFamily="34" charset="0"/>
              <a:buChar char="•"/>
            </a:pPr>
            <a:r>
              <a:rPr lang="en-US" sz="1200" dirty="0" smtClean="0"/>
              <a:t>L</a:t>
            </a:r>
            <a:r>
              <a:rPr lang="sr-Latn-RS" sz="1200" dirty="0" smtClean="0"/>
              <a:t>ocal representatives expressed needs for additional equipment and human resources to cope with the crisis, especially referring to the comunal infrastructure</a:t>
            </a:r>
            <a:r>
              <a:rPr lang="en-US" sz="1200" dirty="0" smtClean="0"/>
              <a:t>.</a:t>
            </a:r>
            <a:r>
              <a:rPr lang="sr-Latn-RS" sz="1200" dirty="0" smtClean="0"/>
              <a:t> </a:t>
            </a:r>
            <a:endParaRPr lang="en-US" sz="1200" dirty="0" smtClean="0"/>
          </a:p>
          <a:p>
            <a:pPr>
              <a:lnSpc>
                <a:spcPct val="80000"/>
              </a:lnSpc>
              <a:spcBef>
                <a:spcPts val="0"/>
              </a:spcBef>
            </a:pPr>
            <a:endParaRPr lang="en-AU" sz="1200" dirty="0"/>
          </a:p>
          <a:p>
            <a:pPr>
              <a:spcBef>
                <a:spcPts val="0"/>
              </a:spcBef>
            </a:pPr>
            <a:endParaRPr lang="en-AU" sz="1900" dirty="0"/>
          </a:p>
        </p:txBody>
      </p:sp>
      <p:sp>
        <p:nvSpPr>
          <p:cNvPr id="13" name="Content Placeholder 12"/>
          <p:cNvSpPr>
            <a:spLocks noGrp="1"/>
          </p:cNvSpPr>
          <p:nvPr>
            <p:ph sz="quarter" idx="12"/>
          </p:nvPr>
        </p:nvSpPr>
        <p:spPr/>
        <p:txBody>
          <a:bodyPr/>
          <a:lstStyle/>
          <a:p>
            <a:pPr lvl="1"/>
            <a:r>
              <a:rPr lang="en-AU" sz="1400" dirty="0"/>
              <a:t>Recommendations</a:t>
            </a:r>
            <a:endParaRPr lang="sr-Latn-RS" sz="1400" dirty="0"/>
          </a:p>
          <a:p>
            <a:pPr lvl="1"/>
            <a:endParaRPr lang="en-AU" sz="600" dirty="0"/>
          </a:p>
          <a:p>
            <a:pPr>
              <a:lnSpc>
                <a:spcPct val="80000"/>
              </a:lnSpc>
              <a:spcBef>
                <a:spcPts val="0"/>
              </a:spcBef>
            </a:pPr>
            <a:endParaRPr lang="sr-Latn-RS" sz="900" dirty="0" smtClean="0"/>
          </a:p>
          <a:p>
            <a:pPr>
              <a:lnSpc>
                <a:spcPct val="80000"/>
              </a:lnSpc>
              <a:spcBef>
                <a:spcPts val="0"/>
              </a:spcBef>
            </a:pPr>
            <a:r>
              <a:rPr lang="en-GB" sz="1200" dirty="0" smtClean="0"/>
              <a:t>Strengthen </a:t>
            </a:r>
            <a:r>
              <a:rPr lang="en-GB" sz="1200" dirty="0"/>
              <a:t>local resilience of municipalities in Serbia to cope with the migration crisis through following actions</a:t>
            </a:r>
            <a:r>
              <a:rPr lang="en-GB" sz="1200" dirty="0" smtClean="0"/>
              <a:t>:</a:t>
            </a:r>
            <a:endParaRPr lang="sr-Latn-RS" sz="1200" dirty="0" smtClean="0"/>
          </a:p>
          <a:p>
            <a:pPr>
              <a:lnSpc>
                <a:spcPct val="80000"/>
              </a:lnSpc>
              <a:spcBef>
                <a:spcPts val="0"/>
              </a:spcBef>
            </a:pPr>
            <a:endParaRPr lang="sr-Latn-RS" sz="1200" dirty="0"/>
          </a:p>
          <a:p>
            <a:pPr marL="171450" indent="-171450">
              <a:lnSpc>
                <a:spcPct val="80000"/>
              </a:lnSpc>
              <a:spcBef>
                <a:spcPts val="0"/>
              </a:spcBef>
              <a:buFont typeface="Arial" pitchFamily="34" charset="0"/>
              <a:buChar char="•"/>
            </a:pPr>
            <a:r>
              <a:rPr lang="sr-Latn-RS" sz="1200" dirty="0" smtClean="0"/>
              <a:t>Provision of </a:t>
            </a:r>
            <a:r>
              <a:rPr lang="en-US" sz="1200" b="1" dirty="0" smtClean="0"/>
              <a:t>humanitarian </a:t>
            </a:r>
            <a:r>
              <a:rPr lang="en-US" sz="1200" b="1" dirty="0"/>
              <a:t>aid</a:t>
            </a:r>
            <a:r>
              <a:rPr lang="en-US" sz="1200" dirty="0"/>
              <a:t> to migrants </a:t>
            </a:r>
            <a:r>
              <a:rPr lang="sr-Latn-RS" sz="1200" dirty="0"/>
              <a:t>(</a:t>
            </a:r>
            <a:r>
              <a:rPr lang="en-US" sz="1200" dirty="0"/>
              <a:t>accommodation</a:t>
            </a:r>
            <a:r>
              <a:rPr lang="sr-Latn-RS" sz="1200" dirty="0"/>
              <a:t>, </a:t>
            </a:r>
            <a:r>
              <a:rPr lang="en-US" sz="1200" dirty="0"/>
              <a:t>food</a:t>
            </a:r>
            <a:r>
              <a:rPr lang="sr-Latn-RS" sz="1200" dirty="0"/>
              <a:t>, </a:t>
            </a:r>
            <a:r>
              <a:rPr lang="en-US" sz="1200" dirty="0"/>
              <a:t>clothes</a:t>
            </a:r>
            <a:r>
              <a:rPr lang="sr-Latn-RS" sz="1200" dirty="0"/>
              <a:t>, </a:t>
            </a:r>
            <a:r>
              <a:rPr lang="en-US" sz="1200" dirty="0"/>
              <a:t>medical </a:t>
            </a:r>
            <a:r>
              <a:rPr lang="sr-Latn-RS" sz="1200" dirty="0" smtClean="0"/>
              <a:t>care), </a:t>
            </a:r>
            <a:r>
              <a:rPr lang="en-US" sz="1200" dirty="0"/>
              <a:t>with a special emphasis on vulnerable groups (women and children</a:t>
            </a:r>
            <a:r>
              <a:rPr lang="en-US" sz="1200" dirty="0" smtClean="0"/>
              <a:t>)</a:t>
            </a:r>
            <a:r>
              <a:rPr lang="sr-Latn-RS" sz="1200" dirty="0" smtClean="0"/>
              <a:t>, involving citizens</a:t>
            </a:r>
            <a:r>
              <a:rPr lang="en-US" sz="1200" dirty="0"/>
              <a:t>. </a:t>
            </a:r>
            <a:endParaRPr lang="sr-Latn-RS" sz="1200" dirty="0" smtClean="0"/>
          </a:p>
          <a:p>
            <a:pPr marL="171450" indent="-171450">
              <a:lnSpc>
                <a:spcPct val="80000"/>
              </a:lnSpc>
              <a:spcBef>
                <a:spcPts val="0"/>
              </a:spcBef>
              <a:buFont typeface="Arial" pitchFamily="34" charset="0"/>
              <a:buChar char="•"/>
            </a:pPr>
            <a:endParaRPr lang="en-US" sz="1200" dirty="0"/>
          </a:p>
          <a:p>
            <a:pPr marL="171450" indent="-171450">
              <a:lnSpc>
                <a:spcPct val="80000"/>
              </a:lnSpc>
              <a:spcBef>
                <a:spcPts val="0"/>
              </a:spcBef>
              <a:buFont typeface="Arial" pitchFamily="34" charset="0"/>
              <a:buChar char="•"/>
            </a:pPr>
            <a:r>
              <a:rPr lang="en-US" sz="1200" dirty="0" smtClean="0"/>
              <a:t>Support municipalities</a:t>
            </a:r>
            <a:r>
              <a:rPr lang="sr-Latn-RS" sz="1200" dirty="0" smtClean="0"/>
              <a:t> more</a:t>
            </a:r>
            <a:r>
              <a:rPr lang="en-US" sz="1200" dirty="0" smtClean="0"/>
              <a:t> </a:t>
            </a:r>
            <a:r>
              <a:rPr lang="en-US" sz="1200" dirty="0"/>
              <a:t>affected by migrant </a:t>
            </a:r>
            <a:r>
              <a:rPr lang="en-US" sz="1200" dirty="0" smtClean="0"/>
              <a:t>crisis</a:t>
            </a:r>
            <a:r>
              <a:rPr lang="sr-Latn-RS" sz="1200" dirty="0" smtClean="0"/>
              <a:t>,</a:t>
            </a:r>
            <a:r>
              <a:rPr lang="en-US" sz="1200" dirty="0" smtClean="0"/>
              <a:t> </a:t>
            </a:r>
            <a:r>
              <a:rPr lang="en-US" sz="1200" dirty="0"/>
              <a:t>through the </a:t>
            </a:r>
            <a:r>
              <a:rPr lang="en-US" sz="1200" b="1" dirty="0"/>
              <a:t>allocation of financial, technical and human resources for municipal infrastructure</a:t>
            </a:r>
            <a:r>
              <a:rPr lang="en-US" sz="1200" dirty="0"/>
              <a:t> (water supply, sewage, waste disposal and transport). Also, the allocation of resources to </a:t>
            </a:r>
            <a:r>
              <a:rPr lang="en-US" sz="1200" b="1" dirty="0"/>
              <a:t>crime prevention and the safety of citizens</a:t>
            </a:r>
            <a:r>
              <a:rPr lang="en-US" sz="1200" dirty="0"/>
              <a:t>.</a:t>
            </a:r>
            <a:r>
              <a:rPr lang="en-US" sz="1200" b="1" dirty="0"/>
              <a:t> </a:t>
            </a:r>
            <a:endParaRPr lang="sr-Latn-RS" sz="1200" b="1" dirty="0" smtClean="0"/>
          </a:p>
          <a:p>
            <a:pPr marL="171450" indent="-171450">
              <a:lnSpc>
                <a:spcPct val="80000"/>
              </a:lnSpc>
              <a:spcBef>
                <a:spcPts val="0"/>
              </a:spcBef>
              <a:buFont typeface="Arial" pitchFamily="34" charset="0"/>
              <a:buChar char="•"/>
            </a:pPr>
            <a:endParaRPr lang="en-US" sz="1200" dirty="0"/>
          </a:p>
          <a:p>
            <a:pPr marL="171450" lvl="0" indent="-171450">
              <a:lnSpc>
                <a:spcPct val="80000"/>
              </a:lnSpc>
              <a:spcBef>
                <a:spcPts val="0"/>
              </a:spcBef>
              <a:buFont typeface="Arial" pitchFamily="34" charset="0"/>
              <a:buChar char="•"/>
            </a:pPr>
            <a:r>
              <a:rPr lang="en-US" sz="1200" dirty="0" smtClean="0"/>
              <a:t>Ensuring </a:t>
            </a:r>
            <a:r>
              <a:rPr lang="en-US" sz="1200" dirty="0"/>
              <a:t>of social peace and cohesion in the municipalities under stronger pressure of migrant arrivals: </a:t>
            </a:r>
            <a:r>
              <a:rPr lang="en-US" sz="1200" b="1" dirty="0"/>
              <a:t>by informing citizens </a:t>
            </a:r>
            <a:r>
              <a:rPr lang="en-US" sz="1200" dirty="0"/>
              <a:t>through the media with a view to developing a higher degree of solidarity with migrants, </a:t>
            </a:r>
            <a:r>
              <a:rPr lang="en-US" sz="1200" b="1" dirty="0"/>
              <a:t>by informing local self-government officials</a:t>
            </a:r>
            <a:r>
              <a:rPr lang="en-US" sz="1200" dirty="0"/>
              <a:t> through training courses, organization of public debates, etc.</a:t>
            </a:r>
          </a:p>
          <a:p>
            <a:pPr marL="285750" lvl="0" indent="-285750">
              <a:buFont typeface="Wingdings" panose="05000000000000000000" pitchFamily="2" charset="2"/>
              <a:buChar char="§"/>
            </a:pPr>
            <a:endParaRPr lang="en-GB" sz="1200" dirty="0"/>
          </a:p>
        </p:txBody>
      </p:sp>
      <p:pic>
        <p:nvPicPr>
          <p:cNvPr id="8" name="Picture 7" descr="TNS_Signature_Marque-03.jpg"/>
          <p:cNvPicPr>
            <a:picLocks noChangeAspect="1"/>
          </p:cNvPicPr>
          <p:nvPr/>
        </p:nvPicPr>
        <p:blipFill>
          <a:blip r:embed="rId2" cstate="print"/>
          <a:srcRect l="27222" t="15824" r="21667" b="11778"/>
          <a:stretch>
            <a:fillRect/>
          </a:stretch>
        </p:blipFill>
        <p:spPr>
          <a:xfrm>
            <a:off x="8087783" y="276225"/>
            <a:ext cx="767292" cy="768350"/>
          </a:xfrm>
          <a:prstGeom prst="rect">
            <a:avLst/>
          </a:prstGeom>
        </p:spPr>
      </p:pic>
    </p:spTree>
    <p:extLst>
      <p:ext uri="{BB962C8B-B14F-4D97-AF65-F5344CB8AC3E}">
        <p14:creationId xmlns:p14="http://schemas.microsoft.com/office/powerpoint/2010/main" val="38673458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The </a:t>
            </a:r>
            <a:r>
              <a:rPr lang="x-none"/>
              <a:t>impact </a:t>
            </a:r>
            <a:r>
              <a:rPr lang="en-US" dirty="0"/>
              <a:t>of </a:t>
            </a:r>
            <a:r>
              <a:rPr lang="x-none"/>
              <a:t>the </a:t>
            </a:r>
            <a:r>
              <a:rPr lang="en-US" dirty="0"/>
              <a:t>migra</a:t>
            </a:r>
            <a:r>
              <a:rPr lang="x-none" dirty="0"/>
              <a:t>tion</a:t>
            </a:r>
            <a:r>
              <a:rPr lang="en-US" dirty="0"/>
              <a:t> crisis</a:t>
            </a:r>
            <a:r>
              <a:rPr lang="x-none" dirty="0"/>
              <a:t> on local </a:t>
            </a:r>
            <a:br>
              <a:rPr lang="x-none" dirty="0"/>
            </a:br>
            <a:r>
              <a:rPr lang="x-none" dirty="0"/>
              <a:t>administration departments</a:t>
            </a:r>
            <a:endParaRPr lang="en-US" dirty="0"/>
          </a:p>
        </p:txBody>
      </p:sp>
      <p:graphicFrame>
        <p:nvGraphicFramePr>
          <p:cNvPr id="29" name="Content Placeholder 12"/>
          <p:cNvGraphicFramePr>
            <a:graphicFrameLocks noGrp="1"/>
          </p:cNvGraphicFramePr>
          <p:nvPr>
            <p:ph sz="quarter" idx="11"/>
            <p:extLst>
              <p:ext uri="{D42A27DB-BD31-4B8C-83A1-F6EECF244321}">
                <p14:modId xmlns:p14="http://schemas.microsoft.com/office/powerpoint/2010/main" val="1221684018"/>
              </p:ext>
            </p:extLst>
          </p:nvPr>
        </p:nvGraphicFramePr>
        <p:xfrm>
          <a:off x="131746" y="1031876"/>
          <a:ext cx="8569325"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4" name="Table 13"/>
          <p:cNvGraphicFramePr>
            <a:graphicFrameLocks noGrp="1"/>
          </p:cNvGraphicFramePr>
          <p:nvPr>
            <p:extLst>
              <p:ext uri="{D42A27DB-BD31-4B8C-83A1-F6EECF244321}">
                <p14:modId xmlns:p14="http://schemas.microsoft.com/office/powerpoint/2010/main" val="2913035959"/>
              </p:ext>
            </p:extLst>
          </p:nvPr>
        </p:nvGraphicFramePr>
        <p:xfrm>
          <a:off x="7933039" y="5478780"/>
          <a:ext cx="920542" cy="457200"/>
        </p:xfrm>
        <a:graphic>
          <a:graphicData uri="http://schemas.openxmlformats.org/drawingml/2006/table">
            <a:tbl>
              <a:tblPr firstRow="1" bandRow="1">
                <a:tableStyleId>{5C22544A-7EE6-4342-B048-85BDC9FD1C3A}</a:tableStyleId>
              </a:tblPr>
              <a:tblGrid>
                <a:gridCol w="517805">
                  <a:extLst>
                    <a:ext uri="{9D8B030D-6E8A-4147-A177-3AD203B41FA5}">
                      <a16:colId xmlns="" xmlns:a16="http://schemas.microsoft.com/office/drawing/2014/main" val="20000"/>
                    </a:ext>
                  </a:extLst>
                </a:gridCol>
                <a:gridCol w="402737">
                  <a:extLst>
                    <a:ext uri="{9D8B030D-6E8A-4147-A177-3AD203B41FA5}">
                      <a16:colId xmlns="" xmlns:a16="http://schemas.microsoft.com/office/drawing/2014/main" val="20001"/>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Public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5" name="Group 14"/>
          <p:cNvGrpSpPr/>
          <p:nvPr/>
        </p:nvGrpSpPr>
        <p:grpSpPr>
          <a:xfrm>
            <a:off x="7724216" y="142707"/>
            <a:ext cx="1213794" cy="739068"/>
            <a:chOff x="4812750" y="5991057"/>
            <a:chExt cx="1213794" cy="739068"/>
          </a:xfrm>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17" name="Rectangle 16"/>
            <p:cNvSpPr/>
            <p:nvPr/>
          </p:nvSpPr>
          <p:spPr>
            <a:xfrm>
              <a:off x="4812750" y="6530070"/>
              <a:ext cx="1213794" cy="20005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chemeClr val="tx1">
                      <a:lumMod val="65000"/>
                      <a:lumOff val="35000"/>
                    </a:schemeClr>
                  </a:solidFill>
                  <a:effectLst/>
                  <a:uLnTx/>
                  <a:uFillTx/>
                  <a:latin typeface="+mn-lt"/>
                </a:rPr>
                <a:t>Local administration</a:t>
              </a:r>
            </a:p>
          </p:txBody>
        </p:sp>
      </p:grpSp>
      <p:pic>
        <p:nvPicPr>
          <p:cNvPr id="22" name="chart"/>
          <p:cNvPicPr>
            <a:picLocks noChangeAspect="1"/>
          </p:cNvPicPr>
          <p:nvPr/>
        </p:nvPicPr>
        <p:blipFill>
          <a:blip r:embed="rId5"/>
          <a:stretch>
            <a:fillRect/>
          </a:stretch>
        </p:blipFill>
        <p:spPr>
          <a:xfrm>
            <a:off x="4059343" y="5331966"/>
            <a:ext cx="3543213" cy="443192"/>
          </a:xfrm>
          <a:prstGeom prst="rect">
            <a:avLst/>
          </a:prstGeom>
        </p:spPr>
      </p:pic>
    </p:spTree>
    <p:extLst>
      <p:ext uri="{BB962C8B-B14F-4D97-AF65-F5344CB8AC3E}">
        <p14:creationId xmlns:p14="http://schemas.microsoft.com/office/powerpoint/2010/main" val="21530422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most needed resources for </a:t>
            </a:r>
            <a:r>
              <a:rPr lang="x-none" dirty="0"/>
              <a:t/>
            </a:r>
            <a:br>
              <a:rPr lang="x-none" dirty="0"/>
            </a:br>
            <a:r>
              <a:rPr lang="en-US" dirty="0"/>
              <a:t>local administration</a:t>
            </a:r>
          </a:p>
        </p:txBody>
      </p:sp>
      <p:sp>
        <p:nvSpPr>
          <p:cNvPr id="8" name="Slide Number Placeholder 2"/>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10" name="Content Placeholder 5"/>
          <p:cNvGraphicFramePr>
            <a:graphicFrameLocks noGrp="1"/>
          </p:cNvGraphicFramePr>
          <p:nvPr>
            <p:ph sz="quarter" idx="11"/>
            <p:extLst>
              <p:ext uri="{D42A27DB-BD31-4B8C-83A1-F6EECF244321}">
                <p14:modId xmlns:p14="http://schemas.microsoft.com/office/powerpoint/2010/main" val="3199414573"/>
              </p:ext>
            </p:extLst>
          </p:nvPr>
        </p:nvGraphicFramePr>
        <p:xfrm>
          <a:off x="390525" y="2448610"/>
          <a:ext cx="4190999" cy="349022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p:txBody>
          <a:bodyPr/>
          <a:lstStyle/>
          <a:p>
            <a:r>
              <a:rPr lang="en-US" sz="1400" dirty="0" smtClean="0"/>
              <a:t>For </a:t>
            </a:r>
            <a:r>
              <a:rPr lang="en-US" sz="1400" dirty="0"/>
              <a:t>a continued successful response to the migrant crisis, according to local self-government officials, municipalities need financial aid the most, followed by accommodation/reception facilities, technical and human resources.</a:t>
            </a:r>
          </a:p>
          <a:p>
            <a:endParaRPr lang="en-US" sz="1400" dirty="0"/>
          </a:p>
        </p:txBody>
      </p:sp>
      <p:graphicFrame>
        <p:nvGraphicFramePr>
          <p:cNvPr id="12" name="Content Placeholder 5"/>
          <p:cNvGraphicFramePr>
            <a:graphicFrameLocks noGrp="1"/>
          </p:cNvGraphicFramePr>
          <p:nvPr>
            <p:ph sz="quarter" idx="4294967295"/>
            <p:extLst>
              <p:ext uri="{D42A27DB-BD31-4B8C-83A1-F6EECF244321}">
                <p14:modId xmlns:p14="http://schemas.microsoft.com/office/powerpoint/2010/main" val="2417052461"/>
              </p:ext>
            </p:extLst>
          </p:nvPr>
        </p:nvGraphicFramePr>
        <p:xfrm>
          <a:off x="3848100" y="2476500"/>
          <a:ext cx="4029075" cy="3471863"/>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942975" y="1966436"/>
            <a:ext cx="7277099" cy="415498"/>
          </a:xfrm>
          <a:prstGeom prst="rect">
            <a:avLst/>
          </a:prstGeom>
        </p:spPr>
        <p:txBody>
          <a:bodyPr wrap="square">
            <a:spAutoFit/>
          </a:bodyPr>
          <a:lstStyle/>
          <a:p>
            <a:pPr algn="ctr"/>
            <a:r>
              <a:rPr lang="en-US" sz="1050" dirty="0">
                <a:latin typeface="+mn-lt"/>
              </a:rPr>
              <a:t>Which resources for your municipality’s functioning are most needed to ensure a continued successful response to the migrant/refugee crisis? % </a:t>
            </a:r>
            <a:r>
              <a:rPr lang="en-US" sz="1050" b="0" dirty="0">
                <a:latin typeface="+mn-lt"/>
              </a:rPr>
              <a:t>SPONTANEOUS ANSWERS </a:t>
            </a:r>
          </a:p>
        </p:txBody>
      </p:sp>
      <p:graphicFrame>
        <p:nvGraphicFramePr>
          <p:cNvPr id="11" name="Table 10"/>
          <p:cNvGraphicFramePr>
            <a:graphicFrameLocks noGrp="1"/>
          </p:cNvGraphicFramePr>
          <p:nvPr>
            <p:extLst>
              <p:ext uri="{D42A27DB-BD31-4B8C-83A1-F6EECF244321}">
                <p14:modId xmlns:p14="http://schemas.microsoft.com/office/powerpoint/2010/main" val="1025290527"/>
              </p:ext>
            </p:extLst>
          </p:nvPr>
        </p:nvGraphicFramePr>
        <p:xfrm>
          <a:off x="7043829" y="542163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03835">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tc>
                  <a:txBody>
                    <a:bodyPr/>
                    <a:lstStyle/>
                    <a:p>
                      <a:r>
                        <a:rPr lang="x-none" sz="600" b="0" dirty="0">
                          <a:solidFill>
                            <a:srgbClr val="333333"/>
                          </a:solidFill>
                        </a:rPr>
                        <a:t>66</a:t>
                      </a:r>
                      <a:endParaRPr lang="en-US" sz="600" b="0" dirty="0">
                        <a:solidFill>
                          <a:srgbClr val="333333"/>
                        </a:solidFill>
                      </a:endParaRPr>
                    </a:p>
                  </a:txBody>
                  <a:tcPr anchor="ctr">
                    <a:noFill/>
                  </a:tcPr>
                </a:tc>
                <a:tc>
                  <a:txBody>
                    <a:bodyPr/>
                    <a:lstStyle/>
                    <a:p>
                      <a:r>
                        <a:rPr lang="x-none" sz="600" b="0" dirty="0">
                          <a:solidFill>
                            <a:srgbClr val="333333"/>
                          </a:solidFill>
                        </a:rPr>
                        <a:t>110</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196236188"/>
              </p:ext>
            </p:extLst>
          </p:nvPr>
        </p:nvGraphicFramePr>
        <p:xfrm>
          <a:off x="7161940" y="4126230"/>
          <a:ext cx="1847850" cy="914400"/>
        </p:xfrm>
        <a:graphic>
          <a:graphicData uri="http://schemas.openxmlformats.org/drawingml/2006/table">
            <a:tbl>
              <a:tblPr firstRow="1" bandRow="1">
                <a:tableStyleId>{5C22544A-7EE6-4342-B048-85BDC9FD1C3A}</a:tableStyleId>
              </a:tblPr>
              <a:tblGrid>
                <a:gridCol w="1847850">
                  <a:extLst>
                    <a:ext uri="{9D8B030D-6E8A-4147-A177-3AD203B41FA5}">
                      <a16:colId xmlns="" xmlns:a16="http://schemas.microsoft.com/office/drawing/2014/main" val="20000"/>
                    </a:ext>
                  </a:extLst>
                </a:gridCol>
              </a:tblGrid>
              <a:tr h="158115">
                <a:tc>
                  <a:txBody>
                    <a:bodyPr/>
                    <a:lstStyle/>
                    <a:p>
                      <a:r>
                        <a:rPr lang="x-none" sz="700" b="0" dirty="0">
                          <a:solidFill>
                            <a:srgbClr val="333333"/>
                          </a:solidFill>
                        </a:rPr>
                        <a:t>Total sample</a:t>
                      </a:r>
                      <a:endParaRPr lang="en-US" sz="700" b="0" dirty="0">
                        <a:solidFill>
                          <a:srgbClr val="333333"/>
                        </a:solidFill>
                      </a:endParaRPr>
                    </a:p>
                  </a:txBody>
                  <a:tcPr anchor="ctr">
                    <a:noFill/>
                  </a:tcPr>
                </a:tc>
                <a:extLst>
                  <a:ext uri="{0D108BD9-81ED-4DB2-BD59-A6C34878D82A}">
                    <a16:rowId xmlns="" xmlns:a16="http://schemas.microsoft.com/office/drawing/2014/main" val="10000"/>
                  </a:ext>
                </a:extLst>
              </a:tr>
              <a:tr h="207645">
                <a:tc>
                  <a:txBody>
                    <a:bodyPr/>
                    <a:lstStyle/>
                    <a:p>
                      <a:r>
                        <a:rPr lang="en-US" sz="700" b="0" dirty="0">
                          <a:solidFill>
                            <a:srgbClr val="333333"/>
                          </a:solidFill>
                        </a:rPr>
                        <a:t>I group - municipalities more intensely affected by the crisis	</a:t>
                      </a:r>
                    </a:p>
                  </a:txBody>
                  <a:tcPr anchor="ctr">
                    <a:noFill/>
                  </a:tcPr>
                </a:tc>
                <a:extLst>
                  <a:ext uri="{0D108BD9-81ED-4DB2-BD59-A6C34878D82A}">
                    <a16:rowId xmlns="" xmlns:a16="http://schemas.microsoft.com/office/drawing/2014/main" val="10001"/>
                  </a:ext>
                </a:extLst>
              </a:tr>
              <a:tr h="188595">
                <a:tc>
                  <a:txBody>
                    <a:bodyPr/>
                    <a:lstStyle/>
                    <a:p>
                      <a:r>
                        <a:rPr lang="en-US" sz="700" b="0" dirty="0">
                          <a:solidFill>
                            <a:srgbClr val="333333"/>
                          </a:solidFill>
                        </a:rPr>
                        <a:t>II group - municipalities moderately affected by the crisis</a:t>
                      </a:r>
                    </a:p>
                  </a:txBody>
                  <a:tcPr anchor="ctr">
                    <a:noFill/>
                  </a:tcPr>
                </a:tc>
                <a:extLst>
                  <a:ext uri="{0D108BD9-81ED-4DB2-BD59-A6C34878D82A}">
                    <a16:rowId xmlns="" xmlns:a16="http://schemas.microsoft.com/office/drawing/2014/main" val="10002"/>
                  </a:ext>
                </a:extLst>
              </a:tr>
            </a:tbl>
          </a:graphicData>
        </a:graphic>
      </p:graphicFrame>
      <p:sp>
        <p:nvSpPr>
          <p:cNvPr id="14" name="Rectangle 13"/>
          <p:cNvSpPr/>
          <p:nvPr/>
        </p:nvSpPr>
        <p:spPr>
          <a:xfrm>
            <a:off x="7089549" y="4179569"/>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083834" y="4425313"/>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083834" y="4707254"/>
            <a:ext cx="9144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7724216" y="142707"/>
            <a:ext cx="1213794" cy="739068"/>
            <a:chOff x="4812750" y="5991057"/>
            <a:chExt cx="1213794" cy="739068"/>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19" name="Rectangle 18"/>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spTree>
    <p:extLst>
      <p:ext uri="{BB962C8B-B14F-4D97-AF65-F5344CB8AC3E}">
        <p14:creationId xmlns:p14="http://schemas.microsoft.com/office/powerpoint/2010/main" val="2290220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1794779907"/>
              </p:ext>
            </p:extLst>
          </p:nvPr>
        </p:nvGraphicFramePr>
        <p:xfrm>
          <a:off x="285750" y="1911423"/>
          <a:ext cx="8591361" cy="402033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Complain</a:t>
            </a:r>
            <a:r>
              <a:rPr lang="x-none" dirty="0"/>
              <a:t>ts</a:t>
            </a:r>
            <a:r>
              <a:rPr lang="en-US" dirty="0"/>
              <a:t> </a:t>
            </a:r>
            <a:r>
              <a:rPr lang="x-none" dirty="0"/>
              <a:t>by local citizens</a:t>
            </a:r>
            <a:r>
              <a:rPr lang="en-AU" dirty="0"/>
              <a:t/>
            </a:r>
            <a:br>
              <a:rPr lang="en-AU" dirty="0"/>
            </a:br>
            <a:r>
              <a:rPr lang="x-none" dirty="0"/>
              <a:t/>
            </a:r>
            <a:br>
              <a:rPr lang="x-none" dirty="0"/>
            </a:br>
            <a:endParaRPr lang="en-AU" dirty="0"/>
          </a:p>
        </p:txBody>
      </p:sp>
      <p:sp>
        <p:nvSpPr>
          <p:cNvPr id="21" name="Text Placeholder 20"/>
          <p:cNvSpPr>
            <a:spLocks noGrp="1"/>
          </p:cNvSpPr>
          <p:nvPr>
            <p:ph type="body" sz="quarter" idx="15"/>
          </p:nvPr>
        </p:nvSpPr>
        <p:spPr/>
        <p:txBody>
          <a:bodyPr>
            <a:normAutofit fontScale="92500"/>
          </a:bodyPr>
          <a:lstStyle/>
          <a:p>
            <a:pPr lvl="1"/>
            <a:r>
              <a:rPr lang="sr-Latn-RS" sz="1400" dirty="0" smtClean="0"/>
              <a:t>According </a:t>
            </a:r>
            <a:r>
              <a:rPr lang="sr-Latn-RS" sz="1400" dirty="0"/>
              <a:t>to local administration </a:t>
            </a:r>
            <a:r>
              <a:rPr lang="sr-Latn-RS" sz="1400" dirty="0" smtClean="0"/>
              <a:t>representatives, c</a:t>
            </a:r>
            <a:r>
              <a:rPr lang="x-none" sz="1400" smtClean="0"/>
              <a:t>omplaints </a:t>
            </a:r>
            <a:r>
              <a:rPr lang="en-US" sz="1400" dirty="0"/>
              <a:t>against the municipality </a:t>
            </a:r>
            <a:r>
              <a:rPr lang="x-none" sz="1400" dirty="0"/>
              <a:t>by residents were very rare </a:t>
            </a:r>
            <a:r>
              <a:rPr lang="en-US" sz="1400" dirty="0"/>
              <a:t>during the course of the migrant/refugee crisis</a:t>
            </a:r>
            <a:r>
              <a:rPr lang="x-none" sz="1400" dirty="0"/>
              <a:t>.</a:t>
            </a:r>
            <a:endParaRPr lang="en-US" sz="1400" dirty="0"/>
          </a:p>
        </p:txBody>
      </p:sp>
      <p:graphicFrame>
        <p:nvGraphicFramePr>
          <p:cNvPr id="6" name="Chart Placeholder 217"/>
          <p:cNvGraphicFramePr>
            <a:graphicFrameLocks/>
          </p:cNvGraphicFramePr>
          <p:nvPr>
            <p:extLst>
              <p:ext uri="{D42A27DB-BD31-4B8C-83A1-F6EECF244321}">
                <p14:modId xmlns:p14="http://schemas.microsoft.com/office/powerpoint/2010/main" val="2588372566"/>
              </p:ext>
            </p:extLst>
          </p:nvPr>
        </p:nvGraphicFramePr>
        <p:xfrm>
          <a:off x="5708161" y="2731156"/>
          <a:ext cx="2031621" cy="201114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76930" y="4414386"/>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solidFill>
                  <a:srgbClr val="333333"/>
                </a:solidFill>
                <a:effectLst/>
                <a:uLnTx/>
                <a:uFillTx/>
                <a:latin typeface="+mn-lt"/>
                <a:cs typeface="Verdana" pitchFamily="34" charset="0"/>
              </a:rPr>
              <a:t>Total</a:t>
            </a:r>
            <a:r>
              <a:rPr kumimoji="0" lang="x-none" sz="900" b="0" i="0" u="none" strike="noStrike" kern="0" cap="none" spc="0" normalizeH="0" baseline="0" noProof="0" dirty="0">
                <a:ln>
                  <a:noFill/>
                </a:ln>
                <a:solidFill>
                  <a:srgbClr val="333333"/>
                </a:solidFill>
                <a:effectLst/>
                <a:uLnTx/>
                <a:uFillTx/>
                <a:latin typeface="+mn-lt"/>
                <a:cs typeface="Verdana" pitchFamily="34" charset="0"/>
              </a:rPr>
              <a:t> sample</a:t>
            </a:r>
            <a:endParaRPr kumimoji="0" lang="en-AU" sz="900" b="0" i="0" u="none" strike="noStrike" kern="0" cap="none" spc="0" normalizeH="0" baseline="0" noProof="0" dirty="0">
              <a:ln>
                <a:noFill/>
              </a:ln>
              <a:solidFill>
                <a:srgbClr val="333333"/>
              </a:solidFill>
              <a:effectLst/>
              <a:uLnTx/>
              <a:uFillTx/>
              <a:latin typeface="+mn-lt"/>
              <a:cs typeface="Verdana" pitchFamily="34" charset="0"/>
            </a:endParaRPr>
          </a:p>
        </p:txBody>
      </p:sp>
      <p:sp>
        <p:nvSpPr>
          <p:cNvPr id="10" name="TextBox 9"/>
          <p:cNvSpPr txBox="1"/>
          <p:nvPr/>
        </p:nvSpPr>
        <p:spPr>
          <a:xfrm>
            <a:off x="3521580" y="4524981"/>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b="0" kern="0" dirty="0">
                <a:solidFill>
                  <a:srgbClr val="333333"/>
                </a:solidFill>
                <a:latin typeface="+mn-lt"/>
                <a:cs typeface="Verdana" pitchFamily="34" charset="0"/>
              </a:rPr>
              <a:t>I group - municipalities more intensely affected by the crisis	</a:t>
            </a:r>
            <a:endParaRPr kumimoji="0" lang="en-AU" sz="900" b="0" i="0" u="none" strike="noStrike" kern="0" cap="none" spc="0" normalizeH="0" baseline="0" noProof="0" dirty="0">
              <a:ln>
                <a:noFill/>
              </a:ln>
              <a:solidFill>
                <a:srgbClr val="333333"/>
              </a:solidFill>
              <a:effectLst/>
              <a:uLnTx/>
              <a:uFillTx/>
              <a:latin typeface="+mn-lt"/>
              <a:cs typeface="Verdana" pitchFamily="34" charset="0"/>
            </a:endParaRPr>
          </a:p>
        </p:txBody>
      </p:sp>
      <p:sp>
        <p:nvSpPr>
          <p:cNvPr id="11" name="TextBox 10"/>
          <p:cNvSpPr txBox="1"/>
          <p:nvPr/>
        </p:nvSpPr>
        <p:spPr>
          <a:xfrm>
            <a:off x="5966230" y="4558226"/>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333333"/>
                </a:solidFill>
                <a:effectLst/>
                <a:uLnTx/>
                <a:uFillTx/>
                <a:latin typeface="+mn-lt"/>
                <a:cs typeface="Verdana" pitchFamily="34" charset="0"/>
              </a:rPr>
              <a:t>II group - municipalities moderately affected by the crisis</a:t>
            </a:r>
            <a:endParaRPr kumimoji="0" lang="en-AU" sz="900" b="0" i="0" u="none" strike="noStrike" kern="0" cap="none" spc="0" normalizeH="0" baseline="0" noProof="0" dirty="0">
              <a:ln>
                <a:noFill/>
              </a:ln>
              <a:solidFill>
                <a:srgbClr val="333333"/>
              </a:solidFill>
              <a:effectLst/>
              <a:uLnTx/>
              <a:uFillTx/>
              <a:latin typeface="+mn-lt"/>
              <a:cs typeface="Verdana" pitchFamily="34" charset="0"/>
            </a:endParaRPr>
          </a:p>
        </p:txBody>
      </p:sp>
      <p:graphicFrame>
        <p:nvGraphicFramePr>
          <p:cNvPr id="12" name="Chart Placeholder 217"/>
          <p:cNvGraphicFramePr>
            <a:graphicFrameLocks/>
          </p:cNvGraphicFramePr>
          <p:nvPr>
            <p:extLst>
              <p:ext uri="{D42A27DB-BD31-4B8C-83A1-F6EECF244321}">
                <p14:modId xmlns:p14="http://schemas.microsoft.com/office/powerpoint/2010/main" val="93974231"/>
              </p:ext>
            </p:extLst>
          </p:nvPr>
        </p:nvGraphicFramePr>
        <p:xfrm>
          <a:off x="3359655" y="2740681"/>
          <a:ext cx="2031621" cy="201114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278291" y="2567478"/>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5" name="TextBox 14"/>
          <p:cNvSpPr txBox="1"/>
          <p:nvPr/>
        </p:nvSpPr>
        <p:spPr>
          <a:xfrm>
            <a:off x="3620795" y="2567478"/>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6" name="TextBox 15"/>
          <p:cNvSpPr txBox="1"/>
          <p:nvPr/>
        </p:nvSpPr>
        <p:spPr>
          <a:xfrm>
            <a:off x="5864084" y="2517651"/>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9"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AU" b="0" i="0" u="none" strike="noStrike" kern="0" cap="none" spc="0" normalizeH="0" baseline="0" noProof="0" dirty="0">
              <a:ln>
                <a:noFill/>
              </a:ln>
              <a:solidFill>
                <a:sysClr val="windowText" lastClr="000000"/>
              </a:solidFill>
              <a:effectLst/>
              <a:uLnTx/>
              <a:uFillTx/>
            </a:endParaRPr>
          </a:p>
        </p:txBody>
      </p:sp>
      <p:sp>
        <p:nvSpPr>
          <p:cNvPr id="3" name="Rectangle 2"/>
          <p:cNvSpPr/>
          <p:nvPr/>
        </p:nvSpPr>
        <p:spPr>
          <a:xfrm>
            <a:off x="1076930" y="2041221"/>
            <a:ext cx="6887596" cy="415498"/>
          </a:xfrm>
          <a:prstGeom prst="rect">
            <a:avLst/>
          </a:prstGeom>
        </p:spPr>
        <p:txBody>
          <a:bodyPr wrap="square">
            <a:spAutoFit/>
          </a:bodyPr>
          <a:lstStyle/>
          <a:p>
            <a:pPr lvl="1" algn="ctr"/>
            <a:r>
              <a:rPr lang="en-US" sz="1050" dirty="0">
                <a:latin typeface="+mn-lt"/>
              </a:rPr>
              <a:t>Have </a:t>
            </a:r>
            <a:r>
              <a:rPr lang="en-US" sz="1050" u="sng" dirty="0">
                <a:latin typeface="+mn-lt"/>
              </a:rPr>
              <a:t>residents</a:t>
            </a:r>
            <a:r>
              <a:rPr lang="en-US" sz="1050" dirty="0">
                <a:latin typeface="+mn-lt"/>
              </a:rPr>
              <a:t> complained against the municipality during the course of the migrant/refugee crisis?</a:t>
            </a:r>
          </a:p>
        </p:txBody>
      </p:sp>
      <p:graphicFrame>
        <p:nvGraphicFramePr>
          <p:cNvPr id="20" name="Table 19"/>
          <p:cNvGraphicFramePr>
            <a:graphicFrameLocks noGrp="1"/>
          </p:cNvGraphicFramePr>
          <p:nvPr>
            <p:extLst>
              <p:ext uri="{D42A27DB-BD31-4B8C-83A1-F6EECF244321}">
                <p14:modId xmlns:p14="http://schemas.microsoft.com/office/powerpoint/2010/main" val="3660115633"/>
              </p:ext>
            </p:extLst>
          </p:nvPr>
        </p:nvGraphicFramePr>
        <p:xfrm>
          <a:off x="7043829" y="5431155"/>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74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61047">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tc>
                  <a:txBody>
                    <a:bodyPr/>
                    <a:lstStyle/>
                    <a:p>
                      <a:r>
                        <a:rPr lang="x-none" sz="600" b="0" dirty="0">
                          <a:solidFill>
                            <a:srgbClr val="333333"/>
                          </a:solidFill>
                        </a:rPr>
                        <a:t>66</a:t>
                      </a:r>
                      <a:endParaRPr lang="en-US" sz="600" b="0" dirty="0">
                        <a:solidFill>
                          <a:srgbClr val="333333"/>
                        </a:solidFill>
                      </a:endParaRPr>
                    </a:p>
                  </a:txBody>
                  <a:tcPr anchor="ctr">
                    <a:noFill/>
                  </a:tcPr>
                </a:tc>
                <a:tc>
                  <a:txBody>
                    <a:bodyPr/>
                    <a:lstStyle/>
                    <a:p>
                      <a:r>
                        <a:rPr lang="x-none" sz="600" b="0" dirty="0">
                          <a:solidFill>
                            <a:srgbClr val="333333"/>
                          </a:solidFill>
                        </a:rPr>
                        <a:t>110</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23" name="Group 22"/>
          <p:cNvGrpSpPr/>
          <p:nvPr/>
        </p:nvGrpSpPr>
        <p:grpSpPr>
          <a:xfrm>
            <a:off x="7724216" y="142707"/>
            <a:ext cx="1213794" cy="739068"/>
            <a:chOff x="4812750" y="5991057"/>
            <a:chExt cx="1213794" cy="739068"/>
          </a:xfrm>
        </p:grpSpPr>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25" name="Rectangle 24"/>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spTree>
    <p:extLst>
      <p:ext uri="{BB962C8B-B14F-4D97-AF65-F5344CB8AC3E}">
        <p14:creationId xmlns:p14="http://schemas.microsoft.com/office/powerpoint/2010/main" val="5338697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a:graphicFrameLocks/>
          </p:cNvGraphicFramePr>
          <p:nvPr>
            <p:extLst>
              <p:ext uri="{D42A27DB-BD31-4B8C-83A1-F6EECF244321}">
                <p14:modId xmlns:p14="http://schemas.microsoft.com/office/powerpoint/2010/main" val="402743492"/>
              </p:ext>
            </p:extLst>
          </p:nvPr>
        </p:nvGraphicFramePr>
        <p:xfrm>
          <a:off x="285750" y="1911423"/>
          <a:ext cx="8591361" cy="402033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Complain</a:t>
            </a:r>
            <a:r>
              <a:rPr lang="x-none" dirty="0"/>
              <a:t>ts by migrants</a:t>
            </a:r>
            <a:endParaRPr lang="en-AU" dirty="0"/>
          </a:p>
        </p:txBody>
      </p:sp>
      <p:sp>
        <p:nvSpPr>
          <p:cNvPr id="21" name="Text Placeholder 20"/>
          <p:cNvSpPr>
            <a:spLocks noGrp="1"/>
          </p:cNvSpPr>
          <p:nvPr>
            <p:ph type="body" sz="quarter" idx="15"/>
          </p:nvPr>
        </p:nvSpPr>
        <p:spPr/>
        <p:txBody>
          <a:bodyPr>
            <a:normAutofit/>
          </a:bodyPr>
          <a:lstStyle/>
          <a:p>
            <a:pPr lvl="1"/>
            <a:r>
              <a:rPr lang="en-US" sz="1400" dirty="0"/>
              <a:t>There were no complaints by migrants against the municipalities</a:t>
            </a:r>
            <a:r>
              <a:rPr lang="sr-Latn-RS" sz="1400" dirty="0"/>
              <a:t>, according to local administration representatives</a:t>
            </a:r>
            <a:r>
              <a:rPr lang="en-US" sz="1400" dirty="0"/>
              <a:t>.</a:t>
            </a:r>
          </a:p>
        </p:txBody>
      </p:sp>
      <p:graphicFrame>
        <p:nvGraphicFramePr>
          <p:cNvPr id="6" name="Chart Placeholder 217"/>
          <p:cNvGraphicFramePr>
            <a:graphicFrameLocks/>
          </p:cNvGraphicFramePr>
          <p:nvPr>
            <p:extLst>
              <p:ext uri="{D42A27DB-BD31-4B8C-83A1-F6EECF244321}">
                <p14:modId xmlns:p14="http://schemas.microsoft.com/office/powerpoint/2010/main" val="615935595"/>
              </p:ext>
            </p:extLst>
          </p:nvPr>
        </p:nvGraphicFramePr>
        <p:xfrm>
          <a:off x="5708161" y="2778781"/>
          <a:ext cx="2031621" cy="201114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76930" y="4414386"/>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900" b="0" i="0" u="none" strike="noStrike" kern="0" cap="none" spc="0" normalizeH="0" baseline="0" noProof="0" dirty="0">
                <a:ln>
                  <a:noFill/>
                </a:ln>
                <a:solidFill>
                  <a:srgbClr val="333333"/>
                </a:solidFill>
                <a:effectLst/>
                <a:uLnTx/>
                <a:uFillTx/>
                <a:latin typeface="+mn-lt"/>
                <a:cs typeface="Verdana" pitchFamily="34" charset="0"/>
              </a:rPr>
              <a:t>Total</a:t>
            </a:r>
            <a:r>
              <a:rPr kumimoji="0" lang="x-none" sz="900" b="0" i="0" u="none" strike="noStrike" kern="0" cap="none" spc="0" normalizeH="0" baseline="0" noProof="0" dirty="0">
                <a:ln>
                  <a:noFill/>
                </a:ln>
                <a:solidFill>
                  <a:srgbClr val="333333"/>
                </a:solidFill>
                <a:effectLst/>
                <a:uLnTx/>
                <a:uFillTx/>
                <a:latin typeface="+mn-lt"/>
                <a:cs typeface="Verdana" pitchFamily="34" charset="0"/>
              </a:rPr>
              <a:t> sample</a:t>
            </a:r>
            <a:endParaRPr kumimoji="0" lang="en-AU" sz="900" b="0" i="0" u="none" strike="noStrike" kern="0" cap="none" spc="0" normalizeH="0" baseline="0" noProof="0" dirty="0">
              <a:ln>
                <a:noFill/>
              </a:ln>
              <a:solidFill>
                <a:srgbClr val="333333"/>
              </a:solidFill>
              <a:effectLst/>
              <a:uLnTx/>
              <a:uFillTx/>
              <a:latin typeface="+mn-lt"/>
              <a:cs typeface="Verdana" pitchFamily="34" charset="0"/>
            </a:endParaRPr>
          </a:p>
        </p:txBody>
      </p:sp>
      <p:sp>
        <p:nvSpPr>
          <p:cNvPr id="10" name="TextBox 9"/>
          <p:cNvSpPr txBox="1"/>
          <p:nvPr/>
        </p:nvSpPr>
        <p:spPr>
          <a:xfrm>
            <a:off x="3521580" y="4544031"/>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900" b="0" kern="0" dirty="0">
                <a:solidFill>
                  <a:srgbClr val="333333"/>
                </a:solidFill>
                <a:latin typeface="+mn-lt"/>
                <a:cs typeface="Verdana" pitchFamily="34" charset="0"/>
              </a:rPr>
              <a:t>I group - municipalities more intensely affected by the crisis	</a:t>
            </a:r>
            <a:endParaRPr kumimoji="0" lang="en-AU" sz="900" b="0" i="0" u="none" strike="noStrike" kern="0" cap="none" spc="0" normalizeH="0" baseline="0" noProof="0" dirty="0">
              <a:ln>
                <a:noFill/>
              </a:ln>
              <a:solidFill>
                <a:srgbClr val="333333"/>
              </a:solidFill>
              <a:effectLst/>
              <a:uLnTx/>
              <a:uFillTx/>
              <a:latin typeface="+mn-lt"/>
              <a:cs typeface="Verdana" pitchFamily="34" charset="0"/>
            </a:endParaRPr>
          </a:p>
        </p:txBody>
      </p:sp>
      <p:sp>
        <p:nvSpPr>
          <p:cNvPr id="11" name="TextBox 10"/>
          <p:cNvSpPr txBox="1"/>
          <p:nvPr/>
        </p:nvSpPr>
        <p:spPr>
          <a:xfrm>
            <a:off x="5966230" y="4577276"/>
            <a:ext cx="1998296" cy="613907"/>
          </a:xfrm>
          <a:prstGeom prst="rect">
            <a:avLst/>
          </a:prstGeom>
          <a:noFill/>
        </p:spPr>
        <p:txBody>
          <a:bodyPr wrap="square" lIns="0" tIns="0" rIns="0" bIns="0" rtlCol="0" anchor="b">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333333"/>
                </a:solidFill>
                <a:effectLst/>
                <a:uLnTx/>
                <a:uFillTx/>
                <a:latin typeface="+mn-lt"/>
                <a:cs typeface="Verdana" pitchFamily="34" charset="0"/>
              </a:rPr>
              <a:t>II group - municipalities moderately affected by the crisis</a:t>
            </a:r>
            <a:endParaRPr kumimoji="0" lang="en-AU" sz="900" b="0" i="0" u="none" strike="noStrike" kern="0" cap="none" spc="0" normalizeH="0" baseline="0" noProof="0" dirty="0">
              <a:ln>
                <a:noFill/>
              </a:ln>
              <a:solidFill>
                <a:srgbClr val="333333"/>
              </a:solidFill>
              <a:effectLst/>
              <a:uLnTx/>
              <a:uFillTx/>
              <a:latin typeface="+mn-lt"/>
              <a:cs typeface="Verdana" pitchFamily="34" charset="0"/>
            </a:endParaRPr>
          </a:p>
        </p:txBody>
      </p:sp>
      <p:graphicFrame>
        <p:nvGraphicFramePr>
          <p:cNvPr id="12" name="Chart Placeholder 217"/>
          <p:cNvGraphicFramePr>
            <a:graphicFrameLocks/>
          </p:cNvGraphicFramePr>
          <p:nvPr>
            <p:extLst>
              <p:ext uri="{D42A27DB-BD31-4B8C-83A1-F6EECF244321}">
                <p14:modId xmlns:p14="http://schemas.microsoft.com/office/powerpoint/2010/main" val="2959614913"/>
              </p:ext>
            </p:extLst>
          </p:nvPr>
        </p:nvGraphicFramePr>
        <p:xfrm>
          <a:off x="3350130" y="2759731"/>
          <a:ext cx="2031621" cy="201114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278291" y="2567478"/>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5" name="TextBox 14"/>
          <p:cNvSpPr txBox="1"/>
          <p:nvPr/>
        </p:nvSpPr>
        <p:spPr>
          <a:xfrm>
            <a:off x="3620795" y="2567478"/>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6" name="TextBox 15"/>
          <p:cNvSpPr txBox="1"/>
          <p:nvPr/>
        </p:nvSpPr>
        <p:spPr>
          <a:xfrm>
            <a:off x="5864084" y="2517651"/>
            <a:ext cx="327660" cy="15388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ysClr val="windowText" lastClr="000000"/>
                </a:solidFill>
                <a:effectLst/>
                <a:uLnTx/>
                <a:uFillTx/>
                <a:latin typeface="+mn-lt"/>
              </a:rPr>
              <a:t>%</a:t>
            </a:r>
          </a:p>
        </p:txBody>
      </p:sp>
      <p:sp>
        <p:nvSpPr>
          <p:cNvPr id="18"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AU" b="0" i="0" u="none" strike="noStrike" kern="0" cap="none" spc="0" normalizeH="0" baseline="0" noProof="0" dirty="0">
              <a:ln>
                <a:noFill/>
              </a:ln>
              <a:solidFill>
                <a:sysClr val="windowText" lastClr="000000"/>
              </a:solidFill>
              <a:effectLst/>
              <a:uLnTx/>
              <a:uFillTx/>
            </a:endParaRPr>
          </a:p>
        </p:txBody>
      </p:sp>
      <p:sp>
        <p:nvSpPr>
          <p:cNvPr id="19" name="Rectangle 18"/>
          <p:cNvSpPr/>
          <p:nvPr/>
        </p:nvSpPr>
        <p:spPr>
          <a:xfrm>
            <a:off x="1076930" y="2041221"/>
            <a:ext cx="6887596" cy="415498"/>
          </a:xfrm>
          <a:prstGeom prst="rect">
            <a:avLst/>
          </a:prstGeom>
        </p:spPr>
        <p:txBody>
          <a:bodyPr wrap="square">
            <a:spAutoFit/>
          </a:bodyPr>
          <a:lstStyle/>
          <a:p>
            <a:pPr lvl="1" algn="ctr"/>
            <a:r>
              <a:rPr lang="en-US" sz="1050" dirty="0">
                <a:latin typeface="+mn-lt"/>
              </a:rPr>
              <a:t>Have </a:t>
            </a:r>
            <a:r>
              <a:rPr lang="x-none" sz="1050" u="sng" dirty="0">
                <a:latin typeface="+mn-lt"/>
              </a:rPr>
              <a:t>migrants</a:t>
            </a:r>
            <a:r>
              <a:rPr lang="en-US" sz="1050" dirty="0">
                <a:latin typeface="+mn-lt"/>
              </a:rPr>
              <a:t> complained against the municipality during the course of the migrant/refugee crisis?</a:t>
            </a:r>
          </a:p>
        </p:txBody>
      </p:sp>
      <p:graphicFrame>
        <p:nvGraphicFramePr>
          <p:cNvPr id="20" name="Table 19"/>
          <p:cNvGraphicFramePr>
            <a:graphicFrameLocks noGrp="1"/>
          </p:cNvGraphicFramePr>
          <p:nvPr>
            <p:extLst>
              <p:ext uri="{D42A27DB-BD31-4B8C-83A1-F6EECF244321}">
                <p14:modId xmlns:p14="http://schemas.microsoft.com/office/powerpoint/2010/main" val="3660115633"/>
              </p:ext>
            </p:extLst>
          </p:nvPr>
        </p:nvGraphicFramePr>
        <p:xfrm>
          <a:off x="7043829" y="5431155"/>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74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61047">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tc>
                  <a:txBody>
                    <a:bodyPr/>
                    <a:lstStyle/>
                    <a:p>
                      <a:r>
                        <a:rPr lang="x-none" sz="600" b="0" dirty="0">
                          <a:solidFill>
                            <a:srgbClr val="333333"/>
                          </a:solidFill>
                        </a:rPr>
                        <a:t>66</a:t>
                      </a:r>
                      <a:endParaRPr lang="en-US" sz="600" b="0" dirty="0">
                        <a:solidFill>
                          <a:srgbClr val="333333"/>
                        </a:solidFill>
                      </a:endParaRPr>
                    </a:p>
                  </a:txBody>
                  <a:tcPr anchor="ctr">
                    <a:noFill/>
                  </a:tcPr>
                </a:tc>
                <a:tc>
                  <a:txBody>
                    <a:bodyPr/>
                    <a:lstStyle/>
                    <a:p>
                      <a:r>
                        <a:rPr lang="x-none" sz="600" b="0" dirty="0">
                          <a:solidFill>
                            <a:srgbClr val="333333"/>
                          </a:solidFill>
                        </a:rPr>
                        <a:t>110</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23" name="Group 22"/>
          <p:cNvGrpSpPr/>
          <p:nvPr/>
        </p:nvGrpSpPr>
        <p:grpSpPr>
          <a:xfrm>
            <a:off x="7724216" y="142707"/>
            <a:ext cx="1213794" cy="739068"/>
            <a:chOff x="4812750" y="5991057"/>
            <a:chExt cx="1213794" cy="739068"/>
          </a:xfrm>
        </p:grpSpPr>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25" name="Rectangle 24"/>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spTree>
    <p:extLst>
      <p:ext uri="{BB962C8B-B14F-4D97-AF65-F5344CB8AC3E}">
        <p14:creationId xmlns:p14="http://schemas.microsoft.com/office/powerpoint/2010/main" val="10525236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5</a:t>
            </a:r>
          </a:p>
        </p:txBody>
      </p:sp>
      <p:sp>
        <p:nvSpPr>
          <p:cNvPr id="6" name="Title 5"/>
          <p:cNvSpPr>
            <a:spLocks noGrp="1"/>
          </p:cNvSpPr>
          <p:nvPr>
            <p:ph type="title"/>
          </p:nvPr>
        </p:nvSpPr>
        <p:spPr/>
        <p:txBody>
          <a:bodyPr/>
          <a:lstStyle/>
          <a:p>
            <a:r>
              <a:rPr lang="x-none" dirty="0"/>
              <a:t>Appendix</a:t>
            </a:r>
            <a:br>
              <a:rPr lang="x-none" dirty="0"/>
            </a:br>
            <a:endParaRPr lang="en-US" dirty="0"/>
          </a:p>
        </p:txBody>
      </p:sp>
    </p:spTree>
    <p:extLst>
      <p:ext uri="{BB962C8B-B14F-4D97-AF65-F5344CB8AC3E}">
        <p14:creationId xmlns:p14="http://schemas.microsoft.com/office/powerpoint/2010/main" val="1986365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x-none" dirty="0"/>
              <a:t>Distribution of interviews in Municipalities</a:t>
            </a:r>
            <a:endParaRPr lang="en-US" dirty="0"/>
          </a:p>
        </p:txBody>
      </p:sp>
      <p:sp>
        <p:nvSpPr>
          <p:cNvPr id="3" name="Slide Number Placeholder 2"/>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5" name="Table 4"/>
          <p:cNvGraphicFramePr>
            <a:graphicFrameLocks noGrp="1"/>
          </p:cNvGraphicFramePr>
          <p:nvPr>
            <p:extLst>
              <p:ext uri="{D42A27DB-BD31-4B8C-83A1-F6EECF244321}">
                <p14:modId xmlns:p14="http://schemas.microsoft.com/office/powerpoint/2010/main" val="4128306944"/>
              </p:ext>
            </p:extLst>
          </p:nvPr>
        </p:nvGraphicFramePr>
        <p:xfrm>
          <a:off x="342899" y="1734415"/>
          <a:ext cx="8569326" cy="4093020"/>
        </p:xfrm>
        <a:graphic>
          <a:graphicData uri="http://schemas.openxmlformats.org/drawingml/2006/table">
            <a:tbl>
              <a:tblPr firstRow="1" firstCol="1" bandRow="1">
                <a:tableStyleId>{5C22544A-7EE6-4342-B048-85BDC9FD1C3A}</a:tableStyleId>
              </a:tblPr>
              <a:tblGrid>
                <a:gridCol w="1866901">
                  <a:extLst>
                    <a:ext uri="{9D8B030D-6E8A-4147-A177-3AD203B41FA5}">
                      <a16:colId xmlns="" xmlns:a16="http://schemas.microsoft.com/office/drawing/2014/main" val="2509039395"/>
                    </a:ext>
                  </a:extLst>
                </a:gridCol>
                <a:gridCol w="1781175">
                  <a:extLst>
                    <a:ext uri="{9D8B030D-6E8A-4147-A177-3AD203B41FA5}">
                      <a16:colId xmlns="" xmlns:a16="http://schemas.microsoft.com/office/drawing/2014/main" val="2454328881"/>
                    </a:ext>
                  </a:extLst>
                </a:gridCol>
                <a:gridCol w="1257300">
                  <a:extLst>
                    <a:ext uri="{9D8B030D-6E8A-4147-A177-3AD203B41FA5}">
                      <a16:colId xmlns="" xmlns:a16="http://schemas.microsoft.com/office/drawing/2014/main" val="3757060958"/>
                    </a:ext>
                  </a:extLst>
                </a:gridCol>
                <a:gridCol w="1323975">
                  <a:extLst>
                    <a:ext uri="{9D8B030D-6E8A-4147-A177-3AD203B41FA5}">
                      <a16:colId xmlns="" xmlns:a16="http://schemas.microsoft.com/office/drawing/2014/main" val="1820713133"/>
                    </a:ext>
                  </a:extLst>
                </a:gridCol>
                <a:gridCol w="1152525">
                  <a:extLst>
                    <a:ext uri="{9D8B030D-6E8A-4147-A177-3AD203B41FA5}">
                      <a16:colId xmlns="" xmlns:a16="http://schemas.microsoft.com/office/drawing/2014/main" val="20004"/>
                    </a:ext>
                  </a:extLst>
                </a:gridCol>
                <a:gridCol w="1187450">
                  <a:extLst>
                    <a:ext uri="{9D8B030D-6E8A-4147-A177-3AD203B41FA5}">
                      <a16:colId xmlns="" xmlns:a16="http://schemas.microsoft.com/office/drawing/2014/main" val="20005"/>
                    </a:ext>
                  </a:extLst>
                </a:gridCol>
              </a:tblGrid>
              <a:tr h="0">
                <a:tc>
                  <a:txBody>
                    <a:bodyPr/>
                    <a:lstStyle/>
                    <a:p>
                      <a:pPr marL="0" marR="0" algn="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000" dirty="0">
                        <a:effectLst/>
                        <a:latin typeface="+mj-lt"/>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GENERAL PUBLIC</a:t>
                      </a:r>
                    </a:p>
                  </a:txBody>
                  <a:tcPr marL="68580" marR="68580" marT="0" marB="0" anchor="ctr"/>
                </a:tc>
                <a:tc hMerge="1">
                  <a:txBody>
                    <a:bodyPr/>
                    <a:lstStyle/>
                    <a:p>
                      <a:pPr marL="0" marR="0" algn="ctr">
                        <a:lnSpc>
                          <a:spcPct val="107000"/>
                        </a:lnSpc>
                        <a:spcBef>
                          <a:spcPts val="0"/>
                        </a:spcBef>
                        <a:spcAft>
                          <a:spcPts val="0"/>
                        </a:spcAft>
                      </a:pPr>
                      <a:endParaRPr lang="en-US" sz="1000" dirty="0">
                        <a:effectLst/>
                        <a:latin typeface="+mj-lt"/>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000" dirty="0">
                          <a:effectLst/>
                          <a:latin typeface="+mn-lt"/>
                          <a:ea typeface="Calibri" panose="020F0502020204030204" pitchFamily="34" charset="0"/>
                          <a:cs typeface="Times New Roman" panose="02020603050405020304" pitchFamily="18" charset="0"/>
                        </a:rPr>
                        <a:t>PUBLIC ADMINISTRATION</a:t>
                      </a:r>
                    </a:p>
                  </a:txBody>
                  <a:tcPr marL="68580" marR="68580" marT="0" marB="0" anchor="ct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0">
                <a:tc>
                  <a:txBody>
                    <a:bodyPr/>
                    <a:lstStyle/>
                    <a:p>
                      <a:pPr marL="0" marR="0" algn="r">
                        <a:lnSpc>
                          <a:spcPct val="107000"/>
                        </a:lnSpc>
                        <a:spcBef>
                          <a:spcPts val="0"/>
                        </a:spcBef>
                        <a:spcAft>
                          <a:spcPts val="0"/>
                        </a:spcAft>
                      </a:pPr>
                      <a:r>
                        <a:rPr lang="en-US" sz="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latin typeface="+mj-lt"/>
                        </a:rPr>
                        <a:t> </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000" dirty="0">
                          <a:effectLst/>
                          <a:latin typeface="+mn-lt"/>
                        </a:rPr>
                        <a:t>N</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latin typeface="+mn-lt"/>
                        </a:rPr>
                        <a:t>%</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mn-lt"/>
                        </a:rPr>
                        <a:t>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800" dirty="0">
                          <a:effectLst/>
                          <a:latin typeface="+mn-lt"/>
                        </a:rPr>
                        <a:t>%</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078837167"/>
                  </a:ext>
                </a:extLst>
              </a:tr>
              <a:tr h="0">
                <a:tc rowSpan="11">
                  <a:txBody>
                    <a:bodyPr/>
                    <a:lstStyle/>
                    <a:p>
                      <a:pPr marL="0" marR="0" algn="l">
                        <a:lnSpc>
                          <a:spcPct val="107000"/>
                        </a:lnSpc>
                        <a:spcBef>
                          <a:spcPts val="0"/>
                        </a:spcBef>
                        <a:spcAft>
                          <a:spcPts val="0"/>
                        </a:spcAft>
                      </a:pPr>
                      <a:r>
                        <a:rPr lang="en-US" sz="1000" dirty="0">
                          <a:effectLst/>
                        </a:rPr>
                        <a:t> </a:t>
                      </a:r>
                      <a:endParaRPr lang="en-US" sz="1100" dirty="0">
                        <a:effectLst/>
                      </a:endParaRPr>
                    </a:p>
                    <a:p>
                      <a:pPr marL="0" marR="0" algn="l">
                        <a:lnSpc>
                          <a:spcPct val="107000"/>
                        </a:lnSpc>
                        <a:spcBef>
                          <a:spcPts val="0"/>
                        </a:spcBef>
                        <a:spcAft>
                          <a:spcPts val="0"/>
                        </a:spcAft>
                      </a:pPr>
                      <a:r>
                        <a:rPr lang="en-US" sz="1000" dirty="0">
                          <a:effectLst/>
                        </a:rPr>
                        <a:t> </a:t>
                      </a:r>
                      <a:endParaRPr lang="en-US" sz="1100" dirty="0">
                        <a:effectLst/>
                      </a:endParaRPr>
                    </a:p>
                    <a:p>
                      <a:pPr marL="0" marR="0" algn="l">
                        <a:lnSpc>
                          <a:spcPct val="107000"/>
                        </a:lnSpc>
                        <a:spcBef>
                          <a:spcPts val="0"/>
                        </a:spcBef>
                        <a:spcAft>
                          <a:spcPts val="0"/>
                        </a:spcAft>
                      </a:pPr>
                      <a:r>
                        <a:rPr lang="en-US" sz="1000" dirty="0">
                          <a:effectLst/>
                        </a:rPr>
                        <a:t> </a:t>
                      </a:r>
                      <a:endParaRPr lang="en-US" sz="1100" dirty="0">
                        <a:effectLst/>
                      </a:endParaRPr>
                    </a:p>
                    <a:p>
                      <a:pPr marL="0" marR="0" algn="l">
                        <a:lnSpc>
                          <a:spcPct val="107000"/>
                        </a:lnSpc>
                        <a:spcBef>
                          <a:spcPts val="0"/>
                        </a:spcBef>
                        <a:spcAft>
                          <a:spcPts val="0"/>
                        </a:spcAft>
                      </a:pPr>
                      <a:r>
                        <a:rPr lang="en-US" sz="1000" dirty="0">
                          <a:effectLst/>
                        </a:rPr>
                        <a:t>I group - Municipalities </a:t>
                      </a:r>
                      <a:r>
                        <a:rPr lang="en-US" sz="1000" dirty="0" smtClean="0">
                          <a:effectLst/>
                        </a:rPr>
                        <a:t>more intensely affected by the crisis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latin typeface="+mj-lt"/>
                        </a:rPr>
                        <a:t>Preševo</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35</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4.4</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5</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2.8</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1266542627"/>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Šid</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41</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5.1</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7</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4.0</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3127399672"/>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Kanjiža</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13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1.6</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1.7</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1168653372"/>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Beograd - Savski venac</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38</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4.8</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4</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2.3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2591658612"/>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Beograd - Stari grad</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40</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5.0</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8</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4.5</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1641789928"/>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Beograd - Palilula</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95</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11.9</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14</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8.0</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1681577604"/>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Bujanovac</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16</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1.9</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5</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2.8</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4289227830"/>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Dimitrovgrad</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11</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1.4</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12</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6.8</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3065397425"/>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Bosilegrad</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10</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1.7</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471059312"/>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Negotin</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18</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2.2</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5</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2.8</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3245954465"/>
                  </a:ext>
                </a:extLst>
              </a:tr>
              <a:tr h="0">
                <a:tc vMerge="1">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b="1" dirty="0">
                          <a:effectLst/>
                          <a:latin typeface="+mj-lt"/>
                          <a:ea typeface="Calibri" panose="020F0502020204030204" pitchFamily="34" charset="0"/>
                          <a:cs typeface="Times New Roman" panose="02020603050405020304" pitchFamily="18" charset="0"/>
                        </a:rPr>
                        <a:t>TOTAL</a:t>
                      </a:r>
                      <a:r>
                        <a:rPr lang="en-US" sz="1000" b="1" baseline="0" dirty="0">
                          <a:effectLst/>
                          <a:latin typeface="+mj-lt"/>
                          <a:ea typeface="Calibri" panose="020F0502020204030204" pitchFamily="34" charset="0"/>
                          <a:cs typeface="Times New Roman" panose="02020603050405020304" pitchFamily="18" charset="0"/>
                        </a:rPr>
                        <a:t> I GROUP</a:t>
                      </a:r>
                      <a:endParaRPr lang="en-US" sz="1000" b="1"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b="1" dirty="0">
                          <a:effectLst/>
                          <a:latin typeface="+mn-lt"/>
                          <a:ea typeface="Calibri" panose="020F0502020204030204" pitchFamily="34" charset="0"/>
                          <a:cs typeface="Times New Roman" panose="02020603050405020304" pitchFamily="18" charset="0"/>
                        </a:rPr>
                        <a:t>316</a:t>
                      </a:r>
                    </a:p>
                  </a:txBody>
                  <a:tcPr marL="68580" marR="68580" marT="0" marB="0" anchor="ctr">
                    <a:noFill/>
                  </a:tcPr>
                </a:tc>
                <a:tc>
                  <a:txBody>
                    <a:bodyPr/>
                    <a:lstStyle/>
                    <a:p>
                      <a:pPr marL="0" marR="0" algn="ctr">
                        <a:lnSpc>
                          <a:spcPct val="107000"/>
                        </a:lnSpc>
                        <a:spcBef>
                          <a:spcPts val="0"/>
                        </a:spcBef>
                        <a:spcAft>
                          <a:spcPts val="0"/>
                        </a:spcAft>
                      </a:pPr>
                      <a:r>
                        <a:rPr lang="en-US" sz="1000" b="1" dirty="0">
                          <a:effectLst/>
                          <a:latin typeface="+mn-lt"/>
                          <a:ea typeface="Calibri" panose="020F0502020204030204" pitchFamily="34" charset="0"/>
                          <a:cs typeface="Times New Roman" panose="02020603050405020304" pitchFamily="18" charset="0"/>
                        </a:rPr>
                        <a:t>39.6</a:t>
                      </a:r>
                    </a:p>
                  </a:txBody>
                  <a:tcPr marL="68580" marR="68580" marT="0" marB="0" anchor="ctr">
                    <a:noFill/>
                  </a:tcPr>
                </a:tc>
                <a:tc>
                  <a:txBody>
                    <a:bodyPr/>
                    <a:lstStyle/>
                    <a:p>
                      <a:pPr marL="0" marR="0" algn="ctr">
                        <a:lnSpc>
                          <a:spcPct val="107000"/>
                        </a:lnSpc>
                        <a:spcBef>
                          <a:spcPts val="0"/>
                        </a:spcBef>
                        <a:spcAft>
                          <a:spcPts val="0"/>
                        </a:spcAft>
                      </a:pPr>
                      <a:r>
                        <a:rPr lang="en-US" sz="1000" b="1" dirty="0">
                          <a:effectLst/>
                          <a:latin typeface="+mn-lt"/>
                          <a:ea typeface="Calibri" panose="020F0502020204030204" pitchFamily="34" charset="0"/>
                          <a:cs typeface="Times New Roman" panose="02020603050405020304" pitchFamily="18" charset="0"/>
                        </a:rPr>
                        <a:t>66</a:t>
                      </a:r>
                    </a:p>
                  </a:txBody>
                  <a:tcPr marL="68580" marR="68580" marT="0" marB="0" anchor="ctr">
                    <a:noFill/>
                  </a:tcPr>
                </a:tc>
                <a:tc>
                  <a:txBody>
                    <a:bodyPr/>
                    <a:lstStyle/>
                    <a:p>
                      <a:pPr marL="0" marR="0" algn="ctr">
                        <a:lnSpc>
                          <a:spcPct val="107000"/>
                        </a:lnSpc>
                        <a:spcBef>
                          <a:spcPts val="0"/>
                        </a:spcBef>
                        <a:spcAft>
                          <a:spcPts val="0"/>
                        </a:spcAft>
                      </a:pPr>
                      <a:r>
                        <a:rPr lang="en-US" sz="1000" b="1" dirty="0">
                          <a:effectLst/>
                          <a:latin typeface="+mn-lt"/>
                          <a:ea typeface="Calibri" panose="020F0502020204030204" pitchFamily="34" charset="0"/>
                          <a:cs typeface="Times New Roman" panose="02020603050405020304" pitchFamily="18" charset="0"/>
                        </a:rPr>
                        <a:t>37.5</a:t>
                      </a:r>
                    </a:p>
                  </a:txBody>
                  <a:tcPr marL="68580" marR="68580" marT="0" marB="0" anchor="ctr">
                    <a:noFill/>
                  </a:tcPr>
                </a:tc>
                <a:extLst>
                  <a:ext uri="{0D108BD9-81ED-4DB2-BD59-A6C34878D82A}">
                    <a16:rowId xmlns="" xmlns:a16="http://schemas.microsoft.com/office/drawing/2014/main" val="3674931353"/>
                  </a:ext>
                </a:extLst>
              </a:tr>
              <a:tr h="102870">
                <a:tc rowSpan="11">
                  <a:txBody>
                    <a:bodyPr/>
                    <a:lstStyle/>
                    <a:p>
                      <a:pPr marL="0" marR="0" algn="l">
                        <a:lnSpc>
                          <a:spcPct val="107000"/>
                        </a:lnSpc>
                        <a:spcBef>
                          <a:spcPts val="0"/>
                        </a:spcBef>
                        <a:spcAft>
                          <a:spcPts val="0"/>
                        </a:spcAft>
                      </a:pPr>
                      <a:r>
                        <a:rPr lang="en-US" sz="1000" dirty="0">
                          <a:effectLst/>
                        </a:rPr>
                        <a:t> </a:t>
                      </a:r>
                      <a:endParaRPr lang="en-US" sz="1100" dirty="0">
                        <a:effectLst/>
                      </a:endParaRPr>
                    </a:p>
                    <a:p>
                      <a:pPr marL="0" marR="0" algn="l">
                        <a:lnSpc>
                          <a:spcPct val="107000"/>
                        </a:lnSpc>
                        <a:spcBef>
                          <a:spcPts val="0"/>
                        </a:spcBef>
                        <a:spcAft>
                          <a:spcPts val="0"/>
                        </a:spcAft>
                      </a:pPr>
                      <a:r>
                        <a:rPr lang="en-US" sz="1000" dirty="0">
                          <a:effectLst/>
                        </a:rPr>
                        <a:t> </a:t>
                      </a:r>
                      <a:endParaRPr lang="en-US" sz="1100" dirty="0">
                        <a:effectLst/>
                      </a:endParaRPr>
                    </a:p>
                    <a:p>
                      <a:pPr marL="0" marR="0" algn="l">
                        <a:lnSpc>
                          <a:spcPct val="107000"/>
                        </a:lnSpc>
                        <a:spcBef>
                          <a:spcPts val="0"/>
                        </a:spcBef>
                        <a:spcAft>
                          <a:spcPts val="0"/>
                        </a:spcAft>
                      </a:pPr>
                      <a:r>
                        <a:rPr lang="en-US" sz="1000" dirty="0">
                          <a:effectLst/>
                        </a:rPr>
                        <a:t> </a:t>
                      </a:r>
                      <a:endParaRPr lang="en-US" sz="1100" dirty="0">
                        <a:effectLst/>
                      </a:endParaRPr>
                    </a:p>
                    <a:p>
                      <a:pPr marL="0" marR="0" algn="l">
                        <a:lnSpc>
                          <a:spcPct val="107000"/>
                        </a:lnSpc>
                        <a:spcBef>
                          <a:spcPts val="0"/>
                        </a:spcBef>
                        <a:spcAft>
                          <a:spcPts val="0"/>
                        </a:spcAft>
                      </a:pPr>
                      <a:r>
                        <a:rPr lang="en-US" sz="1000" dirty="0">
                          <a:effectLst/>
                        </a:rPr>
                        <a:t>II group - municipalities moderately affected by the crisis</a:t>
                      </a:r>
                    </a:p>
                  </a:txBody>
                  <a:tcPr marL="68580" marR="68580" marT="0" marB="0"/>
                </a:tc>
                <a:tc>
                  <a:txBody>
                    <a:bodyPr/>
                    <a:lstStyle/>
                    <a:p>
                      <a:pPr marL="0" marR="0">
                        <a:lnSpc>
                          <a:spcPct val="107000"/>
                        </a:lnSpc>
                        <a:spcBef>
                          <a:spcPts val="0"/>
                        </a:spcBef>
                        <a:spcAft>
                          <a:spcPts val="0"/>
                        </a:spcAft>
                      </a:pPr>
                      <a:r>
                        <a:rPr lang="en-US" sz="1000" dirty="0">
                          <a:effectLst/>
                          <a:latin typeface="+mj-lt"/>
                        </a:rPr>
                        <a:t>Pirot</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54</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6.7</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12</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6.8</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1849780696"/>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Vranje</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43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5.4</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12</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6.8</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1008444322"/>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Surdulica</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20</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2.6</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10</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5.7</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474702821"/>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Vladi</a:t>
                      </a:r>
                      <a:r>
                        <a:rPr lang="x-none" sz="1000">
                          <a:effectLst/>
                          <a:latin typeface="+mj-lt"/>
                        </a:rPr>
                        <a:t>č</a:t>
                      </a:r>
                      <a:r>
                        <a:rPr lang="en-US" sz="1000" dirty="0">
                          <a:effectLst/>
                          <a:latin typeface="+mj-lt"/>
                        </a:rPr>
                        <a:t>in Han</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23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2.9</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11</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6.3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1249706207"/>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Smederevo</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73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9.1</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11</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6.3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1572151689"/>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Aleksinac</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47</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5.9</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5</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2.8</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2575015007"/>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Obrenovac</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51</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6.3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7</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4.0</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2706283777"/>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Sombor</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59</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7.4</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7.4</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lnB w="12700" cap="flat" cmpd="sng" algn="ctr">
                      <a:noFill/>
                      <a:prstDash val="solid"/>
                      <a:round/>
                      <a:headEnd type="none" w="med" len="med"/>
                      <a:tailEnd type="none" w="med" len="med"/>
                    </a:lnB>
                    <a:noFill/>
                  </a:tcPr>
                </a:tc>
                <a:extLst>
                  <a:ext uri="{0D108BD9-81ED-4DB2-BD59-A6C34878D82A}">
                    <a16:rowId xmlns="" xmlns:a16="http://schemas.microsoft.com/office/drawing/2014/main" val="4223236424"/>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a:effectLst/>
                          <a:latin typeface="+mj-lt"/>
                        </a:rPr>
                        <a:t>Subotica</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73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9.1</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16</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no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000" dirty="0">
                          <a:effectLst/>
                          <a:latin typeface="+mn-lt"/>
                        </a:rPr>
                        <a:t>9.1</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142927161"/>
                  </a:ext>
                </a:extLst>
              </a:tr>
              <a:tr h="0">
                <a:tc vMerge="1">
                  <a:txBody>
                    <a:bodyPr/>
                    <a:lstStyle/>
                    <a:p>
                      <a:endParaRPr lang="en-US"/>
                    </a:p>
                  </a:txBody>
                  <a:tcPr/>
                </a:tc>
                <a:tc>
                  <a:txBody>
                    <a:bodyPr/>
                    <a:lstStyle/>
                    <a:p>
                      <a:pPr marL="0" marR="0">
                        <a:lnSpc>
                          <a:spcPct val="107000"/>
                        </a:lnSpc>
                        <a:spcBef>
                          <a:spcPts val="0"/>
                        </a:spcBef>
                        <a:spcAft>
                          <a:spcPts val="0"/>
                        </a:spcAft>
                      </a:pPr>
                      <a:r>
                        <a:rPr lang="en-US" sz="1000" dirty="0" err="1">
                          <a:effectLst/>
                          <a:latin typeface="+mj-lt"/>
                        </a:rPr>
                        <a:t>Zaje</a:t>
                      </a:r>
                      <a:r>
                        <a:rPr lang="x-none" sz="1000">
                          <a:effectLst/>
                          <a:latin typeface="+mj-lt"/>
                        </a:rPr>
                        <a:t>č</a:t>
                      </a:r>
                      <a:r>
                        <a:rPr lang="en-US" sz="1000" dirty="0">
                          <a:effectLst/>
                          <a:latin typeface="+mj-lt"/>
                        </a:rPr>
                        <a:t>ar</a:t>
                      </a:r>
                      <a:endParaRPr lang="en-US" sz="1000"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dirty="0">
                          <a:effectLst/>
                          <a:latin typeface="+mn-lt"/>
                        </a:rPr>
                        <a:t>39</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4.9</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13</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dirty="0">
                          <a:effectLst/>
                          <a:latin typeface="+mn-lt"/>
                        </a:rPr>
                        <a:t>7.4</a:t>
                      </a:r>
                      <a:endParaRPr lang="en-US" sz="1000" dirty="0">
                        <a:effectLst/>
                        <a:latin typeface="+mn-lt"/>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noFill/>
                  </a:tcPr>
                </a:tc>
                <a:extLst>
                  <a:ext uri="{0D108BD9-81ED-4DB2-BD59-A6C34878D82A}">
                    <a16:rowId xmlns="" xmlns:a16="http://schemas.microsoft.com/office/drawing/2014/main" val="2262338416"/>
                  </a:ext>
                </a:extLst>
              </a:tr>
              <a:tr h="0">
                <a:tc vMerge="1">
                  <a:txBody>
                    <a:bodyPr/>
                    <a:lstStyle/>
                    <a:p>
                      <a:pPr marL="0" marR="0" algn="l">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000" b="1" dirty="0">
                          <a:effectLst/>
                          <a:latin typeface="+mj-lt"/>
                          <a:ea typeface="Calibri" panose="020F0502020204030204" pitchFamily="34" charset="0"/>
                          <a:cs typeface="Times New Roman" panose="02020603050405020304" pitchFamily="18" charset="0"/>
                        </a:rPr>
                        <a:t>TOTAL</a:t>
                      </a:r>
                      <a:r>
                        <a:rPr lang="en-US" sz="1000" b="1" baseline="0" dirty="0">
                          <a:effectLst/>
                          <a:latin typeface="+mj-lt"/>
                          <a:ea typeface="Calibri" panose="020F0502020204030204" pitchFamily="34" charset="0"/>
                          <a:cs typeface="Times New Roman" panose="02020603050405020304" pitchFamily="18" charset="0"/>
                        </a:rPr>
                        <a:t> II GROUP</a:t>
                      </a:r>
                      <a:endParaRPr lang="en-US" sz="1000" b="1"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1000" b="1" dirty="0">
                          <a:effectLst/>
                          <a:latin typeface="+mn-lt"/>
                          <a:ea typeface="Calibri" panose="020F0502020204030204" pitchFamily="34" charset="0"/>
                          <a:cs typeface="Times New Roman" panose="02020603050405020304" pitchFamily="18" charset="0"/>
                        </a:rPr>
                        <a:t>484</a:t>
                      </a:r>
                    </a:p>
                  </a:txBody>
                  <a:tcPr marL="68580" marR="68580" marT="0" marB="0" anchor="ctr">
                    <a:noFill/>
                  </a:tcPr>
                </a:tc>
                <a:tc>
                  <a:txBody>
                    <a:bodyPr/>
                    <a:lstStyle/>
                    <a:p>
                      <a:pPr marL="0" marR="0" algn="ctr">
                        <a:lnSpc>
                          <a:spcPct val="107000"/>
                        </a:lnSpc>
                        <a:spcBef>
                          <a:spcPts val="0"/>
                        </a:spcBef>
                        <a:spcAft>
                          <a:spcPts val="0"/>
                        </a:spcAft>
                      </a:pPr>
                      <a:r>
                        <a:rPr lang="en-US" sz="1000" b="1" dirty="0">
                          <a:effectLst/>
                          <a:latin typeface="+mn-lt"/>
                          <a:ea typeface="Calibri" panose="020F0502020204030204" pitchFamily="34" charset="0"/>
                          <a:cs typeface="Times New Roman" panose="02020603050405020304" pitchFamily="18" charset="0"/>
                        </a:rPr>
                        <a:t>60.4</a:t>
                      </a:r>
                    </a:p>
                  </a:txBody>
                  <a:tcPr marL="68580" marR="68580" marT="0" marB="0" anchor="ctr">
                    <a:noFill/>
                  </a:tcPr>
                </a:tc>
                <a:tc>
                  <a:txBody>
                    <a:bodyPr/>
                    <a:lstStyle/>
                    <a:p>
                      <a:pPr marL="0" marR="0" algn="ctr">
                        <a:lnSpc>
                          <a:spcPct val="107000"/>
                        </a:lnSpc>
                        <a:spcBef>
                          <a:spcPts val="0"/>
                        </a:spcBef>
                        <a:spcAft>
                          <a:spcPts val="0"/>
                        </a:spcAft>
                      </a:pPr>
                      <a:r>
                        <a:rPr lang="en-US" sz="1000" b="1" dirty="0">
                          <a:effectLst/>
                          <a:latin typeface="+mn-lt"/>
                          <a:ea typeface="Calibri" panose="020F0502020204030204" pitchFamily="34" charset="0"/>
                          <a:cs typeface="Times New Roman" panose="02020603050405020304" pitchFamily="18" charset="0"/>
                        </a:rPr>
                        <a:t>110</a:t>
                      </a:r>
                    </a:p>
                  </a:txBody>
                  <a:tcPr marL="68580" marR="68580" marT="0" marB="0" anchor="ctr">
                    <a:noFill/>
                  </a:tcPr>
                </a:tc>
                <a:tc>
                  <a:txBody>
                    <a:bodyPr/>
                    <a:lstStyle/>
                    <a:p>
                      <a:pPr marL="0" marR="0" algn="ctr">
                        <a:lnSpc>
                          <a:spcPct val="107000"/>
                        </a:lnSpc>
                        <a:spcBef>
                          <a:spcPts val="0"/>
                        </a:spcBef>
                        <a:spcAft>
                          <a:spcPts val="0"/>
                        </a:spcAft>
                      </a:pPr>
                      <a:r>
                        <a:rPr lang="en-US" sz="1000" b="1" dirty="0">
                          <a:effectLst/>
                          <a:latin typeface="+mn-lt"/>
                          <a:ea typeface="Calibri" panose="020F0502020204030204" pitchFamily="34" charset="0"/>
                          <a:cs typeface="Times New Roman" panose="02020603050405020304" pitchFamily="18" charset="0"/>
                        </a:rPr>
                        <a:t>62.5</a:t>
                      </a:r>
                    </a:p>
                  </a:txBody>
                  <a:tcPr marL="68580" marR="68580" marT="0" marB="0" anchor="ctr">
                    <a:noFill/>
                  </a:tcPr>
                </a:tc>
                <a:extLst>
                  <a:ext uri="{0D108BD9-81ED-4DB2-BD59-A6C34878D82A}">
                    <a16:rowId xmlns="" xmlns:a16="http://schemas.microsoft.com/office/drawing/2014/main" val="3284659012"/>
                  </a:ext>
                </a:extLst>
              </a:tr>
              <a:tr h="0">
                <a:tc>
                  <a:txBody>
                    <a:bodyPr/>
                    <a:lstStyle/>
                    <a:p>
                      <a:pPr marL="0" marR="0" algn="r">
                        <a:lnSpc>
                          <a:spcPct val="107000"/>
                        </a:lnSpc>
                        <a:spcBef>
                          <a:spcPts val="0"/>
                        </a:spcBef>
                        <a:spcAft>
                          <a:spcPts val="0"/>
                        </a:spcAft>
                      </a:pPr>
                      <a:r>
                        <a:rPr lang="en-US" sz="9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1" dirty="0">
                          <a:effectLst/>
                          <a:latin typeface="+mj-lt"/>
                        </a:rPr>
                        <a:t>TOTAL</a:t>
                      </a:r>
                      <a:endParaRPr lang="en-US" sz="1100" b="1" dirty="0">
                        <a:effectLst/>
                        <a:latin typeface="+mj-lt"/>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gn="ctr">
                        <a:lnSpc>
                          <a:spcPct val="107000"/>
                        </a:lnSpc>
                        <a:spcBef>
                          <a:spcPts val="0"/>
                        </a:spcBef>
                        <a:spcAft>
                          <a:spcPts val="0"/>
                        </a:spcAft>
                      </a:pPr>
                      <a:r>
                        <a:rPr lang="en-US" sz="900" b="1" dirty="0">
                          <a:effectLst/>
                          <a:latin typeface="+mn-lt"/>
                        </a:rPr>
                        <a:t>800</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900" b="1" dirty="0">
                          <a:effectLst/>
                          <a:latin typeface="+mn-lt"/>
                        </a:rPr>
                        <a:t>100%</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b="1" dirty="0">
                          <a:effectLst/>
                          <a:latin typeface="+mn-lt"/>
                        </a:rPr>
                        <a:t>176</a:t>
                      </a:r>
                      <a:endParaRPr lang="en-US" sz="1000" b="1" dirty="0">
                        <a:effectLst/>
                        <a:latin typeface="+mn-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000" b="1" dirty="0">
                          <a:effectLst/>
                          <a:latin typeface="+mn-lt"/>
                        </a:rPr>
                        <a:t>100</a:t>
                      </a:r>
                      <a:endParaRPr lang="en-US" sz="1000" b="1" dirty="0">
                        <a:effectLst/>
                        <a:latin typeface="+mn-lt"/>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4115758533"/>
                  </a:ext>
                </a:extLst>
              </a:tr>
            </a:tbl>
          </a:graphicData>
        </a:graphic>
      </p:graphicFrame>
      <p:grpSp>
        <p:nvGrpSpPr>
          <p:cNvPr id="10" name="Group 9"/>
          <p:cNvGrpSpPr/>
          <p:nvPr/>
        </p:nvGrpSpPr>
        <p:grpSpPr>
          <a:xfrm>
            <a:off x="7724216" y="142707"/>
            <a:ext cx="1213794" cy="739068"/>
            <a:chOff x="4812750" y="5991057"/>
            <a:chExt cx="1213794" cy="739068"/>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12" name="Rectangle 11"/>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grpSp>
        <p:nvGrpSpPr>
          <p:cNvPr id="13" name="Group 12"/>
          <p:cNvGrpSpPr/>
          <p:nvPr/>
        </p:nvGrpSpPr>
        <p:grpSpPr>
          <a:xfrm>
            <a:off x="6696118" y="207736"/>
            <a:ext cx="1141658" cy="674039"/>
            <a:chOff x="3173031" y="5976225"/>
            <a:chExt cx="1141658" cy="674039"/>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5" name="Rectangle 14"/>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632502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General population demography</a:t>
            </a:r>
          </a:p>
        </p:txBody>
      </p:sp>
      <p:graphicFrame>
        <p:nvGraphicFramePr>
          <p:cNvPr id="8" name="Content Placeholder 7"/>
          <p:cNvGraphicFramePr>
            <a:graphicFrameLocks noGrp="1"/>
          </p:cNvGraphicFramePr>
          <p:nvPr>
            <p:ph sz="quarter" idx="11"/>
            <p:extLst>
              <p:ext uri="{D42A27DB-BD31-4B8C-83A1-F6EECF244321}">
                <p14:modId xmlns:p14="http://schemas.microsoft.com/office/powerpoint/2010/main" val="4214105976"/>
              </p:ext>
            </p:extLst>
          </p:nvPr>
        </p:nvGraphicFramePr>
        <p:xfrm>
          <a:off x="378109" y="978515"/>
          <a:ext cx="7567338" cy="4853392"/>
        </p:xfrm>
        <a:graphic>
          <a:graphicData uri="http://schemas.openxmlformats.org/drawingml/2006/table">
            <a:tbl>
              <a:tblPr firstRow="1" firstCol="1" bandRow="1">
                <a:tableStyleId>{5C22544A-7EE6-4342-B048-85BDC9FD1C3A}</a:tableStyleId>
              </a:tblPr>
              <a:tblGrid>
                <a:gridCol w="1239030">
                  <a:extLst>
                    <a:ext uri="{9D8B030D-6E8A-4147-A177-3AD203B41FA5}">
                      <a16:colId xmlns="" xmlns:a16="http://schemas.microsoft.com/office/drawing/2014/main" val="2476541687"/>
                    </a:ext>
                  </a:extLst>
                </a:gridCol>
                <a:gridCol w="2544627">
                  <a:extLst>
                    <a:ext uri="{9D8B030D-6E8A-4147-A177-3AD203B41FA5}">
                      <a16:colId xmlns="" xmlns:a16="http://schemas.microsoft.com/office/drawing/2014/main" val="684053077"/>
                    </a:ext>
                  </a:extLst>
                </a:gridCol>
                <a:gridCol w="718242">
                  <a:extLst>
                    <a:ext uri="{9D8B030D-6E8A-4147-A177-3AD203B41FA5}">
                      <a16:colId xmlns="" xmlns:a16="http://schemas.microsoft.com/office/drawing/2014/main" val="2175738241"/>
                    </a:ext>
                  </a:extLst>
                </a:gridCol>
                <a:gridCol w="1257325">
                  <a:extLst>
                    <a:ext uri="{9D8B030D-6E8A-4147-A177-3AD203B41FA5}">
                      <a16:colId xmlns="" xmlns:a16="http://schemas.microsoft.com/office/drawing/2014/main" val="1936621477"/>
                    </a:ext>
                  </a:extLst>
                </a:gridCol>
                <a:gridCol w="1808114">
                  <a:extLst>
                    <a:ext uri="{9D8B030D-6E8A-4147-A177-3AD203B41FA5}">
                      <a16:colId xmlns="" xmlns:a16="http://schemas.microsoft.com/office/drawing/2014/main" val="501181078"/>
                    </a:ext>
                  </a:extLst>
                </a:gridCol>
              </a:tblGrid>
              <a:tr h="108007">
                <a:tc>
                  <a:txBody>
                    <a:bodyPr/>
                    <a:lstStyle/>
                    <a:p>
                      <a:endParaRPr lang="en-US" sz="1000" dirty="0">
                        <a:effectLst/>
                        <a:latin typeface="Calibri" panose="020F0502020204030204" pitchFamily="34" charset="0"/>
                      </a:endParaRPr>
                    </a:p>
                  </a:txBody>
                  <a:tcPr marL="60608" marR="60608" marT="0" marB="0"/>
                </a:tc>
                <a:tc gridSpan="2">
                  <a:txBody>
                    <a:bodyPr/>
                    <a:lstStyle/>
                    <a:p>
                      <a:endParaRPr lang="en-US" sz="1000" dirty="0">
                        <a:effectLst/>
                        <a:latin typeface="Calibri" panose="020F0502020204030204" pitchFamily="34" charset="0"/>
                      </a:endParaRPr>
                    </a:p>
                  </a:txBody>
                  <a:tcPr marL="60608" marR="60608" marT="0" marB="0"/>
                </a:tc>
                <a:tc hMerge="1">
                  <a:txBody>
                    <a:bodyPr/>
                    <a:lstStyle/>
                    <a:p>
                      <a:endParaRPr lang="en-US"/>
                    </a:p>
                  </a:txBody>
                  <a:tcPr/>
                </a:tc>
                <a:tc>
                  <a:txBody>
                    <a:bodyPr/>
                    <a:lstStyle/>
                    <a:p>
                      <a:pPr marL="0" marR="0" algn="ctr">
                        <a:lnSpc>
                          <a:spcPct val="107000"/>
                        </a:lnSpc>
                        <a:spcBef>
                          <a:spcPts val="0"/>
                        </a:spcBef>
                        <a:spcAft>
                          <a:spcPts val="0"/>
                        </a:spcAft>
                      </a:pPr>
                      <a:r>
                        <a:rPr lang="en-US" sz="700" kern="1200" dirty="0">
                          <a:effectLst/>
                        </a:rPr>
                        <a:t>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tc>
                <a:tc>
                  <a:txBody>
                    <a:bodyPr/>
                    <a:lstStyle/>
                    <a:p>
                      <a:pPr marL="0" marR="0" algn="ctr">
                        <a:lnSpc>
                          <a:spcPct val="107000"/>
                        </a:lnSpc>
                        <a:spcBef>
                          <a:spcPts val="0"/>
                        </a:spcBef>
                        <a:spcAft>
                          <a:spcPts val="0"/>
                        </a:spcAft>
                      </a:pPr>
                      <a:r>
                        <a:rPr lang="en-US" sz="700" kern="12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tc>
                <a:extLst>
                  <a:ext uri="{0D108BD9-81ED-4DB2-BD59-A6C34878D82A}">
                    <a16:rowId xmlns="" xmlns:a16="http://schemas.microsoft.com/office/drawing/2014/main" val="1146291738"/>
                  </a:ext>
                </a:extLst>
              </a:tr>
              <a:tr h="105008">
                <a:tc rowSpan="2">
                  <a:txBody>
                    <a:bodyPr/>
                    <a:lstStyle/>
                    <a:p>
                      <a:pPr marL="0" marR="0" algn="just">
                        <a:lnSpc>
                          <a:spcPct val="107000"/>
                        </a:lnSpc>
                        <a:spcBef>
                          <a:spcPts val="0"/>
                        </a:spcBef>
                        <a:spcAft>
                          <a:spcPts val="0"/>
                        </a:spcAft>
                      </a:pPr>
                      <a:r>
                        <a:rPr lang="en-US" sz="700" kern="1200" dirty="0">
                          <a:effectLst/>
                        </a:rPr>
                        <a:t>Group</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tc>
                <a:tc gridSpan="2">
                  <a:txBody>
                    <a:bodyPr/>
                    <a:lstStyle/>
                    <a:p>
                      <a:pPr marL="0" marR="0">
                        <a:lnSpc>
                          <a:spcPct val="107000"/>
                        </a:lnSpc>
                        <a:spcBef>
                          <a:spcPts val="0"/>
                        </a:spcBef>
                        <a:spcAft>
                          <a:spcPts val="0"/>
                        </a:spcAft>
                      </a:pPr>
                      <a:r>
                        <a:rPr lang="en-US" sz="700" kern="1200" dirty="0">
                          <a:effectLst/>
                        </a:rPr>
                        <a:t>I group - Municipalities </a:t>
                      </a:r>
                      <a:r>
                        <a:rPr lang="en-US" sz="700" b="0" dirty="0" smtClean="0">
                          <a:solidFill>
                            <a:srgbClr val="333333"/>
                          </a:solidFill>
                        </a:rPr>
                        <a:t>more intensely affected by the crisis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316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39.6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3866621207"/>
                  </a:ext>
                </a:extLst>
              </a:tr>
              <a:tr h="210018">
                <a:tc vMerge="1">
                  <a:txBody>
                    <a:bodyPr/>
                    <a:lstStyle/>
                    <a:p>
                      <a:endParaRPr lang="en-US"/>
                    </a:p>
                  </a:txBody>
                  <a:tcPr/>
                </a:tc>
                <a:tc gridSpan="2">
                  <a:txBody>
                    <a:bodyPr/>
                    <a:lstStyle/>
                    <a:p>
                      <a:pPr marL="0" marR="0">
                        <a:lnSpc>
                          <a:spcPct val="107000"/>
                        </a:lnSpc>
                        <a:spcBef>
                          <a:spcPts val="0"/>
                        </a:spcBef>
                        <a:spcAft>
                          <a:spcPts val="0"/>
                        </a:spcAft>
                      </a:pPr>
                      <a:r>
                        <a:rPr lang="en-US" sz="700" kern="1200" dirty="0">
                          <a:effectLst/>
                        </a:rPr>
                        <a:t>II group - municipalities moderately affected by the crisis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484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60.4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619363882"/>
                  </a:ext>
                </a:extLst>
              </a:tr>
              <a:tr h="105008">
                <a:tc rowSpan="2">
                  <a:txBody>
                    <a:bodyPr/>
                    <a:lstStyle/>
                    <a:p>
                      <a:pPr marL="0" marR="0" algn="just">
                        <a:lnSpc>
                          <a:spcPct val="107000"/>
                        </a:lnSpc>
                        <a:spcBef>
                          <a:spcPts val="0"/>
                        </a:spcBef>
                        <a:spcAft>
                          <a:spcPts val="0"/>
                        </a:spcAft>
                      </a:pPr>
                      <a:r>
                        <a:rPr lang="en-US" sz="700" kern="1200" dirty="0">
                          <a:effectLst/>
                        </a:rPr>
                        <a:t>Gender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tc>
                <a:tc gridSpan="2">
                  <a:txBody>
                    <a:bodyPr/>
                    <a:lstStyle/>
                    <a:p>
                      <a:pPr marL="0" marR="0">
                        <a:lnSpc>
                          <a:spcPct val="107000"/>
                        </a:lnSpc>
                        <a:spcBef>
                          <a:spcPts val="0"/>
                        </a:spcBef>
                        <a:spcAft>
                          <a:spcPts val="0"/>
                        </a:spcAft>
                      </a:pPr>
                      <a:r>
                        <a:rPr lang="en-US" sz="700" kern="1200" dirty="0">
                          <a:effectLst/>
                        </a:rPr>
                        <a:t>Male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384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48.0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302880300"/>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kern="1200" dirty="0">
                          <a:effectLst/>
                        </a:rPr>
                        <a:t>Female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416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52.0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138237237"/>
                  </a:ext>
                </a:extLst>
              </a:tr>
              <a:tr h="105008">
                <a:tc rowSpan="3">
                  <a:txBody>
                    <a:bodyPr/>
                    <a:lstStyle/>
                    <a:p>
                      <a:pPr marL="0" marR="0" algn="just">
                        <a:lnSpc>
                          <a:spcPct val="107000"/>
                        </a:lnSpc>
                        <a:spcBef>
                          <a:spcPts val="0"/>
                        </a:spcBef>
                        <a:spcAft>
                          <a:spcPts val="0"/>
                        </a:spcAft>
                      </a:pPr>
                      <a:r>
                        <a:rPr lang="en-US" sz="700" kern="1200" dirty="0">
                          <a:effectLst/>
                        </a:rPr>
                        <a:t>Age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tc>
                <a:tc gridSpan="2">
                  <a:txBody>
                    <a:bodyPr/>
                    <a:lstStyle/>
                    <a:p>
                      <a:pPr marL="0" marR="0">
                        <a:lnSpc>
                          <a:spcPct val="107000"/>
                        </a:lnSpc>
                        <a:spcBef>
                          <a:spcPts val="0"/>
                        </a:spcBef>
                        <a:spcAft>
                          <a:spcPts val="0"/>
                        </a:spcAft>
                      </a:pPr>
                      <a:r>
                        <a:rPr lang="en-US" sz="700" kern="1200" dirty="0">
                          <a:effectLst/>
                        </a:rPr>
                        <a:t>18-34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221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27.6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52657141"/>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kern="1200" dirty="0">
                          <a:effectLst/>
                        </a:rPr>
                        <a:t>35-54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265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33.1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888203954"/>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kern="1200" dirty="0">
                          <a:effectLst/>
                        </a:rPr>
                        <a:t>55+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315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39.3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683193854"/>
                  </a:ext>
                </a:extLst>
              </a:tr>
              <a:tr h="105008">
                <a:tc rowSpan="4">
                  <a:txBody>
                    <a:bodyPr/>
                    <a:lstStyle/>
                    <a:p>
                      <a:pPr marL="0" marR="0" algn="just">
                        <a:lnSpc>
                          <a:spcPct val="107000"/>
                        </a:lnSpc>
                        <a:spcBef>
                          <a:spcPts val="0"/>
                        </a:spcBef>
                        <a:spcAft>
                          <a:spcPts val="0"/>
                        </a:spcAft>
                      </a:pPr>
                      <a:r>
                        <a:rPr lang="en-US" sz="700" kern="1200" dirty="0">
                          <a:effectLst/>
                        </a:rPr>
                        <a:t>Education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tc>
                <a:tc gridSpan="2">
                  <a:txBody>
                    <a:bodyPr/>
                    <a:lstStyle/>
                    <a:p>
                      <a:pPr marL="0" marR="0">
                        <a:lnSpc>
                          <a:spcPct val="107000"/>
                        </a:lnSpc>
                        <a:spcBef>
                          <a:spcPts val="0"/>
                        </a:spcBef>
                        <a:spcAft>
                          <a:spcPts val="0"/>
                        </a:spcAft>
                      </a:pPr>
                      <a:r>
                        <a:rPr lang="en-US" sz="700" kern="1200" dirty="0">
                          <a:effectLst/>
                        </a:rPr>
                        <a:t>Primary or lower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189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23.6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1528327671"/>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kern="1200" dirty="0">
                          <a:effectLst/>
                        </a:rPr>
                        <a:t>Secondary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432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54.0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714802360"/>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kern="1200" dirty="0">
                          <a:effectLst/>
                        </a:rPr>
                        <a:t>Higher or university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164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20.4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201469238"/>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kern="1200" dirty="0">
                          <a:effectLst/>
                        </a:rPr>
                        <a:t>Don’t know/no answer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507309517"/>
                  </a:ext>
                </a:extLst>
              </a:tr>
              <a:tr h="210018">
                <a:tc rowSpan="6">
                  <a:txBody>
                    <a:bodyPr/>
                    <a:lstStyle/>
                    <a:p>
                      <a:pPr marL="0" marR="0" algn="just">
                        <a:lnSpc>
                          <a:spcPct val="107000"/>
                        </a:lnSpc>
                        <a:spcBef>
                          <a:spcPts val="0"/>
                        </a:spcBef>
                        <a:spcAft>
                          <a:spcPts val="0"/>
                        </a:spcAft>
                      </a:pPr>
                      <a:r>
                        <a:rPr lang="en-US" sz="700" dirty="0">
                          <a:effectLst/>
                        </a:rPr>
                        <a:t>Employment status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tc>
                <a:tc gridSpan="2">
                  <a:txBody>
                    <a:bodyPr/>
                    <a:lstStyle/>
                    <a:p>
                      <a:pPr marL="0" marR="0">
                        <a:lnSpc>
                          <a:spcPct val="107000"/>
                        </a:lnSpc>
                        <a:spcBef>
                          <a:spcPts val="0"/>
                        </a:spcBef>
                        <a:spcAft>
                          <a:spcPts val="0"/>
                        </a:spcAft>
                      </a:pPr>
                      <a:r>
                        <a:rPr lang="en-US" sz="700" dirty="0">
                          <a:effectLst/>
                        </a:rPr>
                        <a:t>Employed (full-time, permanent engagement, including self-employed)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259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32.4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3265171517"/>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Temporarily employed (part-time, honorarium)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81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10.1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276584516"/>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Unemployed, active (seeking for job)</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137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17.1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3653178903"/>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Unemployed, inactive (pupils, students)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64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8.0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555786035"/>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Unemployed, inactive (housewives, retired…)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256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32.0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354259879"/>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Don't know/No answer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3639971134"/>
                  </a:ext>
                </a:extLst>
              </a:tr>
              <a:tr h="105008">
                <a:tc rowSpan="8">
                  <a:txBody>
                    <a:bodyPr/>
                    <a:lstStyle/>
                    <a:p>
                      <a:pPr marL="0" marR="0" algn="just">
                        <a:lnSpc>
                          <a:spcPct val="107000"/>
                        </a:lnSpc>
                        <a:spcBef>
                          <a:spcPts val="0"/>
                        </a:spcBef>
                        <a:spcAft>
                          <a:spcPts val="0"/>
                        </a:spcAft>
                      </a:pPr>
                      <a:r>
                        <a:rPr lang="en-US" sz="700" dirty="0">
                          <a:effectLst/>
                        </a:rPr>
                        <a:t>Nationality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tc>
                <a:tc gridSpan="2">
                  <a:txBody>
                    <a:bodyPr/>
                    <a:lstStyle/>
                    <a:p>
                      <a:pPr marL="0" marR="0">
                        <a:lnSpc>
                          <a:spcPct val="107000"/>
                        </a:lnSpc>
                        <a:spcBef>
                          <a:spcPts val="0"/>
                        </a:spcBef>
                        <a:spcAft>
                          <a:spcPts val="0"/>
                        </a:spcAft>
                      </a:pPr>
                      <a:r>
                        <a:rPr lang="en-US" sz="700" dirty="0">
                          <a:effectLst/>
                        </a:rPr>
                        <a:t>Serbian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640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80.0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529009089"/>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Montenegrin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1368176944"/>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Croatian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2.9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500957809"/>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Hungarian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4.8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358157154"/>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Muslim / Bosnian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4132833841"/>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Albanian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4.9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3403638475"/>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Other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34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4.3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4018828033"/>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Undecided, neutral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4151794788"/>
                  </a:ext>
                </a:extLst>
              </a:tr>
              <a:tr h="105008">
                <a:tc rowSpan="8">
                  <a:txBody>
                    <a:bodyPr/>
                    <a:lstStyle/>
                    <a:p>
                      <a:pPr marL="0" marR="0" algn="just">
                        <a:lnSpc>
                          <a:spcPct val="107000"/>
                        </a:lnSpc>
                        <a:spcBef>
                          <a:spcPts val="0"/>
                        </a:spcBef>
                        <a:spcAft>
                          <a:spcPts val="0"/>
                        </a:spcAft>
                      </a:pPr>
                      <a:r>
                        <a:rPr lang="en-US" sz="700" dirty="0">
                          <a:effectLst/>
                        </a:rPr>
                        <a:t>Religion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tc>
                <a:tc gridSpan="2">
                  <a:txBody>
                    <a:bodyPr/>
                    <a:lstStyle/>
                    <a:p>
                      <a:pPr marL="0" marR="0">
                        <a:lnSpc>
                          <a:spcPct val="107000"/>
                        </a:lnSpc>
                        <a:spcBef>
                          <a:spcPts val="0"/>
                        </a:spcBef>
                        <a:spcAft>
                          <a:spcPts val="0"/>
                        </a:spcAft>
                      </a:pPr>
                      <a:r>
                        <a:rPr lang="en-US" sz="700" dirty="0">
                          <a:effectLst/>
                        </a:rPr>
                        <a:t>Orthodox</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642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80.3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373764565"/>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Roman Catholic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72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9.0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575317665"/>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Muslim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43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5.4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985769871"/>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Protestant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406724647"/>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Other Christian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3445021214"/>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Atheist/agnostic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2.8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1446027756"/>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Other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987941071"/>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Don't know/No answer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516054901"/>
                  </a:ext>
                </a:extLst>
              </a:tr>
              <a:tr h="105008">
                <a:tc rowSpan="2">
                  <a:txBody>
                    <a:bodyPr/>
                    <a:lstStyle/>
                    <a:p>
                      <a:pPr marL="0" marR="0" algn="just">
                        <a:lnSpc>
                          <a:spcPct val="107000"/>
                        </a:lnSpc>
                        <a:spcBef>
                          <a:spcPts val="0"/>
                        </a:spcBef>
                        <a:spcAft>
                          <a:spcPts val="0"/>
                        </a:spcAft>
                      </a:pPr>
                      <a:r>
                        <a:rPr lang="en-US" sz="700" kern="1200" dirty="0">
                          <a:effectLst/>
                        </a:rPr>
                        <a:t>Settlement type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tc>
                <a:tc gridSpan="2">
                  <a:txBody>
                    <a:bodyPr/>
                    <a:lstStyle/>
                    <a:p>
                      <a:pPr marL="0" marR="0" fontAlgn="ctr">
                        <a:lnSpc>
                          <a:spcPct val="107000"/>
                        </a:lnSpc>
                        <a:spcBef>
                          <a:spcPts val="0"/>
                        </a:spcBef>
                        <a:spcAft>
                          <a:spcPts val="0"/>
                        </a:spcAft>
                      </a:pPr>
                      <a:r>
                        <a:rPr lang="en-US" sz="700" kern="1200" dirty="0">
                          <a:effectLst/>
                        </a:rPr>
                        <a:t>Urban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511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63.9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983460393"/>
                  </a:ext>
                </a:extLst>
              </a:tr>
              <a:tr h="105008">
                <a:tc vMerge="1">
                  <a:txBody>
                    <a:bodyPr/>
                    <a:lstStyle/>
                    <a:p>
                      <a:endParaRPr lang="en-US"/>
                    </a:p>
                  </a:txBody>
                  <a:tcPr/>
                </a:tc>
                <a:tc gridSpan="2">
                  <a:txBody>
                    <a:bodyPr/>
                    <a:lstStyle/>
                    <a:p>
                      <a:pPr marL="0" marR="0" fontAlgn="ctr">
                        <a:lnSpc>
                          <a:spcPct val="107000"/>
                        </a:lnSpc>
                        <a:spcBef>
                          <a:spcPts val="0"/>
                        </a:spcBef>
                        <a:spcAft>
                          <a:spcPts val="0"/>
                        </a:spcAft>
                      </a:pPr>
                      <a:r>
                        <a:rPr lang="en-US" sz="700" kern="1200" dirty="0">
                          <a:effectLst/>
                        </a:rPr>
                        <a:t>Rural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289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36.1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362029705"/>
                  </a:ext>
                </a:extLst>
              </a:tr>
              <a:tr h="105008">
                <a:tc rowSpan="3">
                  <a:txBody>
                    <a:bodyPr/>
                    <a:lstStyle/>
                    <a:p>
                      <a:pPr marL="0" marR="0" algn="just">
                        <a:lnSpc>
                          <a:spcPct val="107000"/>
                        </a:lnSpc>
                        <a:spcBef>
                          <a:spcPts val="0"/>
                        </a:spcBef>
                        <a:spcAft>
                          <a:spcPts val="0"/>
                        </a:spcAft>
                      </a:pPr>
                      <a:r>
                        <a:rPr lang="en-US" sz="700" kern="1200" dirty="0">
                          <a:effectLst/>
                        </a:rPr>
                        <a:t>Region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tc>
                <a:tc gridSpan="2">
                  <a:txBody>
                    <a:bodyPr/>
                    <a:lstStyle/>
                    <a:p>
                      <a:pPr marL="0" marR="0">
                        <a:lnSpc>
                          <a:spcPct val="107000"/>
                        </a:lnSpc>
                        <a:spcBef>
                          <a:spcPts val="0"/>
                        </a:spcBef>
                        <a:spcAft>
                          <a:spcPts val="0"/>
                        </a:spcAft>
                      </a:pPr>
                      <a:r>
                        <a:rPr lang="en-US" sz="700" dirty="0">
                          <a:effectLst/>
                        </a:rPr>
                        <a:t>Belgrade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224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28.0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822575063"/>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Vojvodina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186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23.2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318845685"/>
                  </a:ext>
                </a:extLst>
              </a:tr>
              <a:tr h="105008">
                <a:tc vMerge="1">
                  <a:txBody>
                    <a:bodyPr/>
                    <a:lstStyle/>
                    <a:p>
                      <a:endParaRPr lang="en-US"/>
                    </a:p>
                  </a:txBody>
                  <a:tcPr/>
                </a:tc>
                <a:tc gridSpan="2">
                  <a:txBody>
                    <a:bodyPr/>
                    <a:lstStyle/>
                    <a:p>
                      <a:pPr marL="0" marR="0">
                        <a:lnSpc>
                          <a:spcPct val="107000"/>
                        </a:lnSpc>
                        <a:spcBef>
                          <a:spcPts val="0"/>
                        </a:spcBef>
                        <a:spcAft>
                          <a:spcPts val="0"/>
                        </a:spcAft>
                      </a:pPr>
                      <a:r>
                        <a:rPr lang="en-US" sz="700" dirty="0">
                          <a:effectLst/>
                        </a:rPr>
                        <a:t>South East Serbia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dirty="0">
                          <a:effectLst/>
                        </a:rPr>
                        <a:t>390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a:txBody>
                    <a:bodyPr/>
                    <a:lstStyle/>
                    <a:p>
                      <a:pPr marL="0" marR="0" algn="ctr">
                        <a:lnSpc>
                          <a:spcPct val="107000"/>
                        </a:lnSpc>
                        <a:spcBef>
                          <a:spcPts val="0"/>
                        </a:spcBef>
                        <a:spcAft>
                          <a:spcPts val="0"/>
                        </a:spcAft>
                      </a:pPr>
                      <a:r>
                        <a:rPr lang="en-US" sz="700" dirty="0">
                          <a:effectLst/>
                        </a:rPr>
                        <a:t>48.7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3491343017"/>
                  </a:ext>
                </a:extLst>
              </a:tr>
              <a:tr h="99076">
                <a:tc>
                  <a:txBody>
                    <a:bodyPr/>
                    <a:lstStyle/>
                    <a:p>
                      <a:pPr marL="0" marR="0" algn="l">
                        <a:lnSpc>
                          <a:spcPct val="107000"/>
                        </a:lnSpc>
                        <a:spcBef>
                          <a:spcPts val="0"/>
                        </a:spcBef>
                        <a:spcAft>
                          <a:spcPts val="0"/>
                        </a:spcAft>
                      </a:pPr>
                      <a:r>
                        <a:rPr lang="en-US" sz="700" kern="1200" dirty="0">
                          <a:effectLst/>
                        </a:rPr>
                        <a:t>Total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tc>
                <a:tc>
                  <a:txBody>
                    <a:bodyPr/>
                    <a:lstStyle/>
                    <a:p>
                      <a:endParaRPr lang="en-US" sz="1000" b="1" dirty="0">
                        <a:effectLst/>
                        <a:latin typeface="Calibri" panose="020F0502020204030204" pitchFamily="34" charset="0"/>
                      </a:endParaRPr>
                    </a:p>
                  </a:txBody>
                  <a:tcPr marL="60608" marR="60608" marT="0" marB="0" anchor="ctr">
                    <a:noFill/>
                  </a:tcPr>
                </a:tc>
                <a:tc gridSpan="2">
                  <a:txBody>
                    <a:bodyPr/>
                    <a:lstStyle/>
                    <a:p>
                      <a:pPr marL="0" marR="0" algn="ctr">
                        <a:lnSpc>
                          <a:spcPct val="107000"/>
                        </a:lnSpc>
                        <a:spcBef>
                          <a:spcPts val="0"/>
                        </a:spcBef>
                        <a:spcAft>
                          <a:spcPts val="0"/>
                        </a:spcAft>
                      </a:pPr>
                      <a:r>
                        <a:rPr lang="en-US" sz="700" b="1" dirty="0">
                          <a:effectLst/>
                        </a:rPr>
                        <a:t>800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tc hMerge="1">
                  <a:txBody>
                    <a:bodyPr/>
                    <a:lstStyle/>
                    <a:p>
                      <a:endParaRPr lang="en-US"/>
                    </a:p>
                  </a:txBody>
                  <a:tcPr/>
                </a:tc>
                <a:tc>
                  <a:txBody>
                    <a:bodyPr/>
                    <a:lstStyle/>
                    <a:p>
                      <a:pPr marL="0" marR="0" algn="ctr">
                        <a:lnSpc>
                          <a:spcPct val="107000"/>
                        </a:lnSpc>
                        <a:spcBef>
                          <a:spcPts val="0"/>
                        </a:spcBef>
                        <a:spcAft>
                          <a:spcPts val="0"/>
                        </a:spcAft>
                      </a:pPr>
                      <a:r>
                        <a:rPr lang="en-US" sz="700" b="1" dirty="0">
                          <a:effectLst/>
                        </a:rPr>
                        <a:t>100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0608" marR="60608" marT="0" marB="0" anchor="ctr">
                    <a:noFill/>
                  </a:tcPr>
                </a:tc>
                <a:extLst>
                  <a:ext uri="{0D108BD9-81ED-4DB2-BD59-A6C34878D82A}">
                    <a16:rowId xmlns="" xmlns:a16="http://schemas.microsoft.com/office/drawing/2014/main" val="2893844041"/>
                  </a:ext>
                </a:extLst>
              </a:tr>
            </a:tbl>
          </a:graphicData>
        </a:graphic>
      </p:graphicFrame>
      <p:sp>
        <p:nvSpPr>
          <p:cNvPr id="7"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n-AU" b="0" i="0" u="none" strike="noStrike" kern="0" cap="none" spc="0" normalizeH="0" baseline="0" noProof="0" dirty="0">
              <a:ln>
                <a:noFill/>
              </a:ln>
              <a:solidFill>
                <a:sysClr val="windowText" lastClr="000000"/>
              </a:solidFill>
              <a:effectLst/>
              <a:uLnTx/>
              <a:uFillTx/>
            </a:endParaRPr>
          </a:p>
        </p:txBody>
      </p:sp>
      <p:grpSp>
        <p:nvGrpSpPr>
          <p:cNvPr id="5" name="Group 4"/>
          <p:cNvGrpSpPr/>
          <p:nvPr/>
        </p:nvGrpSpPr>
        <p:grpSpPr>
          <a:xfrm>
            <a:off x="7752051" y="134189"/>
            <a:ext cx="1141658" cy="674039"/>
            <a:chOff x="3173031" y="5976225"/>
            <a:chExt cx="1141658" cy="674039"/>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0" name="Rectangle 9"/>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1345963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2"/>
            </p:custDataLst>
          </p:nvPr>
        </p:nvSpPr>
        <p:spPr>
          <a:xfrm>
            <a:off x="196022" y="5625548"/>
            <a:ext cx="8803198" cy="245901"/>
          </a:xfrm>
          <a:prstGeom prst="rect">
            <a:avLst/>
          </a:prstGeom>
        </p:spPr>
        <p:txBody>
          <a:bodyPr wrap="square">
            <a:spAutoFit/>
          </a:bodyPr>
          <a:lstStyle/>
          <a:p>
            <a:pPr marL="0" marR="0" lvl="0" indent="0" defTabSz="762000" eaLnBrk="0" fontAlgn="auto" latinLnBrk="0" hangingPunct="0">
              <a:lnSpc>
                <a:spcPct val="110000"/>
              </a:lnSpc>
              <a:spcBef>
                <a:spcPts val="0"/>
              </a:spcBef>
              <a:spcAft>
                <a:spcPts val="0"/>
              </a:spcAft>
              <a:buClr>
                <a:srgbClr val="F7911E"/>
              </a:buClr>
              <a:buSzTx/>
              <a:buFontTx/>
              <a:buNone/>
              <a:tabLst/>
              <a:defRPr/>
            </a:pPr>
            <a:r>
              <a:rPr kumimoji="0" lang="en-US" sz="1000" b="0" i="0" u="none" strike="noStrike" kern="0" cap="none" spc="0" normalizeH="0" baseline="0" noProof="0" dirty="0">
                <a:ln>
                  <a:noFill/>
                </a:ln>
                <a:solidFill>
                  <a:srgbClr val="333333"/>
                </a:solidFill>
                <a:effectLst/>
                <a:uLnTx/>
                <a:uFillTx/>
                <a:latin typeface="Verdana"/>
                <a:cs typeface="Verdana" pitchFamily="34" charset="0"/>
              </a:rPr>
              <a:t>TNS Medium Gallup | Savski trg 9, 11000 Belgrade | + 381 11 3613 230 | + 381 11 3613 230 | www.tnsmediumgallup.co.rs</a:t>
            </a:r>
          </a:p>
        </p:txBody>
      </p:sp>
      <p:pic>
        <p:nvPicPr>
          <p:cNvPr id="8" name="Picture 2"/>
          <p:cNvPicPr>
            <a:picLocks noChangeAspect="1" noChangeArrowheads="1"/>
          </p:cNvPicPr>
          <p:nvPr>
            <p:custDataLst>
              <p:tags r:id="rId3"/>
            </p:custDataLst>
          </p:nvPr>
        </p:nvPicPr>
        <p:blipFill>
          <a:blip r:embed="rId5" cstate="print"/>
          <a:srcRect/>
          <a:stretch>
            <a:fillRect/>
          </a:stretch>
        </p:blipFill>
        <p:spPr bwMode="auto">
          <a:xfrm>
            <a:off x="287339" y="2229217"/>
            <a:ext cx="3263384" cy="760354"/>
          </a:xfrm>
          <a:prstGeom prst="rect">
            <a:avLst/>
          </a:prstGeom>
          <a:noFill/>
          <a:ln w="9525">
            <a:noFill/>
            <a:miter lim="800000"/>
            <a:headEnd/>
            <a:tailEnd/>
          </a:ln>
        </p:spPr>
      </p:pic>
      <p:pic>
        <p:nvPicPr>
          <p:cNvPr id="9" name="Picture 8"/>
          <p:cNvPicPr>
            <a:picLocks noChangeAspect="1"/>
          </p:cNvPicPr>
          <p:nvPr/>
        </p:nvPicPr>
        <p:blipFill>
          <a:blip r:embed="rId6" cstate="print"/>
          <a:stretch>
            <a:fillRect/>
          </a:stretch>
        </p:blipFill>
        <p:spPr>
          <a:xfrm>
            <a:off x="44988" y="2070038"/>
            <a:ext cx="3771900" cy="1028700"/>
          </a:xfrm>
          <a:prstGeom prst="rect">
            <a:avLst/>
          </a:prstGeom>
        </p:spPr>
      </p:pic>
    </p:spTree>
    <p:custDataLst>
      <p:tags r:id="rId1"/>
    </p:custDataLst>
    <p:extLst>
      <p:ext uri="{BB962C8B-B14F-4D97-AF65-F5344CB8AC3E}">
        <p14:creationId xmlns:p14="http://schemas.microsoft.com/office/powerpoint/2010/main" val="85933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2</a:t>
            </a:r>
          </a:p>
        </p:txBody>
      </p:sp>
      <p:sp>
        <p:nvSpPr>
          <p:cNvPr id="6" name="Title 5"/>
          <p:cNvSpPr>
            <a:spLocks noGrp="1"/>
          </p:cNvSpPr>
          <p:nvPr>
            <p:ph type="title"/>
          </p:nvPr>
        </p:nvSpPr>
        <p:spPr/>
        <p:txBody>
          <a:bodyPr/>
          <a:lstStyle/>
          <a:p>
            <a:r>
              <a:rPr lang="en-US" dirty="0"/>
              <a:t>Overall socio-economic situation in municipalities</a:t>
            </a:r>
          </a:p>
        </p:txBody>
      </p:sp>
    </p:spTree>
    <p:extLst>
      <p:ext uri="{BB962C8B-B14F-4D97-AF65-F5344CB8AC3E}">
        <p14:creationId xmlns:p14="http://schemas.microsoft.com/office/powerpoint/2010/main" val="2125730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The most urgent problems in Municipality</a:t>
            </a:r>
          </a:p>
        </p:txBody>
      </p:sp>
      <p:graphicFrame>
        <p:nvGraphicFramePr>
          <p:cNvPr id="19" name="Content Placeholder 18"/>
          <p:cNvGraphicFramePr>
            <a:graphicFrameLocks noGrp="1"/>
          </p:cNvGraphicFramePr>
          <p:nvPr>
            <p:ph sz="quarter" idx="11"/>
            <p:extLst>
              <p:ext uri="{D42A27DB-BD31-4B8C-83A1-F6EECF244321}">
                <p14:modId xmlns:p14="http://schemas.microsoft.com/office/powerpoint/2010/main" val="2283664626"/>
              </p:ext>
            </p:extLst>
          </p:nvPr>
        </p:nvGraphicFramePr>
        <p:xfrm>
          <a:off x="-136618" y="2225474"/>
          <a:ext cx="4591050" cy="370599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14"/>
          <p:cNvSpPr>
            <a:spLocks noGrp="1"/>
          </p:cNvSpPr>
          <p:nvPr>
            <p:ph type="body" sz="quarter" idx="15"/>
          </p:nvPr>
        </p:nvSpPr>
        <p:spPr>
          <a:xfrm>
            <a:off x="496733" y="1858235"/>
            <a:ext cx="4030663" cy="358904"/>
          </a:xfrm>
        </p:spPr>
        <p:txBody>
          <a:bodyPr/>
          <a:lstStyle/>
          <a:p>
            <a:pPr algn="ctr"/>
            <a:r>
              <a:rPr lang="en-US" sz="900" dirty="0"/>
              <a:t>General population</a:t>
            </a:r>
          </a:p>
          <a:p>
            <a:pPr algn="ctr"/>
            <a:endParaRPr lang="en-US" sz="900" dirty="0"/>
          </a:p>
        </p:txBody>
      </p:sp>
      <p:sp>
        <p:nvSpPr>
          <p:cNvPr id="16" name="Text Placeholder 15"/>
          <p:cNvSpPr>
            <a:spLocks noGrp="1"/>
          </p:cNvSpPr>
          <p:nvPr>
            <p:ph type="body" sz="quarter" idx="16"/>
          </p:nvPr>
        </p:nvSpPr>
        <p:spPr>
          <a:xfrm>
            <a:off x="4973949" y="1839185"/>
            <a:ext cx="3067142" cy="349204"/>
          </a:xfrm>
        </p:spPr>
        <p:txBody>
          <a:bodyPr/>
          <a:lstStyle/>
          <a:p>
            <a:pPr algn="ctr"/>
            <a:r>
              <a:rPr lang="en-US" sz="900" dirty="0"/>
              <a:t>Local administration</a:t>
            </a:r>
          </a:p>
        </p:txBody>
      </p:sp>
      <p:graphicFrame>
        <p:nvGraphicFramePr>
          <p:cNvPr id="22" name="Content Placeholder 18"/>
          <p:cNvGraphicFramePr>
            <a:graphicFrameLocks noGrp="1"/>
          </p:cNvGraphicFramePr>
          <p:nvPr>
            <p:ph sz="quarter" idx="12"/>
            <p:extLst>
              <p:ext uri="{D42A27DB-BD31-4B8C-83A1-F6EECF244321}">
                <p14:modId xmlns:p14="http://schemas.microsoft.com/office/powerpoint/2010/main" val="2075270365"/>
              </p:ext>
            </p:extLst>
          </p:nvPr>
        </p:nvGraphicFramePr>
        <p:xfrm>
          <a:off x="3994057" y="2225474"/>
          <a:ext cx="4029075" cy="3705994"/>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Placeholder 9"/>
          <p:cNvSpPr txBox="1">
            <a:spLocks/>
          </p:cNvSpPr>
          <p:nvPr/>
        </p:nvSpPr>
        <p:spPr>
          <a:xfrm>
            <a:off x="322356" y="957411"/>
            <a:ext cx="8569324" cy="929141"/>
          </a:xfrm>
          <a:prstGeom prst="rect">
            <a:avLst/>
          </a:prstGeom>
        </p:spPr>
        <p:txBody>
          <a:bodyPr vert="horz" lIns="0" tIns="212400" rIns="0" bIns="0" rtlCol="0">
            <a:noAutofit/>
          </a:bodyPr>
          <a:lstStyle>
            <a:lvl1pPr marL="0" indent="0" algn="l" defTabSz="914400" rtl="0" eaLnBrk="1" latinLnBrk="0" hangingPunct="1">
              <a:spcBef>
                <a:spcPct val="20000"/>
              </a:spcBef>
              <a:buFont typeface="Arial" pitchFamily="34" charset="0"/>
              <a:buNone/>
              <a:defRPr lang="en-US" sz="1600" b="1" kern="1200">
                <a:solidFill>
                  <a:srgbClr val="333333"/>
                </a:solidFill>
                <a:latin typeface="+mn-lt"/>
                <a:ea typeface="+mn-ea"/>
                <a:cs typeface="+mn-cs"/>
              </a:defRPr>
            </a:lvl1pPr>
            <a:lvl2pPr marL="0" indent="0" algn="l" defTabSz="914400" rtl="0" eaLnBrk="1" latinLnBrk="0" hangingPunct="1">
              <a:spcBef>
                <a:spcPct val="20000"/>
              </a:spcBef>
              <a:buFont typeface="Arial" pitchFamily="34" charset="0"/>
              <a:buNone/>
              <a:defRPr sz="1600" b="1" kern="1200">
                <a:solidFill>
                  <a:srgbClr val="333333"/>
                </a:solidFill>
                <a:latin typeface="+mn-lt"/>
                <a:ea typeface="+mn-ea"/>
                <a:cs typeface="+mn-cs"/>
              </a:defRPr>
            </a:lvl2pPr>
            <a:lvl3pPr marL="252413" indent="-252413" algn="l" defTabSz="914400" rtl="0" eaLnBrk="1" latinLnBrk="0" hangingPunct="1">
              <a:spcBef>
                <a:spcPct val="20000"/>
              </a:spcBef>
              <a:buFont typeface="Wingdings" pitchFamily="2" charset="2"/>
              <a:buChar char=""/>
              <a:defRPr sz="1600" kern="1200">
                <a:solidFill>
                  <a:srgbClr val="333333"/>
                </a:solidFill>
                <a:latin typeface="+mn-lt"/>
                <a:ea typeface="+mn-ea"/>
                <a:cs typeface="+mn-cs"/>
              </a:defRPr>
            </a:lvl3pPr>
            <a:lvl4pPr marL="508000" indent="-255588"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4pPr>
            <a:lvl5pPr marL="760413" indent="-252413" algn="l" defTabSz="914400" rtl="0" eaLnBrk="1" latinLnBrk="0" hangingPunct="1">
              <a:spcBef>
                <a:spcPct val="20000"/>
              </a:spcBef>
              <a:buFont typeface="Wingdings" pitchFamily="2" charset="2"/>
              <a:buChar char="n"/>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defRPr/>
            </a:pPr>
            <a:r>
              <a:rPr lang="en-US" sz="1400" dirty="0" smtClean="0"/>
              <a:t>The majority </a:t>
            </a:r>
            <a:r>
              <a:rPr lang="en-US" sz="1400" dirty="0"/>
              <a:t>of citizens believe that the poor standard of living and unemployment are the main problems faced by the municipalities in which they live. </a:t>
            </a:r>
            <a:r>
              <a:rPr kumimoji="0" lang="en-US" sz="1400" b="1" i="0" u="none" strike="noStrike" kern="1200" cap="none" spc="0" normalizeH="0" baseline="0" noProof="0" dirty="0" smtClean="0">
                <a:ln>
                  <a:noFill/>
                </a:ln>
                <a:solidFill>
                  <a:srgbClr val="333333"/>
                </a:solidFill>
                <a:effectLst/>
                <a:uLnTx/>
                <a:uFillTx/>
              </a:rPr>
              <a:t>Migration </a:t>
            </a:r>
            <a:r>
              <a:rPr kumimoji="0" lang="en-US" sz="1400" b="1" i="0" u="none" strike="noStrike" kern="1200" cap="none" spc="0" normalizeH="0" baseline="0" noProof="0" dirty="0">
                <a:ln>
                  <a:noFill/>
                </a:ln>
                <a:solidFill>
                  <a:srgbClr val="333333"/>
                </a:solidFill>
                <a:effectLst/>
                <a:uLnTx/>
                <a:uFillTx/>
              </a:rPr>
              <a:t>crisis is in top 5 issues in </a:t>
            </a:r>
            <a:r>
              <a:rPr lang="en-US" sz="1400" dirty="0"/>
              <a:t>municipalities </a:t>
            </a:r>
            <a:r>
              <a:rPr lang="en-US" sz="1400" dirty="0" smtClean="0"/>
              <a:t>more intensely affected </a:t>
            </a:r>
            <a:r>
              <a:rPr lang="en-US" sz="1400" dirty="0"/>
              <a:t>by the crisis.</a:t>
            </a:r>
            <a:endParaRPr kumimoji="0" lang="en-US" sz="1400" b="1" i="0" u="none" strike="noStrike" kern="1200" cap="none" spc="0" normalizeH="0" baseline="0" noProof="0" dirty="0">
              <a:ln>
                <a:noFill/>
              </a:ln>
              <a:solidFill>
                <a:srgbClr val="333333"/>
              </a:solidFill>
              <a:effectLst/>
              <a:uLnTx/>
              <a:uFillTx/>
            </a:endParaRPr>
          </a:p>
        </p:txBody>
      </p:sp>
      <p:sp>
        <p:nvSpPr>
          <p:cNvPr id="2" name="Rectangle 1"/>
          <p:cNvSpPr/>
          <p:nvPr/>
        </p:nvSpPr>
        <p:spPr>
          <a:xfrm>
            <a:off x="1369342" y="1805777"/>
            <a:ext cx="6191249"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i="0" u="none" strike="noStrike" kern="0" cap="none" spc="0" normalizeH="0" baseline="0" noProof="0" dirty="0">
                <a:ln>
                  <a:noFill/>
                </a:ln>
                <a:solidFill>
                  <a:sysClr val="windowText" lastClr="000000"/>
                </a:solidFill>
                <a:effectLst/>
                <a:uLnTx/>
                <a:uFillTx/>
                <a:latin typeface="+mn-lt"/>
              </a:rPr>
              <a:t>In your opinion, what ARE the most urgent PROBLEMS that is Municipality where you live faced? </a:t>
            </a:r>
            <a:r>
              <a:rPr kumimoji="0" lang="en-US" sz="900" b="0" i="0" u="none" strike="noStrike" kern="0" cap="none" spc="0" normalizeH="0" baseline="0" noProof="0" dirty="0">
                <a:ln>
                  <a:noFill/>
                </a:ln>
                <a:solidFill>
                  <a:sysClr val="windowText" lastClr="000000"/>
                </a:solidFill>
                <a:effectLst/>
                <a:uLnTx/>
                <a:uFillTx/>
                <a:latin typeface="+mn-lt"/>
              </a:rPr>
              <a:t>% SPONTANEOUS. MULTIPLE ANSWERS</a:t>
            </a:r>
          </a:p>
        </p:txBody>
      </p:sp>
      <p:sp>
        <p:nvSpPr>
          <p:cNvPr id="10"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AU" b="0" i="0" u="none" strike="noStrike" kern="0" cap="none" spc="0" normalizeH="0" baseline="0" noProof="0" dirty="0">
              <a:ln>
                <a:noFill/>
              </a:ln>
              <a:solidFill>
                <a:sysClr val="windowText" lastClr="000000"/>
              </a:solidFill>
              <a:effectLst/>
              <a:uLnTx/>
              <a:uFillTx/>
            </a:endParaRPr>
          </a:p>
        </p:txBody>
      </p:sp>
      <p:graphicFrame>
        <p:nvGraphicFramePr>
          <p:cNvPr id="3" name="Table 2"/>
          <p:cNvGraphicFramePr>
            <a:graphicFrameLocks noGrp="1"/>
          </p:cNvGraphicFramePr>
          <p:nvPr>
            <p:extLst>
              <p:ext uri="{D42A27DB-BD31-4B8C-83A1-F6EECF244321}">
                <p14:modId xmlns:p14="http://schemas.microsoft.com/office/powerpoint/2010/main" val="1095996051"/>
              </p:ext>
            </p:extLst>
          </p:nvPr>
        </p:nvGraphicFramePr>
        <p:xfrm>
          <a:off x="7043829" y="5173980"/>
          <a:ext cx="1890621" cy="73152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r h="203835">
                <a:tc>
                  <a:txBody>
                    <a:bodyPr/>
                    <a:lstStyle/>
                    <a:p>
                      <a:r>
                        <a:rPr lang="x-none" sz="600" b="0" dirty="0">
                          <a:solidFill>
                            <a:srgbClr val="333333"/>
                          </a:solidFill>
                        </a:rPr>
                        <a:t>Local admin.</a:t>
                      </a:r>
                      <a:endParaRPr lang="en-US" sz="600" b="0" dirty="0">
                        <a:solidFill>
                          <a:srgbClr val="333333"/>
                        </a:solidFill>
                      </a:endParaRPr>
                    </a:p>
                  </a:txBody>
                  <a:tcPr anchor="ctr">
                    <a:noFill/>
                  </a:tcPr>
                </a:tc>
                <a:tc>
                  <a:txBody>
                    <a:bodyPr/>
                    <a:lstStyle/>
                    <a:p>
                      <a:r>
                        <a:rPr lang="x-none" sz="600" b="0" dirty="0">
                          <a:solidFill>
                            <a:srgbClr val="333333"/>
                          </a:solidFill>
                        </a:rPr>
                        <a:t>176</a:t>
                      </a:r>
                      <a:endParaRPr lang="en-US" sz="600" b="0" dirty="0">
                        <a:solidFill>
                          <a:srgbClr val="333333"/>
                        </a:solidFill>
                      </a:endParaRPr>
                    </a:p>
                  </a:txBody>
                  <a:tcPr anchor="ctr">
                    <a:noFill/>
                  </a:tcPr>
                </a:tc>
                <a:tc>
                  <a:txBody>
                    <a:bodyPr/>
                    <a:lstStyle/>
                    <a:p>
                      <a:r>
                        <a:rPr lang="x-none" sz="600" b="0" dirty="0">
                          <a:solidFill>
                            <a:srgbClr val="333333"/>
                          </a:solidFill>
                        </a:rPr>
                        <a:t>66</a:t>
                      </a:r>
                      <a:endParaRPr lang="en-US" sz="600" b="0" dirty="0">
                        <a:solidFill>
                          <a:srgbClr val="333333"/>
                        </a:solidFill>
                      </a:endParaRPr>
                    </a:p>
                  </a:txBody>
                  <a:tcPr anchor="ctr">
                    <a:noFill/>
                  </a:tcPr>
                </a:tc>
                <a:tc>
                  <a:txBody>
                    <a:bodyPr/>
                    <a:lstStyle/>
                    <a:p>
                      <a:r>
                        <a:rPr lang="x-none" sz="600" b="0" dirty="0">
                          <a:solidFill>
                            <a:srgbClr val="333333"/>
                          </a:solidFill>
                        </a:rPr>
                        <a:t>110</a:t>
                      </a:r>
                      <a:endParaRPr lang="en-US" sz="600" b="0" dirty="0">
                        <a:solidFill>
                          <a:srgbClr val="333333"/>
                        </a:solidFill>
                      </a:endParaRPr>
                    </a:p>
                  </a:txBody>
                  <a:tcPr anchor="ctr">
                    <a:noFill/>
                  </a:tcPr>
                </a:tc>
                <a:extLst>
                  <a:ext uri="{0D108BD9-81ED-4DB2-BD59-A6C34878D82A}">
                    <a16:rowId xmlns=""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61994124"/>
              </p:ext>
            </p:extLst>
          </p:nvPr>
        </p:nvGraphicFramePr>
        <p:xfrm>
          <a:off x="7047640" y="3459480"/>
          <a:ext cx="1847850" cy="914400"/>
        </p:xfrm>
        <a:graphic>
          <a:graphicData uri="http://schemas.openxmlformats.org/drawingml/2006/table">
            <a:tbl>
              <a:tblPr firstRow="1" bandRow="1">
                <a:tableStyleId>{5C22544A-7EE6-4342-B048-85BDC9FD1C3A}</a:tableStyleId>
              </a:tblPr>
              <a:tblGrid>
                <a:gridCol w="1847850">
                  <a:extLst>
                    <a:ext uri="{9D8B030D-6E8A-4147-A177-3AD203B41FA5}">
                      <a16:colId xmlns="" xmlns:a16="http://schemas.microsoft.com/office/drawing/2014/main" val="20000"/>
                    </a:ext>
                  </a:extLst>
                </a:gridCol>
              </a:tblGrid>
              <a:tr h="158115">
                <a:tc>
                  <a:txBody>
                    <a:bodyPr/>
                    <a:lstStyle/>
                    <a:p>
                      <a:r>
                        <a:rPr lang="x-none" sz="700" b="0" dirty="0">
                          <a:solidFill>
                            <a:srgbClr val="333333"/>
                          </a:solidFill>
                        </a:rPr>
                        <a:t>Total sample</a:t>
                      </a:r>
                      <a:endParaRPr lang="en-US" sz="700" b="0" dirty="0">
                        <a:solidFill>
                          <a:srgbClr val="333333"/>
                        </a:solidFill>
                      </a:endParaRPr>
                    </a:p>
                  </a:txBody>
                  <a:tcPr anchor="ctr">
                    <a:noFill/>
                  </a:tcPr>
                </a:tc>
                <a:extLst>
                  <a:ext uri="{0D108BD9-81ED-4DB2-BD59-A6C34878D82A}">
                    <a16:rowId xmlns="" xmlns:a16="http://schemas.microsoft.com/office/drawing/2014/main" val="10000"/>
                  </a:ext>
                </a:extLst>
              </a:tr>
              <a:tr h="207645">
                <a:tc>
                  <a:txBody>
                    <a:bodyPr/>
                    <a:lstStyle/>
                    <a:p>
                      <a:r>
                        <a:rPr lang="en-US" sz="700" b="0" dirty="0">
                          <a:solidFill>
                            <a:srgbClr val="333333"/>
                          </a:solidFill>
                        </a:rPr>
                        <a:t>I group - municipalities more intensely affected by the crisis	</a:t>
                      </a:r>
                    </a:p>
                  </a:txBody>
                  <a:tcPr anchor="ctr">
                    <a:noFill/>
                  </a:tcPr>
                </a:tc>
                <a:extLst>
                  <a:ext uri="{0D108BD9-81ED-4DB2-BD59-A6C34878D82A}">
                    <a16:rowId xmlns="" xmlns:a16="http://schemas.microsoft.com/office/drawing/2014/main" val="10001"/>
                  </a:ext>
                </a:extLst>
              </a:tr>
              <a:tr h="188595">
                <a:tc>
                  <a:txBody>
                    <a:bodyPr/>
                    <a:lstStyle/>
                    <a:p>
                      <a:r>
                        <a:rPr lang="en-US" sz="700" b="0" dirty="0">
                          <a:solidFill>
                            <a:srgbClr val="333333"/>
                          </a:solidFill>
                        </a:rPr>
                        <a:t>II group - municipalities moderately affected by the crisis</a:t>
                      </a:r>
                    </a:p>
                  </a:txBody>
                  <a:tcPr anchor="ctr">
                    <a:noFill/>
                  </a:tcPr>
                </a:tc>
                <a:extLst>
                  <a:ext uri="{0D108BD9-81ED-4DB2-BD59-A6C34878D82A}">
                    <a16:rowId xmlns="" xmlns:a16="http://schemas.microsoft.com/office/drawing/2014/main" val="10002"/>
                  </a:ext>
                </a:extLst>
              </a:tr>
            </a:tbl>
          </a:graphicData>
        </a:graphic>
      </p:graphicFrame>
      <p:sp>
        <p:nvSpPr>
          <p:cNvPr id="6" name="Rectangle 5"/>
          <p:cNvSpPr/>
          <p:nvPr/>
        </p:nvSpPr>
        <p:spPr>
          <a:xfrm>
            <a:off x="6975249" y="3512819"/>
            <a:ext cx="91440" cy="914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969534" y="3758563"/>
            <a:ext cx="9144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969534" y="4040504"/>
            <a:ext cx="91440" cy="91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7724216" y="142707"/>
            <a:ext cx="1213794" cy="739068"/>
            <a:chOff x="4812750" y="5991057"/>
            <a:chExt cx="1213794" cy="739068"/>
          </a:xfrm>
        </p:grpSpPr>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9625" y="5991057"/>
              <a:ext cx="580047" cy="558093"/>
            </a:xfrm>
            <a:prstGeom prst="rect">
              <a:avLst/>
            </a:prstGeom>
          </p:spPr>
        </p:pic>
        <p:sp>
          <p:nvSpPr>
            <p:cNvPr id="28" name="Rectangle 27"/>
            <p:cNvSpPr/>
            <p:nvPr/>
          </p:nvSpPr>
          <p:spPr>
            <a:xfrm>
              <a:off x="4812750" y="6530070"/>
              <a:ext cx="1213794" cy="200055"/>
            </a:xfrm>
            <a:prstGeom prst="rect">
              <a:avLst/>
            </a:prstGeom>
          </p:spPr>
          <p:txBody>
            <a:bodyPr wrap="none">
              <a:spAutoFit/>
            </a:bodyPr>
            <a:lstStyle/>
            <a:p>
              <a:pPr algn="ctr"/>
              <a:r>
                <a:rPr lang="en-US" sz="700" dirty="0">
                  <a:solidFill>
                    <a:schemeClr val="tx1">
                      <a:lumMod val="65000"/>
                      <a:lumOff val="35000"/>
                    </a:schemeClr>
                  </a:solidFill>
                  <a:latin typeface="+mn-lt"/>
                </a:rPr>
                <a:t>Local administration</a:t>
              </a:r>
            </a:p>
          </p:txBody>
        </p:sp>
      </p:grpSp>
      <p:grpSp>
        <p:nvGrpSpPr>
          <p:cNvPr id="29" name="Group 28"/>
          <p:cNvGrpSpPr/>
          <p:nvPr/>
        </p:nvGrpSpPr>
        <p:grpSpPr>
          <a:xfrm>
            <a:off x="6696118" y="207736"/>
            <a:ext cx="1141658" cy="674039"/>
            <a:chOff x="3173031" y="5976225"/>
            <a:chExt cx="1141658" cy="674039"/>
          </a:xfrm>
        </p:grpSpPr>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31" name="Rectangle 30"/>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162465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Living standard</a:t>
            </a:r>
          </a:p>
        </p:txBody>
      </p:sp>
      <p:graphicFrame>
        <p:nvGraphicFramePr>
          <p:cNvPr id="13" name="Content Placeholder 12"/>
          <p:cNvGraphicFramePr>
            <a:graphicFrameLocks noGrp="1"/>
          </p:cNvGraphicFramePr>
          <p:nvPr>
            <p:ph sz="quarter" idx="11"/>
            <p:extLst>
              <p:ext uri="{D42A27DB-BD31-4B8C-83A1-F6EECF244321}">
                <p14:modId xmlns:p14="http://schemas.microsoft.com/office/powerpoint/2010/main" val="2636709322"/>
              </p:ext>
            </p:extLst>
          </p:nvPr>
        </p:nvGraphicFramePr>
        <p:xfrm>
          <a:off x="285750" y="2190750"/>
          <a:ext cx="8569325" cy="374808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p:txBody>
          <a:bodyPr/>
          <a:lstStyle/>
          <a:p>
            <a:r>
              <a:rPr lang="en-US" sz="1400" dirty="0"/>
              <a:t>About 60% of respondents say that the current living standards of their families are mostly or very low. </a:t>
            </a:r>
          </a:p>
        </p:txBody>
      </p:sp>
      <p:graphicFrame>
        <p:nvGraphicFramePr>
          <p:cNvPr id="16" name="Table 15"/>
          <p:cNvGraphicFramePr>
            <a:graphicFrameLocks noGrp="1"/>
          </p:cNvGraphicFramePr>
          <p:nvPr>
            <p:extLst/>
          </p:nvPr>
        </p:nvGraphicFramePr>
        <p:xfrm>
          <a:off x="6875941" y="2160443"/>
          <a:ext cx="2007708" cy="2711705"/>
        </p:xfrm>
        <a:graphic>
          <a:graphicData uri="http://schemas.openxmlformats.org/drawingml/2006/table">
            <a:tbl>
              <a:tblPr firstRow="1" bandRow="1">
                <a:tableStyleId>{5C22544A-7EE6-4342-B048-85BDC9FD1C3A}</a:tableStyleId>
              </a:tblPr>
              <a:tblGrid>
                <a:gridCol w="1084522">
                  <a:extLst>
                    <a:ext uri="{9D8B030D-6E8A-4147-A177-3AD203B41FA5}">
                      <a16:colId xmlns="" xmlns:a16="http://schemas.microsoft.com/office/drawing/2014/main" val="2533916438"/>
                    </a:ext>
                  </a:extLst>
                </a:gridCol>
                <a:gridCol w="923186">
                  <a:extLst>
                    <a:ext uri="{9D8B030D-6E8A-4147-A177-3AD203B41FA5}">
                      <a16:colId xmlns="" xmlns:a16="http://schemas.microsoft.com/office/drawing/2014/main" val="2389811124"/>
                    </a:ext>
                  </a:extLst>
                </a:gridCol>
              </a:tblGrid>
              <a:tr h="511601">
                <a:tc>
                  <a:txBody>
                    <a:bodyPr/>
                    <a:lstStyle/>
                    <a:p>
                      <a:pPr algn="ctr"/>
                      <a:r>
                        <a:rPr lang="en-US" sz="900" b="0" dirty="0"/>
                        <a:t>TOTAL</a:t>
                      </a:r>
                      <a:r>
                        <a:rPr lang="en-US" sz="900" b="0" baseline="0" dirty="0"/>
                        <a:t> Bad, %</a:t>
                      </a:r>
                      <a:endParaRPr lang="en-US" sz="900" b="0" dirty="0"/>
                    </a:p>
                  </a:txBody>
                  <a:tcPr/>
                </a:tc>
                <a:tc>
                  <a:txBody>
                    <a:bodyPr/>
                    <a:lstStyle/>
                    <a:p>
                      <a:pPr algn="ctr"/>
                      <a:r>
                        <a:rPr lang="en-US" sz="900" b="0" dirty="0"/>
                        <a:t>TOTAL Good, %</a:t>
                      </a:r>
                      <a:r>
                        <a:rPr lang="en-US" sz="900" dirty="0"/>
                        <a:t> </a:t>
                      </a:r>
                    </a:p>
                  </a:txBody>
                  <a:tcPr/>
                </a:tc>
                <a:extLst>
                  <a:ext uri="{0D108BD9-81ED-4DB2-BD59-A6C34878D82A}">
                    <a16:rowId xmlns="" xmlns:a16="http://schemas.microsoft.com/office/drawing/2014/main" val="2611604264"/>
                  </a:ext>
                </a:extLst>
              </a:tr>
              <a:tr h="602866">
                <a:tc>
                  <a:txBody>
                    <a:bodyPr/>
                    <a:lstStyle/>
                    <a:p>
                      <a:pPr algn="ctr"/>
                      <a:r>
                        <a:rPr lang="en-US" sz="1200" dirty="0"/>
                        <a:t>59</a:t>
                      </a:r>
                    </a:p>
                  </a:txBody>
                  <a:tcPr anchor="ctr">
                    <a:noFill/>
                  </a:tcPr>
                </a:tc>
                <a:tc>
                  <a:txBody>
                    <a:bodyPr/>
                    <a:lstStyle/>
                    <a:p>
                      <a:pPr algn="ctr"/>
                      <a:r>
                        <a:rPr lang="en-US" sz="1200" dirty="0"/>
                        <a:t>39</a:t>
                      </a:r>
                    </a:p>
                  </a:txBody>
                  <a:tcPr anchor="ctr">
                    <a:noFill/>
                  </a:tcPr>
                </a:tc>
                <a:extLst>
                  <a:ext uri="{0D108BD9-81ED-4DB2-BD59-A6C34878D82A}">
                    <a16:rowId xmlns="" xmlns:a16="http://schemas.microsoft.com/office/drawing/2014/main" val="3260649904"/>
                  </a:ext>
                </a:extLst>
              </a:tr>
              <a:tr h="919367">
                <a:tc>
                  <a:txBody>
                    <a:bodyPr/>
                    <a:lstStyle/>
                    <a:p>
                      <a:pPr algn="ctr"/>
                      <a:r>
                        <a:rPr lang="en-US" sz="1200" dirty="0"/>
                        <a:t>52</a:t>
                      </a:r>
                    </a:p>
                  </a:txBody>
                  <a:tcPr anchor="ctr">
                    <a:noFill/>
                  </a:tcPr>
                </a:tc>
                <a:tc>
                  <a:txBody>
                    <a:bodyPr/>
                    <a:lstStyle/>
                    <a:p>
                      <a:pPr algn="ctr"/>
                      <a:r>
                        <a:rPr lang="en-US" sz="1200" dirty="0"/>
                        <a:t>45</a:t>
                      </a:r>
                    </a:p>
                  </a:txBody>
                  <a:tcPr anchor="ctr">
                    <a:noFill/>
                  </a:tcPr>
                </a:tc>
                <a:extLst>
                  <a:ext uri="{0D108BD9-81ED-4DB2-BD59-A6C34878D82A}">
                    <a16:rowId xmlns="" xmlns:a16="http://schemas.microsoft.com/office/drawing/2014/main" val="1268549333"/>
                  </a:ext>
                </a:extLst>
              </a:tr>
              <a:tr h="677871">
                <a:tc>
                  <a:txBody>
                    <a:bodyPr/>
                    <a:lstStyle/>
                    <a:p>
                      <a:pPr algn="ctr"/>
                      <a:r>
                        <a:rPr lang="en-US" sz="1200" dirty="0"/>
                        <a:t>64</a:t>
                      </a:r>
                    </a:p>
                  </a:txBody>
                  <a:tcPr anchor="ctr">
                    <a:noFill/>
                  </a:tcPr>
                </a:tc>
                <a:tc>
                  <a:txBody>
                    <a:bodyPr/>
                    <a:lstStyle/>
                    <a:p>
                      <a:pPr algn="ctr"/>
                      <a:r>
                        <a:rPr lang="en-US" sz="1200" dirty="0"/>
                        <a:t>36</a:t>
                      </a:r>
                    </a:p>
                  </a:txBody>
                  <a:tcPr anchor="ctr">
                    <a:noFill/>
                  </a:tcPr>
                </a:tc>
                <a:extLst>
                  <a:ext uri="{0D108BD9-81ED-4DB2-BD59-A6C34878D82A}">
                    <a16:rowId xmlns="" xmlns:a16="http://schemas.microsoft.com/office/drawing/2014/main" val="3593748831"/>
                  </a:ext>
                </a:extLst>
              </a:tr>
            </a:tbl>
          </a:graphicData>
        </a:graphic>
      </p:graphicFrame>
      <p:cxnSp>
        <p:nvCxnSpPr>
          <p:cNvPr id="18" name="Straight Connector 17"/>
          <p:cNvCxnSpPr/>
          <p:nvPr/>
        </p:nvCxnSpPr>
        <p:spPr>
          <a:xfrm>
            <a:off x="2275367" y="3403305"/>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275367" y="4251252"/>
            <a:ext cx="657970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10"/>
          </p:nvPr>
        </p:nvSpPr>
        <p:spPr>
          <a:xfrm>
            <a:off x="8349607" y="6323838"/>
            <a:ext cx="505467" cy="2520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84CBA3-D598-4B1F-BAA3-EE14B5154290}" type="slidenum">
              <a:rPr kumimoji="0" lang="en-AU"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AU" b="0" i="0" u="none" strike="noStrike" kern="0" cap="none" spc="0" normalizeH="0" baseline="0" noProof="0" dirty="0">
              <a:ln>
                <a:noFill/>
              </a:ln>
              <a:solidFill>
                <a:sysClr val="windowText" lastClr="000000"/>
              </a:solidFill>
              <a:effectLst/>
              <a:uLnTx/>
              <a:uFillTx/>
            </a:endParaRPr>
          </a:p>
        </p:txBody>
      </p:sp>
      <p:sp>
        <p:nvSpPr>
          <p:cNvPr id="10" name="Rectangle 9"/>
          <p:cNvSpPr/>
          <p:nvPr/>
        </p:nvSpPr>
        <p:spPr>
          <a:xfrm>
            <a:off x="2124075" y="1770876"/>
            <a:ext cx="4572000" cy="577081"/>
          </a:xfrm>
          <a:prstGeom prst="rect">
            <a:avLst/>
          </a:prstGeom>
        </p:spPr>
        <p:txBody>
          <a:bodyPr>
            <a:spAutoFit/>
          </a:bodyPr>
          <a:lstStyle/>
          <a:p>
            <a:pPr algn="ctr">
              <a:defRPr sz="1000" b="1" i="0" u="none" strike="noStrike" kern="1200" spc="0" baseline="0">
                <a:solidFill>
                  <a:prstClr val="black">
                    <a:lumMod val="65000"/>
                    <a:lumOff val="35000"/>
                  </a:prstClr>
                </a:solidFill>
                <a:latin typeface="+mn-lt"/>
                <a:ea typeface="+mn-ea"/>
                <a:cs typeface="+mn-cs"/>
              </a:defRPr>
            </a:pPr>
            <a:r>
              <a:rPr lang="en-US" sz="1050" dirty="0">
                <a:solidFill>
                  <a:srgbClr val="333333"/>
                </a:solidFill>
              </a:rPr>
              <a:t>How would you describe living standard in which you and your family live right now? </a:t>
            </a:r>
          </a:p>
          <a:p>
            <a:pPr algn="ctr">
              <a:defRPr sz="1000" b="1" i="0" u="none" strike="noStrike" kern="1200" spc="0" baseline="0">
                <a:solidFill>
                  <a:prstClr val="black">
                    <a:lumMod val="65000"/>
                    <a:lumOff val="35000"/>
                  </a:prstClr>
                </a:solidFill>
                <a:latin typeface="+mn-lt"/>
                <a:ea typeface="+mn-ea"/>
                <a:cs typeface="+mn-cs"/>
              </a:defRPr>
            </a:pPr>
            <a:r>
              <a:rPr lang="en-US" sz="1050" dirty="0">
                <a:solidFill>
                  <a:srgbClr val="333333"/>
                </a:solidFill>
              </a:rPr>
              <a:t>%</a:t>
            </a:r>
          </a:p>
        </p:txBody>
      </p:sp>
      <p:graphicFrame>
        <p:nvGraphicFramePr>
          <p:cNvPr id="11" name="Table 10"/>
          <p:cNvGraphicFramePr>
            <a:graphicFrameLocks noGrp="1"/>
          </p:cNvGraphicFramePr>
          <p:nvPr>
            <p:extLst>
              <p:ext uri="{D42A27DB-BD31-4B8C-83A1-F6EECF244321}">
                <p14:modId xmlns:p14="http://schemas.microsoft.com/office/powerpoint/2010/main" val="339517009"/>
              </p:ext>
            </p:extLst>
          </p:nvPr>
        </p:nvGraphicFramePr>
        <p:xfrm>
          <a:off x="7043829" y="5478780"/>
          <a:ext cx="1890621" cy="457200"/>
        </p:xfrm>
        <a:graphic>
          <a:graphicData uri="http://schemas.openxmlformats.org/drawingml/2006/table">
            <a:tbl>
              <a:tblPr firstRow="1" bandRow="1">
                <a:tableStyleId>{5C22544A-7EE6-4342-B048-85BDC9FD1C3A}</a:tableStyleId>
              </a:tblPr>
              <a:tblGrid>
                <a:gridCol w="514351">
                  <a:extLst>
                    <a:ext uri="{9D8B030D-6E8A-4147-A177-3AD203B41FA5}">
                      <a16:colId xmlns="" xmlns:a16="http://schemas.microsoft.com/office/drawing/2014/main" val="20000"/>
                    </a:ext>
                  </a:extLst>
                </a:gridCol>
                <a:gridCol w="400050">
                  <a:extLst>
                    <a:ext uri="{9D8B030D-6E8A-4147-A177-3AD203B41FA5}">
                      <a16:colId xmlns="" xmlns:a16="http://schemas.microsoft.com/office/drawing/2014/main" val="20001"/>
                    </a:ext>
                  </a:extLst>
                </a:gridCol>
                <a:gridCol w="466725">
                  <a:extLst>
                    <a:ext uri="{9D8B030D-6E8A-4147-A177-3AD203B41FA5}">
                      <a16:colId xmlns="" xmlns:a16="http://schemas.microsoft.com/office/drawing/2014/main" val="20002"/>
                    </a:ext>
                  </a:extLst>
                </a:gridCol>
                <a:gridCol w="509495">
                  <a:extLst>
                    <a:ext uri="{9D8B030D-6E8A-4147-A177-3AD203B41FA5}">
                      <a16:colId xmlns="" xmlns:a16="http://schemas.microsoft.com/office/drawing/2014/main" val="20003"/>
                    </a:ext>
                  </a:extLst>
                </a:gridCol>
              </a:tblGrid>
              <a:tr h="1657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z="600" b="0" dirty="0">
                          <a:solidFill>
                            <a:srgbClr val="333333"/>
                          </a:solidFill>
                        </a:rPr>
                        <a:t>Base</a:t>
                      </a:r>
                      <a:endParaRPr lang="en-US" sz="600" b="0" dirty="0">
                        <a:solidFill>
                          <a:srgbClr val="333333"/>
                        </a:solidFill>
                      </a:endParaRPr>
                    </a:p>
                  </a:txBody>
                  <a:tcPr anchor="ctr">
                    <a:noFill/>
                  </a:tcPr>
                </a:tc>
                <a:tc>
                  <a:txBody>
                    <a:bodyPr/>
                    <a:lstStyle/>
                    <a:p>
                      <a:r>
                        <a:rPr lang="x-none" sz="600" b="0" dirty="0">
                          <a:solidFill>
                            <a:srgbClr val="333333"/>
                          </a:solidFill>
                        </a:rPr>
                        <a:t>Total</a:t>
                      </a:r>
                      <a:endParaRPr lang="en-US" sz="600" b="0" dirty="0">
                        <a:solidFill>
                          <a:srgbClr val="333333"/>
                        </a:solidFill>
                      </a:endParaRPr>
                    </a:p>
                  </a:txBody>
                  <a:tcPr anchor="ctr">
                    <a:noFill/>
                  </a:tcPr>
                </a:tc>
                <a:tc>
                  <a:txBody>
                    <a:bodyPr/>
                    <a:lstStyle/>
                    <a:p>
                      <a:r>
                        <a:rPr lang="x-none" sz="600" b="0" dirty="0">
                          <a:solidFill>
                            <a:srgbClr val="333333"/>
                          </a:solidFill>
                        </a:rPr>
                        <a:t>I group</a:t>
                      </a:r>
                      <a:endParaRPr lang="en-US" sz="600" b="0" dirty="0">
                        <a:solidFill>
                          <a:srgbClr val="333333"/>
                        </a:solidFill>
                      </a:endParaRPr>
                    </a:p>
                  </a:txBody>
                  <a:tcPr anchor="ctr">
                    <a:noFill/>
                  </a:tcPr>
                </a:tc>
                <a:tc>
                  <a:txBody>
                    <a:bodyPr/>
                    <a:lstStyle/>
                    <a:p>
                      <a:r>
                        <a:rPr lang="x-none" sz="600" b="0" dirty="0">
                          <a:solidFill>
                            <a:srgbClr val="333333"/>
                          </a:solidFill>
                        </a:rPr>
                        <a:t>II group</a:t>
                      </a:r>
                      <a:endParaRPr lang="en-US" sz="600" b="0" dirty="0">
                        <a:solidFill>
                          <a:srgbClr val="333333"/>
                        </a:solidFill>
                      </a:endParaRPr>
                    </a:p>
                  </a:txBody>
                  <a:tcPr anchor="ctr">
                    <a:noFill/>
                  </a:tcPr>
                </a:tc>
                <a:extLst>
                  <a:ext uri="{0D108BD9-81ED-4DB2-BD59-A6C34878D82A}">
                    <a16:rowId xmlns="" xmlns:a16="http://schemas.microsoft.com/office/drawing/2014/main" val="10000"/>
                  </a:ext>
                </a:extLst>
              </a:tr>
              <a:tr h="240030">
                <a:tc>
                  <a:txBody>
                    <a:bodyPr/>
                    <a:lstStyle/>
                    <a:p>
                      <a:r>
                        <a:rPr lang="x-none" sz="600" b="0" dirty="0">
                          <a:solidFill>
                            <a:srgbClr val="333333"/>
                          </a:solidFill>
                        </a:rPr>
                        <a:t>General public</a:t>
                      </a:r>
                      <a:endParaRPr lang="en-US" sz="600" b="0" dirty="0">
                        <a:solidFill>
                          <a:srgbClr val="333333"/>
                        </a:solidFill>
                      </a:endParaRPr>
                    </a:p>
                  </a:txBody>
                  <a:tcPr anchor="ctr">
                    <a:noFill/>
                  </a:tcPr>
                </a:tc>
                <a:tc>
                  <a:txBody>
                    <a:bodyPr/>
                    <a:lstStyle/>
                    <a:p>
                      <a:r>
                        <a:rPr lang="x-none" sz="600" b="0" dirty="0">
                          <a:solidFill>
                            <a:srgbClr val="333333"/>
                          </a:solidFill>
                        </a:rPr>
                        <a:t>800</a:t>
                      </a:r>
                      <a:endParaRPr lang="en-US" sz="600" b="0" dirty="0">
                        <a:solidFill>
                          <a:srgbClr val="333333"/>
                        </a:solidFill>
                      </a:endParaRPr>
                    </a:p>
                  </a:txBody>
                  <a:tcPr anchor="ctr">
                    <a:noFill/>
                  </a:tcPr>
                </a:tc>
                <a:tc>
                  <a:txBody>
                    <a:bodyPr/>
                    <a:lstStyle/>
                    <a:p>
                      <a:r>
                        <a:rPr lang="x-none" sz="600" b="0" dirty="0">
                          <a:solidFill>
                            <a:srgbClr val="333333"/>
                          </a:solidFill>
                        </a:rPr>
                        <a:t>316</a:t>
                      </a:r>
                      <a:endParaRPr lang="en-US" sz="600" b="0" dirty="0">
                        <a:solidFill>
                          <a:srgbClr val="333333"/>
                        </a:solidFill>
                      </a:endParaRPr>
                    </a:p>
                  </a:txBody>
                  <a:tcPr anchor="ctr">
                    <a:noFill/>
                  </a:tcPr>
                </a:tc>
                <a:tc>
                  <a:txBody>
                    <a:bodyPr/>
                    <a:lstStyle/>
                    <a:p>
                      <a:r>
                        <a:rPr lang="x-none" sz="600" b="0" dirty="0">
                          <a:solidFill>
                            <a:srgbClr val="333333"/>
                          </a:solidFill>
                        </a:rPr>
                        <a:t>484</a:t>
                      </a:r>
                      <a:endParaRPr lang="en-US" sz="600" b="0" dirty="0">
                        <a:solidFill>
                          <a:srgbClr val="333333"/>
                        </a:solidFill>
                      </a:endParaRPr>
                    </a:p>
                  </a:txBody>
                  <a:tcPr anchor="ctr">
                    <a:noFill/>
                  </a:tcPr>
                </a:tc>
                <a:extLst>
                  <a:ext uri="{0D108BD9-81ED-4DB2-BD59-A6C34878D82A}">
                    <a16:rowId xmlns="" xmlns:a16="http://schemas.microsoft.com/office/drawing/2014/main" val="10001"/>
                  </a:ext>
                </a:extLst>
              </a:tr>
            </a:tbl>
          </a:graphicData>
        </a:graphic>
      </p:graphicFrame>
      <p:grpSp>
        <p:nvGrpSpPr>
          <p:cNvPr id="12" name="Group 11"/>
          <p:cNvGrpSpPr/>
          <p:nvPr/>
        </p:nvGrpSpPr>
        <p:grpSpPr>
          <a:xfrm>
            <a:off x="7752051" y="134189"/>
            <a:ext cx="1141658" cy="674039"/>
            <a:chOff x="3173031" y="5976225"/>
            <a:chExt cx="1141658" cy="674039"/>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600" y="5976225"/>
              <a:ext cx="742500" cy="506250"/>
            </a:xfrm>
            <a:prstGeom prst="rect">
              <a:avLst/>
            </a:prstGeom>
          </p:spPr>
        </p:pic>
        <p:sp>
          <p:nvSpPr>
            <p:cNvPr id="15" name="Rectangle 14"/>
            <p:cNvSpPr/>
            <p:nvPr/>
          </p:nvSpPr>
          <p:spPr>
            <a:xfrm>
              <a:off x="3173031" y="6450209"/>
              <a:ext cx="1141658" cy="200055"/>
            </a:xfrm>
            <a:prstGeom prst="rect">
              <a:avLst/>
            </a:prstGeom>
          </p:spPr>
          <p:txBody>
            <a:bodyPr wrap="none">
              <a:spAutoFit/>
            </a:bodyPr>
            <a:lstStyle/>
            <a:p>
              <a:pPr algn="ctr"/>
              <a:r>
                <a:rPr lang="en-US" sz="700" dirty="0">
                  <a:solidFill>
                    <a:schemeClr val="tx1">
                      <a:lumMod val="65000"/>
                      <a:lumOff val="35000"/>
                    </a:schemeClr>
                  </a:solidFill>
                  <a:latin typeface="+mn-lt"/>
                </a:rPr>
                <a:t>General population</a:t>
              </a:r>
            </a:p>
          </p:txBody>
        </p:sp>
      </p:grpSp>
    </p:spTree>
    <p:extLst>
      <p:ext uri="{BB962C8B-B14F-4D97-AF65-F5344CB8AC3E}">
        <p14:creationId xmlns:p14="http://schemas.microsoft.com/office/powerpoint/2010/main" val="203651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3</a:t>
            </a:r>
          </a:p>
        </p:txBody>
      </p:sp>
      <p:sp>
        <p:nvSpPr>
          <p:cNvPr id="6" name="Title 5"/>
          <p:cNvSpPr>
            <a:spLocks noGrp="1"/>
          </p:cNvSpPr>
          <p:nvPr>
            <p:ph type="title"/>
          </p:nvPr>
        </p:nvSpPr>
        <p:spPr/>
        <p:txBody>
          <a:bodyPr/>
          <a:lstStyle/>
          <a:p>
            <a:r>
              <a:rPr lang="en-US" dirty="0"/>
              <a:t>Attitudes towards migration crisis and migrants</a:t>
            </a:r>
          </a:p>
        </p:txBody>
      </p:sp>
    </p:spTree>
    <p:extLst>
      <p:ext uri="{BB962C8B-B14F-4D97-AF65-F5344CB8AC3E}">
        <p14:creationId xmlns:p14="http://schemas.microsoft.com/office/powerpoint/2010/main" val="28701879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CKSLIDES" val="4001"/>
  <p:tag name="DESIGN" val="GREYBOX"/>
</p:tagLst>
</file>

<file path=ppt/tags/tag10.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11.xml><?xml version="1.0" encoding="utf-8"?>
<p:tagLst xmlns:a="http://schemas.openxmlformats.org/drawingml/2006/main" xmlns:r="http://schemas.openxmlformats.org/officeDocument/2006/relationships" xmlns:p="http://schemas.openxmlformats.org/presentationml/2006/main">
  <p:tag name="FOOTER" val="DATE"/>
</p:tagLst>
</file>

<file path=ppt/tags/tag12.xml><?xml version="1.0" encoding="utf-8"?>
<p:tagLst xmlns:a="http://schemas.openxmlformats.org/drawingml/2006/main" xmlns:r="http://schemas.openxmlformats.org/officeDocument/2006/relationships" xmlns:p="http://schemas.openxmlformats.org/presentationml/2006/main">
  <p:tag name="SHP" val="GREYBOX"/>
</p:tagLst>
</file>

<file path=ppt/tags/tag13.xml><?xml version="1.0" encoding="utf-8"?>
<p:tagLst xmlns:a="http://schemas.openxmlformats.org/drawingml/2006/main" xmlns:r="http://schemas.openxmlformats.org/officeDocument/2006/relationships" xmlns:p="http://schemas.openxmlformats.org/presentationml/2006/main">
  <p:tag name="FOOTER" val="LINE"/>
</p:tagLst>
</file>

<file path=ppt/tags/tag14.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15.xml><?xml version="1.0" encoding="utf-8"?>
<p:tagLst xmlns:a="http://schemas.openxmlformats.org/drawingml/2006/main" xmlns:r="http://schemas.openxmlformats.org/officeDocument/2006/relationships" xmlns:p="http://schemas.openxmlformats.org/presentationml/2006/main">
  <p:tag name="FOOTER" val="DATE"/>
</p:tagLst>
</file>

<file path=ppt/tags/tag16.xml><?xml version="1.0" encoding="utf-8"?>
<p:tagLst xmlns:a="http://schemas.openxmlformats.org/drawingml/2006/main" xmlns:r="http://schemas.openxmlformats.org/officeDocument/2006/relationships" xmlns:p="http://schemas.openxmlformats.org/presentationml/2006/main">
  <p:tag name="SHP" val="GREYBOX"/>
</p:tagLst>
</file>

<file path=ppt/tags/tag17.xml><?xml version="1.0" encoding="utf-8"?>
<p:tagLst xmlns:a="http://schemas.openxmlformats.org/drawingml/2006/main" xmlns:r="http://schemas.openxmlformats.org/officeDocument/2006/relationships" xmlns:p="http://schemas.openxmlformats.org/presentationml/2006/main">
  <p:tag name="FOOTER" val="LINE"/>
</p:tagLst>
</file>

<file path=ppt/tags/tag18.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19.xml><?xml version="1.0" encoding="utf-8"?>
<p:tagLst xmlns:a="http://schemas.openxmlformats.org/drawingml/2006/main" xmlns:r="http://schemas.openxmlformats.org/officeDocument/2006/relationships" xmlns:p="http://schemas.openxmlformats.org/presentationml/2006/main">
  <p:tag name="FOOTER" val="LINE"/>
</p:tagLst>
</file>

<file path=ppt/tags/tag2.xml><?xml version="1.0" encoding="utf-8"?>
<p:tagLst xmlns:a="http://schemas.openxmlformats.org/drawingml/2006/main" xmlns:r="http://schemas.openxmlformats.org/officeDocument/2006/relationships" xmlns:p="http://schemas.openxmlformats.org/presentationml/2006/main">
  <p:tag name="FOOTER" val="DATE"/>
</p:tagLst>
</file>

<file path=ppt/tags/tag20.xml><?xml version="1.0" encoding="utf-8"?>
<p:tagLst xmlns:a="http://schemas.openxmlformats.org/drawingml/2006/main" xmlns:r="http://schemas.openxmlformats.org/officeDocument/2006/relationships" xmlns:p="http://schemas.openxmlformats.org/presentationml/2006/main">
  <p:tag name="FOOTER" val="DATE"/>
</p:tagLst>
</file>

<file path=ppt/tags/tag21.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22.xml><?xml version="1.0" encoding="utf-8"?>
<p:tagLst xmlns:a="http://schemas.openxmlformats.org/drawingml/2006/main" xmlns:r="http://schemas.openxmlformats.org/officeDocument/2006/relationships" xmlns:p="http://schemas.openxmlformats.org/presentationml/2006/main">
  <p:tag name="FOOTER" val="DATE"/>
</p:tagLst>
</file>

<file path=ppt/tags/tag23.xml><?xml version="1.0" encoding="utf-8"?>
<p:tagLst xmlns:a="http://schemas.openxmlformats.org/drawingml/2006/main" xmlns:r="http://schemas.openxmlformats.org/officeDocument/2006/relationships" xmlns:p="http://schemas.openxmlformats.org/presentationml/2006/main">
  <p:tag name="FOOTER" val="LINE"/>
</p:tagLst>
</file>

<file path=ppt/tags/tag24.xml><?xml version="1.0" encoding="utf-8"?>
<p:tagLst xmlns:a="http://schemas.openxmlformats.org/drawingml/2006/main" xmlns:r="http://schemas.openxmlformats.org/officeDocument/2006/relationships" xmlns:p="http://schemas.openxmlformats.org/presentationml/2006/main">
  <p:tag name="SLIDE" val="COVER"/>
</p:tagLst>
</file>

<file path=ppt/tags/tag25.xml><?xml version="1.0" encoding="utf-8"?>
<p:tagLst xmlns:a="http://schemas.openxmlformats.org/drawingml/2006/main" xmlns:r="http://schemas.openxmlformats.org/officeDocument/2006/relationships" xmlns:p="http://schemas.openxmlformats.org/presentationml/2006/main">
  <p:tag name="SLIDE" val="INDEX"/>
</p:tagLst>
</file>

<file path=ppt/tags/tag26.xml><?xml version="1.0" encoding="utf-8"?>
<p:tagLst xmlns:a="http://schemas.openxmlformats.org/drawingml/2006/main" xmlns:r="http://schemas.openxmlformats.org/officeDocument/2006/relationships" xmlns:p="http://schemas.openxmlformats.org/presentationml/2006/main">
  <p:tag name="SLIDE" val="CUSTOMSLIDE"/>
</p:tagLst>
</file>

<file path=ppt/tags/tag27.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ags/tag28.xml><?xml version="1.0" encoding="utf-8"?>
<p:tagLst xmlns:a="http://schemas.openxmlformats.org/drawingml/2006/main" xmlns:r="http://schemas.openxmlformats.org/officeDocument/2006/relationships" xmlns:p="http://schemas.openxmlformats.org/presentationml/2006/main">
  <p:tag name="WIDTH" val="316.1251"/>
  <p:tag name="HEIGHT" val="73.65575"/>
  <p:tag name="TOP" val="138.0081"/>
  <p:tag name="LEFT" val="22.62504"/>
</p:tagLst>
</file>

<file path=ppt/tags/tag3.xml><?xml version="1.0" encoding="utf-8"?>
<p:tagLst xmlns:a="http://schemas.openxmlformats.org/drawingml/2006/main" xmlns:r="http://schemas.openxmlformats.org/officeDocument/2006/relationships" xmlns:p="http://schemas.openxmlformats.org/presentationml/2006/main">
  <p:tag name="FOOTER" val="LINE"/>
</p:tagLst>
</file>

<file path=ppt/tags/tag4.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5.xml><?xml version="1.0" encoding="utf-8"?>
<p:tagLst xmlns:a="http://schemas.openxmlformats.org/drawingml/2006/main" xmlns:r="http://schemas.openxmlformats.org/officeDocument/2006/relationships" xmlns:p="http://schemas.openxmlformats.org/presentationml/2006/main">
  <p:tag name="FOOTER" val="DATE"/>
</p:tagLst>
</file>

<file path=ppt/tags/tag6.xml><?xml version="1.0" encoding="utf-8"?>
<p:tagLst xmlns:a="http://schemas.openxmlformats.org/drawingml/2006/main" xmlns:r="http://schemas.openxmlformats.org/officeDocument/2006/relationships" xmlns:p="http://schemas.openxmlformats.org/presentationml/2006/main">
  <p:tag name="FOOTER" val="LINE"/>
</p:tagLst>
</file>

<file path=ppt/tags/tag7.xml><?xml version="1.0" encoding="utf-8"?>
<p:tagLst xmlns:a="http://schemas.openxmlformats.org/drawingml/2006/main" xmlns:r="http://schemas.openxmlformats.org/officeDocument/2006/relationships" xmlns:p="http://schemas.openxmlformats.org/presentationml/2006/main">
  <p:tag name="SHP" val="DOCUMENTDATA"/>
  <p:tag name="DOCUMENTDATA" val="TITLE"/>
</p:tagLst>
</file>

<file path=ppt/tags/tag8.xml><?xml version="1.0" encoding="utf-8"?>
<p:tagLst xmlns:a="http://schemas.openxmlformats.org/drawingml/2006/main" xmlns:r="http://schemas.openxmlformats.org/officeDocument/2006/relationships" xmlns:p="http://schemas.openxmlformats.org/presentationml/2006/main">
  <p:tag name="FOOTER" val="DATE"/>
</p:tagLst>
</file>

<file path=ppt/tags/tag9.xml><?xml version="1.0" encoding="utf-8"?>
<p:tagLst xmlns:a="http://schemas.openxmlformats.org/drawingml/2006/main" xmlns:r="http://schemas.openxmlformats.org/officeDocument/2006/relationships" xmlns:p="http://schemas.openxmlformats.org/presentationml/2006/main">
  <p:tag name="FOOTER" val="LINE"/>
</p:tagLst>
</file>

<file path=ppt/theme/theme1.xml><?xml version="1.0" encoding="utf-8"?>
<a:theme xmlns:a="http://schemas.openxmlformats.org/drawingml/2006/main" name="Title">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b="0" dirty="0" smtClean="0">
            <a:solidFill>
              <a:srgbClr val="333333"/>
            </a:solidFill>
            <a:latin typeface="+mn-lt"/>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apter">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2700">
          <a:solidFill>
            <a:schemeClr val="accent3"/>
          </a:solidFill>
        </a:ln>
      </a:spPr>
      <a:bodyPr rtlCol="0" anchor="t"/>
      <a:lstStyle>
        <a:defPPr>
          <a:defRPr sz="1300" b="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b="0" dirty="0" err="1" smtClean="0">
            <a:solidFill>
              <a:srgbClr val="333333"/>
            </a:solidFill>
            <a:latin typeface="+mn-lt"/>
          </a:defRPr>
        </a:defPPr>
      </a:lstStyle>
    </a:txDef>
  </a:objectDefaults>
  <a:extraClrSchemeLst/>
</a:theme>
</file>

<file path=ppt/theme/theme3.xml><?xml version="1.0" encoding="utf-8"?>
<a:theme xmlns:a="http://schemas.openxmlformats.org/drawingml/2006/main" name="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andard with Grey Box">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id Layout">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Standard with Grey Box">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Standard">
  <a:themeElements>
    <a:clrScheme name="TNS Colours">
      <a:dk1>
        <a:sysClr val="windowText" lastClr="000000"/>
      </a:dk1>
      <a:lt1>
        <a:sysClr val="window" lastClr="FFFFFF"/>
      </a:lt1>
      <a:dk2>
        <a:srgbClr val="131C6B"/>
      </a:dk2>
      <a:lt2>
        <a:srgbClr val="3EB1CC"/>
      </a:lt2>
      <a:accent1>
        <a:srgbClr val="C50017"/>
      </a:accent1>
      <a:accent2>
        <a:srgbClr val="F7911E"/>
      </a:accent2>
      <a:accent3>
        <a:srgbClr val="EF5205"/>
      </a:accent3>
      <a:accent4>
        <a:srgbClr val="7A2280"/>
      </a:accent4>
      <a:accent5>
        <a:srgbClr val="4C1D52"/>
      </a:accent5>
      <a:accent6>
        <a:srgbClr val="4655A5"/>
      </a:accent6>
      <a:hlink>
        <a:srgbClr val="4F6128"/>
      </a:hlink>
      <a:folHlink>
        <a:srgbClr val="4F6128"/>
      </a:folHlink>
    </a:clrScheme>
    <a:fontScheme name="TNS Master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A6088C"/>
    </a:accent1>
    <a:accent2>
      <a:srgbClr val="0487D9"/>
    </a:accent2>
    <a:accent3>
      <a:srgbClr val="3CA688"/>
    </a:accent3>
    <a:accent4>
      <a:srgbClr val="F27501"/>
    </a:accent4>
    <a:accent5>
      <a:srgbClr val="F50505"/>
    </a:accent5>
    <a:accent6>
      <a:srgbClr val="FFC2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4918</TotalTime>
  <Words>4682</Words>
  <Application>Microsoft Office PowerPoint</Application>
  <PresentationFormat>On-screen Show (4:3)</PresentationFormat>
  <Paragraphs>1179</Paragraphs>
  <Slides>57</Slides>
  <Notes>33</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57</vt:i4>
      </vt:variant>
    </vt:vector>
  </HeadingPairs>
  <TitlesOfParts>
    <vt:vector size="72" baseType="lpstr">
      <vt:lpstr>Aharoni</vt:lpstr>
      <vt:lpstr>Arial</vt:lpstr>
      <vt:lpstr>Calibri</vt:lpstr>
      <vt:lpstr>Times New Roman</vt:lpstr>
      <vt:lpstr>Verdana</vt:lpstr>
      <vt:lpstr>Wingdings</vt:lpstr>
      <vt:lpstr>Title</vt:lpstr>
      <vt:lpstr>Chapter</vt:lpstr>
      <vt:lpstr>Standard</vt:lpstr>
      <vt:lpstr>Standard with Grey Box</vt:lpstr>
      <vt:lpstr>Grid Layout</vt:lpstr>
      <vt:lpstr>Blank</vt:lpstr>
      <vt:lpstr>1_Standard with Grey Box</vt:lpstr>
      <vt:lpstr>1_Standard</vt:lpstr>
      <vt:lpstr>2_Standard</vt:lpstr>
      <vt:lpstr>TNS Medium Gallup Attitudes towards the Impact of the Refugee and Migrant Crisis in Serbia’s Municipalities March, 2016</vt:lpstr>
      <vt:lpstr>Contents</vt:lpstr>
      <vt:lpstr>Introduction and summ</vt:lpstr>
      <vt:lpstr>About the survey</vt:lpstr>
      <vt:lpstr>Summary</vt:lpstr>
      <vt:lpstr>Overall socio-economic situation in municipalities</vt:lpstr>
      <vt:lpstr>The most urgent problems in Municipality</vt:lpstr>
      <vt:lpstr>Living standard</vt:lpstr>
      <vt:lpstr>Attitudes towards migration crisis and migrants</vt:lpstr>
      <vt:lpstr>Awareness of migrant crisis</vt:lpstr>
      <vt:lpstr>Awareness of migrant crisis Gender split</vt:lpstr>
      <vt:lpstr>Attitudes towards migrants entering Serbia </vt:lpstr>
      <vt:lpstr>Citizens attitude towards migrants entering Serbia: Šid and Preševo </vt:lpstr>
      <vt:lpstr>Reasons for migration </vt:lpstr>
      <vt:lpstr>Final destination for migrants</vt:lpstr>
      <vt:lpstr>Difference between migrants from Middle East and former Yugoslavia </vt:lpstr>
      <vt:lpstr>Difference between migrants from Middle East and former Yugoslavia </vt:lpstr>
      <vt:lpstr>No contacts with migrants</vt:lpstr>
      <vt:lpstr>Large social distance</vt:lpstr>
      <vt:lpstr>Citizens attitudes toward migrants:  Šid and Preševo</vt:lpstr>
      <vt:lpstr>Readiness to help migrants</vt:lpstr>
      <vt:lpstr>The establishment of migrants  accommodation  facility in Municipality</vt:lpstr>
      <vt:lpstr>The establishment of migrants  accommodation facility in Municipality: Šid and Preševo</vt:lpstr>
      <vt:lpstr>The establishment of migrants accommodation  facility in close neighbourhood</vt:lpstr>
      <vt:lpstr>The establishment of migrants accommodation  facility in close neighbourhood: Šid and Preševo</vt:lpstr>
      <vt:lpstr>Attitudes towards admission of migrants</vt:lpstr>
      <vt:lpstr>Reasons against the admission of migrants</vt:lpstr>
      <vt:lpstr>Attitudes toward migrants</vt:lpstr>
      <vt:lpstr>Cluster analysis of attitudes towards migrants </vt:lpstr>
      <vt:lpstr>Attitudes toward migrants: Šid and Preševo </vt:lpstr>
      <vt:lpstr>Estimation of average expenditures </vt:lpstr>
      <vt:lpstr>Municipality situation and dealing with migrant crisis</vt:lpstr>
      <vt:lpstr>Efficiency of Municipalities in dealing with  migrant crisis</vt:lpstr>
      <vt:lpstr>Efficiency of Municipalities in dealing with  migrant crisis</vt:lpstr>
      <vt:lpstr>Efficiency of Municipalities in dealing with  migrant crisis  </vt:lpstr>
      <vt:lpstr>The rights of migrants and obligations of local  authorities – Awareness</vt:lpstr>
      <vt:lpstr>Functioning of municipalities during  the migration crisis</vt:lpstr>
      <vt:lpstr>The impact of the migration crisis on  municipalities</vt:lpstr>
      <vt:lpstr>The impact of the migration crisis on  municipalities: Šid and Preševo</vt:lpstr>
      <vt:lpstr>The impact of the migration crisis on local  finances</vt:lpstr>
      <vt:lpstr>Plans for new budget</vt:lpstr>
      <vt:lpstr>Benefits of the international financial support</vt:lpstr>
      <vt:lpstr>Awareness about the international financial support/donation</vt:lpstr>
      <vt:lpstr>Benefits of the international financial support</vt:lpstr>
      <vt:lpstr>Cooperation between municipality and central authorities</vt:lpstr>
      <vt:lpstr>Cooperation between municipality and  local institutions</vt:lpstr>
      <vt:lpstr>Local migration body</vt:lpstr>
      <vt:lpstr>Local migration council efficiency</vt:lpstr>
      <vt:lpstr>Available programs and services for migrants</vt:lpstr>
      <vt:lpstr>The impact of the migration crisis on local  administration departments</vt:lpstr>
      <vt:lpstr>The most needed resources for  local administration</vt:lpstr>
      <vt:lpstr>Complaints by local citizens  </vt:lpstr>
      <vt:lpstr>Complaints by migrants</vt:lpstr>
      <vt:lpstr>Appendix </vt:lpstr>
      <vt:lpstr>Distribution of interviews in Municipalities</vt:lpstr>
      <vt:lpstr>General population demography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line presentation title Using property</dc:title>
  <dc:creator>Jelena Koncarevic</dc:creator>
  <cp:lastModifiedBy>Stevan Vujasinovic</cp:lastModifiedBy>
  <cp:revision>577</cp:revision>
  <cp:lastPrinted>2016-04-22T08:45:19Z</cp:lastPrinted>
  <dcterms:created xsi:type="dcterms:W3CDTF">2016-03-21T08:55:45Z</dcterms:created>
  <dcterms:modified xsi:type="dcterms:W3CDTF">2016-05-06T07:29:47Z</dcterms:modified>
</cp:coreProperties>
</file>