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0.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2.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3.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14.xml" ContentType="application/vnd.openxmlformats-officedocument.theme+xml"/>
  <Override PartName="/ppt/tags/tag3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37.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ags/tag38.xml" ContentType="application/vnd.openxmlformats-officedocument.presentationml.tags+xml"/>
  <Override PartName="/ppt/notesSlides/notesSlide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8.xml" ContentType="application/vnd.openxmlformats-officedocument.presentationml.notesSlid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notesSlides/notesSlide9.xml" ContentType="application/vnd.openxmlformats-officedocument.presentationml.notesSlid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tags/tag39.xml" ContentType="application/vnd.openxmlformats-officedocument.presentationml.tags+xml"/>
  <Override PartName="/ppt/notesSlides/notesSlide10.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23" r:id="rId2"/>
    <p:sldMasterId id="2147483663" r:id="rId3"/>
    <p:sldMasterId id="2147483713" r:id="rId4"/>
    <p:sldMasterId id="2147483677" r:id="rId5"/>
    <p:sldMasterId id="2147483741" r:id="rId6"/>
    <p:sldMasterId id="2147483746" r:id="rId7"/>
    <p:sldMasterId id="2147483756" r:id="rId8"/>
    <p:sldMasterId id="2147483771" r:id="rId9"/>
    <p:sldMasterId id="2147483784" r:id="rId10"/>
    <p:sldMasterId id="2147483798" r:id="rId11"/>
    <p:sldMasterId id="2147483811" r:id="rId12"/>
    <p:sldMasterId id="2147483825" r:id="rId13"/>
  </p:sldMasterIdLst>
  <p:notesMasterIdLst>
    <p:notesMasterId r:id="rId32"/>
  </p:notesMasterIdLst>
  <p:sldIdLst>
    <p:sldId id="350" r:id="rId14"/>
    <p:sldId id="353" r:id="rId15"/>
    <p:sldId id="466" r:id="rId16"/>
    <p:sldId id="463" r:id="rId17"/>
    <p:sldId id="447" r:id="rId18"/>
    <p:sldId id="456" r:id="rId19"/>
    <p:sldId id="442" r:id="rId20"/>
    <p:sldId id="436" r:id="rId21"/>
    <p:sldId id="448" r:id="rId22"/>
    <p:sldId id="461" r:id="rId23"/>
    <p:sldId id="406" r:id="rId24"/>
    <p:sldId id="468" r:id="rId25"/>
    <p:sldId id="465" r:id="rId26"/>
    <p:sldId id="464" r:id="rId27"/>
    <p:sldId id="458" r:id="rId28"/>
    <p:sldId id="469" r:id="rId29"/>
    <p:sldId id="471" r:id="rId30"/>
    <p:sldId id="344" r:id="rId31"/>
  </p:sldIdLst>
  <p:sldSz cx="9144000" cy="6858000" type="screen4x3"/>
  <p:notesSz cx="7010400" cy="9296400"/>
  <p:custDataLst>
    <p:tags r:id="rId33"/>
  </p:custDataLst>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4">
          <p15:clr>
            <a:srgbClr val="A4A3A4"/>
          </p15:clr>
        </p15:guide>
        <p15:guide id="2" orient="horz" pos="174">
          <p15:clr>
            <a:srgbClr val="A4A3A4"/>
          </p15:clr>
        </p15:guide>
        <p15:guide id="3" orient="horz" pos="3192">
          <p15:clr>
            <a:srgbClr val="A4A3A4"/>
          </p15:clr>
        </p15:guide>
        <p15:guide id="4" orient="horz" pos="2873">
          <p15:clr>
            <a:srgbClr val="A4A3A4"/>
          </p15:clr>
        </p15:guide>
        <p15:guide id="5" orient="horz" pos="1134">
          <p15:clr>
            <a:srgbClr val="A4A3A4"/>
          </p15:clr>
        </p15:guide>
        <p15:guide id="6" orient="horz" pos="810">
          <p15:clr>
            <a:srgbClr val="A4A3A4"/>
          </p15:clr>
        </p15:guide>
        <p15:guide id="7" orient="horz" pos="3509">
          <p15:clr>
            <a:srgbClr val="A4A3A4"/>
          </p15:clr>
        </p15:guide>
        <p15:guide id="8" orient="horz" pos="3668">
          <p15:clr>
            <a:srgbClr val="A4A3A4"/>
          </p15:clr>
        </p15:guide>
        <p15:guide id="9" orient="horz" pos="658">
          <p15:clr>
            <a:srgbClr val="A4A3A4"/>
          </p15:clr>
        </p15:guide>
        <p15:guide id="10" pos="180">
          <p15:clr>
            <a:srgbClr val="A4A3A4"/>
          </p15:clr>
        </p15:guide>
        <p15:guide id="11" pos="5578">
          <p15:clr>
            <a:srgbClr val="A4A3A4"/>
          </p15:clr>
        </p15:guide>
        <p15:guide id="12" pos="2880">
          <p15:clr>
            <a:srgbClr val="A4A3A4"/>
          </p15:clr>
        </p15:guide>
        <p15:guide id="13" pos="814">
          <p15:clr>
            <a:srgbClr val="A4A3A4"/>
          </p15:clr>
        </p15:guide>
        <p15:guide id="14" pos="5260">
          <p15:clr>
            <a:srgbClr val="A4A3A4"/>
          </p15:clr>
        </p15:guide>
        <p15:guide id="15" pos="3040">
          <p15:clr>
            <a:srgbClr val="A4A3A4"/>
          </p15:clr>
        </p15:guide>
        <p15:guide id="16" pos="3830">
          <p15:clr>
            <a:srgbClr val="A4A3A4"/>
          </p15:clr>
        </p15:guide>
        <p15:guide id="17" pos="27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5A5"/>
    <a:srgbClr val="89BD27"/>
    <a:srgbClr val="53C6EF"/>
    <a:srgbClr val="0F7BA2"/>
    <a:srgbClr val="797979"/>
    <a:srgbClr val="489A1E"/>
    <a:srgbClr val="B4E066"/>
    <a:srgbClr val="DDF1B9"/>
    <a:srgbClr val="CCEA96"/>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3484" autoAdjust="0"/>
  </p:normalViewPr>
  <p:slideViewPr>
    <p:cSldViewPr snapToGrid="0" showGuides="1">
      <p:cViewPr varScale="1">
        <p:scale>
          <a:sx n="101" d="100"/>
          <a:sy n="101" d="100"/>
        </p:scale>
        <p:origin x="162" y="132"/>
      </p:cViewPr>
      <p:guideLst>
        <p:guide orient="horz" pos="4144"/>
        <p:guide orient="horz" pos="174"/>
        <p:guide orient="horz" pos="3192"/>
        <p:guide orient="horz" pos="2873"/>
        <p:guide orient="horz" pos="1134"/>
        <p:guide orient="horz" pos="810"/>
        <p:guide orient="horz" pos="3509"/>
        <p:guide orient="horz" pos="3668"/>
        <p:guide orient="horz" pos="658"/>
        <p:guide pos="180"/>
        <p:guide pos="5578"/>
        <p:guide pos="2880"/>
        <p:guide pos="814"/>
        <p:guide pos="5260"/>
        <p:guide pos="3040"/>
        <p:guide pos="3830"/>
        <p:guide pos="271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5.xml"/><Relationship Id="rId1" Type="http://schemas.microsoft.com/office/2011/relationships/chartStyle" Target="style5.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66389604343978"/>
          <c:y val="2.8999963241501465E-2"/>
          <c:w val="0.64810682679401233"/>
          <c:h val="0.92185369900780156"/>
        </c:manualLayout>
      </c:layout>
      <c:barChart>
        <c:barDir val="bar"/>
        <c:grouping val="clustered"/>
        <c:varyColors val="0"/>
        <c:ser>
          <c:idx val="0"/>
          <c:order val="0"/>
          <c:tx>
            <c:strRef>
              <c:f>Sheet1!$B$1</c:f>
              <c:strCache>
                <c:ptCount val="1"/>
                <c:pt idx="0">
                  <c:v>Sep-16</c:v>
                </c:pt>
              </c:strCache>
            </c:strRef>
          </c:tx>
          <c:spPr>
            <a:solidFill>
              <a:srgbClr val="4655A5"/>
            </a:solidFill>
            <a:ln>
              <a:noFill/>
            </a:ln>
          </c:spPr>
          <c:invertIfNegative val="0"/>
          <c:dLbls>
            <c:dLbl>
              <c:idx val="8"/>
              <c:spPr>
                <a:noFill/>
              </c:spPr>
              <c:txPr>
                <a:bodyPr/>
                <a:lstStyle/>
                <a:p>
                  <a:pPr>
                    <a:defRPr sz="1000">
                      <a:solidFill>
                        <a:schemeClr val="bg1">
                          <a:lumMod val="50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063-41E6-B0F3-BF19ADE992AF}"/>
                </c:ext>
              </c:extLst>
            </c:dLbl>
            <c:dLbl>
              <c:idx val="12"/>
              <c:spPr>
                <a:noFill/>
              </c:spPr>
              <c:txPr>
                <a:bodyPr/>
                <a:lstStyle/>
                <a:p>
                  <a:pPr>
                    <a:defRPr sz="1000">
                      <a:solidFill>
                        <a:schemeClr val="bg1">
                          <a:lumMod val="50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063-41E6-B0F3-BF19ADE992AF}"/>
                </c:ext>
              </c:extLst>
            </c:dLbl>
            <c:spPr>
              <a:noFill/>
              <a:ln>
                <a:noFill/>
              </a:ln>
              <a:effectLst/>
            </c:spPr>
            <c:txPr>
              <a:bodyPr/>
              <a:lstStyle/>
              <a:p>
                <a:pPr>
                  <a:defRPr sz="1000">
                    <a:solidFill>
                      <a:schemeClr val="bg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Unemployment</c:v>
                </c:pt>
                <c:pt idx="1">
                  <c:v>Low standard of living </c:v>
                </c:pt>
                <c:pt idx="2">
                  <c:v>Corruption</c:v>
                </c:pt>
                <c:pt idx="3">
                  <c:v>Crime</c:v>
                </c:pt>
                <c:pt idx="4">
                  <c:v>Health care</c:v>
                </c:pt>
                <c:pt idx="5">
                  <c:v>Social protection</c:v>
                </c:pt>
                <c:pt idx="6">
                  <c:v>Migrants / Refugees </c:v>
                </c:pt>
                <c:pt idx="7">
                  <c:v>Road Infrastructure</c:v>
                </c:pt>
                <c:pt idx="8">
                  <c:v>Bad governance </c:v>
                </c:pt>
                <c:pt idx="9">
                  <c:v>Bad governance </c:v>
                </c:pt>
                <c:pt idx="10">
                  <c:v>Waste and recycling</c:v>
                </c:pt>
                <c:pt idx="11">
                  <c:v>Water supply and sewage</c:v>
                </c:pt>
                <c:pt idx="12">
                  <c:v>Legalization </c:v>
                </c:pt>
              </c:strCache>
            </c:strRef>
          </c:cat>
          <c:val>
            <c:numRef>
              <c:f>Sheet1!$B$2:$B$14</c:f>
              <c:numCache>
                <c:formatCode>0</c:formatCode>
                <c:ptCount val="13"/>
                <c:pt idx="0">
                  <c:v>79.835107690039663</c:v>
                </c:pt>
                <c:pt idx="1">
                  <c:v>76.175143275361009</c:v>
                </c:pt>
                <c:pt idx="2">
                  <c:v>32.492721791058734</c:v>
                </c:pt>
                <c:pt idx="3">
                  <c:v>24.62241526949111</c:v>
                </c:pt>
                <c:pt idx="4">
                  <c:v>30.15209596909833</c:v>
                </c:pt>
                <c:pt idx="5">
                  <c:v>24.426473379363987</c:v>
                </c:pt>
                <c:pt idx="6">
                  <c:v>14.27138313255538</c:v>
                </c:pt>
                <c:pt idx="7">
                  <c:v>13.872748046267407</c:v>
                </c:pt>
                <c:pt idx="8">
                  <c:v>12.642899048091854</c:v>
                </c:pt>
                <c:pt idx="9">
                  <c:v>11.226455328400599</c:v>
                </c:pt>
                <c:pt idx="10">
                  <c:v>10.143333891757328</c:v>
                </c:pt>
                <c:pt idx="11">
                  <c:v>8.7360824892820919</c:v>
                </c:pt>
                <c:pt idx="12">
                  <c:v>4.0749207550230029</c:v>
                </c:pt>
              </c:numCache>
            </c:numRef>
          </c:val>
          <c:extLst>
            <c:ext xmlns:c16="http://schemas.microsoft.com/office/drawing/2014/chart" uri="{C3380CC4-5D6E-409C-BE32-E72D297353CC}">
              <c16:uniqueId val="{00000002-0063-41E6-B0F3-BF19ADE992AF}"/>
            </c:ext>
          </c:extLst>
        </c:ser>
        <c:ser>
          <c:idx val="1"/>
          <c:order val="1"/>
          <c:tx>
            <c:strRef>
              <c:f>Sheet1!$C$1</c:f>
              <c:strCache>
                <c:ptCount val="1"/>
                <c:pt idx="0">
                  <c:v>Mar-16</c:v>
                </c:pt>
              </c:strCache>
            </c:strRef>
          </c:tx>
          <c:spPr>
            <a:solidFill>
              <a:schemeClr val="bg1">
                <a:lumMod val="75000"/>
              </a:schemeClr>
            </a:solidFill>
            <a:ln w="3810">
              <a:noFill/>
            </a:ln>
          </c:spPr>
          <c:invertIfNegative val="0"/>
          <c:dLbls>
            <c:delete val="1"/>
          </c:dLbls>
          <c:cat>
            <c:strRef>
              <c:f>Sheet1!$A$2:$A$14</c:f>
              <c:strCache>
                <c:ptCount val="13"/>
                <c:pt idx="0">
                  <c:v>Unemployment</c:v>
                </c:pt>
                <c:pt idx="1">
                  <c:v>Low standard of living </c:v>
                </c:pt>
                <c:pt idx="2">
                  <c:v>Corruption</c:v>
                </c:pt>
                <c:pt idx="3">
                  <c:v>Crime</c:v>
                </c:pt>
                <c:pt idx="4">
                  <c:v>Health care</c:v>
                </c:pt>
                <c:pt idx="5">
                  <c:v>Social protection</c:v>
                </c:pt>
                <c:pt idx="6">
                  <c:v>Migrants / Refugees </c:v>
                </c:pt>
                <c:pt idx="7">
                  <c:v>Road Infrastructure</c:v>
                </c:pt>
                <c:pt idx="8">
                  <c:v>Bad governance </c:v>
                </c:pt>
                <c:pt idx="9">
                  <c:v>Bad governance </c:v>
                </c:pt>
                <c:pt idx="10">
                  <c:v>Waste and recycling</c:v>
                </c:pt>
                <c:pt idx="11">
                  <c:v>Water supply and sewage</c:v>
                </c:pt>
                <c:pt idx="12">
                  <c:v>Legalization </c:v>
                </c:pt>
              </c:strCache>
            </c:strRef>
          </c:cat>
          <c:val>
            <c:numRef>
              <c:f>Sheet1!$C$2:$C$14</c:f>
              <c:numCache>
                <c:formatCode>0</c:formatCode>
                <c:ptCount val="13"/>
                <c:pt idx="0">
                  <c:v>76.035079659935377</c:v>
                </c:pt>
                <c:pt idx="1">
                  <c:v>76.308387583128123</c:v>
                </c:pt>
                <c:pt idx="2">
                  <c:v>33.437081402298638</c:v>
                </c:pt>
                <c:pt idx="3">
                  <c:v>25.285043991001338</c:v>
                </c:pt>
                <c:pt idx="4">
                  <c:v>25.944319345483073</c:v>
                </c:pt>
                <c:pt idx="5">
                  <c:v>21.997684914258748</c:v>
                </c:pt>
                <c:pt idx="6">
                  <c:v>12.930958834742636</c:v>
                </c:pt>
                <c:pt idx="7">
                  <c:v>16.233439613072548</c:v>
                </c:pt>
                <c:pt idx="8">
                  <c:v>19.037360929471749</c:v>
                </c:pt>
                <c:pt idx="9">
                  <c:v>12.879684177386297</c:v>
                </c:pt>
                <c:pt idx="10">
                  <c:v>10.213001321275515</c:v>
                </c:pt>
                <c:pt idx="11">
                  <c:v>8.8603998777437383</c:v>
                </c:pt>
                <c:pt idx="12">
                  <c:v>4.6709522733420776</c:v>
                </c:pt>
              </c:numCache>
            </c:numRef>
          </c:val>
          <c:extLst>
            <c:ext xmlns:c16="http://schemas.microsoft.com/office/drawing/2014/chart" uri="{C3380CC4-5D6E-409C-BE32-E72D297353CC}">
              <c16:uniqueId val="{00000003-0063-41E6-B0F3-BF19ADE992AF}"/>
            </c:ext>
          </c:extLst>
        </c:ser>
        <c:dLbls>
          <c:showLegendKey val="0"/>
          <c:showVal val="1"/>
          <c:showCatName val="0"/>
          <c:showSerName val="0"/>
          <c:showPercent val="0"/>
          <c:showBubbleSize val="0"/>
        </c:dLbls>
        <c:gapWidth val="150"/>
        <c:overlap val="-25"/>
        <c:axId val="34610560"/>
        <c:axId val="34624640"/>
      </c:barChart>
      <c:catAx>
        <c:axId val="34610560"/>
        <c:scaling>
          <c:orientation val="maxMin"/>
        </c:scaling>
        <c:delete val="0"/>
        <c:axPos val="l"/>
        <c:numFmt formatCode="General" sourceLinked="0"/>
        <c:majorTickMark val="none"/>
        <c:minorTickMark val="none"/>
        <c:tickLblPos val="nextTo"/>
        <c:spPr>
          <a:ln>
            <a:noFill/>
          </a:ln>
        </c:spPr>
        <c:txPr>
          <a:bodyPr/>
          <a:lstStyle/>
          <a:p>
            <a:pPr>
              <a:defRPr sz="800">
                <a:solidFill>
                  <a:schemeClr val="bg1">
                    <a:lumMod val="50000"/>
                  </a:schemeClr>
                </a:solidFill>
              </a:defRPr>
            </a:pPr>
            <a:endParaRPr lang="en-US"/>
          </a:p>
        </c:txPr>
        <c:crossAx val="34624640"/>
        <c:crosses val="autoZero"/>
        <c:auto val="1"/>
        <c:lblAlgn val="ctr"/>
        <c:lblOffset val="100"/>
        <c:noMultiLvlLbl val="0"/>
      </c:catAx>
      <c:valAx>
        <c:axId val="34624640"/>
        <c:scaling>
          <c:orientation val="minMax"/>
          <c:max val="100"/>
        </c:scaling>
        <c:delete val="1"/>
        <c:axPos val="t"/>
        <c:numFmt formatCode="0" sourceLinked="1"/>
        <c:majorTickMark val="out"/>
        <c:minorTickMark val="none"/>
        <c:tickLblPos val="nextTo"/>
        <c:crossAx val="34610560"/>
        <c:crosses val="autoZero"/>
        <c:crossBetween val="between"/>
      </c:valAx>
    </c:plotArea>
    <c:legend>
      <c:legendPos val="b"/>
      <c:layout>
        <c:manualLayout>
          <c:xMode val="edge"/>
          <c:yMode val="edge"/>
          <c:x val="0.7447865350953905"/>
          <c:y val="0.8225261171420154"/>
          <c:w val="0.14424623327766339"/>
          <c:h val="9.7549616319705296E-2"/>
        </c:manualLayout>
      </c:layout>
      <c:overlay val="0"/>
      <c:txPr>
        <a:bodyPr/>
        <a:lstStyle/>
        <a:p>
          <a:pPr>
            <a:defRPr sz="700">
              <a:solidFill>
                <a:schemeClr val="bg1">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731856673206787E-3"/>
          <c:y val="2.1004210765402261E-2"/>
          <c:w val="0.80469950995799644"/>
          <c:h val="0.68571636487125687"/>
        </c:manualLayout>
      </c:layout>
      <c:barChart>
        <c:barDir val="col"/>
        <c:grouping val="clustered"/>
        <c:varyColors val="0"/>
        <c:ser>
          <c:idx val="0"/>
          <c:order val="0"/>
          <c:tx>
            <c:strRef>
              <c:f>Sheet1!$B$1</c:f>
              <c:strCache>
                <c:ptCount val="1"/>
                <c:pt idx="0">
                  <c:v>Increased</c:v>
                </c:pt>
              </c:strCache>
            </c:strRef>
          </c:tx>
          <c:spPr>
            <a:solidFill>
              <a:srgbClr val="0F7BA2"/>
            </a:solidFill>
          </c:spPr>
          <c:invertIfNegative val="0"/>
          <c:dLbls>
            <c:dLbl>
              <c:idx val="0"/>
              <c:tx>
                <c:rich>
                  <a:bodyPr/>
                  <a:lstStyle/>
                  <a:p>
                    <a:r>
                      <a:rPr lang="en-US" dirty="0"/>
                      <a:t>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41-4539-B7C4-3D82DF683EFE}"/>
                </c:ext>
              </c:extLst>
            </c:dLbl>
            <c:dLbl>
              <c:idx val="1"/>
              <c:tx>
                <c:rich>
                  <a:bodyPr/>
                  <a:lstStyle/>
                  <a:p>
                    <a:r>
                      <a:rPr lang="en-US" dirty="0"/>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41-4539-B7C4-3D82DF683EFE}"/>
                </c:ext>
              </c:extLst>
            </c:dLbl>
            <c:dLbl>
              <c:idx val="2"/>
              <c:tx>
                <c:rich>
                  <a:bodyPr/>
                  <a:lstStyle/>
                  <a:p>
                    <a:r>
                      <a:rPr lang="en-US"/>
                      <a:t>13</a:t>
                    </a:r>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41-4539-B7C4-3D82DF683EFE}"/>
                </c:ext>
              </c:extLst>
            </c:dLbl>
            <c:dLbl>
              <c:idx val="3"/>
              <c:tx>
                <c:rich>
                  <a:bodyPr/>
                  <a:lstStyle/>
                  <a:p>
                    <a:r>
                      <a:rPr lang="en-US"/>
                      <a:t>22</a:t>
                    </a:r>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41-4539-B7C4-3D82DF683EFE}"/>
                </c:ext>
              </c:extLst>
            </c:dLbl>
            <c:dLbl>
              <c:idx val="4"/>
              <c:tx>
                <c:rich>
                  <a:bodyPr/>
                  <a:lstStyle/>
                  <a:p>
                    <a:r>
                      <a:rPr lang="en-US"/>
                      <a:t>12</a:t>
                    </a:r>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41-4539-B7C4-3D82DF683EFE}"/>
                </c:ext>
              </c:extLst>
            </c:dLbl>
            <c:dLbl>
              <c:idx val="5"/>
              <c:layout>
                <c:manualLayout>
                  <c:x val="1.0959658790440299E-2"/>
                  <c:y val="-3.2573106090239739E-3"/>
                </c:manualLayout>
              </c:layout>
              <c:tx>
                <c:rich>
                  <a:bodyPr/>
                  <a:lstStyle/>
                  <a:p>
                    <a:r>
                      <a:rPr lang="en-US" dirty="0"/>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41-4539-B7C4-3D82DF683EFE}"/>
                </c:ext>
              </c:extLst>
            </c:dLbl>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Sep-16</c:v>
                </c:pt>
                <c:pt idx="1">
                  <c:v>Mar-16</c:v>
                </c:pt>
              </c:strCache>
            </c:strRef>
          </c:cat>
          <c:val>
            <c:numRef>
              <c:f>Sheet1!$B$2:$B$3</c:f>
              <c:numCache>
                <c:formatCode>0</c:formatCode>
                <c:ptCount val="2"/>
                <c:pt idx="0">
                  <c:v>12.593330983365099</c:v>
                </c:pt>
                <c:pt idx="1">
                  <c:v>9.4522594128890596</c:v>
                </c:pt>
              </c:numCache>
            </c:numRef>
          </c:val>
          <c:extLst>
            <c:ext xmlns:c16="http://schemas.microsoft.com/office/drawing/2014/chart" uri="{C3380CC4-5D6E-409C-BE32-E72D297353CC}">
              <c16:uniqueId val="{00000006-ED41-4539-B7C4-3D82DF683EFE}"/>
            </c:ext>
          </c:extLst>
        </c:ser>
        <c:ser>
          <c:idx val="1"/>
          <c:order val="1"/>
          <c:tx>
            <c:strRef>
              <c:f>Sheet1!$C$1</c:f>
              <c:strCache>
                <c:ptCount val="1"/>
                <c:pt idx="0">
                  <c:v>Stayed the same</c:v>
                </c:pt>
              </c:strCache>
            </c:strRef>
          </c:tx>
          <c:spPr>
            <a:solidFill>
              <a:schemeClr val="accent4"/>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Sep-16</c:v>
                </c:pt>
                <c:pt idx="1">
                  <c:v>Mar-16</c:v>
                </c:pt>
              </c:strCache>
            </c:strRef>
          </c:cat>
          <c:val>
            <c:numRef>
              <c:f>Sheet1!$C$2:$C$3</c:f>
              <c:numCache>
                <c:formatCode>0</c:formatCode>
                <c:ptCount val="2"/>
                <c:pt idx="0">
                  <c:v>27.534697563683299</c:v>
                </c:pt>
                <c:pt idx="1">
                  <c:v>17.196302805472257</c:v>
                </c:pt>
              </c:numCache>
            </c:numRef>
          </c:val>
          <c:extLst>
            <c:ext xmlns:c16="http://schemas.microsoft.com/office/drawing/2014/chart" uri="{C3380CC4-5D6E-409C-BE32-E72D297353CC}">
              <c16:uniqueId val="{00000007-ED41-4539-B7C4-3D82DF683EFE}"/>
            </c:ext>
          </c:extLst>
        </c:ser>
        <c:ser>
          <c:idx val="2"/>
          <c:order val="2"/>
          <c:tx>
            <c:strRef>
              <c:f>Sheet1!$D$1</c:f>
              <c:strCache>
                <c:ptCount val="1"/>
                <c:pt idx="0">
                  <c:v>Decreased</c:v>
                </c:pt>
              </c:strCache>
            </c:strRef>
          </c:tx>
          <c:spPr>
            <a:solidFill>
              <a:srgbClr val="89BD27"/>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Sep-16</c:v>
                </c:pt>
                <c:pt idx="1">
                  <c:v>Mar-16</c:v>
                </c:pt>
              </c:strCache>
            </c:strRef>
          </c:cat>
          <c:val>
            <c:numRef>
              <c:f>Sheet1!$D$2:$D$3</c:f>
              <c:numCache>
                <c:formatCode>0</c:formatCode>
                <c:ptCount val="2"/>
                <c:pt idx="0">
                  <c:v>51.197619873141399</c:v>
                </c:pt>
                <c:pt idx="1">
                  <c:v>65</c:v>
                </c:pt>
              </c:numCache>
            </c:numRef>
          </c:val>
          <c:extLst>
            <c:ext xmlns:c16="http://schemas.microsoft.com/office/drawing/2014/chart" uri="{C3380CC4-5D6E-409C-BE32-E72D297353CC}">
              <c16:uniqueId val="{00000008-ED41-4539-B7C4-3D82DF683EFE}"/>
            </c:ext>
          </c:extLst>
        </c:ser>
        <c:ser>
          <c:idx val="3"/>
          <c:order val="3"/>
          <c:tx>
            <c:strRef>
              <c:f>Sheet1!$E$1</c:f>
              <c:strCache>
                <c:ptCount val="1"/>
                <c:pt idx="0">
                  <c:v>Don't know / No answer</c:v>
                </c:pt>
              </c:strCache>
            </c:strRef>
          </c:tx>
          <c:spPr>
            <a:solidFill>
              <a:srgbClr val="797979"/>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Sep-16</c:v>
                </c:pt>
                <c:pt idx="1">
                  <c:v>Mar-16</c:v>
                </c:pt>
              </c:strCache>
            </c:strRef>
          </c:cat>
          <c:val>
            <c:numRef>
              <c:f>Sheet1!$E$2:$E$3</c:f>
              <c:numCache>
                <c:formatCode>0</c:formatCode>
                <c:ptCount val="2"/>
                <c:pt idx="0">
                  <c:v>8.6743515798107964</c:v>
                </c:pt>
                <c:pt idx="1">
                  <c:v>8.5357701628201035</c:v>
                </c:pt>
              </c:numCache>
            </c:numRef>
          </c:val>
          <c:extLst>
            <c:ext xmlns:c16="http://schemas.microsoft.com/office/drawing/2014/chart" uri="{C3380CC4-5D6E-409C-BE32-E72D297353CC}">
              <c16:uniqueId val="{00000009-ED41-4539-B7C4-3D82DF683EFE}"/>
            </c:ext>
          </c:extLst>
        </c:ser>
        <c:dLbls>
          <c:showLegendKey val="0"/>
          <c:showVal val="1"/>
          <c:showCatName val="0"/>
          <c:showSerName val="0"/>
          <c:showPercent val="0"/>
          <c:showBubbleSize val="0"/>
        </c:dLbls>
        <c:gapWidth val="95"/>
        <c:axId val="141246464"/>
        <c:axId val="141248000"/>
      </c:barChart>
      <c:catAx>
        <c:axId val="141246464"/>
        <c:scaling>
          <c:orientation val="maxMin"/>
        </c:scaling>
        <c:delete val="0"/>
        <c:axPos val="b"/>
        <c:numFmt formatCode="General" sourceLinked="0"/>
        <c:majorTickMark val="out"/>
        <c:minorTickMark val="none"/>
        <c:tickLblPos val="low"/>
        <c:txPr>
          <a:bodyPr/>
          <a:lstStyle/>
          <a:p>
            <a:pPr>
              <a:defRPr sz="800"/>
            </a:pPr>
            <a:endParaRPr lang="en-US"/>
          </a:p>
        </c:txPr>
        <c:crossAx val="141248000"/>
        <c:crosses val="autoZero"/>
        <c:auto val="1"/>
        <c:lblAlgn val="ctr"/>
        <c:lblOffset val="100"/>
        <c:noMultiLvlLbl val="0"/>
      </c:catAx>
      <c:valAx>
        <c:axId val="141248000"/>
        <c:scaling>
          <c:orientation val="minMax"/>
        </c:scaling>
        <c:delete val="1"/>
        <c:axPos val="r"/>
        <c:numFmt formatCode="0" sourceLinked="1"/>
        <c:majorTickMark val="out"/>
        <c:minorTickMark val="none"/>
        <c:tickLblPos val="nextTo"/>
        <c:crossAx val="141246464"/>
        <c:crosses val="autoZero"/>
        <c:crossBetween val="between"/>
      </c:valAx>
    </c:plotArea>
    <c:legend>
      <c:legendPos val="t"/>
      <c:layout>
        <c:manualLayout>
          <c:xMode val="edge"/>
          <c:yMode val="edge"/>
          <c:x val="0.8005304129668469"/>
          <c:y val="6.301263229620678E-2"/>
          <c:w val="0.1914339997266126"/>
          <c:h val="0.73954227359280056"/>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51735802840743E-2"/>
          <c:y val="0"/>
          <c:w val="0.80469950995799644"/>
          <c:h val="0.90662111239289345"/>
        </c:manualLayout>
      </c:layout>
      <c:barChart>
        <c:barDir val="col"/>
        <c:grouping val="clustered"/>
        <c:varyColors val="0"/>
        <c:ser>
          <c:idx val="0"/>
          <c:order val="0"/>
          <c:tx>
            <c:strRef>
              <c:f>Sheet1!$B$1</c:f>
              <c:strCache>
                <c:ptCount val="1"/>
                <c:pt idx="0">
                  <c:v>Completely unsuccessful</c:v>
                </c:pt>
              </c:strCache>
            </c:strRef>
          </c:tx>
          <c:spPr>
            <a:solidFill>
              <a:srgbClr val="0F7BA2"/>
            </a:solidFill>
          </c:spPr>
          <c:invertIfNegative val="0"/>
          <c:dLbls>
            <c:spPr>
              <a:noFill/>
              <a:ln>
                <a:noFill/>
              </a:ln>
              <a:effectLst/>
            </c:spPr>
            <c:txPr>
              <a:bodyPr wrap="square" lIns="38100" tIns="19050" rIns="38100" bIns="19050" anchor="ctr">
                <a:spAutoFit/>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Sep-16</c:v>
                </c:pt>
                <c:pt idx="1">
                  <c:v>Mar-16</c:v>
                </c:pt>
              </c:strCache>
            </c:strRef>
          </c:cat>
          <c:val>
            <c:numRef>
              <c:f>Sheet1!$B$2:$B$3</c:f>
              <c:numCache>
                <c:formatCode>;0;</c:formatCode>
                <c:ptCount val="2"/>
                <c:pt idx="0">
                  <c:v>-2.9755545772162502</c:v>
                </c:pt>
                <c:pt idx="1">
                  <c:v>-5.5919561030418699</c:v>
                </c:pt>
              </c:numCache>
            </c:numRef>
          </c:val>
          <c:extLst>
            <c:ext xmlns:c16="http://schemas.microsoft.com/office/drawing/2014/chart" uri="{C3380CC4-5D6E-409C-BE32-E72D297353CC}">
              <c16:uniqueId val="{00000006-A2EA-47D9-9C8E-A8C5178DFD0A}"/>
            </c:ext>
          </c:extLst>
        </c:ser>
        <c:ser>
          <c:idx val="1"/>
          <c:order val="1"/>
          <c:tx>
            <c:strRef>
              <c:f>Sheet1!$C$1</c:f>
              <c:strCache>
                <c:ptCount val="1"/>
                <c:pt idx="0">
                  <c:v>Mainly unsuccessful</c:v>
                </c:pt>
              </c:strCache>
            </c:strRef>
          </c:tx>
          <c:spPr>
            <a:solidFill>
              <a:srgbClr val="4655A5"/>
            </a:solidFill>
          </c:spPr>
          <c:invertIfNegative val="0"/>
          <c:dLbls>
            <c:spPr>
              <a:noFill/>
              <a:ln>
                <a:noFill/>
              </a:ln>
              <a:effectLst/>
            </c:spPr>
            <c:txPr>
              <a:bodyPr wrap="square" lIns="38100" tIns="19050" rIns="38100" bIns="19050" anchor="ctr">
                <a:spAutoFit/>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Sep-16</c:v>
                </c:pt>
                <c:pt idx="1">
                  <c:v>Mar-16</c:v>
                </c:pt>
              </c:strCache>
            </c:strRef>
          </c:cat>
          <c:val>
            <c:numRef>
              <c:f>Sheet1!$C$2:$C$3</c:f>
              <c:numCache>
                <c:formatCode>;0;</c:formatCode>
                <c:ptCount val="2"/>
                <c:pt idx="0">
                  <c:v>-14.3767079838941</c:v>
                </c:pt>
                <c:pt idx="1">
                  <c:v>-15.1870203010546</c:v>
                </c:pt>
              </c:numCache>
            </c:numRef>
          </c:val>
          <c:extLst>
            <c:ext xmlns:c16="http://schemas.microsoft.com/office/drawing/2014/chart" uri="{C3380CC4-5D6E-409C-BE32-E72D297353CC}">
              <c16:uniqueId val="{0000000D-A2EA-47D9-9C8E-A8C5178DFD0A}"/>
            </c:ext>
          </c:extLst>
        </c:ser>
        <c:ser>
          <c:idx val="2"/>
          <c:order val="2"/>
          <c:tx>
            <c:strRef>
              <c:f>Sheet1!$D$1</c:f>
              <c:strCache>
                <c:ptCount val="1"/>
                <c:pt idx="0">
                  <c:v>Mainly successful</c:v>
                </c:pt>
              </c:strCache>
            </c:strRef>
          </c:tx>
          <c:spPr>
            <a:solidFill>
              <a:srgbClr val="92D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Sep-16</c:v>
                </c:pt>
                <c:pt idx="1">
                  <c:v>Mar-16</c:v>
                </c:pt>
              </c:strCache>
            </c:strRef>
          </c:cat>
          <c:val>
            <c:numRef>
              <c:f>Sheet1!$D$2:$D$3</c:f>
              <c:numCache>
                <c:formatCode>0</c:formatCode>
                <c:ptCount val="2"/>
                <c:pt idx="0">
                  <c:v>54.952747352889176</c:v>
                </c:pt>
                <c:pt idx="1">
                  <c:v>55.600990026195682</c:v>
                </c:pt>
              </c:numCache>
            </c:numRef>
          </c:val>
          <c:extLst>
            <c:ext xmlns:c16="http://schemas.microsoft.com/office/drawing/2014/chart" uri="{C3380CC4-5D6E-409C-BE32-E72D297353CC}">
              <c16:uniqueId val="{0000000E-A2EA-47D9-9C8E-A8C5178DFD0A}"/>
            </c:ext>
          </c:extLst>
        </c:ser>
        <c:ser>
          <c:idx val="3"/>
          <c:order val="3"/>
          <c:tx>
            <c:strRef>
              <c:f>Sheet1!$E$1</c:f>
              <c:strCache>
                <c:ptCount val="1"/>
                <c:pt idx="0">
                  <c:v>Completely successful</c:v>
                </c:pt>
              </c:strCache>
            </c:strRef>
          </c:tx>
          <c:spPr>
            <a:solidFill>
              <a:srgbClr val="00B050"/>
            </a:solidFill>
          </c:spPr>
          <c:invertIfNegative val="0"/>
          <c:dLbls>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Sep-16</c:v>
                </c:pt>
                <c:pt idx="1">
                  <c:v>Mar-16</c:v>
                </c:pt>
              </c:strCache>
            </c:strRef>
          </c:cat>
          <c:val>
            <c:numRef>
              <c:f>Sheet1!$E$2:$E$3</c:f>
              <c:numCache>
                <c:formatCode>0</c:formatCode>
                <c:ptCount val="2"/>
                <c:pt idx="0">
                  <c:v>13.810135825072585</c:v>
                </c:pt>
                <c:pt idx="1">
                  <c:v>10.533268888582587</c:v>
                </c:pt>
              </c:numCache>
            </c:numRef>
          </c:val>
          <c:extLst>
            <c:ext xmlns:c16="http://schemas.microsoft.com/office/drawing/2014/chart" uri="{C3380CC4-5D6E-409C-BE32-E72D297353CC}">
              <c16:uniqueId val="{0000000F-A2EA-47D9-9C8E-A8C5178DFD0A}"/>
            </c:ext>
          </c:extLst>
        </c:ser>
        <c:ser>
          <c:idx val="4"/>
          <c:order val="4"/>
          <c:tx>
            <c:strRef>
              <c:f>Sheet1!$F$1</c:f>
              <c:strCache>
                <c:ptCount val="1"/>
                <c:pt idx="0">
                  <c:v>Don't know/no answer</c:v>
                </c:pt>
              </c:strCache>
            </c:strRef>
          </c:tx>
          <c:spPr>
            <a:solidFill>
              <a:srgbClr val="797979"/>
            </a:solidFill>
          </c:spPr>
          <c:invertIfNegative val="0"/>
          <c:dLbls>
            <c:dLbl>
              <c:idx val="1"/>
              <c:layout>
                <c:manualLayout>
                  <c:x val="-3.3106799199720438E-3"/>
                  <c:y val="-6.43802457336749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2EA-47D9-9C8E-A8C5178DFD0A}"/>
                </c:ext>
              </c:extLst>
            </c:dLbl>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Sep-16</c:v>
                </c:pt>
                <c:pt idx="1">
                  <c:v>Mar-16</c:v>
                </c:pt>
              </c:strCache>
            </c:strRef>
          </c:cat>
          <c:val>
            <c:numRef>
              <c:f>Sheet1!$F$2:$F$3</c:f>
              <c:numCache>
                <c:formatCode>0</c:formatCode>
                <c:ptCount val="2"/>
                <c:pt idx="0">
                  <c:v>13.884854260928536</c:v>
                </c:pt>
                <c:pt idx="1">
                  <c:v>13.08676468112499</c:v>
                </c:pt>
              </c:numCache>
            </c:numRef>
          </c:val>
          <c:extLst>
            <c:ext xmlns:c16="http://schemas.microsoft.com/office/drawing/2014/chart" uri="{C3380CC4-5D6E-409C-BE32-E72D297353CC}">
              <c16:uniqueId val="{00000011-A2EA-47D9-9C8E-A8C5178DFD0A}"/>
            </c:ext>
          </c:extLst>
        </c:ser>
        <c:dLbls>
          <c:showLegendKey val="0"/>
          <c:showVal val="1"/>
          <c:showCatName val="0"/>
          <c:showSerName val="0"/>
          <c:showPercent val="0"/>
          <c:showBubbleSize val="0"/>
        </c:dLbls>
        <c:gapWidth val="95"/>
        <c:axId val="188732160"/>
        <c:axId val="188733696"/>
      </c:barChart>
      <c:catAx>
        <c:axId val="188732160"/>
        <c:scaling>
          <c:orientation val="maxMin"/>
        </c:scaling>
        <c:delete val="0"/>
        <c:axPos val="b"/>
        <c:numFmt formatCode="General" sourceLinked="0"/>
        <c:majorTickMark val="out"/>
        <c:minorTickMark val="none"/>
        <c:tickLblPos val="low"/>
        <c:spPr>
          <a:ln>
            <a:solidFill>
              <a:schemeClr val="tx1">
                <a:alpha val="99000"/>
              </a:schemeClr>
            </a:solidFill>
          </a:ln>
        </c:spPr>
        <c:txPr>
          <a:bodyPr/>
          <a:lstStyle/>
          <a:p>
            <a:pPr>
              <a:defRPr sz="800"/>
            </a:pPr>
            <a:endParaRPr lang="en-US"/>
          </a:p>
        </c:txPr>
        <c:crossAx val="188733696"/>
        <c:crosses val="autoZero"/>
        <c:auto val="1"/>
        <c:lblAlgn val="ctr"/>
        <c:lblOffset val="100"/>
        <c:noMultiLvlLbl val="0"/>
      </c:catAx>
      <c:valAx>
        <c:axId val="188733696"/>
        <c:scaling>
          <c:orientation val="minMax"/>
        </c:scaling>
        <c:delete val="1"/>
        <c:axPos val="r"/>
        <c:numFmt formatCode=";0;" sourceLinked="1"/>
        <c:majorTickMark val="out"/>
        <c:minorTickMark val="none"/>
        <c:tickLblPos val="nextTo"/>
        <c:crossAx val="188732160"/>
        <c:crosses val="autoZero"/>
        <c:crossBetween val="between"/>
      </c:valAx>
    </c:plotArea>
    <c:legend>
      <c:legendPos val="r"/>
      <c:layout>
        <c:manualLayout>
          <c:xMode val="edge"/>
          <c:yMode val="edge"/>
          <c:x val="0.82969052685064626"/>
          <c:y val="7.1087119783480784E-2"/>
          <c:w val="0.16373367787508958"/>
          <c:h val="0.87889590243805327"/>
        </c:manualLayout>
      </c:layout>
      <c:overlay val="0"/>
      <c:txPr>
        <a:bodyPr/>
        <a:lstStyle/>
        <a:p>
          <a:pPr>
            <a:defRPr sz="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57645954672001E-2"/>
          <c:y val="6.2395029818687235E-3"/>
          <c:w val="0.57953909436858275"/>
          <c:h val="0.67173406353748699"/>
        </c:manualLayout>
      </c:layout>
      <c:barChart>
        <c:barDir val="col"/>
        <c:grouping val="percentStacked"/>
        <c:varyColors val="0"/>
        <c:ser>
          <c:idx val="1"/>
          <c:order val="0"/>
          <c:tx>
            <c:strRef>
              <c:f>Sheet1!$A$2</c:f>
              <c:strCache>
                <c:ptCount val="1"/>
                <c:pt idx="0">
                  <c:v>Yes</c:v>
                </c:pt>
              </c:strCache>
            </c:strRef>
          </c:tx>
          <c:spPr>
            <a:solidFill>
              <a:srgbClr val="89BD27"/>
            </a:solidFill>
            <a:ln>
              <a:noFill/>
            </a:ln>
            <a:effectLst/>
          </c:spPr>
          <c:invertIfNegative val="0"/>
          <c:dPt>
            <c:idx val="0"/>
            <c:invertIfNegative val="0"/>
            <c:bubble3D val="0"/>
            <c:spPr>
              <a:solidFill>
                <a:srgbClr val="89BD27"/>
              </a:solidFill>
              <a:ln>
                <a:noFill/>
              </a:ln>
              <a:effectLst/>
            </c:spPr>
            <c:extLst>
              <c:ext xmlns:c16="http://schemas.microsoft.com/office/drawing/2014/chart" uri="{C3380CC4-5D6E-409C-BE32-E72D297353CC}">
                <c16:uniqueId val="{00000001-82F1-4EB7-842D-16D75798E6B9}"/>
              </c:ext>
            </c:extLst>
          </c:dPt>
          <c:dPt>
            <c:idx val="1"/>
            <c:invertIfNegative val="0"/>
            <c:bubble3D val="0"/>
            <c:spPr>
              <a:solidFill>
                <a:srgbClr val="89BD27"/>
              </a:solidFill>
              <a:ln>
                <a:noFill/>
              </a:ln>
              <a:effectLst/>
            </c:spPr>
            <c:extLst>
              <c:ext xmlns:c16="http://schemas.microsoft.com/office/drawing/2014/chart" uri="{C3380CC4-5D6E-409C-BE32-E72D297353CC}">
                <c16:uniqueId val="{00000003-82F1-4EB7-842D-16D75798E6B9}"/>
              </c:ext>
            </c:extLst>
          </c:dPt>
          <c:dPt>
            <c:idx val="2"/>
            <c:invertIfNegative val="0"/>
            <c:bubble3D val="0"/>
            <c:spPr>
              <a:solidFill>
                <a:srgbClr val="89BD27"/>
              </a:solidFill>
              <a:ln>
                <a:noFill/>
              </a:ln>
              <a:effectLst/>
            </c:spPr>
            <c:extLst>
              <c:ext xmlns:c16="http://schemas.microsoft.com/office/drawing/2014/chart" uri="{C3380CC4-5D6E-409C-BE32-E72D297353CC}">
                <c16:uniqueId val="{00000005-82F1-4EB7-842D-16D75798E6B9}"/>
              </c:ext>
            </c:extLst>
          </c:dPt>
          <c:dPt>
            <c:idx val="3"/>
            <c:invertIfNegative val="0"/>
            <c:bubble3D val="0"/>
            <c:spPr>
              <a:solidFill>
                <a:srgbClr val="89BD27"/>
              </a:solidFill>
              <a:ln>
                <a:noFill/>
              </a:ln>
              <a:effectLst/>
            </c:spPr>
            <c:extLst>
              <c:ext xmlns:c16="http://schemas.microsoft.com/office/drawing/2014/chart" uri="{C3380CC4-5D6E-409C-BE32-E72D297353CC}">
                <c16:uniqueId val="{00000007-82F1-4EB7-842D-16D75798E6B9}"/>
              </c:ext>
            </c:extLst>
          </c:dPt>
          <c:dPt>
            <c:idx val="4"/>
            <c:invertIfNegative val="0"/>
            <c:bubble3D val="0"/>
            <c:spPr>
              <a:solidFill>
                <a:srgbClr val="89BD27"/>
              </a:solidFill>
              <a:ln>
                <a:noFill/>
              </a:ln>
              <a:effectLst/>
            </c:spPr>
            <c:extLst>
              <c:ext xmlns:c16="http://schemas.microsoft.com/office/drawing/2014/chart" uri="{C3380CC4-5D6E-409C-BE32-E72D297353CC}">
                <c16:uniqueId val="{00000009-82F1-4EB7-842D-16D75798E6B9}"/>
              </c:ext>
            </c:extLst>
          </c:dPt>
          <c:dPt>
            <c:idx val="5"/>
            <c:invertIfNegative val="0"/>
            <c:bubble3D val="0"/>
            <c:spPr>
              <a:solidFill>
                <a:srgbClr val="89BD27"/>
              </a:solidFill>
              <a:ln>
                <a:noFill/>
              </a:ln>
              <a:effectLst/>
            </c:spPr>
            <c:extLst>
              <c:ext xmlns:c16="http://schemas.microsoft.com/office/drawing/2014/chart" uri="{C3380CC4-5D6E-409C-BE32-E72D297353CC}">
                <c16:uniqueId val="{0000000B-82F1-4EB7-842D-16D75798E6B9}"/>
              </c:ext>
            </c:extLst>
          </c:dPt>
          <c:dPt>
            <c:idx val="6"/>
            <c:invertIfNegative val="0"/>
            <c:bubble3D val="0"/>
            <c:spPr>
              <a:solidFill>
                <a:srgbClr val="89BD27"/>
              </a:solidFill>
              <a:ln>
                <a:noFill/>
              </a:ln>
              <a:effectLst/>
            </c:spPr>
            <c:extLst>
              <c:ext xmlns:c16="http://schemas.microsoft.com/office/drawing/2014/chart" uri="{C3380CC4-5D6E-409C-BE32-E72D297353CC}">
                <c16:uniqueId val="{0000000D-82F1-4EB7-842D-16D75798E6B9}"/>
              </c:ext>
            </c:extLst>
          </c:dPt>
          <c:dPt>
            <c:idx val="7"/>
            <c:invertIfNegative val="0"/>
            <c:bubble3D val="0"/>
            <c:spPr>
              <a:solidFill>
                <a:srgbClr val="89BD27"/>
              </a:solidFill>
              <a:ln>
                <a:noFill/>
              </a:ln>
              <a:effectLst/>
            </c:spPr>
            <c:extLst>
              <c:ext xmlns:c16="http://schemas.microsoft.com/office/drawing/2014/chart" uri="{C3380CC4-5D6E-409C-BE32-E72D297353CC}">
                <c16:uniqueId val="{0000000F-82F1-4EB7-842D-16D75798E6B9}"/>
              </c:ext>
            </c:extLst>
          </c:dPt>
          <c:dPt>
            <c:idx val="8"/>
            <c:invertIfNegative val="0"/>
            <c:bubble3D val="0"/>
            <c:spPr>
              <a:solidFill>
                <a:srgbClr val="89BD27"/>
              </a:solidFill>
              <a:ln>
                <a:noFill/>
              </a:ln>
              <a:effectLst/>
            </c:spPr>
            <c:extLst>
              <c:ext xmlns:c16="http://schemas.microsoft.com/office/drawing/2014/chart" uri="{C3380CC4-5D6E-409C-BE32-E72D297353CC}">
                <c16:uniqueId val="{00000011-82F1-4EB7-842D-16D75798E6B9}"/>
              </c:ext>
            </c:extLst>
          </c:dPt>
          <c:dPt>
            <c:idx val="9"/>
            <c:invertIfNegative val="0"/>
            <c:bubble3D val="0"/>
            <c:spPr>
              <a:solidFill>
                <a:srgbClr val="89BD27"/>
              </a:solidFill>
              <a:ln>
                <a:noFill/>
              </a:ln>
              <a:effectLst/>
            </c:spPr>
            <c:extLst>
              <c:ext xmlns:c16="http://schemas.microsoft.com/office/drawing/2014/chart" uri="{C3380CC4-5D6E-409C-BE32-E72D297353CC}">
                <c16:uniqueId val="{00000013-82F1-4EB7-842D-16D75798E6B9}"/>
              </c:ext>
            </c:extLst>
          </c:dPt>
          <c:dPt>
            <c:idx val="10"/>
            <c:invertIfNegative val="0"/>
            <c:bubble3D val="0"/>
            <c:spPr>
              <a:solidFill>
                <a:srgbClr val="89BD27"/>
              </a:solidFill>
              <a:ln>
                <a:noFill/>
              </a:ln>
              <a:effectLst/>
            </c:spPr>
            <c:extLst>
              <c:ext xmlns:c16="http://schemas.microsoft.com/office/drawing/2014/chart" uri="{C3380CC4-5D6E-409C-BE32-E72D297353CC}">
                <c16:uniqueId val="{00000015-82F1-4EB7-842D-16D75798E6B9}"/>
              </c:ext>
            </c:extLst>
          </c:dPt>
          <c:dPt>
            <c:idx val="11"/>
            <c:invertIfNegative val="0"/>
            <c:bubble3D val="0"/>
            <c:spPr>
              <a:solidFill>
                <a:srgbClr val="89BD27"/>
              </a:solidFill>
              <a:ln>
                <a:noFill/>
              </a:ln>
              <a:effectLst/>
            </c:spPr>
            <c:extLst>
              <c:ext xmlns:c16="http://schemas.microsoft.com/office/drawing/2014/chart" uri="{C3380CC4-5D6E-409C-BE32-E72D297353CC}">
                <c16:uniqueId val="{00000017-82F1-4EB7-842D-16D75798E6B9}"/>
              </c:ext>
            </c:extLst>
          </c:dPt>
          <c:dPt>
            <c:idx val="12"/>
            <c:invertIfNegative val="0"/>
            <c:bubble3D val="0"/>
            <c:spPr>
              <a:solidFill>
                <a:srgbClr val="89BD27"/>
              </a:solidFill>
              <a:ln>
                <a:noFill/>
              </a:ln>
              <a:effectLst/>
            </c:spPr>
            <c:extLst>
              <c:ext xmlns:c16="http://schemas.microsoft.com/office/drawing/2014/chart" uri="{C3380CC4-5D6E-409C-BE32-E72D297353CC}">
                <c16:uniqueId val="{00000019-82F1-4EB7-842D-16D75798E6B9}"/>
              </c:ext>
            </c:extLst>
          </c:dPt>
          <c:dPt>
            <c:idx val="13"/>
            <c:invertIfNegative val="0"/>
            <c:bubble3D val="0"/>
            <c:spPr>
              <a:solidFill>
                <a:srgbClr val="89BD27"/>
              </a:solidFill>
              <a:ln>
                <a:noFill/>
              </a:ln>
              <a:effectLst/>
            </c:spPr>
            <c:extLst>
              <c:ext xmlns:c16="http://schemas.microsoft.com/office/drawing/2014/chart" uri="{C3380CC4-5D6E-409C-BE32-E72D297353CC}">
                <c16:uniqueId val="{0000001B-82F1-4EB7-842D-16D75798E6B9}"/>
              </c:ext>
            </c:extLst>
          </c:dPt>
          <c:dPt>
            <c:idx val="14"/>
            <c:invertIfNegative val="0"/>
            <c:bubble3D val="0"/>
            <c:spPr>
              <a:solidFill>
                <a:srgbClr val="89BD27"/>
              </a:solidFill>
              <a:ln>
                <a:noFill/>
              </a:ln>
              <a:effectLst/>
            </c:spPr>
            <c:extLst>
              <c:ext xmlns:c16="http://schemas.microsoft.com/office/drawing/2014/chart" uri="{C3380CC4-5D6E-409C-BE32-E72D297353CC}">
                <c16:uniqueId val="{0000001D-82F1-4EB7-842D-16D75798E6B9}"/>
              </c:ext>
            </c:extLst>
          </c:dPt>
          <c:dPt>
            <c:idx val="15"/>
            <c:invertIfNegative val="0"/>
            <c:bubble3D val="0"/>
            <c:spPr>
              <a:solidFill>
                <a:srgbClr val="89BD27"/>
              </a:solidFill>
              <a:ln>
                <a:noFill/>
              </a:ln>
              <a:effectLst/>
            </c:spPr>
            <c:extLst>
              <c:ext xmlns:c16="http://schemas.microsoft.com/office/drawing/2014/chart" uri="{C3380CC4-5D6E-409C-BE32-E72D297353CC}">
                <c16:uniqueId val="{0000001F-82F1-4EB7-842D-16D75798E6B9}"/>
              </c:ext>
            </c:extLst>
          </c:dPt>
          <c:dPt>
            <c:idx val="16"/>
            <c:invertIfNegative val="0"/>
            <c:bubble3D val="0"/>
            <c:spPr>
              <a:solidFill>
                <a:srgbClr val="89BD27"/>
              </a:solidFill>
              <a:ln>
                <a:noFill/>
              </a:ln>
              <a:effectLst/>
            </c:spPr>
            <c:extLst>
              <c:ext xmlns:c16="http://schemas.microsoft.com/office/drawing/2014/chart" uri="{C3380CC4-5D6E-409C-BE32-E72D297353CC}">
                <c16:uniqueId val="{00000021-82F1-4EB7-842D-16D75798E6B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Mar-16</c:v>
                </c:pt>
                <c:pt idx="1">
                  <c:v>Sep-16</c:v>
                </c:pt>
              </c:strCache>
            </c:strRef>
          </c:cat>
          <c:val>
            <c:numRef>
              <c:f>Sheet1!$B$2:$C$2</c:f>
              <c:numCache>
                <c:formatCode>0</c:formatCode>
                <c:ptCount val="2"/>
                <c:pt idx="0">
                  <c:v>19.455285379155619</c:v>
                </c:pt>
                <c:pt idx="1">
                  <c:v>25.46938070811202</c:v>
                </c:pt>
              </c:numCache>
            </c:numRef>
          </c:val>
          <c:extLst>
            <c:ext xmlns:c16="http://schemas.microsoft.com/office/drawing/2014/chart" uri="{C3380CC4-5D6E-409C-BE32-E72D297353CC}">
              <c16:uniqueId val="{00000022-82F1-4EB7-842D-16D75798E6B9}"/>
            </c:ext>
          </c:extLst>
        </c:ser>
        <c:ser>
          <c:idx val="0"/>
          <c:order val="1"/>
          <c:tx>
            <c:strRef>
              <c:f>Sheet1!$A$3</c:f>
              <c:strCache>
                <c:ptCount val="1"/>
                <c:pt idx="0">
                  <c:v>No</c:v>
                </c:pt>
              </c:strCache>
            </c:strRef>
          </c:tx>
          <c:spPr>
            <a:solidFill>
              <a:srgbClr val="4655A5"/>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Mar-16</c:v>
                </c:pt>
                <c:pt idx="1">
                  <c:v>Sep-16</c:v>
                </c:pt>
              </c:strCache>
            </c:strRef>
          </c:cat>
          <c:val>
            <c:numRef>
              <c:f>Sheet1!$B$3:$C$3</c:f>
              <c:numCache>
                <c:formatCode>0</c:formatCode>
                <c:ptCount val="2"/>
                <c:pt idx="0">
                  <c:v>72.083095236791337</c:v>
                </c:pt>
                <c:pt idx="1">
                  <c:v>67.467650732714333</c:v>
                </c:pt>
              </c:numCache>
            </c:numRef>
          </c:val>
          <c:extLst>
            <c:ext xmlns:c16="http://schemas.microsoft.com/office/drawing/2014/chart" uri="{C3380CC4-5D6E-409C-BE32-E72D297353CC}">
              <c16:uniqueId val="{00000023-82F1-4EB7-842D-16D75798E6B9}"/>
            </c:ext>
          </c:extLst>
        </c:ser>
        <c:ser>
          <c:idx val="2"/>
          <c:order val="2"/>
          <c:tx>
            <c:strRef>
              <c:f>Sheet1!$A$4</c:f>
              <c:strCache>
                <c:ptCount val="1"/>
                <c:pt idx="0">
                  <c:v>Don’t know / No answer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Mar-16</c:v>
                </c:pt>
                <c:pt idx="1">
                  <c:v>Sep-16</c:v>
                </c:pt>
              </c:strCache>
            </c:strRef>
          </c:cat>
          <c:val>
            <c:numRef>
              <c:f>Sheet1!$B$4:$C$4</c:f>
              <c:numCache>
                <c:formatCode>0</c:formatCode>
                <c:ptCount val="2"/>
                <c:pt idx="0">
                  <c:v>8.4616193840529306</c:v>
                </c:pt>
                <c:pt idx="1">
                  <c:v>7.0629685591740019</c:v>
                </c:pt>
              </c:numCache>
            </c:numRef>
          </c:val>
          <c:extLst>
            <c:ext xmlns:c16="http://schemas.microsoft.com/office/drawing/2014/chart" uri="{C3380CC4-5D6E-409C-BE32-E72D297353CC}">
              <c16:uniqueId val="{00000024-82F1-4EB7-842D-16D75798E6B9}"/>
            </c:ext>
          </c:extLst>
        </c:ser>
        <c:dLbls>
          <c:showLegendKey val="0"/>
          <c:showVal val="0"/>
          <c:showCatName val="0"/>
          <c:showSerName val="0"/>
          <c:showPercent val="0"/>
          <c:showBubbleSize val="0"/>
        </c:dLbls>
        <c:gapWidth val="20"/>
        <c:overlap val="100"/>
        <c:axId val="200712192"/>
        <c:axId val="200713728"/>
      </c:barChart>
      <c:catAx>
        <c:axId val="20071219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0713728"/>
        <c:crosses val="autoZero"/>
        <c:auto val="1"/>
        <c:lblAlgn val="ctr"/>
        <c:lblOffset val="100"/>
        <c:noMultiLvlLbl val="0"/>
      </c:catAx>
      <c:valAx>
        <c:axId val="200713728"/>
        <c:scaling>
          <c:orientation val="minMax"/>
        </c:scaling>
        <c:delete val="1"/>
        <c:axPos val="l"/>
        <c:numFmt formatCode="0%" sourceLinked="1"/>
        <c:majorTickMark val="out"/>
        <c:minorTickMark val="none"/>
        <c:tickLblPos val="nextTo"/>
        <c:crossAx val="200712192"/>
        <c:crosses val="autoZero"/>
        <c:crossBetween val="between"/>
      </c:valAx>
      <c:spPr>
        <a:noFill/>
        <a:ln w="25400">
          <a:noFill/>
        </a:ln>
        <a:effectLst/>
      </c:spPr>
    </c:plotArea>
    <c:legend>
      <c:legendPos val="r"/>
      <c:layout>
        <c:manualLayout>
          <c:xMode val="edge"/>
          <c:yMode val="edge"/>
          <c:x val="0.64804289858756303"/>
          <c:y val="0.49045638888110904"/>
          <c:w val="0.33699465478515267"/>
          <c:h val="0.1832535839516770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35119103019922E-2"/>
          <c:y val="1.206644762902372E-2"/>
          <c:w val="0.89312857169449555"/>
          <c:h val="0.52127456208308609"/>
        </c:manualLayout>
      </c:layout>
      <c:barChart>
        <c:barDir val="col"/>
        <c:grouping val="clustered"/>
        <c:varyColors val="0"/>
        <c:ser>
          <c:idx val="0"/>
          <c:order val="0"/>
          <c:tx>
            <c:strRef>
              <c:f>Sheet1!$B$1</c:f>
              <c:strCache>
                <c:ptCount val="1"/>
                <c:pt idx="0">
                  <c:v>Sep-16</c:v>
                </c:pt>
              </c:strCache>
            </c:strRef>
          </c:tx>
          <c:spPr>
            <a:solidFill>
              <a:srgbClr val="4655A5"/>
            </a:solidFill>
            <a:ln>
              <a:noFill/>
            </a:ln>
          </c:spPr>
          <c:invertIfNegative val="0"/>
          <c:dLbls>
            <c:dLbl>
              <c:idx val="8"/>
              <c:spPr>
                <a:noFill/>
              </c:spPr>
              <c:txPr>
                <a:bodyPr/>
                <a:lstStyle/>
                <a:p>
                  <a:pPr>
                    <a:defRPr sz="1000">
                      <a:solidFill>
                        <a:schemeClr val="bg1">
                          <a:lumMod val="50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101-431E-9825-31389E55130C}"/>
                </c:ext>
              </c:extLst>
            </c:dLbl>
            <c:dLbl>
              <c:idx val="9"/>
              <c:tx>
                <c:rich>
                  <a:bodyPr/>
                  <a:lstStyle/>
                  <a:p>
                    <a:r>
                      <a:rPr lang="en-US" dirty="0"/>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0A-42AB-B975-BE859DCA4813}"/>
                </c:ext>
              </c:extLst>
            </c:dLbl>
            <c:dLbl>
              <c:idx val="12"/>
              <c:spPr>
                <a:noFill/>
              </c:spPr>
              <c:txPr>
                <a:bodyPr/>
                <a:lstStyle/>
                <a:p>
                  <a:pPr>
                    <a:defRPr sz="1000">
                      <a:solidFill>
                        <a:schemeClr val="bg1">
                          <a:lumMod val="50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101-431E-9825-31389E55130C}"/>
                </c:ext>
              </c:extLst>
            </c:dLbl>
            <c:spPr>
              <a:noFill/>
              <a:ln>
                <a:noFill/>
              </a:ln>
              <a:effectLst/>
            </c:spPr>
            <c:txPr>
              <a:bodyPr/>
              <a:lstStyle/>
              <a:p>
                <a:pPr>
                  <a:defRPr sz="1000">
                    <a:solidFill>
                      <a:schemeClr val="bg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Food</c:v>
                </c:pt>
                <c:pt idx="1">
                  <c:v>Medical help</c:v>
                </c:pt>
                <c:pt idx="2">
                  <c:v>Shelter until they continue towards EU </c:v>
                </c:pt>
                <c:pt idx="3">
                  <c:v>Transport to the EU</c:v>
                </c:pt>
                <c:pt idx="4">
                  <c:v>Clothing</c:v>
                </c:pt>
                <c:pt idx="5">
                  <c:v>Registration </c:v>
                </c:pt>
                <c:pt idx="6">
                  <c:v>Information</c:v>
                </c:pt>
                <c:pt idx="7">
                  <c:v>Help with children</c:v>
                </c:pt>
                <c:pt idx="8">
                  <c:v>Help females from violence </c:v>
                </c:pt>
                <c:pt idx="9">
                  <c:v>Employment</c:v>
                </c:pt>
                <c:pt idx="10">
                  <c:v>Other </c:v>
                </c:pt>
              </c:strCache>
            </c:strRef>
          </c:cat>
          <c:val>
            <c:numRef>
              <c:f>Sheet1!$B$2:$B$12</c:f>
              <c:numCache>
                <c:formatCode>0</c:formatCode>
                <c:ptCount val="11"/>
                <c:pt idx="0">
                  <c:v>76.435917603774527</c:v>
                </c:pt>
                <c:pt idx="1">
                  <c:v>50.949593248433423</c:v>
                </c:pt>
                <c:pt idx="2">
                  <c:v>47.714749247765809</c:v>
                </c:pt>
                <c:pt idx="3">
                  <c:v>42.166677197721519</c:v>
                </c:pt>
                <c:pt idx="4">
                  <c:v>41.181801184577068</c:v>
                </c:pt>
                <c:pt idx="5">
                  <c:v>29.627045283386582</c:v>
                </c:pt>
                <c:pt idx="6">
                  <c:v>28.437003036735202</c:v>
                </c:pt>
                <c:pt idx="7">
                  <c:v>24.09193616054328</c:v>
                </c:pt>
                <c:pt idx="8">
                  <c:v>8.172485490994184</c:v>
                </c:pt>
                <c:pt idx="9">
                  <c:v>0.15102491427803266</c:v>
                </c:pt>
                <c:pt idx="10">
                  <c:v>0.62820097212579484</c:v>
                </c:pt>
              </c:numCache>
            </c:numRef>
          </c:val>
          <c:extLst>
            <c:ext xmlns:c16="http://schemas.microsoft.com/office/drawing/2014/chart" uri="{C3380CC4-5D6E-409C-BE32-E72D297353CC}">
              <c16:uniqueId val="{00000002-1101-431E-9825-31389E55130C}"/>
            </c:ext>
          </c:extLst>
        </c:ser>
        <c:ser>
          <c:idx val="1"/>
          <c:order val="1"/>
          <c:tx>
            <c:strRef>
              <c:f>Sheet1!$C$1</c:f>
              <c:strCache>
                <c:ptCount val="1"/>
                <c:pt idx="0">
                  <c:v>Mar-16</c:v>
                </c:pt>
              </c:strCache>
            </c:strRef>
          </c:tx>
          <c:spPr>
            <a:solidFill>
              <a:schemeClr val="bg1">
                <a:lumMod val="75000"/>
              </a:schemeClr>
            </a:solidFill>
            <a:ln w="3810">
              <a:noFill/>
            </a:ln>
          </c:spPr>
          <c:invertIfNegative val="0"/>
          <c:dLbls>
            <c:delete val="1"/>
          </c:dLbls>
          <c:cat>
            <c:strRef>
              <c:f>Sheet1!$A$2:$A$12</c:f>
              <c:strCache>
                <c:ptCount val="11"/>
                <c:pt idx="0">
                  <c:v>Food</c:v>
                </c:pt>
                <c:pt idx="1">
                  <c:v>Medical help</c:v>
                </c:pt>
                <c:pt idx="2">
                  <c:v>Shelter until they continue towards EU </c:v>
                </c:pt>
                <c:pt idx="3">
                  <c:v>Transport to the EU</c:v>
                </c:pt>
                <c:pt idx="4">
                  <c:v>Clothing</c:v>
                </c:pt>
                <c:pt idx="5">
                  <c:v>Registration </c:v>
                </c:pt>
                <c:pt idx="6">
                  <c:v>Information</c:v>
                </c:pt>
                <c:pt idx="7">
                  <c:v>Help with children</c:v>
                </c:pt>
                <c:pt idx="8">
                  <c:v>Help females from violence </c:v>
                </c:pt>
                <c:pt idx="9">
                  <c:v>Employment</c:v>
                </c:pt>
                <c:pt idx="10">
                  <c:v>Other </c:v>
                </c:pt>
              </c:strCache>
            </c:strRef>
          </c:cat>
          <c:val>
            <c:numRef>
              <c:f>Sheet1!$C$2:$C$12</c:f>
              <c:numCache>
                <c:formatCode>0</c:formatCode>
                <c:ptCount val="11"/>
                <c:pt idx="0">
                  <c:v>67.074251954042353</c:v>
                </c:pt>
                <c:pt idx="1">
                  <c:v>45.68546534799782</c:v>
                </c:pt>
                <c:pt idx="2">
                  <c:v>52.183123501306675</c:v>
                </c:pt>
                <c:pt idx="3">
                  <c:v>43.970323745849413</c:v>
                </c:pt>
                <c:pt idx="4">
                  <c:v>41.878763739761872</c:v>
                </c:pt>
                <c:pt idx="5">
                  <c:v>27.450555999639924</c:v>
                </c:pt>
                <c:pt idx="6">
                  <c:v>22.761092999412988</c:v>
                </c:pt>
                <c:pt idx="7">
                  <c:v>27.333343899782385</c:v>
                </c:pt>
                <c:pt idx="8">
                  <c:v>8.2126601646780788</c:v>
                </c:pt>
                <c:pt idx="9">
                  <c:v>1.2825848781124789</c:v>
                </c:pt>
                <c:pt idx="10">
                  <c:v>1.0906478691134887</c:v>
                </c:pt>
              </c:numCache>
            </c:numRef>
          </c:val>
          <c:extLst>
            <c:ext xmlns:c16="http://schemas.microsoft.com/office/drawing/2014/chart" uri="{C3380CC4-5D6E-409C-BE32-E72D297353CC}">
              <c16:uniqueId val="{00000003-1101-431E-9825-31389E55130C}"/>
            </c:ext>
          </c:extLst>
        </c:ser>
        <c:dLbls>
          <c:showLegendKey val="0"/>
          <c:showVal val="1"/>
          <c:showCatName val="0"/>
          <c:showSerName val="0"/>
          <c:showPercent val="0"/>
          <c:showBubbleSize val="0"/>
        </c:dLbls>
        <c:gapWidth val="150"/>
        <c:axId val="34610560"/>
        <c:axId val="34624640"/>
      </c:barChart>
      <c:catAx>
        <c:axId val="34610560"/>
        <c:scaling>
          <c:orientation val="minMax"/>
        </c:scaling>
        <c:delete val="0"/>
        <c:axPos val="b"/>
        <c:numFmt formatCode="General" sourceLinked="0"/>
        <c:majorTickMark val="none"/>
        <c:minorTickMark val="none"/>
        <c:tickLblPos val="nextTo"/>
        <c:spPr>
          <a:ln>
            <a:noFill/>
          </a:ln>
        </c:spPr>
        <c:txPr>
          <a:bodyPr rot="-5400000" vert="horz"/>
          <a:lstStyle/>
          <a:p>
            <a:pPr>
              <a:defRPr sz="900">
                <a:solidFill>
                  <a:schemeClr val="bg1">
                    <a:lumMod val="50000"/>
                  </a:schemeClr>
                </a:solidFill>
              </a:defRPr>
            </a:pPr>
            <a:endParaRPr lang="en-US"/>
          </a:p>
        </c:txPr>
        <c:crossAx val="34624640"/>
        <c:crosses val="autoZero"/>
        <c:auto val="1"/>
        <c:lblAlgn val="ctr"/>
        <c:lblOffset val="100"/>
        <c:noMultiLvlLbl val="0"/>
      </c:catAx>
      <c:valAx>
        <c:axId val="34624640"/>
        <c:scaling>
          <c:orientation val="minMax"/>
          <c:max val="100"/>
        </c:scaling>
        <c:delete val="1"/>
        <c:axPos val="l"/>
        <c:numFmt formatCode="0" sourceLinked="1"/>
        <c:majorTickMark val="out"/>
        <c:minorTickMark val="none"/>
        <c:tickLblPos val="nextTo"/>
        <c:crossAx val="346105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43379141347221"/>
          <c:y val="5.7304307732492982E-2"/>
          <c:w val="0.47390689819516052"/>
          <c:h val="0.92014311886268796"/>
        </c:manualLayout>
      </c:layout>
      <c:barChart>
        <c:barDir val="bar"/>
        <c:grouping val="clustered"/>
        <c:varyColors val="0"/>
        <c:ser>
          <c:idx val="0"/>
          <c:order val="0"/>
          <c:tx>
            <c:strRef>
              <c:f>Sheet1!$B$1</c:f>
              <c:strCache>
                <c:ptCount val="1"/>
                <c:pt idx="0">
                  <c:v>sep.16</c:v>
                </c:pt>
              </c:strCache>
            </c:strRef>
          </c:tx>
          <c:spPr>
            <a:solidFill>
              <a:srgbClr val="465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Financial assistance</c:v>
                </c:pt>
                <c:pt idx="1">
                  <c:v>Accommodation/reception facilities</c:v>
                </c:pt>
                <c:pt idx="2">
                  <c:v>Technical resources /equipment</c:v>
                </c:pt>
                <c:pt idx="3">
                  <c:v>Other</c:v>
                </c:pt>
                <c:pt idx="4">
                  <c:v>Human resources – municipal staff</c:v>
                </c:pt>
                <c:pt idx="5">
                  <c:v>Human resources – Volunteers</c:v>
                </c:pt>
                <c:pt idx="6">
                  <c:v>Information</c:v>
                </c:pt>
                <c:pt idx="7">
                  <c:v>No assistance is necessary</c:v>
                </c:pt>
                <c:pt idx="8">
                  <c:v>Do not know / No answer </c:v>
                </c:pt>
              </c:strCache>
            </c:strRef>
          </c:cat>
          <c:val>
            <c:numRef>
              <c:f>Sheet1!$B$2:$B$10</c:f>
              <c:numCache>
                <c:formatCode>0</c:formatCode>
                <c:ptCount val="9"/>
                <c:pt idx="0">
                  <c:v>62</c:v>
                </c:pt>
                <c:pt idx="1">
                  <c:v>7</c:v>
                </c:pt>
                <c:pt idx="2">
                  <c:v>13</c:v>
                </c:pt>
                <c:pt idx="3">
                  <c:v>5.6818181818181817</c:v>
                </c:pt>
                <c:pt idx="4">
                  <c:v>2</c:v>
                </c:pt>
                <c:pt idx="5">
                  <c:v>2</c:v>
                </c:pt>
                <c:pt idx="6">
                  <c:v>0</c:v>
                </c:pt>
                <c:pt idx="7">
                  <c:v>0</c:v>
                </c:pt>
                <c:pt idx="8">
                  <c:v>8</c:v>
                </c:pt>
              </c:numCache>
            </c:numRef>
          </c:val>
          <c:extLst>
            <c:ext xmlns:c16="http://schemas.microsoft.com/office/drawing/2014/chart" uri="{C3380CC4-5D6E-409C-BE32-E72D297353CC}">
              <c16:uniqueId val="{00000000-102F-4184-8315-44C46C51D9E2}"/>
            </c:ext>
          </c:extLst>
        </c:ser>
        <c:ser>
          <c:idx val="1"/>
          <c:order val="1"/>
          <c:tx>
            <c:strRef>
              <c:f>Sheet1!$C$1</c:f>
              <c:strCache>
                <c:ptCount val="1"/>
                <c:pt idx="0">
                  <c:v>Intensively affected municipalities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Financial assistance</c:v>
                </c:pt>
                <c:pt idx="1">
                  <c:v>Accommodation/reception facilities</c:v>
                </c:pt>
                <c:pt idx="2">
                  <c:v>Technical resources /equipment</c:v>
                </c:pt>
                <c:pt idx="3">
                  <c:v>Other</c:v>
                </c:pt>
                <c:pt idx="4">
                  <c:v>Human resources – municipal staff</c:v>
                </c:pt>
                <c:pt idx="5">
                  <c:v>Human resources – Volunteers</c:v>
                </c:pt>
                <c:pt idx="6">
                  <c:v>Information</c:v>
                </c:pt>
                <c:pt idx="7">
                  <c:v>No assistance is necessary</c:v>
                </c:pt>
                <c:pt idx="8">
                  <c:v>Do not know / No answer </c:v>
                </c:pt>
              </c:strCache>
            </c:strRef>
          </c:cat>
          <c:val>
            <c:numRef>
              <c:f>Sheet1!$C$2:$C$10</c:f>
              <c:numCache>
                <c:formatCode>0</c:formatCode>
                <c:ptCount val="9"/>
                <c:pt idx="0">
                  <c:v>50</c:v>
                </c:pt>
                <c:pt idx="1">
                  <c:v>7</c:v>
                </c:pt>
                <c:pt idx="2">
                  <c:v>21</c:v>
                </c:pt>
                <c:pt idx="3">
                  <c:v>6</c:v>
                </c:pt>
                <c:pt idx="4">
                  <c:v>4</c:v>
                </c:pt>
                <c:pt idx="5">
                  <c:v>4</c:v>
                </c:pt>
                <c:pt idx="6">
                  <c:v>0</c:v>
                </c:pt>
                <c:pt idx="7">
                  <c:v>0</c:v>
                </c:pt>
                <c:pt idx="8">
                  <c:v>7</c:v>
                </c:pt>
              </c:numCache>
            </c:numRef>
          </c:val>
          <c:extLst>
            <c:ext xmlns:c16="http://schemas.microsoft.com/office/drawing/2014/chart" uri="{C3380CC4-5D6E-409C-BE32-E72D297353CC}">
              <c16:uniqueId val="{00000001-102F-4184-8315-44C46C51D9E2}"/>
            </c:ext>
          </c:extLst>
        </c:ser>
        <c:ser>
          <c:idx val="2"/>
          <c:order val="2"/>
          <c:tx>
            <c:strRef>
              <c:f>Sheet1!$D$1</c:f>
              <c:strCache>
                <c:ptCount val="1"/>
                <c:pt idx="0">
                  <c:v>Moderately affected municipalities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Financial assistance</c:v>
                </c:pt>
                <c:pt idx="1">
                  <c:v>Accommodation/reception facilities</c:v>
                </c:pt>
                <c:pt idx="2">
                  <c:v>Technical resources /equipment</c:v>
                </c:pt>
                <c:pt idx="3">
                  <c:v>Other</c:v>
                </c:pt>
                <c:pt idx="4">
                  <c:v>Human resources – municipal staff</c:v>
                </c:pt>
                <c:pt idx="5">
                  <c:v>Human resources – Volunteers</c:v>
                </c:pt>
                <c:pt idx="6">
                  <c:v>Information</c:v>
                </c:pt>
                <c:pt idx="7">
                  <c:v>No assistance is necessary</c:v>
                </c:pt>
                <c:pt idx="8">
                  <c:v>Do not know / No answer </c:v>
                </c:pt>
              </c:strCache>
            </c:strRef>
          </c:cat>
          <c:val>
            <c:numRef>
              <c:f>Sheet1!$D$2:$D$10</c:f>
              <c:numCache>
                <c:formatCode>0</c:formatCode>
                <c:ptCount val="9"/>
                <c:pt idx="0">
                  <c:v>70</c:v>
                </c:pt>
                <c:pt idx="1">
                  <c:v>7</c:v>
                </c:pt>
                <c:pt idx="2">
                  <c:v>7</c:v>
                </c:pt>
                <c:pt idx="3">
                  <c:v>6</c:v>
                </c:pt>
                <c:pt idx="4">
                  <c:v>1</c:v>
                </c:pt>
                <c:pt idx="5">
                  <c:v>1</c:v>
                </c:pt>
                <c:pt idx="6">
                  <c:v>8</c:v>
                </c:pt>
                <c:pt idx="7">
                  <c:v>0</c:v>
                </c:pt>
                <c:pt idx="8">
                  <c:v>8</c:v>
                </c:pt>
              </c:numCache>
            </c:numRef>
          </c:val>
          <c:extLst>
            <c:ext xmlns:c16="http://schemas.microsoft.com/office/drawing/2014/chart" uri="{C3380CC4-5D6E-409C-BE32-E72D297353CC}">
              <c16:uniqueId val="{00000002-102F-4184-8315-44C46C51D9E2}"/>
            </c:ext>
          </c:extLst>
        </c:ser>
        <c:dLbls>
          <c:showLegendKey val="0"/>
          <c:showVal val="0"/>
          <c:showCatName val="0"/>
          <c:showSerName val="0"/>
          <c:showPercent val="0"/>
          <c:showBubbleSize val="0"/>
        </c:dLbls>
        <c:gapWidth val="182"/>
        <c:axId val="213412864"/>
        <c:axId val="210240064"/>
      </c:barChart>
      <c:catAx>
        <c:axId val="21341286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40064"/>
        <c:crosses val="autoZero"/>
        <c:auto val="1"/>
        <c:lblAlgn val="ctr"/>
        <c:lblOffset val="100"/>
        <c:noMultiLvlLbl val="0"/>
      </c:catAx>
      <c:valAx>
        <c:axId val="210240064"/>
        <c:scaling>
          <c:orientation val="minMax"/>
          <c:max val="100"/>
        </c:scaling>
        <c:delete val="1"/>
        <c:axPos val="t"/>
        <c:numFmt formatCode="0" sourceLinked="1"/>
        <c:majorTickMark val="out"/>
        <c:minorTickMark val="none"/>
        <c:tickLblPos val="nextTo"/>
        <c:crossAx val="213412864"/>
        <c:crosses val="autoZero"/>
        <c:crossBetween val="between"/>
      </c:valAx>
      <c:spPr>
        <a:noFill/>
        <a:ln>
          <a:noFill/>
        </a:ln>
        <a:effectLst/>
      </c:spPr>
    </c:plotArea>
    <c:legend>
      <c:legendPos val="r"/>
      <c:layout>
        <c:manualLayout>
          <c:xMode val="edge"/>
          <c:yMode val="edge"/>
          <c:x val="0.67495616239459433"/>
          <c:y val="0.37299174170302957"/>
          <c:w val="0.30613130805457828"/>
          <c:h val="0.2942817179214207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57307912698759"/>
          <c:y val="4.9194696147977494E-2"/>
          <c:w val="0.45438708646316128"/>
          <c:h val="0.8532705534292726"/>
        </c:manualLayout>
      </c:layout>
      <c:barChart>
        <c:barDir val="bar"/>
        <c:grouping val="clustered"/>
        <c:varyColors val="0"/>
        <c:ser>
          <c:idx val="0"/>
          <c:order val="0"/>
          <c:tx>
            <c:strRef>
              <c:f>Sheet1!$B$1</c:f>
              <c:strCache>
                <c:ptCount val="1"/>
                <c:pt idx="0">
                  <c:v>Column2</c:v>
                </c:pt>
              </c:strCache>
            </c:strRef>
          </c:tx>
          <c:spPr>
            <a:solidFill>
              <a:schemeClr val="bg1">
                <a:lumMod val="65000"/>
              </a:schemeClr>
            </a:solidFill>
            <a:ln>
              <a:noFill/>
            </a:ln>
            <a:effectLst/>
          </c:spPr>
          <c:invertIfNegative val="0"/>
          <c:dPt>
            <c:idx val="0"/>
            <c:invertIfNegative val="0"/>
            <c:bubble3D val="0"/>
            <c:extLst>
              <c:ext xmlns:c16="http://schemas.microsoft.com/office/drawing/2014/chart" uri="{C3380CC4-5D6E-409C-BE32-E72D297353CC}">
                <c16:uniqueId val="{00000000-30F6-4E09-BCE0-6A220AFF795F}"/>
              </c:ext>
            </c:extLst>
          </c:dPt>
          <c:dPt>
            <c:idx val="1"/>
            <c:invertIfNegative val="0"/>
            <c:bubble3D val="0"/>
            <c:extLst>
              <c:ext xmlns:c16="http://schemas.microsoft.com/office/drawing/2014/chart" uri="{C3380CC4-5D6E-409C-BE32-E72D297353CC}">
                <c16:uniqueId val="{00000001-30F6-4E09-BCE0-6A220AFF795F}"/>
              </c:ext>
            </c:extLst>
          </c:dPt>
          <c:dPt>
            <c:idx val="2"/>
            <c:invertIfNegative val="0"/>
            <c:bubble3D val="0"/>
            <c:extLst>
              <c:ext xmlns:c16="http://schemas.microsoft.com/office/drawing/2014/chart" uri="{C3380CC4-5D6E-409C-BE32-E72D297353CC}">
                <c16:uniqueId val="{00000002-30F6-4E09-BCE0-6A220AFF795F}"/>
              </c:ext>
            </c:extLst>
          </c:dPt>
          <c:dPt>
            <c:idx val="4"/>
            <c:invertIfNegative val="0"/>
            <c:bubble3D val="0"/>
            <c:extLst>
              <c:ext xmlns:c16="http://schemas.microsoft.com/office/drawing/2014/chart" uri="{C3380CC4-5D6E-409C-BE32-E72D297353CC}">
                <c16:uniqueId val="{00000003-30F6-4E09-BCE0-6A220AFF795F}"/>
              </c:ext>
            </c:extLst>
          </c:dPt>
          <c:dPt>
            <c:idx val="5"/>
            <c:invertIfNegative val="0"/>
            <c:bubble3D val="0"/>
            <c:extLst>
              <c:ext xmlns:c16="http://schemas.microsoft.com/office/drawing/2014/chart" uri="{C3380CC4-5D6E-409C-BE32-E72D297353CC}">
                <c16:uniqueId val="{00000004-30F6-4E09-BCE0-6A220AFF795F}"/>
              </c:ext>
            </c:extLst>
          </c:dPt>
          <c:dPt>
            <c:idx val="6"/>
            <c:invertIfNegative val="0"/>
            <c:bubble3D val="0"/>
            <c:extLst>
              <c:ext xmlns:c16="http://schemas.microsoft.com/office/drawing/2014/chart" uri="{C3380CC4-5D6E-409C-BE32-E72D297353CC}">
                <c16:uniqueId val="{00000005-30F6-4E09-BCE0-6A220AFF795F}"/>
              </c:ext>
            </c:extLst>
          </c:dPt>
          <c:dPt>
            <c:idx val="7"/>
            <c:invertIfNegative val="0"/>
            <c:bubble3D val="0"/>
            <c:extLst>
              <c:ext xmlns:c16="http://schemas.microsoft.com/office/drawing/2014/chart" uri="{C3380CC4-5D6E-409C-BE32-E72D297353CC}">
                <c16:uniqueId val="{00000006-30F6-4E09-BCE0-6A220AFF795F}"/>
              </c:ext>
            </c:extLst>
          </c:dPt>
          <c:dPt>
            <c:idx val="10"/>
            <c:invertIfNegative val="0"/>
            <c:bubble3D val="0"/>
            <c:extLst>
              <c:ext xmlns:c16="http://schemas.microsoft.com/office/drawing/2014/chart" uri="{C3380CC4-5D6E-409C-BE32-E72D297353CC}">
                <c16:uniqueId val="{00000007-30F6-4E09-BCE0-6A220AFF795F}"/>
              </c:ext>
            </c:extLst>
          </c:dPt>
          <c:dPt>
            <c:idx val="11"/>
            <c:invertIfNegative val="0"/>
            <c:bubble3D val="0"/>
            <c:extLst>
              <c:ext xmlns:c16="http://schemas.microsoft.com/office/drawing/2014/chart" uri="{C3380CC4-5D6E-409C-BE32-E72D297353CC}">
                <c16:uniqueId val="{00000008-30F6-4E09-BCE0-6A220AFF795F}"/>
              </c:ext>
            </c:extLst>
          </c:dPt>
          <c:dPt>
            <c:idx val="12"/>
            <c:invertIfNegative val="0"/>
            <c:bubble3D val="0"/>
            <c:extLst>
              <c:ext xmlns:c16="http://schemas.microsoft.com/office/drawing/2014/chart" uri="{C3380CC4-5D6E-409C-BE32-E72D297353CC}">
                <c16:uniqueId val="{00000009-30F6-4E09-BCE0-6A220AFF795F}"/>
              </c:ext>
            </c:extLst>
          </c:dPt>
          <c:dPt>
            <c:idx val="13"/>
            <c:invertIfNegative val="0"/>
            <c:bubble3D val="0"/>
            <c:extLst>
              <c:ext xmlns:c16="http://schemas.microsoft.com/office/drawing/2014/chart" uri="{C3380CC4-5D6E-409C-BE32-E72D297353CC}">
                <c16:uniqueId val="{0000000A-30F6-4E09-BCE0-6A220AFF795F}"/>
              </c:ext>
            </c:extLst>
          </c:dPt>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 as many as possible</c:v>
                </c:pt>
                <c:pt idx="1">
                  <c:v>Yes, some of them</c:v>
                </c:pt>
                <c:pt idx="2">
                  <c:v>No, none of them</c:v>
                </c:pt>
                <c:pt idx="3">
                  <c:v>Don't know/no answer</c:v>
                </c:pt>
              </c:strCache>
            </c:strRef>
          </c:cat>
          <c:val>
            <c:numRef>
              <c:f>Sheet1!$B$2:$B$5</c:f>
              <c:numCache>
                <c:formatCode>0</c:formatCode>
                <c:ptCount val="4"/>
                <c:pt idx="0">
                  <c:v>7.3333481793178183</c:v>
                </c:pt>
                <c:pt idx="1">
                  <c:v>37.524134732514526</c:v>
                </c:pt>
                <c:pt idx="2">
                  <c:v>45.602096122762298</c:v>
                </c:pt>
                <c:pt idx="3">
                  <c:v>9.5404209654052075</c:v>
                </c:pt>
              </c:numCache>
            </c:numRef>
          </c:val>
          <c:extLst>
            <c:ext xmlns:c16="http://schemas.microsoft.com/office/drawing/2014/chart" uri="{C3380CC4-5D6E-409C-BE32-E72D297353CC}">
              <c16:uniqueId val="{0000000B-30F6-4E09-BCE0-6A220AFF795F}"/>
            </c:ext>
          </c:extLst>
        </c:ser>
        <c:dLbls>
          <c:showLegendKey val="0"/>
          <c:showVal val="0"/>
          <c:showCatName val="0"/>
          <c:showSerName val="0"/>
          <c:showPercent val="0"/>
          <c:showBubbleSize val="0"/>
        </c:dLbls>
        <c:gapWidth val="33"/>
        <c:axId val="178428928"/>
        <c:axId val="178483968"/>
      </c:barChart>
      <c:catAx>
        <c:axId val="178428928"/>
        <c:scaling>
          <c:orientation val="maxMin"/>
        </c:scaling>
        <c:delete val="0"/>
        <c:axPos val="l"/>
        <c:numFmt formatCode="General" sourceLinked="1"/>
        <c:majorTickMark val="out"/>
        <c:minorTickMark val="none"/>
        <c:tickLblPos val="low"/>
        <c:crossAx val="178483968"/>
        <c:crosses val="autoZero"/>
        <c:auto val="1"/>
        <c:lblAlgn val="ctr"/>
        <c:lblOffset val="100"/>
        <c:noMultiLvlLbl val="0"/>
      </c:catAx>
      <c:valAx>
        <c:axId val="178483968"/>
        <c:scaling>
          <c:orientation val="minMax"/>
          <c:max val="100"/>
        </c:scaling>
        <c:delete val="1"/>
        <c:axPos val="t"/>
        <c:numFmt formatCode="0" sourceLinked="1"/>
        <c:majorTickMark val="out"/>
        <c:minorTickMark val="none"/>
        <c:tickLblPos val="nextTo"/>
        <c:crossAx val="178428928"/>
        <c:crosses val="autoZero"/>
        <c:crossBetween val="between"/>
      </c:valAx>
      <c:spPr>
        <a:noFill/>
        <a:ln>
          <a:noFill/>
        </a:ln>
        <a:effectLst/>
      </c:spPr>
    </c:plotArea>
    <c:plotVisOnly val="1"/>
    <c:dispBlanksAs val="gap"/>
    <c:showDLblsOverMax val="0"/>
  </c:chart>
  <c:spPr>
    <a:noFill/>
    <a:ln>
      <a:noFill/>
    </a:ln>
    <a:effectLst/>
  </c:spPr>
  <c:txPr>
    <a:bodyPr anchor="t"/>
    <a:lstStyle/>
    <a:p>
      <a:pPr>
        <a:defRPr sz="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373782578875173"/>
          <c:h val="1"/>
        </c:manualLayout>
      </c:layout>
      <c:barChart>
        <c:barDir val="bar"/>
        <c:grouping val="clustered"/>
        <c:varyColors val="0"/>
        <c:ser>
          <c:idx val="0"/>
          <c:order val="0"/>
          <c:tx>
            <c:strRef>
              <c:f>Sheet1!$B$1</c:f>
              <c:strCache>
                <c:ptCount val="1"/>
                <c:pt idx="0">
                  <c:v>Column2</c:v>
                </c:pt>
              </c:strCache>
            </c:strRef>
          </c:tx>
          <c:spPr>
            <a:solidFill>
              <a:schemeClr val="accent6"/>
            </a:solidFill>
            <a:ln>
              <a:noFill/>
            </a:ln>
            <a:effectLst/>
          </c:spPr>
          <c:invertIfNegative val="0"/>
          <c:dPt>
            <c:idx val="0"/>
            <c:invertIfNegative val="0"/>
            <c:bubble3D val="0"/>
            <c:spPr>
              <a:solidFill>
                <a:srgbClr val="4655A5"/>
              </a:solidFill>
              <a:ln>
                <a:noFill/>
              </a:ln>
              <a:effectLst/>
            </c:spPr>
            <c:extLst>
              <c:ext xmlns:c16="http://schemas.microsoft.com/office/drawing/2014/chart" uri="{C3380CC4-5D6E-409C-BE32-E72D297353CC}">
                <c16:uniqueId val="{00000000-44A8-437F-9261-16B0F661B68A}"/>
              </c:ext>
            </c:extLst>
          </c:dPt>
          <c:dPt>
            <c:idx val="1"/>
            <c:invertIfNegative val="0"/>
            <c:bubble3D val="0"/>
            <c:extLst>
              <c:ext xmlns:c16="http://schemas.microsoft.com/office/drawing/2014/chart" uri="{C3380CC4-5D6E-409C-BE32-E72D297353CC}">
                <c16:uniqueId val="{00000001-44A8-437F-9261-16B0F661B68A}"/>
              </c:ext>
            </c:extLst>
          </c:dPt>
          <c:dPt>
            <c:idx val="2"/>
            <c:invertIfNegative val="0"/>
            <c:bubble3D val="0"/>
            <c:extLst>
              <c:ext xmlns:c16="http://schemas.microsoft.com/office/drawing/2014/chart" uri="{C3380CC4-5D6E-409C-BE32-E72D297353CC}">
                <c16:uniqueId val="{00000002-44A8-437F-9261-16B0F661B68A}"/>
              </c:ext>
            </c:extLst>
          </c:dPt>
          <c:dPt>
            <c:idx val="4"/>
            <c:invertIfNegative val="0"/>
            <c:bubble3D val="0"/>
            <c:extLst>
              <c:ext xmlns:c16="http://schemas.microsoft.com/office/drawing/2014/chart" uri="{C3380CC4-5D6E-409C-BE32-E72D297353CC}">
                <c16:uniqueId val="{00000003-44A8-437F-9261-16B0F661B68A}"/>
              </c:ext>
            </c:extLst>
          </c:dPt>
          <c:dPt>
            <c:idx val="5"/>
            <c:invertIfNegative val="0"/>
            <c:bubble3D val="0"/>
            <c:extLst>
              <c:ext xmlns:c16="http://schemas.microsoft.com/office/drawing/2014/chart" uri="{C3380CC4-5D6E-409C-BE32-E72D297353CC}">
                <c16:uniqueId val="{00000004-44A8-437F-9261-16B0F661B68A}"/>
              </c:ext>
            </c:extLst>
          </c:dPt>
          <c:dPt>
            <c:idx val="6"/>
            <c:invertIfNegative val="0"/>
            <c:bubble3D val="0"/>
            <c:extLst>
              <c:ext xmlns:c16="http://schemas.microsoft.com/office/drawing/2014/chart" uri="{C3380CC4-5D6E-409C-BE32-E72D297353CC}">
                <c16:uniqueId val="{00000005-44A8-437F-9261-16B0F661B68A}"/>
              </c:ext>
            </c:extLst>
          </c:dPt>
          <c:dPt>
            <c:idx val="7"/>
            <c:invertIfNegative val="0"/>
            <c:bubble3D val="0"/>
            <c:extLst>
              <c:ext xmlns:c16="http://schemas.microsoft.com/office/drawing/2014/chart" uri="{C3380CC4-5D6E-409C-BE32-E72D297353CC}">
                <c16:uniqueId val="{00000006-44A8-437F-9261-16B0F661B68A}"/>
              </c:ext>
            </c:extLst>
          </c:dPt>
          <c:dPt>
            <c:idx val="10"/>
            <c:invertIfNegative val="0"/>
            <c:bubble3D val="0"/>
            <c:extLst>
              <c:ext xmlns:c16="http://schemas.microsoft.com/office/drawing/2014/chart" uri="{C3380CC4-5D6E-409C-BE32-E72D297353CC}">
                <c16:uniqueId val="{00000007-44A8-437F-9261-16B0F661B68A}"/>
              </c:ext>
            </c:extLst>
          </c:dPt>
          <c:dPt>
            <c:idx val="11"/>
            <c:invertIfNegative val="0"/>
            <c:bubble3D val="0"/>
            <c:extLst>
              <c:ext xmlns:c16="http://schemas.microsoft.com/office/drawing/2014/chart" uri="{C3380CC4-5D6E-409C-BE32-E72D297353CC}">
                <c16:uniqueId val="{00000008-44A8-437F-9261-16B0F661B68A}"/>
              </c:ext>
            </c:extLst>
          </c:dPt>
          <c:dPt>
            <c:idx val="12"/>
            <c:invertIfNegative val="0"/>
            <c:bubble3D val="0"/>
            <c:extLst>
              <c:ext xmlns:c16="http://schemas.microsoft.com/office/drawing/2014/chart" uri="{C3380CC4-5D6E-409C-BE32-E72D297353CC}">
                <c16:uniqueId val="{00000009-44A8-437F-9261-16B0F661B68A}"/>
              </c:ext>
            </c:extLst>
          </c:dPt>
          <c:dPt>
            <c:idx val="13"/>
            <c:invertIfNegative val="0"/>
            <c:bubble3D val="0"/>
            <c:extLst>
              <c:ext xmlns:c16="http://schemas.microsoft.com/office/drawing/2014/chart" uri="{C3380CC4-5D6E-409C-BE32-E72D297353CC}">
                <c16:uniqueId val="{0000000A-44A8-437F-9261-16B0F661B68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0</c:formatCode>
                <c:ptCount val="3"/>
                <c:pt idx="0">
                  <c:v>59.740919561124983</c:v>
                </c:pt>
                <c:pt idx="1">
                  <c:v>28.774236600652817</c:v>
                </c:pt>
                <c:pt idx="2">
                  <c:v>11.484843838222448</c:v>
                </c:pt>
              </c:numCache>
            </c:numRef>
          </c:val>
          <c:extLst>
            <c:ext xmlns:c16="http://schemas.microsoft.com/office/drawing/2014/chart" uri="{C3380CC4-5D6E-409C-BE32-E72D297353CC}">
              <c16:uniqueId val="{0000000B-44A8-437F-9261-16B0F661B68A}"/>
            </c:ext>
          </c:extLst>
        </c:ser>
        <c:dLbls>
          <c:showLegendKey val="0"/>
          <c:showVal val="0"/>
          <c:showCatName val="0"/>
          <c:showSerName val="0"/>
          <c:showPercent val="0"/>
          <c:showBubbleSize val="0"/>
        </c:dLbls>
        <c:gapWidth val="33"/>
        <c:axId val="178428928"/>
        <c:axId val="178483968"/>
      </c:barChart>
      <c:catAx>
        <c:axId val="178428928"/>
        <c:scaling>
          <c:orientation val="maxMin"/>
        </c:scaling>
        <c:delete val="1"/>
        <c:axPos val="l"/>
        <c:numFmt formatCode="General" sourceLinked="1"/>
        <c:majorTickMark val="none"/>
        <c:minorTickMark val="none"/>
        <c:tickLblPos val="nextTo"/>
        <c:crossAx val="178483968"/>
        <c:crosses val="autoZero"/>
        <c:auto val="1"/>
        <c:lblAlgn val="ctr"/>
        <c:lblOffset val="100"/>
        <c:noMultiLvlLbl val="0"/>
      </c:catAx>
      <c:valAx>
        <c:axId val="178483968"/>
        <c:scaling>
          <c:orientation val="minMax"/>
          <c:max val="100"/>
        </c:scaling>
        <c:delete val="1"/>
        <c:axPos val="t"/>
        <c:numFmt formatCode="0" sourceLinked="1"/>
        <c:majorTickMark val="out"/>
        <c:minorTickMark val="none"/>
        <c:tickLblPos val="nextTo"/>
        <c:crossAx val="178428928"/>
        <c:crosses val="autoZero"/>
        <c:crossBetween val="between"/>
      </c:valAx>
      <c:spPr>
        <a:noFill/>
        <a:ln>
          <a:noFill/>
        </a:ln>
        <a:effectLst/>
      </c:spPr>
    </c:plotArea>
    <c:plotVisOnly val="1"/>
    <c:dispBlanksAs val="gap"/>
    <c:showDLblsOverMax val="0"/>
  </c:chart>
  <c:spPr>
    <a:noFill/>
    <a:ln>
      <a:noFill/>
    </a:ln>
    <a:effectLst/>
  </c:spPr>
  <c:txPr>
    <a:bodyPr anchor="t"/>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33874366810634"/>
          <c:y val="4.2124629225269335E-2"/>
          <c:w val="0.58310149973535286"/>
          <c:h val="0.95080548948976684"/>
        </c:manualLayout>
      </c:layout>
      <c:barChart>
        <c:barDir val="bar"/>
        <c:grouping val="clustered"/>
        <c:varyColors val="0"/>
        <c:ser>
          <c:idx val="0"/>
          <c:order val="0"/>
          <c:tx>
            <c:strRef>
              <c:f>Sheet1!$B$1</c:f>
              <c:strCache>
                <c:ptCount val="1"/>
                <c:pt idx="0">
                  <c:v>Column2</c:v>
                </c:pt>
              </c:strCache>
            </c:strRef>
          </c:tx>
          <c:spPr>
            <a:solidFill>
              <a:schemeClr val="bg1">
                <a:lumMod val="65000"/>
              </a:schemeClr>
            </a:solidFill>
            <a:ln>
              <a:noFill/>
            </a:ln>
            <a:effectLst/>
          </c:spPr>
          <c:invertIfNegative val="0"/>
          <c:dPt>
            <c:idx val="0"/>
            <c:invertIfNegative val="0"/>
            <c:bubble3D val="0"/>
            <c:extLst>
              <c:ext xmlns:c16="http://schemas.microsoft.com/office/drawing/2014/chart" uri="{C3380CC4-5D6E-409C-BE32-E72D297353CC}">
                <c16:uniqueId val="{00000000-9936-4E37-839B-FFCC25593ACC}"/>
              </c:ext>
            </c:extLst>
          </c:dPt>
          <c:dPt>
            <c:idx val="1"/>
            <c:invertIfNegative val="0"/>
            <c:bubble3D val="0"/>
            <c:extLst>
              <c:ext xmlns:c16="http://schemas.microsoft.com/office/drawing/2014/chart" uri="{C3380CC4-5D6E-409C-BE32-E72D297353CC}">
                <c16:uniqueId val="{00000001-9936-4E37-839B-FFCC25593ACC}"/>
              </c:ext>
            </c:extLst>
          </c:dPt>
          <c:dPt>
            <c:idx val="2"/>
            <c:invertIfNegative val="0"/>
            <c:bubble3D val="0"/>
            <c:extLst>
              <c:ext xmlns:c16="http://schemas.microsoft.com/office/drawing/2014/chart" uri="{C3380CC4-5D6E-409C-BE32-E72D297353CC}">
                <c16:uniqueId val="{00000002-9936-4E37-839B-FFCC25593ACC}"/>
              </c:ext>
            </c:extLst>
          </c:dPt>
          <c:dPt>
            <c:idx val="4"/>
            <c:invertIfNegative val="0"/>
            <c:bubble3D val="0"/>
            <c:extLst>
              <c:ext xmlns:c16="http://schemas.microsoft.com/office/drawing/2014/chart" uri="{C3380CC4-5D6E-409C-BE32-E72D297353CC}">
                <c16:uniqueId val="{00000003-9936-4E37-839B-FFCC25593ACC}"/>
              </c:ext>
            </c:extLst>
          </c:dPt>
          <c:dPt>
            <c:idx val="5"/>
            <c:invertIfNegative val="0"/>
            <c:bubble3D val="0"/>
            <c:extLst>
              <c:ext xmlns:c16="http://schemas.microsoft.com/office/drawing/2014/chart" uri="{C3380CC4-5D6E-409C-BE32-E72D297353CC}">
                <c16:uniqueId val="{00000004-9936-4E37-839B-FFCC25593ACC}"/>
              </c:ext>
            </c:extLst>
          </c:dPt>
          <c:dPt>
            <c:idx val="6"/>
            <c:invertIfNegative val="0"/>
            <c:bubble3D val="0"/>
            <c:extLst>
              <c:ext xmlns:c16="http://schemas.microsoft.com/office/drawing/2014/chart" uri="{C3380CC4-5D6E-409C-BE32-E72D297353CC}">
                <c16:uniqueId val="{00000005-9936-4E37-839B-FFCC25593ACC}"/>
              </c:ext>
            </c:extLst>
          </c:dPt>
          <c:dPt>
            <c:idx val="7"/>
            <c:invertIfNegative val="0"/>
            <c:bubble3D val="0"/>
            <c:extLst>
              <c:ext xmlns:c16="http://schemas.microsoft.com/office/drawing/2014/chart" uri="{C3380CC4-5D6E-409C-BE32-E72D297353CC}">
                <c16:uniqueId val="{00000006-9936-4E37-839B-FFCC25593ACC}"/>
              </c:ext>
            </c:extLst>
          </c:dPt>
          <c:dPt>
            <c:idx val="10"/>
            <c:invertIfNegative val="0"/>
            <c:bubble3D val="0"/>
            <c:extLst>
              <c:ext xmlns:c16="http://schemas.microsoft.com/office/drawing/2014/chart" uri="{C3380CC4-5D6E-409C-BE32-E72D297353CC}">
                <c16:uniqueId val="{00000007-9936-4E37-839B-FFCC25593ACC}"/>
              </c:ext>
            </c:extLst>
          </c:dPt>
          <c:dPt>
            <c:idx val="11"/>
            <c:invertIfNegative val="0"/>
            <c:bubble3D val="0"/>
            <c:extLst>
              <c:ext xmlns:c16="http://schemas.microsoft.com/office/drawing/2014/chart" uri="{C3380CC4-5D6E-409C-BE32-E72D297353CC}">
                <c16:uniqueId val="{00000008-9936-4E37-839B-FFCC25593ACC}"/>
              </c:ext>
            </c:extLst>
          </c:dPt>
          <c:dPt>
            <c:idx val="12"/>
            <c:invertIfNegative val="0"/>
            <c:bubble3D val="0"/>
            <c:extLst>
              <c:ext xmlns:c16="http://schemas.microsoft.com/office/drawing/2014/chart" uri="{C3380CC4-5D6E-409C-BE32-E72D297353CC}">
                <c16:uniqueId val="{00000009-9936-4E37-839B-FFCC25593ACC}"/>
              </c:ext>
            </c:extLst>
          </c:dPt>
          <c:dPt>
            <c:idx val="13"/>
            <c:invertIfNegative val="0"/>
            <c:bubble3D val="0"/>
            <c:extLst>
              <c:ext xmlns:c16="http://schemas.microsoft.com/office/drawing/2014/chart" uri="{C3380CC4-5D6E-409C-BE32-E72D297353CC}">
                <c16:uniqueId val="{0000000A-9936-4E37-839B-FFCC25593ACC}"/>
              </c:ext>
            </c:extLst>
          </c:dPt>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Oppose </c:v>
                </c:pt>
                <c:pt idx="1">
                  <c:v>Agree</c:v>
                </c:pt>
                <c:pt idx="2">
                  <c:v>Don’t know / No answer</c:v>
                </c:pt>
              </c:strCache>
            </c:strRef>
          </c:cat>
          <c:val>
            <c:numRef>
              <c:f>Sheet1!$B$2:$B$4</c:f>
              <c:numCache>
                <c:formatCode>0</c:formatCode>
                <c:ptCount val="3"/>
                <c:pt idx="0">
                  <c:v>70.41349241789429</c:v>
                </c:pt>
                <c:pt idx="1">
                  <c:v>23.8725932612527</c:v>
                </c:pt>
                <c:pt idx="2">
                  <c:v>5.7139143208528633</c:v>
                </c:pt>
              </c:numCache>
            </c:numRef>
          </c:val>
          <c:extLst>
            <c:ext xmlns:c16="http://schemas.microsoft.com/office/drawing/2014/chart" uri="{C3380CC4-5D6E-409C-BE32-E72D297353CC}">
              <c16:uniqueId val="{0000000B-9936-4E37-839B-FFCC25593ACC}"/>
            </c:ext>
          </c:extLst>
        </c:ser>
        <c:dLbls>
          <c:showLegendKey val="0"/>
          <c:showVal val="0"/>
          <c:showCatName val="0"/>
          <c:showSerName val="0"/>
          <c:showPercent val="0"/>
          <c:showBubbleSize val="0"/>
        </c:dLbls>
        <c:gapWidth val="33"/>
        <c:axId val="178428928"/>
        <c:axId val="178483968"/>
      </c:barChart>
      <c:catAx>
        <c:axId val="178428928"/>
        <c:scaling>
          <c:orientation val="maxMin"/>
        </c:scaling>
        <c:delete val="0"/>
        <c:axPos val="l"/>
        <c:numFmt formatCode="General" sourceLinked="1"/>
        <c:majorTickMark val="out"/>
        <c:minorTickMark val="none"/>
        <c:tickLblPos val="nextTo"/>
        <c:crossAx val="178483968"/>
        <c:crosses val="autoZero"/>
        <c:auto val="1"/>
        <c:lblAlgn val="ctr"/>
        <c:lblOffset val="100"/>
        <c:noMultiLvlLbl val="0"/>
      </c:catAx>
      <c:valAx>
        <c:axId val="178483968"/>
        <c:scaling>
          <c:orientation val="minMax"/>
          <c:max val="100"/>
        </c:scaling>
        <c:delete val="1"/>
        <c:axPos val="t"/>
        <c:numFmt formatCode="0" sourceLinked="1"/>
        <c:majorTickMark val="out"/>
        <c:minorTickMark val="none"/>
        <c:tickLblPos val="nextTo"/>
        <c:crossAx val="178428928"/>
        <c:crosses val="autoZero"/>
        <c:crossBetween val="between"/>
      </c:valAx>
      <c:spPr>
        <a:noFill/>
        <a:ln>
          <a:noFill/>
        </a:ln>
        <a:effectLst/>
      </c:spPr>
    </c:plotArea>
    <c:plotVisOnly val="1"/>
    <c:dispBlanksAs val="gap"/>
    <c:showDLblsOverMax val="0"/>
  </c:chart>
  <c:spPr>
    <a:noFill/>
    <a:ln>
      <a:noFill/>
    </a:ln>
    <a:effectLst/>
  </c:spPr>
  <c:txPr>
    <a:bodyPr anchor="t"/>
    <a:lstStyle/>
    <a:p>
      <a:pPr>
        <a:defRPr sz="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373782578875173"/>
          <c:h val="1"/>
        </c:manualLayout>
      </c:layout>
      <c:barChart>
        <c:barDir val="bar"/>
        <c:grouping val="clustered"/>
        <c:varyColors val="0"/>
        <c:ser>
          <c:idx val="0"/>
          <c:order val="0"/>
          <c:tx>
            <c:strRef>
              <c:f>Sheet1!$B$1</c:f>
              <c:strCache>
                <c:ptCount val="1"/>
                <c:pt idx="0">
                  <c:v>Column3</c:v>
                </c:pt>
              </c:strCache>
            </c:strRef>
          </c:tx>
          <c:spPr>
            <a:solidFill>
              <a:schemeClr val="accent6"/>
            </a:solidFill>
            <a:ln>
              <a:noFill/>
            </a:ln>
            <a:effectLst/>
          </c:spPr>
          <c:invertIfNegative val="0"/>
          <c:dPt>
            <c:idx val="0"/>
            <c:invertIfNegative val="0"/>
            <c:bubble3D val="0"/>
            <c:spPr>
              <a:solidFill>
                <a:srgbClr val="4655A5"/>
              </a:solidFill>
              <a:ln>
                <a:noFill/>
              </a:ln>
              <a:effectLst/>
            </c:spPr>
            <c:extLst>
              <c:ext xmlns:c16="http://schemas.microsoft.com/office/drawing/2014/chart" uri="{C3380CC4-5D6E-409C-BE32-E72D297353CC}">
                <c16:uniqueId val="{00000001-D438-4ED6-8D92-A8EECEECCB8D}"/>
              </c:ext>
            </c:extLst>
          </c:dPt>
          <c:dPt>
            <c:idx val="1"/>
            <c:invertIfNegative val="0"/>
            <c:bubble3D val="0"/>
            <c:extLst>
              <c:ext xmlns:c16="http://schemas.microsoft.com/office/drawing/2014/chart" uri="{C3380CC4-5D6E-409C-BE32-E72D297353CC}">
                <c16:uniqueId val="{00000002-D438-4ED6-8D92-A8EECEECCB8D}"/>
              </c:ext>
            </c:extLst>
          </c:dPt>
          <c:dPt>
            <c:idx val="2"/>
            <c:invertIfNegative val="0"/>
            <c:bubble3D val="0"/>
            <c:extLst>
              <c:ext xmlns:c16="http://schemas.microsoft.com/office/drawing/2014/chart" uri="{C3380CC4-5D6E-409C-BE32-E72D297353CC}">
                <c16:uniqueId val="{00000003-D438-4ED6-8D92-A8EECEECCB8D}"/>
              </c:ext>
            </c:extLst>
          </c:dPt>
          <c:dPt>
            <c:idx val="4"/>
            <c:invertIfNegative val="0"/>
            <c:bubble3D val="0"/>
            <c:extLst>
              <c:ext xmlns:c16="http://schemas.microsoft.com/office/drawing/2014/chart" uri="{C3380CC4-5D6E-409C-BE32-E72D297353CC}">
                <c16:uniqueId val="{00000004-D438-4ED6-8D92-A8EECEECCB8D}"/>
              </c:ext>
            </c:extLst>
          </c:dPt>
          <c:dPt>
            <c:idx val="5"/>
            <c:invertIfNegative val="0"/>
            <c:bubble3D val="0"/>
            <c:extLst>
              <c:ext xmlns:c16="http://schemas.microsoft.com/office/drawing/2014/chart" uri="{C3380CC4-5D6E-409C-BE32-E72D297353CC}">
                <c16:uniqueId val="{00000005-D438-4ED6-8D92-A8EECEECCB8D}"/>
              </c:ext>
            </c:extLst>
          </c:dPt>
          <c:dPt>
            <c:idx val="6"/>
            <c:invertIfNegative val="0"/>
            <c:bubble3D val="0"/>
            <c:extLst>
              <c:ext xmlns:c16="http://schemas.microsoft.com/office/drawing/2014/chart" uri="{C3380CC4-5D6E-409C-BE32-E72D297353CC}">
                <c16:uniqueId val="{00000006-D438-4ED6-8D92-A8EECEECCB8D}"/>
              </c:ext>
            </c:extLst>
          </c:dPt>
          <c:dPt>
            <c:idx val="7"/>
            <c:invertIfNegative val="0"/>
            <c:bubble3D val="0"/>
            <c:extLst>
              <c:ext xmlns:c16="http://schemas.microsoft.com/office/drawing/2014/chart" uri="{C3380CC4-5D6E-409C-BE32-E72D297353CC}">
                <c16:uniqueId val="{00000007-D438-4ED6-8D92-A8EECEECCB8D}"/>
              </c:ext>
            </c:extLst>
          </c:dPt>
          <c:dPt>
            <c:idx val="10"/>
            <c:invertIfNegative val="0"/>
            <c:bubble3D val="0"/>
            <c:extLst>
              <c:ext xmlns:c16="http://schemas.microsoft.com/office/drawing/2014/chart" uri="{C3380CC4-5D6E-409C-BE32-E72D297353CC}">
                <c16:uniqueId val="{00000008-D438-4ED6-8D92-A8EECEECCB8D}"/>
              </c:ext>
            </c:extLst>
          </c:dPt>
          <c:dPt>
            <c:idx val="11"/>
            <c:invertIfNegative val="0"/>
            <c:bubble3D val="0"/>
            <c:extLst>
              <c:ext xmlns:c16="http://schemas.microsoft.com/office/drawing/2014/chart" uri="{C3380CC4-5D6E-409C-BE32-E72D297353CC}">
                <c16:uniqueId val="{00000009-D438-4ED6-8D92-A8EECEECCB8D}"/>
              </c:ext>
            </c:extLst>
          </c:dPt>
          <c:dPt>
            <c:idx val="12"/>
            <c:invertIfNegative val="0"/>
            <c:bubble3D val="0"/>
            <c:extLst>
              <c:ext xmlns:c16="http://schemas.microsoft.com/office/drawing/2014/chart" uri="{C3380CC4-5D6E-409C-BE32-E72D297353CC}">
                <c16:uniqueId val="{0000000A-D438-4ED6-8D92-A8EECEECCB8D}"/>
              </c:ext>
            </c:extLst>
          </c:dPt>
          <c:dPt>
            <c:idx val="13"/>
            <c:invertIfNegative val="0"/>
            <c:bubble3D val="0"/>
            <c:extLst>
              <c:ext xmlns:c16="http://schemas.microsoft.com/office/drawing/2014/chart" uri="{C3380CC4-5D6E-409C-BE32-E72D297353CC}">
                <c16:uniqueId val="{0000000B-D438-4ED6-8D92-A8EECEECCB8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 as many as possible</c:v>
                </c:pt>
                <c:pt idx="1">
                  <c:v>Yes, some of them</c:v>
                </c:pt>
                <c:pt idx="2">
                  <c:v>No, none of them</c:v>
                </c:pt>
                <c:pt idx="3">
                  <c:v>Don't know/no answer</c:v>
                </c:pt>
              </c:strCache>
            </c:strRef>
          </c:cat>
          <c:val>
            <c:numRef>
              <c:f>Sheet1!$B$2:$B$5</c:f>
              <c:numCache>
                <c:formatCode>0</c:formatCode>
                <c:ptCount val="4"/>
                <c:pt idx="0">
                  <c:v>2.8999605326205229</c:v>
                </c:pt>
                <c:pt idx="1">
                  <c:v>39.581739348578061</c:v>
                </c:pt>
                <c:pt idx="2">
                  <c:v>46.633732412615693</c:v>
                </c:pt>
                <c:pt idx="3">
                  <c:v>10.884567706186113</c:v>
                </c:pt>
              </c:numCache>
            </c:numRef>
          </c:val>
          <c:extLst>
            <c:ext xmlns:c16="http://schemas.microsoft.com/office/drawing/2014/chart" uri="{C3380CC4-5D6E-409C-BE32-E72D297353CC}">
              <c16:uniqueId val="{0000000C-D438-4ED6-8D92-A8EECEECCB8D}"/>
            </c:ext>
          </c:extLst>
        </c:ser>
        <c:dLbls>
          <c:showLegendKey val="0"/>
          <c:showVal val="0"/>
          <c:showCatName val="0"/>
          <c:showSerName val="0"/>
          <c:showPercent val="0"/>
          <c:showBubbleSize val="0"/>
        </c:dLbls>
        <c:gapWidth val="33"/>
        <c:axId val="178428928"/>
        <c:axId val="178483968"/>
      </c:barChart>
      <c:catAx>
        <c:axId val="178428928"/>
        <c:scaling>
          <c:orientation val="maxMin"/>
        </c:scaling>
        <c:delete val="1"/>
        <c:axPos val="l"/>
        <c:numFmt formatCode="General" sourceLinked="1"/>
        <c:majorTickMark val="none"/>
        <c:minorTickMark val="none"/>
        <c:tickLblPos val="nextTo"/>
        <c:crossAx val="178483968"/>
        <c:crosses val="autoZero"/>
        <c:auto val="1"/>
        <c:lblAlgn val="ctr"/>
        <c:lblOffset val="100"/>
        <c:noMultiLvlLbl val="0"/>
      </c:catAx>
      <c:valAx>
        <c:axId val="178483968"/>
        <c:scaling>
          <c:orientation val="minMax"/>
          <c:max val="100"/>
        </c:scaling>
        <c:delete val="1"/>
        <c:axPos val="t"/>
        <c:numFmt formatCode="0" sourceLinked="1"/>
        <c:majorTickMark val="out"/>
        <c:minorTickMark val="none"/>
        <c:tickLblPos val="nextTo"/>
        <c:crossAx val="178428928"/>
        <c:crosses val="autoZero"/>
        <c:crossBetween val="between"/>
      </c:valAx>
      <c:spPr>
        <a:noFill/>
        <a:ln>
          <a:noFill/>
        </a:ln>
        <a:effectLst/>
      </c:spPr>
    </c:plotArea>
    <c:plotVisOnly val="1"/>
    <c:dispBlanksAs val="gap"/>
    <c:showDLblsOverMax val="0"/>
  </c:chart>
  <c:spPr>
    <a:noFill/>
    <a:ln>
      <a:noFill/>
    </a:ln>
    <a:effectLst/>
  </c:spPr>
  <c:txPr>
    <a:bodyPr anchor="t"/>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dLbls>
          <c:showLegendKey val="0"/>
          <c:showVal val="0"/>
          <c:showCatName val="0"/>
          <c:showSerName val="0"/>
          <c:showPercent val="0"/>
          <c:showBubbleSize val="0"/>
        </c:dLbls>
        <c:gapWidth val="0"/>
        <c:overlap val="100"/>
        <c:axId val="83456768"/>
        <c:axId val="83458304"/>
      </c:barChart>
      <c:catAx>
        <c:axId val="83456768"/>
        <c:scaling>
          <c:orientation val="minMax"/>
        </c:scaling>
        <c:delete val="1"/>
        <c:axPos val="b"/>
        <c:numFmt formatCode="General" sourceLinked="1"/>
        <c:majorTickMark val="none"/>
        <c:minorTickMark val="none"/>
        <c:tickLblPos val="nextTo"/>
        <c:crossAx val="83458304"/>
        <c:crosses val="autoZero"/>
        <c:auto val="1"/>
        <c:lblAlgn val="ctr"/>
        <c:lblOffset val="100"/>
        <c:noMultiLvlLbl val="0"/>
      </c:catAx>
      <c:valAx>
        <c:axId val="83458304"/>
        <c:scaling>
          <c:orientation val="minMax"/>
          <c:max val="100"/>
        </c:scaling>
        <c:delete val="1"/>
        <c:axPos val="l"/>
        <c:numFmt formatCode="General" sourceLinked="1"/>
        <c:majorTickMark val="none"/>
        <c:minorTickMark val="none"/>
        <c:tickLblPos val="nextTo"/>
        <c:crossAx val="83456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82106986879571"/>
          <c:y val="9.6816484323482638E-2"/>
          <c:w val="0.38791488791685014"/>
          <c:h val="0.82927845568811742"/>
        </c:manualLayout>
      </c:layout>
      <c:doughnutChart>
        <c:varyColors val="1"/>
        <c:ser>
          <c:idx val="0"/>
          <c:order val="0"/>
          <c:tx>
            <c:strRef>
              <c:f>Sheet1!$B$1</c:f>
              <c:strCache>
                <c:ptCount val="1"/>
                <c:pt idx="0">
                  <c:v>mar.16</c:v>
                </c:pt>
              </c:strCache>
            </c:strRef>
          </c:tx>
          <c:dPt>
            <c:idx val="0"/>
            <c:bubble3D val="0"/>
            <c:spPr>
              <a:solidFill>
                <a:srgbClr val="89BD27"/>
              </a:solidFill>
              <a:ln w="19050">
                <a:solidFill>
                  <a:schemeClr val="lt1"/>
                </a:solidFill>
              </a:ln>
              <a:effectLst/>
            </c:spPr>
            <c:extLst>
              <c:ext xmlns:c16="http://schemas.microsoft.com/office/drawing/2014/chart" uri="{C3380CC4-5D6E-409C-BE32-E72D297353CC}">
                <c16:uniqueId val="{00000009-B3A9-492C-9943-31136220CF6E}"/>
              </c:ext>
            </c:extLst>
          </c:dPt>
          <c:dPt>
            <c:idx val="1"/>
            <c:bubble3D val="0"/>
            <c:spPr>
              <a:solidFill>
                <a:srgbClr val="489A1E"/>
              </a:solidFill>
              <a:ln w="19050">
                <a:solidFill>
                  <a:schemeClr val="lt1"/>
                </a:solidFill>
              </a:ln>
              <a:effectLst/>
            </c:spPr>
            <c:extLst>
              <c:ext xmlns:c16="http://schemas.microsoft.com/office/drawing/2014/chart" uri="{C3380CC4-5D6E-409C-BE32-E72D297353CC}">
                <c16:uniqueId val="{0000000B-B3A9-492C-9943-31136220CF6E}"/>
              </c:ext>
            </c:extLst>
          </c:dPt>
          <c:dPt>
            <c:idx val="2"/>
            <c:bubble3D val="0"/>
            <c:spPr>
              <a:solidFill>
                <a:srgbClr val="53C6EF"/>
              </a:solidFill>
              <a:ln w="19050">
                <a:solidFill>
                  <a:schemeClr val="lt1"/>
                </a:solidFill>
              </a:ln>
              <a:effectLst/>
            </c:spPr>
            <c:extLst>
              <c:ext xmlns:c16="http://schemas.microsoft.com/office/drawing/2014/chart" uri="{C3380CC4-5D6E-409C-BE32-E72D297353CC}">
                <c16:uniqueId val="{00000006-B3A9-492C-9943-31136220CF6E}"/>
              </c:ext>
            </c:extLst>
          </c:dPt>
          <c:dPt>
            <c:idx val="3"/>
            <c:bubble3D val="0"/>
            <c:spPr>
              <a:solidFill>
                <a:srgbClr val="0F7BA2"/>
              </a:solidFill>
              <a:ln w="19050">
                <a:solidFill>
                  <a:schemeClr val="lt1"/>
                </a:solidFill>
              </a:ln>
              <a:effectLst/>
            </c:spPr>
            <c:extLst>
              <c:ext xmlns:c16="http://schemas.microsoft.com/office/drawing/2014/chart" uri="{C3380CC4-5D6E-409C-BE32-E72D297353CC}">
                <c16:uniqueId val="{00000003-B3A9-492C-9943-31136220CF6E}"/>
              </c:ext>
            </c:extLst>
          </c:dPt>
          <c:dPt>
            <c:idx val="4"/>
            <c:bubble3D val="0"/>
            <c:spPr>
              <a:solidFill>
                <a:srgbClr val="797979"/>
              </a:solidFill>
              <a:ln w="19050">
                <a:solidFill>
                  <a:schemeClr val="lt1"/>
                </a:solidFill>
              </a:ln>
              <a:effectLst/>
            </c:spPr>
            <c:extLst>
              <c:ext xmlns:c16="http://schemas.microsoft.com/office/drawing/2014/chart" uri="{C3380CC4-5D6E-409C-BE32-E72D297353CC}">
                <c16:uniqueId val="{00000008-B3A9-492C-9943-31136220CF6E}"/>
              </c:ext>
            </c:extLst>
          </c:dPt>
          <c:cat>
            <c:strRef>
              <c:f>Sheet1!$A$2:$A$6</c:f>
              <c:strCache>
                <c:ptCount val="5"/>
                <c:pt idx="0">
                  <c:v>Very good</c:v>
                </c:pt>
                <c:pt idx="1">
                  <c:v>Mostly good</c:v>
                </c:pt>
                <c:pt idx="2">
                  <c:v>Mostly bad</c:v>
                </c:pt>
                <c:pt idx="3">
                  <c:v>Very bad</c:v>
                </c:pt>
                <c:pt idx="4">
                  <c:v>DK/NA</c:v>
                </c:pt>
              </c:strCache>
            </c:strRef>
          </c:cat>
          <c:val>
            <c:numRef>
              <c:f>Sheet1!$B$2:$B$6</c:f>
              <c:numCache>
                <c:formatCode>0</c:formatCode>
                <c:ptCount val="5"/>
                <c:pt idx="0">
                  <c:v>3.0235260401738402</c:v>
                </c:pt>
                <c:pt idx="1">
                  <c:v>36.363620728735619</c:v>
                </c:pt>
                <c:pt idx="2">
                  <c:v>45.325110155691185</c:v>
                </c:pt>
                <c:pt idx="3">
                  <c:v>14.008882829965891</c:v>
                </c:pt>
                <c:pt idx="4">
                  <c:v>1.278860245433302</c:v>
                </c:pt>
              </c:numCache>
            </c:numRef>
          </c:val>
          <c:extLst>
            <c:ext xmlns:c16="http://schemas.microsoft.com/office/drawing/2014/chart" uri="{C3380CC4-5D6E-409C-BE32-E72D297353CC}">
              <c16:uniqueId val="{00000000-B3A9-492C-9943-31136220CF6E}"/>
            </c:ext>
          </c:extLst>
        </c:ser>
        <c:ser>
          <c:idx val="1"/>
          <c:order val="1"/>
          <c:tx>
            <c:strRef>
              <c:f>Sheet1!$C$1</c:f>
              <c:strCache>
                <c:ptCount val="1"/>
                <c:pt idx="0">
                  <c:v>sep.16</c:v>
                </c:pt>
              </c:strCache>
            </c:strRef>
          </c:tx>
          <c:dPt>
            <c:idx val="0"/>
            <c:bubble3D val="0"/>
            <c:spPr>
              <a:solidFill>
                <a:srgbClr val="89BD27"/>
              </a:solidFill>
              <a:ln w="19050">
                <a:solidFill>
                  <a:schemeClr val="lt1"/>
                </a:solidFill>
              </a:ln>
              <a:effectLst/>
            </c:spPr>
            <c:extLst>
              <c:ext xmlns:c16="http://schemas.microsoft.com/office/drawing/2014/chart" uri="{C3380CC4-5D6E-409C-BE32-E72D297353CC}">
                <c16:uniqueId val="{00000002-B3A9-492C-9943-31136220CF6E}"/>
              </c:ext>
            </c:extLst>
          </c:dPt>
          <c:dPt>
            <c:idx val="1"/>
            <c:bubble3D val="0"/>
            <c:spPr>
              <a:solidFill>
                <a:srgbClr val="489A1E"/>
              </a:solidFill>
              <a:ln w="19050">
                <a:solidFill>
                  <a:schemeClr val="lt1"/>
                </a:solidFill>
              </a:ln>
              <a:effectLst/>
            </c:spPr>
            <c:extLst>
              <c:ext xmlns:c16="http://schemas.microsoft.com/office/drawing/2014/chart" uri="{C3380CC4-5D6E-409C-BE32-E72D297353CC}">
                <c16:uniqueId val="{0000000A-B3A9-492C-9943-31136220CF6E}"/>
              </c:ext>
            </c:extLst>
          </c:dPt>
          <c:dPt>
            <c:idx val="2"/>
            <c:bubble3D val="0"/>
            <c:spPr>
              <a:solidFill>
                <a:srgbClr val="53C6EF"/>
              </a:solidFill>
              <a:ln w="19050">
                <a:solidFill>
                  <a:schemeClr val="lt1"/>
                </a:solidFill>
              </a:ln>
              <a:effectLst/>
            </c:spPr>
            <c:extLst>
              <c:ext xmlns:c16="http://schemas.microsoft.com/office/drawing/2014/chart" uri="{C3380CC4-5D6E-409C-BE32-E72D297353CC}">
                <c16:uniqueId val="{00000005-B3A9-492C-9943-31136220CF6E}"/>
              </c:ext>
            </c:extLst>
          </c:dPt>
          <c:dPt>
            <c:idx val="3"/>
            <c:bubble3D val="0"/>
            <c:spPr>
              <a:solidFill>
                <a:srgbClr val="0F7BA2"/>
              </a:solidFill>
              <a:ln w="19050">
                <a:solidFill>
                  <a:schemeClr val="lt1"/>
                </a:solidFill>
              </a:ln>
              <a:effectLst/>
            </c:spPr>
            <c:extLst>
              <c:ext xmlns:c16="http://schemas.microsoft.com/office/drawing/2014/chart" uri="{C3380CC4-5D6E-409C-BE32-E72D297353CC}">
                <c16:uniqueId val="{00000004-B3A9-492C-9943-31136220CF6E}"/>
              </c:ext>
            </c:extLst>
          </c:dPt>
          <c:dPt>
            <c:idx val="4"/>
            <c:bubble3D val="0"/>
            <c:spPr>
              <a:solidFill>
                <a:srgbClr val="797979"/>
              </a:solidFill>
              <a:ln w="19050">
                <a:solidFill>
                  <a:schemeClr val="lt1"/>
                </a:solidFill>
              </a:ln>
              <a:effectLst/>
            </c:spPr>
            <c:extLst>
              <c:ext xmlns:c16="http://schemas.microsoft.com/office/drawing/2014/chart" uri="{C3380CC4-5D6E-409C-BE32-E72D297353CC}">
                <c16:uniqueId val="{00000007-B3A9-492C-9943-31136220CF6E}"/>
              </c:ext>
            </c:extLst>
          </c:dPt>
          <c:dLbls>
            <c:dLbl>
              <c:idx val="0"/>
              <c:layout>
                <c:manualLayout>
                  <c:x val="0"/>
                  <c:y val="-5.6825522713709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A9-492C-9943-31136220CF6E}"/>
                </c:ext>
              </c:extLst>
            </c:dLbl>
            <c:dLbl>
              <c:idx val="1"/>
              <c:layout>
                <c:manualLayout>
                  <c:x val="3.6142353060702362E-2"/>
                  <c:y val="-7.10319033921369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3A9-492C-9943-31136220CF6E}"/>
                </c:ext>
              </c:extLst>
            </c:dLbl>
            <c:dLbl>
              <c:idx val="2"/>
              <c:layout>
                <c:manualLayout>
                  <c:x val="-3.6142353060702362E-2"/>
                  <c:y val="6.3928713052923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A9-492C-9943-31136220CF6E}"/>
                </c:ext>
              </c:extLst>
            </c:dLbl>
            <c:dLbl>
              <c:idx val="3"/>
              <c:layout>
                <c:manualLayout>
                  <c:x val="-4.6985058978913072E-2"/>
                  <c:y val="-2.84127613568547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A9-492C-9943-31136220CF6E}"/>
                </c:ext>
              </c:extLst>
            </c:dLbl>
            <c:dLbl>
              <c:idx val="4"/>
              <c:layout>
                <c:manualLayout>
                  <c:x val="-1.0842705918210776E-2"/>
                  <c:y val="-4.97223323744958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A9-492C-9943-31136220CF6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Mostly good</c:v>
                </c:pt>
                <c:pt idx="2">
                  <c:v>Mostly bad</c:v>
                </c:pt>
                <c:pt idx="3">
                  <c:v>Very bad</c:v>
                </c:pt>
                <c:pt idx="4">
                  <c:v>DK/NA</c:v>
                </c:pt>
              </c:strCache>
            </c:strRef>
          </c:cat>
          <c:val>
            <c:numRef>
              <c:f>Sheet1!$C$2:$C$6</c:f>
              <c:numCache>
                <c:formatCode>0</c:formatCode>
                <c:ptCount val="5"/>
                <c:pt idx="0">
                  <c:v>2.9685321859996496</c:v>
                </c:pt>
                <c:pt idx="1">
                  <c:v>37.82335484301543</c:v>
                </c:pt>
                <c:pt idx="2">
                  <c:v>44.511422190790114</c:v>
                </c:pt>
                <c:pt idx="3">
                  <c:v>12.018882346632646</c:v>
                </c:pt>
                <c:pt idx="4">
                  <c:v>2.6778084335625487</c:v>
                </c:pt>
              </c:numCache>
            </c:numRef>
          </c:val>
          <c:extLst>
            <c:ext xmlns:c16="http://schemas.microsoft.com/office/drawing/2014/chart" uri="{C3380CC4-5D6E-409C-BE32-E72D297353CC}">
              <c16:uniqueId val="{00000001-B3A9-492C-9943-31136220CF6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4.00332054311427E-2"/>
          <c:y val="8.5723761961464917E-2"/>
          <c:w val="0.3271987143567387"/>
          <c:h val="0.8503475249856118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Column3</c:v>
                </c:pt>
              </c:strCache>
            </c:strRef>
          </c:tx>
          <c:spPr>
            <a:solidFill>
              <a:srgbClr val="89BD27"/>
            </a:solidFill>
            <a:ln>
              <a:noFill/>
            </a:ln>
            <a:effectLst/>
          </c:spPr>
          <c:invertIfNegative val="0"/>
          <c:dPt>
            <c:idx val="0"/>
            <c:invertIfNegative val="0"/>
            <c:bubble3D val="0"/>
            <c:extLst>
              <c:ext xmlns:c16="http://schemas.microsoft.com/office/drawing/2014/chart" uri="{C3380CC4-5D6E-409C-BE32-E72D297353CC}">
                <c16:uniqueId val="{00000001-A53A-498E-9C6A-99EAF1CEA88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89BD27"/>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18</c:v>
                </c:pt>
              </c:numCache>
            </c:numRef>
          </c:val>
          <c:extLst>
            <c:ext xmlns:c16="http://schemas.microsoft.com/office/drawing/2014/chart" uri="{C3380CC4-5D6E-409C-BE32-E72D297353CC}">
              <c16:uniqueId val="{00000002-A53A-498E-9C6A-99EAF1CEA88A}"/>
            </c:ext>
          </c:extLst>
        </c:ser>
        <c:dLbls>
          <c:showLegendKey val="0"/>
          <c:showVal val="0"/>
          <c:showCatName val="0"/>
          <c:showSerName val="0"/>
          <c:showPercent val="0"/>
          <c:showBubbleSize val="0"/>
        </c:dLbls>
        <c:gapWidth val="0"/>
        <c:overlap val="-27"/>
        <c:axId val="83734528"/>
        <c:axId val="83736064"/>
      </c:barChart>
      <c:catAx>
        <c:axId val="83734528"/>
        <c:scaling>
          <c:orientation val="minMax"/>
        </c:scaling>
        <c:delete val="1"/>
        <c:axPos val="b"/>
        <c:numFmt formatCode="General" sourceLinked="1"/>
        <c:majorTickMark val="none"/>
        <c:minorTickMark val="none"/>
        <c:tickLblPos val="nextTo"/>
        <c:crossAx val="83736064"/>
        <c:crosses val="autoZero"/>
        <c:auto val="1"/>
        <c:lblAlgn val="ctr"/>
        <c:lblOffset val="100"/>
        <c:noMultiLvlLbl val="0"/>
      </c:catAx>
      <c:valAx>
        <c:axId val="83736064"/>
        <c:scaling>
          <c:orientation val="minMax"/>
          <c:max val="100"/>
        </c:scaling>
        <c:delete val="1"/>
        <c:axPos val="l"/>
        <c:numFmt formatCode="General" sourceLinked="1"/>
        <c:majorTickMark val="none"/>
        <c:minorTickMark val="none"/>
        <c:tickLblPos val="nextTo"/>
        <c:crossAx val="83734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Column3</c:v>
                </c:pt>
              </c:strCache>
            </c:strRef>
          </c:tx>
          <c:spPr>
            <a:solidFill>
              <a:srgbClr val="89BD27"/>
            </a:solidFill>
            <a:ln>
              <a:noFill/>
            </a:ln>
            <a:effectLst/>
          </c:spPr>
          <c:invertIfNegative val="0"/>
          <c:dPt>
            <c:idx val="0"/>
            <c:invertIfNegative val="0"/>
            <c:bubble3D val="0"/>
            <c:spPr>
              <a:solidFill>
                <a:srgbClr val="0F7BA2"/>
              </a:solidFill>
              <a:ln>
                <a:noFill/>
              </a:ln>
              <a:effectLst/>
            </c:spPr>
            <c:extLst>
              <c:ext xmlns:c16="http://schemas.microsoft.com/office/drawing/2014/chart" uri="{C3380CC4-5D6E-409C-BE32-E72D297353CC}">
                <c16:uniqueId val="{00000000-D2B1-4AD2-A0B6-1A1345B3DB8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F7BA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30</c:v>
                </c:pt>
              </c:numCache>
            </c:numRef>
          </c:val>
          <c:extLst>
            <c:ext xmlns:c16="http://schemas.microsoft.com/office/drawing/2014/chart" uri="{C3380CC4-5D6E-409C-BE32-E72D297353CC}">
              <c16:uniqueId val="{00000001-D2B1-4AD2-A0B6-1A1345B3DB82}"/>
            </c:ext>
          </c:extLst>
        </c:ser>
        <c:dLbls>
          <c:showLegendKey val="0"/>
          <c:showVal val="0"/>
          <c:showCatName val="0"/>
          <c:showSerName val="0"/>
          <c:showPercent val="0"/>
          <c:showBubbleSize val="0"/>
        </c:dLbls>
        <c:gapWidth val="0"/>
        <c:overlap val="-27"/>
        <c:axId val="86000768"/>
        <c:axId val="86002304"/>
      </c:barChart>
      <c:catAx>
        <c:axId val="86000768"/>
        <c:scaling>
          <c:orientation val="minMax"/>
        </c:scaling>
        <c:delete val="1"/>
        <c:axPos val="t"/>
        <c:numFmt formatCode="General" sourceLinked="1"/>
        <c:majorTickMark val="none"/>
        <c:minorTickMark val="none"/>
        <c:tickLblPos val="nextTo"/>
        <c:crossAx val="86002304"/>
        <c:crosses val="autoZero"/>
        <c:auto val="1"/>
        <c:lblAlgn val="ctr"/>
        <c:lblOffset val="100"/>
        <c:noMultiLvlLbl val="0"/>
      </c:catAx>
      <c:valAx>
        <c:axId val="86002304"/>
        <c:scaling>
          <c:orientation val="maxMin"/>
          <c:max val="100"/>
        </c:scaling>
        <c:delete val="1"/>
        <c:axPos val="l"/>
        <c:numFmt formatCode="General" sourceLinked="1"/>
        <c:majorTickMark val="out"/>
        <c:minorTickMark val="none"/>
        <c:tickLblPos val="nextTo"/>
        <c:crossAx val="86000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Column3</c:v>
                </c:pt>
              </c:strCache>
            </c:strRef>
          </c:tx>
          <c:spPr>
            <a:solidFill>
              <a:schemeClr val="accent4"/>
            </a:solidFill>
            <a:ln>
              <a:noFill/>
            </a:ln>
            <a:effectLst/>
          </c:spPr>
          <c:invertIfNegative val="0"/>
          <c:dPt>
            <c:idx val="0"/>
            <c:invertIfNegative val="0"/>
            <c:bubble3D val="0"/>
            <c:extLst>
              <c:ext xmlns:c16="http://schemas.microsoft.com/office/drawing/2014/chart" uri="{C3380CC4-5D6E-409C-BE32-E72D297353CC}">
                <c16:uniqueId val="{00000001-B27E-48A9-BF21-816585AF2A9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20</c:v>
                </c:pt>
              </c:numCache>
            </c:numRef>
          </c:val>
          <c:extLst>
            <c:ext xmlns:c16="http://schemas.microsoft.com/office/drawing/2014/chart" uri="{C3380CC4-5D6E-409C-BE32-E72D297353CC}">
              <c16:uniqueId val="{00000002-B27E-48A9-BF21-816585AF2A94}"/>
            </c:ext>
          </c:extLst>
        </c:ser>
        <c:dLbls>
          <c:showLegendKey val="0"/>
          <c:showVal val="0"/>
          <c:showCatName val="0"/>
          <c:showSerName val="0"/>
          <c:showPercent val="0"/>
          <c:showBubbleSize val="0"/>
        </c:dLbls>
        <c:gapWidth val="0"/>
        <c:overlap val="-27"/>
        <c:axId val="83734528"/>
        <c:axId val="83736064"/>
      </c:barChart>
      <c:catAx>
        <c:axId val="83734528"/>
        <c:scaling>
          <c:orientation val="minMax"/>
        </c:scaling>
        <c:delete val="1"/>
        <c:axPos val="b"/>
        <c:numFmt formatCode="General" sourceLinked="1"/>
        <c:majorTickMark val="none"/>
        <c:minorTickMark val="none"/>
        <c:tickLblPos val="nextTo"/>
        <c:crossAx val="83736064"/>
        <c:crosses val="autoZero"/>
        <c:auto val="1"/>
        <c:lblAlgn val="ctr"/>
        <c:lblOffset val="100"/>
        <c:noMultiLvlLbl val="0"/>
      </c:catAx>
      <c:valAx>
        <c:axId val="83736064"/>
        <c:scaling>
          <c:orientation val="minMax"/>
          <c:max val="100"/>
        </c:scaling>
        <c:delete val="1"/>
        <c:axPos val="l"/>
        <c:numFmt formatCode="General" sourceLinked="1"/>
        <c:majorTickMark val="none"/>
        <c:minorTickMark val="none"/>
        <c:tickLblPos val="nextTo"/>
        <c:crossAx val="83734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57645954672001E-2"/>
          <c:y val="6.2395029818687235E-3"/>
          <c:w val="0.57953909436858275"/>
          <c:h val="0.67173406353748699"/>
        </c:manualLayout>
      </c:layout>
      <c:barChart>
        <c:barDir val="col"/>
        <c:grouping val="percentStacked"/>
        <c:varyColors val="0"/>
        <c:ser>
          <c:idx val="1"/>
          <c:order val="0"/>
          <c:tx>
            <c:strRef>
              <c:f>Sheet1!$B$1</c:f>
              <c:strCache>
                <c:ptCount val="1"/>
                <c:pt idx="0">
                  <c:v>TOTAL "Bad"</c:v>
                </c:pt>
              </c:strCache>
            </c:strRef>
          </c:tx>
          <c:spPr>
            <a:solidFill>
              <a:srgbClr val="0F7BA2"/>
            </a:solidFill>
            <a:ln>
              <a:noFill/>
            </a:ln>
            <a:effectLst/>
          </c:spPr>
          <c:invertIfNegative val="0"/>
          <c:dPt>
            <c:idx val="0"/>
            <c:invertIfNegative val="0"/>
            <c:bubble3D val="0"/>
            <c:spPr>
              <a:solidFill>
                <a:srgbClr val="0F7BA2"/>
              </a:solidFill>
              <a:ln>
                <a:noFill/>
              </a:ln>
              <a:effectLst/>
            </c:spPr>
            <c:extLst>
              <c:ext xmlns:c16="http://schemas.microsoft.com/office/drawing/2014/chart" uri="{C3380CC4-5D6E-409C-BE32-E72D297353CC}">
                <c16:uniqueId val="{00000001-8E05-4405-B3EA-63FDE552C048}"/>
              </c:ext>
            </c:extLst>
          </c:dPt>
          <c:dPt>
            <c:idx val="1"/>
            <c:invertIfNegative val="0"/>
            <c:bubble3D val="0"/>
            <c:spPr>
              <a:solidFill>
                <a:srgbClr val="0F7BA2"/>
              </a:solidFill>
              <a:ln>
                <a:noFill/>
              </a:ln>
              <a:effectLst/>
            </c:spPr>
            <c:extLst>
              <c:ext xmlns:c16="http://schemas.microsoft.com/office/drawing/2014/chart" uri="{C3380CC4-5D6E-409C-BE32-E72D297353CC}">
                <c16:uniqueId val="{00000003-8E05-4405-B3EA-63FDE552C048}"/>
              </c:ext>
            </c:extLst>
          </c:dPt>
          <c:dPt>
            <c:idx val="2"/>
            <c:invertIfNegative val="0"/>
            <c:bubble3D val="0"/>
            <c:spPr>
              <a:solidFill>
                <a:srgbClr val="0F7BA2"/>
              </a:solidFill>
              <a:ln>
                <a:noFill/>
              </a:ln>
              <a:effectLst/>
            </c:spPr>
            <c:extLst>
              <c:ext xmlns:c16="http://schemas.microsoft.com/office/drawing/2014/chart" uri="{C3380CC4-5D6E-409C-BE32-E72D297353CC}">
                <c16:uniqueId val="{00000005-8E05-4405-B3EA-63FDE552C048}"/>
              </c:ext>
            </c:extLst>
          </c:dPt>
          <c:dPt>
            <c:idx val="3"/>
            <c:invertIfNegative val="0"/>
            <c:bubble3D val="0"/>
            <c:spPr>
              <a:solidFill>
                <a:srgbClr val="0F7BA2"/>
              </a:solidFill>
              <a:ln>
                <a:noFill/>
              </a:ln>
              <a:effectLst/>
            </c:spPr>
            <c:extLst>
              <c:ext xmlns:c16="http://schemas.microsoft.com/office/drawing/2014/chart" uri="{C3380CC4-5D6E-409C-BE32-E72D297353CC}">
                <c16:uniqueId val="{00000007-8E05-4405-B3EA-63FDE552C048}"/>
              </c:ext>
            </c:extLst>
          </c:dPt>
          <c:dPt>
            <c:idx val="4"/>
            <c:invertIfNegative val="0"/>
            <c:bubble3D val="0"/>
            <c:spPr>
              <a:solidFill>
                <a:srgbClr val="0F7BA2"/>
              </a:solidFill>
              <a:ln>
                <a:noFill/>
              </a:ln>
              <a:effectLst/>
            </c:spPr>
            <c:extLst>
              <c:ext xmlns:c16="http://schemas.microsoft.com/office/drawing/2014/chart" uri="{C3380CC4-5D6E-409C-BE32-E72D297353CC}">
                <c16:uniqueId val="{00000009-8E05-4405-B3EA-63FDE552C048}"/>
              </c:ext>
            </c:extLst>
          </c:dPt>
          <c:dPt>
            <c:idx val="5"/>
            <c:invertIfNegative val="0"/>
            <c:bubble3D val="0"/>
            <c:spPr>
              <a:solidFill>
                <a:srgbClr val="0F7BA2"/>
              </a:solidFill>
              <a:ln>
                <a:noFill/>
              </a:ln>
              <a:effectLst/>
            </c:spPr>
            <c:extLst>
              <c:ext xmlns:c16="http://schemas.microsoft.com/office/drawing/2014/chart" uri="{C3380CC4-5D6E-409C-BE32-E72D297353CC}">
                <c16:uniqueId val="{0000000B-8E05-4405-B3EA-63FDE552C048}"/>
              </c:ext>
            </c:extLst>
          </c:dPt>
          <c:dPt>
            <c:idx val="6"/>
            <c:invertIfNegative val="0"/>
            <c:bubble3D val="0"/>
            <c:spPr>
              <a:solidFill>
                <a:srgbClr val="0F7BA2"/>
              </a:solidFill>
              <a:ln>
                <a:noFill/>
              </a:ln>
              <a:effectLst/>
            </c:spPr>
            <c:extLst>
              <c:ext xmlns:c16="http://schemas.microsoft.com/office/drawing/2014/chart" uri="{C3380CC4-5D6E-409C-BE32-E72D297353CC}">
                <c16:uniqueId val="{0000000D-8E05-4405-B3EA-63FDE552C048}"/>
              </c:ext>
            </c:extLst>
          </c:dPt>
          <c:dPt>
            <c:idx val="7"/>
            <c:invertIfNegative val="0"/>
            <c:bubble3D val="0"/>
            <c:spPr>
              <a:solidFill>
                <a:srgbClr val="0F7BA2"/>
              </a:solidFill>
              <a:ln>
                <a:noFill/>
              </a:ln>
              <a:effectLst/>
            </c:spPr>
            <c:extLst>
              <c:ext xmlns:c16="http://schemas.microsoft.com/office/drawing/2014/chart" uri="{C3380CC4-5D6E-409C-BE32-E72D297353CC}">
                <c16:uniqueId val="{0000000F-8E05-4405-B3EA-63FDE552C048}"/>
              </c:ext>
            </c:extLst>
          </c:dPt>
          <c:dPt>
            <c:idx val="8"/>
            <c:invertIfNegative val="0"/>
            <c:bubble3D val="0"/>
            <c:spPr>
              <a:solidFill>
                <a:srgbClr val="0F7BA2"/>
              </a:solidFill>
              <a:ln>
                <a:noFill/>
              </a:ln>
              <a:effectLst/>
            </c:spPr>
            <c:extLst>
              <c:ext xmlns:c16="http://schemas.microsoft.com/office/drawing/2014/chart" uri="{C3380CC4-5D6E-409C-BE32-E72D297353CC}">
                <c16:uniqueId val="{00000011-8E05-4405-B3EA-63FDE552C048}"/>
              </c:ext>
            </c:extLst>
          </c:dPt>
          <c:dPt>
            <c:idx val="9"/>
            <c:invertIfNegative val="0"/>
            <c:bubble3D val="0"/>
            <c:spPr>
              <a:solidFill>
                <a:srgbClr val="0F7BA2"/>
              </a:solidFill>
              <a:ln>
                <a:noFill/>
              </a:ln>
              <a:effectLst/>
            </c:spPr>
            <c:extLst>
              <c:ext xmlns:c16="http://schemas.microsoft.com/office/drawing/2014/chart" uri="{C3380CC4-5D6E-409C-BE32-E72D297353CC}">
                <c16:uniqueId val="{00000013-8E05-4405-B3EA-63FDE552C048}"/>
              </c:ext>
            </c:extLst>
          </c:dPt>
          <c:dPt>
            <c:idx val="10"/>
            <c:invertIfNegative val="0"/>
            <c:bubble3D val="0"/>
            <c:spPr>
              <a:solidFill>
                <a:srgbClr val="0F7BA2"/>
              </a:solidFill>
              <a:ln>
                <a:noFill/>
              </a:ln>
              <a:effectLst/>
            </c:spPr>
            <c:extLst>
              <c:ext xmlns:c16="http://schemas.microsoft.com/office/drawing/2014/chart" uri="{C3380CC4-5D6E-409C-BE32-E72D297353CC}">
                <c16:uniqueId val="{00000015-8E05-4405-B3EA-63FDE552C048}"/>
              </c:ext>
            </c:extLst>
          </c:dPt>
          <c:dPt>
            <c:idx val="11"/>
            <c:invertIfNegative val="0"/>
            <c:bubble3D val="0"/>
            <c:spPr>
              <a:solidFill>
                <a:srgbClr val="0F7BA2"/>
              </a:solidFill>
              <a:ln>
                <a:noFill/>
              </a:ln>
              <a:effectLst/>
            </c:spPr>
            <c:extLst>
              <c:ext xmlns:c16="http://schemas.microsoft.com/office/drawing/2014/chart" uri="{C3380CC4-5D6E-409C-BE32-E72D297353CC}">
                <c16:uniqueId val="{00000017-8E05-4405-B3EA-63FDE552C048}"/>
              </c:ext>
            </c:extLst>
          </c:dPt>
          <c:dPt>
            <c:idx val="12"/>
            <c:invertIfNegative val="0"/>
            <c:bubble3D val="0"/>
            <c:spPr>
              <a:solidFill>
                <a:srgbClr val="0F7BA2"/>
              </a:solidFill>
              <a:ln>
                <a:noFill/>
              </a:ln>
              <a:effectLst/>
            </c:spPr>
            <c:extLst>
              <c:ext xmlns:c16="http://schemas.microsoft.com/office/drawing/2014/chart" uri="{C3380CC4-5D6E-409C-BE32-E72D297353CC}">
                <c16:uniqueId val="{00000019-8E05-4405-B3EA-63FDE552C048}"/>
              </c:ext>
            </c:extLst>
          </c:dPt>
          <c:dPt>
            <c:idx val="13"/>
            <c:invertIfNegative val="0"/>
            <c:bubble3D val="0"/>
            <c:spPr>
              <a:solidFill>
                <a:srgbClr val="0F7BA2"/>
              </a:solidFill>
              <a:ln>
                <a:noFill/>
              </a:ln>
              <a:effectLst/>
            </c:spPr>
            <c:extLst>
              <c:ext xmlns:c16="http://schemas.microsoft.com/office/drawing/2014/chart" uri="{C3380CC4-5D6E-409C-BE32-E72D297353CC}">
                <c16:uniqueId val="{0000001B-8E05-4405-B3EA-63FDE552C048}"/>
              </c:ext>
            </c:extLst>
          </c:dPt>
          <c:dPt>
            <c:idx val="14"/>
            <c:invertIfNegative val="0"/>
            <c:bubble3D val="0"/>
            <c:spPr>
              <a:solidFill>
                <a:srgbClr val="0F7BA2"/>
              </a:solidFill>
              <a:ln>
                <a:noFill/>
              </a:ln>
              <a:effectLst/>
            </c:spPr>
            <c:extLst>
              <c:ext xmlns:c16="http://schemas.microsoft.com/office/drawing/2014/chart" uri="{C3380CC4-5D6E-409C-BE32-E72D297353CC}">
                <c16:uniqueId val="{0000001D-8E05-4405-B3EA-63FDE552C048}"/>
              </c:ext>
            </c:extLst>
          </c:dPt>
          <c:dPt>
            <c:idx val="15"/>
            <c:invertIfNegative val="0"/>
            <c:bubble3D val="0"/>
            <c:spPr>
              <a:solidFill>
                <a:srgbClr val="0F7BA2"/>
              </a:solidFill>
              <a:ln>
                <a:noFill/>
              </a:ln>
              <a:effectLst/>
            </c:spPr>
            <c:extLst>
              <c:ext xmlns:c16="http://schemas.microsoft.com/office/drawing/2014/chart" uri="{C3380CC4-5D6E-409C-BE32-E72D297353CC}">
                <c16:uniqueId val="{0000001F-8E05-4405-B3EA-63FDE552C048}"/>
              </c:ext>
            </c:extLst>
          </c:dPt>
          <c:dPt>
            <c:idx val="16"/>
            <c:invertIfNegative val="0"/>
            <c:bubble3D val="0"/>
            <c:spPr>
              <a:solidFill>
                <a:srgbClr val="0F7BA2"/>
              </a:solidFill>
              <a:ln>
                <a:noFill/>
              </a:ln>
              <a:effectLst/>
            </c:spPr>
            <c:extLst>
              <c:ext xmlns:c16="http://schemas.microsoft.com/office/drawing/2014/chart" uri="{C3380CC4-5D6E-409C-BE32-E72D297353CC}">
                <c16:uniqueId val="{00000021-8E05-4405-B3EA-63FDE552C04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Sep-16</c:v>
                </c:pt>
                <c:pt idx="1">
                  <c:v>Mar-16</c:v>
                </c:pt>
              </c:strCache>
            </c:strRef>
          </c:cat>
          <c:val>
            <c:numRef>
              <c:f>Sheet1!$B$2:$B$3</c:f>
              <c:numCache>
                <c:formatCode>0</c:formatCode>
                <c:ptCount val="2"/>
                <c:pt idx="0">
                  <c:v>53</c:v>
                </c:pt>
                <c:pt idx="1">
                  <c:v>45</c:v>
                </c:pt>
              </c:numCache>
            </c:numRef>
          </c:val>
          <c:extLst>
            <c:ext xmlns:c16="http://schemas.microsoft.com/office/drawing/2014/chart" uri="{C3380CC4-5D6E-409C-BE32-E72D297353CC}">
              <c16:uniqueId val="{00000022-8E05-4405-B3EA-63FDE552C048}"/>
            </c:ext>
          </c:extLst>
        </c:ser>
        <c:ser>
          <c:idx val="0"/>
          <c:order val="1"/>
          <c:tx>
            <c:strRef>
              <c:f>Sheet1!$C$1</c:f>
              <c:strCache>
                <c:ptCount val="1"/>
                <c:pt idx="0">
                  <c:v>TOTAL "Good" </c:v>
                </c:pt>
              </c:strCache>
            </c:strRef>
          </c:tx>
          <c:spPr>
            <a:solidFill>
              <a:srgbClr val="89BD27"/>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Sep-16</c:v>
                </c:pt>
                <c:pt idx="1">
                  <c:v>Mar-16</c:v>
                </c:pt>
              </c:strCache>
            </c:strRef>
          </c:cat>
          <c:val>
            <c:numRef>
              <c:f>Sheet1!$C$2:$C$3</c:f>
              <c:numCache>
                <c:formatCode>0</c:formatCode>
                <c:ptCount val="2"/>
                <c:pt idx="0">
                  <c:v>43</c:v>
                </c:pt>
                <c:pt idx="1">
                  <c:v>54</c:v>
                </c:pt>
              </c:numCache>
            </c:numRef>
          </c:val>
          <c:extLst>
            <c:ext xmlns:c16="http://schemas.microsoft.com/office/drawing/2014/chart" uri="{C3380CC4-5D6E-409C-BE32-E72D297353CC}">
              <c16:uniqueId val="{00000023-8E05-4405-B3EA-63FDE552C048}"/>
            </c:ext>
          </c:extLst>
        </c:ser>
        <c:ser>
          <c:idx val="2"/>
          <c:order val="2"/>
          <c:tx>
            <c:strRef>
              <c:f>Sheet1!$D$1</c:f>
              <c:strCache>
                <c:ptCount val="1"/>
                <c:pt idx="0">
                  <c:v>Don’t know/No answer</c:v>
                </c:pt>
              </c:strCache>
            </c:strRef>
          </c:tx>
          <c:spPr>
            <a:solidFill>
              <a:schemeClr val="bg1">
                <a:lumMod val="65000"/>
              </a:schemeClr>
            </a:solidFill>
            <a:ln>
              <a:noFill/>
            </a:ln>
            <a:effectLst/>
          </c:spPr>
          <c:invertIfNegative val="0"/>
          <c:dLbls>
            <c:dLbl>
              <c:idx val="0"/>
              <c:layout>
                <c:manualLayout>
                  <c:x val="9.1361345681397908E-17"/>
                  <c:y val="2.34523813554183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8E05-4405-B3EA-63FDE552C048}"/>
                </c:ext>
              </c:extLst>
            </c:dLbl>
            <c:dLbl>
              <c:idx val="1"/>
              <c:layout>
                <c:manualLayout>
                  <c:x val="0"/>
                  <c:y val="2.7361111581321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8E05-4405-B3EA-63FDE552C04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Sep-16</c:v>
                </c:pt>
                <c:pt idx="1">
                  <c:v>Mar-16</c:v>
                </c:pt>
              </c:strCache>
            </c:strRef>
          </c:cat>
          <c:val>
            <c:numRef>
              <c:f>Sheet1!$D$2:$D$3</c:f>
              <c:numCache>
                <c:formatCode>0</c:formatCode>
                <c:ptCount val="2"/>
                <c:pt idx="0">
                  <c:v>4</c:v>
                </c:pt>
                <c:pt idx="1">
                  <c:v>2</c:v>
                </c:pt>
              </c:numCache>
            </c:numRef>
          </c:val>
          <c:extLst>
            <c:ext xmlns:c16="http://schemas.microsoft.com/office/drawing/2014/chart" uri="{C3380CC4-5D6E-409C-BE32-E72D297353CC}">
              <c16:uniqueId val="{00000024-8E05-4405-B3EA-63FDE552C048}"/>
            </c:ext>
          </c:extLst>
        </c:ser>
        <c:dLbls>
          <c:showLegendKey val="0"/>
          <c:showVal val="0"/>
          <c:showCatName val="0"/>
          <c:showSerName val="0"/>
          <c:showPercent val="0"/>
          <c:showBubbleSize val="0"/>
        </c:dLbls>
        <c:gapWidth val="20"/>
        <c:overlap val="100"/>
        <c:axId val="200712192"/>
        <c:axId val="200713728"/>
      </c:barChart>
      <c:catAx>
        <c:axId val="200712192"/>
        <c:scaling>
          <c:orientation val="maxMin"/>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0713728"/>
        <c:crosses val="autoZero"/>
        <c:auto val="1"/>
        <c:lblAlgn val="ctr"/>
        <c:lblOffset val="100"/>
        <c:noMultiLvlLbl val="0"/>
      </c:catAx>
      <c:valAx>
        <c:axId val="200713728"/>
        <c:scaling>
          <c:orientation val="minMax"/>
        </c:scaling>
        <c:delete val="1"/>
        <c:axPos val="r"/>
        <c:numFmt formatCode="0%" sourceLinked="1"/>
        <c:majorTickMark val="none"/>
        <c:minorTickMark val="none"/>
        <c:tickLblPos val="nextTo"/>
        <c:crossAx val="200712192"/>
        <c:crosses val="autoZero"/>
        <c:crossBetween val="between"/>
      </c:valAx>
      <c:spPr>
        <a:noFill/>
        <a:ln w="25400">
          <a:noFill/>
        </a:ln>
        <a:effectLst/>
      </c:spPr>
    </c:plotArea>
    <c:legend>
      <c:legendPos val="r"/>
      <c:layout>
        <c:manualLayout>
          <c:xMode val="edge"/>
          <c:yMode val="edge"/>
          <c:x val="0.64804289858756303"/>
          <c:y val="0.49045638888110904"/>
          <c:w val="0.34264513590337065"/>
          <c:h val="0.1832535839516770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67705279836672E-3"/>
          <c:y val="2.5783130219669586E-2"/>
          <c:w val="0.63385138889542614"/>
          <c:h val="0.67173406353748699"/>
        </c:manualLayout>
      </c:layout>
      <c:barChart>
        <c:barDir val="col"/>
        <c:grouping val="percentStacked"/>
        <c:varyColors val="0"/>
        <c:ser>
          <c:idx val="1"/>
          <c:order val="0"/>
          <c:tx>
            <c:strRef>
              <c:f>Sheet1!$B$1</c:f>
              <c:strCache>
                <c:ptCount val="1"/>
                <c:pt idx="0">
                  <c:v>TOTAL "Negative"</c:v>
                </c:pt>
              </c:strCache>
            </c:strRef>
          </c:tx>
          <c:spPr>
            <a:solidFill>
              <a:srgbClr val="0F7BA2"/>
            </a:solidFill>
            <a:ln>
              <a:noFill/>
            </a:ln>
            <a:effectLst/>
          </c:spPr>
          <c:invertIfNegative val="0"/>
          <c:dPt>
            <c:idx val="0"/>
            <c:invertIfNegative val="0"/>
            <c:bubble3D val="0"/>
            <c:spPr>
              <a:solidFill>
                <a:srgbClr val="0F7BA2"/>
              </a:solidFill>
              <a:ln>
                <a:noFill/>
              </a:ln>
              <a:effectLst/>
            </c:spPr>
            <c:extLst>
              <c:ext xmlns:c16="http://schemas.microsoft.com/office/drawing/2014/chart" uri="{C3380CC4-5D6E-409C-BE32-E72D297353CC}">
                <c16:uniqueId val="{00000001-976D-4413-8B62-CB14E43885E1}"/>
              </c:ext>
            </c:extLst>
          </c:dPt>
          <c:dPt>
            <c:idx val="1"/>
            <c:invertIfNegative val="0"/>
            <c:bubble3D val="0"/>
            <c:spPr>
              <a:solidFill>
                <a:srgbClr val="0F7BA2"/>
              </a:solidFill>
              <a:ln>
                <a:noFill/>
              </a:ln>
              <a:effectLst/>
            </c:spPr>
            <c:extLst>
              <c:ext xmlns:c16="http://schemas.microsoft.com/office/drawing/2014/chart" uri="{C3380CC4-5D6E-409C-BE32-E72D297353CC}">
                <c16:uniqueId val="{00000003-976D-4413-8B62-CB14E43885E1}"/>
              </c:ext>
            </c:extLst>
          </c:dPt>
          <c:dPt>
            <c:idx val="2"/>
            <c:invertIfNegative val="0"/>
            <c:bubble3D val="0"/>
            <c:spPr>
              <a:solidFill>
                <a:srgbClr val="0F7BA2"/>
              </a:solidFill>
              <a:ln>
                <a:noFill/>
              </a:ln>
              <a:effectLst/>
            </c:spPr>
            <c:extLst>
              <c:ext xmlns:c16="http://schemas.microsoft.com/office/drawing/2014/chart" uri="{C3380CC4-5D6E-409C-BE32-E72D297353CC}">
                <c16:uniqueId val="{00000005-976D-4413-8B62-CB14E43885E1}"/>
              </c:ext>
            </c:extLst>
          </c:dPt>
          <c:dPt>
            <c:idx val="3"/>
            <c:invertIfNegative val="0"/>
            <c:bubble3D val="0"/>
            <c:spPr>
              <a:solidFill>
                <a:srgbClr val="0F7BA2"/>
              </a:solidFill>
              <a:ln>
                <a:noFill/>
              </a:ln>
              <a:effectLst/>
            </c:spPr>
            <c:extLst>
              <c:ext xmlns:c16="http://schemas.microsoft.com/office/drawing/2014/chart" uri="{C3380CC4-5D6E-409C-BE32-E72D297353CC}">
                <c16:uniqueId val="{00000007-976D-4413-8B62-CB14E43885E1}"/>
              </c:ext>
            </c:extLst>
          </c:dPt>
          <c:dPt>
            <c:idx val="4"/>
            <c:invertIfNegative val="0"/>
            <c:bubble3D val="0"/>
            <c:spPr>
              <a:solidFill>
                <a:srgbClr val="0F7BA2"/>
              </a:solidFill>
              <a:ln>
                <a:noFill/>
              </a:ln>
              <a:effectLst/>
            </c:spPr>
            <c:extLst>
              <c:ext xmlns:c16="http://schemas.microsoft.com/office/drawing/2014/chart" uri="{C3380CC4-5D6E-409C-BE32-E72D297353CC}">
                <c16:uniqueId val="{00000009-976D-4413-8B62-CB14E43885E1}"/>
              </c:ext>
            </c:extLst>
          </c:dPt>
          <c:dPt>
            <c:idx val="5"/>
            <c:invertIfNegative val="0"/>
            <c:bubble3D val="0"/>
            <c:spPr>
              <a:solidFill>
                <a:srgbClr val="0F7BA2"/>
              </a:solidFill>
              <a:ln>
                <a:noFill/>
              </a:ln>
              <a:effectLst/>
            </c:spPr>
            <c:extLst>
              <c:ext xmlns:c16="http://schemas.microsoft.com/office/drawing/2014/chart" uri="{C3380CC4-5D6E-409C-BE32-E72D297353CC}">
                <c16:uniqueId val="{0000000B-976D-4413-8B62-CB14E43885E1}"/>
              </c:ext>
            </c:extLst>
          </c:dPt>
          <c:dPt>
            <c:idx val="6"/>
            <c:invertIfNegative val="0"/>
            <c:bubble3D val="0"/>
            <c:spPr>
              <a:solidFill>
                <a:srgbClr val="0F7BA2"/>
              </a:solidFill>
              <a:ln>
                <a:noFill/>
              </a:ln>
              <a:effectLst/>
            </c:spPr>
            <c:extLst>
              <c:ext xmlns:c16="http://schemas.microsoft.com/office/drawing/2014/chart" uri="{C3380CC4-5D6E-409C-BE32-E72D297353CC}">
                <c16:uniqueId val="{0000000D-976D-4413-8B62-CB14E43885E1}"/>
              </c:ext>
            </c:extLst>
          </c:dPt>
          <c:dPt>
            <c:idx val="7"/>
            <c:invertIfNegative val="0"/>
            <c:bubble3D val="0"/>
            <c:spPr>
              <a:solidFill>
                <a:srgbClr val="0F7BA2"/>
              </a:solidFill>
              <a:ln>
                <a:noFill/>
              </a:ln>
              <a:effectLst/>
            </c:spPr>
            <c:extLst>
              <c:ext xmlns:c16="http://schemas.microsoft.com/office/drawing/2014/chart" uri="{C3380CC4-5D6E-409C-BE32-E72D297353CC}">
                <c16:uniqueId val="{0000000F-976D-4413-8B62-CB14E43885E1}"/>
              </c:ext>
            </c:extLst>
          </c:dPt>
          <c:dPt>
            <c:idx val="8"/>
            <c:invertIfNegative val="0"/>
            <c:bubble3D val="0"/>
            <c:spPr>
              <a:solidFill>
                <a:srgbClr val="0F7BA2"/>
              </a:solidFill>
              <a:ln>
                <a:noFill/>
              </a:ln>
              <a:effectLst/>
            </c:spPr>
            <c:extLst>
              <c:ext xmlns:c16="http://schemas.microsoft.com/office/drawing/2014/chart" uri="{C3380CC4-5D6E-409C-BE32-E72D297353CC}">
                <c16:uniqueId val="{00000011-976D-4413-8B62-CB14E43885E1}"/>
              </c:ext>
            </c:extLst>
          </c:dPt>
          <c:dPt>
            <c:idx val="9"/>
            <c:invertIfNegative val="0"/>
            <c:bubble3D val="0"/>
            <c:spPr>
              <a:solidFill>
                <a:srgbClr val="0F7BA2"/>
              </a:solidFill>
              <a:ln>
                <a:noFill/>
              </a:ln>
              <a:effectLst/>
            </c:spPr>
            <c:extLst>
              <c:ext xmlns:c16="http://schemas.microsoft.com/office/drawing/2014/chart" uri="{C3380CC4-5D6E-409C-BE32-E72D297353CC}">
                <c16:uniqueId val="{00000013-976D-4413-8B62-CB14E43885E1}"/>
              </c:ext>
            </c:extLst>
          </c:dPt>
          <c:dPt>
            <c:idx val="10"/>
            <c:invertIfNegative val="0"/>
            <c:bubble3D val="0"/>
            <c:spPr>
              <a:solidFill>
                <a:srgbClr val="0F7BA2"/>
              </a:solidFill>
              <a:ln>
                <a:noFill/>
              </a:ln>
              <a:effectLst/>
            </c:spPr>
            <c:extLst>
              <c:ext xmlns:c16="http://schemas.microsoft.com/office/drawing/2014/chart" uri="{C3380CC4-5D6E-409C-BE32-E72D297353CC}">
                <c16:uniqueId val="{00000015-976D-4413-8B62-CB14E43885E1}"/>
              </c:ext>
            </c:extLst>
          </c:dPt>
          <c:dPt>
            <c:idx val="11"/>
            <c:invertIfNegative val="0"/>
            <c:bubble3D val="0"/>
            <c:spPr>
              <a:solidFill>
                <a:srgbClr val="0F7BA2"/>
              </a:solidFill>
              <a:ln>
                <a:noFill/>
              </a:ln>
              <a:effectLst/>
            </c:spPr>
            <c:extLst>
              <c:ext xmlns:c16="http://schemas.microsoft.com/office/drawing/2014/chart" uri="{C3380CC4-5D6E-409C-BE32-E72D297353CC}">
                <c16:uniqueId val="{00000017-976D-4413-8B62-CB14E43885E1}"/>
              </c:ext>
            </c:extLst>
          </c:dPt>
          <c:dPt>
            <c:idx val="12"/>
            <c:invertIfNegative val="0"/>
            <c:bubble3D val="0"/>
            <c:spPr>
              <a:solidFill>
                <a:srgbClr val="0F7BA2"/>
              </a:solidFill>
              <a:ln>
                <a:noFill/>
              </a:ln>
              <a:effectLst/>
            </c:spPr>
            <c:extLst>
              <c:ext xmlns:c16="http://schemas.microsoft.com/office/drawing/2014/chart" uri="{C3380CC4-5D6E-409C-BE32-E72D297353CC}">
                <c16:uniqueId val="{00000019-976D-4413-8B62-CB14E43885E1}"/>
              </c:ext>
            </c:extLst>
          </c:dPt>
          <c:dPt>
            <c:idx val="13"/>
            <c:invertIfNegative val="0"/>
            <c:bubble3D val="0"/>
            <c:spPr>
              <a:solidFill>
                <a:srgbClr val="0F7BA2"/>
              </a:solidFill>
              <a:ln>
                <a:noFill/>
              </a:ln>
              <a:effectLst/>
            </c:spPr>
            <c:extLst>
              <c:ext xmlns:c16="http://schemas.microsoft.com/office/drawing/2014/chart" uri="{C3380CC4-5D6E-409C-BE32-E72D297353CC}">
                <c16:uniqueId val="{0000001B-976D-4413-8B62-CB14E43885E1}"/>
              </c:ext>
            </c:extLst>
          </c:dPt>
          <c:dPt>
            <c:idx val="14"/>
            <c:invertIfNegative val="0"/>
            <c:bubble3D val="0"/>
            <c:spPr>
              <a:solidFill>
                <a:srgbClr val="0F7BA2"/>
              </a:solidFill>
              <a:ln>
                <a:noFill/>
              </a:ln>
              <a:effectLst/>
            </c:spPr>
            <c:extLst>
              <c:ext xmlns:c16="http://schemas.microsoft.com/office/drawing/2014/chart" uri="{C3380CC4-5D6E-409C-BE32-E72D297353CC}">
                <c16:uniqueId val="{0000001D-976D-4413-8B62-CB14E43885E1}"/>
              </c:ext>
            </c:extLst>
          </c:dPt>
          <c:dPt>
            <c:idx val="15"/>
            <c:invertIfNegative val="0"/>
            <c:bubble3D val="0"/>
            <c:spPr>
              <a:solidFill>
                <a:srgbClr val="0F7BA2"/>
              </a:solidFill>
              <a:ln>
                <a:noFill/>
              </a:ln>
              <a:effectLst/>
            </c:spPr>
            <c:extLst>
              <c:ext xmlns:c16="http://schemas.microsoft.com/office/drawing/2014/chart" uri="{C3380CC4-5D6E-409C-BE32-E72D297353CC}">
                <c16:uniqueId val="{0000001F-976D-4413-8B62-CB14E43885E1}"/>
              </c:ext>
            </c:extLst>
          </c:dPt>
          <c:dPt>
            <c:idx val="16"/>
            <c:invertIfNegative val="0"/>
            <c:bubble3D val="0"/>
            <c:spPr>
              <a:solidFill>
                <a:srgbClr val="0F7BA2"/>
              </a:solidFill>
              <a:ln>
                <a:noFill/>
              </a:ln>
              <a:effectLst/>
            </c:spPr>
            <c:extLst>
              <c:ext xmlns:c16="http://schemas.microsoft.com/office/drawing/2014/chart" uri="{C3380CC4-5D6E-409C-BE32-E72D297353CC}">
                <c16:uniqueId val="{00000021-976D-4413-8B62-CB14E43885E1}"/>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Sep-16</c:v>
                </c:pt>
                <c:pt idx="1">
                  <c:v>Mar-16</c:v>
                </c:pt>
              </c:strCache>
            </c:strRef>
          </c:cat>
          <c:val>
            <c:numRef>
              <c:f>Sheet1!$B$2:$B$3</c:f>
              <c:numCache>
                <c:formatCode>0</c:formatCode>
                <c:ptCount val="2"/>
                <c:pt idx="0">
                  <c:v>37</c:v>
                </c:pt>
                <c:pt idx="1">
                  <c:v>37</c:v>
                </c:pt>
              </c:numCache>
            </c:numRef>
          </c:val>
          <c:extLst>
            <c:ext xmlns:c16="http://schemas.microsoft.com/office/drawing/2014/chart" uri="{C3380CC4-5D6E-409C-BE32-E72D297353CC}">
              <c16:uniqueId val="{00000022-976D-4413-8B62-CB14E43885E1}"/>
            </c:ext>
          </c:extLst>
        </c:ser>
        <c:ser>
          <c:idx val="0"/>
          <c:order val="1"/>
          <c:tx>
            <c:strRef>
              <c:f>Sheet1!$C$1</c:f>
              <c:strCache>
                <c:ptCount val="1"/>
                <c:pt idx="0">
                  <c:v>Neutral</c:v>
                </c:pt>
              </c:strCache>
            </c:strRef>
          </c:tx>
          <c:spPr>
            <a:solidFill>
              <a:srgbClr val="B4E066"/>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Sep-16</c:v>
                </c:pt>
                <c:pt idx="1">
                  <c:v>Mar-16</c:v>
                </c:pt>
              </c:strCache>
            </c:strRef>
          </c:cat>
          <c:val>
            <c:numRef>
              <c:f>Sheet1!$C$2:$C$3</c:f>
              <c:numCache>
                <c:formatCode>0</c:formatCode>
                <c:ptCount val="2"/>
                <c:pt idx="0">
                  <c:v>45</c:v>
                </c:pt>
                <c:pt idx="1">
                  <c:v>42</c:v>
                </c:pt>
              </c:numCache>
            </c:numRef>
          </c:val>
          <c:extLst>
            <c:ext xmlns:c16="http://schemas.microsoft.com/office/drawing/2014/chart" uri="{C3380CC4-5D6E-409C-BE32-E72D297353CC}">
              <c16:uniqueId val="{00000023-976D-4413-8B62-CB14E43885E1}"/>
            </c:ext>
          </c:extLst>
        </c:ser>
        <c:ser>
          <c:idx val="2"/>
          <c:order val="2"/>
          <c:tx>
            <c:strRef>
              <c:f>Sheet1!$D$1</c:f>
              <c:strCache>
                <c:ptCount val="1"/>
                <c:pt idx="0">
                  <c:v>TOTAL "Positive"</c:v>
                </c:pt>
              </c:strCache>
            </c:strRef>
          </c:tx>
          <c:spPr>
            <a:solidFill>
              <a:srgbClr val="89BD27"/>
            </a:solidFill>
            <a:ln>
              <a:noFill/>
            </a:ln>
            <a:effectLst/>
          </c:spPr>
          <c:invertIfNegative val="0"/>
          <c:dLbls>
            <c:dLbl>
              <c:idx val="0"/>
              <c:layout>
                <c:manualLayout>
                  <c:x val="9.1361345681397908E-17"/>
                  <c:y val="2.34523813554183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976D-4413-8B62-CB14E43885E1}"/>
                </c:ext>
              </c:extLst>
            </c:dLbl>
            <c:dLbl>
              <c:idx val="1"/>
              <c:layout>
                <c:manualLayout>
                  <c:x val="0"/>
                  <c:y val="2.7361111581321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976D-4413-8B62-CB14E43885E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Sep-16</c:v>
                </c:pt>
                <c:pt idx="1">
                  <c:v>Mar-16</c:v>
                </c:pt>
              </c:strCache>
            </c:strRef>
          </c:cat>
          <c:val>
            <c:numRef>
              <c:f>Sheet1!$D$2:$D$3</c:f>
              <c:numCache>
                <c:formatCode>0</c:formatCode>
                <c:ptCount val="2"/>
                <c:pt idx="0">
                  <c:v>14</c:v>
                </c:pt>
                <c:pt idx="1">
                  <c:v>20</c:v>
                </c:pt>
              </c:numCache>
            </c:numRef>
          </c:val>
          <c:extLst>
            <c:ext xmlns:c16="http://schemas.microsoft.com/office/drawing/2014/chart" uri="{C3380CC4-5D6E-409C-BE32-E72D297353CC}">
              <c16:uniqueId val="{00000026-976D-4413-8B62-CB14E43885E1}"/>
            </c:ext>
          </c:extLst>
        </c:ser>
        <c:ser>
          <c:idx val="3"/>
          <c:order val="3"/>
          <c:tx>
            <c:strRef>
              <c:f>Sheet1!$E$1</c:f>
              <c:strCache>
                <c:ptCount val="1"/>
                <c:pt idx="0">
                  <c:v>Don’t know/No answer</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Sep-16</c:v>
                </c:pt>
                <c:pt idx="1">
                  <c:v>Mar-16</c:v>
                </c:pt>
              </c:strCache>
            </c:strRef>
          </c:cat>
          <c:val>
            <c:numRef>
              <c:f>Sheet1!$E$2:$E$3</c:f>
              <c:numCache>
                <c:formatCode>0</c:formatCode>
                <c:ptCount val="2"/>
                <c:pt idx="0">
                  <c:v>4</c:v>
                </c:pt>
                <c:pt idx="1">
                  <c:v>1</c:v>
                </c:pt>
              </c:numCache>
            </c:numRef>
          </c:val>
          <c:extLst>
            <c:ext xmlns:c16="http://schemas.microsoft.com/office/drawing/2014/chart" uri="{C3380CC4-5D6E-409C-BE32-E72D297353CC}">
              <c16:uniqueId val="{00000027-976D-4413-8B62-CB14E43885E1}"/>
            </c:ext>
          </c:extLst>
        </c:ser>
        <c:dLbls>
          <c:showLegendKey val="0"/>
          <c:showVal val="0"/>
          <c:showCatName val="0"/>
          <c:showSerName val="0"/>
          <c:showPercent val="0"/>
          <c:showBubbleSize val="0"/>
        </c:dLbls>
        <c:gapWidth val="20"/>
        <c:overlap val="100"/>
        <c:axId val="200712192"/>
        <c:axId val="200713728"/>
      </c:barChart>
      <c:catAx>
        <c:axId val="200712192"/>
        <c:scaling>
          <c:orientation val="maxMin"/>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0713728"/>
        <c:crosses val="autoZero"/>
        <c:auto val="1"/>
        <c:lblAlgn val="ctr"/>
        <c:lblOffset val="100"/>
        <c:noMultiLvlLbl val="0"/>
      </c:catAx>
      <c:valAx>
        <c:axId val="200713728"/>
        <c:scaling>
          <c:orientation val="minMax"/>
        </c:scaling>
        <c:delete val="1"/>
        <c:axPos val="r"/>
        <c:numFmt formatCode="0%" sourceLinked="1"/>
        <c:majorTickMark val="none"/>
        <c:minorTickMark val="none"/>
        <c:tickLblPos val="nextTo"/>
        <c:crossAx val="200712192"/>
        <c:crosses val="autoZero"/>
        <c:crossBetween val="between"/>
      </c:valAx>
      <c:spPr>
        <a:noFill/>
        <a:ln w="25400">
          <a:noFill/>
        </a:ln>
        <a:effectLst/>
      </c:spPr>
    </c:plotArea>
    <c:legend>
      <c:legendPos val="r"/>
      <c:layout>
        <c:manualLayout>
          <c:xMode val="edge"/>
          <c:yMode val="edge"/>
          <c:x val="0.63520546625124452"/>
          <c:y val="0.47691686794982313"/>
          <c:w val="0.34277157785189227"/>
          <c:h val="0.2306694804177856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12577001406413E-2"/>
          <c:y val="1.5635876678278569E-2"/>
          <c:w val="0.96936578466237699"/>
          <c:h val="0.46706399976381502"/>
        </c:manualLayout>
      </c:layout>
      <c:barChart>
        <c:barDir val="col"/>
        <c:grouping val="stacked"/>
        <c:varyColors val="0"/>
        <c:ser>
          <c:idx val="0"/>
          <c:order val="0"/>
          <c:tx>
            <c:strRef>
              <c:f>Sheet1!$B$1</c:f>
              <c:strCache>
                <c:ptCount val="1"/>
                <c:pt idx="0">
                  <c:v>Ocena</c:v>
                </c:pt>
              </c:strCache>
            </c:strRef>
          </c:tx>
          <c:spPr>
            <a:solidFill>
              <a:schemeClr val="accent6"/>
            </a:solidFill>
            <a:ln w="12700">
              <a:noFill/>
              <a:prstDash val="dashDot"/>
            </a:ln>
          </c:spPr>
          <c:invertIfNegative val="0"/>
          <c:dPt>
            <c:idx val="0"/>
            <c:invertIfNegative val="0"/>
            <c:bubble3D val="0"/>
            <c:spPr>
              <a:solidFill>
                <a:srgbClr val="0F7BA2"/>
              </a:solidFill>
              <a:ln w="12700">
                <a:noFill/>
                <a:prstDash val="dashDot"/>
              </a:ln>
            </c:spPr>
            <c:extLst>
              <c:ext xmlns:c16="http://schemas.microsoft.com/office/drawing/2014/chart" uri="{C3380CC4-5D6E-409C-BE32-E72D297353CC}">
                <c16:uniqueId val="{00000001-AC2A-469B-9BD1-06BA69FE6DB9}"/>
              </c:ext>
            </c:extLst>
          </c:dPt>
          <c:dPt>
            <c:idx val="1"/>
            <c:invertIfNegative val="0"/>
            <c:bubble3D val="0"/>
            <c:spPr>
              <a:solidFill>
                <a:srgbClr val="0F7BA2"/>
              </a:solidFill>
              <a:ln w="12700">
                <a:noFill/>
                <a:prstDash val="dashDot"/>
              </a:ln>
            </c:spPr>
            <c:extLst>
              <c:ext xmlns:c16="http://schemas.microsoft.com/office/drawing/2014/chart" uri="{C3380CC4-5D6E-409C-BE32-E72D297353CC}">
                <c16:uniqueId val="{00000003-AC2A-469B-9BD1-06BA69FE6DB9}"/>
              </c:ext>
            </c:extLst>
          </c:dPt>
          <c:dPt>
            <c:idx val="2"/>
            <c:invertIfNegative val="0"/>
            <c:bubble3D val="0"/>
            <c:spPr>
              <a:solidFill>
                <a:srgbClr val="0F7BA2"/>
              </a:solidFill>
              <a:ln w="12700">
                <a:noFill/>
                <a:prstDash val="dashDot"/>
              </a:ln>
            </c:spPr>
            <c:extLst>
              <c:ext xmlns:c16="http://schemas.microsoft.com/office/drawing/2014/chart" uri="{C3380CC4-5D6E-409C-BE32-E72D297353CC}">
                <c16:uniqueId val="{00000005-AC2A-469B-9BD1-06BA69FE6DB9}"/>
              </c:ext>
            </c:extLst>
          </c:dPt>
          <c:dPt>
            <c:idx val="3"/>
            <c:invertIfNegative val="0"/>
            <c:bubble3D val="0"/>
            <c:spPr>
              <a:solidFill>
                <a:srgbClr val="0F7BA2"/>
              </a:solidFill>
              <a:ln w="12700">
                <a:noFill/>
                <a:prstDash val="dashDot"/>
              </a:ln>
            </c:spPr>
            <c:extLst>
              <c:ext xmlns:c16="http://schemas.microsoft.com/office/drawing/2014/chart" uri="{C3380CC4-5D6E-409C-BE32-E72D297353CC}">
                <c16:uniqueId val="{00000007-AC2A-469B-9BD1-06BA69FE6DB9}"/>
              </c:ext>
            </c:extLst>
          </c:dPt>
          <c:dPt>
            <c:idx val="4"/>
            <c:invertIfNegative val="0"/>
            <c:bubble3D val="0"/>
            <c:spPr>
              <a:solidFill>
                <a:srgbClr val="0F7BA2"/>
              </a:solidFill>
              <a:ln w="12700">
                <a:noFill/>
                <a:prstDash val="dashDot"/>
              </a:ln>
            </c:spPr>
            <c:extLst>
              <c:ext xmlns:c16="http://schemas.microsoft.com/office/drawing/2014/chart" uri="{C3380CC4-5D6E-409C-BE32-E72D297353CC}">
                <c16:uniqueId val="{00000009-AC2A-469B-9BD1-06BA69FE6DB9}"/>
              </c:ext>
            </c:extLst>
          </c:dPt>
          <c:dPt>
            <c:idx val="5"/>
            <c:invertIfNegative val="0"/>
            <c:bubble3D val="0"/>
            <c:spPr>
              <a:solidFill>
                <a:srgbClr val="489A1E"/>
              </a:solidFill>
              <a:ln w="12700">
                <a:noFill/>
                <a:prstDash val="dashDot"/>
              </a:ln>
            </c:spPr>
            <c:extLst>
              <c:ext xmlns:c16="http://schemas.microsoft.com/office/drawing/2014/chart" uri="{C3380CC4-5D6E-409C-BE32-E72D297353CC}">
                <c16:uniqueId val="{0000000B-AC2A-469B-9BD1-06BA69FE6DB9}"/>
              </c:ext>
            </c:extLst>
          </c:dPt>
          <c:dPt>
            <c:idx val="6"/>
            <c:invertIfNegative val="0"/>
            <c:bubble3D val="0"/>
            <c:spPr>
              <a:solidFill>
                <a:srgbClr val="489A1E"/>
              </a:solidFill>
              <a:ln w="12700">
                <a:noFill/>
                <a:prstDash val="dashDot"/>
              </a:ln>
            </c:spPr>
            <c:extLst>
              <c:ext xmlns:c16="http://schemas.microsoft.com/office/drawing/2014/chart" uri="{C3380CC4-5D6E-409C-BE32-E72D297353CC}">
                <c16:uniqueId val="{0000000D-AC2A-469B-9BD1-06BA69FE6DB9}"/>
              </c:ext>
            </c:extLst>
          </c:dPt>
          <c:dPt>
            <c:idx val="7"/>
            <c:invertIfNegative val="0"/>
            <c:bubble3D val="0"/>
            <c:spPr>
              <a:solidFill>
                <a:srgbClr val="489A1E"/>
              </a:solidFill>
              <a:ln w="12700">
                <a:noFill/>
                <a:prstDash val="dashDot"/>
              </a:ln>
            </c:spPr>
            <c:extLst>
              <c:ext xmlns:c16="http://schemas.microsoft.com/office/drawing/2014/chart" uri="{C3380CC4-5D6E-409C-BE32-E72D297353CC}">
                <c16:uniqueId val="{0000000F-AC2A-469B-9BD1-06BA69FE6DB9}"/>
              </c:ext>
            </c:extLst>
          </c:dPt>
          <c:dPt>
            <c:idx val="8"/>
            <c:invertIfNegative val="0"/>
            <c:bubble3D val="0"/>
            <c:spPr>
              <a:solidFill>
                <a:srgbClr val="489A1E"/>
              </a:solidFill>
              <a:ln w="12700">
                <a:noFill/>
                <a:prstDash val="dashDot"/>
              </a:ln>
            </c:spPr>
            <c:extLst>
              <c:ext xmlns:c16="http://schemas.microsoft.com/office/drawing/2014/chart" uri="{C3380CC4-5D6E-409C-BE32-E72D297353CC}">
                <c16:uniqueId val="{00000011-AC2A-469B-9BD1-06BA69FE6DB9}"/>
              </c:ext>
            </c:extLst>
          </c:dPt>
          <c:dPt>
            <c:idx val="9"/>
            <c:invertIfNegative val="0"/>
            <c:bubble3D val="0"/>
            <c:spPr>
              <a:solidFill>
                <a:srgbClr val="489A1E"/>
              </a:solidFill>
              <a:ln w="12700">
                <a:noFill/>
                <a:prstDash val="dashDot"/>
              </a:ln>
            </c:spPr>
            <c:extLst>
              <c:ext xmlns:c16="http://schemas.microsoft.com/office/drawing/2014/chart" uri="{C3380CC4-5D6E-409C-BE32-E72D297353CC}">
                <c16:uniqueId val="{00000013-AC2A-469B-9BD1-06BA69FE6DB9}"/>
              </c:ext>
            </c:extLst>
          </c:dPt>
          <c:dPt>
            <c:idx val="10"/>
            <c:invertIfNegative val="0"/>
            <c:bubble3D val="0"/>
            <c:spPr>
              <a:solidFill>
                <a:srgbClr val="489A1E"/>
              </a:solidFill>
              <a:ln w="12700">
                <a:noFill/>
                <a:prstDash val="dashDot"/>
              </a:ln>
            </c:spPr>
            <c:extLst>
              <c:ext xmlns:c16="http://schemas.microsoft.com/office/drawing/2014/chart" uri="{C3380CC4-5D6E-409C-BE32-E72D297353CC}">
                <c16:uniqueId val="{00000015-AC2A-469B-9BD1-06BA69FE6DB9}"/>
              </c:ext>
            </c:extLst>
          </c:dPt>
          <c:dPt>
            <c:idx val="11"/>
            <c:invertIfNegative val="0"/>
            <c:bubble3D val="0"/>
            <c:spPr>
              <a:solidFill>
                <a:srgbClr val="489A1E"/>
              </a:solidFill>
              <a:ln w="12700">
                <a:noFill/>
                <a:prstDash val="dashDot"/>
              </a:ln>
            </c:spPr>
            <c:extLst>
              <c:ext xmlns:c16="http://schemas.microsoft.com/office/drawing/2014/chart" uri="{C3380CC4-5D6E-409C-BE32-E72D297353CC}">
                <c16:uniqueId val="{00000017-AC2A-469B-9BD1-06BA69FE6DB9}"/>
              </c:ext>
            </c:extLst>
          </c:dPt>
          <c:dPt>
            <c:idx val="12"/>
            <c:invertIfNegative val="0"/>
            <c:bubble3D val="0"/>
            <c:spPr>
              <a:solidFill>
                <a:srgbClr val="489A1E"/>
              </a:solidFill>
              <a:ln w="12700">
                <a:noFill/>
                <a:prstDash val="dashDot"/>
              </a:ln>
            </c:spPr>
            <c:extLst>
              <c:ext xmlns:c16="http://schemas.microsoft.com/office/drawing/2014/chart" uri="{C3380CC4-5D6E-409C-BE32-E72D297353CC}">
                <c16:uniqueId val="{00000019-AC2A-469B-9BD1-06BA69FE6DB9}"/>
              </c:ext>
            </c:extLst>
          </c:dPt>
          <c:dPt>
            <c:idx val="13"/>
            <c:invertIfNegative val="0"/>
            <c:bubble3D val="0"/>
            <c:spPr>
              <a:solidFill>
                <a:srgbClr val="489A1E"/>
              </a:solidFill>
              <a:ln w="12700">
                <a:noFill/>
                <a:prstDash val="dashDot"/>
              </a:ln>
            </c:spPr>
            <c:extLst>
              <c:ext xmlns:c16="http://schemas.microsoft.com/office/drawing/2014/chart" uri="{C3380CC4-5D6E-409C-BE32-E72D297353CC}">
                <c16:uniqueId val="{0000001B-AC2A-469B-9BD1-06BA69FE6DB9}"/>
              </c:ext>
            </c:extLst>
          </c:dPt>
          <c:dPt>
            <c:idx val="14"/>
            <c:invertIfNegative val="0"/>
            <c:bubble3D val="0"/>
            <c:spPr>
              <a:solidFill>
                <a:srgbClr val="489A1E"/>
              </a:solidFill>
              <a:ln w="12700">
                <a:noFill/>
                <a:prstDash val="dashDot"/>
              </a:ln>
            </c:spPr>
            <c:extLst>
              <c:ext xmlns:c16="http://schemas.microsoft.com/office/drawing/2014/chart" uri="{C3380CC4-5D6E-409C-BE32-E72D297353CC}">
                <c16:uniqueId val="{0000001D-AC2A-469B-9BD1-06BA69FE6DB9}"/>
              </c:ext>
            </c:extLst>
          </c:dPt>
          <c:dPt>
            <c:idx val="15"/>
            <c:invertIfNegative val="0"/>
            <c:bubble3D val="0"/>
            <c:spPr>
              <a:solidFill>
                <a:srgbClr val="489A1E"/>
              </a:solidFill>
              <a:ln w="12700">
                <a:noFill/>
                <a:prstDash val="dashDot"/>
              </a:ln>
            </c:spPr>
            <c:extLst>
              <c:ext xmlns:c16="http://schemas.microsoft.com/office/drawing/2014/chart" uri="{C3380CC4-5D6E-409C-BE32-E72D297353CC}">
                <c16:uniqueId val="{0000001F-AC2A-469B-9BD1-06BA69FE6DB9}"/>
              </c:ext>
            </c:extLst>
          </c:dPt>
          <c:dPt>
            <c:idx val="16"/>
            <c:invertIfNegative val="0"/>
            <c:bubble3D val="0"/>
            <c:spPr>
              <a:solidFill>
                <a:srgbClr val="89BD27"/>
              </a:solidFill>
              <a:ln w="12700">
                <a:noFill/>
                <a:prstDash val="dashDot"/>
              </a:ln>
            </c:spPr>
            <c:extLst>
              <c:ext xmlns:c16="http://schemas.microsoft.com/office/drawing/2014/chart" uri="{C3380CC4-5D6E-409C-BE32-E72D297353CC}">
                <c16:uniqueId val="{00000021-AC2A-469B-9BD1-06BA69FE6DB9}"/>
              </c:ext>
            </c:extLst>
          </c:dPt>
          <c:dPt>
            <c:idx val="17"/>
            <c:invertIfNegative val="0"/>
            <c:bubble3D val="0"/>
            <c:spPr>
              <a:solidFill>
                <a:srgbClr val="89BD27"/>
              </a:solidFill>
              <a:ln w="12700">
                <a:noFill/>
                <a:prstDash val="dashDot"/>
              </a:ln>
            </c:spPr>
            <c:extLst>
              <c:ext xmlns:c16="http://schemas.microsoft.com/office/drawing/2014/chart" uri="{C3380CC4-5D6E-409C-BE32-E72D297353CC}">
                <c16:uniqueId val="{00000023-AC2A-469B-9BD1-06BA69FE6DB9}"/>
              </c:ext>
            </c:extLst>
          </c:dPt>
          <c:dPt>
            <c:idx val="18"/>
            <c:invertIfNegative val="0"/>
            <c:bubble3D val="0"/>
            <c:spPr>
              <a:solidFill>
                <a:srgbClr val="89BD27"/>
              </a:solidFill>
              <a:ln w="12700">
                <a:noFill/>
                <a:prstDash val="dashDot"/>
              </a:ln>
            </c:spPr>
            <c:extLst>
              <c:ext xmlns:c16="http://schemas.microsoft.com/office/drawing/2014/chart" uri="{C3380CC4-5D6E-409C-BE32-E72D297353CC}">
                <c16:uniqueId val="{00000025-AC2A-469B-9BD1-06BA69FE6DB9}"/>
              </c:ext>
            </c:extLst>
          </c:dPt>
          <c:dPt>
            <c:idx val="19"/>
            <c:invertIfNegative val="0"/>
            <c:bubble3D val="0"/>
            <c:spPr>
              <a:solidFill>
                <a:srgbClr val="89BD27"/>
              </a:solidFill>
              <a:ln w="12700">
                <a:noFill/>
                <a:prstDash val="dashDot"/>
              </a:ln>
            </c:spPr>
            <c:extLst>
              <c:ext xmlns:c16="http://schemas.microsoft.com/office/drawing/2014/chart" uri="{C3380CC4-5D6E-409C-BE32-E72D297353CC}">
                <c16:uniqueId val="{00000027-AC2A-469B-9BD1-06BA69FE6DB9}"/>
              </c:ext>
            </c:extLst>
          </c:dPt>
          <c:dPt>
            <c:idx val="20"/>
            <c:invertIfNegative val="0"/>
            <c:bubble3D val="0"/>
            <c:spPr>
              <a:solidFill>
                <a:srgbClr val="89BD27"/>
              </a:solidFill>
              <a:ln w="12700">
                <a:noFill/>
                <a:prstDash val="dashDot"/>
              </a:ln>
            </c:spPr>
            <c:extLst>
              <c:ext xmlns:c16="http://schemas.microsoft.com/office/drawing/2014/chart" uri="{C3380CC4-5D6E-409C-BE32-E72D297353CC}">
                <c16:uniqueId val="{00000029-AC2A-469B-9BD1-06BA69FE6DB9}"/>
              </c:ext>
            </c:extLst>
          </c:dPt>
          <c:dPt>
            <c:idx val="21"/>
            <c:invertIfNegative val="0"/>
            <c:bubble3D val="0"/>
            <c:spPr>
              <a:solidFill>
                <a:srgbClr val="89BD27"/>
              </a:solidFill>
              <a:ln w="12700">
                <a:noFill/>
                <a:prstDash val="dashDot"/>
              </a:ln>
            </c:spPr>
            <c:extLst>
              <c:ext xmlns:c16="http://schemas.microsoft.com/office/drawing/2014/chart" uri="{C3380CC4-5D6E-409C-BE32-E72D297353CC}">
                <c16:uniqueId val="{0000002B-AC2A-469B-9BD1-06BA69FE6DB9}"/>
              </c:ext>
            </c:extLst>
          </c:dPt>
          <c:dPt>
            <c:idx val="22"/>
            <c:invertIfNegative val="0"/>
            <c:bubble3D val="0"/>
            <c:spPr>
              <a:solidFill>
                <a:srgbClr val="89BD27"/>
              </a:solidFill>
              <a:ln w="12700">
                <a:noFill/>
                <a:prstDash val="dashDot"/>
              </a:ln>
            </c:spPr>
            <c:extLst>
              <c:ext xmlns:c16="http://schemas.microsoft.com/office/drawing/2014/chart" uri="{C3380CC4-5D6E-409C-BE32-E72D297353CC}">
                <c16:uniqueId val="{0000002D-AC2A-469B-9BD1-06BA69FE6DB9}"/>
              </c:ext>
            </c:extLst>
          </c:dPt>
          <c:dPt>
            <c:idx val="23"/>
            <c:invertIfNegative val="0"/>
            <c:bubble3D val="0"/>
            <c:spPr>
              <a:solidFill>
                <a:srgbClr val="89BD27"/>
              </a:solidFill>
              <a:ln w="12700">
                <a:noFill/>
                <a:prstDash val="dashDot"/>
              </a:ln>
            </c:spPr>
            <c:extLst>
              <c:ext xmlns:c16="http://schemas.microsoft.com/office/drawing/2014/chart" uri="{C3380CC4-5D6E-409C-BE32-E72D297353CC}">
                <c16:uniqueId val="{0000002F-AC2A-469B-9BD1-06BA69FE6DB9}"/>
              </c:ext>
            </c:extLst>
          </c:dPt>
          <c:dPt>
            <c:idx val="24"/>
            <c:invertIfNegative val="0"/>
            <c:bubble3D val="0"/>
            <c:spPr>
              <a:solidFill>
                <a:srgbClr val="89BD27"/>
              </a:solidFill>
              <a:ln w="12700">
                <a:noFill/>
                <a:prstDash val="dashDot"/>
              </a:ln>
            </c:spPr>
            <c:extLst>
              <c:ext xmlns:c16="http://schemas.microsoft.com/office/drawing/2014/chart" uri="{C3380CC4-5D6E-409C-BE32-E72D297353CC}">
                <c16:uniqueId val="{00000031-AC2A-469B-9BD1-06BA69FE6DB9}"/>
              </c:ext>
            </c:extLst>
          </c:dPt>
          <c:dPt>
            <c:idx val="25"/>
            <c:invertIfNegative val="0"/>
            <c:bubble3D val="0"/>
            <c:spPr>
              <a:solidFill>
                <a:srgbClr val="89BD27"/>
              </a:solidFill>
              <a:ln w="12700">
                <a:noFill/>
                <a:prstDash val="dashDot"/>
              </a:ln>
            </c:spPr>
            <c:extLst>
              <c:ext xmlns:c16="http://schemas.microsoft.com/office/drawing/2014/chart" uri="{C3380CC4-5D6E-409C-BE32-E72D297353CC}">
                <c16:uniqueId val="{00000033-AC2A-469B-9BD1-06BA69FE6DB9}"/>
              </c:ext>
            </c:extLst>
          </c:dPt>
          <c:dPt>
            <c:idx val="26"/>
            <c:invertIfNegative val="0"/>
            <c:bubble3D val="0"/>
            <c:spPr>
              <a:solidFill>
                <a:srgbClr val="89BD27"/>
              </a:solidFill>
              <a:ln w="12700">
                <a:noFill/>
                <a:prstDash val="dashDot"/>
              </a:ln>
            </c:spPr>
            <c:extLst>
              <c:ext xmlns:c16="http://schemas.microsoft.com/office/drawing/2014/chart" uri="{C3380CC4-5D6E-409C-BE32-E72D297353CC}">
                <c16:uniqueId val="{00000035-AC2A-469B-9BD1-06BA69FE6DB9}"/>
              </c:ext>
            </c:extLst>
          </c:dPt>
          <c:dPt>
            <c:idx val="27"/>
            <c:invertIfNegative val="0"/>
            <c:bubble3D val="0"/>
            <c:spPr>
              <a:solidFill>
                <a:srgbClr val="89BD27"/>
              </a:solidFill>
              <a:ln w="12700">
                <a:noFill/>
                <a:prstDash val="dashDot"/>
              </a:ln>
            </c:spPr>
            <c:extLst>
              <c:ext xmlns:c16="http://schemas.microsoft.com/office/drawing/2014/chart" uri="{C3380CC4-5D6E-409C-BE32-E72D297353CC}">
                <c16:uniqueId val="{00000037-AC2A-469B-9BD1-06BA69FE6DB9}"/>
              </c:ext>
            </c:extLst>
          </c:dPt>
          <c:dPt>
            <c:idx val="28"/>
            <c:invertIfNegative val="0"/>
            <c:bubble3D val="0"/>
            <c:spPr>
              <a:solidFill>
                <a:srgbClr val="89BD27"/>
              </a:solidFill>
              <a:ln w="12700">
                <a:noFill/>
                <a:prstDash val="dashDot"/>
              </a:ln>
            </c:spPr>
            <c:extLst>
              <c:ext xmlns:c16="http://schemas.microsoft.com/office/drawing/2014/chart" uri="{C3380CC4-5D6E-409C-BE32-E72D297353CC}">
                <c16:uniqueId val="{00000039-AC2A-469B-9BD1-06BA69FE6DB9}"/>
              </c:ext>
            </c:extLst>
          </c:dPt>
          <c:dPt>
            <c:idx val="29"/>
            <c:invertIfNegative val="0"/>
            <c:bubble3D val="0"/>
            <c:spPr>
              <a:solidFill>
                <a:srgbClr val="89BD27"/>
              </a:solidFill>
              <a:ln w="12700">
                <a:noFill/>
                <a:prstDash val="dashDot"/>
              </a:ln>
            </c:spPr>
            <c:extLst>
              <c:ext xmlns:c16="http://schemas.microsoft.com/office/drawing/2014/chart" uri="{C3380CC4-5D6E-409C-BE32-E72D297353CC}">
                <c16:uniqueId val="{0000003B-AC2A-469B-9BD1-06BA69FE6DB9}"/>
              </c:ext>
            </c:extLst>
          </c:dPt>
          <c:dPt>
            <c:idx val="30"/>
            <c:invertIfNegative val="0"/>
            <c:bubble3D val="0"/>
            <c:spPr>
              <a:solidFill>
                <a:srgbClr val="89BD27"/>
              </a:solidFill>
              <a:ln w="12700">
                <a:noFill/>
                <a:prstDash val="dashDot"/>
              </a:ln>
            </c:spPr>
            <c:extLst>
              <c:ext xmlns:c16="http://schemas.microsoft.com/office/drawing/2014/chart" uri="{C3380CC4-5D6E-409C-BE32-E72D297353CC}">
                <c16:uniqueId val="{0000003D-AC2A-469B-9BD1-06BA69FE6DB9}"/>
              </c:ext>
            </c:extLst>
          </c:dPt>
          <c:dPt>
            <c:idx val="31"/>
            <c:invertIfNegative val="0"/>
            <c:bubble3D val="0"/>
            <c:spPr>
              <a:solidFill>
                <a:srgbClr val="89BD27"/>
              </a:solidFill>
              <a:ln w="12700">
                <a:noFill/>
                <a:prstDash val="dashDot"/>
              </a:ln>
            </c:spPr>
            <c:extLst>
              <c:ext xmlns:c16="http://schemas.microsoft.com/office/drawing/2014/chart" uri="{C3380CC4-5D6E-409C-BE32-E72D297353CC}">
                <c16:uniqueId val="{0000003F-AC2A-469B-9BD1-06BA69FE6DB9}"/>
              </c:ext>
            </c:extLst>
          </c:dPt>
          <c:dPt>
            <c:idx val="32"/>
            <c:invertIfNegative val="0"/>
            <c:bubble3D val="0"/>
            <c:spPr>
              <a:solidFill>
                <a:srgbClr val="89BD27"/>
              </a:solidFill>
              <a:ln w="12700">
                <a:noFill/>
                <a:prstDash val="dashDot"/>
              </a:ln>
            </c:spPr>
            <c:extLst>
              <c:ext xmlns:c16="http://schemas.microsoft.com/office/drawing/2014/chart" uri="{C3380CC4-5D6E-409C-BE32-E72D297353CC}">
                <c16:uniqueId val="{00000041-AC2A-469B-9BD1-06BA69FE6DB9}"/>
              </c:ext>
            </c:extLst>
          </c:dPt>
          <c:dPt>
            <c:idx val="33"/>
            <c:invertIfNegative val="0"/>
            <c:bubble3D val="0"/>
            <c:spPr>
              <a:solidFill>
                <a:srgbClr val="89BD27"/>
              </a:solidFill>
              <a:ln w="12700">
                <a:noFill/>
                <a:prstDash val="dashDot"/>
              </a:ln>
            </c:spPr>
            <c:extLst>
              <c:ext xmlns:c16="http://schemas.microsoft.com/office/drawing/2014/chart" uri="{C3380CC4-5D6E-409C-BE32-E72D297353CC}">
                <c16:uniqueId val="{00000043-AC2A-469B-9BD1-06BA69FE6DB9}"/>
              </c:ext>
            </c:extLst>
          </c:dPt>
          <c:dPt>
            <c:idx val="34"/>
            <c:invertIfNegative val="0"/>
            <c:bubble3D val="0"/>
            <c:spPr>
              <a:solidFill>
                <a:srgbClr val="79D738"/>
              </a:solidFill>
              <a:ln w="12700">
                <a:noFill/>
                <a:prstDash val="dashDot"/>
              </a:ln>
            </c:spPr>
            <c:extLst>
              <c:ext xmlns:c16="http://schemas.microsoft.com/office/drawing/2014/chart" uri="{C3380CC4-5D6E-409C-BE32-E72D297353CC}">
                <c16:uniqueId val="{00000045-AC2A-469B-9BD1-06BA69FE6DB9}"/>
              </c:ext>
            </c:extLst>
          </c:dPt>
          <c:dPt>
            <c:idx val="35"/>
            <c:invertIfNegative val="0"/>
            <c:bubble3D val="0"/>
            <c:spPr>
              <a:solidFill>
                <a:srgbClr val="79D738"/>
              </a:solidFill>
              <a:ln w="12700">
                <a:noFill/>
                <a:prstDash val="dashDot"/>
              </a:ln>
            </c:spPr>
            <c:extLst>
              <c:ext xmlns:c16="http://schemas.microsoft.com/office/drawing/2014/chart" uri="{C3380CC4-5D6E-409C-BE32-E72D297353CC}">
                <c16:uniqueId val="{00000047-AC2A-469B-9BD1-06BA69FE6DB9}"/>
              </c:ext>
            </c:extLst>
          </c:dPt>
          <c:dPt>
            <c:idx val="36"/>
            <c:invertIfNegative val="0"/>
            <c:bubble3D val="0"/>
            <c:spPr>
              <a:solidFill>
                <a:srgbClr val="79D738"/>
              </a:solidFill>
              <a:ln w="12700">
                <a:noFill/>
                <a:prstDash val="dashDot"/>
              </a:ln>
            </c:spPr>
            <c:extLst>
              <c:ext xmlns:c16="http://schemas.microsoft.com/office/drawing/2014/chart" uri="{C3380CC4-5D6E-409C-BE32-E72D297353CC}">
                <c16:uniqueId val="{00000049-AC2A-469B-9BD1-06BA69FE6DB9}"/>
              </c:ext>
            </c:extLst>
          </c:dPt>
          <c:dPt>
            <c:idx val="37"/>
            <c:invertIfNegative val="0"/>
            <c:bubble3D val="0"/>
            <c:spPr>
              <a:solidFill>
                <a:srgbClr val="79D738"/>
              </a:solidFill>
              <a:ln w="12700">
                <a:noFill/>
                <a:prstDash val="dashDot"/>
              </a:ln>
            </c:spPr>
            <c:extLst>
              <c:ext xmlns:c16="http://schemas.microsoft.com/office/drawing/2014/chart" uri="{C3380CC4-5D6E-409C-BE32-E72D297353CC}">
                <c16:uniqueId val="{0000004B-AC2A-469B-9BD1-06BA69FE6DB9}"/>
              </c:ext>
            </c:extLst>
          </c:dPt>
          <c:dPt>
            <c:idx val="38"/>
            <c:invertIfNegative val="0"/>
            <c:bubble3D val="0"/>
            <c:spPr>
              <a:solidFill>
                <a:srgbClr val="79D738"/>
              </a:solidFill>
              <a:ln w="12700">
                <a:noFill/>
                <a:prstDash val="dashDot"/>
              </a:ln>
            </c:spPr>
            <c:extLst>
              <c:ext xmlns:c16="http://schemas.microsoft.com/office/drawing/2014/chart" uri="{C3380CC4-5D6E-409C-BE32-E72D297353CC}">
                <c16:uniqueId val="{0000004D-AC2A-469B-9BD1-06BA69FE6DB9}"/>
              </c:ext>
            </c:extLst>
          </c:dPt>
          <c:dPt>
            <c:idx val="39"/>
            <c:invertIfNegative val="0"/>
            <c:bubble3D val="0"/>
            <c:spPr>
              <a:solidFill>
                <a:srgbClr val="79D738"/>
              </a:solidFill>
              <a:ln w="12700">
                <a:noFill/>
                <a:prstDash val="dashDot"/>
              </a:ln>
            </c:spPr>
            <c:extLst>
              <c:ext xmlns:c16="http://schemas.microsoft.com/office/drawing/2014/chart" uri="{C3380CC4-5D6E-409C-BE32-E72D297353CC}">
                <c16:uniqueId val="{0000004F-AC2A-469B-9BD1-06BA69FE6DB9}"/>
              </c:ext>
            </c:extLst>
          </c:dPt>
          <c:dPt>
            <c:idx val="40"/>
            <c:invertIfNegative val="0"/>
            <c:bubble3D val="0"/>
            <c:spPr>
              <a:solidFill>
                <a:srgbClr val="79D738"/>
              </a:solidFill>
              <a:ln w="12700">
                <a:noFill/>
                <a:prstDash val="dashDot"/>
              </a:ln>
            </c:spPr>
            <c:extLst>
              <c:ext xmlns:c16="http://schemas.microsoft.com/office/drawing/2014/chart" uri="{C3380CC4-5D6E-409C-BE32-E72D297353CC}">
                <c16:uniqueId val="{00000051-AC2A-469B-9BD1-06BA69FE6DB9}"/>
              </c:ext>
            </c:extLst>
          </c:dPt>
          <c:dPt>
            <c:idx val="41"/>
            <c:invertIfNegative val="0"/>
            <c:bubble3D val="0"/>
            <c:spPr>
              <a:solidFill>
                <a:srgbClr val="79D738"/>
              </a:solidFill>
              <a:ln w="12700">
                <a:noFill/>
                <a:prstDash val="dashDot"/>
              </a:ln>
            </c:spPr>
            <c:extLst>
              <c:ext xmlns:c16="http://schemas.microsoft.com/office/drawing/2014/chart" uri="{C3380CC4-5D6E-409C-BE32-E72D297353CC}">
                <c16:uniqueId val="{00000053-AC2A-469B-9BD1-06BA69FE6DB9}"/>
              </c:ext>
            </c:extLst>
          </c:dPt>
          <c:dPt>
            <c:idx val="42"/>
            <c:invertIfNegative val="0"/>
            <c:bubble3D val="0"/>
            <c:spPr>
              <a:solidFill>
                <a:srgbClr val="79D738"/>
              </a:solidFill>
              <a:ln w="12700">
                <a:noFill/>
                <a:prstDash val="dashDot"/>
              </a:ln>
            </c:spPr>
            <c:extLst>
              <c:ext xmlns:c16="http://schemas.microsoft.com/office/drawing/2014/chart" uri="{C3380CC4-5D6E-409C-BE32-E72D297353CC}">
                <c16:uniqueId val="{00000055-AC2A-469B-9BD1-06BA69FE6DB9}"/>
              </c:ext>
            </c:extLst>
          </c:dPt>
          <c:dPt>
            <c:idx val="43"/>
            <c:invertIfNegative val="0"/>
            <c:bubble3D val="0"/>
            <c:spPr>
              <a:solidFill>
                <a:srgbClr val="79D738"/>
              </a:solidFill>
              <a:ln w="12700">
                <a:noFill/>
                <a:prstDash val="dashDot"/>
              </a:ln>
            </c:spPr>
            <c:extLst>
              <c:ext xmlns:c16="http://schemas.microsoft.com/office/drawing/2014/chart" uri="{C3380CC4-5D6E-409C-BE32-E72D297353CC}">
                <c16:uniqueId val="{00000057-AC2A-469B-9BD1-06BA69FE6DB9}"/>
              </c:ext>
            </c:extLst>
          </c:dPt>
          <c:dPt>
            <c:idx val="44"/>
            <c:invertIfNegative val="0"/>
            <c:bubble3D val="0"/>
            <c:spPr>
              <a:solidFill>
                <a:srgbClr val="79D738"/>
              </a:solidFill>
              <a:ln w="12700">
                <a:noFill/>
                <a:prstDash val="dashDot"/>
              </a:ln>
            </c:spPr>
            <c:extLst>
              <c:ext xmlns:c16="http://schemas.microsoft.com/office/drawing/2014/chart" uri="{C3380CC4-5D6E-409C-BE32-E72D297353CC}">
                <c16:uniqueId val="{00000059-AC2A-469B-9BD1-06BA69FE6DB9}"/>
              </c:ext>
            </c:extLst>
          </c:dPt>
          <c:dPt>
            <c:idx val="45"/>
            <c:invertIfNegative val="0"/>
            <c:bubble3D val="0"/>
            <c:spPr>
              <a:solidFill>
                <a:srgbClr val="79D738"/>
              </a:solidFill>
              <a:ln w="12700">
                <a:noFill/>
                <a:prstDash val="dashDot"/>
              </a:ln>
            </c:spPr>
            <c:extLst>
              <c:ext xmlns:c16="http://schemas.microsoft.com/office/drawing/2014/chart" uri="{C3380CC4-5D6E-409C-BE32-E72D297353CC}">
                <c16:uniqueId val="{0000005B-AC2A-469B-9BD1-06BA69FE6DB9}"/>
              </c:ext>
            </c:extLst>
          </c:dPt>
          <c:dPt>
            <c:idx val="46"/>
            <c:invertIfNegative val="0"/>
            <c:bubble3D val="0"/>
            <c:spPr>
              <a:solidFill>
                <a:srgbClr val="79D738"/>
              </a:solidFill>
              <a:ln w="12700">
                <a:noFill/>
                <a:prstDash val="dashDot"/>
              </a:ln>
            </c:spPr>
            <c:extLst>
              <c:ext xmlns:c16="http://schemas.microsoft.com/office/drawing/2014/chart" uri="{C3380CC4-5D6E-409C-BE32-E72D297353CC}">
                <c16:uniqueId val="{0000005D-AC2A-469B-9BD1-06BA69FE6DB9}"/>
              </c:ext>
            </c:extLst>
          </c:dPt>
          <c:dPt>
            <c:idx val="47"/>
            <c:invertIfNegative val="0"/>
            <c:bubble3D val="0"/>
            <c:spPr>
              <a:solidFill>
                <a:srgbClr val="79D738"/>
              </a:solidFill>
              <a:ln w="12700">
                <a:noFill/>
                <a:prstDash val="dashDot"/>
              </a:ln>
            </c:spPr>
            <c:extLst>
              <c:ext xmlns:c16="http://schemas.microsoft.com/office/drawing/2014/chart" uri="{C3380CC4-5D6E-409C-BE32-E72D297353CC}">
                <c16:uniqueId val="{0000005F-AC2A-469B-9BD1-06BA69FE6DB9}"/>
              </c:ext>
            </c:extLst>
          </c:dPt>
          <c:dLbls>
            <c:spPr>
              <a:noFill/>
              <a:ln>
                <a:noFill/>
              </a:ln>
              <a:effectLst/>
            </c:spPr>
            <c:txPr>
              <a:bodyPr wrap="square" lIns="38100" tIns="19050" rIns="38100" bIns="19050" anchor="ctr">
                <a:spAutoFit/>
              </a:bodyPr>
              <a:lstStyle/>
              <a:p>
                <a:pPr>
                  <a:defRPr sz="9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Bujanovac</c:v>
                </c:pt>
                <c:pt idx="1">
                  <c:v>Šid</c:v>
                </c:pt>
                <c:pt idx="2">
                  <c:v>Kanjiza</c:v>
                </c:pt>
                <c:pt idx="3">
                  <c:v>Zaječar</c:v>
                </c:pt>
                <c:pt idx="4">
                  <c:v>Stari Grad</c:v>
                </c:pt>
                <c:pt idx="5">
                  <c:v>Surdulica</c:v>
                </c:pt>
                <c:pt idx="6">
                  <c:v>Savski Venac</c:v>
                </c:pt>
                <c:pt idx="7">
                  <c:v>Obrenovac</c:v>
                </c:pt>
                <c:pt idx="8">
                  <c:v>Vranje</c:v>
                </c:pt>
                <c:pt idx="9">
                  <c:v>Negotin</c:v>
                </c:pt>
                <c:pt idx="10">
                  <c:v>Palilula</c:v>
                </c:pt>
                <c:pt idx="11">
                  <c:v>Vladičin Han</c:v>
                </c:pt>
                <c:pt idx="12">
                  <c:v>Preševo</c:v>
                </c:pt>
                <c:pt idx="13">
                  <c:v>Smederevo</c:v>
                </c:pt>
                <c:pt idx="14">
                  <c:v>Subotica</c:v>
                </c:pt>
                <c:pt idx="15">
                  <c:v>Aleksinac</c:v>
                </c:pt>
                <c:pt idx="16">
                  <c:v>Sombor</c:v>
                </c:pt>
                <c:pt idx="17">
                  <c:v>Bosilegrad</c:v>
                </c:pt>
                <c:pt idx="18">
                  <c:v>Dimitrovgrad</c:v>
                </c:pt>
                <c:pt idx="19">
                  <c:v>Pirot</c:v>
                </c:pt>
              </c:strCache>
            </c:strRef>
          </c:cat>
          <c:val>
            <c:numRef>
              <c:f>Sheet1!$B$2:$B$21</c:f>
              <c:numCache>
                <c:formatCode>#,##0.00</c:formatCode>
                <c:ptCount val="20"/>
                <c:pt idx="0">
                  <c:v>1.6552389124670221</c:v>
                </c:pt>
                <c:pt idx="1">
                  <c:v>1.8683906403895811</c:v>
                </c:pt>
                <c:pt idx="2">
                  <c:v>2.1100779924621178</c:v>
                </c:pt>
                <c:pt idx="3">
                  <c:v>2.2840693940853223</c:v>
                </c:pt>
                <c:pt idx="4">
                  <c:v>2.3568294032409445</c:v>
                </c:pt>
                <c:pt idx="5">
                  <c:v>2.5235973212164224</c:v>
                </c:pt>
                <c:pt idx="6">
                  <c:v>2.5522330319154505</c:v>
                </c:pt>
                <c:pt idx="7">
                  <c:v>2.559694468956959</c:v>
                </c:pt>
                <c:pt idx="8">
                  <c:v>2.6003468762066597</c:v>
                </c:pt>
                <c:pt idx="9">
                  <c:v>2.6446352005719382</c:v>
                </c:pt>
                <c:pt idx="10">
                  <c:v>2.6735777007099735</c:v>
                </c:pt>
                <c:pt idx="11">
                  <c:v>2.7016124152345449</c:v>
                </c:pt>
                <c:pt idx="12">
                  <c:v>2.7604450381661318</c:v>
                </c:pt>
                <c:pt idx="13">
                  <c:v>2.8818840532716887</c:v>
                </c:pt>
                <c:pt idx="14">
                  <c:v>2.9091829448045528</c:v>
                </c:pt>
                <c:pt idx="15">
                  <c:v>2.9781486155025578</c:v>
                </c:pt>
                <c:pt idx="16">
                  <c:v>3.0488977715229724</c:v>
                </c:pt>
                <c:pt idx="17">
                  <c:v>3.0986331333523824</c:v>
                </c:pt>
                <c:pt idx="18">
                  <c:v>3.4222859007725361</c:v>
                </c:pt>
                <c:pt idx="19">
                  <c:v>3.4686049050951824</c:v>
                </c:pt>
              </c:numCache>
            </c:numRef>
          </c:val>
          <c:extLst>
            <c:ext xmlns:c16="http://schemas.microsoft.com/office/drawing/2014/chart" uri="{C3380CC4-5D6E-409C-BE32-E72D297353CC}">
              <c16:uniqueId val="{00000060-AC2A-469B-9BD1-06BA69FE6DB9}"/>
            </c:ext>
          </c:extLst>
        </c:ser>
        <c:dLbls>
          <c:showLegendKey val="0"/>
          <c:showVal val="0"/>
          <c:showCatName val="0"/>
          <c:showSerName val="0"/>
          <c:showPercent val="0"/>
          <c:showBubbleSize val="0"/>
        </c:dLbls>
        <c:gapWidth val="14"/>
        <c:overlap val="100"/>
        <c:axId val="884549888"/>
        <c:axId val="884551680"/>
      </c:barChart>
      <c:catAx>
        <c:axId val="884549888"/>
        <c:scaling>
          <c:orientation val="minMax"/>
        </c:scaling>
        <c:delete val="0"/>
        <c:axPos val="b"/>
        <c:numFmt formatCode="General" sourceLinked="0"/>
        <c:majorTickMark val="none"/>
        <c:minorTickMark val="none"/>
        <c:tickLblPos val="nextTo"/>
        <c:txPr>
          <a:bodyPr rot="-5400000" vert="horz"/>
          <a:lstStyle/>
          <a:p>
            <a:pPr>
              <a:defRPr sz="900"/>
            </a:pPr>
            <a:endParaRPr lang="en-US"/>
          </a:p>
        </c:txPr>
        <c:crossAx val="884551680"/>
        <c:crosses val="autoZero"/>
        <c:auto val="1"/>
        <c:lblAlgn val="ctr"/>
        <c:lblOffset val="100"/>
        <c:noMultiLvlLbl val="0"/>
      </c:catAx>
      <c:valAx>
        <c:axId val="884551680"/>
        <c:scaling>
          <c:orientation val="minMax"/>
        </c:scaling>
        <c:delete val="1"/>
        <c:axPos val="l"/>
        <c:numFmt formatCode="#,##0.00" sourceLinked="1"/>
        <c:majorTickMark val="out"/>
        <c:minorTickMark val="none"/>
        <c:tickLblPos val="none"/>
        <c:crossAx val="8845498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66389604343978"/>
          <c:y val="2.8999963241501465E-2"/>
          <c:w val="0.60718056640173712"/>
          <c:h val="0.84308634426235518"/>
        </c:manualLayout>
      </c:layout>
      <c:barChart>
        <c:barDir val="bar"/>
        <c:grouping val="clustered"/>
        <c:varyColors val="0"/>
        <c:ser>
          <c:idx val="0"/>
          <c:order val="0"/>
          <c:tx>
            <c:strRef>
              <c:f>Sheet1!$B$1</c:f>
              <c:strCache>
                <c:ptCount val="1"/>
                <c:pt idx="0">
                  <c:v>Sep-16</c:v>
                </c:pt>
              </c:strCache>
            </c:strRef>
          </c:tx>
          <c:spPr>
            <a:solidFill>
              <a:srgbClr val="4655A5"/>
            </a:solidFill>
            <a:ln>
              <a:noFill/>
            </a:ln>
          </c:spPr>
          <c:invertIfNegative val="0"/>
          <c:dLbls>
            <c:dLbl>
              <c:idx val="8"/>
              <c:spPr>
                <a:noFill/>
              </c:spPr>
              <c:txPr>
                <a:bodyPr/>
                <a:lstStyle/>
                <a:p>
                  <a:pPr>
                    <a:defRPr sz="1000">
                      <a:solidFill>
                        <a:schemeClr val="bg1">
                          <a:lumMod val="50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6D7-405C-B9A3-724BB6AB962D}"/>
                </c:ext>
              </c:extLst>
            </c:dLbl>
            <c:dLbl>
              <c:idx val="12"/>
              <c:spPr>
                <a:noFill/>
              </c:spPr>
              <c:txPr>
                <a:bodyPr/>
                <a:lstStyle/>
                <a:p>
                  <a:pPr>
                    <a:defRPr sz="1000">
                      <a:solidFill>
                        <a:schemeClr val="bg1">
                          <a:lumMod val="50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6D7-405C-B9A3-724BB6AB962D}"/>
                </c:ext>
              </c:extLst>
            </c:dLbl>
            <c:spPr>
              <a:noFill/>
              <a:ln>
                <a:noFill/>
              </a:ln>
              <a:effectLst/>
            </c:spPr>
            <c:txPr>
              <a:bodyPr/>
              <a:lstStyle/>
              <a:p>
                <a:pPr>
                  <a:defRPr sz="1000">
                    <a:solidFill>
                      <a:schemeClr val="bg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War, lack of safety and security, fear of persecution</c:v>
                </c:pt>
                <c:pt idx="1">
                  <c:v>They want better living standard</c:v>
                </c:pt>
                <c:pt idx="2">
                  <c:v>Lack of future perspective</c:v>
                </c:pt>
                <c:pt idx="3">
                  <c:v>Human rights and freedoms at risk</c:v>
                </c:pt>
                <c:pt idx="4">
                  <c:v>Crime and corruption</c:v>
                </c:pt>
                <c:pt idx="5">
                  <c:v>Unemployment</c:v>
                </c:pt>
              </c:strCache>
            </c:strRef>
          </c:cat>
          <c:val>
            <c:numRef>
              <c:f>Sheet1!$B$2:$B$7</c:f>
              <c:numCache>
                <c:formatCode>0</c:formatCode>
                <c:ptCount val="6"/>
                <c:pt idx="0">
                  <c:v>91.550105155077532</c:v>
                </c:pt>
                <c:pt idx="1">
                  <c:v>59.838381719904362</c:v>
                </c:pt>
                <c:pt idx="2">
                  <c:v>42.088169529783471</c:v>
                </c:pt>
                <c:pt idx="3">
                  <c:v>39.977635400459064</c:v>
                </c:pt>
                <c:pt idx="4">
                  <c:v>28.374804097794286</c:v>
                </c:pt>
                <c:pt idx="5">
                  <c:v>25.740430213438742</c:v>
                </c:pt>
              </c:numCache>
            </c:numRef>
          </c:val>
          <c:extLst>
            <c:ext xmlns:c16="http://schemas.microsoft.com/office/drawing/2014/chart" uri="{C3380CC4-5D6E-409C-BE32-E72D297353CC}">
              <c16:uniqueId val="{00000002-D6D7-405C-B9A3-724BB6AB962D}"/>
            </c:ext>
          </c:extLst>
        </c:ser>
        <c:ser>
          <c:idx val="1"/>
          <c:order val="1"/>
          <c:tx>
            <c:strRef>
              <c:f>Sheet1!$C$1</c:f>
              <c:strCache>
                <c:ptCount val="1"/>
                <c:pt idx="0">
                  <c:v>Mar-16</c:v>
                </c:pt>
              </c:strCache>
            </c:strRef>
          </c:tx>
          <c:spPr>
            <a:solidFill>
              <a:schemeClr val="bg1">
                <a:lumMod val="75000"/>
              </a:schemeClr>
            </a:solidFill>
            <a:ln w="3810">
              <a:noFill/>
            </a:ln>
          </c:spPr>
          <c:invertIfNegative val="0"/>
          <c:dLbls>
            <c:delete val="1"/>
          </c:dLbls>
          <c:cat>
            <c:strRef>
              <c:f>Sheet1!$A$2:$A$7</c:f>
              <c:strCache>
                <c:ptCount val="6"/>
                <c:pt idx="0">
                  <c:v>War, lack of safety and security, fear of persecution</c:v>
                </c:pt>
                <c:pt idx="1">
                  <c:v>They want better living standard</c:v>
                </c:pt>
                <c:pt idx="2">
                  <c:v>Lack of future perspective</c:v>
                </c:pt>
                <c:pt idx="3">
                  <c:v>Human rights and freedoms at risk</c:v>
                </c:pt>
                <c:pt idx="4">
                  <c:v>Crime and corruption</c:v>
                </c:pt>
                <c:pt idx="5">
                  <c:v>Unemployment</c:v>
                </c:pt>
              </c:strCache>
            </c:strRef>
          </c:cat>
          <c:val>
            <c:numRef>
              <c:f>Sheet1!$C$2:$C$7</c:f>
              <c:numCache>
                <c:formatCode>0</c:formatCode>
                <c:ptCount val="6"/>
                <c:pt idx="0">
                  <c:v>92.688916095944919</c:v>
                </c:pt>
                <c:pt idx="1">
                  <c:v>52.365916954397314</c:v>
                </c:pt>
                <c:pt idx="2">
                  <c:v>41.706544958552605</c:v>
                </c:pt>
                <c:pt idx="3">
                  <c:v>38.694972159414448</c:v>
                </c:pt>
                <c:pt idx="4">
                  <c:v>21.063283115036118</c:v>
                </c:pt>
                <c:pt idx="5">
                  <c:v>14.751176602485344</c:v>
                </c:pt>
              </c:numCache>
            </c:numRef>
          </c:val>
          <c:extLst>
            <c:ext xmlns:c16="http://schemas.microsoft.com/office/drawing/2014/chart" uri="{C3380CC4-5D6E-409C-BE32-E72D297353CC}">
              <c16:uniqueId val="{00000003-D6D7-405C-B9A3-724BB6AB962D}"/>
            </c:ext>
          </c:extLst>
        </c:ser>
        <c:dLbls>
          <c:showLegendKey val="0"/>
          <c:showVal val="1"/>
          <c:showCatName val="0"/>
          <c:showSerName val="0"/>
          <c:showPercent val="0"/>
          <c:showBubbleSize val="0"/>
        </c:dLbls>
        <c:gapWidth val="150"/>
        <c:overlap val="-25"/>
        <c:axId val="34610560"/>
        <c:axId val="34624640"/>
      </c:barChart>
      <c:catAx>
        <c:axId val="34610560"/>
        <c:scaling>
          <c:orientation val="maxMin"/>
        </c:scaling>
        <c:delete val="0"/>
        <c:axPos val="l"/>
        <c:numFmt formatCode="General" sourceLinked="0"/>
        <c:majorTickMark val="none"/>
        <c:minorTickMark val="none"/>
        <c:tickLblPos val="nextTo"/>
        <c:spPr>
          <a:ln>
            <a:noFill/>
          </a:ln>
        </c:spPr>
        <c:txPr>
          <a:bodyPr/>
          <a:lstStyle/>
          <a:p>
            <a:pPr>
              <a:defRPr sz="1000">
                <a:solidFill>
                  <a:schemeClr val="bg1">
                    <a:lumMod val="50000"/>
                  </a:schemeClr>
                </a:solidFill>
              </a:defRPr>
            </a:pPr>
            <a:endParaRPr lang="en-US"/>
          </a:p>
        </c:txPr>
        <c:crossAx val="34624640"/>
        <c:crosses val="autoZero"/>
        <c:auto val="1"/>
        <c:lblAlgn val="ctr"/>
        <c:lblOffset val="100"/>
        <c:noMultiLvlLbl val="0"/>
      </c:catAx>
      <c:valAx>
        <c:axId val="34624640"/>
        <c:scaling>
          <c:orientation val="minMax"/>
          <c:max val="100"/>
        </c:scaling>
        <c:delete val="1"/>
        <c:axPos val="t"/>
        <c:numFmt formatCode="0" sourceLinked="1"/>
        <c:majorTickMark val="out"/>
        <c:minorTickMark val="none"/>
        <c:tickLblPos val="nextTo"/>
        <c:crossAx val="34610560"/>
        <c:crosses val="autoZero"/>
        <c:crossBetween val="between"/>
      </c:valAx>
    </c:plotArea>
    <c:legend>
      <c:legendPos val="b"/>
      <c:layout>
        <c:manualLayout>
          <c:xMode val="edge"/>
          <c:yMode val="edge"/>
          <c:x val="0"/>
          <c:y val="0.84847403317751857"/>
          <c:w val="0.24910492392938827"/>
          <c:h val="5.1645527225857524E-2"/>
        </c:manualLayout>
      </c:layout>
      <c:overlay val="0"/>
      <c:txPr>
        <a:bodyPr/>
        <a:lstStyle/>
        <a:p>
          <a:pPr>
            <a:defRPr sz="700">
              <a:solidFill>
                <a:schemeClr val="bg1">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206592083791"/>
          <c:y val="9.9588483444648365E-2"/>
          <c:w val="0.70220013278482019"/>
          <c:h val="0.51146243203593877"/>
        </c:manualLayout>
      </c:layout>
      <c:barChart>
        <c:barDir val="bar"/>
        <c:grouping val="percentStacked"/>
        <c:varyColors val="0"/>
        <c:ser>
          <c:idx val="0"/>
          <c:order val="0"/>
          <c:tx>
            <c:strRef>
              <c:f>Sheet1!$A$2</c:f>
              <c:strCache>
                <c:ptCount val="1"/>
                <c:pt idx="0">
                  <c:v>Developed EU countries</c:v>
                </c:pt>
              </c:strCache>
            </c:strRef>
          </c:tx>
          <c:spPr>
            <a:solidFill>
              <a:srgbClr val="4655A5"/>
            </a:solidFill>
            <a:ln>
              <a:noFill/>
            </a:ln>
          </c:spPr>
          <c:invertIfNegative val="0"/>
          <c:dLbls>
            <c:dLbl>
              <c:idx val="8"/>
              <c:spPr>
                <a:noFill/>
              </c:spPr>
              <c:txPr>
                <a:bodyPr/>
                <a:lstStyle/>
                <a:p>
                  <a:pPr>
                    <a:defRPr sz="10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101-431E-9825-31389E55130C}"/>
                </c:ext>
              </c:extLst>
            </c:dLbl>
            <c:dLbl>
              <c:idx val="12"/>
              <c:spPr>
                <a:noFill/>
              </c:spPr>
              <c:txPr>
                <a:bodyPr/>
                <a:lstStyle/>
                <a:p>
                  <a:pPr>
                    <a:defRPr sz="10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101-431E-9825-31389E55130C}"/>
                </c:ext>
              </c:extLst>
            </c:dLbl>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Sep-16</c:v>
                </c:pt>
                <c:pt idx="1">
                  <c:v>Mar-16</c:v>
                </c:pt>
              </c:strCache>
            </c:strRef>
          </c:cat>
          <c:val>
            <c:numRef>
              <c:f>Sheet1!$B$2:$C$2</c:f>
              <c:numCache>
                <c:formatCode>General</c:formatCode>
                <c:ptCount val="2"/>
                <c:pt idx="0">
                  <c:v>74</c:v>
                </c:pt>
                <c:pt idx="1">
                  <c:v>62</c:v>
                </c:pt>
              </c:numCache>
            </c:numRef>
          </c:val>
          <c:extLst>
            <c:ext xmlns:c16="http://schemas.microsoft.com/office/drawing/2014/chart" uri="{C3380CC4-5D6E-409C-BE32-E72D297353CC}">
              <c16:uniqueId val="{00000002-1101-431E-9825-31389E55130C}"/>
            </c:ext>
          </c:extLst>
        </c:ser>
        <c:ser>
          <c:idx val="1"/>
          <c:order val="1"/>
          <c:tx>
            <c:strRef>
              <c:f>Sheet1!$A$3</c:f>
              <c:strCache>
                <c:ptCount val="1"/>
                <c:pt idx="0">
                  <c:v>Mostly developed EU countries, a minority who fail to get there will stay in Serbia and the region</c:v>
                </c:pt>
              </c:strCache>
            </c:strRef>
          </c:tx>
          <c:spPr>
            <a:solidFill>
              <a:srgbClr val="0F7BA2"/>
            </a:solidFill>
            <a:ln w="3810">
              <a:noFill/>
            </a:ln>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Sep-16</c:v>
                </c:pt>
                <c:pt idx="1">
                  <c:v>Mar-16</c:v>
                </c:pt>
              </c:strCache>
            </c:strRef>
          </c:cat>
          <c:val>
            <c:numRef>
              <c:f>Sheet1!$B$3:$C$3</c:f>
              <c:numCache>
                <c:formatCode>General</c:formatCode>
                <c:ptCount val="2"/>
                <c:pt idx="0">
                  <c:v>20</c:v>
                </c:pt>
                <c:pt idx="1">
                  <c:v>24</c:v>
                </c:pt>
              </c:numCache>
            </c:numRef>
          </c:val>
          <c:extLst>
            <c:ext xmlns:c16="http://schemas.microsoft.com/office/drawing/2014/chart" uri="{C3380CC4-5D6E-409C-BE32-E72D297353CC}">
              <c16:uniqueId val="{00000003-1101-431E-9825-31389E55130C}"/>
            </c:ext>
          </c:extLst>
        </c:ser>
        <c:ser>
          <c:idx val="2"/>
          <c:order val="2"/>
          <c:tx>
            <c:strRef>
              <c:f>Sheet1!$A$4</c:f>
              <c:strCache>
                <c:ptCount val="1"/>
                <c:pt idx="0">
                  <c:v>Serbia as a final destination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Sep-16</c:v>
                </c:pt>
                <c:pt idx="1">
                  <c:v>Mar-16</c:v>
                </c:pt>
              </c:strCache>
            </c:strRef>
          </c:cat>
          <c:val>
            <c:numRef>
              <c:f>Sheet1!$B$4:$C$4</c:f>
              <c:numCache>
                <c:formatCode>General</c:formatCode>
                <c:ptCount val="2"/>
                <c:pt idx="0">
                  <c:v>1</c:v>
                </c:pt>
                <c:pt idx="1">
                  <c:v>3</c:v>
                </c:pt>
              </c:numCache>
            </c:numRef>
          </c:val>
          <c:extLst>
            <c:ext xmlns:c16="http://schemas.microsoft.com/office/drawing/2014/chart" uri="{C3380CC4-5D6E-409C-BE32-E72D297353CC}">
              <c16:uniqueId val="{00000003-375A-47B9-9201-72E43268AD2C}"/>
            </c:ext>
          </c:extLst>
        </c:ser>
        <c:ser>
          <c:idx val="3"/>
          <c:order val="3"/>
          <c:tx>
            <c:strRef>
              <c:f>Sheet1!$A$5</c:f>
              <c:strCache>
                <c:ptCount val="1"/>
                <c:pt idx="0">
                  <c:v>They themselves still do not know</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Sep-16</c:v>
                </c:pt>
                <c:pt idx="1">
                  <c:v>Mar-16</c:v>
                </c:pt>
              </c:strCache>
            </c:strRef>
          </c:cat>
          <c:val>
            <c:numRef>
              <c:f>Sheet1!$B$5:$C$5</c:f>
              <c:numCache>
                <c:formatCode>General</c:formatCode>
                <c:ptCount val="2"/>
                <c:pt idx="0">
                  <c:v>4</c:v>
                </c:pt>
                <c:pt idx="1">
                  <c:v>11</c:v>
                </c:pt>
              </c:numCache>
            </c:numRef>
          </c:val>
          <c:extLst>
            <c:ext xmlns:c16="http://schemas.microsoft.com/office/drawing/2014/chart" uri="{C3380CC4-5D6E-409C-BE32-E72D297353CC}">
              <c16:uniqueId val="{00000004-375A-47B9-9201-72E43268AD2C}"/>
            </c:ext>
          </c:extLst>
        </c:ser>
        <c:ser>
          <c:idx val="4"/>
          <c:order val="4"/>
          <c:tx>
            <c:strRef>
              <c:f>Sheet1!$A$6</c:f>
              <c:strCache>
                <c:ptCount val="1"/>
                <c:pt idx="0">
                  <c:v>Don't know/no answer</c:v>
                </c:pt>
              </c:strCache>
            </c:strRef>
          </c:tx>
          <c:spPr>
            <a:solidFill>
              <a:schemeClr val="bg1">
                <a:lumMod val="50000"/>
              </a:schemeClr>
            </a:solidFill>
          </c:spPr>
          <c:invertIfNegative val="0"/>
          <c:dLbls>
            <c:delete val="1"/>
          </c:dLbls>
          <c:cat>
            <c:strRef>
              <c:f>Sheet1!$B$1:$C$1</c:f>
              <c:strCache>
                <c:ptCount val="2"/>
                <c:pt idx="0">
                  <c:v>Sep-16</c:v>
                </c:pt>
                <c:pt idx="1">
                  <c:v>Mar-16</c:v>
                </c:pt>
              </c:strCache>
            </c:strRef>
          </c:cat>
          <c:val>
            <c:numRef>
              <c:f>Sheet1!$B$6:$C$6</c:f>
              <c:numCache>
                <c:formatCode>General</c:formatCode>
                <c:ptCount val="2"/>
                <c:pt idx="0">
                  <c:v>2</c:v>
                </c:pt>
                <c:pt idx="1">
                  <c:v>1</c:v>
                </c:pt>
              </c:numCache>
            </c:numRef>
          </c:val>
          <c:extLst>
            <c:ext xmlns:c16="http://schemas.microsoft.com/office/drawing/2014/chart" uri="{C3380CC4-5D6E-409C-BE32-E72D297353CC}">
              <c16:uniqueId val="{00000005-375A-47B9-9201-72E43268AD2C}"/>
            </c:ext>
          </c:extLst>
        </c:ser>
        <c:dLbls>
          <c:showLegendKey val="0"/>
          <c:showVal val="1"/>
          <c:showCatName val="0"/>
          <c:showSerName val="0"/>
          <c:showPercent val="0"/>
          <c:showBubbleSize val="0"/>
        </c:dLbls>
        <c:gapWidth val="150"/>
        <c:overlap val="100"/>
        <c:axId val="34610560"/>
        <c:axId val="34624640"/>
      </c:barChart>
      <c:catAx>
        <c:axId val="34610560"/>
        <c:scaling>
          <c:orientation val="maxMin"/>
        </c:scaling>
        <c:delete val="0"/>
        <c:axPos val="l"/>
        <c:numFmt formatCode="General" sourceLinked="0"/>
        <c:majorTickMark val="none"/>
        <c:minorTickMark val="none"/>
        <c:tickLblPos val="nextTo"/>
        <c:spPr>
          <a:ln>
            <a:noFill/>
          </a:ln>
        </c:spPr>
        <c:txPr>
          <a:bodyPr/>
          <a:lstStyle/>
          <a:p>
            <a:pPr>
              <a:defRPr sz="1000">
                <a:solidFill>
                  <a:schemeClr val="bg1">
                    <a:lumMod val="50000"/>
                  </a:schemeClr>
                </a:solidFill>
              </a:defRPr>
            </a:pPr>
            <a:endParaRPr lang="en-US"/>
          </a:p>
        </c:txPr>
        <c:crossAx val="34624640"/>
        <c:crosses val="autoZero"/>
        <c:auto val="1"/>
        <c:lblAlgn val="ctr"/>
        <c:lblOffset val="100"/>
        <c:noMultiLvlLbl val="0"/>
      </c:catAx>
      <c:valAx>
        <c:axId val="34624640"/>
        <c:scaling>
          <c:orientation val="minMax"/>
          <c:max val="1"/>
        </c:scaling>
        <c:delete val="1"/>
        <c:axPos val="t"/>
        <c:numFmt formatCode="0%" sourceLinked="1"/>
        <c:majorTickMark val="out"/>
        <c:minorTickMark val="none"/>
        <c:tickLblPos val="nextTo"/>
        <c:crossAx val="34610560"/>
        <c:crosses val="autoZero"/>
        <c:crossBetween val="between"/>
        <c:majorUnit val="0.1"/>
      </c:valAx>
      <c:spPr>
        <a:noFill/>
        <a:ln w="25400">
          <a:noFill/>
        </a:ln>
      </c:spPr>
    </c:plotArea>
    <c:legend>
      <c:legendPos val="b"/>
      <c:layout>
        <c:manualLayout>
          <c:xMode val="edge"/>
          <c:yMode val="edge"/>
          <c:x val="0"/>
          <c:y val="0.62680866036353344"/>
          <c:w val="0.87364767347343997"/>
          <c:h val="0.32294527900674747"/>
        </c:manualLayout>
      </c:layout>
      <c:overlay val="0"/>
      <c:txPr>
        <a:bodyPr/>
        <a:lstStyle/>
        <a:p>
          <a:pPr>
            <a:defRPr sz="800">
              <a:solidFill>
                <a:schemeClr val="bg1">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373782578875173"/>
          <c:h val="1"/>
        </c:manualLayout>
      </c:layout>
      <c:barChart>
        <c:barDir val="bar"/>
        <c:grouping val="clustered"/>
        <c:varyColors val="0"/>
        <c:ser>
          <c:idx val="0"/>
          <c:order val="0"/>
          <c:tx>
            <c:strRef>
              <c:f>Sheet1!$B$1</c:f>
              <c:strCache>
                <c:ptCount val="1"/>
                <c:pt idx="0">
                  <c:v>Column2</c:v>
                </c:pt>
              </c:strCache>
            </c:strRef>
          </c:tx>
          <c:spPr>
            <a:solidFill>
              <a:schemeClr val="accent6"/>
            </a:solidFill>
            <a:ln>
              <a:noFill/>
            </a:ln>
            <a:effectLst/>
          </c:spPr>
          <c:invertIfNegative val="0"/>
          <c:dPt>
            <c:idx val="0"/>
            <c:invertIfNegative val="0"/>
            <c:bubble3D val="0"/>
            <c:spPr>
              <a:solidFill>
                <a:srgbClr val="4655A5"/>
              </a:solidFill>
              <a:ln>
                <a:noFill/>
              </a:ln>
              <a:effectLst/>
            </c:spPr>
            <c:extLst>
              <c:ext xmlns:c16="http://schemas.microsoft.com/office/drawing/2014/chart" uri="{C3380CC4-5D6E-409C-BE32-E72D297353CC}">
                <c16:uniqueId val="{00000000-44A8-437F-9261-16B0F661B68A}"/>
              </c:ext>
            </c:extLst>
          </c:dPt>
          <c:dPt>
            <c:idx val="1"/>
            <c:invertIfNegative val="0"/>
            <c:bubble3D val="0"/>
            <c:extLst>
              <c:ext xmlns:c16="http://schemas.microsoft.com/office/drawing/2014/chart" uri="{C3380CC4-5D6E-409C-BE32-E72D297353CC}">
                <c16:uniqueId val="{00000001-44A8-437F-9261-16B0F661B68A}"/>
              </c:ext>
            </c:extLst>
          </c:dPt>
          <c:dPt>
            <c:idx val="2"/>
            <c:invertIfNegative val="0"/>
            <c:bubble3D val="0"/>
            <c:extLst>
              <c:ext xmlns:c16="http://schemas.microsoft.com/office/drawing/2014/chart" uri="{C3380CC4-5D6E-409C-BE32-E72D297353CC}">
                <c16:uniqueId val="{00000002-44A8-437F-9261-16B0F661B68A}"/>
              </c:ext>
            </c:extLst>
          </c:dPt>
          <c:dPt>
            <c:idx val="4"/>
            <c:invertIfNegative val="0"/>
            <c:bubble3D val="0"/>
            <c:extLst>
              <c:ext xmlns:c16="http://schemas.microsoft.com/office/drawing/2014/chart" uri="{C3380CC4-5D6E-409C-BE32-E72D297353CC}">
                <c16:uniqueId val="{00000003-44A8-437F-9261-16B0F661B68A}"/>
              </c:ext>
            </c:extLst>
          </c:dPt>
          <c:dPt>
            <c:idx val="5"/>
            <c:invertIfNegative val="0"/>
            <c:bubble3D val="0"/>
            <c:extLst>
              <c:ext xmlns:c16="http://schemas.microsoft.com/office/drawing/2014/chart" uri="{C3380CC4-5D6E-409C-BE32-E72D297353CC}">
                <c16:uniqueId val="{00000004-44A8-437F-9261-16B0F661B68A}"/>
              </c:ext>
            </c:extLst>
          </c:dPt>
          <c:dPt>
            <c:idx val="6"/>
            <c:invertIfNegative val="0"/>
            <c:bubble3D val="0"/>
            <c:extLst>
              <c:ext xmlns:c16="http://schemas.microsoft.com/office/drawing/2014/chart" uri="{C3380CC4-5D6E-409C-BE32-E72D297353CC}">
                <c16:uniqueId val="{00000005-44A8-437F-9261-16B0F661B68A}"/>
              </c:ext>
            </c:extLst>
          </c:dPt>
          <c:dPt>
            <c:idx val="7"/>
            <c:invertIfNegative val="0"/>
            <c:bubble3D val="0"/>
            <c:extLst>
              <c:ext xmlns:c16="http://schemas.microsoft.com/office/drawing/2014/chart" uri="{C3380CC4-5D6E-409C-BE32-E72D297353CC}">
                <c16:uniqueId val="{00000006-44A8-437F-9261-16B0F661B68A}"/>
              </c:ext>
            </c:extLst>
          </c:dPt>
          <c:dPt>
            <c:idx val="10"/>
            <c:invertIfNegative val="0"/>
            <c:bubble3D val="0"/>
            <c:extLst>
              <c:ext xmlns:c16="http://schemas.microsoft.com/office/drawing/2014/chart" uri="{C3380CC4-5D6E-409C-BE32-E72D297353CC}">
                <c16:uniqueId val="{00000007-44A8-437F-9261-16B0F661B68A}"/>
              </c:ext>
            </c:extLst>
          </c:dPt>
          <c:dPt>
            <c:idx val="11"/>
            <c:invertIfNegative val="0"/>
            <c:bubble3D val="0"/>
            <c:extLst>
              <c:ext xmlns:c16="http://schemas.microsoft.com/office/drawing/2014/chart" uri="{C3380CC4-5D6E-409C-BE32-E72D297353CC}">
                <c16:uniqueId val="{00000008-44A8-437F-9261-16B0F661B68A}"/>
              </c:ext>
            </c:extLst>
          </c:dPt>
          <c:dPt>
            <c:idx val="12"/>
            <c:invertIfNegative val="0"/>
            <c:bubble3D val="0"/>
            <c:extLst>
              <c:ext xmlns:c16="http://schemas.microsoft.com/office/drawing/2014/chart" uri="{C3380CC4-5D6E-409C-BE32-E72D297353CC}">
                <c16:uniqueId val="{00000009-44A8-437F-9261-16B0F661B68A}"/>
              </c:ext>
            </c:extLst>
          </c:dPt>
          <c:dPt>
            <c:idx val="13"/>
            <c:invertIfNegative val="0"/>
            <c:bubble3D val="0"/>
            <c:extLst>
              <c:ext xmlns:c16="http://schemas.microsoft.com/office/drawing/2014/chart" uri="{C3380CC4-5D6E-409C-BE32-E72D297353CC}">
                <c16:uniqueId val="{0000000A-44A8-437F-9261-16B0F661B68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Nema razlike između sadašnjih migranata/izbeglica sa Bliskog Istoka i izbeglica iz ’90-tih u bivšoj Jugoslaviji </c:v>
                </c:pt>
                <c:pt idx="1">
                  <c:v>Postoji razlika između sadašnjih migranata/izbeglica sa Bliskog Istoka i izbeglica iz ’90-tih u bivšoj Jugoslaviji </c:v>
                </c:pt>
                <c:pt idx="2">
                  <c:v>Ne znam / Bez odgovora </c:v>
                </c:pt>
              </c:strCache>
            </c:strRef>
          </c:cat>
          <c:val>
            <c:numRef>
              <c:f>Sheet1!$B$2:$B$4</c:f>
              <c:numCache>
                <c:formatCode>0</c:formatCode>
                <c:ptCount val="3"/>
                <c:pt idx="0">
                  <c:v>45.088417637354411</c:v>
                </c:pt>
                <c:pt idx="1">
                  <c:v>38.829431393636554</c:v>
                </c:pt>
                <c:pt idx="2">
                  <c:v>16.082150969009405</c:v>
                </c:pt>
              </c:numCache>
            </c:numRef>
          </c:val>
          <c:extLst>
            <c:ext xmlns:c16="http://schemas.microsoft.com/office/drawing/2014/chart" uri="{C3380CC4-5D6E-409C-BE32-E72D297353CC}">
              <c16:uniqueId val="{0000000B-44A8-437F-9261-16B0F661B68A}"/>
            </c:ext>
          </c:extLst>
        </c:ser>
        <c:dLbls>
          <c:showLegendKey val="0"/>
          <c:showVal val="0"/>
          <c:showCatName val="0"/>
          <c:showSerName val="0"/>
          <c:showPercent val="0"/>
          <c:showBubbleSize val="0"/>
        </c:dLbls>
        <c:gapWidth val="33"/>
        <c:axId val="178428928"/>
        <c:axId val="178483968"/>
      </c:barChart>
      <c:catAx>
        <c:axId val="178428928"/>
        <c:scaling>
          <c:orientation val="maxMin"/>
        </c:scaling>
        <c:delete val="1"/>
        <c:axPos val="l"/>
        <c:numFmt formatCode="General" sourceLinked="1"/>
        <c:majorTickMark val="none"/>
        <c:minorTickMark val="none"/>
        <c:tickLblPos val="nextTo"/>
        <c:crossAx val="178483968"/>
        <c:crosses val="autoZero"/>
        <c:auto val="1"/>
        <c:lblAlgn val="ctr"/>
        <c:lblOffset val="100"/>
        <c:noMultiLvlLbl val="0"/>
      </c:catAx>
      <c:valAx>
        <c:axId val="178483968"/>
        <c:scaling>
          <c:orientation val="minMax"/>
          <c:max val="100"/>
        </c:scaling>
        <c:delete val="1"/>
        <c:axPos val="t"/>
        <c:numFmt formatCode="0" sourceLinked="1"/>
        <c:majorTickMark val="out"/>
        <c:minorTickMark val="none"/>
        <c:tickLblPos val="nextTo"/>
        <c:crossAx val="178428928"/>
        <c:crosses val="autoZero"/>
        <c:crossBetween val="between"/>
      </c:valAx>
      <c:spPr>
        <a:noFill/>
        <a:ln>
          <a:noFill/>
        </a:ln>
        <a:effectLst/>
      </c:spPr>
    </c:plotArea>
    <c:plotVisOnly val="1"/>
    <c:dispBlanksAs val="gap"/>
    <c:showDLblsOverMax val="0"/>
  </c:chart>
  <c:spPr>
    <a:noFill/>
    <a:ln>
      <a:noFill/>
    </a:ln>
    <a:effectLst/>
  </c:spPr>
  <c:txPr>
    <a:bodyPr anchor="t"/>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33874366810634"/>
          <c:y val="4.9194510510233144E-2"/>
          <c:w val="0.58310149973535286"/>
          <c:h val="0.95080548948976684"/>
        </c:manualLayout>
      </c:layout>
      <c:barChart>
        <c:barDir val="bar"/>
        <c:grouping val="clustered"/>
        <c:varyColors val="0"/>
        <c:ser>
          <c:idx val="0"/>
          <c:order val="0"/>
          <c:tx>
            <c:strRef>
              <c:f>Sheet1!$B$1</c:f>
              <c:strCache>
                <c:ptCount val="1"/>
                <c:pt idx="0">
                  <c:v>Column2</c:v>
                </c:pt>
              </c:strCache>
            </c:strRef>
          </c:tx>
          <c:spPr>
            <a:solidFill>
              <a:schemeClr val="bg1">
                <a:lumMod val="65000"/>
              </a:schemeClr>
            </a:solidFill>
            <a:ln>
              <a:noFill/>
            </a:ln>
            <a:effectLst/>
          </c:spPr>
          <c:invertIfNegative val="0"/>
          <c:dPt>
            <c:idx val="0"/>
            <c:invertIfNegative val="0"/>
            <c:bubble3D val="0"/>
            <c:extLst>
              <c:ext xmlns:c16="http://schemas.microsoft.com/office/drawing/2014/chart" uri="{C3380CC4-5D6E-409C-BE32-E72D297353CC}">
                <c16:uniqueId val="{00000000-9936-4E37-839B-FFCC25593ACC}"/>
              </c:ext>
            </c:extLst>
          </c:dPt>
          <c:dPt>
            <c:idx val="1"/>
            <c:invertIfNegative val="0"/>
            <c:bubble3D val="0"/>
            <c:extLst>
              <c:ext xmlns:c16="http://schemas.microsoft.com/office/drawing/2014/chart" uri="{C3380CC4-5D6E-409C-BE32-E72D297353CC}">
                <c16:uniqueId val="{00000001-9936-4E37-839B-FFCC25593ACC}"/>
              </c:ext>
            </c:extLst>
          </c:dPt>
          <c:dPt>
            <c:idx val="2"/>
            <c:invertIfNegative val="0"/>
            <c:bubble3D val="0"/>
            <c:extLst>
              <c:ext xmlns:c16="http://schemas.microsoft.com/office/drawing/2014/chart" uri="{C3380CC4-5D6E-409C-BE32-E72D297353CC}">
                <c16:uniqueId val="{00000002-9936-4E37-839B-FFCC25593ACC}"/>
              </c:ext>
            </c:extLst>
          </c:dPt>
          <c:dPt>
            <c:idx val="4"/>
            <c:invertIfNegative val="0"/>
            <c:bubble3D val="0"/>
            <c:extLst>
              <c:ext xmlns:c16="http://schemas.microsoft.com/office/drawing/2014/chart" uri="{C3380CC4-5D6E-409C-BE32-E72D297353CC}">
                <c16:uniqueId val="{00000003-9936-4E37-839B-FFCC25593ACC}"/>
              </c:ext>
            </c:extLst>
          </c:dPt>
          <c:dPt>
            <c:idx val="5"/>
            <c:invertIfNegative val="0"/>
            <c:bubble3D val="0"/>
            <c:extLst>
              <c:ext xmlns:c16="http://schemas.microsoft.com/office/drawing/2014/chart" uri="{C3380CC4-5D6E-409C-BE32-E72D297353CC}">
                <c16:uniqueId val="{00000004-9936-4E37-839B-FFCC25593ACC}"/>
              </c:ext>
            </c:extLst>
          </c:dPt>
          <c:dPt>
            <c:idx val="6"/>
            <c:invertIfNegative val="0"/>
            <c:bubble3D val="0"/>
            <c:extLst>
              <c:ext xmlns:c16="http://schemas.microsoft.com/office/drawing/2014/chart" uri="{C3380CC4-5D6E-409C-BE32-E72D297353CC}">
                <c16:uniqueId val="{00000005-9936-4E37-839B-FFCC25593ACC}"/>
              </c:ext>
            </c:extLst>
          </c:dPt>
          <c:dPt>
            <c:idx val="7"/>
            <c:invertIfNegative val="0"/>
            <c:bubble3D val="0"/>
            <c:extLst>
              <c:ext xmlns:c16="http://schemas.microsoft.com/office/drawing/2014/chart" uri="{C3380CC4-5D6E-409C-BE32-E72D297353CC}">
                <c16:uniqueId val="{00000006-9936-4E37-839B-FFCC25593ACC}"/>
              </c:ext>
            </c:extLst>
          </c:dPt>
          <c:dPt>
            <c:idx val="10"/>
            <c:invertIfNegative val="0"/>
            <c:bubble3D val="0"/>
            <c:extLst>
              <c:ext xmlns:c16="http://schemas.microsoft.com/office/drawing/2014/chart" uri="{C3380CC4-5D6E-409C-BE32-E72D297353CC}">
                <c16:uniqueId val="{00000007-9936-4E37-839B-FFCC25593ACC}"/>
              </c:ext>
            </c:extLst>
          </c:dPt>
          <c:dPt>
            <c:idx val="11"/>
            <c:invertIfNegative val="0"/>
            <c:bubble3D val="0"/>
            <c:extLst>
              <c:ext xmlns:c16="http://schemas.microsoft.com/office/drawing/2014/chart" uri="{C3380CC4-5D6E-409C-BE32-E72D297353CC}">
                <c16:uniqueId val="{00000008-9936-4E37-839B-FFCC25593ACC}"/>
              </c:ext>
            </c:extLst>
          </c:dPt>
          <c:dPt>
            <c:idx val="12"/>
            <c:invertIfNegative val="0"/>
            <c:bubble3D val="0"/>
            <c:extLst>
              <c:ext xmlns:c16="http://schemas.microsoft.com/office/drawing/2014/chart" uri="{C3380CC4-5D6E-409C-BE32-E72D297353CC}">
                <c16:uniqueId val="{00000009-9936-4E37-839B-FFCC25593ACC}"/>
              </c:ext>
            </c:extLst>
          </c:dPt>
          <c:dPt>
            <c:idx val="13"/>
            <c:invertIfNegative val="0"/>
            <c:bubble3D val="0"/>
            <c:extLst>
              <c:ext xmlns:c16="http://schemas.microsoft.com/office/drawing/2014/chart" uri="{C3380CC4-5D6E-409C-BE32-E72D297353CC}">
                <c16:uniqueId val="{0000000A-9936-4E37-839B-FFCC25593AC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There is no difference between current migrants/refugees from the Middle East and refugees of the ‘90s in the former Yugoslavia</c:v>
                </c:pt>
                <c:pt idx="1">
                  <c:v>There is a difference between current migrants/refugees  from the Middle East and refugees of the ‘90s in the former Yugoslavia </c:v>
                </c:pt>
                <c:pt idx="2">
                  <c:v>Don’t know / No answer</c:v>
                </c:pt>
              </c:strCache>
            </c:strRef>
          </c:cat>
          <c:val>
            <c:numRef>
              <c:f>Sheet1!$B$2:$B$4</c:f>
              <c:numCache>
                <c:formatCode>0</c:formatCode>
                <c:ptCount val="3"/>
                <c:pt idx="0">
                  <c:v>49.973486148106034</c:v>
                </c:pt>
                <c:pt idx="1">
                  <c:v>36.24322240609655</c:v>
                </c:pt>
                <c:pt idx="2">
                  <c:v>13.783291445797277</c:v>
                </c:pt>
              </c:numCache>
            </c:numRef>
          </c:val>
          <c:extLst>
            <c:ext xmlns:c16="http://schemas.microsoft.com/office/drawing/2014/chart" uri="{C3380CC4-5D6E-409C-BE32-E72D297353CC}">
              <c16:uniqueId val="{0000000B-9936-4E37-839B-FFCC25593ACC}"/>
            </c:ext>
          </c:extLst>
        </c:ser>
        <c:dLbls>
          <c:showLegendKey val="0"/>
          <c:showVal val="0"/>
          <c:showCatName val="0"/>
          <c:showSerName val="0"/>
          <c:showPercent val="0"/>
          <c:showBubbleSize val="0"/>
        </c:dLbls>
        <c:gapWidth val="33"/>
        <c:axId val="178428928"/>
        <c:axId val="178483968"/>
      </c:barChart>
      <c:catAx>
        <c:axId val="178428928"/>
        <c:scaling>
          <c:orientation val="maxMin"/>
        </c:scaling>
        <c:delete val="1"/>
        <c:axPos val="l"/>
        <c:numFmt formatCode="General" sourceLinked="1"/>
        <c:majorTickMark val="out"/>
        <c:minorTickMark val="none"/>
        <c:tickLblPos val="nextTo"/>
        <c:crossAx val="178483968"/>
        <c:crosses val="autoZero"/>
        <c:auto val="1"/>
        <c:lblAlgn val="ctr"/>
        <c:lblOffset val="100"/>
        <c:noMultiLvlLbl val="0"/>
      </c:catAx>
      <c:valAx>
        <c:axId val="178483968"/>
        <c:scaling>
          <c:orientation val="minMax"/>
          <c:max val="100"/>
        </c:scaling>
        <c:delete val="1"/>
        <c:axPos val="t"/>
        <c:numFmt formatCode="0" sourceLinked="1"/>
        <c:majorTickMark val="out"/>
        <c:minorTickMark val="none"/>
        <c:tickLblPos val="nextTo"/>
        <c:crossAx val="178428928"/>
        <c:crosses val="autoZero"/>
        <c:crossBetween val="between"/>
      </c:valAx>
      <c:spPr>
        <a:noFill/>
        <a:ln>
          <a:noFill/>
        </a:ln>
        <a:effectLst/>
      </c:spPr>
    </c:plotArea>
    <c:plotVisOnly val="1"/>
    <c:dispBlanksAs val="gap"/>
    <c:showDLblsOverMax val="0"/>
  </c:chart>
  <c:spPr>
    <a:noFill/>
    <a:ln>
      <a:noFill/>
    </a:ln>
    <a:effectLst/>
  </c:spPr>
  <c:txPr>
    <a:bodyPr anchor="t"/>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0.16777</cdr:y>
    </cdr:from>
    <cdr:to>
      <cdr:x>1</cdr:x>
      <cdr:y>0.17514</cdr:y>
    </cdr:to>
    <cdr:cxnSp macro="">
      <cdr:nvCxnSpPr>
        <cdr:cNvPr id="3" name="Straight Connector 2"/>
        <cdr:cNvCxnSpPr/>
      </cdr:nvCxnSpPr>
      <cdr:spPr>
        <a:xfrm xmlns:a="http://schemas.openxmlformats.org/drawingml/2006/main">
          <a:off x="0" y="650949"/>
          <a:ext cx="6233725" cy="28574"/>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0.50656</cdr:y>
    </cdr:from>
    <cdr:to>
      <cdr:x>1</cdr:x>
      <cdr:y>0.5262</cdr:y>
    </cdr:to>
    <cdr:cxnSp macro="">
      <cdr:nvCxnSpPr>
        <cdr:cNvPr id="4" name="Straight Connector 3"/>
        <cdr:cNvCxnSpPr/>
      </cdr:nvCxnSpPr>
      <cdr:spPr>
        <a:xfrm xmlns:a="http://schemas.openxmlformats.org/drawingml/2006/main" flipV="1">
          <a:off x="0" y="1965398"/>
          <a:ext cx="6353175" cy="76200"/>
        </a:xfrm>
        <a:prstGeom xmlns:a="http://schemas.openxmlformats.org/drawingml/2006/main" prst="line">
          <a:avLst/>
        </a:prstGeom>
        <a:ln xmlns:a="http://schemas.openxmlformats.org/drawingml/2006/main">
          <a:solidFill>
            <a:srgbClr val="0F7BA2"/>
          </a:solidFill>
          <a:prstDash val="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0.30477</cdr:y>
    </cdr:from>
    <cdr:to>
      <cdr:x>1</cdr:x>
      <cdr:y>0.30992</cdr:y>
    </cdr:to>
    <cdr:cxnSp macro="">
      <cdr:nvCxnSpPr>
        <cdr:cNvPr id="5" name="Straight Connector 4"/>
        <cdr:cNvCxnSpPr/>
      </cdr:nvCxnSpPr>
      <cdr:spPr>
        <a:xfrm xmlns:a="http://schemas.openxmlformats.org/drawingml/2006/main" flipV="1">
          <a:off x="0" y="1182478"/>
          <a:ext cx="6233725" cy="19998"/>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0.95106</cdr:y>
    </cdr:from>
    <cdr:to>
      <cdr:x>1</cdr:x>
      <cdr:y>0.95581</cdr:y>
    </cdr:to>
    <cdr:cxnSp macro="">
      <cdr:nvCxnSpPr>
        <cdr:cNvPr id="6" name="Straight Connector 5"/>
        <cdr:cNvCxnSpPr/>
      </cdr:nvCxnSpPr>
      <cdr:spPr>
        <a:xfrm xmlns:a="http://schemas.openxmlformats.org/drawingml/2006/main" flipV="1">
          <a:off x="0" y="3690032"/>
          <a:ext cx="6233725" cy="18441"/>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cdr:y>
    </cdr:from>
    <cdr:to>
      <cdr:x>1</cdr:x>
      <cdr:y>2.57737E-7</cdr:y>
    </cdr:to>
    <cdr:cxnSp macro="">
      <cdr:nvCxnSpPr>
        <cdr:cNvPr id="7" name="Straight Connector 6"/>
        <cdr:cNvCxnSpPr/>
      </cdr:nvCxnSpPr>
      <cdr:spPr>
        <a:xfrm xmlns:a="http://schemas.openxmlformats.org/drawingml/2006/main">
          <a:off x="0" y="0"/>
          <a:ext cx="6233725" cy="1"/>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AU"/>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B6BD712-6567-450C-B3C6-BAF6878345EE}" type="datetimeFigureOut">
              <a:rPr lang="en-AU" smtClean="0"/>
              <a:pPr/>
              <a:t>21/11/2016</a:t>
            </a:fld>
            <a:endParaRPr lang="en-AU"/>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AU"/>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AU"/>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9487D93-240F-4041-8284-FC16D3A96101}" type="slidenum">
              <a:rPr lang="en-AU" smtClean="0"/>
              <a:pPr/>
              <a:t>‹#›</a:t>
            </a:fld>
            <a:endParaRPr lang="en-AU"/>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3</a:t>
            </a:fld>
            <a:endParaRPr lang="en-AU"/>
          </a:p>
        </p:txBody>
      </p:sp>
    </p:spTree>
    <p:extLst>
      <p:ext uri="{BB962C8B-B14F-4D97-AF65-F5344CB8AC3E}">
        <p14:creationId xmlns:p14="http://schemas.microsoft.com/office/powerpoint/2010/main" val="3106208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09625"/>
            <a:ext cx="5395912" cy="4046538"/>
          </a:xfrm>
        </p:spPr>
      </p:sp>
      <p:sp>
        <p:nvSpPr>
          <p:cNvPr id="3" name="Notes Placeholder 2"/>
          <p:cNvSpPr>
            <a:spLocks noGrp="1"/>
          </p:cNvSpPr>
          <p:nvPr>
            <p:ph type="body" idx="1"/>
          </p:nvPr>
        </p:nvSpPr>
        <p:spPr/>
        <p:txBody>
          <a:bodyPr>
            <a:normAutofit/>
          </a:bodyPr>
          <a:lstStyle/>
          <a:p>
            <a:pPr marL="0" marR="0" lvl="1" indent="0" algn="l" defTabSz="925830" rtl="0" eaLnBrk="1" fontAlgn="auto" latinLnBrk="0" hangingPunct="1">
              <a:lnSpc>
                <a:spcPct val="115000"/>
              </a:lnSpc>
              <a:spcBef>
                <a:spcPts val="0"/>
              </a:spcBef>
              <a:spcAft>
                <a:spcPts val="0"/>
              </a:spcAft>
              <a:buClrTx/>
              <a:buSzTx/>
              <a:buFontTx/>
              <a:buNone/>
              <a:tabLst/>
              <a:defRPr/>
            </a:pPr>
            <a:endParaRPr lang="en-US" b="1" u="sng" dirty="0"/>
          </a:p>
        </p:txBody>
      </p:sp>
      <p:sp>
        <p:nvSpPr>
          <p:cNvPr id="4" name="3 Marcador de número de diapositiva"/>
          <p:cNvSpPr>
            <a:spLocks noGrp="1"/>
          </p:cNvSpPr>
          <p:nvPr>
            <p:ph type="sldNum" sz="quarter" idx="10"/>
          </p:nvPr>
        </p:nvSpPr>
        <p:spPr/>
        <p:txBody>
          <a:bodyPr/>
          <a:lstStyle/>
          <a:p>
            <a:fld id="{B9487D93-240F-4041-8284-FC16D3A96101}" type="slidenum">
              <a:rPr lang="en-AU" smtClean="0"/>
              <a:pPr/>
              <a:t>15</a:t>
            </a:fld>
            <a:endParaRPr lang="en-AU" dirty="0"/>
          </a:p>
        </p:txBody>
      </p:sp>
    </p:spTree>
    <p:extLst>
      <p:ext uri="{BB962C8B-B14F-4D97-AF65-F5344CB8AC3E}">
        <p14:creationId xmlns:p14="http://schemas.microsoft.com/office/powerpoint/2010/main" val="1970419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17</a:t>
            </a:fld>
            <a:endParaRPr lang="en-AU"/>
          </a:p>
        </p:txBody>
      </p:sp>
    </p:spTree>
    <p:extLst>
      <p:ext uri="{BB962C8B-B14F-4D97-AF65-F5344CB8AC3E}">
        <p14:creationId xmlns:p14="http://schemas.microsoft.com/office/powerpoint/2010/main" val="750933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18</a:t>
            </a:fld>
            <a:endParaRPr lang="en-AU"/>
          </a:p>
        </p:txBody>
      </p:sp>
    </p:spTree>
    <p:extLst>
      <p:ext uri="{BB962C8B-B14F-4D97-AF65-F5344CB8AC3E}">
        <p14:creationId xmlns:p14="http://schemas.microsoft.com/office/powerpoint/2010/main" val="308731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5</a:t>
            </a:fld>
            <a:endParaRPr lang="en-AU"/>
          </a:p>
        </p:txBody>
      </p:sp>
    </p:spTree>
    <p:extLst>
      <p:ext uri="{BB962C8B-B14F-4D97-AF65-F5344CB8AC3E}">
        <p14:creationId xmlns:p14="http://schemas.microsoft.com/office/powerpoint/2010/main" val="2970943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09625"/>
            <a:ext cx="5395912" cy="4046538"/>
          </a:xfrm>
        </p:spPr>
      </p:sp>
      <p:sp>
        <p:nvSpPr>
          <p:cNvPr id="3" name="Notes Placeholder 2"/>
          <p:cNvSpPr>
            <a:spLocks noGrp="1"/>
          </p:cNvSpPr>
          <p:nvPr>
            <p:ph type="body" idx="1"/>
          </p:nvPr>
        </p:nvSpPr>
        <p:spPr/>
        <p:txBody>
          <a:bodyPr>
            <a:normAutofit/>
          </a:bodyPr>
          <a:lstStyle/>
          <a:p>
            <a:pPr marL="0" marR="0" lvl="1" indent="0" algn="l" defTabSz="925830" rtl="0" eaLnBrk="1" fontAlgn="auto" latinLnBrk="0" hangingPunct="1">
              <a:lnSpc>
                <a:spcPct val="115000"/>
              </a:lnSpc>
              <a:spcBef>
                <a:spcPts val="0"/>
              </a:spcBef>
              <a:spcAft>
                <a:spcPts val="0"/>
              </a:spcAft>
              <a:buClrTx/>
              <a:buSzTx/>
              <a:buFontTx/>
              <a:buNone/>
              <a:tabLst/>
              <a:defRPr/>
            </a:pPr>
            <a:endParaRPr lang="en-US" b="1" u="sng" dirty="0"/>
          </a:p>
        </p:txBody>
      </p:sp>
      <p:sp>
        <p:nvSpPr>
          <p:cNvPr id="4" name="3 Marcador de número de diapositiva"/>
          <p:cNvSpPr>
            <a:spLocks noGrp="1"/>
          </p:cNvSpPr>
          <p:nvPr>
            <p:ph type="sldNum" sz="quarter" idx="10"/>
          </p:nvPr>
        </p:nvSpPr>
        <p:spPr/>
        <p:txBody>
          <a:bodyPr/>
          <a:lstStyle/>
          <a:p>
            <a:fld id="{B9487D93-240F-4041-8284-FC16D3A96101}" type="slidenum">
              <a:rPr lang="en-AU" smtClean="0"/>
              <a:pPr/>
              <a:t>6</a:t>
            </a:fld>
            <a:endParaRPr lang="en-AU" dirty="0"/>
          </a:p>
        </p:txBody>
      </p:sp>
    </p:spTree>
    <p:extLst>
      <p:ext uri="{BB962C8B-B14F-4D97-AF65-F5344CB8AC3E}">
        <p14:creationId xmlns:p14="http://schemas.microsoft.com/office/powerpoint/2010/main" val="104753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7</a:t>
            </a:fld>
            <a:endParaRPr lang="en-AU"/>
          </a:p>
        </p:txBody>
      </p:sp>
    </p:spTree>
    <p:extLst>
      <p:ext uri="{BB962C8B-B14F-4D97-AF65-F5344CB8AC3E}">
        <p14:creationId xmlns:p14="http://schemas.microsoft.com/office/powerpoint/2010/main" val="3715526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8</a:t>
            </a:fld>
            <a:endParaRPr lang="en-AU"/>
          </a:p>
        </p:txBody>
      </p:sp>
    </p:spTree>
    <p:extLst>
      <p:ext uri="{BB962C8B-B14F-4D97-AF65-F5344CB8AC3E}">
        <p14:creationId xmlns:p14="http://schemas.microsoft.com/office/powerpoint/2010/main" val="76394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09625"/>
            <a:ext cx="5395912" cy="4046538"/>
          </a:xfrm>
        </p:spPr>
      </p:sp>
      <p:sp>
        <p:nvSpPr>
          <p:cNvPr id="3" name="Notes Placeholder 2"/>
          <p:cNvSpPr>
            <a:spLocks noGrp="1"/>
          </p:cNvSpPr>
          <p:nvPr>
            <p:ph type="body" idx="1"/>
          </p:nvPr>
        </p:nvSpPr>
        <p:spPr/>
        <p:txBody>
          <a:bodyPr>
            <a:normAutofit/>
          </a:bodyPr>
          <a:lstStyle/>
          <a:p>
            <a:pPr marL="0" marR="0" lvl="1" indent="0" algn="l" defTabSz="925830" rtl="0" eaLnBrk="1" fontAlgn="auto" latinLnBrk="0" hangingPunct="1">
              <a:lnSpc>
                <a:spcPct val="115000"/>
              </a:lnSpc>
              <a:spcBef>
                <a:spcPts val="0"/>
              </a:spcBef>
              <a:spcAft>
                <a:spcPts val="0"/>
              </a:spcAft>
              <a:buClrTx/>
              <a:buSzTx/>
              <a:buFontTx/>
              <a:buNone/>
              <a:tabLst/>
              <a:defRPr/>
            </a:pPr>
            <a:endParaRPr lang="en-US" b="1" u="sng" dirty="0"/>
          </a:p>
        </p:txBody>
      </p:sp>
      <p:sp>
        <p:nvSpPr>
          <p:cNvPr id="4" name="3 Marcador de número de diapositiva"/>
          <p:cNvSpPr>
            <a:spLocks noGrp="1"/>
          </p:cNvSpPr>
          <p:nvPr>
            <p:ph type="sldNum" sz="quarter" idx="10"/>
          </p:nvPr>
        </p:nvSpPr>
        <p:spPr/>
        <p:txBody>
          <a:bodyPr/>
          <a:lstStyle/>
          <a:p>
            <a:fld id="{B9487D93-240F-4041-8284-FC16D3A96101}" type="slidenum">
              <a:rPr lang="en-AU" smtClean="0"/>
              <a:pPr/>
              <a:t>9</a:t>
            </a:fld>
            <a:endParaRPr lang="en-AU" dirty="0"/>
          </a:p>
        </p:txBody>
      </p:sp>
    </p:spTree>
    <p:extLst>
      <p:ext uri="{BB962C8B-B14F-4D97-AF65-F5344CB8AC3E}">
        <p14:creationId xmlns:p14="http://schemas.microsoft.com/office/powerpoint/2010/main" val="331740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11</a:t>
            </a:fld>
            <a:endParaRPr lang="en-AU"/>
          </a:p>
        </p:txBody>
      </p:sp>
    </p:spTree>
    <p:extLst>
      <p:ext uri="{BB962C8B-B14F-4D97-AF65-F5344CB8AC3E}">
        <p14:creationId xmlns:p14="http://schemas.microsoft.com/office/powerpoint/2010/main" val="2641489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12</a:t>
            </a:fld>
            <a:endParaRPr lang="en-AU"/>
          </a:p>
        </p:txBody>
      </p:sp>
    </p:spTree>
    <p:extLst>
      <p:ext uri="{BB962C8B-B14F-4D97-AF65-F5344CB8AC3E}">
        <p14:creationId xmlns:p14="http://schemas.microsoft.com/office/powerpoint/2010/main" val="3489950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13</a:t>
            </a:fld>
            <a:endParaRPr lang="en-AU"/>
          </a:p>
        </p:txBody>
      </p:sp>
    </p:spTree>
    <p:extLst>
      <p:ext uri="{BB962C8B-B14F-4D97-AF65-F5344CB8AC3E}">
        <p14:creationId xmlns:p14="http://schemas.microsoft.com/office/powerpoint/2010/main" val="3021101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pic>
        <p:nvPicPr>
          <p:cNvPr id="4" name="Picture 3"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798312" cy="1284971"/>
          </a:xfrm>
        </p:spPr>
        <p:txBody>
          <a:bodyPr/>
          <a:lstStyle/>
          <a:p>
            <a:r>
              <a:rPr lang="en-US"/>
              <a:t>Click to edit Master title style</a:t>
            </a:r>
            <a:endParaRPr lang="en-GB" dirty="0"/>
          </a:p>
        </p:txBody>
      </p:sp>
    </p:spTree>
    <p:extLst>
      <p:ext uri="{BB962C8B-B14F-4D97-AF65-F5344CB8AC3E}">
        <p14:creationId xmlns:p14="http://schemas.microsoft.com/office/powerpoint/2010/main" val="188178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024580" cy="766800"/>
          </a:xfrm>
        </p:spPr>
        <p:txBody>
          <a:bodyPr/>
          <a:lstStyle/>
          <a:p>
            <a:r>
              <a:rPr lang="en-US"/>
              <a:t>Click to edit Master title style</a:t>
            </a:r>
            <a:endParaRPr lang="en-GB"/>
          </a:p>
        </p:txBody>
      </p:sp>
    </p:spTree>
    <p:extLst>
      <p:ext uri="{BB962C8B-B14F-4D97-AF65-F5344CB8AC3E}">
        <p14:creationId xmlns:p14="http://schemas.microsoft.com/office/powerpoint/2010/main" val="40382904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10280868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769442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18871844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010932" cy="766800"/>
          </a:xfrm>
        </p:spPr>
        <p:txBody>
          <a:bodyPr/>
          <a:lstStyle/>
          <a:p>
            <a:r>
              <a:rPr lang="en-US"/>
              <a:t>Click to edit Master title style</a:t>
            </a:r>
            <a:endParaRPr lang="en-GB"/>
          </a:p>
        </p:txBody>
      </p:sp>
    </p:spTree>
    <p:extLst>
      <p:ext uri="{BB962C8B-B14F-4D97-AF65-F5344CB8AC3E}">
        <p14:creationId xmlns:p14="http://schemas.microsoft.com/office/powerpoint/2010/main" val="39536008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5644531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a:t>Click to edit Master text styles</a:t>
            </a:r>
          </a:p>
        </p:txBody>
      </p:sp>
    </p:spTree>
    <p:extLst>
      <p:ext uri="{BB962C8B-B14F-4D97-AF65-F5344CB8AC3E}">
        <p14:creationId xmlns:p14="http://schemas.microsoft.com/office/powerpoint/2010/main" val="32793052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877164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3883801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3717285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323824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399" y="2851200"/>
            <a:ext cx="4287601" cy="766800"/>
          </a:xfrm>
        </p:spPr>
        <p:txBody>
          <a:bodyPr/>
          <a:lstStyle/>
          <a:p>
            <a:r>
              <a:rPr lang="en-US"/>
              <a:t>Click to edit Master title style</a:t>
            </a:r>
            <a:endParaRPr lang="en-GB"/>
          </a:p>
        </p:txBody>
      </p:sp>
    </p:spTree>
    <p:extLst>
      <p:ext uri="{BB962C8B-B14F-4D97-AF65-F5344CB8AC3E}">
        <p14:creationId xmlns:p14="http://schemas.microsoft.com/office/powerpoint/2010/main" val="25907364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880916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a:t>Click to edit</a:t>
            </a:r>
          </a:p>
        </p:txBody>
      </p:sp>
    </p:spTree>
    <p:extLst>
      <p:ext uri="{BB962C8B-B14F-4D97-AF65-F5344CB8AC3E}">
        <p14:creationId xmlns:p14="http://schemas.microsoft.com/office/powerpoint/2010/main" val="30620972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33357588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24667831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4663935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010932" cy="766800"/>
          </a:xfrm>
        </p:spPr>
        <p:txBody>
          <a:bodyPr/>
          <a:lstStyle/>
          <a:p>
            <a:r>
              <a:rPr lang="en-US"/>
              <a:t>Click to edit Master title style</a:t>
            </a:r>
            <a:endParaRPr lang="en-GB"/>
          </a:p>
        </p:txBody>
      </p:sp>
    </p:spTree>
    <p:extLst>
      <p:ext uri="{BB962C8B-B14F-4D97-AF65-F5344CB8AC3E}">
        <p14:creationId xmlns:p14="http://schemas.microsoft.com/office/powerpoint/2010/main" val="2254564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399" y="2851200"/>
            <a:ext cx="4287601" cy="766800"/>
          </a:xfrm>
        </p:spPr>
        <p:txBody>
          <a:bodyPr/>
          <a:lstStyle/>
          <a:p>
            <a:r>
              <a:rPr lang="en-US"/>
              <a:t>Click to edit Master title style</a:t>
            </a:r>
            <a:endParaRPr lang="en-GB"/>
          </a:p>
        </p:txBody>
      </p:sp>
    </p:spTree>
    <p:extLst>
      <p:ext uri="{BB962C8B-B14F-4D97-AF65-F5344CB8AC3E}">
        <p14:creationId xmlns:p14="http://schemas.microsoft.com/office/powerpoint/2010/main" val="9979091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978097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a:t>Click to edit Master text styles</a:t>
            </a:r>
          </a:p>
        </p:txBody>
      </p:sp>
    </p:spTree>
    <p:extLst>
      <p:ext uri="{BB962C8B-B14F-4D97-AF65-F5344CB8AC3E}">
        <p14:creationId xmlns:p14="http://schemas.microsoft.com/office/powerpoint/2010/main" val="11331751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789342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611434" cy="766800"/>
          </a:xfrm>
        </p:spPr>
        <p:txBody>
          <a:bodyPr/>
          <a:lstStyle/>
          <a:p>
            <a:r>
              <a:rPr lang="en-US"/>
              <a:t>Click to edit Master title style</a:t>
            </a:r>
            <a:endParaRPr lang="en-GB"/>
          </a:p>
        </p:txBody>
      </p:sp>
    </p:spTree>
    <p:extLst>
      <p:ext uri="{BB962C8B-B14F-4D97-AF65-F5344CB8AC3E}">
        <p14:creationId xmlns:p14="http://schemas.microsoft.com/office/powerpoint/2010/main" val="39954011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40880216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8450533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26772439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2139397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a:t>Click to edit</a:t>
            </a:r>
          </a:p>
        </p:txBody>
      </p:sp>
    </p:spTree>
    <p:extLst>
      <p:ext uri="{BB962C8B-B14F-4D97-AF65-F5344CB8AC3E}">
        <p14:creationId xmlns:p14="http://schemas.microsoft.com/office/powerpoint/2010/main" val="31774693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13191035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2529696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5552334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010932" cy="766800"/>
          </a:xfrm>
        </p:spPr>
        <p:txBody>
          <a:bodyPr/>
          <a:lstStyle/>
          <a:p>
            <a:r>
              <a:rPr lang="en-US"/>
              <a:t>Click to edit Master title style</a:t>
            </a:r>
            <a:endParaRPr lang="en-GB"/>
          </a:p>
        </p:txBody>
      </p:sp>
    </p:spTree>
    <p:extLst>
      <p:ext uri="{BB962C8B-B14F-4D97-AF65-F5344CB8AC3E}">
        <p14:creationId xmlns:p14="http://schemas.microsoft.com/office/powerpoint/2010/main" val="1755102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795726" cy="766800"/>
          </a:xfrm>
        </p:spPr>
        <p:txBody>
          <a:bodyPr/>
          <a:lstStyle/>
          <a:p>
            <a:r>
              <a:rPr lang="en-US"/>
              <a:t>Click to edit Master title style</a:t>
            </a:r>
            <a:endParaRPr lang="en-GB"/>
          </a:p>
        </p:txBody>
      </p:sp>
    </p:spTree>
    <p:extLst>
      <p:ext uri="{BB962C8B-B14F-4D97-AF65-F5344CB8AC3E}">
        <p14:creationId xmlns:p14="http://schemas.microsoft.com/office/powerpoint/2010/main" val="747710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795726" cy="766800"/>
          </a:xfrm>
        </p:spPr>
        <p:txBody>
          <a:bodyPr/>
          <a:lstStyle/>
          <a:p>
            <a:r>
              <a:rPr lang="en-US"/>
              <a:t>Click to edit Master title style</a:t>
            </a:r>
            <a:endParaRPr lang="en-GB"/>
          </a:p>
        </p:txBody>
      </p:sp>
    </p:spTree>
    <p:extLst>
      <p:ext uri="{BB962C8B-B14F-4D97-AF65-F5344CB8AC3E}">
        <p14:creationId xmlns:p14="http://schemas.microsoft.com/office/powerpoint/2010/main" val="2610649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399" y="2851200"/>
            <a:ext cx="4287601" cy="766800"/>
          </a:xfrm>
        </p:spPr>
        <p:txBody>
          <a:bodyPr/>
          <a:lstStyle/>
          <a:p>
            <a:r>
              <a:rPr lang="en-US"/>
              <a:t>Click to edit Master title style</a:t>
            </a:r>
            <a:endParaRPr lang="en-GB"/>
          </a:p>
        </p:txBody>
      </p:sp>
    </p:spTree>
    <p:extLst>
      <p:ext uri="{BB962C8B-B14F-4D97-AF65-F5344CB8AC3E}">
        <p14:creationId xmlns:p14="http://schemas.microsoft.com/office/powerpoint/2010/main" val="2455527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p>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399" y="2851200"/>
            <a:ext cx="4287601" cy="766800"/>
          </a:xfrm>
        </p:spPr>
        <p:txBody>
          <a:bodyPr/>
          <a:lstStyle/>
          <a:p>
            <a:r>
              <a:rPr lang="en-US"/>
              <a:t>Click to edit Master title style</a:t>
            </a:r>
            <a:endParaRPr lang="en-GB"/>
          </a:p>
        </p:txBody>
      </p:sp>
    </p:spTree>
    <p:extLst>
      <p:ext uri="{BB962C8B-B14F-4D97-AF65-F5344CB8AC3E}">
        <p14:creationId xmlns:p14="http://schemas.microsoft.com/office/powerpoint/2010/main" val="922399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26661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675762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2"/>
          <p:cNvSpPr txBox="1">
            <a:spLocks/>
          </p:cNvSpPr>
          <p:nvPr userDrawn="1"/>
        </p:nvSpPr>
        <p:spPr>
          <a:xfrm>
            <a:off x="1304529" y="6089856"/>
            <a:ext cx="5114925" cy="2292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ts val="1400"/>
              </a:lnSpc>
              <a:spcBef>
                <a:spcPts val="0"/>
              </a:spcBef>
              <a:spcAft>
                <a:spcPts val="0"/>
              </a:spcAft>
            </a:pPr>
            <a:r>
              <a:rPr lang="en-AU" sz="1200" dirty="0">
                <a:solidFill>
                  <a:srgbClr val="EC008C"/>
                </a:solidFill>
                <a:latin typeface="+mj-lt"/>
                <a:ea typeface="Times New Roman"/>
                <a:cs typeface="Times New Roman"/>
              </a:rPr>
              <a:t>TNS Medium Gallup</a:t>
            </a:r>
            <a:endParaRPr lang="en-US" sz="900" dirty="0">
              <a:solidFill>
                <a:srgbClr val="333333"/>
              </a:solidFill>
              <a:latin typeface="+mj-lt"/>
              <a:ea typeface="Times New Roman"/>
              <a:cs typeface="Times New Roman"/>
            </a:endParaRPr>
          </a:p>
        </p:txBody>
      </p:sp>
    </p:spTree>
    <p:extLst>
      <p:ext uri="{BB962C8B-B14F-4D97-AF65-F5344CB8AC3E}">
        <p14:creationId xmlns:p14="http://schemas.microsoft.com/office/powerpoint/2010/main" val="202066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
    <p:spTree>
      <p:nvGrpSpPr>
        <p:cNvPr id="1" name=""/>
        <p:cNvGrpSpPr/>
        <p:nvPr/>
      </p:nvGrpSpPr>
      <p:grpSpPr>
        <a:xfrm>
          <a:off x="0" y="0"/>
          <a:ext cx="0" cy="0"/>
          <a:chOff x="0" y="0"/>
          <a:chExt cx="0" cy="0"/>
        </a:xfrm>
      </p:grpSpPr>
      <p:pic>
        <p:nvPicPr>
          <p:cNvPr id="4"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1813" y="0"/>
            <a:ext cx="4670433" cy="1284971"/>
          </a:xfrm>
        </p:spPr>
        <p:txBody>
          <a:bodyPr/>
          <a:lstStyle/>
          <a:p>
            <a:r>
              <a:rPr lang="en-US"/>
              <a:t>Click to edit Master title style</a:t>
            </a:r>
            <a:endParaRPr lang="en-GB" dirty="0"/>
          </a:p>
        </p:txBody>
      </p:sp>
    </p:spTree>
    <p:extLst>
      <p:ext uri="{BB962C8B-B14F-4D97-AF65-F5344CB8AC3E}">
        <p14:creationId xmlns:p14="http://schemas.microsoft.com/office/powerpoint/2010/main" val="108233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a:t>Click to edit Master text styles</a:t>
            </a:r>
          </a:p>
        </p:txBody>
      </p:sp>
    </p:spTree>
    <p:extLst>
      <p:ext uri="{BB962C8B-B14F-4D97-AF65-F5344CB8AC3E}">
        <p14:creationId xmlns:p14="http://schemas.microsoft.com/office/powerpoint/2010/main" val="1534205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145004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a:t>Click to edit Master text styles</a:t>
            </a:r>
          </a:p>
        </p:txBody>
      </p:sp>
    </p:spTree>
    <p:extLst>
      <p:ext uri="{BB962C8B-B14F-4D97-AF65-F5344CB8AC3E}">
        <p14:creationId xmlns:p14="http://schemas.microsoft.com/office/powerpoint/2010/main" val="21585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217375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118006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70880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3994855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25367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a:t>Click to edit</a:t>
            </a:r>
          </a:p>
        </p:txBody>
      </p:sp>
    </p:spTree>
    <p:extLst>
      <p:ext uri="{BB962C8B-B14F-4D97-AF65-F5344CB8AC3E}">
        <p14:creationId xmlns:p14="http://schemas.microsoft.com/office/powerpoint/2010/main" val="314188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428306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
    <p:spTree>
      <p:nvGrpSpPr>
        <p:cNvPr id="1" name=""/>
        <p:cNvGrpSpPr/>
        <p:nvPr/>
      </p:nvGrpSpPr>
      <p:grpSpPr>
        <a:xfrm>
          <a:off x="0" y="0"/>
          <a:ext cx="0" cy="0"/>
          <a:chOff x="0" y="0"/>
          <a:chExt cx="0" cy="0"/>
        </a:xfrm>
      </p:grpSpPr>
      <p:pic>
        <p:nvPicPr>
          <p:cNvPr id="4"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7051494" cy="1284971"/>
          </a:xfrm>
        </p:spPr>
        <p:txBody>
          <a:bodyPr/>
          <a:lstStyle/>
          <a:p>
            <a:r>
              <a:rPr lang="en-US"/>
              <a:t>Click to edit Master title style</a:t>
            </a:r>
            <a:endParaRPr lang="en-GB" dirty="0"/>
          </a:p>
        </p:txBody>
      </p:sp>
    </p:spTree>
    <p:extLst>
      <p:ext uri="{BB962C8B-B14F-4D97-AF65-F5344CB8AC3E}">
        <p14:creationId xmlns:p14="http://schemas.microsoft.com/office/powerpoint/2010/main" val="3753005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2710633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621936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
    <p:spTree>
      <p:nvGrpSpPr>
        <p:cNvPr id="1" name=""/>
        <p:cNvGrpSpPr/>
        <p:nvPr/>
      </p:nvGrpSpPr>
      <p:grpSpPr>
        <a:xfrm>
          <a:off x="0" y="0"/>
          <a:ext cx="0" cy="0"/>
          <a:chOff x="0" y="0"/>
          <a:chExt cx="0" cy="0"/>
        </a:xfrm>
      </p:grpSpPr>
      <p:pic>
        <p:nvPicPr>
          <p:cNvPr id="4" name="Picture 3"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798312" cy="1284971"/>
          </a:xfrm>
        </p:spPr>
        <p:txBody>
          <a:bodyPr/>
          <a:lstStyle/>
          <a:p>
            <a:r>
              <a:rPr lang="en-US"/>
              <a:t>Click to edit Master title style</a:t>
            </a:r>
            <a:endParaRPr lang="en-GB" dirty="0"/>
          </a:p>
        </p:txBody>
      </p:sp>
    </p:spTree>
    <p:extLst>
      <p:ext uri="{BB962C8B-B14F-4D97-AF65-F5344CB8AC3E}">
        <p14:creationId xmlns:p14="http://schemas.microsoft.com/office/powerpoint/2010/main" val="2879429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399" y="2851200"/>
            <a:ext cx="4287601" cy="766800"/>
          </a:xfrm>
        </p:spPr>
        <p:txBody>
          <a:bodyPr/>
          <a:lstStyle/>
          <a:p>
            <a:r>
              <a:rPr lang="en-US"/>
              <a:t>Click to edit Master title style</a:t>
            </a:r>
            <a:endParaRPr lang="en-GB"/>
          </a:p>
        </p:txBody>
      </p:sp>
    </p:spTree>
    <p:extLst>
      <p:ext uri="{BB962C8B-B14F-4D97-AF65-F5344CB8AC3E}">
        <p14:creationId xmlns:p14="http://schemas.microsoft.com/office/powerpoint/2010/main" val="3190339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x1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2166641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x1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557139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x2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579325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x2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269278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x3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1661095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x3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255269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
    <p:spTree>
      <p:nvGrpSpPr>
        <p:cNvPr id="1" name=""/>
        <p:cNvGrpSpPr/>
        <p:nvPr/>
      </p:nvGrpSpPr>
      <p:grpSpPr>
        <a:xfrm>
          <a:off x="0" y="0"/>
          <a:ext cx="0" cy="0"/>
          <a:chOff x="0" y="0"/>
          <a:chExt cx="0" cy="0"/>
        </a:xfrm>
      </p:grpSpPr>
      <p:pic>
        <p:nvPicPr>
          <p:cNvPr id="4"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059732" cy="1284971"/>
          </a:xfrm>
        </p:spPr>
        <p:txBody>
          <a:bodyPr/>
          <a:lstStyle/>
          <a:p>
            <a:r>
              <a:rPr lang="en-US"/>
              <a:t>Click to edit Master title style</a:t>
            </a:r>
            <a:endParaRPr lang="en-GB"/>
          </a:p>
        </p:txBody>
      </p:sp>
    </p:spTree>
    <p:extLst>
      <p:ext uri="{BB962C8B-B14F-4D97-AF65-F5344CB8AC3E}">
        <p14:creationId xmlns:p14="http://schemas.microsoft.com/office/powerpoint/2010/main" val="412980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x4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9304457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x4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a:t>Click to edit</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a:t>Click to edit</a:t>
            </a:r>
          </a:p>
        </p:txBody>
      </p:sp>
    </p:spTree>
    <p:extLst>
      <p:ext uri="{BB962C8B-B14F-4D97-AF65-F5344CB8AC3E}">
        <p14:creationId xmlns:p14="http://schemas.microsoft.com/office/powerpoint/2010/main" val="3278129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1272134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107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696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x1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1845922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x1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26334084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x2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1730731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x2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36192469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x3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115105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E)">
    <p:spTree>
      <p:nvGrpSpPr>
        <p:cNvPr id="1" name=""/>
        <p:cNvGrpSpPr/>
        <p:nvPr/>
      </p:nvGrpSpPr>
      <p:grpSpPr>
        <a:xfrm>
          <a:off x="0" y="0"/>
          <a:ext cx="0" cy="0"/>
          <a:chOff x="0" y="0"/>
          <a:chExt cx="0" cy="0"/>
        </a:xfrm>
      </p:grpSpPr>
      <p:pic>
        <p:nvPicPr>
          <p:cNvPr id="4"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67549" cy="1284971"/>
          </a:xfrm>
        </p:spPr>
        <p:txBody>
          <a:bodyPr/>
          <a:lstStyle/>
          <a:p>
            <a:r>
              <a:rPr lang="en-US"/>
              <a:t>Click to edit Master title style</a:t>
            </a:r>
            <a:endParaRPr lang="en-GB" dirty="0"/>
          </a:p>
        </p:txBody>
      </p:sp>
    </p:spTree>
    <p:extLst>
      <p:ext uri="{BB962C8B-B14F-4D97-AF65-F5344CB8AC3E}">
        <p14:creationId xmlns:p14="http://schemas.microsoft.com/office/powerpoint/2010/main" val="1909223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x3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35934806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x4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2318912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x4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a:t>Click to edit</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a:t>Click to edit</a:t>
            </a:r>
          </a:p>
        </p:txBody>
      </p:sp>
    </p:spTree>
    <p:extLst>
      <p:ext uri="{BB962C8B-B14F-4D97-AF65-F5344CB8AC3E}">
        <p14:creationId xmlns:p14="http://schemas.microsoft.com/office/powerpoint/2010/main" val="136156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4750605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03204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a:t>Click to edit Master text styles</a:t>
            </a:r>
          </a:p>
        </p:txBody>
      </p:sp>
    </p:spTree>
    <p:extLst>
      <p:ext uri="{BB962C8B-B14F-4D97-AF65-F5344CB8AC3E}">
        <p14:creationId xmlns:p14="http://schemas.microsoft.com/office/powerpoint/2010/main" val="33595446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9464798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34485748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140416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3710191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F)">
    <p:spTree>
      <p:nvGrpSpPr>
        <p:cNvPr id="1" name=""/>
        <p:cNvGrpSpPr/>
        <p:nvPr/>
      </p:nvGrpSpPr>
      <p:grpSpPr>
        <a:xfrm>
          <a:off x="0" y="0"/>
          <a:ext cx="0" cy="0"/>
          <a:chOff x="0" y="0"/>
          <a:chExt cx="0" cy="0"/>
        </a:xfrm>
      </p:grpSpPr>
      <p:pic>
        <p:nvPicPr>
          <p:cNvPr id="4"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76603" cy="1284971"/>
          </a:xfrm>
        </p:spPr>
        <p:txBody>
          <a:bodyPr/>
          <a:lstStyle/>
          <a:p>
            <a:r>
              <a:rPr lang="en-US"/>
              <a:t>Click to edit Master title style</a:t>
            </a:r>
            <a:endParaRPr lang="en-GB" dirty="0"/>
          </a:p>
        </p:txBody>
      </p:sp>
    </p:spTree>
    <p:extLst>
      <p:ext uri="{BB962C8B-B14F-4D97-AF65-F5344CB8AC3E}">
        <p14:creationId xmlns:p14="http://schemas.microsoft.com/office/powerpoint/2010/main" val="42795047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342169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a:t>Click to edit</a:t>
            </a:r>
          </a:p>
        </p:txBody>
      </p:sp>
    </p:spTree>
    <p:extLst>
      <p:ext uri="{BB962C8B-B14F-4D97-AF65-F5344CB8AC3E}">
        <p14:creationId xmlns:p14="http://schemas.microsoft.com/office/powerpoint/2010/main" val="34415197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23628270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30433144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17491013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133"/>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487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010932" cy="766800"/>
          </a:xfrm>
        </p:spPr>
        <p:txBody>
          <a:bodyPr/>
          <a:lstStyle/>
          <a:p>
            <a:r>
              <a:rPr lang="en-US"/>
              <a:t>Click to edit Master title style</a:t>
            </a:r>
            <a:endParaRPr lang="en-GB"/>
          </a:p>
        </p:txBody>
      </p:sp>
    </p:spTree>
    <p:extLst>
      <p:ext uri="{BB962C8B-B14F-4D97-AF65-F5344CB8AC3E}">
        <p14:creationId xmlns:p14="http://schemas.microsoft.com/office/powerpoint/2010/main" val="14712497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x1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883"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972"/>
            <a:ext cx="8569324" cy="758861"/>
          </a:xfrm>
        </p:spPr>
        <p:txBody>
          <a:bodyPr/>
          <a:lstStyle>
            <a:lvl1pPr>
              <a:defRPr b="1"/>
            </a:lvl1pPr>
          </a:lstStyle>
          <a:p>
            <a:pPr lvl="0"/>
            <a:r>
              <a:rPr lang="en-US" dirty="0"/>
              <a:t>Click to edit Master text styles</a:t>
            </a:r>
          </a:p>
        </p:txBody>
      </p:sp>
      <p:sp>
        <p:nvSpPr>
          <p:cNvPr id="10" name="Text Placeholder 9"/>
          <p:cNvSpPr>
            <a:spLocks noGrp="1"/>
          </p:cNvSpPr>
          <p:nvPr>
            <p:ph type="body" sz="quarter" idx="16" hasCustomPrompt="1"/>
          </p:nvPr>
        </p:nvSpPr>
        <p:spPr>
          <a:xfrm>
            <a:off x="1292227" y="5570538"/>
            <a:ext cx="7562850" cy="368300"/>
          </a:xfrm>
        </p:spPr>
        <p:txBody>
          <a:bodyPr lIns="0" tIns="0" rIns="0" bIns="106581"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23791700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5013077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a:t>Click to edit Master text styles</a:t>
            </a:r>
          </a:p>
        </p:txBody>
      </p:sp>
      <p:sp>
        <p:nvSpPr>
          <p:cNvPr id="6" name="Text Box 12"/>
          <p:cNvSpPr txBox="1">
            <a:spLocks/>
          </p:cNvSpPr>
          <p:nvPr userDrawn="1"/>
        </p:nvSpPr>
        <p:spPr>
          <a:xfrm>
            <a:off x="1304529" y="6089856"/>
            <a:ext cx="5114925" cy="2292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ts val="1400"/>
              </a:lnSpc>
              <a:spcBef>
                <a:spcPts val="0"/>
              </a:spcBef>
              <a:spcAft>
                <a:spcPts val="0"/>
              </a:spcAft>
            </a:pPr>
            <a:r>
              <a:rPr lang="en-AU" sz="1200" dirty="0">
                <a:solidFill>
                  <a:srgbClr val="EC008C"/>
                </a:solidFill>
                <a:latin typeface="+mj-lt"/>
                <a:ea typeface="Times New Roman"/>
                <a:cs typeface="Times New Roman"/>
              </a:rPr>
              <a:t>TNS Medium Gallup</a:t>
            </a:r>
            <a:endParaRPr lang="en-US" sz="900" dirty="0">
              <a:solidFill>
                <a:srgbClr val="333333"/>
              </a:solidFill>
              <a:latin typeface="+mj-lt"/>
              <a:ea typeface="Times New Roman"/>
              <a:cs typeface="Times New Roman"/>
            </a:endParaRPr>
          </a:p>
        </p:txBody>
      </p:sp>
    </p:spTree>
    <p:extLst>
      <p:ext uri="{BB962C8B-B14F-4D97-AF65-F5344CB8AC3E}">
        <p14:creationId xmlns:p14="http://schemas.microsoft.com/office/powerpoint/2010/main" val="14265041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9435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G)">
    <p:spTree>
      <p:nvGrpSpPr>
        <p:cNvPr id="1" name=""/>
        <p:cNvGrpSpPr/>
        <p:nvPr/>
      </p:nvGrpSpPr>
      <p:grpSpPr>
        <a:xfrm>
          <a:off x="0" y="0"/>
          <a:ext cx="0" cy="0"/>
          <a:chOff x="0" y="0"/>
          <a:chExt cx="0" cy="0"/>
        </a:xfrm>
      </p:grpSpPr>
      <p:pic>
        <p:nvPicPr>
          <p:cNvPr id="4"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611993" cy="1284971"/>
          </a:xfrm>
        </p:spPr>
        <p:txBody>
          <a:bodyPr/>
          <a:lstStyle/>
          <a:p>
            <a:r>
              <a:rPr lang="en-US"/>
              <a:t>Click to edit Master title style</a:t>
            </a:r>
            <a:endParaRPr lang="en-GB" dirty="0"/>
          </a:p>
        </p:txBody>
      </p:sp>
    </p:spTree>
    <p:extLst>
      <p:ext uri="{BB962C8B-B14F-4D97-AF65-F5344CB8AC3E}">
        <p14:creationId xmlns:p14="http://schemas.microsoft.com/office/powerpoint/2010/main" val="13098929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11939090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3504945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20567901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807988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a:t>Click to edit</a:t>
            </a:r>
          </a:p>
        </p:txBody>
      </p:sp>
    </p:spTree>
    <p:extLst>
      <p:ext uri="{BB962C8B-B14F-4D97-AF65-F5344CB8AC3E}">
        <p14:creationId xmlns:p14="http://schemas.microsoft.com/office/powerpoint/2010/main" val="9581410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39791332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24614950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510857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010932" cy="766800"/>
          </a:xfrm>
        </p:spPr>
        <p:txBody>
          <a:bodyPr/>
          <a:lstStyle/>
          <a:p>
            <a:r>
              <a:rPr lang="en-US"/>
              <a:t>Click to edit Master title style</a:t>
            </a:r>
            <a:endParaRPr lang="en-GB"/>
          </a:p>
        </p:txBody>
      </p:sp>
    </p:spTree>
    <p:extLst>
      <p:ext uri="{BB962C8B-B14F-4D97-AF65-F5344CB8AC3E}">
        <p14:creationId xmlns:p14="http://schemas.microsoft.com/office/powerpoint/2010/main" val="1307433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04896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a:t>Click icon to add picture</a:t>
            </a:r>
            <a:endParaRPr lang="en-AU" dirty="0"/>
          </a:p>
        </p:txBody>
      </p:sp>
      <p:sp>
        <p:nvSpPr>
          <p:cNvPr id="4" name="Title 3"/>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8777250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a:t>Click to edit Master text styles</a:t>
            </a:r>
          </a:p>
        </p:txBody>
      </p:sp>
    </p:spTree>
    <p:extLst>
      <p:ext uri="{BB962C8B-B14F-4D97-AF65-F5344CB8AC3E}">
        <p14:creationId xmlns:p14="http://schemas.microsoft.com/office/powerpoint/2010/main" val="364424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0871049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3879839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383614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1737185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964009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a:t>Click to edit</a:t>
            </a:r>
          </a:p>
        </p:txBody>
      </p:sp>
    </p:spTree>
    <p:extLst>
      <p:ext uri="{BB962C8B-B14F-4D97-AF65-F5344CB8AC3E}">
        <p14:creationId xmlns:p14="http://schemas.microsoft.com/office/powerpoint/2010/main" val="42231362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14146163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6735225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142049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010932" cy="766800"/>
          </a:xfrm>
        </p:spPr>
        <p:txBody>
          <a:bodyPr/>
          <a:lstStyle/>
          <a:p>
            <a:r>
              <a:rPr lang="en-US"/>
              <a:t>Click to edit Master title style</a:t>
            </a:r>
            <a:endParaRPr lang="en-GB"/>
          </a:p>
        </p:txBody>
      </p:sp>
    </p:spTree>
    <p:extLst>
      <p:ext uri="{BB962C8B-B14F-4D97-AF65-F5344CB8AC3E}">
        <p14:creationId xmlns:p14="http://schemas.microsoft.com/office/powerpoint/2010/main" val="18091952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010932" cy="766800"/>
          </a:xfrm>
        </p:spPr>
        <p:txBody>
          <a:bodyPr/>
          <a:lstStyle/>
          <a:p>
            <a:r>
              <a:rPr lang="en-US"/>
              <a:t>Click to edit Master title style</a:t>
            </a:r>
            <a:endParaRPr lang="en-GB"/>
          </a:p>
        </p:txBody>
      </p:sp>
    </p:spTree>
    <p:extLst>
      <p:ext uri="{BB962C8B-B14F-4D97-AF65-F5344CB8AC3E}">
        <p14:creationId xmlns:p14="http://schemas.microsoft.com/office/powerpoint/2010/main" val="21067821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A)">
    <p:spTree>
      <p:nvGrpSpPr>
        <p:cNvPr id="1" name=""/>
        <p:cNvGrpSpPr/>
        <p:nvPr/>
      </p:nvGrpSpPr>
      <p:grpSpPr>
        <a:xfrm>
          <a:off x="0" y="0"/>
          <a:ext cx="0" cy="0"/>
          <a:chOff x="0" y="0"/>
          <a:chExt cx="0" cy="0"/>
        </a:xfrm>
      </p:grpSpPr>
      <p:pic>
        <p:nvPicPr>
          <p:cNvPr id="4" name="Picture 3"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798312" cy="1284971"/>
          </a:xfrm>
        </p:spPr>
        <p:txBody>
          <a:bodyPr/>
          <a:lstStyle/>
          <a:p>
            <a:r>
              <a:rPr lang="en-US"/>
              <a:t>Click to edit Master title style</a:t>
            </a:r>
            <a:endParaRPr lang="en-GB" dirty="0"/>
          </a:p>
        </p:txBody>
      </p:sp>
    </p:spTree>
    <p:extLst>
      <p:ext uri="{BB962C8B-B14F-4D97-AF65-F5344CB8AC3E}">
        <p14:creationId xmlns:p14="http://schemas.microsoft.com/office/powerpoint/2010/main" val="29504983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104263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a:t>Click to edit Master text styles</a:t>
            </a:r>
          </a:p>
        </p:txBody>
      </p:sp>
    </p:spTree>
    <p:extLst>
      <p:ext uri="{BB962C8B-B14F-4D97-AF65-F5344CB8AC3E}">
        <p14:creationId xmlns:p14="http://schemas.microsoft.com/office/powerpoint/2010/main" val="11104250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5464893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29434587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003569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31295319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2051617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a:t>Click to edit</a:t>
            </a:r>
          </a:p>
        </p:txBody>
      </p:sp>
    </p:spTree>
    <p:extLst>
      <p:ext uri="{BB962C8B-B14F-4D97-AF65-F5344CB8AC3E}">
        <p14:creationId xmlns:p14="http://schemas.microsoft.com/office/powerpoint/2010/main" val="94075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ags" Target="../tags/tag26.xml"/><Relationship Id="rId2" Type="http://schemas.openxmlformats.org/officeDocument/2006/relationships/slideLayout" Target="../slideLayouts/slideLayout80.xml"/><Relationship Id="rId16" Type="http://schemas.openxmlformats.org/officeDocument/2006/relationships/tags" Target="../tags/tag25.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ags" Target="../tags/tag24.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11.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image" Target="../media/image1.jpeg"/><Relationship Id="rId2" Type="http://schemas.openxmlformats.org/officeDocument/2006/relationships/slideLayout" Target="../slideLayouts/slideLayout93.xml"/><Relationship Id="rId16" Type="http://schemas.openxmlformats.org/officeDocument/2006/relationships/tags" Target="../tags/tag29.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tags" Target="../tags/tag28.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ags" Target="../tags/tag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tags" Target="../tags/tag32.xml"/><Relationship Id="rId2" Type="http://schemas.openxmlformats.org/officeDocument/2006/relationships/slideLayout" Target="../slideLayouts/slideLayout105.xml"/><Relationship Id="rId16" Type="http://schemas.openxmlformats.org/officeDocument/2006/relationships/tags" Target="../tags/tag31.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tags" Target="../tags/tag30.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3.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image" Target="../media/image1.jpeg"/><Relationship Id="rId2" Type="http://schemas.openxmlformats.org/officeDocument/2006/relationships/slideLayout" Target="../slideLayouts/slideLayout118.xml"/><Relationship Id="rId16" Type="http://schemas.openxmlformats.org/officeDocument/2006/relationships/tags" Target="../tags/tag3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tags" Target="../tags/tag34.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tags" Target="../tags/tag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1.jpeg"/><Relationship Id="rId2" Type="http://schemas.openxmlformats.org/officeDocument/2006/relationships/slideLayout" Target="../slideLayouts/slideLayout10.xml"/><Relationship Id="rId16" Type="http://schemas.openxmlformats.org/officeDocument/2006/relationships/tags" Target="../tags/tag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ags" Target="../tags/tag6.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1.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ags" Target="../tags/tag10.xml"/><Relationship Id="rId2" Type="http://schemas.openxmlformats.org/officeDocument/2006/relationships/slideLayout" Target="../slideLayouts/slideLayout22.xml"/><Relationship Id="rId16" Type="http://schemas.openxmlformats.org/officeDocument/2006/relationships/tags" Target="../tags/tag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ags" Target="../tags/tag8.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1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ags" Target="../tags/tag1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ags" Target="../tags/tag11.xml"/><Relationship Id="rId5" Type="http://schemas.openxmlformats.org/officeDocument/2006/relationships/slideLayout" Target="../slideLayouts/slideLayout38.xml"/><Relationship Id="rId15" Type="http://schemas.openxmlformats.org/officeDocument/2006/relationships/image" Target="../media/image1.jpeg"/><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1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ags" Target="../tags/tag1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ags" Target="../tags/tag15.xml"/><Relationship Id="rId5" Type="http://schemas.openxmlformats.org/officeDocument/2006/relationships/slideLayout" Target="../slideLayouts/slideLayout49.xml"/><Relationship Id="rId15" Type="http://schemas.openxmlformats.org/officeDocument/2006/relationships/image" Target="../media/image1.jpeg"/><Relationship Id="rId10" Type="http://schemas.openxmlformats.org/officeDocument/2006/relationships/theme" Target="../theme/theme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1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image" Target="../media/image1.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tags" Target="../tags/tag21.xml"/><Relationship Id="rId2" Type="http://schemas.openxmlformats.org/officeDocument/2006/relationships/slideLayout" Target="../slideLayouts/slideLayout55.xml"/><Relationship Id="rId16" Type="http://schemas.openxmlformats.org/officeDocument/2006/relationships/tags" Target="../tags/tag20.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ags" Target="../tags/tag19.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image" Target="../media/image1.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ags" Target="../tags/tag23.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ags" Target="../tags/tag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8" name="Picture 2" descr="C:\Users\AndrewA\Desktop\TNS_logo_rgb.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userDrawn="1">
            <p:custDataLst>
              <p:tags r:id="rId10"/>
            </p:custDataLst>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a:t>
            </a:r>
            <a:r>
              <a:rPr lang="en-AU" sz="750" b="0" kern="1200" dirty="0">
                <a:solidFill>
                  <a:srgbClr val="333333"/>
                </a:solidFill>
                <a:latin typeface="Arial" charset="0"/>
                <a:ea typeface="+mn-ea"/>
                <a:cs typeface="Arial" charset="0"/>
              </a:rPr>
              <a:t> TNS 2016</a:t>
            </a:r>
            <a:endParaRPr lang="en-AU" sz="750" b="0" dirty="0">
              <a:solidFill>
                <a:srgbClr val="333333"/>
              </a:solidFill>
              <a:latin typeface="+mn-lt"/>
            </a:endParaRPr>
          </a:p>
        </p:txBody>
      </p:sp>
      <p:sp>
        <p:nvSpPr>
          <p:cNvPr id="2" name="Title Placeholder 1"/>
          <p:cNvSpPr>
            <a:spLocks noGrp="1"/>
          </p:cNvSpPr>
          <p:nvPr>
            <p:ph type="title"/>
          </p:nvPr>
        </p:nvSpPr>
        <p:spPr>
          <a:xfrm>
            <a:off x="281813" y="0"/>
            <a:ext cx="8573262" cy="1284971"/>
          </a:xfrm>
          <a:prstGeom prst="rect">
            <a:avLst/>
          </a:prstGeom>
        </p:spPr>
        <p:txBody>
          <a:bodyPr vert="horz" lIns="0" tIns="208800" rIns="0" bIns="0" rtlCol="0" anchor="t">
            <a:noAutofit/>
          </a:bodyPr>
          <a:lstStyle/>
          <a:p>
            <a:r>
              <a:rPr lang="en-US"/>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userDrawn="1">
            <p:custDataLst>
              <p:tags r:id="rId11"/>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userDrawn="1"/>
        </p:nvGrpSpPr>
        <p:grpSpPr>
          <a:xfrm>
            <a:off x="-1334173" y="-533456"/>
            <a:ext cx="10723183" cy="6493000"/>
            <a:chOff x="-1334173" y="-533456"/>
            <a:chExt cx="10723183" cy="6493000"/>
          </a:xfrm>
        </p:grpSpPr>
        <p:grpSp>
          <p:nvGrpSpPr>
            <p:cNvPr id="50" name="Group 13"/>
            <p:cNvGrpSpPr/>
            <p:nvPr userDrawn="1"/>
          </p:nvGrpSpPr>
          <p:grpSpPr>
            <a:xfrm>
              <a:off x="-1334173" y="1145470"/>
              <a:ext cx="1327930" cy="4814074"/>
              <a:chOff x="-1334173" y="1145470"/>
              <a:chExt cx="1327930" cy="4814074"/>
            </a:xfrm>
          </p:grpSpPr>
          <p:grpSp>
            <p:nvGrpSpPr>
              <p:cNvPr id="58" name="Group 7"/>
              <p:cNvGrpSpPr/>
              <p:nvPr userDrawn="1"/>
            </p:nvGrpSpPr>
            <p:grpSpPr>
              <a:xfrm>
                <a:off x="-1334173" y="4420483"/>
                <a:ext cx="1327930" cy="276999"/>
                <a:chOff x="-1334173" y="4420483"/>
                <a:chExt cx="1327930" cy="276999"/>
              </a:xfrm>
            </p:grpSpPr>
            <p:cxnSp>
              <p:nvCxnSpPr>
                <p:cNvPr id="68" name="Straight Connector 67"/>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9" name="Group 58"/>
              <p:cNvGrpSpPr/>
              <p:nvPr userDrawn="1"/>
            </p:nvGrpSpPr>
            <p:grpSpPr>
              <a:xfrm>
                <a:off x="-1334173" y="5682545"/>
                <a:ext cx="1327930" cy="276999"/>
                <a:chOff x="-1334173" y="5682545"/>
                <a:chExt cx="1327930" cy="276999"/>
              </a:xfrm>
            </p:grpSpPr>
            <p:cxnSp>
              <p:nvCxnSpPr>
                <p:cNvPr id="66" name="Straight Connector 65"/>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err="1">
                      <a:solidFill>
                        <a:schemeClr val="tx1">
                          <a:lumMod val="85000"/>
                          <a:lumOff val="15000"/>
                        </a:schemeClr>
                      </a:solidFill>
                      <a:latin typeface="+mn-lt"/>
                    </a:rPr>
                    <a:t>Baza</a:t>
                  </a:r>
                  <a:r>
                    <a:rPr lang="en-AU" sz="900" b="1" dirty="0">
                      <a:solidFill>
                        <a:schemeClr val="tx1">
                          <a:lumMod val="85000"/>
                          <a:lumOff val="15000"/>
                        </a:schemeClr>
                      </a:solidFill>
                      <a:latin typeface="+mn-lt"/>
                    </a:rPr>
                    <a:t> MARGIN</a:t>
                  </a:r>
                </a:p>
              </p:txBody>
            </p:sp>
          </p:grpSp>
          <p:grpSp>
            <p:nvGrpSpPr>
              <p:cNvPr id="60" name="Group 5"/>
              <p:cNvGrpSpPr/>
              <p:nvPr userDrawn="1"/>
            </p:nvGrpSpPr>
            <p:grpSpPr>
              <a:xfrm>
                <a:off x="-1334173" y="1145470"/>
                <a:ext cx="1327930" cy="276999"/>
                <a:chOff x="-1334173" y="1145470"/>
                <a:chExt cx="1327930" cy="276999"/>
              </a:xfrm>
            </p:grpSpPr>
            <p:cxnSp>
              <p:nvCxnSpPr>
                <p:cNvPr id="64" name="Straight Connector 63"/>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61" name="Group 8"/>
              <p:cNvGrpSpPr/>
              <p:nvPr userDrawn="1"/>
            </p:nvGrpSpPr>
            <p:grpSpPr>
              <a:xfrm>
                <a:off x="-1334173" y="1659820"/>
                <a:ext cx="1327930" cy="276999"/>
                <a:chOff x="-1334173" y="1659820"/>
                <a:chExt cx="1327930" cy="276999"/>
              </a:xfrm>
            </p:grpSpPr>
            <p:cxnSp>
              <p:nvCxnSpPr>
                <p:cNvPr id="62" name="Straight Connector 6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51" name="Group 6"/>
            <p:cNvGrpSpPr/>
            <p:nvPr userDrawn="1"/>
          </p:nvGrpSpPr>
          <p:grpSpPr>
            <a:xfrm>
              <a:off x="-253905" y="-533456"/>
              <a:ext cx="9642915" cy="533456"/>
              <a:chOff x="-253905" y="-533456"/>
              <a:chExt cx="9642915" cy="533456"/>
            </a:xfrm>
          </p:grpSpPr>
          <p:grpSp>
            <p:nvGrpSpPr>
              <p:cNvPr id="52" name="Group 51"/>
              <p:cNvGrpSpPr/>
              <p:nvPr userDrawn="1"/>
            </p:nvGrpSpPr>
            <p:grpSpPr>
              <a:xfrm>
                <a:off x="-253905" y="-533456"/>
                <a:ext cx="1072330" cy="533456"/>
                <a:chOff x="-250415" y="-533456"/>
                <a:chExt cx="1072330" cy="533456"/>
              </a:xfrm>
            </p:grpSpPr>
            <p:cxnSp>
              <p:nvCxnSpPr>
                <p:cNvPr id="56" name="Straight Connector 55"/>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3" name="Group 2"/>
              <p:cNvGrpSpPr/>
              <p:nvPr userDrawn="1"/>
            </p:nvGrpSpPr>
            <p:grpSpPr>
              <a:xfrm>
                <a:off x="8316680" y="-533456"/>
                <a:ext cx="1072330" cy="528999"/>
                <a:chOff x="7804969" y="-533456"/>
                <a:chExt cx="1072330" cy="528999"/>
              </a:xfrm>
            </p:grpSpPr>
            <p:cxnSp>
              <p:nvCxnSpPr>
                <p:cNvPr id="54" name="Straight Connector 53"/>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grpSp>
        <p:nvGrpSpPr>
          <p:cNvPr id="3" name="Group 2"/>
          <p:cNvGrpSpPr/>
          <p:nvPr userDrawn="1"/>
        </p:nvGrpSpPr>
        <p:grpSpPr>
          <a:xfrm>
            <a:off x="1290880" y="6038139"/>
            <a:ext cx="6240892" cy="354625"/>
            <a:chOff x="1290880" y="6038139"/>
            <a:chExt cx="6240892" cy="354625"/>
          </a:xfrm>
        </p:grpSpPr>
        <p:sp>
          <p:nvSpPr>
            <p:cNvPr id="30" name="TextBox 29"/>
            <p:cNvSpPr txBox="1"/>
            <p:nvPr userDrawn="1">
              <p:custDataLst>
                <p:tags r:id="rId12"/>
              </p:custDataLst>
            </p:nvPr>
          </p:nvSpPr>
          <p:spPr>
            <a:xfrm>
              <a:off x="1290880" y="6038139"/>
              <a:ext cx="3028726" cy="192360"/>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250" b="0" i="0" u="none" strike="noStrike" spc="0" baseline="0" dirty="0">
                  <a:solidFill>
                    <a:srgbClr val="EC008C"/>
                  </a:solidFill>
                  <a:latin typeface="Verdana"/>
                </a:rPr>
                <a:t>TNS Medium Gallup</a:t>
              </a:r>
            </a:p>
          </p:txBody>
        </p:sp>
        <p:sp>
          <p:nvSpPr>
            <p:cNvPr id="31" name="ZoneTexte 16"/>
            <p:cNvSpPr txBox="1"/>
            <p:nvPr userDrawn="1"/>
          </p:nvSpPr>
          <p:spPr>
            <a:xfrm>
              <a:off x="1307427" y="6084987"/>
              <a:ext cx="6224345" cy="307777"/>
            </a:xfrm>
            <a:prstGeom prst="rect">
              <a:avLst/>
            </a:prstGeom>
            <a:noFill/>
          </p:spPr>
          <p:txBody>
            <a:bodyPr vert="horz" wrap="square" lIns="0" tIns="0" rIns="0" bIns="0"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l">
                <a:lnSpc>
                  <a:spcPct val="100000"/>
                </a:lnSpc>
                <a:spcBef>
                  <a:spcPct val="0"/>
                </a:spcBef>
                <a:spcAft>
                  <a:spcPct val="0"/>
                </a:spcAft>
              </a:pPr>
              <a:endParaRPr lang="en-US" sz="1000" b="0" i="0" u="none" strike="noStrike" spc="0" baseline="0" noProof="0" dirty="0">
                <a:solidFill>
                  <a:srgbClr val="232323"/>
                </a:solidFill>
                <a:latin typeface="Verdana"/>
              </a:endParaRPr>
            </a:p>
            <a:p>
              <a:pPr algn="l">
                <a:lnSpc>
                  <a:spcPct val="100000"/>
                </a:lnSpc>
                <a:spcBef>
                  <a:spcPct val="0"/>
                </a:spcBef>
                <a:spcAft>
                  <a:spcPct val="0"/>
                </a:spcAft>
              </a:pPr>
              <a:r>
                <a:rPr lang="pl-PL" sz="1000" b="0" i="0" u="none" strike="noStrike" spc="0" baseline="0" noProof="0" dirty="0">
                  <a:solidFill>
                    <a:srgbClr val="232323"/>
                  </a:solidFill>
                  <a:latin typeface="Verdana"/>
                </a:rPr>
                <a:t>Report prepared for UNDP in Serbia</a:t>
              </a:r>
              <a:endParaRPr lang="en-US" sz="1000" b="0" i="0" u="none" strike="noStrike" spc="0" baseline="0" noProof="0" dirty="0">
                <a:solidFill>
                  <a:srgbClr val="232323"/>
                </a:solidFill>
                <a:latin typeface="Verdana"/>
              </a:endParaRPr>
            </a:p>
          </p:txBody>
        </p:sp>
      </p:grpSp>
    </p:spTree>
    <p:extLst>
      <p:ext uri="{BB962C8B-B14F-4D97-AF65-F5344CB8AC3E}">
        <p14:creationId xmlns:p14="http://schemas.microsoft.com/office/powerpoint/2010/main" val="3393365013"/>
      </p:ext>
    </p:extLst>
  </p:cSld>
  <p:clrMap bg1="lt1" tx1="dk1" bg2="lt2" tx2="dk2" accent1="accent1" accent2="accent2" accent3="accent3" accent4="accent4" accent5="accent5" accent6="accent6" hlink="hlink" folHlink="folHlink"/>
  <p:sldLayoutIdLst>
    <p:sldLayoutId id="2147483675" r:id="rId1"/>
    <p:sldLayoutId id="2147483691" r:id="rId2"/>
    <p:sldLayoutId id="2147483693" r:id="rId3"/>
    <p:sldLayoutId id="2147483695" r:id="rId4"/>
    <p:sldLayoutId id="2147483697" r:id="rId5"/>
    <p:sldLayoutId id="2147483699" r:id="rId6"/>
    <p:sldLayoutId id="2147483701" r:id="rId7"/>
    <p:sldLayoutId id="2147483683" r:id="rId8"/>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userDrawn="1">
            <p:custDataLst>
              <p:tags r:id="rId15"/>
            </p:custDataLst>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2016</a:t>
            </a:r>
          </a:p>
        </p:txBody>
      </p:sp>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userDrawn="1">
            <p:custDataLst>
              <p:tags r:id="rId16"/>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userDrawn="1"/>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BASE MARGIN</a:t>
                  </a: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pic>
        <p:nvPicPr>
          <p:cNvPr id="29" name="Picture 2" descr="C:\Users\AndrewA\Desktop\TNS_logo_rgb.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userDrawn="1"/>
        </p:nvGrpSpPr>
        <p:grpSpPr>
          <a:xfrm>
            <a:off x="1290880" y="6038139"/>
            <a:ext cx="6240892" cy="354625"/>
            <a:chOff x="1290880" y="6038139"/>
            <a:chExt cx="6240892" cy="354625"/>
          </a:xfrm>
        </p:grpSpPr>
        <p:sp>
          <p:nvSpPr>
            <p:cNvPr id="32" name="TextBox 31"/>
            <p:cNvSpPr txBox="1"/>
            <p:nvPr userDrawn="1">
              <p:custDataLst>
                <p:tags r:id="rId17"/>
              </p:custDataLst>
            </p:nvPr>
          </p:nvSpPr>
          <p:spPr>
            <a:xfrm>
              <a:off x="1290880" y="6038139"/>
              <a:ext cx="3028726" cy="192360"/>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250" b="0" i="0" u="none" strike="noStrike" spc="0" baseline="0" dirty="0">
                  <a:solidFill>
                    <a:srgbClr val="EC008C"/>
                  </a:solidFill>
                  <a:latin typeface="Verdana"/>
                </a:rPr>
                <a:t>TNS Medium Gallup</a:t>
              </a:r>
            </a:p>
          </p:txBody>
        </p:sp>
        <p:sp>
          <p:nvSpPr>
            <p:cNvPr id="33" name="ZoneTexte 16"/>
            <p:cNvSpPr txBox="1"/>
            <p:nvPr userDrawn="1"/>
          </p:nvSpPr>
          <p:spPr>
            <a:xfrm>
              <a:off x="1307427" y="6084987"/>
              <a:ext cx="6224345" cy="307777"/>
            </a:xfrm>
            <a:prstGeom prst="rect">
              <a:avLst/>
            </a:prstGeom>
            <a:noFill/>
          </p:spPr>
          <p:txBody>
            <a:bodyPr vert="horz" wrap="square" lIns="0" tIns="0" rIns="0" bIns="0"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l">
                <a:lnSpc>
                  <a:spcPct val="100000"/>
                </a:lnSpc>
                <a:spcBef>
                  <a:spcPct val="0"/>
                </a:spcBef>
                <a:spcAft>
                  <a:spcPct val="0"/>
                </a:spcAft>
              </a:pPr>
              <a:endParaRPr lang="en-US" sz="1000" b="0" i="0" u="none" strike="noStrike" spc="0" baseline="0" noProof="0" dirty="0">
                <a:solidFill>
                  <a:srgbClr val="232323"/>
                </a:solidFill>
                <a:latin typeface="Verdana"/>
              </a:endParaRPr>
            </a:p>
            <a:p>
              <a:pPr algn="l">
                <a:lnSpc>
                  <a:spcPct val="100000"/>
                </a:lnSpc>
                <a:spcBef>
                  <a:spcPct val="0"/>
                </a:spcBef>
                <a:spcAft>
                  <a:spcPct val="0"/>
                </a:spcAft>
              </a:pPr>
              <a:r>
                <a:rPr lang="en-US" sz="1000" b="0" i="0" u="none" strike="noStrike" spc="0" baseline="0" noProof="0" dirty="0">
                  <a:solidFill>
                    <a:srgbClr val="232323"/>
                  </a:solidFill>
                  <a:latin typeface="Verdana"/>
                </a:rPr>
                <a:t>Report prepared for </a:t>
              </a:r>
              <a:r>
                <a:rPr lang="x-none" sz="1000" b="0" i="0" u="none" strike="noStrike" spc="0" baseline="0" noProof="0" dirty="0">
                  <a:solidFill>
                    <a:srgbClr val="232323"/>
                  </a:solidFill>
                  <a:latin typeface="Verdana"/>
                </a:rPr>
                <a:t>UNDP in Serbia</a:t>
              </a:r>
              <a:endParaRPr lang="en-US" sz="1000" b="0" i="0" u="none" strike="noStrike" spc="0" baseline="0" noProof="0" dirty="0">
                <a:solidFill>
                  <a:srgbClr val="232323"/>
                </a:solidFill>
                <a:latin typeface="Verdana"/>
              </a:endParaRPr>
            </a:p>
          </p:txBody>
        </p:sp>
      </p:grpSp>
    </p:spTree>
    <p:extLst>
      <p:ext uri="{BB962C8B-B14F-4D97-AF65-F5344CB8AC3E}">
        <p14:creationId xmlns:p14="http://schemas.microsoft.com/office/powerpoint/2010/main" val="133555876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4"/>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BASE MARGIN</a:t>
                  </a: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pic>
        <p:nvPicPr>
          <p:cNvPr id="29" name="Picture 2" descr="C:\Users\AndrewA\Desktop\TNS_logo_rgb.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userDrawn="1">
            <p:custDataLst>
              <p:tags r:id="rId15"/>
            </p:custDataLst>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a:t>
            </a:r>
            <a:r>
              <a:rPr lang="sr-Latn-RS" sz="750" b="0" dirty="0">
                <a:solidFill>
                  <a:srgbClr val="333333"/>
                </a:solidFill>
                <a:latin typeface="+mn-lt"/>
              </a:rPr>
              <a:t>6</a:t>
            </a:r>
            <a:endParaRPr lang="en-AU" sz="750" b="0" dirty="0">
              <a:solidFill>
                <a:srgbClr val="333333"/>
              </a:solidFill>
              <a:latin typeface="+mn-lt"/>
            </a:endParaRPr>
          </a:p>
        </p:txBody>
      </p:sp>
      <p:grpSp>
        <p:nvGrpSpPr>
          <p:cNvPr id="31" name="Group 30"/>
          <p:cNvGrpSpPr/>
          <p:nvPr userDrawn="1"/>
        </p:nvGrpSpPr>
        <p:grpSpPr>
          <a:xfrm>
            <a:off x="1290880" y="5946775"/>
            <a:ext cx="6224345" cy="461665"/>
            <a:chOff x="1290880" y="5946775"/>
            <a:chExt cx="6224345" cy="461665"/>
          </a:xfrm>
        </p:grpSpPr>
        <p:sp>
          <p:nvSpPr>
            <p:cNvPr id="32" name="TextBox 31"/>
            <p:cNvSpPr txBox="1"/>
            <p:nvPr userDrawn="1">
              <p:custDataLst>
                <p:tags r:id="rId16"/>
              </p:custDataLst>
            </p:nvPr>
          </p:nvSpPr>
          <p:spPr>
            <a:xfrm>
              <a:off x="1290880" y="6038139"/>
              <a:ext cx="3028726" cy="192360"/>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250" b="0" i="0" u="none" strike="noStrike" spc="0" baseline="0" dirty="0">
                  <a:solidFill>
                    <a:srgbClr val="EC008C"/>
                  </a:solidFill>
                  <a:latin typeface="Verdana"/>
                </a:rPr>
                <a:t>TNS Medium Gallup</a:t>
              </a:r>
            </a:p>
          </p:txBody>
        </p:sp>
        <p:sp>
          <p:nvSpPr>
            <p:cNvPr id="33" name="ZoneTexte 16"/>
            <p:cNvSpPr txBox="1"/>
            <p:nvPr userDrawn="1"/>
          </p:nvSpPr>
          <p:spPr>
            <a:xfrm>
              <a:off x="1290880" y="5946775"/>
              <a:ext cx="6224345" cy="461665"/>
            </a:xfrm>
            <a:prstGeom prst="rect">
              <a:avLst/>
            </a:prstGeom>
            <a:noFill/>
          </p:spPr>
          <p:txBody>
            <a:bodyPr vert="horz" wrap="square" lIns="0" tIns="0" rIns="0" bIns="0"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l">
                <a:lnSpc>
                  <a:spcPct val="100000"/>
                </a:lnSpc>
                <a:spcBef>
                  <a:spcPct val="0"/>
                </a:spcBef>
                <a:spcAft>
                  <a:spcPct val="0"/>
                </a:spcAft>
              </a:pPr>
              <a:endParaRPr lang="en-US" sz="1000" b="0" i="0" u="none" strike="noStrike" spc="0" baseline="0" noProof="0" dirty="0">
                <a:solidFill>
                  <a:srgbClr val="232323"/>
                </a:solidFill>
                <a:latin typeface="Verdana"/>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232323"/>
                </a:solidFill>
                <a:effectLst/>
                <a:uLnTx/>
                <a:uFillTx/>
                <a:latin typeface="Verdana"/>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1000" b="0" i="0" u="none" strike="noStrike" kern="1200" cap="none" spc="0" normalizeH="0" baseline="0" noProof="0" dirty="0">
                  <a:ln>
                    <a:noFill/>
                  </a:ln>
                  <a:solidFill>
                    <a:srgbClr val="232323"/>
                  </a:solidFill>
                  <a:effectLst/>
                  <a:uLnTx/>
                  <a:uFillTx/>
                  <a:latin typeface="Verdana"/>
                  <a:ea typeface="+mn-ea"/>
                  <a:cs typeface="Arial" charset="0"/>
                </a:rPr>
                <a:t>Report prepared for UNDP in Serbia</a:t>
              </a:r>
              <a:endParaRPr kumimoji="0" lang="en-US" sz="1000" b="0" i="0" u="none" strike="noStrike" kern="1200" cap="none" spc="0" normalizeH="0" baseline="0" noProof="0" dirty="0">
                <a:ln>
                  <a:noFill/>
                </a:ln>
                <a:solidFill>
                  <a:srgbClr val="232323"/>
                </a:solidFill>
                <a:effectLst/>
                <a:uLnTx/>
                <a:uFillTx/>
                <a:latin typeface="Verdana"/>
                <a:ea typeface="+mn-ea"/>
                <a:cs typeface="Arial" charset="0"/>
              </a:endParaRPr>
            </a:p>
          </p:txBody>
        </p:sp>
      </p:grpSp>
    </p:spTree>
    <p:extLst>
      <p:ext uri="{BB962C8B-B14F-4D97-AF65-F5344CB8AC3E}">
        <p14:creationId xmlns:p14="http://schemas.microsoft.com/office/powerpoint/2010/main" val="346648574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5"/>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BASE MARGIN</a:t>
                  </a: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userDrawn="1">
            <p:custDataLst>
              <p:tags r:id="rId16"/>
            </p:custDataLst>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a:t>
            </a:r>
            <a:r>
              <a:rPr lang="sr-Latn-RS" sz="750" b="0" dirty="0">
                <a:solidFill>
                  <a:srgbClr val="333333"/>
                </a:solidFill>
                <a:latin typeface="+mn-lt"/>
              </a:rPr>
              <a:t>6</a:t>
            </a:r>
            <a:endParaRPr lang="en-AU" sz="750" b="0" dirty="0">
              <a:solidFill>
                <a:srgbClr val="333333"/>
              </a:solidFill>
              <a:latin typeface="+mn-lt"/>
            </a:endParaRPr>
          </a:p>
        </p:txBody>
      </p:sp>
      <p:grpSp>
        <p:nvGrpSpPr>
          <p:cNvPr id="31" name="Group 30"/>
          <p:cNvGrpSpPr/>
          <p:nvPr userDrawn="1"/>
        </p:nvGrpSpPr>
        <p:grpSpPr>
          <a:xfrm>
            <a:off x="1290880" y="6038139"/>
            <a:ext cx="6240892" cy="354625"/>
            <a:chOff x="1290880" y="6038139"/>
            <a:chExt cx="6240892" cy="354625"/>
          </a:xfrm>
        </p:grpSpPr>
        <p:sp>
          <p:nvSpPr>
            <p:cNvPr id="32" name="TextBox 31"/>
            <p:cNvSpPr txBox="1"/>
            <p:nvPr userDrawn="1">
              <p:custDataLst>
                <p:tags r:id="rId17"/>
              </p:custDataLst>
            </p:nvPr>
          </p:nvSpPr>
          <p:spPr>
            <a:xfrm>
              <a:off x="1290880" y="6038139"/>
              <a:ext cx="3028726" cy="192360"/>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250" b="0" i="0" u="none" strike="noStrike" spc="0" baseline="0" dirty="0">
                  <a:solidFill>
                    <a:srgbClr val="EC008C"/>
                  </a:solidFill>
                  <a:latin typeface="Verdana"/>
                </a:rPr>
                <a:t>TNS Medium Gallup</a:t>
              </a:r>
            </a:p>
          </p:txBody>
        </p:sp>
        <p:sp>
          <p:nvSpPr>
            <p:cNvPr id="33" name="ZoneTexte 16"/>
            <p:cNvSpPr txBox="1"/>
            <p:nvPr userDrawn="1"/>
          </p:nvSpPr>
          <p:spPr>
            <a:xfrm>
              <a:off x="1307427" y="6084987"/>
              <a:ext cx="6224345" cy="307777"/>
            </a:xfrm>
            <a:prstGeom prst="rect">
              <a:avLst/>
            </a:prstGeom>
            <a:noFill/>
          </p:spPr>
          <p:txBody>
            <a:bodyPr vert="horz" wrap="square" lIns="0" tIns="0" rIns="0" bIns="0"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l">
                <a:lnSpc>
                  <a:spcPct val="100000"/>
                </a:lnSpc>
                <a:spcBef>
                  <a:spcPct val="0"/>
                </a:spcBef>
                <a:spcAft>
                  <a:spcPct val="0"/>
                </a:spcAft>
              </a:pPr>
              <a:endParaRPr lang="en-US" sz="1000" b="0" i="0" u="none" strike="noStrike" spc="0" baseline="0" noProof="0" dirty="0">
                <a:solidFill>
                  <a:srgbClr val="232323"/>
                </a:solidFill>
                <a:latin typeface="Verdana"/>
              </a:endParaRPr>
            </a:p>
            <a:p>
              <a:pPr algn="l">
                <a:lnSpc>
                  <a:spcPct val="100000"/>
                </a:lnSpc>
                <a:spcBef>
                  <a:spcPct val="0"/>
                </a:spcBef>
                <a:spcAft>
                  <a:spcPct val="0"/>
                </a:spcAft>
              </a:pPr>
              <a:r>
                <a:rPr lang="pl-PL" sz="1000" b="0" i="0" u="none" strike="noStrike" spc="0" baseline="0" noProof="0" dirty="0">
                  <a:solidFill>
                    <a:srgbClr val="232323"/>
                  </a:solidFill>
                  <a:latin typeface="Verdana"/>
                </a:rPr>
                <a:t>Report prepared for UNDP in Serbia</a:t>
              </a:r>
              <a:endParaRPr lang="en-US" sz="1000" b="0" i="0" u="none" strike="noStrike" spc="0" baseline="0" noProof="0" dirty="0">
                <a:solidFill>
                  <a:srgbClr val="232323"/>
                </a:solidFill>
                <a:latin typeface="Verdana"/>
              </a:endParaRPr>
            </a:p>
          </p:txBody>
        </p:sp>
      </p:grpSp>
    </p:spTree>
    <p:extLst>
      <p:ext uri="{BB962C8B-B14F-4D97-AF65-F5344CB8AC3E}">
        <p14:creationId xmlns:p14="http://schemas.microsoft.com/office/powerpoint/2010/main" val="248893139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39" r:id="rId13"/>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4"/>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BASE MARGIN</a:t>
                  </a: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pic>
        <p:nvPicPr>
          <p:cNvPr id="29" name="Picture 2" descr="C:\Users\AndrewA\Desktop\TNS_logo_rgb.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userDrawn="1">
            <p:custDataLst>
              <p:tags r:id="rId15"/>
            </p:custDataLst>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a:t>
            </a:r>
            <a:r>
              <a:rPr lang="sr-Latn-RS" sz="750" b="0" dirty="0">
                <a:solidFill>
                  <a:srgbClr val="333333"/>
                </a:solidFill>
                <a:latin typeface="+mn-lt"/>
              </a:rPr>
              <a:t>6</a:t>
            </a:r>
            <a:endParaRPr lang="en-AU" sz="750" b="0" dirty="0">
              <a:solidFill>
                <a:srgbClr val="333333"/>
              </a:solidFill>
              <a:latin typeface="+mn-lt"/>
            </a:endParaRPr>
          </a:p>
        </p:txBody>
      </p:sp>
      <p:grpSp>
        <p:nvGrpSpPr>
          <p:cNvPr id="31" name="Group 30"/>
          <p:cNvGrpSpPr/>
          <p:nvPr userDrawn="1"/>
        </p:nvGrpSpPr>
        <p:grpSpPr>
          <a:xfrm>
            <a:off x="1290880" y="6038139"/>
            <a:ext cx="6240892" cy="354625"/>
            <a:chOff x="1290880" y="6038139"/>
            <a:chExt cx="6240892" cy="354625"/>
          </a:xfrm>
        </p:grpSpPr>
        <p:sp>
          <p:nvSpPr>
            <p:cNvPr id="32" name="TextBox 31"/>
            <p:cNvSpPr txBox="1"/>
            <p:nvPr userDrawn="1">
              <p:custDataLst>
                <p:tags r:id="rId16"/>
              </p:custDataLst>
            </p:nvPr>
          </p:nvSpPr>
          <p:spPr>
            <a:xfrm>
              <a:off x="1290880" y="6038139"/>
              <a:ext cx="3028726" cy="192360"/>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250" b="0" i="0" u="none" strike="noStrike" spc="0" baseline="0" dirty="0">
                  <a:solidFill>
                    <a:srgbClr val="EC008C"/>
                  </a:solidFill>
                  <a:latin typeface="Verdana"/>
                </a:rPr>
                <a:t>TNS Medium Gallup</a:t>
              </a:r>
            </a:p>
          </p:txBody>
        </p:sp>
        <p:sp>
          <p:nvSpPr>
            <p:cNvPr id="33" name="ZoneTexte 16"/>
            <p:cNvSpPr txBox="1"/>
            <p:nvPr userDrawn="1"/>
          </p:nvSpPr>
          <p:spPr>
            <a:xfrm>
              <a:off x="1307427" y="6084987"/>
              <a:ext cx="6224345" cy="307777"/>
            </a:xfrm>
            <a:prstGeom prst="rect">
              <a:avLst/>
            </a:prstGeom>
            <a:noFill/>
          </p:spPr>
          <p:txBody>
            <a:bodyPr vert="horz" wrap="square" lIns="0" tIns="0" rIns="0" bIns="0"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l">
                <a:lnSpc>
                  <a:spcPct val="100000"/>
                </a:lnSpc>
                <a:spcBef>
                  <a:spcPct val="0"/>
                </a:spcBef>
                <a:spcAft>
                  <a:spcPct val="0"/>
                </a:spcAft>
              </a:pPr>
              <a:endParaRPr lang="en-US" sz="1000" b="0" i="0" u="none" strike="noStrike" spc="0" baseline="0" noProof="0" dirty="0">
                <a:solidFill>
                  <a:srgbClr val="232323"/>
                </a:solidFill>
                <a:latin typeface="Verdana"/>
              </a:endParaRPr>
            </a:p>
            <a:p>
              <a:pPr algn="l">
                <a:lnSpc>
                  <a:spcPct val="100000"/>
                </a:lnSpc>
                <a:spcBef>
                  <a:spcPct val="0"/>
                </a:spcBef>
                <a:spcAft>
                  <a:spcPct val="0"/>
                </a:spcAft>
              </a:pPr>
              <a:r>
                <a:rPr lang="pl-PL" sz="1000" b="0" i="0" u="none" strike="noStrike" spc="0" baseline="0" noProof="0" dirty="0">
                  <a:solidFill>
                    <a:srgbClr val="232323"/>
                  </a:solidFill>
                  <a:latin typeface="Verdana"/>
                </a:rPr>
                <a:t>Report prepared for UNDP in Serbia</a:t>
              </a:r>
              <a:endParaRPr lang="en-US" sz="1000" b="0" i="0" u="none" strike="noStrike" spc="0" baseline="0" noProof="0" dirty="0">
                <a:solidFill>
                  <a:srgbClr val="232323"/>
                </a:solidFill>
                <a:latin typeface="Verdana"/>
              </a:endParaRPr>
            </a:p>
          </p:txBody>
        </p:sp>
      </p:grpSp>
    </p:spTree>
    <p:extLst>
      <p:ext uri="{BB962C8B-B14F-4D97-AF65-F5344CB8AC3E}">
        <p14:creationId xmlns:p14="http://schemas.microsoft.com/office/powerpoint/2010/main" val="352564037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userDrawn="1">
            <p:custDataLst>
              <p:tags r:id="rId14"/>
            </p:custDataLst>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2016</a:t>
            </a:r>
          </a:p>
        </p:txBody>
      </p:sp>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dirty="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userDrawn="1">
            <p:custDataLst>
              <p:tags r:id="rId15"/>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userDrawn="1"/>
        </p:nvGrpSpPr>
        <p:grpSpPr>
          <a:xfrm>
            <a:off x="-1334173" y="-533456"/>
            <a:ext cx="10723183" cy="6493000"/>
            <a:chOff x="-1334173" y="-533456"/>
            <a:chExt cx="10723183" cy="6493000"/>
          </a:xfrm>
        </p:grpSpPr>
        <p:grpSp>
          <p:nvGrpSpPr>
            <p:cNvPr id="50" name="Group 13"/>
            <p:cNvGrpSpPr/>
            <p:nvPr userDrawn="1"/>
          </p:nvGrpSpPr>
          <p:grpSpPr>
            <a:xfrm>
              <a:off x="-1334173" y="1145470"/>
              <a:ext cx="1327930" cy="4814074"/>
              <a:chOff x="-1334173" y="1145470"/>
              <a:chExt cx="1327930" cy="4814074"/>
            </a:xfrm>
          </p:grpSpPr>
          <p:grpSp>
            <p:nvGrpSpPr>
              <p:cNvPr id="58" name="Group 7"/>
              <p:cNvGrpSpPr/>
              <p:nvPr userDrawn="1"/>
            </p:nvGrpSpPr>
            <p:grpSpPr>
              <a:xfrm>
                <a:off x="-1334173" y="4420483"/>
                <a:ext cx="1327930" cy="276999"/>
                <a:chOff x="-1334173" y="4420483"/>
                <a:chExt cx="1327930" cy="276999"/>
              </a:xfrm>
            </p:grpSpPr>
            <p:cxnSp>
              <p:nvCxnSpPr>
                <p:cNvPr id="68" name="Straight Connector 67"/>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9" name="Group 58"/>
              <p:cNvGrpSpPr/>
              <p:nvPr userDrawn="1"/>
            </p:nvGrpSpPr>
            <p:grpSpPr>
              <a:xfrm>
                <a:off x="-1334173" y="5682545"/>
                <a:ext cx="1327930" cy="276999"/>
                <a:chOff x="-1334173" y="5682545"/>
                <a:chExt cx="1327930" cy="276999"/>
              </a:xfrm>
            </p:grpSpPr>
            <p:cxnSp>
              <p:nvCxnSpPr>
                <p:cNvPr id="66" name="Straight Connector 65"/>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err="1">
                      <a:solidFill>
                        <a:schemeClr val="tx1">
                          <a:lumMod val="85000"/>
                          <a:lumOff val="15000"/>
                        </a:schemeClr>
                      </a:solidFill>
                      <a:latin typeface="+mn-lt"/>
                    </a:rPr>
                    <a:t>Baza</a:t>
                  </a:r>
                  <a:r>
                    <a:rPr lang="en-AU" sz="900" b="1" dirty="0">
                      <a:solidFill>
                        <a:schemeClr val="tx1">
                          <a:lumMod val="85000"/>
                          <a:lumOff val="15000"/>
                        </a:schemeClr>
                      </a:solidFill>
                      <a:latin typeface="+mn-lt"/>
                    </a:rPr>
                    <a:t> MARGIN</a:t>
                  </a:r>
                </a:p>
              </p:txBody>
            </p:sp>
          </p:grpSp>
          <p:grpSp>
            <p:nvGrpSpPr>
              <p:cNvPr id="60" name="Group 5"/>
              <p:cNvGrpSpPr/>
              <p:nvPr userDrawn="1"/>
            </p:nvGrpSpPr>
            <p:grpSpPr>
              <a:xfrm>
                <a:off x="-1334173" y="1145470"/>
                <a:ext cx="1327930" cy="276999"/>
                <a:chOff x="-1334173" y="1145470"/>
                <a:chExt cx="1327930" cy="276999"/>
              </a:xfrm>
            </p:grpSpPr>
            <p:cxnSp>
              <p:nvCxnSpPr>
                <p:cNvPr id="64" name="Straight Connector 63"/>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61" name="Group 8"/>
              <p:cNvGrpSpPr/>
              <p:nvPr userDrawn="1"/>
            </p:nvGrpSpPr>
            <p:grpSpPr>
              <a:xfrm>
                <a:off x="-1334173" y="1659820"/>
                <a:ext cx="1327930" cy="276999"/>
                <a:chOff x="-1334173" y="1659820"/>
                <a:chExt cx="1327930" cy="276999"/>
              </a:xfrm>
            </p:grpSpPr>
            <p:cxnSp>
              <p:nvCxnSpPr>
                <p:cNvPr id="62" name="Straight Connector 6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51" name="Group 6"/>
            <p:cNvGrpSpPr/>
            <p:nvPr userDrawn="1"/>
          </p:nvGrpSpPr>
          <p:grpSpPr>
            <a:xfrm>
              <a:off x="-253905" y="-533456"/>
              <a:ext cx="9642915" cy="533456"/>
              <a:chOff x="-253905" y="-533456"/>
              <a:chExt cx="9642915" cy="533456"/>
            </a:xfrm>
          </p:grpSpPr>
          <p:grpSp>
            <p:nvGrpSpPr>
              <p:cNvPr id="52" name="Group 51"/>
              <p:cNvGrpSpPr/>
              <p:nvPr userDrawn="1"/>
            </p:nvGrpSpPr>
            <p:grpSpPr>
              <a:xfrm>
                <a:off x="-253905" y="-533456"/>
                <a:ext cx="1072330" cy="533456"/>
                <a:chOff x="-250415" y="-533456"/>
                <a:chExt cx="1072330" cy="533456"/>
              </a:xfrm>
            </p:grpSpPr>
            <p:cxnSp>
              <p:nvCxnSpPr>
                <p:cNvPr id="56" name="Straight Connector 55"/>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3" name="Group 2"/>
              <p:cNvGrpSpPr/>
              <p:nvPr userDrawn="1"/>
            </p:nvGrpSpPr>
            <p:grpSpPr>
              <a:xfrm>
                <a:off x="8316680" y="-533456"/>
                <a:ext cx="1072330" cy="528999"/>
                <a:chOff x="7804969" y="-533456"/>
                <a:chExt cx="1072330" cy="528999"/>
              </a:xfrm>
            </p:grpSpPr>
            <p:cxnSp>
              <p:nvCxnSpPr>
                <p:cNvPr id="54" name="Straight Connector 53"/>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pic>
        <p:nvPicPr>
          <p:cNvPr id="28" name="Picture 2" descr="C:\Users\AndrewA\Desktop\TNS_logo_rgb.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userDrawn="1"/>
        </p:nvGrpSpPr>
        <p:grpSpPr>
          <a:xfrm>
            <a:off x="1290880" y="6038139"/>
            <a:ext cx="6240892" cy="354625"/>
            <a:chOff x="1290880" y="6038139"/>
            <a:chExt cx="6240892" cy="354625"/>
          </a:xfrm>
        </p:grpSpPr>
        <p:sp>
          <p:nvSpPr>
            <p:cNvPr id="31" name="TextBox 30"/>
            <p:cNvSpPr txBox="1"/>
            <p:nvPr userDrawn="1">
              <p:custDataLst>
                <p:tags r:id="rId16"/>
              </p:custDataLst>
            </p:nvPr>
          </p:nvSpPr>
          <p:spPr>
            <a:xfrm>
              <a:off x="1290880" y="6038139"/>
              <a:ext cx="3028726" cy="192360"/>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250" b="0" i="0" u="none" strike="noStrike" spc="0" baseline="0" dirty="0">
                  <a:solidFill>
                    <a:srgbClr val="EC008C"/>
                  </a:solidFill>
                  <a:latin typeface="Verdana"/>
                </a:rPr>
                <a:t>TNS Medium Gallup</a:t>
              </a:r>
            </a:p>
          </p:txBody>
        </p:sp>
        <p:sp>
          <p:nvSpPr>
            <p:cNvPr id="32" name="ZoneTexte 16"/>
            <p:cNvSpPr txBox="1"/>
            <p:nvPr userDrawn="1"/>
          </p:nvSpPr>
          <p:spPr>
            <a:xfrm>
              <a:off x="1307427" y="6084987"/>
              <a:ext cx="6224345" cy="307777"/>
            </a:xfrm>
            <a:prstGeom prst="rect">
              <a:avLst/>
            </a:prstGeom>
            <a:noFill/>
          </p:spPr>
          <p:txBody>
            <a:bodyPr vert="horz" wrap="square" lIns="0" tIns="0" rIns="0" bIns="0"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l">
                <a:lnSpc>
                  <a:spcPct val="100000"/>
                </a:lnSpc>
                <a:spcBef>
                  <a:spcPct val="0"/>
                </a:spcBef>
                <a:spcAft>
                  <a:spcPct val="0"/>
                </a:spcAft>
              </a:pPr>
              <a:endParaRPr lang="en-US" sz="1000" b="0" i="0" u="none" strike="noStrike" spc="0" baseline="0" noProof="0" dirty="0">
                <a:solidFill>
                  <a:srgbClr val="232323"/>
                </a:solidFill>
                <a:latin typeface="Verdana"/>
              </a:endParaRPr>
            </a:p>
            <a:p>
              <a:pPr algn="l">
                <a:lnSpc>
                  <a:spcPct val="100000"/>
                </a:lnSpc>
                <a:spcBef>
                  <a:spcPct val="0"/>
                </a:spcBef>
                <a:spcAft>
                  <a:spcPct val="0"/>
                </a:spcAft>
              </a:pPr>
              <a:r>
                <a:rPr lang="pl-PL" sz="1000" b="0" i="0" u="none" strike="noStrike" spc="0" baseline="0" noProof="0" dirty="0">
                  <a:solidFill>
                    <a:srgbClr val="232323"/>
                  </a:solidFill>
                  <a:latin typeface="Verdana"/>
                </a:rPr>
                <a:t>Report prepared for UNDP in Serbia</a:t>
              </a:r>
              <a:endParaRPr lang="en-US" sz="1000" b="0" i="0" u="none" strike="noStrike" spc="0" baseline="0" noProof="0" dirty="0">
                <a:solidFill>
                  <a:srgbClr val="232323"/>
                </a:solidFill>
                <a:latin typeface="Verdana"/>
              </a:endParaRPr>
            </a:p>
          </p:txBody>
        </p:sp>
      </p:grpSp>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10" r:id="rId11"/>
    <p:sldLayoutId id="2147483824" r:id="rId12"/>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userDrawn="1">
            <p:custDataLst>
              <p:tags r:id="rId15"/>
            </p:custDataLst>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2016</a:t>
            </a:r>
          </a:p>
        </p:txBody>
      </p:sp>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userDrawn="1">
            <p:custDataLst>
              <p:tags r:id="rId16"/>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userDrawn="1"/>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err="1">
                      <a:solidFill>
                        <a:schemeClr val="tx1">
                          <a:lumMod val="85000"/>
                          <a:lumOff val="15000"/>
                        </a:schemeClr>
                      </a:solidFill>
                      <a:latin typeface="+mn-lt"/>
                    </a:rPr>
                    <a:t>Baza</a:t>
                  </a:r>
                  <a:r>
                    <a:rPr lang="en-AU" sz="900" b="1" dirty="0">
                      <a:solidFill>
                        <a:schemeClr val="tx1">
                          <a:lumMod val="85000"/>
                          <a:lumOff val="15000"/>
                        </a:schemeClr>
                      </a:solidFill>
                      <a:latin typeface="+mn-lt"/>
                    </a:rPr>
                    <a:t> MARGIN</a:t>
                  </a: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pic>
        <p:nvPicPr>
          <p:cNvPr id="29" name="Picture 2" descr="C:\Users\AndrewA\Desktop\TNS_logo_rgb.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userDrawn="1"/>
        </p:nvGrpSpPr>
        <p:grpSpPr>
          <a:xfrm>
            <a:off x="1290880" y="6038139"/>
            <a:ext cx="6240892" cy="354625"/>
            <a:chOff x="1290880" y="6038139"/>
            <a:chExt cx="6240892" cy="354625"/>
          </a:xfrm>
        </p:grpSpPr>
        <p:sp>
          <p:nvSpPr>
            <p:cNvPr id="32" name="TextBox 31"/>
            <p:cNvSpPr txBox="1"/>
            <p:nvPr userDrawn="1">
              <p:custDataLst>
                <p:tags r:id="rId17"/>
              </p:custDataLst>
            </p:nvPr>
          </p:nvSpPr>
          <p:spPr>
            <a:xfrm>
              <a:off x="1290880" y="6038139"/>
              <a:ext cx="3028726" cy="192360"/>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250" b="0" i="0" u="none" strike="noStrike" spc="0" baseline="0" dirty="0">
                  <a:solidFill>
                    <a:srgbClr val="EC008C"/>
                  </a:solidFill>
                  <a:latin typeface="Verdana"/>
                </a:rPr>
                <a:t>TNS Medium Gallup</a:t>
              </a:r>
            </a:p>
          </p:txBody>
        </p:sp>
        <p:sp>
          <p:nvSpPr>
            <p:cNvPr id="33" name="ZoneTexte 16"/>
            <p:cNvSpPr txBox="1"/>
            <p:nvPr userDrawn="1"/>
          </p:nvSpPr>
          <p:spPr>
            <a:xfrm>
              <a:off x="1307427" y="6084987"/>
              <a:ext cx="6224345" cy="307777"/>
            </a:xfrm>
            <a:prstGeom prst="rect">
              <a:avLst/>
            </a:prstGeom>
            <a:noFill/>
          </p:spPr>
          <p:txBody>
            <a:bodyPr vert="horz" wrap="square" lIns="0" tIns="0" rIns="0" bIns="0"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l">
                <a:lnSpc>
                  <a:spcPct val="100000"/>
                </a:lnSpc>
                <a:spcBef>
                  <a:spcPct val="0"/>
                </a:spcBef>
                <a:spcAft>
                  <a:spcPct val="0"/>
                </a:spcAft>
              </a:pPr>
              <a:endParaRPr lang="en-US" sz="1000" b="0" i="0" u="none" strike="noStrike" spc="0" baseline="0" noProof="0" dirty="0">
                <a:solidFill>
                  <a:srgbClr val="232323"/>
                </a:solidFill>
                <a:latin typeface="Verdana"/>
              </a:endParaRPr>
            </a:p>
            <a:p>
              <a:pPr algn="l">
                <a:lnSpc>
                  <a:spcPct val="100000"/>
                </a:lnSpc>
                <a:spcBef>
                  <a:spcPct val="0"/>
                </a:spcBef>
                <a:spcAft>
                  <a:spcPct val="0"/>
                </a:spcAft>
              </a:pPr>
              <a:r>
                <a:rPr lang="pl-PL" sz="1000" b="0" i="0" u="none" strike="noStrike" spc="0" baseline="0" noProof="0" dirty="0">
                  <a:solidFill>
                    <a:srgbClr val="232323"/>
                  </a:solidFill>
                  <a:latin typeface="Verdana"/>
                </a:rPr>
                <a:t>Report prepared for UNDP in Serbia</a:t>
              </a:r>
              <a:endParaRPr lang="en-US" sz="1000" b="0" i="0" u="none" strike="noStrike" spc="0" baseline="0" noProof="0" dirty="0">
                <a:solidFill>
                  <a:srgbClr val="232323"/>
                </a:solidFill>
                <a:latin typeface="Verdana"/>
              </a:endParaRPr>
            </a:p>
          </p:txBody>
        </p:sp>
      </p:grpSp>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665" r:id="rId1"/>
    <p:sldLayoutId id="2147483685" r:id="rId2"/>
    <p:sldLayoutId id="2147483666" r:id="rId3"/>
    <p:sldLayoutId id="2147483686" r:id="rId4"/>
    <p:sldLayoutId id="2147483668" r:id="rId5"/>
    <p:sldLayoutId id="2147483689" r:id="rId6"/>
    <p:sldLayoutId id="2147483711" r:id="rId7"/>
    <p:sldLayoutId id="2147483712" r:id="rId8"/>
    <p:sldLayoutId id="2147483743" r:id="rId9"/>
    <p:sldLayoutId id="2147483744" r:id="rId10"/>
    <p:sldLayoutId id="2147483667" r:id="rId11"/>
    <p:sldLayoutId id="2147483770" r:id="rId12"/>
    <p:sldLayoutId id="2147483838" r:id="rId13"/>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userDrawn="1">
            <p:custDataLst>
              <p:tags r:id="rId11"/>
            </p:custDataLst>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2016</a:t>
            </a:r>
          </a:p>
        </p:txBody>
      </p:sp>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sp>
        <p:nvSpPr>
          <p:cNvPr id="89" name="Rectangle 88"/>
          <p:cNvSpPr/>
          <p:nvPr userDrawn="1">
            <p:custDataLst>
              <p:tags r:id="rId12"/>
            </p:custDataLst>
          </p:nvPr>
        </p:nvSpPr>
        <p:spPr>
          <a:xfrm>
            <a:off x="285750" y="5064973"/>
            <a:ext cx="8569324" cy="881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noAutofit/>
          </a:bodyPr>
          <a:lstStyle/>
          <a:p>
            <a:pPr lvl="0" algn="ctr"/>
            <a:endParaRPr lang="en-AU" dirty="0"/>
          </a:p>
        </p:txBody>
      </p:sp>
      <p:cxnSp>
        <p:nvCxnSpPr>
          <p:cNvPr id="70" name="Straight Connector 69"/>
          <p:cNvCxnSpPr/>
          <p:nvPr userDrawn="1">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userDrawn="1"/>
        </p:nvGrpSpPr>
        <p:grpSpPr>
          <a:xfrm>
            <a:off x="-1334173" y="-533456"/>
            <a:ext cx="10723183" cy="6493000"/>
            <a:chOff x="-1334173" y="-533456"/>
            <a:chExt cx="10723183" cy="6493000"/>
          </a:xfrm>
        </p:grpSpPr>
        <p:grpSp>
          <p:nvGrpSpPr>
            <p:cNvPr id="48" name="Group 13"/>
            <p:cNvGrpSpPr/>
            <p:nvPr userDrawn="1"/>
          </p:nvGrpSpPr>
          <p:grpSpPr>
            <a:xfrm>
              <a:off x="-1334173" y="1145470"/>
              <a:ext cx="1327930" cy="4814074"/>
              <a:chOff x="-1334173" y="1145470"/>
              <a:chExt cx="1327930" cy="4814074"/>
            </a:xfrm>
          </p:grpSpPr>
          <p:grpSp>
            <p:nvGrpSpPr>
              <p:cNvPr id="56" name="Group 7"/>
              <p:cNvGrpSpPr/>
              <p:nvPr userDrawn="1"/>
            </p:nvGrpSpPr>
            <p:grpSpPr>
              <a:xfrm>
                <a:off x="-1334173" y="4420483"/>
                <a:ext cx="1327930" cy="276999"/>
                <a:chOff x="-1334173" y="4420483"/>
                <a:chExt cx="1327930" cy="276999"/>
              </a:xfrm>
            </p:grpSpPr>
            <p:cxnSp>
              <p:nvCxnSpPr>
                <p:cNvPr id="66" name="Straight Connector 65"/>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7" name="Group 56"/>
              <p:cNvGrpSpPr/>
              <p:nvPr userDrawn="1"/>
            </p:nvGrpSpPr>
            <p:grpSpPr>
              <a:xfrm>
                <a:off x="-1334173" y="5682545"/>
                <a:ext cx="1327930" cy="276999"/>
                <a:chOff x="-1334173" y="5682545"/>
                <a:chExt cx="1327930" cy="276999"/>
              </a:xfrm>
            </p:grpSpPr>
            <p:cxnSp>
              <p:nvCxnSpPr>
                <p:cNvPr id="64" name="Straight Connector 63"/>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err="1">
                      <a:solidFill>
                        <a:schemeClr val="tx1">
                          <a:lumMod val="85000"/>
                          <a:lumOff val="15000"/>
                        </a:schemeClr>
                      </a:solidFill>
                      <a:latin typeface="+mn-lt"/>
                    </a:rPr>
                    <a:t>Baza</a:t>
                  </a:r>
                  <a:r>
                    <a:rPr lang="en-AU" sz="900" b="1" dirty="0">
                      <a:solidFill>
                        <a:schemeClr val="tx1">
                          <a:lumMod val="85000"/>
                          <a:lumOff val="15000"/>
                        </a:schemeClr>
                      </a:solidFill>
                      <a:latin typeface="+mn-lt"/>
                    </a:rPr>
                    <a:t> MARGIN</a:t>
                  </a:r>
                </a:p>
              </p:txBody>
            </p:sp>
          </p:grpSp>
          <p:grpSp>
            <p:nvGrpSpPr>
              <p:cNvPr id="58" name="Group 5"/>
              <p:cNvGrpSpPr/>
              <p:nvPr userDrawn="1"/>
            </p:nvGrpSpPr>
            <p:grpSpPr>
              <a:xfrm>
                <a:off x="-1334173" y="1145470"/>
                <a:ext cx="1327930" cy="276999"/>
                <a:chOff x="-1334173" y="1145470"/>
                <a:chExt cx="1327930" cy="276999"/>
              </a:xfrm>
            </p:grpSpPr>
            <p:cxnSp>
              <p:nvCxnSpPr>
                <p:cNvPr id="62" name="Straight Connector 61"/>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9" name="Group 8"/>
              <p:cNvGrpSpPr/>
              <p:nvPr userDrawn="1"/>
            </p:nvGrpSpPr>
            <p:grpSpPr>
              <a:xfrm>
                <a:off x="-1334173" y="1659820"/>
                <a:ext cx="1327930" cy="276999"/>
                <a:chOff x="-1334173" y="1659820"/>
                <a:chExt cx="1327930" cy="276999"/>
              </a:xfrm>
            </p:grpSpPr>
            <p:cxnSp>
              <p:nvCxnSpPr>
                <p:cNvPr id="60" name="Straight Connector 59"/>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49" name="Group 6"/>
            <p:cNvGrpSpPr/>
            <p:nvPr userDrawn="1"/>
          </p:nvGrpSpPr>
          <p:grpSpPr>
            <a:xfrm>
              <a:off x="-253905" y="-533456"/>
              <a:ext cx="9642915" cy="533456"/>
              <a:chOff x="-253905" y="-533456"/>
              <a:chExt cx="9642915" cy="533456"/>
            </a:xfrm>
          </p:grpSpPr>
          <p:grpSp>
            <p:nvGrpSpPr>
              <p:cNvPr id="50" name="Group 49"/>
              <p:cNvGrpSpPr/>
              <p:nvPr userDrawn="1"/>
            </p:nvGrpSpPr>
            <p:grpSpPr>
              <a:xfrm>
                <a:off x="-253905" y="-533456"/>
                <a:ext cx="1072330" cy="533456"/>
                <a:chOff x="-250415" y="-533456"/>
                <a:chExt cx="1072330" cy="533456"/>
              </a:xfrm>
            </p:grpSpPr>
            <p:cxnSp>
              <p:nvCxnSpPr>
                <p:cNvPr id="54" name="Straight Connector 53"/>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1" name="Group 2"/>
              <p:cNvGrpSpPr/>
              <p:nvPr userDrawn="1"/>
            </p:nvGrpSpPr>
            <p:grpSpPr>
              <a:xfrm>
                <a:off x="8316680" y="-533456"/>
                <a:ext cx="1072330" cy="528999"/>
                <a:chOff x="7804969" y="-533456"/>
                <a:chExt cx="1072330" cy="528999"/>
              </a:xfrm>
            </p:grpSpPr>
            <p:cxnSp>
              <p:nvCxnSpPr>
                <p:cNvPr id="52" name="Straight Connector 51"/>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pic>
        <p:nvPicPr>
          <p:cNvPr id="30" name="Picture 2" descr="C:\Users\AndrewA\Desktop\TNS_logo_rgb.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userDrawn="1"/>
        </p:nvGrpSpPr>
        <p:grpSpPr>
          <a:xfrm>
            <a:off x="1290880" y="6038139"/>
            <a:ext cx="6240892" cy="354625"/>
            <a:chOff x="1290880" y="6038139"/>
            <a:chExt cx="6240892" cy="354625"/>
          </a:xfrm>
        </p:grpSpPr>
        <p:sp>
          <p:nvSpPr>
            <p:cNvPr id="33" name="TextBox 32"/>
            <p:cNvSpPr txBox="1"/>
            <p:nvPr userDrawn="1">
              <p:custDataLst>
                <p:tags r:id="rId14"/>
              </p:custDataLst>
            </p:nvPr>
          </p:nvSpPr>
          <p:spPr>
            <a:xfrm>
              <a:off x="1290880" y="6038139"/>
              <a:ext cx="3028726" cy="192360"/>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250" b="0" i="0" u="none" strike="noStrike" spc="0" baseline="0" dirty="0">
                  <a:solidFill>
                    <a:srgbClr val="EC008C"/>
                  </a:solidFill>
                  <a:latin typeface="Verdana"/>
                </a:rPr>
                <a:t>TNS Medium Gallup</a:t>
              </a:r>
            </a:p>
          </p:txBody>
        </p:sp>
        <p:sp>
          <p:nvSpPr>
            <p:cNvPr id="34" name="ZoneTexte 16"/>
            <p:cNvSpPr txBox="1"/>
            <p:nvPr userDrawn="1"/>
          </p:nvSpPr>
          <p:spPr>
            <a:xfrm>
              <a:off x="1307427" y="6084987"/>
              <a:ext cx="6224345" cy="307777"/>
            </a:xfrm>
            <a:prstGeom prst="rect">
              <a:avLst/>
            </a:prstGeom>
            <a:noFill/>
          </p:spPr>
          <p:txBody>
            <a:bodyPr vert="horz" wrap="square" lIns="0" tIns="0" rIns="0" bIns="0"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l">
                <a:lnSpc>
                  <a:spcPct val="100000"/>
                </a:lnSpc>
                <a:spcBef>
                  <a:spcPct val="0"/>
                </a:spcBef>
                <a:spcAft>
                  <a:spcPct val="0"/>
                </a:spcAft>
              </a:pPr>
              <a:endParaRPr lang="en-US" sz="1000" b="0" i="0" u="none" strike="noStrike" spc="0" baseline="0" noProof="0" dirty="0">
                <a:solidFill>
                  <a:srgbClr val="232323"/>
                </a:solidFill>
                <a:latin typeface="Verdana"/>
              </a:endParaRPr>
            </a:p>
            <a:p>
              <a:pPr algn="l">
                <a:lnSpc>
                  <a:spcPct val="100000"/>
                </a:lnSpc>
                <a:spcBef>
                  <a:spcPct val="0"/>
                </a:spcBef>
                <a:spcAft>
                  <a:spcPct val="0"/>
                </a:spcAft>
              </a:pPr>
              <a:r>
                <a:rPr lang="en-US" sz="1000" b="0" i="0" u="none" strike="noStrike" spc="0" baseline="0" noProof="0" dirty="0">
                  <a:solidFill>
                    <a:srgbClr val="232323"/>
                  </a:solidFill>
                  <a:latin typeface="Verdana"/>
                </a:rPr>
                <a:t>Report prepared for </a:t>
              </a:r>
              <a:r>
                <a:rPr lang="x-none" sz="1000" b="0" i="0" u="none" strike="noStrike" spc="0" baseline="0" noProof="0" dirty="0">
                  <a:solidFill>
                    <a:srgbClr val="232323"/>
                  </a:solidFill>
                  <a:latin typeface="Verdana"/>
                </a:rPr>
                <a:t>UNDP in Serbia</a:t>
              </a:r>
              <a:endParaRPr lang="en-US" sz="1000" b="0" i="0" u="none" strike="noStrike" spc="0" baseline="0" noProof="0" dirty="0">
                <a:solidFill>
                  <a:srgbClr val="232323"/>
                </a:solidFill>
                <a:latin typeface="Verdana"/>
              </a:endParaRPr>
            </a:p>
          </p:txBody>
        </p:sp>
      </p:grpSp>
    </p:spTree>
    <p:extLst>
      <p:ext uri="{BB962C8B-B14F-4D97-AF65-F5344CB8AC3E}">
        <p14:creationId xmlns:p14="http://schemas.microsoft.com/office/powerpoint/2010/main" val="10303807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 5"/>
          <p:cNvGrpSpPr/>
          <p:nvPr userDrawn="1"/>
        </p:nvGrpSpPr>
        <p:grpSpPr>
          <a:xfrm>
            <a:off x="-5837" y="-3163"/>
            <a:ext cx="9151455" cy="6861163"/>
            <a:chOff x="-5837" y="-3163"/>
            <a:chExt cx="9151455" cy="6861163"/>
          </a:xfrm>
        </p:grpSpPr>
        <p:cxnSp>
          <p:nvCxnSpPr>
            <p:cNvPr id="8" name="Straight Connector 7"/>
            <p:cNvCxnSpPr/>
            <p:nvPr/>
          </p:nvCxnSpPr>
          <p:spPr>
            <a:xfrm>
              <a:off x="53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3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1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46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9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48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00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52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06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56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08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60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14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6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19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71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25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75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2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79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33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2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34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339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590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347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59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85507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651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52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18" y="277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18" y="1031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0" y="781012"/>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18" y="1535799"/>
              <a:ext cx="91365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0" y="1284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0" y="203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0" y="1788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18" y="2543875"/>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0" y="2293050"/>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0" y="3047875"/>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2797050"/>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18" y="3551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618" y="330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0" y="4055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618" y="3805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618" y="430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81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0" y="456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0" y="5315799"/>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5837" y="5064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18" y="581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0" y="5568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0" y="607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0" y="6323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219" y="6575837"/>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userDrawn="1"/>
        </p:nvGrpSpPr>
        <p:grpSpPr>
          <a:xfrm>
            <a:off x="-1334173" y="-533456"/>
            <a:ext cx="10723183" cy="6493000"/>
            <a:chOff x="-1334173" y="-533456"/>
            <a:chExt cx="10723183" cy="6493000"/>
          </a:xfrm>
        </p:grpSpPr>
        <p:grpSp>
          <p:nvGrpSpPr>
            <p:cNvPr id="90" name="Group 13"/>
            <p:cNvGrpSpPr/>
            <p:nvPr userDrawn="1"/>
          </p:nvGrpSpPr>
          <p:grpSpPr>
            <a:xfrm>
              <a:off x="-1334173" y="1145470"/>
              <a:ext cx="1327930" cy="4814074"/>
              <a:chOff x="-1334173" y="1145470"/>
              <a:chExt cx="1327930" cy="4814074"/>
            </a:xfrm>
          </p:grpSpPr>
          <p:grpSp>
            <p:nvGrpSpPr>
              <p:cNvPr id="99" name="Group 7"/>
              <p:cNvGrpSpPr/>
              <p:nvPr userDrawn="1"/>
            </p:nvGrpSpPr>
            <p:grpSpPr>
              <a:xfrm>
                <a:off x="-1334173" y="4420483"/>
                <a:ext cx="1327930" cy="276999"/>
                <a:chOff x="-1334173" y="4420483"/>
                <a:chExt cx="1327930" cy="276999"/>
              </a:xfrm>
            </p:grpSpPr>
            <p:cxnSp>
              <p:nvCxnSpPr>
                <p:cNvPr id="125" name="Straight Connector 12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105" name="Group 104"/>
              <p:cNvGrpSpPr/>
              <p:nvPr userDrawn="1"/>
            </p:nvGrpSpPr>
            <p:grpSpPr>
              <a:xfrm>
                <a:off x="-1334173" y="5682545"/>
                <a:ext cx="1327930" cy="276999"/>
                <a:chOff x="-1334173" y="5682545"/>
                <a:chExt cx="1327930" cy="276999"/>
              </a:xfrm>
            </p:grpSpPr>
            <p:cxnSp>
              <p:nvCxnSpPr>
                <p:cNvPr id="115" name="Straight Connector 114"/>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err="1">
                      <a:solidFill>
                        <a:schemeClr val="tx1">
                          <a:lumMod val="85000"/>
                          <a:lumOff val="15000"/>
                        </a:schemeClr>
                      </a:solidFill>
                      <a:latin typeface="+mn-lt"/>
                    </a:rPr>
                    <a:t>Baza</a:t>
                  </a:r>
                  <a:r>
                    <a:rPr lang="en-AU" sz="900" b="1" dirty="0">
                      <a:solidFill>
                        <a:schemeClr val="tx1">
                          <a:lumMod val="85000"/>
                          <a:lumOff val="15000"/>
                        </a:schemeClr>
                      </a:solidFill>
                      <a:latin typeface="+mn-lt"/>
                    </a:rPr>
                    <a:t> MARGIN</a:t>
                  </a:r>
                </a:p>
              </p:txBody>
            </p:sp>
          </p:grpSp>
          <p:grpSp>
            <p:nvGrpSpPr>
              <p:cNvPr id="106" name="Group 5"/>
              <p:cNvGrpSpPr/>
              <p:nvPr userDrawn="1"/>
            </p:nvGrpSpPr>
            <p:grpSpPr>
              <a:xfrm>
                <a:off x="-1334173" y="1145470"/>
                <a:ext cx="1327930" cy="276999"/>
                <a:chOff x="-1334173" y="1145470"/>
                <a:chExt cx="1327930" cy="276999"/>
              </a:xfrm>
            </p:grpSpPr>
            <p:cxnSp>
              <p:nvCxnSpPr>
                <p:cNvPr id="113" name="Straight Connector 112"/>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107" name="Group 8"/>
              <p:cNvGrpSpPr/>
              <p:nvPr userDrawn="1"/>
            </p:nvGrpSpPr>
            <p:grpSpPr>
              <a:xfrm>
                <a:off x="-1334173" y="1659820"/>
                <a:ext cx="1327930" cy="276999"/>
                <a:chOff x="-1334173" y="1659820"/>
                <a:chExt cx="1327930" cy="276999"/>
              </a:xfrm>
            </p:grpSpPr>
            <p:cxnSp>
              <p:nvCxnSpPr>
                <p:cNvPr id="108" name="Straight Connector 107"/>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91" name="Group 6"/>
            <p:cNvGrpSpPr/>
            <p:nvPr userDrawn="1"/>
          </p:nvGrpSpPr>
          <p:grpSpPr>
            <a:xfrm>
              <a:off x="-253905" y="-533456"/>
              <a:ext cx="9642915" cy="533456"/>
              <a:chOff x="-253905" y="-533456"/>
              <a:chExt cx="9642915" cy="533456"/>
            </a:xfrm>
          </p:grpSpPr>
          <p:grpSp>
            <p:nvGrpSpPr>
              <p:cNvPr id="93" name="Group 92"/>
              <p:cNvGrpSpPr/>
              <p:nvPr userDrawn="1"/>
            </p:nvGrpSpPr>
            <p:grpSpPr>
              <a:xfrm>
                <a:off x="-253905" y="-533456"/>
                <a:ext cx="1072330" cy="533456"/>
                <a:chOff x="-250415" y="-533456"/>
                <a:chExt cx="1072330" cy="533456"/>
              </a:xfrm>
            </p:grpSpPr>
            <p:cxnSp>
              <p:nvCxnSpPr>
                <p:cNvPr id="97" name="Straight Connector 96"/>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94" name="Group 2"/>
              <p:cNvGrpSpPr/>
              <p:nvPr userDrawn="1"/>
            </p:nvGrpSpPr>
            <p:grpSpPr>
              <a:xfrm>
                <a:off x="8316680" y="-533456"/>
                <a:ext cx="1072330" cy="528999"/>
                <a:chOff x="7804969" y="-533456"/>
                <a:chExt cx="1072330" cy="528999"/>
              </a:xfrm>
            </p:grpSpPr>
            <p:cxnSp>
              <p:nvCxnSpPr>
                <p:cNvPr id="95" name="Straight Connector 94"/>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spTree>
    <p:extLst>
      <p:ext uri="{BB962C8B-B14F-4D97-AF65-F5344CB8AC3E}">
        <p14:creationId xmlns:p14="http://schemas.microsoft.com/office/powerpoint/2010/main" val="2248527655"/>
      </p:ext>
    </p:extLst>
  </p:cSld>
  <p:clrMap bg1="lt1" tx1="dk1" bg2="lt2" tx2="dk2" accent1="accent1" accent2="accent2" accent3="accent3" accent4="accent4" accent5="accent5" accent6="accent6" hlink="hlink" folHlink="folHlink"/>
  <p:sldLayoutIdLst>
    <p:sldLayoutId id="2147483678" r:id="rId1"/>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0"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163559"/>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 name="Picture 29" descr="C:\Users\AndrewA\Desktop\TNS_logo_rg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2260"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custDataLst>
              <p:tags r:id="rId11"/>
            </p:custDataLst>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a:t>
            </a:r>
            <a:r>
              <a:rPr lang="sr-Latn-RS" sz="750" b="0" dirty="0">
                <a:solidFill>
                  <a:srgbClr val="333333"/>
                </a:solidFill>
                <a:latin typeface="+mn-lt"/>
              </a:rPr>
              <a:t>6</a:t>
            </a:r>
            <a:endParaRPr lang="en-AU" sz="750" b="0" dirty="0">
              <a:solidFill>
                <a:srgbClr val="333333"/>
              </a:solidFill>
              <a:latin typeface="+mn-lt"/>
            </a:endParaRPr>
          </a:p>
        </p:txBody>
      </p:sp>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sp>
        <p:nvSpPr>
          <p:cNvPr id="89" name="Rectangle 88"/>
          <p:cNvSpPr/>
          <p:nvPr>
            <p:custDataLst>
              <p:tags r:id="rId12"/>
            </p:custDataLst>
          </p:nvPr>
        </p:nvSpPr>
        <p:spPr>
          <a:xfrm>
            <a:off x="285750" y="5064973"/>
            <a:ext cx="8569324" cy="881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noAutofit/>
          </a:bodyPr>
          <a:lstStyle/>
          <a:p>
            <a:pPr lvl="0" algn="ctr"/>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1334173" y="-533456"/>
            <a:ext cx="10723183" cy="6493000"/>
            <a:chOff x="-1334173" y="-533456"/>
            <a:chExt cx="10723183" cy="6493000"/>
          </a:xfrm>
        </p:grpSpPr>
        <p:grpSp>
          <p:nvGrpSpPr>
            <p:cNvPr id="48" name="Group 13"/>
            <p:cNvGrpSpPr/>
            <p:nvPr userDrawn="1"/>
          </p:nvGrpSpPr>
          <p:grpSpPr>
            <a:xfrm>
              <a:off x="-1334173" y="1145470"/>
              <a:ext cx="1327930" cy="4814074"/>
              <a:chOff x="-1334173" y="1145470"/>
              <a:chExt cx="1327930" cy="4814074"/>
            </a:xfrm>
          </p:grpSpPr>
          <p:grpSp>
            <p:nvGrpSpPr>
              <p:cNvPr id="56" name="Group 7"/>
              <p:cNvGrpSpPr/>
              <p:nvPr userDrawn="1"/>
            </p:nvGrpSpPr>
            <p:grpSpPr>
              <a:xfrm>
                <a:off x="-1334173" y="4420483"/>
                <a:ext cx="1327930" cy="276999"/>
                <a:chOff x="-1334173" y="4420483"/>
                <a:chExt cx="1327930" cy="276999"/>
              </a:xfrm>
            </p:grpSpPr>
            <p:cxnSp>
              <p:nvCxnSpPr>
                <p:cNvPr id="66" name="Straight Connector 65"/>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7" name="Group 56"/>
              <p:cNvGrpSpPr/>
              <p:nvPr userDrawn="1"/>
            </p:nvGrpSpPr>
            <p:grpSpPr>
              <a:xfrm>
                <a:off x="-1334173" y="5682545"/>
                <a:ext cx="1327930" cy="276999"/>
                <a:chOff x="-1334173" y="5682545"/>
                <a:chExt cx="1327930" cy="276999"/>
              </a:xfrm>
            </p:grpSpPr>
            <p:cxnSp>
              <p:nvCxnSpPr>
                <p:cNvPr id="64" name="Straight Connector 63"/>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err="1">
                      <a:solidFill>
                        <a:schemeClr val="tx1">
                          <a:lumMod val="85000"/>
                          <a:lumOff val="15000"/>
                        </a:schemeClr>
                      </a:solidFill>
                      <a:latin typeface="+mn-lt"/>
                    </a:rPr>
                    <a:t>Baza</a:t>
                  </a:r>
                  <a:r>
                    <a:rPr lang="en-AU" sz="900" b="1" dirty="0">
                      <a:solidFill>
                        <a:schemeClr val="tx1">
                          <a:lumMod val="85000"/>
                          <a:lumOff val="15000"/>
                        </a:schemeClr>
                      </a:solidFill>
                      <a:latin typeface="+mn-lt"/>
                    </a:rPr>
                    <a:t> MARGIN</a:t>
                  </a:r>
                </a:p>
              </p:txBody>
            </p:sp>
          </p:grpSp>
          <p:grpSp>
            <p:nvGrpSpPr>
              <p:cNvPr id="58" name="Group 5"/>
              <p:cNvGrpSpPr/>
              <p:nvPr userDrawn="1"/>
            </p:nvGrpSpPr>
            <p:grpSpPr>
              <a:xfrm>
                <a:off x="-1334173" y="1145470"/>
                <a:ext cx="1327930" cy="276999"/>
                <a:chOff x="-1334173" y="1145470"/>
                <a:chExt cx="1327930" cy="276999"/>
              </a:xfrm>
            </p:grpSpPr>
            <p:cxnSp>
              <p:nvCxnSpPr>
                <p:cNvPr id="62" name="Straight Connector 61"/>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9" name="Group 8"/>
              <p:cNvGrpSpPr/>
              <p:nvPr userDrawn="1"/>
            </p:nvGrpSpPr>
            <p:grpSpPr>
              <a:xfrm>
                <a:off x="-1334173" y="1659820"/>
                <a:ext cx="1327930" cy="276999"/>
                <a:chOff x="-1334173" y="1659820"/>
                <a:chExt cx="1327930" cy="276999"/>
              </a:xfrm>
            </p:grpSpPr>
            <p:cxnSp>
              <p:nvCxnSpPr>
                <p:cNvPr id="60" name="Straight Connector 59"/>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49" name="Group 6"/>
            <p:cNvGrpSpPr/>
            <p:nvPr userDrawn="1"/>
          </p:nvGrpSpPr>
          <p:grpSpPr>
            <a:xfrm>
              <a:off x="-253905" y="-533456"/>
              <a:ext cx="9642915" cy="533456"/>
              <a:chOff x="-253905" y="-533456"/>
              <a:chExt cx="9642915" cy="533456"/>
            </a:xfrm>
          </p:grpSpPr>
          <p:grpSp>
            <p:nvGrpSpPr>
              <p:cNvPr id="50" name="Group 49"/>
              <p:cNvGrpSpPr/>
              <p:nvPr userDrawn="1"/>
            </p:nvGrpSpPr>
            <p:grpSpPr>
              <a:xfrm>
                <a:off x="-253905" y="-533456"/>
                <a:ext cx="1072330" cy="533456"/>
                <a:chOff x="-250415" y="-533456"/>
                <a:chExt cx="1072330" cy="533456"/>
              </a:xfrm>
            </p:grpSpPr>
            <p:cxnSp>
              <p:nvCxnSpPr>
                <p:cNvPr id="54" name="Straight Connector 53"/>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1" name="Group 2"/>
              <p:cNvGrpSpPr/>
              <p:nvPr userDrawn="1"/>
            </p:nvGrpSpPr>
            <p:grpSpPr>
              <a:xfrm>
                <a:off x="8316680" y="-533456"/>
                <a:ext cx="1072330" cy="528999"/>
                <a:chOff x="7804969" y="-533456"/>
                <a:chExt cx="1072330" cy="528999"/>
              </a:xfrm>
            </p:grpSpPr>
            <p:cxnSp>
              <p:nvCxnSpPr>
                <p:cNvPr id="52" name="Straight Connector 51"/>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grpSp>
        <p:nvGrpSpPr>
          <p:cNvPr id="31" name="Group 30"/>
          <p:cNvGrpSpPr/>
          <p:nvPr userDrawn="1"/>
        </p:nvGrpSpPr>
        <p:grpSpPr>
          <a:xfrm>
            <a:off x="1290880" y="6038139"/>
            <a:ext cx="6240892" cy="354625"/>
            <a:chOff x="1290880" y="6038139"/>
            <a:chExt cx="6240892" cy="354625"/>
          </a:xfrm>
        </p:grpSpPr>
        <p:sp>
          <p:nvSpPr>
            <p:cNvPr id="32" name="TextBox 31"/>
            <p:cNvSpPr txBox="1"/>
            <p:nvPr userDrawn="1">
              <p:custDataLst>
                <p:tags r:id="rId14"/>
              </p:custDataLst>
            </p:nvPr>
          </p:nvSpPr>
          <p:spPr>
            <a:xfrm>
              <a:off x="1290880" y="6038139"/>
              <a:ext cx="3028726" cy="192360"/>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250" b="0" i="0" u="none" strike="noStrike" spc="0" baseline="0" dirty="0">
                  <a:solidFill>
                    <a:srgbClr val="EC008C"/>
                  </a:solidFill>
                  <a:latin typeface="Verdana"/>
                </a:rPr>
                <a:t>TNS Medium Gallup</a:t>
              </a:r>
            </a:p>
          </p:txBody>
        </p:sp>
        <p:sp>
          <p:nvSpPr>
            <p:cNvPr id="33" name="ZoneTexte 16"/>
            <p:cNvSpPr txBox="1"/>
            <p:nvPr userDrawn="1"/>
          </p:nvSpPr>
          <p:spPr>
            <a:xfrm>
              <a:off x="1307427" y="6084987"/>
              <a:ext cx="6224345" cy="307777"/>
            </a:xfrm>
            <a:prstGeom prst="rect">
              <a:avLst/>
            </a:prstGeom>
            <a:noFill/>
          </p:spPr>
          <p:txBody>
            <a:bodyPr vert="horz" wrap="square" lIns="0" tIns="0" rIns="0" bIns="0"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l">
                <a:lnSpc>
                  <a:spcPct val="100000"/>
                </a:lnSpc>
                <a:spcBef>
                  <a:spcPct val="0"/>
                </a:spcBef>
                <a:spcAft>
                  <a:spcPct val="0"/>
                </a:spcAft>
              </a:pPr>
              <a:endParaRPr lang="en-US" sz="1000" b="0" i="0" u="none" strike="noStrike" spc="0" baseline="0" noProof="0" dirty="0">
                <a:solidFill>
                  <a:srgbClr val="232323"/>
                </a:solidFill>
                <a:latin typeface="Verdana"/>
              </a:endParaRPr>
            </a:p>
            <a:p>
              <a:pPr algn="l">
                <a:lnSpc>
                  <a:spcPct val="100000"/>
                </a:lnSpc>
                <a:spcBef>
                  <a:spcPct val="0"/>
                </a:spcBef>
                <a:spcAft>
                  <a:spcPct val="0"/>
                </a:spcAft>
              </a:pPr>
              <a:r>
                <a:rPr lang="pl-PL" sz="1000" b="0" i="0" u="none" strike="noStrike" spc="0" baseline="0" noProof="0" dirty="0">
                  <a:solidFill>
                    <a:srgbClr val="232323"/>
                  </a:solidFill>
                  <a:latin typeface="Verdana"/>
                </a:rPr>
                <a:t>Report prepared for UNDP in Serbia</a:t>
              </a:r>
              <a:endParaRPr lang="en-US" sz="1000" b="0" i="0" u="none" strike="noStrike" spc="0" baseline="0" noProof="0" dirty="0">
                <a:solidFill>
                  <a:srgbClr val="232323"/>
                </a:solidFill>
                <a:latin typeface="Verdana"/>
              </a:endParaRPr>
            </a:p>
          </p:txBody>
        </p:sp>
      </p:grpSp>
    </p:spTree>
    <p:extLst>
      <p:ext uri="{BB962C8B-B14F-4D97-AF65-F5344CB8AC3E}">
        <p14:creationId xmlns:p14="http://schemas.microsoft.com/office/powerpoint/2010/main" val="259187821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5"/>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err="1">
                      <a:solidFill>
                        <a:schemeClr val="tx1">
                          <a:lumMod val="85000"/>
                          <a:lumOff val="15000"/>
                        </a:schemeClr>
                      </a:solidFill>
                      <a:latin typeface="+mn-lt"/>
                    </a:rPr>
                    <a:t>Baza</a:t>
                  </a:r>
                  <a:r>
                    <a:rPr lang="en-AU" sz="900" b="1" dirty="0">
                      <a:solidFill>
                        <a:schemeClr val="tx1">
                          <a:lumMod val="85000"/>
                          <a:lumOff val="15000"/>
                        </a:schemeClr>
                      </a:solidFill>
                      <a:latin typeface="+mn-lt"/>
                    </a:rPr>
                    <a:t> MARGIN</a:t>
                  </a: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custDataLst>
              <p:tags r:id="rId16"/>
            </p:custDataLst>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2016</a:t>
            </a:r>
          </a:p>
        </p:txBody>
      </p:sp>
      <p:grpSp>
        <p:nvGrpSpPr>
          <p:cNvPr id="30" name="Group 29"/>
          <p:cNvGrpSpPr/>
          <p:nvPr userDrawn="1"/>
        </p:nvGrpSpPr>
        <p:grpSpPr>
          <a:xfrm>
            <a:off x="1290880" y="6038139"/>
            <a:ext cx="6240892" cy="354625"/>
            <a:chOff x="1290880" y="6038139"/>
            <a:chExt cx="6240892" cy="354625"/>
          </a:xfrm>
        </p:grpSpPr>
        <p:sp>
          <p:nvSpPr>
            <p:cNvPr id="31" name="TextBox 30"/>
            <p:cNvSpPr txBox="1"/>
            <p:nvPr userDrawn="1">
              <p:custDataLst>
                <p:tags r:id="rId17"/>
              </p:custDataLst>
            </p:nvPr>
          </p:nvSpPr>
          <p:spPr>
            <a:xfrm>
              <a:off x="1290880" y="6038139"/>
              <a:ext cx="3028726" cy="192360"/>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250" b="0" i="0" u="none" strike="noStrike" spc="0" baseline="0" dirty="0">
                  <a:solidFill>
                    <a:srgbClr val="EC008C"/>
                  </a:solidFill>
                  <a:latin typeface="Verdana"/>
                </a:rPr>
                <a:t>TNS Medium Gallup</a:t>
              </a:r>
            </a:p>
          </p:txBody>
        </p:sp>
        <p:sp>
          <p:nvSpPr>
            <p:cNvPr id="34" name="ZoneTexte 16"/>
            <p:cNvSpPr txBox="1"/>
            <p:nvPr userDrawn="1"/>
          </p:nvSpPr>
          <p:spPr>
            <a:xfrm>
              <a:off x="1307427" y="6084987"/>
              <a:ext cx="6224345" cy="307777"/>
            </a:xfrm>
            <a:prstGeom prst="rect">
              <a:avLst/>
            </a:prstGeom>
            <a:noFill/>
          </p:spPr>
          <p:txBody>
            <a:bodyPr vert="horz" wrap="square" lIns="0" tIns="0" rIns="0" bIns="0"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l">
                <a:lnSpc>
                  <a:spcPct val="100000"/>
                </a:lnSpc>
                <a:spcBef>
                  <a:spcPct val="0"/>
                </a:spcBef>
                <a:spcAft>
                  <a:spcPct val="0"/>
                </a:spcAft>
              </a:pPr>
              <a:endParaRPr lang="en-US" sz="1000" b="0" i="0" u="none" strike="noStrike" spc="0" baseline="0" noProof="0" dirty="0">
                <a:solidFill>
                  <a:srgbClr val="232323"/>
                </a:solidFill>
                <a:latin typeface="Verdana"/>
              </a:endParaRPr>
            </a:p>
            <a:p>
              <a:pPr algn="l">
                <a:lnSpc>
                  <a:spcPct val="100000"/>
                </a:lnSpc>
                <a:spcBef>
                  <a:spcPct val="0"/>
                </a:spcBef>
                <a:spcAft>
                  <a:spcPct val="0"/>
                </a:spcAft>
              </a:pPr>
              <a:r>
                <a:rPr lang="pl-PL" sz="1000" b="0" i="0" u="none" strike="noStrike" spc="0" baseline="0" noProof="0" dirty="0">
                  <a:solidFill>
                    <a:srgbClr val="232323"/>
                  </a:solidFill>
                  <a:latin typeface="Verdana"/>
                </a:rPr>
                <a:t>Report prepared for UNDP in Serbia</a:t>
              </a:r>
              <a:endParaRPr lang="en-US" sz="1000" b="0" i="0" u="none" strike="noStrike" spc="0" baseline="0" noProof="0" dirty="0">
                <a:solidFill>
                  <a:srgbClr val="232323"/>
                </a:solidFill>
                <a:latin typeface="Verdana"/>
              </a:endParaRPr>
            </a:p>
          </p:txBody>
        </p:sp>
      </p:grpSp>
    </p:spTree>
    <p:extLst>
      <p:ext uri="{BB962C8B-B14F-4D97-AF65-F5344CB8AC3E}">
        <p14:creationId xmlns:p14="http://schemas.microsoft.com/office/powerpoint/2010/main" val="97755808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userDrawn="1">
            <p:custDataLst>
              <p:tags r:id="rId14"/>
            </p:custDataLst>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2016</a:t>
            </a:r>
          </a:p>
        </p:txBody>
      </p:sp>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userDrawn="1">
            <p:custDataLst>
              <p:tags r:id="rId15"/>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userDrawn="1"/>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err="1">
                      <a:solidFill>
                        <a:schemeClr val="tx1">
                          <a:lumMod val="85000"/>
                          <a:lumOff val="15000"/>
                        </a:schemeClr>
                      </a:solidFill>
                      <a:latin typeface="+mn-lt"/>
                    </a:rPr>
                    <a:t>Baza</a:t>
                  </a:r>
                  <a:r>
                    <a:rPr lang="en-AU" sz="900" b="1" dirty="0">
                      <a:solidFill>
                        <a:schemeClr val="tx1">
                          <a:lumMod val="85000"/>
                          <a:lumOff val="15000"/>
                        </a:schemeClr>
                      </a:solidFill>
                      <a:latin typeface="+mn-lt"/>
                    </a:rPr>
                    <a:t> MARGIN</a:t>
                  </a: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pic>
        <p:nvPicPr>
          <p:cNvPr id="29" name="Picture 2" descr="C:\Users\AndrewA\Desktop\TNS_logo_rgb.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2"/>
          <p:cNvSpPr txBox="1">
            <a:spLocks/>
          </p:cNvSpPr>
          <p:nvPr userDrawn="1"/>
        </p:nvSpPr>
        <p:spPr>
          <a:xfrm>
            <a:off x="1304529" y="6089856"/>
            <a:ext cx="5114925" cy="2292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ts val="1400"/>
              </a:lnSpc>
              <a:spcBef>
                <a:spcPts val="0"/>
              </a:spcBef>
              <a:spcAft>
                <a:spcPts val="0"/>
              </a:spcAft>
            </a:pPr>
            <a:r>
              <a:rPr lang="en-AU" sz="1200" dirty="0">
                <a:solidFill>
                  <a:srgbClr val="EC008C"/>
                </a:solidFill>
                <a:latin typeface="+mj-lt"/>
                <a:ea typeface="Times New Roman"/>
                <a:cs typeface="Times New Roman"/>
              </a:rPr>
              <a:t>TNS Medium Gallup</a:t>
            </a:r>
            <a:endParaRPr lang="en-US" sz="900" dirty="0">
              <a:solidFill>
                <a:srgbClr val="333333"/>
              </a:solidFill>
              <a:latin typeface="+mj-lt"/>
              <a:ea typeface="Times New Roman"/>
              <a:cs typeface="Times New Roman"/>
            </a:endParaRPr>
          </a:p>
        </p:txBody>
      </p:sp>
    </p:spTree>
    <p:extLst>
      <p:ext uri="{BB962C8B-B14F-4D97-AF65-F5344CB8AC3E}">
        <p14:creationId xmlns:p14="http://schemas.microsoft.com/office/powerpoint/2010/main" val="314111807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55.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119.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hart" Target="../charts/chart18.xml"/><Relationship Id="rId2" Type="http://schemas.openxmlformats.org/officeDocument/2006/relationships/slideLayout" Target="../slideLayouts/slideLayout21.xml"/><Relationship Id="rId1" Type="http://schemas.openxmlformats.org/officeDocument/2006/relationships/tags" Target="../tags/tag39.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tags" Target="../tags/tag42.xml"/><Relationship Id="rId7" Type="http://schemas.openxmlformats.org/officeDocument/2006/relationships/slideLayout" Target="../slideLayouts/slideLayout2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chart" Target="../charts/chart22.xml"/><Relationship Id="rId5" Type="http://schemas.openxmlformats.org/officeDocument/2006/relationships/tags" Target="../tags/tag44.xml"/><Relationship Id="rId10" Type="http://schemas.openxmlformats.org/officeDocument/2006/relationships/chart" Target="../charts/chart21.xml"/><Relationship Id="rId4" Type="http://schemas.openxmlformats.org/officeDocument/2006/relationships/tags" Target="../tags/tag43.xml"/><Relationship Id="rId9" Type="http://schemas.openxmlformats.org/officeDocument/2006/relationships/chart" Target="../charts/chart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1.xml"/><Relationship Id="rId1" Type="http://schemas.openxmlformats.org/officeDocument/2006/relationships/tags" Target="../tags/tag4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4.xml"/><Relationship Id="rId1" Type="http://schemas.openxmlformats.org/officeDocument/2006/relationships/tags" Target="../tags/tag37.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95.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2.xml"/><Relationship Id="rId1" Type="http://schemas.openxmlformats.org/officeDocument/2006/relationships/tags" Target="../tags/tag38.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dirty="0"/>
              <a:t>TNS Medium Gallup</a:t>
            </a:r>
            <a:br>
              <a:rPr lang="en-AU" dirty="0"/>
            </a:br>
            <a:r>
              <a:rPr lang="en-AU" dirty="0"/>
              <a:t>Attitudes towards the Impact of the Refugee and Migrant Crisis in Serbia’s Municipalities 2016</a:t>
            </a:r>
            <a:endParaRPr lang="en-US" dirty="0"/>
          </a:p>
        </p:txBody>
      </p:sp>
    </p:spTree>
    <p:custDataLst>
      <p:tags r:id="rId1"/>
    </p:custDataLst>
    <p:extLst>
      <p:ext uri="{BB962C8B-B14F-4D97-AF65-F5344CB8AC3E}">
        <p14:creationId xmlns:p14="http://schemas.microsoft.com/office/powerpoint/2010/main" val="43333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sr-Latn-RS" dirty="0"/>
              <a:t>3</a:t>
            </a:r>
            <a:endParaRPr lang="en-US" dirty="0"/>
          </a:p>
        </p:txBody>
      </p:sp>
      <p:sp>
        <p:nvSpPr>
          <p:cNvPr id="7" name="Title 6"/>
          <p:cNvSpPr>
            <a:spLocks noGrp="1"/>
          </p:cNvSpPr>
          <p:nvPr>
            <p:ph type="title"/>
          </p:nvPr>
        </p:nvSpPr>
        <p:spPr/>
        <p:txBody>
          <a:bodyPr/>
          <a:lstStyle/>
          <a:p>
            <a:r>
              <a:rPr lang="en-US" dirty="0"/>
              <a:t>Situation within municipality</a:t>
            </a:r>
          </a:p>
        </p:txBody>
      </p:sp>
    </p:spTree>
    <p:extLst>
      <p:ext uri="{BB962C8B-B14F-4D97-AF65-F5344CB8AC3E}">
        <p14:creationId xmlns:p14="http://schemas.microsoft.com/office/powerpoint/2010/main" val="278112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387490224"/>
              </p:ext>
            </p:extLst>
          </p:nvPr>
        </p:nvGraphicFramePr>
        <p:xfrm>
          <a:off x="425045" y="2403934"/>
          <a:ext cx="5793976" cy="1160773"/>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p:cNvSpPr>
            <a:spLocks noGrp="1"/>
          </p:cNvSpPr>
          <p:nvPr>
            <p:ph type="title"/>
          </p:nvPr>
        </p:nvSpPr>
        <p:spPr/>
        <p:txBody>
          <a:bodyPr/>
          <a:lstStyle/>
          <a:p>
            <a:r>
              <a:rPr lang="en-US" dirty="0"/>
              <a:t>Perception of migrant crisis in municipalities</a:t>
            </a:r>
          </a:p>
        </p:txBody>
      </p:sp>
      <p:sp>
        <p:nvSpPr>
          <p:cNvPr id="5" name="Text Placeholder 4"/>
          <p:cNvSpPr>
            <a:spLocks noGrp="1"/>
          </p:cNvSpPr>
          <p:nvPr>
            <p:ph type="body" sz="quarter" idx="15"/>
          </p:nvPr>
        </p:nvSpPr>
        <p:spPr/>
        <p:txBody>
          <a:bodyPr/>
          <a:lstStyle/>
          <a:p>
            <a:r>
              <a:rPr lang="en-US" sz="1400" b="0" dirty="0"/>
              <a:t>Based on citizens’ perception from moderately affected municipalities, number of migrants is increasing, while the number stayed the same in municipalities intensely affected by the crises.</a:t>
            </a:r>
          </a:p>
        </p:txBody>
      </p:sp>
      <p:sp>
        <p:nvSpPr>
          <p:cNvPr id="24" name="Rectangle 23"/>
          <p:cNvSpPr/>
          <p:nvPr/>
        </p:nvSpPr>
        <p:spPr>
          <a:xfrm>
            <a:off x="221742" y="1843478"/>
            <a:ext cx="5463043" cy="646331"/>
          </a:xfrm>
          <a:prstGeom prst="rect">
            <a:avLst/>
          </a:prstGeom>
        </p:spPr>
        <p:txBody>
          <a:bodyPr wrap="square">
            <a:spAutoFit/>
          </a:bodyPr>
          <a:lstStyle/>
          <a:p>
            <a:pPr>
              <a:defRPr sz="1050" b="1" i="0" u="none" strike="noStrike" kern="1200" spc="0" baseline="0">
                <a:solidFill>
                  <a:prstClr val="black">
                    <a:lumMod val="65000"/>
                    <a:lumOff val="35000"/>
                  </a:prstClr>
                </a:solidFill>
                <a:latin typeface="+mn-lt"/>
                <a:ea typeface="+mn-ea"/>
                <a:cs typeface="+mn-cs"/>
              </a:defRPr>
            </a:pPr>
            <a:r>
              <a:rPr lang="en-US" sz="1200" b="0" dirty="0"/>
              <a:t>CITIZENS</a:t>
            </a:r>
            <a:r>
              <a:rPr lang="sr-Latn-RS" sz="1200" b="0" dirty="0"/>
              <a:t>: </a:t>
            </a:r>
            <a:r>
              <a:rPr lang="en-US" sz="1200" b="0" dirty="0"/>
              <a:t>Based on your perception in the last 6 months, has the number of migrants/refugees in your Municipality increased, decreased or stayed the same:</a:t>
            </a:r>
          </a:p>
        </p:txBody>
      </p:sp>
      <p:graphicFrame>
        <p:nvGraphicFramePr>
          <p:cNvPr id="28" name="Chart 27"/>
          <p:cNvGraphicFramePr/>
          <p:nvPr>
            <p:extLst>
              <p:ext uri="{D42A27DB-BD31-4B8C-83A1-F6EECF244321}">
                <p14:modId xmlns:p14="http://schemas.microsoft.com/office/powerpoint/2010/main" val="1607672789"/>
              </p:ext>
            </p:extLst>
          </p:nvPr>
        </p:nvGraphicFramePr>
        <p:xfrm>
          <a:off x="285750" y="4031557"/>
          <a:ext cx="5793976" cy="1808246"/>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tangle 28"/>
          <p:cNvSpPr/>
          <p:nvPr/>
        </p:nvSpPr>
        <p:spPr>
          <a:xfrm>
            <a:off x="240030" y="3675605"/>
            <a:ext cx="5463043" cy="461665"/>
          </a:xfrm>
          <a:prstGeom prst="rect">
            <a:avLst/>
          </a:prstGeom>
        </p:spPr>
        <p:txBody>
          <a:bodyPr wrap="square">
            <a:spAutoFit/>
          </a:bodyPr>
          <a:lstStyle/>
          <a:p>
            <a:pPr>
              <a:defRPr sz="1050" b="1" i="0" u="none" strike="noStrike" kern="1200" spc="0" baseline="0">
                <a:solidFill>
                  <a:prstClr val="black">
                    <a:lumMod val="65000"/>
                    <a:lumOff val="35000"/>
                  </a:prstClr>
                </a:solidFill>
                <a:latin typeface="+mn-lt"/>
                <a:ea typeface="+mn-ea"/>
                <a:cs typeface="+mn-cs"/>
              </a:defRPr>
            </a:pPr>
            <a:r>
              <a:rPr lang="en-US" sz="1200" b="0" dirty="0"/>
              <a:t>CITIZENS</a:t>
            </a:r>
            <a:r>
              <a:rPr lang="sr-Latn-RS" sz="1200" b="0" dirty="0"/>
              <a:t>: </a:t>
            </a:r>
            <a:r>
              <a:rPr lang="en-US" sz="1200" b="0" dirty="0"/>
              <a:t>Was your Municipality successful in dealing with the refugee/migrant crisis in your municipality/city?</a:t>
            </a:r>
          </a:p>
        </p:txBody>
      </p:sp>
      <p:sp>
        <p:nvSpPr>
          <p:cNvPr id="13" name="Arrow: Pentagon 12"/>
          <p:cNvSpPr/>
          <p:nvPr/>
        </p:nvSpPr>
        <p:spPr>
          <a:xfrm flipH="1">
            <a:off x="6125444" y="4137269"/>
            <a:ext cx="2729625" cy="990911"/>
          </a:xfrm>
          <a:prstGeom prst="homePlate">
            <a:avLst>
              <a:gd name="adj" fmla="val 14860"/>
            </a:avLst>
          </a:prstGeom>
          <a:solidFill>
            <a:srgbClr val="0F7BA2"/>
          </a:solidFill>
        </p:spPr>
        <p:txBody>
          <a:bodyPr wrap="square">
            <a:noAutofit/>
          </a:bodyPr>
          <a:lstStyle/>
          <a:p>
            <a:pPr algn="r"/>
            <a:r>
              <a:rPr lang="en-US" sz="1200" b="0" dirty="0">
                <a:solidFill>
                  <a:schemeClr val="bg1"/>
                </a:solidFill>
                <a:latin typeface="+mj-lt"/>
              </a:rPr>
              <a:t>Local self government stated satisfaction with municipalities’ efficiency when dealing with the crisis (over 90%).</a:t>
            </a:r>
          </a:p>
        </p:txBody>
      </p:sp>
      <p:sp>
        <p:nvSpPr>
          <p:cNvPr id="30" name="Slide Number Placeholder 3"/>
          <p:cNvSpPr>
            <a:spLocks noGrp="1"/>
          </p:cNvSpPr>
          <p:nvPr>
            <p:ph type="sldNum" sz="quarter" idx="10"/>
          </p:nvPr>
        </p:nvSpPr>
        <p:spPr>
          <a:xfrm>
            <a:off x="8349604" y="6323838"/>
            <a:ext cx="505467" cy="252000"/>
          </a:xfrm>
        </p:spPr>
        <p:txBody>
          <a:bodyPr/>
          <a:lstStyle/>
          <a:p>
            <a:fld id="{9784CBA3-D598-4B1F-BAA3-EE14B5154290}" type="slidenum">
              <a:rPr lang="en-AU" smtClean="0"/>
              <a:pPr/>
              <a:t>11</a:t>
            </a:fld>
            <a:endParaRPr lang="en-AU" dirty="0"/>
          </a:p>
        </p:txBody>
      </p:sp>
      <p:graphicFrame>
        <p:nvGraphicFramePr>
          <p:cNvPr id="32" name="Table 31"/>
          <p:cNvGraphicFramePr>
            <a:graphicFrameLocks noGrp="1"/>
          </p:cNvGraphicFramePr>
          <p:nvPr>
            <p:extLst>
              <p:ext uri="{D42A27DB-BD31-4B8C-83A1-F6EECF244321}">
                <p14:modId xmlns:p14="http://schemas.microsoft.com/office/powerpoint/2010/main" val="692018956"/>
              </p:ext>
            </p:extLst>
          </p:nvPr>
        </p:nvGraphicFramePr>
        <p:xfrm>
          <a:off x="7784687" y="5338716"/>
          <a:ext cx="1070387" cy="548640"/>
        </p:xfrm>
        <a:graphic>
          <a:graphicData uri="http://schemas.openxmlformats.org/drawingml/2006/table">
            <a:tbl>
              <a:tblPr firstRow="1" bandRow="1">
                <a:tableStyleId>{2D5ABB26-0587-4C30-8999-92F81FD0307C}</a:tableStyleId>
              </a:tblPr>
              <a:tblGrid>
                <a:gridCol w="602093">
                  <a:extLst>
                    <a:ext uri="{9D8B030D-6E8A-4147-A177-3AD203B41FA5}">
                      <a16:colId xmlns:a16="http://schemas.microsoft.com/office/drawing/2014/main" val="20000"/>
                    </a:ext>
                  </a:extLst>
                </a:gridCol>
                <a:gridCol w="468294">
                  <a:extLst>
                    <a:ext uri="{9D8B030D-6E8A-4147-A177-3AD203B41FA5}">
                      <a16:colId xmlns:a16="http://schemas.microsoft.com/office/drawing/2014/main" val="20001"/>
                    </a:ext>
                  </a:extLst>
                </a:gridCol>
              </a:tblGrid>
              <a:tr h="149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a:t>Base</a:t>
                      </a:r>
                      <a:endParaRPr lang="en-US" sz="600" b="0" dirty="0">
                        <a:solidFill>
                          <a:srgbClr val="333333"/>
                        </a:solidFill>
                      </a:endParaRPr>
                    </a:p>
                  </a:txBody>
                  <a:tcPr anchor="ctr"/>
                </a:tc>
                <a:tc>
                  <a:txBody>
                    <a:bodyPr/>
                    <a:lstStyle/>
                    <a:p>
                      <a:r>
                        <a:rPr lang="x-none" sz="600" dirty="0"/>
                        <a:t>Total</a:t>
                      </a:r>
                      <a:endParaRPr lang="en-US" sz="600" b="0" dirty="0">
                        <a:solidFill>
                          <a:srgbClr val="333333"/>
                        </a:solidFill>
                      </a:endParaRPr>
                    </a:p>
                  </a:txBody>
                  <a:tcPr anchor="ctr"/>
                </a:tc>
                <a:extLst>
                  <a:ext uri="{0D108BD9-81ED-4DB2-BD59-A6C34878D82A}">
                    <a16:rowId xmlns:a16="http://schemas.microsoft.com/office/drawing/2014/main" val="10000"/>
                  </a:ext>
                </a:extLst>
              </a:tr>
              <a:tr h="0">
                <a:tc>
                  <a:txBody>
                    <a:bodyPr/>
                    <a:lstStyle/>
                    <a:p>
                      <a:r>
                        <a:rPr lang="en-US" sz="600" dirty="0"/>
                        <a:t>Sep</a:t>
                      </a:r>
                      <a:r>
                        <a:rPr lang="sr-Latn-RS" sz="600" dirty="0"/>
                        <a:t>-</a:t>
                      </a:r>
                      <a:r>
                        <a:rPr lang="en-US" sz="600" dirty="0"/>
                        <a:t>16</a:t>
                      </a:r>
                      <a:endParaRPr lang="en-US" sz="600" b="0" dirty="0">
                        <a:solidFill>
                          <a:srgbClr val="333333"/>
                        </a:solidFill>
                      </a:endParaRPr>
                    </a:p>
                  </a:txBody>
                  <a:tcPr anchor="ctr"/>
                </a:tc>
                <a:tc>
                  <a:txBody>
                    <a:bodyPr/>
                    <a:lstStyle/>
                    <a:p>
                      <a:r>
                        <a:rPr lang="sr-Latn-RS" sz="600" dirty="0"/>
                        <a:t>811</a:t>
                      </a:r>
                      <a:endParaRPr lang="en-US" sz="600" dirty="0"/>
                    </a:p>
                  </a:txBody>
                  <a:tcPr anchor="ctr"/>
                </a:tc>
                <a:extLst>
                  <a:ext uri="{0D108BD9-81ED-4DB2-BD59-A6C34878D82A}">
                    <a16:rowId xmlns:a16="http://schemas.microsoft.com/office/drawing/2014/main" val="10001"/>
                  </a:ext>
                </a:extLst>
              </a:tr>
              <a:tr h="0">
                <a:tc>
                  <a:txBody>
                    <a:bodyPr/>
                    <a:lstStyle/>
                    <a:p>
                      <a:r>
                        <a:rPr lang="en-US" sz="600" dirty="0"/>
                        <a:t>Mar</a:t>
                      </a:r>
                      <a:r>
                        <a:rPr lang="sr-Latn-RS" sz="600" dirty="0"/>
                        <a:t>-</a:t>
                      </a:r>
                      <a:r>
                        <a:rPr lang="en-US" sz="600" dirty="0"/>
                        <a:t>16</a:t>
                      </a:r>
                      <a:endParaRPr lang="en-US" sz="600" b="0" dirty="0">
                        <a:solidFill>
                          <a:srgbClr val="333333"/>
                        </a:solidFill>
                      </a:endParaRPr>
                    </a:p>
                  </a:txBody>
                  <a:tcPr anchor="ctr"/>
                </a:tc>
                <a:tc>
                  <a:txBody>
                    <a:bodyPr/>
                    <a:lstStyle/>
                    <a:p>
                      <a:r>
                        <a:rPr lang="sr-Latn-RS" sz="600" dirty="0"/>
                        <a:t>800</a:t>
                      </a:r>
                      <a:endParaRPr lang="en-US" sz="600" b="0" dirty="0">
                        <a:solidFill>
                          <a:srgbClr val="333333"/>
                        </a:solidFill>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18137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6"/>
          <p:cNvGraphicFramePr>
            <a:graphicFrameLocks/>
          </p:cNvGraphicFramePr>
          <p:nvPr>
            <p:extLst>
              <p:ext uri="{D42A27DB-BD31-4B8C-83A1-F6EECF244321}">
                <p14:modId xmlns:p14="http://schemas.microsoft.com/office/powerpoint/2010/main" val="2904633009"/>
              </p:ext>
            </p:extLst>
          </p:nvPr>
        </p:nvGraphicFramePr>
        <p:xfrm>
          <a:off x="4673825" y="2089579"/>
          <a:ext cx="4091510" cy="32491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What kind of help should migrants receive?</a:t>
            </a:r>
            <a:endParaRPr lang="en-AU" dirty="0">
              <a:solidFill>
                <a:schemeClr val="tx1"/>
              </a:solidFill>
            </a:endParaRPr>
          </a:p>
        </p:txBody>
      </p:sp>
      <p:graphicFrame>
        <p:nvGraphicFramePr>
          <p:cNvPr id="17" name="Content Placeholder 4"/>
          <p:cNvGraphicFramePr>
            <a:graphicFrameLocks noGrp="1"/>
          </p:cNvGraphicFramePr>
          <p:nvPr>
            <p:ph sz="quarter" idx="12"/>
            <p:extLst>
              <p:ext uri="{D42A27DB-BD31-4B8C-83A1-F6EECF244321}">
                <p14:modId xmlns:p14="http://schemas.microsoft.com/office/powerpoint/2010/main" val="3616734236"/>
              </p:ext>
            </p:extLst>
          </p:nvPr>
        </p:nvGraphicFramePr>
        <p:xfrm>
          <a:off x="159450" y="1809924"/>
          <a:ext cx="4029075" cy="268355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11"/>
          <p:cNvSpPr>
            <a:spLocks noGrp="1"/>
          </p:cNvSpPr>
          <p:nvPr>
            <p:ph type="body" sz="quarter" idx="4294967295"/>
          </p:nvPr>
        </p:nvSpPr>
        <p:spPr>
          <a:xfrm>
            <a:off x="253812" y="1021081"/>
            <a:ext cx="3743325" cy="758825"/>
          </a:xfrm>
        </p:spPr>
        <p:txBody>
          <a:bodyPr/>
          <a:lstStyle/>
          <a:p>
            <a:r>
              <a:rPr lang="sr-Latn-RS" sz="1200" dirty="0"/>
              <a:t>CITIZENS</a:t>
            </a:r>
            <a:r>
              <a:rPr lang="en-US" sz="1200" dirty="0"/>
              <a:t>: In your opinion, what kind of help should migrants receive first? And then?</a:t>
            </a:r>
            <a:r>
              <a:rPr lang="sr-Latn-RS" sz="1200" dirty="0"/>
              <a:t> (</a:t>
            </a:r>
            <a:r>
              <a:rPr lang="en-US" sz="1200" dirty="0"/>
              <a:t>in </a:t>
            </a:r>
            <a:r>
              <a:rPr lang="sr-Latn-RS" sz="1200" dirty="0"/>
              <a:t>%)</a:t>
            </a:r>
            <a:endParaRPr lang="en-US" sz="1200" dirty="0"/>
          </a:p>
          <a:p>
            <a:endParaRPr lang="en-US" sz="1200" b="0" dirty="0">
              <a:solidFill>
                <a:schemeClr val="tx1"/>
              </a:solidFill>
            </a:endParaRPr>
          </a:p>
          <a:p>
            <a:endParaRPr lang="en-US" sz="2400" b="0" dirty="0">
              <a:solidFill>
                <a:schemeClr val="tx1"/>
              </a:solidFill>
            </a:endParaRPr>
          </a:p>
        </p:txBody>
      </p:sp>
      <p:sp>
        <p:nvSpPr>
          <p:cNvPr id="7" name="Rectangle 6"/>
          <p:cNvSpPr/>
          <p:nvPr/>
        </p:nvSpPr>
        <p:spPr>
          <a:xfrm>
            <a:off x="318737" y="4573959"/>
            <a:ext cx="8695585" cy="738664"/>
          </a:xfrm>
          <a:prstGeom prst="rect">
            <a:avLst/>
          </a:prstGeom>
        </p:spPr>
        <p:txBody>
          <a:bodyPr wrap="square">
            <a:spAutoFit/>
          </a:bodyPr>
          <a:lstStyle/>
          <a:p>
            <a:pPr fontAlgn="auto">
              <a:spcBef>
                <a:spcPts val="0"/>
              </a:spcBef>
              <a:spcAft>
                <a:spcPts val="0"/>
              </a:spcAft>
              <a:defRPr/>
            </a:pPr>
            <a:r>
              <a:rPr lang="en-US" sz="1050" b="0" dirty="0">
                <a:latin typeface="+mj-lt"/>
              </a:rPr>
              <a:t>Citizens are willing to personally help migrants by providing food, clothing, information and necessary items for children. On the other hand, local self-government employees have indicated that the municipalities have made available to migrants the following services: accommodation, food, medical care, then clothing and transport, free communications (Internet access, mobile phone battery charging, use of phones), information, as well as humanitarian aid provided by the Red Cross.</a:t>
            </a:r>
            <a:endParaRPr lang="en-US" sz="1100" b="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endParaRPr>
          </a:p>
        </p:txBody>
      </p:sp>
      <p:sp>
        <p:nvSpPr>
          <p:cNvPr id="57" name="Slide Number Placeholder 3"/>
          <p:cNvSpPr>
            <a:spLocks noGrp="1"/>
          </p:cNvSpPr>
          <p:nvPr>
            <p:ph type="sldNum" sz="quarter" idx="10"/>
          </p:nvPr>
        </p:nvSpPr>
        <p:spPr>
          <a:xfrm>
            <a:off x="8349607" y="6323838"/>
            <a:ext cx="505467" cy="252000"/>
          </a:xfrm>
        </p:spPr>
        <p:txBody>
          <a:bodyPr/>
          <a:lstStyle/>
          <a:p>
            <a:fld id="{9784CBA3-D598-4B1F-BAA3-EE14B5154290}" type="slidenum">
              <a:rPr lang="en-AU" smtClean="0"/>
              <a:pPr/>
              <a:t>12</a:t>
            </a:fld>
            <a:endParaRPr lang="en-AU" dirty="0"/>
          </a:p>
        </p:txBody>
      </p:sp>
      <p:graphicFrame>
        <p:nvGraphicFramePr>
          <p:cNvPr id="59" name="Table 58"/>
          <p:cNvGraphicFramePr>
            <a:graphicFrameLocks noGrp="1"/>
          </p:cNvGraphicFramePr>
          <p:nvPr>
            <p:extLst/>
          </p:nvPr>
        </p:nvGraphicFramePr>
        <p:xfrm>
          <a:off x="7784687" y="5338716"/>
          <a:ext cx="1070387" cy="548640"/>
        </p:xfrm>
        <a:graphic>
          <a:graphicData uri="http://schemas.openxmlformats.org/drawingml/2006/table">
            <a:tbl>
              <a:tblPr firstRow="1" bandRow="1">
                <a:tableStyleId>{2D5ABB26-0587-4C30-8999-92F81FD0307C}</a:tableStyleId>
              </a:tblPr>
              <a:tblGrid>
                <a:gridCol w="602093">
                  <a:extLst>
                    <a:ext uri="{9D8B030D-6E8A-4147-A177-3AD203B41FA5}">
                      <a16:colId xmlns:a16="http://schemas.microsoft.com/office/drawing/2014/main" val="20000"/>
                    </a:ext>
                  </a:extLst>
                </a:gridCol>
                <a:gridCol w="468294">
                  <a:extLst>
                    <a:ext uri="{9D8B030D-6E8A-4147-A177-3AD203B41FA5}">
                      <a16:colId xmlns:a16="http://schemas.microsoft.com/office/drawing/2014/main" val="20001"/>
                    </a:ext>
                  </a:extLst>
                </a:gridCol>
              </a:tblGrid>
              <a:tr h="149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a:t>Base</a:t>
                      </a:r>
                      <a:endParaRPr lang="en-US" sz="600" b="0" dirty="0">
                        <a:solidFill>
                          <a:srgbClr val="333333"/>
                        </a:solidFill>
                      </a:endParaRPr>
                    </a:p>
                  </a:txBody>
                  <a:tcPr anchor="ctr"/>
                </a:tc>
                <a:tc>
                  <a:txBody>
                    <a:bodyPr/>
                    <a:lstStyle/>
                    <a:p>
                      <a:r>
                        <a:rPr lang="x-none" sz="600" dirty="0"/>
                        <a:t>Total</a:t>
                      </a:r>
                      <a:endParaRPr lang="en-US" sz="600" b="0" dirty="0">
                        <a:solidFill>
                          <a:srgbClr val="333333"/>
                        </a:solidFill>
                      </a:endParaRPr>
                    </a:p>
                  </a:txBody>
                  <a:tcPr anchor="ctr"/>
                </a:tc>
                <a:extLst>
                  <a:ext uri="{0D108BD9-81ED-4DB2-BD59-A6C34878D82A}">
                    <a16:rowId xmlns:a16="http://schemas.microsoft.com/office/drawing/2014/main" val="10000"/>
                  </a:ext>
                </a:extLst>
              </a:tr>
              <a:tr h="0">
                <a:tc>
                  <a:txBody>
                    <a:bodyPr/>
                    <a:lstStyle/>
                    <a:p>
                      <a:r>
                        <a:rPr lang="en-US" sz="600" dirty="0"/>
                        <a:t>Sep</a:t>
                      </a:r>
                      <a:r>
                        <a:rPr lang="sr-Latn-RS" sz="600" dirty="0"/>
                        <a:t>-</a:t>
                      </a:r>
                      <a:r>
                        <a:rPr lang="en-US" sz="600" dirty="0"/>
                        <a:t>16</a:t>
                      </a:r>
                      <a:endParaRPr lang="en-US" sz="600" b="0" dirty="0">
                        <a:solidFill>
                          <a:srgbClr val="333333"/>
                        </a:solidFill>
                      </a:endParaRPr>
                    </a:p>
                  </a:txBody>
                  <a:tcPr anchor="ctr"/>
                </a:tc>
                <a:tc>
                  <a:txBody>
                    <a:bodyPr/>
                    <a:lstStyle/>
                    <a:p>
                      <a:r>
                        <a:rPr lang="sr-Latn-RS" sz="600" dirty="0"/>
                        <a:t>811</a:t>
                      </a:r>
                      <a:endParaRPr lang="en-US" sz="600" dirty="0"/>
                    </a:p>
                  </a:txBody>
                  <a:tcPr anchor="ctr"/>
                </a:tc>
                <a:extLst>
                  <a:ext uri="{0D108BD9-81ED-4DB2-BD59-A6C34878D82A}">
                    <a16:rowId xmlns:a16="http://schemas.microsoft.com/office/drawing/2014/main" val="10001"/>
                  </a:ext>
                </a:extLst>
              </a:tr>
              <a:tr h="0">
                <a:tc>
                  <a:txBody>
                    <a:bodyPr/>
                    <a:lstStyle/>
                    <a:p>
                      <a:r>
                        <a:rPr lang="en-US" sz="600" dirty="0"/>
                        <a:t>Mar</a:t>
                      </a:r>
                      <a:r>
                        <a:rPr lang="sr-Latn-RS" sz="600" dirty="0"/>
                        <a:t>-</a:t>
                      </a:r>
                      <a:r>
                        <a:rPr lang="en-US" sz="600" dirty="0"/>
                        <a:t>16</a:t>
                      </a:r>
                      <a:endParaRPr lang="en-US" sz="600" b="0" dirty="0">
                        <a:solidFill>
                          <a:srgbClr val="333333"/>
                        </a:solidFill>
                      </a:endParaRPr>
                    </a:p>
                  </a:txBody>
                  <a:tcPr anchor="ctr"/>
                </a:tc>
                <a:tc>
                  <a:txBody>
                    <a:bodyPr/>
                    <a:lstStyle/>
                    <a:p>
                      <a:r>
                        <a:rPr lang="sr-Latn-RS" sz="600" dirty="0"/>
                        <a:t>800</a:t>
                      </a:r>
                      <a:endParaRPr lang="en-US" sz="600" b="0" dirty="0">
                        <a:solidFill>
                          <a:srgbClr val="333333"/>
                        </a:solidFill>
                      </a:endParaRPr>
                    </a:p>
                  </a:txBody>
                  <a:tcPr anchor="ctr"/>
                </a:tc>
                <a:extLst>
                  <a:ext uri="{0D108BD9-81ED-4DB2-BD59-A6C34878D82A}">
                    <a16:rowId xmlns:a16="http://schemas.microsoft.com/office/drawing/2014/main" val="10002"/>
                  </a:ext>
                </a:extLst>
              </a:tr>
            </a:tbl>
          </a:graphicData>
        </a:graphic>
      </p:graphicFrame>
      <p:grpSp>
        <p:nvGrpSpPr>
          <p:cNvPr id="107" name="Group 106"/>
          <p:cNvGrpSpPr/>
          <p:nvPr/>
        </p:nvGrpSpPr>
        <p:grpSpPr>
          <a:xfrm>
            <a:off x="3912788" y="4141295"/>
            <a:ext cx="761037" cy="455315"/>
            <a:chOff x="3072293" y="5484439"/>
            <a:chExt cx="761037" cy="455315"/>
          </a:xfrm>
        </p:grpSpPr>
        <p:sp>
          <p:nvSpPr>
            <p:cNvPr id="108" name="Rectangle 107"/>
            <p:cNvSpPr>
              <a:spLocks noChangeAspect="1"/>
            </p:cNvSpPr>
            <p:nvPr/>
          </p:nvSpPr>
          <p:spPr>
            <a:xfrm>
              <a:off x="3072293" y="5536132"/>
              <a:ext cx="91440"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9" name="Rectangle 108"/>
            <p:cNvSpPr>
              <a:spLocks noChangeAspect="1"/>
            </p:cNvSpPr>
            <p:nvPr/>
          </p:nvSpPr>
          <p:spPr>
            <a:xfrm>
              <a:off x="3072293" y="5678602"/>
              <a:ext cx="91440" cy="91440"/>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0" name="TextBox 109"/>
            <p:cNvSpPr txBox="1"/>
            <p:nvPr/>
          </p:nvSpPr>
          <p:spPr>
            <a:xfrm>
              <a:off x="3251200" y="5570422"/>
              <a:ext cx="431800" cy="369332"/>
            </a:xfrm>
            <a:prstGeom prst="rect">
              <a:avLst/>
            </a:prstGeom>
            <a:noFill/>
          </p:spPr>
          <p:txBody>
            <a:bodyPr wrap="square" rtlCol="0">
              <a:spAutoFit/>
            </a:bodyPr>
            <a:lstStyle/>
            <a:p>
              <a:endParaRPr lang="en-US" dirty="0"/>
            </a:p>
          </p:txBody>
        </p:sp>
        <p:sp>
          <p:nvSpPr>
            <p:cNvPr id="111" name="TextBox 110"/>
            <p:cNvSpPr txBox="1"/>
            <p:nvPr/>
          </p:nvSpPr>
          <p:spPr>
            <a:xfrm>
              <a:off x="3100615" y="5484439"/>
              <a:ext cx="732715" cy="338554"/>
            </a:xfrm>
            <a:prstGeom prst="rect">
              <a:avLst/>
            </a:prstGeom>
            <a:noFill/>
          </p:spPr>
          <p:txBody>
            <a:bodyPr wrap="square" rtlCol="0">
              <a:spAutoFit/>
            </a:bodyPr>
            <a:lstStyle/>
            <a:p>
              <a:r>
                <a:rPr lang="en-US" sz="700" b="0" dirty="0">
                  <a:latin typeface="+mj-lt"/>
                </a:rPr>
                <a:t>Sep-16</a:t>
              </a:r>
            </a:p>
            <a:p>
              <a:endParaRPr lang="en-US" sz="200" b="0" dirty="0">
                <a:latin typeface="+mj-lt"/>
              </a:endParaRPr>
            </a:p>
            <a:p>
              <a:r>
                <a:rPr lang="en-US" sz="700" b="0" dirty="0">
                  <a:latin typeface="+mj-lt"/>
                </a:rPr>
                <a:t>Mar-16</a:t>
              </a:r>
            </a:p>
          </p:txBody>
        </p:sp>
      </p:grpSp>
      <p:cxnSp>
        <p:nvCxnSpPr>
          <p:cNvPr id="15" name="Straight Connector 14"/>
          <p:cNvCxnSpPr/>
          <p:nvPr/>
        </p:nvCxnSpPr>
        <p:spPr>
          <a:xfrm>
            <a:off x="4398087" y="1376552"/>
            <a:ext cx="8445" cy="3073433"/>
          </a:xfrm>
          <a:prstGeom prst="line">
            <a:avLst/>
          </a:prstGeom>
          <a:ln w="9525">
            <a:solidFill>
              <a:srgbClr val="666666"/>
            </a:solidFill>
            <a:prstDash val="dash"/>
          </a:ln>
        </p:spPr>
        <p:style>
          <a:lnRef idx="1">
            <a:schemeClr val="accent1"/>
          </a:lnRef>
          <a:fillRef idx="0">
            <a:schemeClr val="accent1"/>
          </a:fillRef>
          <a:effectRef idx="0">
            <a:schemeClr val="accent1"/>
          </a:effectRef>
          <a:fontRef idx="minor">
            <a:schemeClr val="tx1"/>
          </a:fontRef>
        </p:style>
      </p:cxnSp>
      <p:sp>
        <p:nvSpPr>
          <p:cNvPr id="19" name="Text Placeholder 10"/>
          <p:cNvSpPr txBox="1">
            <a:spLocks/>
          </p:cNvSpPr>
          <p:nvPr/>
        </p:nvSpPr>
        <p:spPr>
          <a:xfrm>
            <a:off x="4574334" y="1210149"/>
            <a:ext cx="4057651" cy="758861"/>
          </a:xfrm>
          <a:prstGeom prst="rect">
            <a:avLst/>
          </a:prstGeom>
        </p:spPr>
        <p:txBody>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200" dirty="0">
                <a:solidFill>
                  <a:schemeClr val="tx1"/>
                </a:solidFill>
              </a:rPr>
              <a:t>CITIZENS</a:t>
            </a:r>
            <a:r>
              <a:rPr lang="sr-Latn-RS" sz="1200" dirty="0"/>
              <a:t>: </a:t>
            </a:r>
            <a:r>
              <a:rPr lang="en-US" sz="1200" dirty="0">
                <a:solidFill>
                  <a:schemeClr val="tx1"/>
                </a:solidFill>
              </a:rPr>
              <a:t>Have you recently heard about any international financial support/donation to your Municipality aimed to help migrant/refugee crisis? (in %)</a:t>
            </a:r>
          </a:p>
          <a:p>
            <a:pPr fontAlgn="auto">
              <a:spcAft>
                <a:spcPts val="0"/>
              </a:spcAft>
            </a:pPr>
            <a:endParaRPr lang="en-US" sz="1200" dirty="0">
              <a:solidFill>
                <a:schemeClr val="tx1"/>
              </a:solidFill>
            </a:endParaRPr>
          </a:p>
        </p:txBody>
      </p:sp>
    </p:spTree>
    <p:extLst>
      <p:ext uri="{BB962C8B-B14F-4D97-AF65-F5344CB8AC3E}">
        <p14:creationId xmlns:p14="http://schemas.microsoft.com/office/powerpoint/2010/main" val="217510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self-government officials on migrant crises</a:t>
            </a:r>
          </a:p>
        </p:txBody>
      </p:sp>
      <p:sp>
        <p:nvSpPr>
          <p:cNvPr id="3" name="Slide Number Placeholder 2"/>
          <p:cNvSpPr>
            <a:spLocks noGrp="1"/>
          </p:cNvSpPr>
          <p:nvPr>
            <p:ph type="sldNum" sz="quarter" idx="10"/>
          </p:nvPr>
        </p:nvSpPr>
        <p:spPr/>
        <p:txBody>
          <a:bodyPr/>
          <a:lstStyle/>
          <a:p>
            <a:fld id="{9784CBA3-D598-4B1F-BAA3-EE14B5154290}" type="slidenum">
              <a:rPr lang="en-AU" smtClean="0"/>
              <a:pPr/>
              <a:t>13</a:t>
            </a:fld>
            <a:endParaRPr lang="en-AU" dirty="0"/>
          </a:p>
        </p:txBody>
      </p:sp>
      <p:graphicFrame>
        <p:nvGraphicFramePr>
          <p:cNvPr id="10" name="Content Placeholder 9"/>
          <p:cNvGraphicFramePr>
            <a:graphicFrameLocks noGrp="1"/>
          </p:cNvGraphicFramePr>
          <p:nvPr>
            <p:ph sz="quarter" idx="11"/>
            <p:extLst>
              <p:ext uri="{D42A27DB-BD31-4B8C-83A1-F6EECF244321}">
                <p14:modId xmlns:p14="http://schemas.microsoft.com/office/powerpoint/2010/main" val="1501467924"/>
              </p:ext>
            </p:extLst>
          </p:nvPr>
        </p:nvGraphicFramePr>
        <p:xfrm>
          <a:off x="285738" y="2315947"/>
          <a:ext cx="4030674" cy="3439519"/>
        </p:xfrm>
        <a:graphic>
          <a:graphicData uri="http://schemas.openxmlformats.org/drawingml/2006/table">
            <a:tbl>
              <a:tblPr>
                <a:tableStyleId>{9D7B26C5-4107-4FEC-AEDC-1716B250A1EF}</a:tableStyleId>
              </a:tblPr>
              <a:tblGrid>
                <a:gridCol w="3020492">
                  <a:extLst>
                    <a:ext uri="{9D8B030D-6E8A-4147-A177-3AD203B41FA5}">
                      <a16:colId xmlns:a16="http://schemas.microsoft.com/office/drawing/2014/main" val="2317814156"/>
                    </a:ext>
                  </a:extLst>
                </a:gridCol>
                <a:gridCol w="496896">
                  <a:extLst>
                    <a:ext uri="{9D8B030D-6E8A-4147-A177-3AD203B41FA5}">
                      <a16:colId xmlns:a16="http://schemas.microsoft.com/office/drawing/2014/main" val="2341324346"/>
                    </a:ext>
                  </a:extLst>
                </a:gridCol>
                <a:gridCol w="513286">
                  <a:extLst>
                    <a:ext uri="{9D8B030D-6E8A-4147-A177-3AD203B41FA5}">
                      <a16:colId xmlns:a16="http://schemas.microsoft.com/office/drawing/2014/main" val="981150974"/>
                    </a:ext>
                  </a:extLst>
                </a:gridCol>
              </a:tblGrid>
              <a:tr h="434139">
                <a:tc>
                  <a:txBody>
                    <a:bodyPr/>
                    <a:lstStyle/>
                    <a:p>
                      <a:pPr marL="0" marR="0">
                        <a:lnSpc>
                          <a:spcPts val="1400"/>
                        </a:lnSpc>
                        <a:spcBef>
                          <a:spcPts val="0"/>
                        </a:spcBef>
                        <a:spcAft>
                          <a:spcPts val="0"/>
                        </a:spcAft>
                      </a:pPr>
                      <a:endParaRPr lang="en-US" sz="12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3071" marR="53071"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Mar</a:t>
                      </a:r>
                      <a:r>
                        <a:rPr lang="en-US" sz="1000" u="none" strike="noStrike" baseline="0" dirty="0">
                          <a:effectLst/>
                        </a:rPr>
                        <a:t>-16</a:t>
                      </a:r>
                      <a:endParaRPr lang="en-US" sz="1000" b="1" i="0" u="none" strike="noStrike" baseline="0" dirty="0">
                        <a:solidFill>
                          <a:schemeClr val="bg1"/>
                        </a:solidFill>
                        <a:effectLst/>
                        <a:latin typeface="+mj-lt"/>
                      </a:endParaRPr>
                    </a:p>
                  </a:txBody>
                  <a:tcPr marL="2899" marR="2899" marT="3746"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Sep-16</a:t>
                      </a:r>
                      <a:endParaRPr lang="en-US" sz="1000" b="1" u="none" strike="noStrike" dirty="0">
                        <a:solidFill>
                          <a:schemeClr val="bg1"/>
                        </a:solidFill>
                        <a:effectLst/>
                        <a:latin typeface="+mj-lt"/>
                      </a:endParaRPr>
                    </a:p>
                  </a:txBody>
                  <a:tcPr marL="2899" marR="2899" marT="3746"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9864268"/>
                  </a:ext>
                </a:extLst>
              </a:tr>
              <a:tr h="264851">
                <a:tc>
                  <a:txBody>
                    <a:bodyPr/>
                    <a:lstStyle/>
                    <a:p>
                      <a:pPr>
                        <a:lnSpc>
                          <a:spcPct val="115000"/>
                        </a:lnSpc>
                        <a:spcAft>
                          <a:spcPts val="0"/>
                        </a:spcAft>
                      </a:pPr>
                      <a:r>
                        <a:rPr lang="en-US" sz="1000" b="1" dirty="0">
                          <a:solidFill>
                            <a:schemeClr val="tx1"/>
                          </a:solidFill>
                          <a:effectLst/>
                        </a:rPr>
                        <a:t>Lack of technical resources /equipment</a:t>
                      </a:r>
                      <a:endParaRPr lang="en-US" sz="1050" b="1"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914" marR="4914" marT="6350" marB="0" anchor="ctr">
                    <a:lnT w="12700" cap="flat" cmpd="sng" algn="ctr">
                      <a:solidFill>
                        <a:schemeClr val="tx1"/>
                      </a:solidFill>
                      <a:prstDash val="solid"/>
                      <a:round/>
                      <a:headEnd type="none" w="med" len="med"/>
                      <a:tailEnd type="none" w="med" len="med"/>
                    </a:lnT>
                  </a:tcPr>
                </a:tc>
                <a:tc>
                  <a:txBody>
                    <a:bodyPr/>
                    <a:lstStyle/>
                    <a:p>
                      <a:pPr algn="ctr" rtl="0" fontAlgn="ctr"/>
                      <a:r>
                        <a:rPr lang="en-US" sz="1000" b="1" u="none" strike="noStrike" dirty="0">
                          <a:effectLst/>
                        </a:rPr>
                        <a:t>29.0</a:t>
                      </a:r>
                      <a:endParaRPr lang="en-US" sz="1000" b="1" i="0" u="none" strike="noStrike" dirty="0">
                        <a:solidFill>
                          <a:schemeClr val="bg1"/>
                        </a:solidFill>
                        <a:effectLst/>
                        <a:latin typeface="+mj-lt"/>
                      </a:endParaRPr>
                    </a:p>
                  </a:txBody>
                  <a:tcPr marL="4914" marR="4914" marT="6350" marB="0" anchor="ctr">
                    <a:lnT w="12700" cap="flat" cmpd="sng" algn="ctr">
                      <a:solidFill>
                        <a:schemeClr val="tx1"/>
                      </a:solidFill>
                      <a:prstDash val="solid"/>
                      <a:round/>
                      <a:headEnd type="none" w="med" len="med"/>
                      <a:tailEnd type="none" w="med" len="med"/>
                    </a:lnT>
                  </a:tcPr>
                </a:tc>
                <a:tc>
                  <a:txBody>
                    <a:bodyPr/>
                    <a:lstStyle/>
                    <a:p>
                      <a:pPr algn="ctr" rtl="0" fontAlgn="ctr"/>
                      <a:r>
                        <a:rPr lang="en-US" sz="1000" b="1" u="none" strike="noStrike" dirty="0">
                          <a:effectLst/>
                        </a:rPr>
                        <a:t>34.0</a:t>
                      </a:r>
                      <a:endParaRPr lang="en-US" sz="1000" b="1" i="0" u="none" strike="noStrike" dirty="0">
                        <a:solidFill>
                          <a:schemeClr val="bg1"/>
                        </a:solidFill>
                        <a:effectLst/>
                        <a:latin typeface="+mj-lt"/>
                      </a:endParaRPr>
                    </a:p>
                  </a:txBody>
                  <a:tcPr marL="4914" marR="4914" marT="6350" marB="0" anchor="ctr">
                    <a:lnT w="12700" cap="flat" cmpd="sng" algn="ctr">
                      <a:solidFill>
                        <a:schemeClr val="tx1"/>
                      </a:solidFill>
                      <a:prstDash val="solid"/>
                      <a:round/>
                      <a:headEnd type="none" w="med" len="med"/>
                      <a:tailEnd type="none" w="med" len="med"/>
                    </a:lnT>
                    <a:solidFill>
                      <a:srgbClr val="0F7BA2"/>
                    </a:solidFill>
                  </a:tcPr>
                </a:tc>
                <a:extLst>
                  <a:ext uri="{0D108BD9-81ED-4DB2-BD59-A6C34878D82A}">
                    <a16:rowId xmlns:a16="http://schemas.microsoft.com/office/drawing/2014/main" val="4213796770"/>
                  </a:ext>
                </a:extLst>
              </a:tr>
              <a:tr h="264851">
                <a:tc>
                  <a:txBody>
                    <a:bodyPr/>
                    <a:lstStyle/>
                    <a:p>
                      <a:pPr>
                        <a:lnSpc>
                          <a:spcPct val="115000"/>
                        </a:lnSpc>
                        <a:spcAft>
                          <a:spcPts val="0"/>
                        </a:spcAft>
                      </a:pPr>
                      <a:r>
                        <a:rPr lang="en-US" sz="1000" b="1" dirty="0">
                          <a:solidFill>
                            <a:schemeClr val="tx1"/>
                          </a:solidFill>
                          <a:effectLst/>
                        </a:rPr>
                        <a:t>Hygiene issues</a:t>
                      </a:r>
                      <a:endParaRPr lang="en-US" sz="1050" b="1"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914" marR="4914" marT="6350" marB="0" anchor="ctr"/>
                </a:tc>
                <a:tc>
                  <a:txBody>
                    <a:bodyPr/>
                    <a:lstStyle/>
                    <a:p>
                      <a:pPr algn="ctr" rtl="0" fontAlgn="ctr"/>
                      <a:r>
                        <a:rPr lang="en-US" sz="1000" b="1" u="none" strike="noStrike" dirty="0">
                          <a:effectLst/>
                        </a:rPr>
                        <a:t>26.2</a:t>
                      </a:r>
                      <a:endParaRPr lang="en-US" sz="1000" b="1" i="0" u="none" strike="noStrike" dirty="0">
                        <a:solidFill>
                          <a:schemeClr val="bg1"/>
                        </a:solidFill>
                        <a:effectLst/>
                        <a:latin typeface="+mj-lt"/>
                      </a:endParaRPr>
                    </a:p>
                  </a:txBody>
                  <a:tcPr marL="4914" marR="4914" marT="6350" marB="0" anchor="ctr"/>
                </a:tc>
                <a:tc>
                  <a:txBody>
                    <a:bodyPr/>
                    <a:lstStyle/>
                    <a:p>
                      <a:pPr algn="ctr" rtl="0" fontAlgn="ctr"/>
                      <a:r>
                        <a:rPr lang="en-US" sz="1000" b="1" u="none" strike="noStrike" dirty="0">
                          <a:effectLst/>
                        </a:rPr>
                        <a:t>29.1</a:t>
                      </a:r>
                      <a:endParaRPr lang="en-US" sz="1000" b="1" i="0" u="none" strike="noStrike" dirty="0">
                        <a:solidFill>
                          <a:schemeClr val="bg1"/>
                        </a:solidFill>
                        <a:effectLst/>
                        <a:latin typeface="+mj-lt"/>
                      </a:endParaRPr>
                    </a:p>
                  </a:txBody>
                  <a:tcPr marL="4914" marR="4914" marT="6350" marB="0" anchor="ctr">
                    <a:noFill/>
                  </a:tcPr>
                </a:tc>
                <a:extLst>
                  <a:ext uri="{0D108BD9-81ED-4DB2-BD59-A6C34878D82A}">
                    <a16:rowId xmlns:a16="http://schemas.microsoft.com/office/drawing/2014/main" val="2608981834"/>
                  </a:ext>
                </a:extLst>
              </a:tr>
              <a:tr h="264851">
                <a:tc>
                  <a:txBody>
                    <a:bodyPr/>
                    <a:lstStyle/>
                    <a:p>
                      <a:pPr>
                        <a:lnSpc>
                          <a:spcPct val="115000"/>
                        </a:lnSpc>
                        <a:spcAft>
                          <a:spcPts val="0"/>
                        </a:spcAft>
                      </a:pPr>
                      <a:r>
                        <a:rPr lang="en-US" sz="1000" b="1" dirty="0">
                          <a:solidFill>
                            <a:schemeClr val="tx1"/>
                          </a:solidFill>
                          <a:effectLst/>
                        </a:rPr>
                        <a:t>Lack of financial resources</a:t>
                      </a:r>
                      <a:endParaRPr lang="en-US" sz="1050" b="1"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914" marR="4914" marT="6350" marB="0" anchor="ctr"/>
                </a:tc>
                <a:tc>
                  <a:txBody>
                    <a:bodyPr/>
                    <a:lstStyle/>
                    <a:p>
                      <a:pPr algn="ctr" rtl="0" fontAlgn="ctr"/>
                      <a:r>
                        <a:rPr lang="en-US" sz="1000" b="1" u="none" strike="noStrike" dirty="0">
                          <a:effectLst/>
                        </a:rPr>
                        <a:t>41.0</a:t>
                      </a:r>
                      <a:endParaRPr lang="en-US" sz="1000" b="1" i="0" u="none" strike="noStrike" dirty="0">
                        <a:solidFill>
                          <a:schemeClr val="bg1"/>
                        </a:solidFill>
                        <a:effectLst/>
                        <a:latin typeface="+mj-lt"/>
                      </a:endParaRPr>
                    </a:p>
                  </a:txBody>
                  <a:tcPr marL="4914" marR="4914" marT="6350" marB="0" anchor="ctr"/>
                </a:tc>
                <a:tc>
                  <a:txBody>
                    <a:bodyPr/>
                    <a:lstStyle/>
                    <a:p>
                      <a:pPr algn="ctr" rtl="0" fontAlgn="ctr"/>
                      <a:r>
                        <a:rPr lang="en-US" sz="1000" b="1" u="none" strike="noStrike" dirty="0">
                          <a:effectLst/>
                        </a:rPr>
                        <a:t>25.5</a:t>
                      </a:r>
                      <a:endParaRPr lang="en-US" sz="1000" b="1" i="0" u="none" strike="noStrike" dirty="0">
                        <a:solidFill>
                          <a:schemeClr val="bg1"/>
                        </a:solidFill>
                        <a:effectLst/>
                        <a:latin typeface="+mj-lt"/>
                      </a:endParaRPr>
                    </a:p>
                  </a:txBody>
                  <a:tcPr marL="4914" marR="4914" marT="6350" marB="0" anchor="ctr">
                    <a:solidFill>
                      <a:srgbClr val="89BD27"/>
                    </a:solidFill>
                  </a:tcPr>
                </a:tc>
                <a:extLst>
                  <a:ext uri="{0D108BD9-81ED-4DB2-BD59-A6C34878D82A}">
                    <a16:rowId xmlns:a16="http://schemas.microsoft.com/office/drawing/2014/main" val="3719775904"/>
                  </a:ext>
                </a:extLst>
              </a:tr>
              <a:tr h="264851">
                <a:tc>
                  <a:txBody>
                    <a:bodyPr/>
                    <a:lstStyle/>
                    <a:p>
                      <a:pPr>
                        <a:lnSpc>
                          <a:spcPct val="115000"/>
                        </a:lnSpc>
                        <a:spcAft>
                          <a:spcPts val="0"/>
                        </a:spcAft>
                      </a:pPr>
                      <a:r>
                        <a:rPr lang="en-US" sz="1000" b="1" dirty="0">
                          <a:solidFill>
                            <a:schemeClr val="tx1"/>
                          </a:solidFill>
                          <a:effectLst/>
                        </a:rPr>
                        <a:t>Lack of medical equipment and financing issues</a:t>
                      </a:r>
                      <a:endParaRPr lang="en-US" sz="1050" b="1"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914" marR="4914" marT="6350" marB="0" anchor="ctr"/>
                </a:tc>
                <a:tc>
                  <a:txBody>
                    <a:bodyPr/>
                    <a:lstStyle/>
                    <a:p>
                      <a:pPr algn="ctr" rtl="0" fontAlgn="ctr"/>
                      <a:r>
                        <a:rPr lang="en-US" sz="1000" b="1" u="none" strike="noStrike" dirty="0">
                          <a:effectLst/>
                        </a:rPr>
                        <a:t>23.8</a:t>
                      </a:r>
                      <a:endParaRPr lang="en-US" sz="1000" b="1" i="0" u="none" strike="noStrike" dirty="0">
                        <a:solidFill>
                          <a:schemeClr val="bg1"/>
                        </a:solidFill>
                        <a:effectLst/>
                        <a:latin typeface="+mj-lt"/>
                      </a:endParaRPr>
                    </a:p>
                  </a:txBody>
                  <a:tcPr marL="4914" marR="4914" marT="6350" marB="0" anchor="ctr"/>
                </a:tc>
                <a:tc>
                  <a:txBody>
                    <a:bodyPr/>
                    <a:lstStyle/>
                    <a:p>
                      <a:pPr algn="ctr" rtl="0" fontAlgn="ctr"/>
                      <a:r>
                        <a:rPr lang="en-US" sz="1000" b="1" u="none" strike="noStrike" dirty="0">
                          <a:effectLst/>
                        </a:rPr>
                        <a:t>22.7</a:t>
                      </a:r>
                      <a:endParaRPr lang="en-US" sz="1000" b="1" i="0" u="none" strike="noStrike" dirty="0">
                        <a:solidFill>
                          <a:schemeClr val="bg1"/>
                        </a:solidFill>
                        <a:effectLst/>
                        <a:latin typeface="+mj-lt"/>
                      </a:endParaRPr>
                    </a:p>
                  </a:txBody>
                  <a:tcPr marL="4914" marR="4914" marT="6350" marB="0" anchor="ctr"/>
                </a:tc>
                <a:extLst>
                  <a:ext uri="{0D108BD9-81ED-4DB2-BD59-A6C34878D82A}">
                    <a16:rowId xmlns:a16="http://schemas.microsoft.com/office/drawing/2014/main" val="2615039404"/>
                  </a:ext>
                </a:extLst>
              </a:tr>
              <a:tr h="264851">
                <a:tc>
                  <a:txBody>
                    <a:bodyPr/>
                    <a:lstStyle/>
                    <a:p>
                      <a:pPr>
                        <a:lnSpc>
                          <a:spcPct val="115000"/>
                        </a:lnSpc>
                        <a:spcAft>
                          <a:spcPts val="0"/>
                        </a:spcAft>
                      </a:pPr>
                      <a:r>
                        <a:rPr lang="en-US" sz="1000" b="1" dirty="0">
                          <a:solidFill>
                            <a:schemeClr val="tx1"/>
                          </a:solidFill>
                          <a:effectLst/>
                        </a:rPr>
                        <a:t>Lack of human resources</a:t>
                      </a:r>
                      <a:endParaRPr lang="en-US" sz="1050" b="1"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914" marR="4914" marT="6350" marB="0" anchor="ctr"/>
                </a:tc>
                <a:tc>
                  <a:txBody>
                    <a:bodyPr/>
                    <a:lstStyle/>
                    <a:p>
                      <a:pPr algn="ctr" rtl="0" fontAlgn="ctr"/>
                      <a:r>
                        <a:rPr lang="en-US" sz="1000" b="1" u="none" strike="noStrike" dirty="0">
                          <a:effectLst/>
                        </a:rPr>
                        <a:t>23.7</a:t>
                      </a:r>
                      <a:endParaRPr lang="en-US" sz="1000" b="1" i="0" u="none" strike="noStrike" dirty="0">
                        <a:solidFill>
                          <a:schemeClr val="bg1"/>
                        </a:solidFill>
                        <a:effectLst/>
                        <a:latin typeface="+mj-lt"/>
                      </a:endParaRPr>
                    </a:p>
                  </a:txBody>
                  <a:tcPr marL="4914" marR="4914" marT="6350" marB="0" anchor="ctr"/>
                </a:tc>
                <a:tc>
                  <a:txBody>
                    <a:bodyPr/>
                    <a:lstStyle/>
                    <a:p>
                      <a:pPr algn="ctr" rtl="0" fontAlgn="ctr"/>
                      <a:r>
                        <a:rPr lang="en-US" sz="1000" b="1" u="none" strike="noStrike" dirty="0">
                          <a:effectLst/>
                        </a:rPr>
                        <a:t>22.0</a:t>
                      </a:r>
                      <a:endParaRPr lang="en-US" sz="1000" b="1" i="0" u="none" strike="noStrike" dirty="0">
                        <a:solidFill>
                          <a:schemeClr val="bg1"/>
                        </a:solidFill>
                        <a:effectLst/>
                        <a:latin typeface="+mj-lt"/>
                      </a:endParaRPr>
                    </a:p>
                  </a:txBody>
                  <a:tcPr marL="4914" marR="4914" marT="6350" marB="0" anchor="ctr"/>
                </a:tc>
                <a:extLst>
                  <a:ext uri="{0D108BD9-81ED-4DB2-BD59-A6C34878D82A}">
                    <a16:rowId xmlns:a16="http://schemas.microsoft.com/office/drawing/2014/main" val="3924616327"/>
                  </a:ext>
                </a:extLst>
              </a:tr>
              <a:tr h="264851">
                <a:tc>
                  <a:txBody>
                    <a:bodyPr/>
                    <a:lstStyle/>
                    <a:p>
                      <a:pPr>
                        <a:lnSpc>
                          <a:spcPct val="115000"/>
                        </a:lnSpc>
                        <a:spcAft>
                          <a:spcPts val="0"/>
                        </a:spcAft>
                      </a:pPr>
                      <a:r>
                        <a:rPr lang="en-US" sz="1000" dirty="0">
                          <a:solidFill>
                            <a:schemeClr val="tx1"/>
                          </a:solidFill>
                          <a:effectLst/>
                        </a:rPr>
                        <a:t>DDD (disinfection and rodent/pest control)</a:t>
                      </a:r>
                      <a:endParaRPr lang="en-US" sz="105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914" marR="4914" marT="6350" marB="0" anchor="ctr"/>
                </a:tc>
                <a:tc>
                  <a:txBody>
                    <a:bodyPr/>
                    <a:lstStyle/>
                    <a:p>
                      <a:pPr algn="ctr" rtl="0" fontAlgn="ctr"/>
                      <a:r>
                        <a:rPr lang="en-US" sz="1000" u="none" strike="noStrike" dirty="0">
                          <a:effectLst/>
                        </a:rPr>
                        <a:t>6.3</a:t>
                      </a:r>
                      <a:endParaRPr lang="en-US" sz="1000" b="0" i="0" u="none" strike="noStrike" dirty="0">
                        <a:solidFill>
                          <a:schemeClr val="bg1"/>
                        </a:solidFill>
                        <a:effectLst/>
                        <a:latin typeface="+mj-lt"/>
                      </a:endParaRPr>
                    </a:p>
                  </a:txBody>
                  <a:tcPr marL="4914" marR="4914" marT="6350" marB="0" anchor="ctr"/>
                </a:tc>
                <a:tc>
                  <a:txBody>
                    <a:bodyPr/>
                    <a:lstStyle/>
                    <a:p>
                      <a:pPr algn="ctr" rtl="0" fontAlgn="ctr"/>
                      <a:r>
                        <a:rPr lang="en-US" sz="1000" u="none" strike="noStrike" dirty="0">
                          <a:effectLst/>
                        </a:rPr>
                        <a:t>12.8</a:t>
                      </a:r>
                      <a:endParaRPr lang="en-US" sz="1000" b="0" i="0" u="none" strike="noStrike" dirty="0">
                        <a:solidFill>
                          <a:schemeClr val="bg1"/>
                        </a:solidFill>
                        <a:effectLst/>
                        <a:latin typeface="+mj-lt"/>
                      </a:endParaRPr>
                    </a:p>
                  </a:txBody>
                  <a:tcPr marL="4914" marR="4914" marT="6350" marB="0" anchor="ctr"/>
                </a:tc>
                <a:extLst>
                  <a:ext uri="{0D108BD9-81ED-4DB2-BD59-A6C34878D82A}">
                    <a16:rowId xmlns:a16="http://schemas.microsoft.com/office/drawing/2014/main" val="4132812935"/>
                  </a:ext>
                </a:extLst>
              </a:tr>
              <a:tr h="264851">
                <a:tc>
                  <a:txBody>
                    <a:bodyPr/>
                    <a:lstStyle/>
                    <a:p>
                      <a:pPr>
                        <a:lnSpc>
                          <a:spcPct val="115000"/>
                        </a:lnSpc>
                        <a:spcAft>
                          <a:spcPts val="0"/>
                        </a:spcAft>
                      </a:pPr>
                      <a:r>
                        <a:rPr lang="en-US" sz="1000" dirty="0">
                          <a:solidFill>
                            <a:schemeClr val="tx1"/>
                          </a:solidFill>
                          <a:effectLst/>
                        </a:rPr>
                        <a:t>Bureaucratic obstacles</a:t>
                      </a:r>
                      <a:endParaRPr lang="en-US" sz="105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914" marR="4914" marT="6350" marB="0" anchor="ctr"/>
                </a:tc>
                <a:tc>
                  <a:txBody>
                    <a:bodyPr/>
                    <a:lstStyle/>
                    <a:p>
                      <a:pPr algn="ctr" rtl="0" fontAlgn="ctr"/>
                      <a:r>
                        <a:rPr lang="en-US" sz="1000" u="none" strike="noStrike" dirty="0">
                          <a:effectLst/>
                        </a:rPr>
                        <a:t>8.4</a:t>
                      </a:r>
                      <a:endParaRPr lang="en-US" sz="1000" b="0" i="0" u="none" strike="noStrike" dirty="0">
                        <a:solidFill>
                          <a:schemeClr val="bg1"/>
                        </a:solidFill>
                        <a:effectLst/>
                        <a:latin typeface="+mj-lt"/>
                      </a:endParaRPr>
                    </a:p>
                  </a:txBody>
                  <a:tcPr marL="4914" marR="4914" marT="6350" marB="0" anchor="ctr"/>
                </a:tc>
                <a:tc>
                  <a:txBody>
                    <a:bodyPr/>
                    <a:lstStyle/>
                    <a:p>
                      <a:pPr algn="ctr" rtl="0" fontAlgn="ctr"/>
                      <a:r>
                        <a:rPr lang="en-US" sz="1000" u="none" strike="noStrike" dirty="0">
                          <a:effectLst/>
                        </a:rPr>
                        <a:t>11.3</a:t>
                      </a:r>
                      <a:endParaRPr lang="en-US" sz="1000" b="0" i="0" u="none" strike="noStrike" dirty="0">
                        <a:solidFill>
                          <a:schemeClr val="bg1"/>
                        </a:solidFill>
                        <a:effectLst/>
                        <a:latin typeface="+mj-lt"/>
                      </a:endParaRPr>
                    </a:p>
                  </a:txBody>
                  <a:tcPr marL="4914" marR="4914" marT="6350" marB="0" anchor="ctr"/>
                </a:tc>
                <a:extLst>
                  <a:ext uri="{0D108BD9-81ED-4DB2-BD59-A6C34878D82A}">
                    <a16:rowId xmlns:a16="http://schemas.microsoft.com/office/drawing/2014/main" val="38798998"/>
                  </a:ext>
                </a:extLst>
              </a:tr>
              <a:tr h="26485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dirty="0">
                          <a:solidFill>
                            <a:schemeClr val="tx1"/>
                          </a:solidFill>
                          <a:effectLst/>
                        </a:rPr>
                        <a:t>Garbage collection</a:t>
                      </a:r>
                      <a:endParaRPr lang="en-US" sz="105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914" marR="4914" marT="6350" marB="0" anchor="ctr"/>
                </a:tc>
                <a:tc>
                  <a:txBody>
                    <a:bodyPr/>
                    <a:lstStyle/>
                    <a:p>
                      <a:pPr algn="ctr" rtl="0" fontAlgn="ctr"/>
                      <a:r>
                        <a:rPr lang="en-US" sz="1000" u="none" strike="noStrike" dirty="0">
                          <a:effectLst/>
                        </a:rPr>
                        <a:t>20.4</a:t>
                      </a:r>
                      <a:endParaRPr lang="en-US" sz="1000" b="0" i="0" u="none" strike="noStrike" dirty="0">
                        <a:solidFill>
                          <a:schemeClr val="bg1"/>
                        </a:solidFill>
                        <a:effectLst/>
                        <a:latin typeface="+mj-lt"/>
                      </a:endParaRPr>
                    </a:p>
                  </a:txBody>
                  <a:tcPr marL="4914" marR="4914" marT="6350" marB="0" anchor="ctr"/>
                </a:tc>
                <a:tc>
                  <a:txBody>
                    <a:bodyPr/>
                    <a:lstStyle/>
                    <a:p>
                      <a:pPr algn="ctr" rtl="0" fontAlgn="ctr"/>
                      <a:r>
                        <a:rPr lang="en-US" sz="1000" u="none" strike="noStrike" dirty="0">
                          <a:effectLst/>
                        </a:rPr>
                        <a:t>8.5</a:t>
                      </a:r>
                      <a:endParaRPr lang="en-US" sz="1000" b="0" i="0" u="none" strike="noStrike" dirty="0">
                        <a:solidFill>
                          <a:schemeClr val="bg1"/>
                        </a:solidFill>
                        <a:effectLst/>
                        <a:latin typeface="+mj-lt"/>
                      </a:endParaRPr>
                    </a:p>
                  </a:txBody>
                  <a:tcPr marL="4914" marR="4914" marT="6350" marB="0" anchor="ctr">
                    <a:solidFill>
                      <a:srgbClr val="89BD27"/>
                    </a:solidFill>
                  </a:tcPr>
                </a:tc>
                <a:extLst>
                  <a:ext uri="{0D108BD9-81ED-4DB2-BD59-A6C34878D82A}">
                    <a16:rowId xmlns:a16="http://schemas.microsoft.com/office/drawing/2014/main" val="1566955652"/>
                  </a:ext>
                </a:extLst>
              </a:tr>
              <a:tr h="264851">
                <a:tc>
                  <a:txBody>
                    <a:bodyPr/>
                    <a:lstStyle/>
                    <a:p>
                      <a:pPr>
                        <a:lnSpc>
                          <a:spcPct val="115000"/>
                        </a:lnSpc>
                        <a:spcAft>
                          <a:spcPts val="0"/>
                        </a:spcAft>
                      </a:pPr>
                      <a:r>
                        <a:rPr lang="en-US" sz="1000" dirty="0">
                          <a:solidFill>
                            <a:schemeClr val="tx1"/>
                          </a:solidFill>
                          <a:effectLst/>
                        </a:rPr>
                        <a:t>Sewage system</a:t>
                      </a:r>
                      <a:endParaRPr lang="en-US" sz="105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914" marR="4914" marT="6350" marB="0" anchor="ctr"/>
                </a:tc>
                <a:tc>
                  <a:txBody>
                    <a:bodyPr/>
                    <a:lstStyle/>
                    <a:p>
                      <a:pPr algn="ctr" rtl="0" fontAlgn="ctr"/>
                      <a:r>
                        <a:rPr lang="en-US" sz="1000" u="none" strike="noStrike" dirty="0">
                          <a:effectLst/>
                        </a:rPr>
                        <a:t>4.8</a:t>
                      </a:r>
                      <a:endParaRPr lang="en-US" sz="1000" b="0" i="0" u="none" strike="noStrike" dirty="0">
                        <a:solidFill>
                          <a:schemeClr val="bg1"/>
                        </a:solidFill>
                        <a:effectLst/>
                        <a:latin typeface="+mj-lt"/>
                      </a:endParaRPr>
                    </a:p>
                  </a:txBody>
                  <a:tcPr marL="4914" marR="4914" marT="6350" marB="0" anchor="ctr"/>
                </a:tc>
                <a:tc>
                  <a:txBody>
                    <a:bodyPr/>
                    <a:lstStyle/>
                    <a:p>
                      <a:pPr algn="ctr" rtl="0" fontAlgn="ctr"/>
                      <a:r>
                        <a:rPr lang="en-US" sz="1000" u="none" strike="noStrike" dirty="0">
                          <a:effectLst/>
                        </a:rPr>
                        <a:t>7.1</a:t>
                      </a:r>
                      <a:endParaRPr lang="en-US" sz="1000" b="0" i="0" u="none" strike="noStrike" dirty="0">
                        <a:solidFill>
                          <a:schemeClr val="bg1"/>
                        </a:solidFill>
                        <a:effectLst/>
                        <a:latin typeface="+mj-lt"/>
                      </a:endParaRPr>
                    </a:p>
                  </a:txBody>
                  <a:tcPr marL="4914" marR="4914" marT="6350" marB="0" anchor="ctr"/>
                </a:tc>
                <a:extLst>
                  <a:ext uri="{0D108BD9-81ED-4DB2-BD59-A6C34878D82A}">
                    <a16:rowId xmlns:a16="http://schemas.microsoft.com/office/drawing/2014/main" val="1712774520"/>
                  </a:ext>
                </a:extLst>
              </a:tr>
              <a:tr h="264851">
                <a:tc>
                  <a:txBody>
                    <a:bodyPr/>
                    <a:lstStyle/>
                    <a:p>
                      <a:pPr>
                        <a:lnSpc>
                          <a:spcPct val="115000"/>
                        </a:lnSpc>
                        <a:spcAft>
                          <a:spcPts val="0"/>
                        </a:spcAft>
                      </a:pPr>
                      <a:r>
                        <a:rPr lang="en-US" sz="1000" dirty="0">
                          <a:solidFill>
                            <a:schemeClr val="tx1"/>
                          </a:solidFill>
                          <a:effectLst/>
                        </a:rPr>
                        <a:t>Water supply system</a:t>
                      </a:r>
                      <a:endParaRPr lang="en-US" sz="105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914" marR="4914" marT="6350" marB="0" anchor="ctr"/>
                </a:tc>
                <a:tc>
                  <a:txBody>
                    <a:bodyPr/>
                    <a:lstStyle/>
                    <a:p>
                      <a:pPr algn="ctr" rtl="0" fontAlgn="ctr"/>
                      <a:r>
                        <a:rPr lang="en-US" sz="1000" u="none" strike="noStrike" dirty="0">
                          <a:effectLst/>
                        </a:rPr>
                        <a:t>7.0</a:t>
                      </a:r>
                      <a:endParaRPr lang="en-US" sz="1000" b="0" i="0" u="none" strike="noStrike" dirty="0">
                        <a:solidFill>
                          <a:schemeClr val="bg1"/>
                        </a:solidFill>
                        <a:effectLst/>
                        <a:latin typeface="+mj-lt"/>
                      </a:endParaRPr>
                    </a:p>
                  </a:txBody>
                  <a:tcPr marL="4914" marR="4914" marT="6350" marB="0" anchor="ctr"/>
                </a:tc>
                <a:tc>
                  <a:txBody>
                    <a:bodyPr/>
                    <a:lstStyle/>
                    <a:p>
                      <a:pPr algn="ctr" rtl="0" fontAlgn="ctr"/>
                      <a:r>
                        <a:rPr lang="en-US" sz="1000" u="none" strike="noStrike" dirty="0">
                          <a:effectLst/>
                        </a:rPr>
                        <a:t>5.7</a:t>
                      </a:r>
                      <a:endParaRPr lang="en-US" sz="1000" b="0" i="0" u="none" strike="noStrike" dirty="0">
                        <a:solidFill>
                          <a:schemeClr val="bg1"/>
                        </a:solidFill>
                        <a:effectLst/>
                        <a:latin typeface="+mj-lt"/>
                      </a:endParaRPr>
                    </a:p>
                  </a:txBody>
                  <a:tcPr marL="4914" marR="4914" marT="6350" marB="0" anchor="ctr"/>
                </a:tc>
                <a:extLst>
                  <a:ext uri="{0D108BD9-81ED-4DB2-BD59-A6C34878D82A}">
                    <a16:rowId xmlns:a16="http://schemas.microsoft.com/office/drawing/2014/main" val="2386053986"/>
                  </a:ext>
                </a:extLst>
              </a:tr>
              <a:tr h="264851">
                <a:tc>
                  <a:txBody>
                    <a:bodyPr/>
                    <a:lstStyle/>
                    <a:p>
                      <a:pPr algn="l" rtl="0" fontAlgn="ctr"/>
                      <a:r>
                        <a:rPr lang="en-US" sz="1000" u="none" strike="noStrike" dirty="0">
                          <a:effectLst/>
                        </a:rPr>
                        <a:t>Other</a:t>
                      </a:r>
                      <a:endParaRPr lang="en-US" sz="1000" b="0" i="0" u="none" strike="noStrike" dirty="0">
                        <a:solidFill>
                          <a:schemeClr val="bg1"/>
                        </a:solidFill>
                        <a:effectLst/>
                        <a:latin typeface="+mj-lt"/>
                      </a:endParaRPr>
                    </a:p>
                  </a:txBody>
                  <a:tcPr marL="4914" marR="4914" marT="6350" marB="0" anchor="ctr"/>
                </a:tc>
                <a:tc>
                  <a:txBody>
                    <a:bodyPr/>
                    <a:lstStyle/>
                    <a:p>
                      <a:pPr algn="ctr" rtl="0" fontAlgn="ctr"/>
                      <a:r>
                        <a:rPr lang="en-US" sz="1000" u="none" strike="noStrike" dirty="0">
                          <a:effectLst/>
                        </a:rPr>
                        <a:t>5.3</a:t>
                      </a:r>
                      <a:endParaRPr lang="en-US" sz="1000" b="0" i="0" u="none" strike="noStrike" dirty="0">
                        <a:solidFill>
                          <a:schemeClr val="bg1"/>
                        </a:solidFill>
                        <a:effectLst/>
                        <a:latin typeface="+mj-lt"/>
                      </a:endParaRPr>
                    </a:p>
                  </a:txBody>
                  <a:tcPr marL="4914" marR="4914" marT="6350" marB="0" anchor="ctr"/>
                </a:tc>
                <a:tc>
                  <a:txBody>
                    <a:bodyPr/>
                    <a:lstStyle/>
                    <a:p>
                      <a:pPr algn="ctr" rtl="0" fontAlgn="ctr"/>
                      <a:r>
                        <a:rPr lang="en-US" sz="1000" u="none" strike="noStrike" dirty="0">
                          <a:effectLst/>
                        </a:rPr>
                        <a:t>3.5</a:t>
                      </a:r>
                      <a:endParaRPr lang="en-US" sz="1000" b="0" i="0" u="none" strike="noStrike" dirty="0">
                        <a:solidFill>
                          <a:schemeClr val="bg1"/>
                        </a:solidFill>
                        <a:effectLst/>
                        <a:latin typeface="+mj-lt"/>
                      </a:endParaRPr>
                    </a:p>
                  </a:txBody>
                  <a:tcPr marL="4914" marR="4914" marT="6350" marB="0" anchor="ctr"/>
                </a:tc>
                <a:extLst>
                  <a:ext uri="{0D108BD9-81ED-4DB2-BD59-A6C34878D82A}">
                    <a16:rowId xmlns:a16="http://schemas.microsoft.com/office/drawing/2014/main" val="3260271051"/>
                  </a:ext>
                </a:extLst>
              </a:tr>
            </a:tbl>
          </a:graphicData>
        </a:graphic>
      </p:graphicFrame>
      <p:sp>
        <p:nvSpPr>
          <p:cNvPr id="12" name="Text Placeholder 11"/>
          <p:cNvSpPr>
            <a:spLocks noGrp="1"/>
          </p:cNvSpPr>
          <p:nvPr>
            <p:ph type="body" sz="quarter" idx="15"/>
          </p:nvPr>
        </p:nvSpPr>
        <p:spPr>
          <a:xfrm>
            <a:off x="285749" y="1031839"/>
            <a:ext cx="4030663" cy="1051403"/>
          </a:xfrm>
        </p:spPr>
        <p:txBody>
          <a:bodyPr/>
          <a:lstStyle/>
          <a:p>
            <a:r>
              <a:rPr lang="en-US" sz="1200" b="0" dirty="0"/>
              <a:t>LOCAL SELF-GOVERNMENT OFFICIALS</a:t>
            </a:r>
            <a:r>
              <a:rPr lang="sr-Latn-RS" sz="1200" b="0" dirty="0"/>
              <a:t>: </a:t>
            </a:r>
            <a:r>
              <a:rPr lang="en-US" sz="1200" b="0" dirty="0"/>
              <a:t>What are the other challenges/problems which employees of the local bodies face in delivering regular public services to population due to migrant/refugee crisis? (in %)</a:t>
            </a:r>
          </a:p>
          <a:p>
            <a:endParaRPr lang="en-US" dirty="0"/>
          </a:p>
        </p:txBody>
      </p:sp>
      <p:sp>
        <p:nvSpPr>
          <p:cNvPr id="13" name="Text Placeholder 12"/>
          <p:cNvSpPr>
            <a:spLocks noGrp="1"/>
          </p:cNvSpPr>
          <p:nvPr>
            <p:ph type="body" sz="quarter" idx="16"/>
          </p:nvPr>
        </p:nvSpPr>
        <p:spPr/>
        <p:txBody>
          <a:bodyPr/>
          <a:lstStyle/>
          <a:p>
            <a:r>
              <a:rPr lang="en-US" sz="1200" b="0" dirty="0"/>
              <a:t>LOCAL SELF-GOVERNMENT OFFICIALS Which resources for your municipality’s functioning are most needed to ensure a continued successful response to the migrant/refugee crisis? (in %)</a:t>
            </a:r>
          </a:p>
          <a:p>
            <a:r>
              <a:rPr lang="en-US" sz="1200" b="0" dirty="0"/>
              <a:t> </a:t>
            </a:r>
          </a:p>
          <a:p>
            <a:endParaRPr lang="en-US" dirty="0"/>
          </a:p>
        </p:txBody>
      </p:sp>
      <p:graphicFrame>
        <p:nvGraphicFramePr>
          <p:cNvPr id="14" name="Content Placeholder 5"/>
          <p:cNvGraphicFramePr>
            <a:graphicFrameLocks noGrp="1"/>
          </p:cNvGraphicFramePr>
          <p:nvPr>
            <p:ph sz="quarter" idx="12"/>
            <p:extLst>
              <p:ext uri="{D42A27DB-BD31-4B8C-83A1-F6EECF244321}">
                <p14:modId xmlns:p14="http://schemas.microsoft.com/office/powerpoint/2010/main" val="3649558249"/>
              </p:ext>
            </p:extLst>
          </p:nvPr>
        </p:nvGraphicFramePr>
        <p:xfrm>
          <a:off x="4825999" y="2315947"/>
          <a:ext cx="4029075" cy="3393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423461730"/>
              </p:ext>
            </p:extLst>
          </p:nvPr>
        </p:nvGraphicFramePr>
        <p:xfrm>
          <a:off x="7784687" y="5338716"/>
          <a:ext cx="1070387" cy="548640"/>
        </p:xfrm>
        <a:graphic>
          <a:graphicData uri="http://schemas.openxmlformats.org/drawingml/2006/table">
            <a:tbl>
              <a:tblPr firstRow="1" bandRow="1">
                <a:tableStyleId>{2D5ABB26-0587-4C30-8999-92F81FD0307C}</a:tableStyleId>
              </a:tblPr>
              <a:tblGrid>
                <a:gridCol w="602093">
                  <a:extLst>
                    <a:ext uri="{9D8B030D-6E8A-4147-A177-3AD203B41FA5}">
                      <a16:colId xmlns:a16="http://schemas.microsoft.com/office/drawing/2014/main" val="20000"/>
                    </a:ext>
                  </a:extLst>
                </a:gridCol>
                <a:gridCol w="468294">
                  <a:extLst>
                    <a:ext uri="{9D8B030D-6E8A-4147-A177-3AD203B41FA5}">
                      <a16:colId xmlns:a16="http://schemas.microsoft.com/office/drawing/2014/main" val="20001"/>
                    </a:ext>
                  </a:extLst>
                </a:gridCol>
              </a:tblGrid>
              <a:tr h="149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a:t>Base</a:t>
                      </a:r>
                      <a:endParaRPr lang="en-US" sz="600" b="0" dirty="0">
                        <a:solidFill>
                          <a:srgbClr val="333333"/>
                        </a:solidFill>
                      </a:endParaRPr>
                    </a:p>
                  </a:txBody>
                  <a:tcPr anchor="ctr"/>
                </a:tc>
                <a:tc>
                  <a:txBody>
                    <a:bodyPr/>
                    <a:lstStyle/>
                    <a:p>
                      <a:r>
                        <a:rPr lang="x-none" sz="600" dirty="0"/>
                        <a:t>Total</a:t>
                      </a:r>
                      <a:endParaRPr lang="en-US" sz="600" b="0" dirty="0">
                        <a:solidFill>
                          <a:srgbClr val="333333"/>
                        </a:solidFill>
                      </a:endParaRPr>
                    </a:p>
                  </a:txBody>
                  <a:tcPr anchor="ctr"/>
                </a:tc>
                <a:extLst>
                  <a:ext uri="{0D108BD9-81ED-4DB2-BD59-A6C34878D82A}">
                    <a16:rowId xmlns:a16="http://schemas.microsoft.com/office/drawing/2014/main" val="10000"/>
                  </a:ext>
                </a:extLst>
              </a:tr>
              <a:tr h="0">
                <a:tc>
                  <a:txBody>
                    <a:bodyPr/>
                    <a:lstStyle/>
                    <a:p>
                      <a:r>
                        <a:rPr lang="en-US" sz="600" dirty="0"/>
                        <a:t>Sep</a:t>
                      </a:r>
                      <a:r>
                        <a:rPr lang="sr-Latn-RS" sz="600" dirty="0"/>
                        <a:t>-</a:t>
                      </a:r>
                      <a:r>
                        <a:rPr lang="en-US" sz="600" dirty="0"/>
                        <a:t>16</a:t>
                      </a:r>
                      <a:endParaRPr lang="en-US" sz="600" b="0" dirty="0">
                        <a:solidFill>
                          <a:srgbClr val="333333"/>
                        </a:solidFill>
                      </a:endParaRPr>
                    </a:p>
                  </a:txBody>
                  <a:tcPr anchor="ctr"/>
                </a:tc>
                <a:tc>
                  <a:txBody>
                    <a:bodyPr/>
                    <a:lstStyle/>
                    <a:p>
                      <a:r>
                        <a:rPr lang="sr-Latn-RS" sz="600" dirty="0"/>
                        <a:t>167</a:t>
                      </a:r>
                      <a:endParaRPr lang="en-US" sz="600" dirty="0"/>
                    </a:p>
                  </a:txBody>
                  <a:tcPr anchor="ctr"/>
                </a:tc>
                <a:extLst>
                  <a:ext uri="{0D108BD9-81ED-4DB2-BD59-A6C34878D82A}">
                    <a16:rowId xmlns:a16="http://schemas.microsoft.com/office/drawing/2014/main" val="10001"/>
                  </a:ext>
                </a:extLst>
              </a:tr>
              <a:tr h="0">
                <a:tc>
                  <a:txBody>
                    <a:bodyPr/>
                    <a:lstStyle/>
                    <a:p>
                      <a:r>
                        <a:rPr lang="en-US" sz="600" dirty="0"/>
                        <a:t>Mar</a:t>
                      </a:r>
                      <a:r>
                        <a:rPr lang="sr-Latn-RS" sz="600" dirty="0"/>
                        <a:t>-</a:t>
                      </a:r>
                      <a:r>
                        <a:rPr lang="en-US" sz="600" dirty="0"/>
                        <a:t>16</a:t>
                      </a:r>
                      <a:endParaRPr lang="en-US" sz="600" b="0" dirty="0">
                        <a:solidFill>
                          <a:srgbClr val="333333"/>
                        </a:solidFill>
                      </a:endParaRPr>
                    </a:p>
                  </a:txBody>
                  <a:tcPr anchor="ctr"/>
                </a:tc>
                <a:tc>
                  <a:txBody>
                    <a:bodyPr/>
                    <a:lstStyle/>
                    <a:p>
                      <a:r>
                        <a:rPr lang="sr-Latn-RS" sz="600" dirty="0"/>
                        <a:t>176</a:t>
                      </a:r>
                      <a:endParaRPr lang="en-US" sz="600" b="0" dirty="0">
                        <a:solidFill>
                          <a:srgbClr val="333333"/>
                        </a:solidFill>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240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prstGeom prst="rect">
            <a:avLst/>
          </a:prstGeom>
        </p:spPr>
        <p:txBody>
          <a:bodyPr/>
          <a:lstStyle/>
          <a:p>
            <a:r>
              <a:rPr lang="sr-Latn-RS" dirty="0"/>
              <a:t>4</a:t>
            </a:r>
            <a:endParaRPr lang="en-US" dirty="0"/>
          </a:p>
        </p:txBody>
      </p:sp>
      <p:sp>
        <p:nvSpPr>
          <p:cNvPr id="7" name="Title 6"/>
          <p:cNvSpPr>
            <a:spLocks noGrp="1"/>
          </p:cNvSpPr>
          <p:nvPr>
            <p:ph type="title"/>
          </p:nvPr>
        </p:nvSpPr>
        <p:spPr/>
        <p:txBody>
          <a:bodyPr/>
          <a:lstStyle/>
          <a:p>
            <a:r>
              <a:rPr lang="en-US" dirty="0"/>
              <a:t>Accepting migrants/refugees</a:t>
            </a:r>
          </a:p>
        </p:txBody>
      </p:sp>
    </p:spTree>
    <p:extLst>
      <p:ext uri="{BB962C8B-B14F-4D97-AF65-F5344CB8AC3E}">
        <p14:creationId xmlns:p14="http://schemas.microsoft.com/office/powerpoint/2010/main" val="2312222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2"/>
          <p:cNvGraphicFramePr>
            <a:graphicFrameLocks/>
          </p:cNvGraphicFramePr>
          <p:nvPr>
            <p:extLst>
              <p:ext uri="{D42A27DB-BD31-4B8C-83A1-F6EECF244321}">
                <p14:modId xmlns:p14="http://schemas.microsoft.com/office/powerpoint/2010/main" val="629008916"/>
              </p:ext>
            </p:extLst>
          </p:nvPr>
        </p:nvGraphicFramePr>
        <p:xfrm>
          <a:off x="239972" y="4195585"/>
          <a:ext cx="2565370" cy="169544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custDataLst>
              <p:tags r:id="rId1"/>
            </p:custDataLst>
          </p:nvPr>
        </p:nvSpPr>
        <p:spPr/>
        <p:txBody>
          <a:bodyPr/>
          <a:lstStyle/>
          <a:p>
            <a:pPr>
              <a:spcAft>
                <a:spcPts val="1000"/>
              </a:spcAft>
            </a:pPr>
            <a:r>
              <a:rPr lang="sr-Latn-RS" dirty="0"/>
              <a:t>Level of migrants</a:t>
            </a:r>
            <a:r>
              <a:rPr lang="en-US" dirty="0"/>
              <a:t>’</a:t>
            </a:r>
            <a:r>
              <a:rPr lang="sr-Latn-RS"/>
              <a:t> acceptance </a:t>
            </a:r>
            <a:endParaRPr lang="en-GB" dirty="0"/>
          </a:p>
        </p:txBody>
      </p:sp>
      <p:sp>
        <p:nvSpPr>
          <p:cNvPr id="6" name="Content Placeholder 5"/>
          <p:cNvSpPr>
            <a:spLocks noGrp="1"/>
          </p:cNvSpPr>
          <p:nvPr>
            <p:ph sz="quarter" idx="11"/>
          </p:nvPr>
        </p:nvSpPr>
        <p:spPr>
          <a:xfrm>
            <a:off x="285750" y="1031840"/>
            <a:ext cx="8569325" cy="600556"/>
          </a:xfrm>
        </p:spPr>
        <p:txBody>
          <a:bodyPr/>
          <a:lstStyle/>
          <a:p>
            <a:pPr>
              <a:defRPr/>
            </a:pPr>
            <a:r>
              <a:rPr lang="en-US" dirty="0"/>
              <a:t>Low support of admitting migrants permanently, with majority opposing to opening centers for their accommodation in the territory of their municipality.</a:t>
            </a:r>
          </a:p>
        </p:txBody>
      </p:sp>
      <p:graphicFrame>
        <p:nvGraphicFramePr>
          <p:cNvPr id="47" name="Content Placeholder 12"/>
          <p:cNvGraphicFramePr>
            <a:graphicFrameLocks/>
          </p:cNvGraphicFramePr>
          <p:nvPr>
            <p:extLst>
              <p:ext uri="{D42A27DB-BD31-4B8C-83A1-F6EECF244321}">
                <p14:modId xmlns:p14="http://schemas.microsoft.com/office/powerpoint/2010/main" val="3336449969"/>
              </p:ext>
            </p:extLst>
          </p:nvPr>
        </p:nvGraphicFramePr>
        <p:xfrm>
          <a:off x="2821789" y="2438407"/>
          <a:ext cx="1343169" cy="14021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8" name="Content Placeholder 12"/>
          <p:cNvGraphicFramePr>
            <a:graphicFrameLocks/>
          </p:cNvGraphicFramePr>
          <p:nvPr>
            <p:extLst>
              <p:ext uri="{D42A27DB-BD31-4B8C-83A1-F6EECF244321}">
                <p14:modId xmlns:p14="http://schemas.microsoft.com/office/powerpoint/2010/main" val="3373103632"/>
              </p:ext>
            </p:extLst>
          </p:nvPr>
        </p:nvGraphicFramePr>
        <p:xfrm>
          <a:off x="880748" y="2368590"/>
          <a:ext cx="1947877" cy="1471918"/>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p:cNvSpPr/>
          <p:nvPr/>
        </p:nvSpPr>
        <p:spPr bwMode="ltGray">
          <a:xfrm>
            <a:off x="276416" y="3848432"/>
            <a:ext cx="4207192" cy="3708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200" b="0" dirty="0">
                <a:solidFill>
                  <a:schemeClr val="tx1"/>
                </a:solidFill>
              </a:rPr>
              <a:t>CITIZENS</a:t>
            </a:r>
            <a:r>
              <a:rPr lang="en-GB" sz="1200" b="0" dirty="0">
                <a:solidFill>
                  <a:schemeClr val="tx1"/>
                </a:solidFill>
              </a:rPr>
              <a:t>: </a:t>
            </a:r>
            <a:r>
              <a:rPr lang="en-US" sz="1200" b="0" dirty="0">
                <a:solidFill>
                  <a:schemeClr val="tx1"/>
                </a:solidFill>
              </a:rPr>
              <a:t>In your opinion, should Serbia admit migrants/refugees permanently? (in %)</a:t>
            </a:r>
          </a:p>
          <a:p>
            <a:r>
              <a:rPr lang="en-US" sz="1200" b="0" dirty="0">
                <a:solidFill>
                  <a:schemeClr val="tx1"/>
                </a:solidFill>
              </a:rPr>
              <a:t> </a:t>
            </a:r>
            <a:endParaRPr lang="en-GB" sz="1200" b="0" dirty="0">
              <a:solidFill>
                <a:schemeClr val="tx1"/>
              </a:solidFill>
            </a:endParaRPr>
          </a:p>
        </p:txBody>
      </p:sp>
      <p:grpSp>
        <p:nvGrpSpPr>
          <p:cNvPr id="17" name="Group 16"/>
          <p:cNvGrpSpPr/>
          <p:nvPr/>
        </p:nvGrpSpPr>
        <p:grpSpPr>
          <a:xfrm>
            <a:off x="419416" y="5592308"/>
            <a:ext cx="761037" cy="455315"/>
            <a:chOff x="3072293" y="5484439"/>
            <a:chExt cx="761037" cy="455315"/>
          </a:xfrm>
        </p:grpSpPr>
        <p:sp>
          <p:nvSpPr>
            <p:cNvPr id="52" name="Rectangle 51"/>
            <p:cNvSpPr>
              <a:spLocks noChangeAspect="1"/>
            </p:cNvSpPr>
            <p:nvPr/>
          </p:nvSpPr>
          <p:spPr>
            <a:xfrm>
              <a:off x="3072293" y="5536132"/>
              <a:ext cx="91440"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Rectangle 52"/>
            <p:cNvSpPr>
              <a:spLocks noChangeAspect="1"/>
            </p:cNvSpPr>
            <p:nvPr/>
          </p:nvSpPr>
          <p:spPr>
            <a:xfrm>
              <a:off x="3072293" y="5678602"/>
              <a:ext cx="91440" cy="91440"/>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TextBox 12"/>
            <p:cNvSpPr txBox="1"/>
            <p:nvPr/>
          </p:nvSpPr>
          <p:spPr>
            <a:xfrm>
              <a:off x="3251200" y="5570422"/>
              <a:ext cx="431800" cy="369332"/>
            </a:xfrm>
            <a:prstGeom prst="rect">
              <a:avLst/>
            </a:prstGeom>
            <a:noFill/>
          </p:spPr>
          <p:txBody>
            <a:bodyPr wrap="square" rtlCol="0">
              <a:spAutoFit/>
            </a:bodyPr>
            <a:lstStyle/>
            <a:p>
              <a:endParaRPr lang="en-US" dirty="0"/>
            </a:p>
          </p:txBody>
        </p:sp>
        <p:sp>
          <p:nvSpPr>
            <p:cNvPr id="14" name="TextBox 13"/>
            <p:cNvSpPr txBox="1"/>
            <p:nvPr/>
          </p:nvSpPr>
          <p:spPr>
            <a:xfrm>
              <a:off x="3100615" y="5484439"/>
              <a:ext cx="732715" cy="338554"/>
            </a:xfrm>
            <a:prstGeom prst="rect">
              <a:avLst/>
            </a:prstGeom>
            <a:noFill/>
          </p:spPr>
          <p:txBody>
            <a:bodyPr wrap="square" rtlCol="0">
              <a:spAutoFit/>
            </a:bodyPr>
            <a:lstStyle/>
            <a:p>
              <a:r>
                <a:rPr lang="en-US" sz="700" b="0" dirty="0">
                  <a:latin typeface="+mj-lt"/>
                </a:rPr>
                <a:t>Sep-16</a:t>
              </a:r>
            </a:p>
            <a:p>
              <a:endParaRPr lang="en-US" sz="200" b="0" dirty="0">
                <a:latin typeface="+mj-lt"/>
              </a:endParaRPr>
            </a:p>
            <a:p>
              <a:r>
                <a:rPr lang="en-US" sz="700" b="0" dirty="0">
                  <a:latin typeface="+mj-lt"/>
                </a:rPr>
                <a:t>Mar-16</a:t>
              </a:r>
            </a:p>
          </p:txBody>
        </p:sp>
      </p:grpSp>
      <p:graphicFrame>
        <p:nvGraphicFramePr>
          <p:cNvPr id="15" name="Content Placeholder 12"/>
          <p:cNvGraphicFramePr>
            <a:graphicFrameLocks/>
          </p:cNvGraphicFramePr>
          <p:nvPr>
            <p:extLst>
              <p:ext uri="{D42A27DB-BD31-4B8C-83A1-F6EECF244321}">
                <p14:modId xmlns:p14="http://schemas.microsoft.com/office/powerpoint/2010/main" val="14416387"/>
              </p:ext>
            </p:extLst>
          </p:nvPr>
        </p:nvGraphicFramePr>
        <p:xfrm>
          <a:off x="2869493" y="4290470"/>
          <a:ext cx="1343169" cy="1402101"/>
        </p:xfrm>
        <a:graphic>
          <a:graphicData uri="http://schemas.openxmlformats.org/drawingml/2006/chart">
            <c:chart xmlns:c="http://schemas.openxmlformats.org/drawingml/2006/chart" xmlns:r="http://schemas.openxmlformats.org/officeDocument/2006/relationships" r:id="rId7"/>
          </a:graphicData>
        </a:graphic>
      </p:graphicFrame>
      <p:sp>
        <p:nvSpPr>
          <p:cNvPr id="18" name="Rectangle 17"/>
          <p:cNvSpPr/>
          <p:nvPr/>
        </p:nvSpPr>
        <p:spPr bwMode="ltGray">
          <a:xfrm>
            <a:off x="285750" y="1853788"/>
            <a:ext cx="4350258" cy="8995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sz="1000" b="0" i="0" u="none" strike="noStrike" kern="1200" spc="0" baseline="0">
                <a:solidFill>
                  <a:prstClr val="black">
                    <a:lumMod val="65000"/>
                    <a:lumOff val="35000"/>
                  </a:prstClr>
                </a:solidFill>
                <a:latin typeface="+mn-lt"/>
                <a:ea typeface="+mn-ea"/>
                <a:cs typeface="+mn-cs"/>
              </a:defRPr>
            </a:pPr>
            <a:r>
              <a:rPr lang="en-US" sz="1200" b="0" dirty="0">
                <a:solidFill>
                  <a:schemeClr val="tx1"/>
                </a:solidFill>
              </a:rPr>
              <a:t>CITIZENS</a:t>
            </a:r>
            <a:r>
              <a:rPr lang="en-GB" sz="1200" b="0" dirty="0">
                <a:solidFill>
                  <a:schemeClr val="tx1"/>
                </a:solidFill>
              </a:rPr>
              <a:t>: </a:t>
            </a:r>
            <a:r>
              <a:rPr lang="en-US" sz="1200" dirty="0">
                <a:solidFill>
                  <a:schemeClr val="tx1"/>
                </a:solidFill>
              </a:rPr>
              <a:t>Would you oppose or agree with the establishment of an accommodation facility of migrants/refugees on the municipal territory? (in %)</a:t>
            </a:r>
          </a:p>
          <a:p>
            <a:endParaRPr lang="en-GB" sz="1200" b="0" dirty="0">
              <a:solidFill>
                <a:schemeClr val="tx1"/>
              </a:solidFill>
            </a:endParaRPr>
          </a:p>
        </p:txBody>
      </p:sp>
      <p:sp>
        <p:nvSpPr>
          <p:cNvPr id="20" name="Slide Number Placeholder 3"/>
          <p:cNvSpPr>
            <a:spLocks noGrp="1"/>
          </p:cNvSpPr>
          <p:nvPr>
            <p:ph type="sldNum" sz="quarter" idx="10"/>
          </p:nvPr>
        </p:nvSpPr>
        <p:spPr>
          <a:xfrm>
            <a:off x="8349607" y="6323838"/>
            <a:ext cx="505467" cy="252000"/>
          </a:xfrm>
        </p:spPr>
        <p:txBody>
          <a:bodyPr/>
          <a:lstStyle/>
          <a:p>
            <a:fld id="{9784CBA3-D598-4B1F-BAA3-EE14B5154290}" type="slidenum">
              <a:rPr lang="en-AU" smtClean="0"/>
              <a:pPr/>
              <a:t>15</a:t>
            </a:fld>
            <a:endParaRPr lang="en-AU" dirty="0"/>
          </a:p>
        </p:txBody>
      </p:sp>
      <p:sp>
        <p:nvSpPr>
          <p:cNvPr id="3" name="Rectangle 2"/>
          <p:cNvSpPr/>
          <p:nvPr/>
        </p:nvSpPr>
        <p:spPr>
          <a:xfrm>
            <a:off x="5199001" y="4999613"/>
            <a:ext cx="2585686" cy="707886"/>
          </a:xfrm>
          <a:prstGeom prst="rect">
            <a:avLst/>
          </a:prstGeom>
          <a:noFill/>
        </p:spPr>
        <p:txBody>
          <a:bodyPr wrap="square">
            <a:spAutoFit/>
          </a:bodyPr>
          <a:lstStyle/>
          <a:p>
            <a:pPr lvl="0" fontAlgn="auto">
              <a:spcAft>
                <a:spcPts val="0"/>
              </a:spcAft>
              <a:defRPr/>
            </a:pPr>
            <a:r>
              <a:rPr lang="en-US" sz="1000" b="0" dirty="0">
                <a:latin typeface="+mj-lt"/>
              </a:rPr>
              <a:t>Biggest issue for admitting migrants/refugees permanently are poverty in Serbia, cultural, religious and language differences.</a:t>
            </a:r>
          </a:p>
        </p:txBody>
      </p:sp>
      <p:graphicFrame>
        <p:nvGraphicFramePr>
          <p:cNvPr id="21" name="Table 20"/>
          <p:cNvGraphicFramePr>
            <a:graphicFrameLocks noGrp="1"/>
          </p:cNvGraphicFramePr>
          <p:nvPr>
            <p:extLst>
              <p:ext uri="{D42A27DB-BD31-4B8C-83A1-F6EECF244321}">
                <p14:modId xmlns:p14="http://schemas.microsoft.com/office/powerpoint/2010/main" val="795173881"/>
              </p:ext>
            </p:extLst>
          </p:nvPr>
        </p:nvGraphicFramePr>
        <p:xfrm>
          <a:off x="7784687" y="5338716"/>
          <a:ext cx="1070387" cy="548640"/>
        </p:xfrm>
        <a:graphic>
          <a:graphicData uri="http://schemas.openxmlformats.org/drawingml/2006/table">
            <a:tbl>
              <a:tblPr firstRow="1" bandRow="1">
                <a:tableStyleId>{2D5ABB26-0587-4C30-8999-92F81FD0307C}</a:tableStyleId>
              </a:tblPr>
              <a:tblGrid>
                <a:gridCol w="602093">
                  <a:extLst>
                    <a:ext uri="{9D8B030D-6E8A-4147-A177-3AD203B41FA5}">
                      <a16:colId xmlns:a16="http://schemas.microsoft.com/office/drawing/2014/main" val="20000"/>
                    </a:ext>
                  </a:extLst>
                </a:gridCol>
                <a:gridCol w="468294">
                  <a:extLst>
                    <a:ext uri="{9D8B030D-6E8A-4147-A177-3AD203B41FA5}">
                      <a16:colId xmlns:a16="http://schemas.microsoft.com/office/drawing/2014/main" val="20001"/>
                    </a:ext>
                  </a:extLst>
                </a:gridCol>
              </a:tblGrid>
              <a:tr h="149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a:t>Base</a:t>
                      </a:r>
                      <a:endParaRPr lang="en-US" sz="600" b="0" dirty="0">
                        <a:solidFill>
                          <a:srgbClr val="333333"/>
                        </a:solidFill>
                      </a:endParaRPr>
                    </a:p>
                  </a:txBody>
                  <a:tcPr anchor="ctr"/>
                </a:tc>
                <a:tc>
                  <a:txBody>
                    <a:bodyPr/>
                    <a:lstStyle/>
                    <a:p>
                      <a:r>
                        <a:rPr lang="x-none" sz="600" dirty="0"/>
                        <a:t>Total</a:t>
                      </a:r>
                      <a:endParaRPr lang="en-US" sz="600" b="0" dirty="0">
                        <a:solidFill>
                          <a:srgbClr val="333333"/>
                        </a:solidFill>
                      </a:endParaRPr>
                    </a:p>
                  </a:txBody>
                  <a:tcPr anchor="ctr"/>
                </a:tc>
                <a:extLst>
                  <a:ext uri="{0D108BD9-81ED-4DB2-BD59-A6C34878D82A}">
                    <a16:rowId xmlns:a16="http://schemas.microsoft.com/office/drawing/2014/main" val="10000"/>
                  </a:ext>
                </a:extLst>
              </a:tr>
              <a:tr h="0">
                <a:tc>
                  <a:txBody>
                    <a:bodyPr/>
                    <a:lstStyle/>
                    <a:p>
                      <a:r>
                        <a:rPr lang="en-US" sz="600" dirty="0"/>
                        <a:t>Sep</a:t>
                      </a:r>
                      <a:r>
                        <a:rPr lang="sr-Latn-RS" sz="600" dirty="0"/>
                        <a:t>-</a:t>
                      </a:r>
                      <a:r>
                        <a:rPr lang="en-US" sz="600" dirty="0"/>
                        <a:t>16</a:t>
                      </a:r>
                      <a:endParaRPr lang="en-US" sz="600" b="0" dirty="0">
                        <a:solidFill>
                          <a:srgbClr val="333333"/>
                        </a:solidFill>
                      </a:endParaRPr>
                    </a:p>
                  </a:txBody>
                  <a:tcPr anchor="ctr"/>
                </a:tc>
                <a:tc>
                  <a:txBody>
                    <a:bodyPr/>
                    <a:lstStyle/>
                    <a:p>
                      <a:r>
                        <a:rPr lang="sr-Latn-RS" sz="600" dirty="0"/>
                        <a:t>811</a:t>
                      </a:r>
                      <a:endParaRPr lang="en-US" sz="600" dirty="0"/>
                    </a:p>
                  </a:txBody>
                  <a:tcPr anchor="ctr"/>
                </a:tc>
                <a:extLst>
                  <a:ext uri="{0D108BD9-81ED-4DB2-BD59-A6C34878D82A}">
                    <a16:rowId xmlns:a16="http://schemas.microsoft.com/office/drawing/2014/main" val="10001"/>
                  </a:ext>
                </a:extLst>
              </a:tr>
              <a:tr h="0">
                <a:tc>
                  <a:txBody>
                    <a:bodyPr/>
                    <a:lstStyle/>
                    <a:p>
                      <a:r>
                        <a:rPr lang="en-US" sz="600" dirty="0"/>
                        <a:t>Mar</a:t>
                      </a:r>
                      <a:r>
                        <a:rPr lang="sr-Latn-RS" sz="600" dirty="0"/>
                        <a:t>-</a:t>
                      </a:r>
                      <a:r>
                        <a:rPr lang="en-US" sz="600" dirty="0"/>
                        <a:t>16</a:t>
                      </a:r>
                      <a:endParaRPr lang="en-US" sz="600" b="0" dirty="0">
                        <a:solidFill>
                          <a:srgbClr val="333333"/>
                        </a:solidFill>
                      </a:endParaRPr>
                    </a:p>
                  </a:txBody>
                  <a:tcPr anchor="ctr"/>
                </a:tc>
                <a:tc>
                  <a:txBody>
                    <a:bodyPr/>
                    <a:lstStyle/>
                    <a:p>
                      <a:r>
                        <a:rPr lang="sr-Latn-RS" sz="600" dirty="0"/>
                        <a:t>800</a:t>
                      </a:r>
                      <a:endParaRPr lang="en-US" sz="600" b="0" dirty="0">
                        <a:solidFill>
                          <a:srgbClr val="333333"/>
                        </a:solidFill>
                      </a:endParaRPr>
                    </a:p>
                  </a:txBody>
                  <a:tcPr anchor="ctr"/>
                </a:tc>
                <a:extLst>
                  <a:ext uri="{0D108BD9-81ED-4DB2-BD59-A6C34878D82A}">
                    <a16:rowId xmlns:a16="http://schemas.microsoft.com/office/drawing/2014/main" val="10002"/>
                  </a:ext>
                </a:extLst>
              </a:tr>
            </a:tbl>
          </a:graphicData>
        </a:graphic>
      </p:graphicFrame>
      <p:cxnSp>
        <p:nvCxnSpPr>
          <p:cNvPr id="22" name="Straight Connector 21"/>
          <p:cNvCxnSpPr/>
          <p:nvPr/>
        </p:nvCxnSpPr>
        <p:spPr>
          <a:xfrm>
            <a:off x="4634274" y="1904589"/>
            <a:ext cx="47705" cy="3741811"/>
          </a:xfrm>
          <a:prstGeom prst="line">
            <a:avLst/>
          </a:prstGeom>
          <a:ln w="9525">
            <a:solidFill>
              <a:srgbClr val="666666"/>
            </a:solidFill>
            <a:prstDash val="dash"/>
          </a:ln>
        </p:spPr>
        <p:style>
          <a:lnRef idx="1">
            <a:schemeClr val="accent1"/>
          </a:lnRef>
          <a:fillRef idx="0">
            <a:schemeClr val="accent1"/>
          </a:fillRef>
          <a:effectRef idx="0">
            <a:schemeClr val="accent1"/>
          </a:effectRef>
          <a:fontRef idx="minor">
            <a:schemeClr val="tx1"/>
          </a:fontRef>
        </p:style>
      </p:cxnSp>
      <p:sp>
        <p:nvSpPr>
          <p:cNvPr id="4" name="Isosceles Triangle 3"/>
          <p:cNvSpPr/>
          <p:nvPr/>
        </p:nvSpPr>
        <p:spPr>
          <a:xfrm rot="5400000">
            <a:off x="4650178" y="5270307"/>
            <a:ext cx="580623" cy="517022"/>
          </a:xfrm>
          <a:prstGeom prst="triangle">
            <a:avLst>
              <a:gd name="adj" fmla="val 50000"/>
            </a:avLst>
          </a:prstGeom>
          <a:solidFill>
            <a:srgbClr val="0F7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25921" y="4109330"/>
            <a:ext cx="2432179" cy="707886"/>
          </a:xfrm>
          <a:prstGeom prst="rect">
            <a:avLst/>
          </a:prstGeom>
        </p:spPr>
        <p:txBody>
          <a:bodyPr wrap="square">
            <a:spAutoFit/>
          </a:bodyPr>
          <a:lstStyle/>
          <a:p>
            <a:r>
              <a:rPr lang="en-US" sz="1000" b="0" dirty="0">
                <a:latin typeface="+mj-lt"/>
              </a:rPr>
              <a:t>Citizens from Kanji</a:t>
            </a:r>
            <a:r>
              <a:rPr lang="sr-Latn-RS" sz="1000" b="0" dirty="0">
                <a:latin typeface="+mj-lt"/>
              </a:rPr>
              <a:t>ž</a:t>
            </a:r>
            <a:r>
              <a:rPr lang="en-US" sz="1000" b="0" dirty="0">
                <a:latin typeface="+mj-lt"/>
              </a:rPr>
              <a:t>a, </a:t>
            </a:r>
            <a:r>
              <a:rPr lang="sr-Latn-RS" sz="1000" b="0" dirty="0">
                <a:latin typeface="+mj-lt"/>
              </a:rPr>
              <a:t>Z</a:t>
            </a:r>
            <a:r>
              <a:rPr lang="en-US" sz="1000" b="0" dirty="0" err="1">
                <a:latin typeface="+mj-lt"/>
              </a:rPr>
              <a:t>aje</a:t>
            </a:r>
            <a:r>
              <a:rPr lang="sr-Latn-RS" sz="1000" b="0" dirty="0">
                <a:latin typeface="+mj-lt"/>
              </a:rPr>
              <a:t>č</a:t>
            </a:r>
            <a:r>
              <a:rPr lang="en-US" sz="1000" b="0" dirty="0" err="1">
                <a:latin typeface="+mj-lt"/>
              </a:rPr>
              <a:t>ar</a:t>
            </a:r>
            <a:r>
              <a:rPr lang="en-US" sz="1000" b="0" dirty="0">
                <a:latin typeface="+mj-lt"/>
              </a:rPr>
              <a:t> and </a:t>
            </a:r>
            <a:r>
              <a:rPr lang="sr-Latn-RS" sz="1000" b="0" dirty="0">
                <a:latin typeface="+mj-lt"/>
              </a:rPr>
              <a:t>Šid </a:t>
            </a:r>
            <a:r>
              <a:rPr lang="en-US" sz="1000" b="0" dirty="0">
                <a:latin typeface="+mj-lt"/>
              </a:rPr>
              <a:t>most oppose to accepting migrants temporarily or permanently.</a:t>
            </a:r>
          </a:p>
        </p:txBody>
      </p:sp>
      <p:sp>
        <p:nvSpPr>
          <p:cNvPr id="23" name="Isosceles Triangle 22"/>
          <p:cNvSpPr/>
          <p:nvPr/>
        </p:nvSpPr>
        <p:spPr>
          <a:xfrm rot="5400000">
            <a:off x="4640653" y="4206251"/>
            <a:ext cx="580623" cy="517022"/>
          </a:xfrm>
          <a:prstGeom prst="triangle">
            <a:avLst>
              <a:gd name="adj" fmla="val 50000"/>
            </a:avLst>
          </a:prstGeom>
          <a:solidFill>
            <a:srgbClr val="0F7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99001" y="3118850"/>
            <a:ext cx="2805948" cy="553998"/>
          </a:xfrm>
          <a:prstGeom prst="rect">
            <a:avLst/>
          </a:prstGeom>
        </p:spPr>
        <p:txBody>
          <a:bodyPr wrap="square">
            <a:spAutoFit/>
          </a:bodyPr>
          <a:lstStyle/>
          <a:p>
            <a:r>
              <a:rPr lang="en-US" sz="1000" b="0" dirty="0">
                <a:latin typeface="+mj-lt"/>
              </a:rPr>
              <a:t>The closer the expected interaction is, the lower the level of willingness of citizens to participate in this interaction.</a:t>
            </a:r>
          </a:p>
        </p:txBody>
      </p:sp>
      <p:sp>
        <p:nvSpPr>
          <p:cNvPr id="24" name="Isosceles Triangle 23"/>
          <p:cNvSpPr/>
          <p:nvPr/>
        </p:nvSpPr>
        <p:spPr>
          <a:xfrm rot="5400000">
            <a:off x="4627522" y="3075306"/>
            <a:ext cx="580623" cy="517022"/>
          </a:xfrm>
          <a:prstGeom prst="triangle">
            <a:avLst>
              <a:gd name="adj" fmla="val 50000"/>
            </a:avLst>
          </a:prstGeom>
          <a:solidFill>
            <a:srgbClr val="0F7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019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Clustering citizens attitudes towards migrants</a:t>
            </a:r>
          </a:p>
        </p:txBody>
      </p:sp>
      <p:sp>
        <p:nvSpPr>
          <p:cNvPr id="3" name="Slide Number Placeholder 2"/>
          <p:cNvSpPr>
            <a:spLocks noGrp="1"/>
          </p:cNvSpPr>
          <p:nvPr>
            <p:ph type="sldNum" sz="quarter" idx="10"/>
          </p:nvPr>
        </p:nvSpPr>
        <p:spPr/>
        <p:txBody>
          <a:bodyPr/>
          <a:lstStyle/>
          <a:p>
            <a:fld id="{9784CBA3-D598-4B1F-BAA3-EE14B5154290}" type="slidenum">
              <a:rPr lang="en-AU" smtClean="0"/>
              <a:pPr/>
              <a:t>16</a:t>
            </a:fld>
            <a:endParaRPr lang="en-AU" dirty="0"/>
          </a:p>
        </p:txBody>
      </p:sp>
      <p:graphicFrame>
        <p:nvGraphicFramePr>
          <p:cNvPr id="6" name="Chart 5"/>
          <p:cNvGraphicFramePr/>
          <p:nvPr>
            <p:extLst>
              <p:ext uri="{D42A27DB-BD31-4B8C-83A1-F6EECF244321}">
                <p14:modId xmlns:p14="http://schemas.microsoft.com/office/powerpoint/2010/main" val="3487656881"/>
              </p:ext>
            </p:extLst>
          </p:nvPr>
        </p:nvGraphicFramePr>
        <p:xfrm>
          <a:off x="3191772" y="1635414"/>
          <a:ext cx="1546424" cy="171839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Chart 6"/>
          <p:cNvGraphicFramePr/>
          <p:nvPr>
            <p:extLst>
              <p:ext uri="{D42A27DB-BD31-4B8C-83A1-F6EECF244321}">
                <p14:modId xmlns:p14="http://schemas.microsoft.com/office/powerpoint/2010/main" val="3321839723"/>
              </p:ext>
            </p:extLst>
          </p:nvPr>
        </p:nvGraphicFramePr>
        <p:xfrm>
          <a:off x="3191772" y="1632347"/>
          <a:ext cx="1546424" cy="171839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Chart 8"/>
          <p:cNvGraphicFramePr/>
          <p:nvPr>
            <p:extLst>
              <p:ext uri="{D42A27DB-BD31-4B8C-83A1-F6EECF244321}">
                <p14:modId xmlns:p14="http://schemas.microsoft.com/office/powerpoint/2010/main" val="687446521"/>
              </p:ext>
            </p:extLst>
          </p:nvPr>
        </p:nvGraphicFramePr>
        <p:xfrm>
          <a:off x="4456851" y="3083893"/>
          <a:ext cx="1546424" cy="1718399"/>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Group 10"/>
          <p:cNvGrpSpPr/>
          <p:nvPr/>
        </p:nvGrpSpPr>
        <p:grpSpPr>
          <a:xfrm>
            <a:off x="3028757" y="1623524"/>
            <a:ext cx="3178863" cy="3178863"/>
            <a:chOff x="2976945" y="1538087"/>
            <a:chExt cx="3472874" cy="3472874"/>
          </a:xfrm>
        </p:grpSpPr>
        <p:cxnSp>
          <p:nvCxnSpPr>
            <p:cNvPr id="12" name="Straight Connector 11"/>
            <p:cNvCxnSpPr/>
            <p:nvPr>
              <p:custDataLst>
                <p:tags r:id="rId5"/>
              </p:custDataLst>
            </p:nvPr>
          </p:nvCxnSpPr>
          <p:spPr>
            <a:xfrm>
              <a:off x="2976945" y="3274525"/>
              <a:ext cx="3472874" cy="0"/>
            </a:xfrm>
            <a:prstGeom prst="line">
              <a:avLst/>
            </a:prstGeom>
            <a:ln w="19050">
              <a:solidFill>
                <a:srgbClr val="333333"/>
              </a:solidFill>
              <a:tailEnd type="triangle"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6"/>
              </p:custDataLst>
            </p:nvPr>
          </p:nvCxnSpPr>
          <p:spPr>
            <a:xfrm rot="16200000">
              <a:off x="2955829" y="3274524"/>
              <a:ext cx="3472874" cy="0"/>
            </a:xfrm>
            <a:prstGeom prst="line">
              <a:avLst/>
            </a:prstGeom>
            <a:ln w="19050">
              <a:solidFill>
                <a:srgbClr val="333333"/>
              </a:solidFill>
              <a:tailEnd type="triangle" len="lg"/>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668250" y="1900197"/>
            <a:ext cx="3131477" cy="3228289"/>
            <a:chOff x="506560" y="2168095"/>
            <a:chExt cx="3131477" cy="3228289"/>
          </a:xfrm>
        </p:grpSpPr>
        <p:sp>
          <p:nvSpPr>
            <p:cNvPr id="15" name="TextBox 14"/>
            <p:cNvSpPr txBox="1"/>
            <p:nvPr>
              <p:custDataLst>
                <p:tags r:id="rId1"/>
              </p:custDataLst>
            </p:nvPr>
          </p:nvSpPr>
          <p:spPr>
            <a:xfrm>
              <a:off x="3339878" y="4768676"/>
              <a:ext cx="298159" cy="138499"/>
            </a:xfrm>
            <a:prstGeom prst="rect">
              <a:avLst/>
            </a:prstGeom>
            <a:noFill/>
          </p:spPr>
          <p:txBody>
            <a:bodyPr wrap="none" lIns="0" tIns="0" rIns="0" bIns="0">
              <a:spAutoFit/>
            </a:bodyPr>
            <a:lstStyle/>
            <a:p>
              <a:pPr algn="r">
                <a:defRPr/>
              </a:pPr>
              <a:r>
                <a:rPr lang="en-AU" sz="900" dirty="0">
                  <a:solidFill>
                    <a:srgbClr val="0F7BA2"/>
                  </a:solidFill>
                  <a:latin typeface="+mn-lt"/>
                </a:rPr>
                <a:t>High</a:t>
              </a:r>
            </a:p>
          </p:txBody>
        </p:sp>
        <p:sp>
          <p:nvSpPr>
            <p:cNvPr id="16" name="TextBox 15"/>
            <p:cNvSpPr txBox="1"/>
            <p:nvPr>
              <p:custDataLst>
                <p:tags r:id="rId2"/>
              </p:custDataLst>
            </p:nvPr>
          </p:nvSpPr>
          <p:spPr>
            <a:xfrm>
              <a:off x="1303067" y="4768676"/>
              <a:ext cx="609141" cy="138499"/>
            </a:xfrm>
            <a:prstGeom prst="rect">
              <a:avLst/>
            </a:prstGeom>
            <a:noFill/>
          </p:spPr>
          <p:txBody>
            <a:bodyPr wrap="none" lIns="0" tIns="0" rIns="0" bIns="0">
              <a:spAutoFit/>
            </a:bodyPr>
            <a:lstStyle/>
            <a:p>
              <a:pPr algn="ctr">
                <a:defRPr/>
              </a:pPr>
              <a:r>
                <a:rPr lang="en-US" sz="900" dirty="0">
                  <a:solidFill>
                    <a:srgbClr val="0F7BA2"/>
                  </a:solidFill>
                  <a:latin typeface="+mn-lt"/>
                </a:rPr>
                <a:t>Moderate</a:t>
              </a:r>
              <a:endParaRPr lang="en-AU" sz="900" dirty="0">
                <a:solidFill>
                  <a:srgbClr val="0F7BA2"/>
                </a:solidFill>
                <a:latin typeface="+mn-lt"/>
              </a:endParaRPr>
            </a:p>
          </p:txBody>
        </p:sp>
        <p:sp>
          <p:nvSpPr>
            <p:cNvPr id="17" name="TextBox 16"/>
            <p:cNvSpPr txBox="1"/>
            <p:nvPr>
              <p:custDataLst>
                <p:tags r:id="rId3"/>
              </p:custDataLst>
            </p:nvPr>
          </p:nvSpPr>
          <p:spPr>
            <a:xfrm rot="16200000">
              <a:off x="806537" y="4490457"/>
              <a:ext cx="266099" cy="138499"/>
            </a:xfrm>
            <a:prstGeom prst="rect">
              <a:avLst/>
            </a:prstGeom>
            <a:noFill/>
          </p:spPr>
          <p:txBody>
            <a:bodyPr wrap="none" lIns="0" tIns="0" rIns="0" bIns="0">
              <a:spAutoFit/>
            </a:bodyPr>
            <a:lstStyle/>
            <a:p>
              <a:pPr algn="ctr">
                <a:defRPr/>
              </a:pPr>
              <a:r>
                <a:rPr lang="en-US" sz="900" dirty="0">
                  <a:solidFill>
                    <a:srgbClr val="89BD27"/>
                  </a:solidFill>
                  <a:latin typeface="+mn-lt"/>
                </a:rPr>
                <a:t>Low</a:t>
              </a:r>
              <a:endParaRPr lang="en-AU" sz="900" dirty="0">
                <a:solidFill>
                  <a:srgbClr val="89BD27"/>
                </a:solidFill>
                <a:latin typeface="+mn-lt"/>
              </a:endParaRPr>
            </a:p>
          </p:txBody>
        </p:sp>
        <p:sp>
          <p:nvSpPr>
            <p:cNvPr id="18" name="TextBox 17"/>
            <p:cNvSpPr txBox="1"/>
            <p:nvPr>
              <p:custDataLst>
                <p:tags r:id="rId4"/>
              </p:custDataLst>
            </p:nvPr>
          </p:nvSpPr>
          <p:spPr>
            <a:xfrm rot="16200000">
              <a:off x="790505" y="2247925"/>
              <a:ext cx="298159" cy="138499"/>
            </a:xfrm>
            <a:prstGeom prst="rect">
              <a:avLst/>
            </a:prstGeom>
            <a:noFill/>
          </p:spPr>
          <p:txBody>
            <a:bodyPr wrap="none" lIns="0" tIns="0" rIns="0" bIns="0">
              <a:spAutoFit/>
            </a:bodyPr>
            <a:lstStyle/>
            <a:p>
              <a:pPr algn="r">
                <a:defRPr/>
              </a:pPr>
              <a:r>
                <a:rPr lang="en-US" sz="900" dirty="0">
                  <a:solidFill>
                    <a:srgbClr val="89BD27"/>
                  </a:solidFill>
                  <a:latin typeface="+mn-lt"/>
                </a:rPr>
                <a:t>High</a:t>
              </a:r>
              <a:endParaRPr lang="en-AU" sz="900" dirty="0">
                <a:solidFill>
                  <a:srgbClr val="89BD27"/>
                </a:solidFill>
                <a:latin typeface="+mn-lt"/>
              </a:endParaRPr>
            </a:p>
          </p:txBody>
        </p:sp>
        <p:sp>
          <p:nvSpPr>
            <p:cNvPr id="19" name="Rectangle 18"/>
            <p:cNvSpPr/>
            <p:nvPr/>
          </p:nvSpPr>
          <p:spPr>
            <a:xfrm rot="16200000">
              <a:off x="50678" y="3321422"/>
              <a:ext cx="1160203" cy="248439"/>
            </a:xfrm>
            <a:prstGeom prst="rect">
              <a:avLst/>
            </a:prstGeom>
          </p:spPr>
          <p:txBody>
            <a:bodyPr wrap="none" lIns="78397" tIns="39198" rIns="78397" bIns="39198">
              <a:spAutoFit/>
            </a:bodyPr>
            <a:lstStyle/>
            <a:p>
              <a:pPr algn="ctr">
                <a:defRPr/>
              </a:pPr>
              <a:r>
                <a:rPr lang="en-US" sz="1100" dirty="0">
                  <a:solidFill>
                    <a:srgbClr val="89BD27"/>
                  </a:solidFill>
                  <a:latin typeface="Verdana"/>
                  <a:cs typeface="Verdana"/>
                </a:rPr>
                <a:t>SOLIDARITY</a:t>
              </a:r>
              <a:endParaRPr lang="en-AU" sz="1050" dirty="0">
                <a:solidFill>
                  <a:srgbClr val="89BD27"/>
                </a:solidFill>
                <a:latin typeface="Verdana"/>
                <a:cs typeface="Verdana"/>
              </a:endParaRPr>
            </a:p>
          </p:txBody>
        </p:sp>
        <p:sp>
          <p:nvSpPr>
            <p:cNvPr id="20" name="Rectangle 19"/>
            <p:cNvSpPr/>
            <p:nvPr/>
          </p:nvSpPr>
          <p:spPr>
            <a:xfrm>
              <a:off x="1892741" y="5147945"/>
              <a:ext cx="1031962" cy="248439"/>
            </a:xfrm>
            <a:prstGeom prst="rect">
              <a:avLst/>
            </a:prstGeom>
          </p:spPr>
          <p:txBody>
            <a:bodyPr wrap="none" lIns="78397" tIns="39198" rIns="78397" bIns="39198">
              <a:spAutoFit/>
            </a:bodyPr>
            <a:lstStyle/>
            <a:p>
              <a:pPr algn="ctr">
                <a:defRPr/>
              </a:pPr>
              <a:r>
                <a:rPr lang="en-US" sz="1100" dirty="0">
                  <a:solidFill>
                    <a:srgbClr val="0F7BA2"/>
                  </a:solidFill>
                  <a:latin typeface="Verdana"/>
                  <a:cs typeface="Verdana"/>
                </a:rPr>
                <a:t>CONCERNS</a:t>
              </a:r>
              <a:endParaRPr lang="en-AU" dirty="0">
                <a:solidFill>
                  <a:srgbClr val="0F7BA2"/>
                </a:solidFill>
                <a:latin typeface="Verdana"/>
                <a:cs typeface="Verdana"/>
              </a:endParaRPr>
            </a:p>
          </p:txBody>
        </p:sp>
      </p:grpSp>
      <p:sp>
        <p:nvSpPr>
          <p:cNvPr id="27" name="Rectangle 26"/>
          <p:cNvSpPr/>
          <p:nvPr/>
        </p:nvSpPr>
        <p:spPr>
          <a:xfrm>
            <a:off x="6137165" y="3518981"/>
            <a:ext cx="2606786" cy="2462213"/>
          </a:xfrm>
          <a:prstGeom prst="rect">
            <a:avLst/>
          </a:prstGeom>
        </p:spPr>
        <p:txBody>
          <a:bodyPr wrap="square">
            <a:spAutoFit/>
          </a:bodyPr>
          <a:lstStyle/>
          <a:p>
            <a:r>
              <a:rPr lang="en-US" sz="1100" b="0" dirty="0">
                <a:latin typeface="+mj-lt"/>
              </a:rPr>
              <a:t>Very much concerned about their </a:t>
            </a:r>
            <a:r>
              <a:rPr lang="en-US" sz="1100" dirty="0">
                <a:latin typeface="+mj-lt"/>
              </a:rPr>
              <a:t>personal safety </a:t>
            </a:r>
            <a:r>
              <a:rPr lang="en-US" sz="1100" b="0" dirty="0">
                <a:latin typeface="+mj-lt"/>
              </a:rPr>
              <a:t>due to the increased influx of migrants, and they are especially concerned about the </a:t>
            </a:r>
            <a:r>
              <a:rPr lang="en-US" sz="1100" dirty="0">
                <a:latin typeface="+mj-lt"/>
              </a:rPr>
              <a:t>safety of women</a:t>
            </a:r>
            <a:r>
              <a:rPr lang="en-US" sz="1100" b="0" dirty="0">
                <a:latin typeface="+mj-lt"/>
              </a:rPr>
              <a:t>. They have strong fears that there are </a:t>
            </a:r>
            <a:r>
              <a:rPr lang="en-US" sz="1100" dirty="0">
                <a:latin typeface="+mj-lt"/>
              </a:rPr>
              <a:t>potential terrorists</a:t>
            </a:r>
            <a:r>
              <a:rPr lang="en-US" sz="1100" b="0" dirty="0">
                <a:latin typeface="+mj-lt"/>
              </a:rPr>
              <a:t> among migrants. To a large extent, this group of people believes that migrants would </a:t>
            </a:r>
            <a:r>
              <a:rPr lang="en-US" sz="1100" dirty="0">
                <a:latin typeface="+mj-lt"/>
              </a:rPr>
              <a:t>not fit into society</a:t>
            </a:r>
            <a:r>
              <a:rPr lang="en-US" sz="1100" b="0" dirty="0">
                <a:latin typeface="+mj-lt"/>
              </a:rPr>
              <a:t>, and that people should not even be sorry for them because they have </a:t>
            </a:r>
            <a:r>
              <a:rPr lang="en-US" sz="1100" dirty="0">
                <a:latin typeface="+mj-lt"/>
              </a:rPr>
              <a:t>enough money </a:t>
            </a:r>
            <a:r>
              <a:rPr lang="en-US" sz="1100" b="0" dirty="0">
                <a:latin typeface="+mj-lt"/>
              </a:rPr>
              <a:t>for their needs. </a:t>
            </a:r>
            <a:endParaRPr lang="sr-Latn-RS" sz="1400" b="0" dirty="0">
              <a:latin typeface="+mj-lt"/>
            </a:endParaRPr>
          </a:p>
        </p:txBody>
      </p:sp>
      <p:sp>
        <p:nvSpPr>
          <p:cNvPr id="28" name="Rectangle 27"/>
          <p:cNvSpPr/>
          <p:nvPr/>
        </p:nvSpPr>
        <p:spPr>
          <a:xfrm>
            <a:off x="6114395" y="1757758"/>
            <a:ext cx="2573576" cy="1615827"/>
          </a:xfrm>
          <a:prstGeom prst="rect">
            <a:avLst/>
          </a:prstGeom>
        </p:spPr>
        <p:txBody>
          <a:bodyPr wrap="square">
            <a:spAutoFit/>
          </a:bodyPr>
          <a:lstStyle/>
          <a:p>
            <a:pPr lvl="0" eaLnBrk="0" hangingPunct="0"/>
            <a:r>
              <a:rPr lang="en-US" sz="1100" b="0" dirty="0">
                <a:latin typeface="+mj-lt"/>
              </a:rPr>
              <a:t>Moderate opinion, they believe that migrants should be accepted, but </a:t>
            </a:r>
            <a:r>
              <a:rPr lang="en-US" sz="1100" dirty="0">
                <a:latin typeface="+mj-lt"/>
              </a:rPr>
              <a:t>only those that will easily fit into society</a:t>
            </a:r>
            <a:r>
              <a:rPr lang="en-US" sz="1100" b="0" dirty="0">
                <a:latin typeface="+mj-lt"/>
              </a:rPr>
              <a:t>. Their attitudes are more conservative and they have more sympathy if migrants are of the same religion</a:t>
            </a:r>
            <a:endParaRPr lang="sr-Latn-RS" altLang="en-US" sz="1100" b="0" dirty="0">
              <a:latin typeface="+mj-lt"/>
              <a:ea typeface="Times New Roman" panose="02020603050405020304" pitchFamily="18" charset="0"/>
              <a:cs typeface="Times New Roman" panose="02020603050405020304" pitchFamily="18" charset="0"/>
            </a:endParaRPr>
          </a:p>
          <a:p>
            <a:pPr lvl="0" eaLnBrk="0" hangingPunct="0"/>
            <a:endParaRPr lang="sr-Latn-RS" altLang="en-US" sz="1100" b="0" dirty="0">
              <a:latin typeface="+mj-lt"/>
              <a:ea typeface="Times New Roman" panose="02020603050405020304" pitchFamily="18" charset="0"/>
              <a:cs typeface="Times New Roman" panose="02020603050405020304" pitchFamily="18" charset="0"/>
            </a:endParaRPr>
          </a:p>
        </p:txBody>
      </p:sp>
      <p:sp>
        <p:nvSpPr>
          <p:cNvPr id="29" name="Rectangle 28"/>
          <p:cNvSpPr/>
          <p:nvPr/>
        </p:nvSpPr>
        <p:spPr>
          <a:xfrm>
            <a:off x="230665" y="1778188"/>
            <a:ext cx="2556406" cy="1769715"/>
          </a:xfrm>
          <a:prstGeom prst="rect">
            <a:avLst/>
          </a:prstGeom>
        </p:spPr>
        <p:txBody>
          <a:bodyPr wrap="square">
            <a:spAutoFit/>
          </a:bodyPr>
          <a:lstStyle/>
          <a:p>
            <a:pPr algn="r"/>
            <a:r>
              <a:rPr lang="en-US" sz="1100" b="0" dirty="0">
                <a:latin typeface="+mj-lt"/>
              </a:rPr>
              <a:t>Show the greatest solidarity with migrants, have the most sympathy and think that the </a:t>
            </a:r>
            <a:r>
              <a:rPr lang="en-US" sz="1100" dirty="0">
                <a:latin typeface="+mj-lt"/>
              </a:rPr>
              <a:t>utmost should be done to help the migrants </a:t>
            </a:r>
            <a:r>
              <a:rPr lang="en-US" sz="1100" b="0" dirty="0">
                <a:latin typeface="+mj-lt"/>
              </a:rPr>
              <a:t>because they need assistance. Neutral and positive opinions about migrants significantly prevail in this group.</a:t>
            </a:r>
          </a:p>
          <a:p>
            <a:pPr algn="r"/>
            <a:r>
              <a:rPr lang="en-US" sz="1000" b="0" dirty="0">
                <a:latin typeface="+mj-lt"/>
              </a:rPr>
              <a:t> </a:t>
            </a:r>
            <a:endParaRPr lang="sr-Latn-RS" sz="1000" b="0" dirty="0">
              <a:latin typeface="+mj-lt"/>
            </a:endParaRPr>
          </a:p>
          <a:p>
            <a:pPr algn="r"/>
            <a:endParaRPr lang="sr-Latn-RS" sz="1100" b="0" dirty="0">
              <a:latin typeface="+mj-lt"/>
            </a:endParaRPr>
          </a:p>
        </p:txBody>
      </p:sp>
      <p:sp>
        <p:nvSpPr>
          <p:cNvPr id="30" name="Rectangle 29"/>
          <p:cNvSpPr/>
          <p:nvPr/>
        </p:nvSpPr>
        <p:spPr>
          <a:xfrm>
            <a:off x="285751" y="1533270"/>
            <a:ext cx="2452322" cy="244918"/>
          </a:xfrm>
          <a:prstGeom prst="rect">
            <a:avLst/>
          </a:prstGeom>
          <a:solidFill>
            <a:srgbClr val="89B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en-US" sz="1200" dirty="0">
                <a:ea typeface="Times New Roman" panose="02020603050405020304" pitchFamily="18" charset="0"/>
                <a:cs typeface="Times New Roman" panose="02020603050405020304" pitchFamily="18" charset="0"/>
              </a:rPr>
              <a:t>Humane</a:t>
            </a:r>
            <a:endParaRPr lang="en-US" sz="1200" dirty="0"/>
          </a:p>
        </p:txBody>
      </p:sp>
      <p:sp>
        <p:nvSpPr>
          <p:cNvPr id="31" name="Rectangle 30"/>
          <p:cNvSpPr/>
          <p:nvPr/>
        </p:nvSpPr>
        <p:spPr>
          <a:xfrm>
            <a:off x="6143490" y="3292305"/>
            <a:ext cx="2544481" cy="227360"/>
          </a:xfrm>
          <a:prstGeom prst="rect">
            <a:avLst/>
          </a:prstGeom>
          <a:solidFill>
            <a:srgbClr val="0F7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Frightened</a:t>
            </a:r>
          </a:p>
        </p:txBody>
      </p:sp>
      <p:sp>
        <p:nvSpPr>
          <p:cNvPr id="32" name="Rectangle 31"/>
          <p:cNvSpPr/>
          <p:nvPr/>
        </p:nvSpPr>
        <p:spPr>
          <a:xfrm>
            <a:off x="6137793" y="1510424"/>
            <a:ext cx="2550178" cy="2443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200" dirty="0">
                <a:ea typeface="Times New Roman" panose="02020603050405020304" pitchFamily="18" charset="0"/>
                <a:cs typeface="Times New Roman" panose="02020603050405020304" pitchFamily="18" charset="0"/>
              </a:rPr>
              <a:t>Traditional</a:t>
            </a:r>
            <a:endParaRPr lang="en-US" sz="1200" dirty="0"/>
          </a:p>
        </p:txBody>
      </p:sp>
      <p:graphicFrame>
        <p:nvGraphicFramePr>
          <p:cNvPr id="25" name="Chart 24"/>
          <p:cNvGraphicFramePr/>
          <p:nvPr>
            <p:extLst>
              <p:ext uri="{D42A27DB-BD31-4B8C-83A1-F6EECF244321}">
                <p14:modId xmlns:p14="http://schemas.microsoft.com/office/powerpoint/2010/main" val="1745909876"/>
              </p:ext>
            </p:extLst>
          </p:nvPr>
        </p:nvGraphicFramePr>
        <p:xfrm>
          <a:off x="4456851" y="1623524"/>
          <a:ext cx="1546424" cy="1718399"/>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415963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
            <a:ext cx="8773189" cy="1031838"/>
          </a:xfrm>
        </p:spPr>
        <p:txBody>
          <a:bodyPr/>
          <a:lstStyle/>
          <a:p>
            <a:r>
              <a:rPr lang="en-US" dirty="0"/>
              <a:t>Municipalities’ dealing with migrant crisis</a:t>
            </a:r>
            <a:endParaRPr lang="sr-Latn-RS" dirty="0"/>
          </a:p>
        </p:txBody>
      </p:sp>
      <p:sp>
        <p:nvSpPr>
          <p:cNvPr id="16" name="TextBox 15"/>
          <p:cNvSpPr txBox="1"/>
          <p:nvPr/>
        </p:nvSpPr>
        <p:spPr bwMode="gray">
          <a:xfrm>
            <a:off x="295274" y="2814146"/>
            <a:ext cx="2025189" cy="3385542"/>
          </a:xfrm>
          <a:prstGeom prst="rect">
            <a:avLst/>
          </a:prstGeom>
          <a:noFill/>
        </p:spPr>
        <p:txBody>
          <a:bodyPr wrap="square" lIns="0" tIns="0" rIns="0" bIns="0" rtlCol="0">
            <a:spAutoFit/>
          </a:bodyPr>
          <a:lstStyle/>
          <a:p>
            <a:pPr marL="252413" lvl="1" indent="-252413">
              <a:spcAft>
                <a:spcPts val="500"/>
              </a:spcAft>
              <a:buSzPct val="100000"/>
              <a:buFont typeface="Wingdings"/>
              <a:buChar char=""/>
            </a:pPr>
            <a:r>
              <a:rPr lang="en-US" sz="1000" b="0" dirty="0">
                <a:latin typeface="+mj-lt"/>
              </a:rPr>
              <a:t>Allocation of resources to crime prevention and the safety of citizens. </a:t>
            </a:r>
            <a:endParaRPr lang="sr-Latn-RS" sz="1000" b="0" dirty="0">
              <a:latin typeface="+mj-lt"/>
            </a:endParaRPr>
          </a:p>
          <a:p>
            <a:pPr marL="252413" lvl="1" indent="-252413">
              <a:spcAft>
                <a:spcPts val="500"/>
              </a:spcAft>
              <a:buSzPct val="100000"/>
              <a:buFont typeface="Wingdings"/>
              <a:buChar char=""/>
            </a:pPr>
            <a:r>
              <a:rPr lang="en-US" sz="1000" b="0" dirty="0">
                <a:latin typeface="+mj-lt"/>
              </a:rPr>
              <a:t>Improve level of citizens awareness through the media with a view to developing a higher degree of solidarity with migrants</a:t>
            </a:r>
            <a:endParaRPr lang="sr-Latn-RS" sz="1000" b="0" dirty="0">
              <a:latin typeface="+mj-lt"/>
            </a:endParaRPr>
          </a:p>
          <a:p>
            <a:pPr marL="252413" lvl="1" indent="-252413">
              <a:spcAft>
                <a:spcPts val="500"/>
              </a:spcAft>
              <a:buSzPct val="100000"/>
              <a:buFont typeface="Wingdings"/>
              <a:buChar char=""/>
            </a:pPr>
            <a:r>
              <a:rPr lang="en-US" sz="1000" b="0" dirty="0">
                <a:latin typeface="+mj-lt"/>
              </a:rPr>
              <a:t>Moving away from fears and prejudices, towards understanding of human stories of migrants / refugees.</a:t>
            </a:r>
          </a:p>
          <a:p>
            <a:pPr marL="252413" lvl="1" indent="-252413">
              <a:spcAft>
                <a:spcPts val="500"/>
              </a:spcAft>
              <a:buSzPct val="100000"/>
              <a:buFont typeface="Wingdings"/>
              <a:buChar char=""/>
            </a:pPr>
            <a:r>
              <a:rPr lang="en-US" sz="1000" b="0" dirty="0">
                <a:latin typeface="+mj-lt"/>
              </a:rPr>
              <a:t>Potential “leaders of change” towards positive opinion of migrants are “humane“, young people, and more educated citizens.</a:t>
            </a:r>
            <a:endParaRPr lang="sr-Latn-RS" sz="1000" b="0" dirty="0">
              <a:latin typeface="+mj-lt"/>
            </a:endParaRPr>
          </a:p>
          <a:p>
            <a:pPr marL="252413" lvl="1" indent="-252413">
              <a:spcAft>
                <a:spcPts val="1200"/>
              </a:spcAft>
              <a:buSzPct val="100000"/>
              <a:buFont typeface="Wingdings"/>
              <a:buChar char=""/>
            </a:pPr>
            <a:endParaRPr lang="en-GB" sz="1000" b="0" dirty="0">
              <a:solidFill>
                <a:srgbClr val="333333"/>
              </a:solidFill>
              <a:latin typeface="Verdana"/>
            </a:endParaRPr>
          </a:p>
        </p:txBody>
      </p:sp>
      <p:sp>
        <p:nvSpPr>
          <p:cNvPr id="17" name="TextBox 16"/>
          <p:cNvSpPr txBox="1"/>
          <p:nvPr/>
        </p:nvSpPr>
        <p:spPr bwMode="gray">
          <a:xfrm>
            <a:off x="2496069" y="2814146"/>
            <a:ext cx="2002597" cy="2616101"/>
          </a:xfrm>
          <a:prstGeom prst="rect">
            <a:avLst/>
          </a:prstGeom>
          <a:noFill/>
        </p:spPr>
        <p:txBody>
          <a:bodyPr wrap="square" lIns="0" tIns="0" rIns="0" bIns="0" rtlCol="0">
            <a:spAutoFit/>
          </a:bodyPr>
          <a:lstStyle/>
          <a:p>
            <a:pPr marL="252413" lvl="1" indent="-252413">
              <a:spcAft>
                <a:spcPts val="1200"/>
              </a:spcAft>
              <a:buSzPct val="100000"/>
              <a:buFont typeface="Wingdings"/>
              <a:buChar char=""/>
            </a:pPr>
            <a:r>
              <a:rPr lang="en-US" sz="1000" b="0" dirty="0">
                <a:solidFill>
                  <a:srgbClr val="333333"/>
                </a:solidFill>
                <a:latin typeface="Verdana"/>
              </a:rPr>
              <a:t>Motivating personal donations, organizing public activities (collecting food and clothes) in citizens’ neighborhood. </a:t>
            </a:r>
          </a:p>
          <a:p>
            <a:pPr marL="252413" lvl="1" indent="-252413">
              <a:spcAft>
                <a:spcPts val="1200"/>
              </a:spcAft>
              <a:buSzPct val="100000"/>
              <a:buFont typeface="Wingdings"/>
              <a:buChar char=""/>
            </a:pPr>
            <a:r>
              <a:rPr lang="en-US" sz="1000" b="0" dirty="0">
                <a:solidFill>
                  <a:srgbClr val="333333"/>
                </a:solidFill>
                <a:latin typeface="Verdana"/>
              </a:rPr>
              <a:t>Donations promotion by representatives of local governments</a:t>
            </a:r>
            <a:r>
              <a:rPr lang="sr-Latn-RS" sz="1000" b="0" dirty="0">
                <a:solidFill>
                  <a:srgbClr val="333333"/>
                </a:solidFill>
                <a:latin typeface="Verdana"/>
              </a:rPr>
              <a:t>, </a:t>
            </a:r>
            <a:r>
              <a:rPr lang="en-US" sz="1000" b="0" dirty="0">
                <a:solidFill>
                  <a:srgbClr val="333333"/>
                </a:solidFill>
                <a:latin typeface="Verdana"/>
              </a:rPr>
              <a:t>organizing educations and public debates etc.</a:t>
            </a:r>
            <a:endParaRPr lang="sr-Latn-RS" sz="1000" b="0" dirty="0">
              <a:solidFill>
                <a:srgbClr val="333333"/>
              </a:solidFill>
              <a:latin typeface="Verdana"/>
            </a:endParaRPr>
          </a:p>
          <a:p>
            <a:pPr marL="252413" lvl="1" indent="-252413">
              <a:spcAft>
                <a:spcPts val="1200"/>
              </a:spcAft>
              <a:buSzPct val="100000"/>
              <a:buFont typeface="Wingdings"/>
              <a:buChar char=""/>
            </a:pPr>
            <a:endParaRPr lang="sr-Latn-RS" sz="1000" b="0" dirty="0">
              <a:solidFill>
                <a:srgbClr val="333333"/>
              </a:solidFill>
              <a:latin typeface="Verdana"/>
            </a:endParaRPr>
          </a:p>
          <a:p>
            <a:pPr marL="252413" lvl="1" indent="-252413">
              <a:spcAft>
                <a:spcPts val="1200"/>
              </a:spcAft>
              <a:buSzPct val="100000"/>
              <a:buFont typeface="Wingdings"/>
              <a:buChar char=""/>
            </a:pPr>
            <a:endParaRPr lang="sr-Latn-RS" sz="1000" b="0" dirty="0">
              <a:solidFill>
                <a:srgbClr val="333333"/>
              </a:solidFill>
              <a:latin typeface="Verdana"/>
            </a:endParaRPr>
          </a:p>
          <a:p>
            <a:pPr marL="252413" lvl="1" indent="-252413">
              <a:spcAft>
                <a:spcPts val="1200"/>
              </a:spcAft>
              <a:buSzPct val="100000"/>
              <a:buFont typeface="Wingdings"/>
              <a:buChar char=""/>
            </a:pPr>
            <a:endParaRPr lang="en-GB" sz="1000" b="0" dirty="0">
              <a:solidFill>
                <a:srgbClr val="333333"/>
              </a:solidFill>
              <a:latin typeface="Verdana"/>
            </a:endParaRPr>
          </a:p>
        </p:txBody>
      </p:sp>
      <p:sp>
        <p:nvSpPr>
          <p:cNvPr id="18" name="TextBox 17"/>
          <p:cNvSpPr txBox="1"/>
          <p:nvPr/>
        </p:nvSpPr>
        <p:spPr bwMode="gray">
          <a:xfrm>
            <a:off x="4671464" y="2814147"/>
            <a:ext cx="2025187" cy="2923877"/>
          </a:xfrm>
          <a:prstGeom prst="rect">
            <a:avLst/>
          </a:prstGeom>
          <a:noFill/>
        </p:spPr>
        <p:txBody>
          <a:bodyPr wrap="square" lIns="0" tIns="0" rIns="0" bIns="0" rtlCol="0">
            <a:spAutoFit/>
          </a:bodyPr>
          <a:lstStyle/>
          <a:p>
            <a:pPr marL="252413" lvl="1" indent="-252413">
              <a:spcAft>
                <a:spcPts val="1200"/>
              </a:spcAft>
              <a:buSzPct val="100000"/>
              <a:buFont typeface="Wingdings"/>
              <a:buChar char=""/>
            </a:pPr>
            <a:r>
              <a:rPr lang="en-US" sz="1000" b="0" dirty="0">
                <a:latin typeface="+mj-lt"/>
              </a:rPr>
              <a:t>Maintaining and improving  functioning of the municipalities receiving greater influxes of migrants (especially </a:t>
            </a:r>
            <a:r>
              <a:rPr lang="sr-Latn-RS" sz="1000" b="0" spc="-20" dirty="0">
                <a:solidFill>
                  <a:srgbClr val="333333"/>
                </a:solidFill>
                <a:latin typeface="+mj-lt"/>
              </a:rPr>
              <a:t>Kanjiža </a:t>
            </a:r>
            <a:r>
              <a:rPr lang="en-US" sz="1000" b="0" spc="-20" dirty="0">
                <a:solidFill>
                  <a:srgbClr val="333333"/>
                </a:solidFill>
                <a:latin typeface="+mj-lt"/>
              </a:rPr>
              <a:t>and</a:t>
            </a:r>
            <a:r>
              <a:rPr lang="sr-Latn-RS" sz="1000" b="0" spc="-20" dirty="0">
                <a:solidFill>
                  <a:srgbClr val="333333"/>
                </a:solidFill>
                <a:latin typeface="+mj-lt"/>
              </a:rPr>
              <a:t> Šid</a:t>
            </a:r>
            <a:r>
              <a:rPr lang="en-US" sz="1000" b="0" spc="-20" dirty="0">
                <a:solidFill>
                  <a:srgbClr val="333333"/>
                </a:solidFill>
                <a:latin typeface="+mj-lt"/>
              </a:rPr>
              <a:t>).</a:t>
            </a:r>
          </a:p>
          <a:p>
            <a:pPr marL="252413" lvl="1" indent="-252413">
              <a:spcAft>
                <a:spcPts val="1200"/>
              </a:spcAft>
              <a:buSzPct val="100000"/>
              <a:buFont typeface="Wingdings"/>
              <a:buChar char=""/>
            </a:pPr>
            <a:r>
              <a:rPr lang="en-US" sz="1000" b="0" dirty="0">
                <a:latin typeface="+mj-lt"/>
              </a:rPr>
              <a:t>Allocation of financial, technical and human resources for municipal infrastructure (water supply, sewage, waste disposal and transport). </a:t>
            </a:r>
          </a:p>
          <a:p>
            <a:pPr marL="252413" lvl="1" indent="-252413">
              <a:spcAft>
                <a:spcPts val="1200"/>
              </a:spcAft>
              <a:buSzPct val="100000"/>
              <a:buFont typeface="Wingdings"/>
              <a:buChar char=""/>
            </a:pPr>
            <a:endParaRPr lang="sr-Latn-RS" sz="1000" b="0" spc="-20" dirty="0">
              <a:solidFill>
                <a:srgbClr val="333333"/>
              </a:solidFill>
              <a:latin typeface="Verdana"/>
            </a:endParaRPr>
          </a:p>
          <a:p>
            <a:pPr marL="0" lvl="1">
              <a:spcAft>
                <a:spcPts val="1200"/>
              </a:spcAft>
              <a:buSzPct val="100000"/>
            </a:pPr>
            <a:endParaRPr lang="en-GB" sz="1000" b="0" spc="-20" dirty="0">
              <a:solidFill>
                <a:srgbClr val="333333"/>
              </a:solidFill>
              <a:latin typeface="Verdana"/>
            </a:endParaRPr>
          </a:p>
          <a:p>
            <a:pPr marL="252413" lvl="1" indent="-252413">
              <a:spcAft>
                <a:spcPts val="1200"/>
              </a:spcAft>
              <a:buSzPct val="100000"/>
              <a:buFont typeface="Wingdings"/>
              <a:buChar char=""/>
            </a:pPr>
            <a:endParaRPr lang="en-GB" sz="1000" b="0" dirty="0">
              <a:solidFill>
                <a:srgbClr val="333333"/>
              </a:solidFill>
              <a:latin typeface="Verdana"/>
            </a:endParaRPr>
          </a:p>
        </p:txBody>
      </p:sp>
      <p:sp>
        <p:nvSpPr>
          <p:cNvPr id="19" name="TextBox 18"/>
          <p:cNvSpPr txBox="1"/>
          <p:nvPr/>
        </p:nvSpPr>
        <p:spPr bwMode="gray">
          <a:xfrm>
            <a:off x="6921498" y="2814146"/>
            <a:ext cx="2044701" cy="2154436"/>
          </a:xfrm>
          <a:prstGeom prst="rect">
            <a:avLst/>
          </a:prstGeom>
          <a:noFill/>
        </p:spPr>
        <p:txBody>
          <a:bodyPr wrap="square" lIns="0" tIns="0" rIns="0" bIns="0" rtlCol="0">
            <a:spAutoFit/>
          </a:bodyPr>
          <a:lstStyle/>
          <a:p>
            <a:pPr marL="252413" lvl="1" indent="-252413">
              <a:spcAft>
                <a:spcPts val="1200"/>
              </a:spcAft>
              <a:buSzPct val="100000"/>
              <a:buFont typeface="Wingdings"/>
              <a:buChar char=""/>
            </a:pPr>
            <a:r>
              <a:rPr lang="en-US" sz="1000" b="0" dirty="0">
                <a:latin typeface="+mj-lt"/>
              </a:rPr>
              <a:t>The provision of humanitarian aid to migrants (accommodation, food, clothing, medical care), with a special emphasis on vulnerable groups (women and children).</a:t>
            </a:r>
          </a:p>
          <a:p>
            <a:pPr marL="252413" lvl="1" indent="-252413">
              <a:spcAft>
                <a:spcPts val="1200"/>
              </a:spcAft>
              <a:buSzPct val="100000"/>
              <a:buFont typeface="Wingdings"/>
              <a:buChar char=""/>
            </a:pPr>
            <a:r>
              <a:rPr lang="en-US" sz="1000" b="0" dirty="0">
                <a:latin typeface="+mj-lt"/>
              </a:rPr>
              <a:t>Allocation of resources to health care (human resources and equipment), ensuring higher level of hygiene</a:t>
            </a:r>
            <a:r>
              <a:rPr lang="sr-Latn-RS" sz="1000" b="0" dirty="0">
                <a:solidFill>
                  <a:srgbClr val="333333"/>
                </a:solidFill>
                <a:latin typeface="+mj-lt"/>
              </a:rPr>
              <a:t>.</a:t>
            </a:r>
            <a:r>
              <a:rPr lang="en-US" sz="1000" b="0" dirty="0">
                <a:solidFill>
                  <a:srgbClr val="333333"/>
                </a:solidFill>
                <a:latin typeface="+mj-lt"/>
              </a:rPr>
              <a:t> </a:t>
            </a:r>
            <a:endParaRPr lang="en-GB" sz="1000" b="0" spc="-30" dirty="0">
              <a:solidFill>
                <a:srgbClr val="333333"/>
              </a:solidFill>
              <a:latin typeface="+mj-lt"/>
            </a:endParaRPr>
          </a:p>
        </p:txBody>
      </p:sp>
      <p:sp>
        <p:nvSpPr>
          <p:cNvPr id="20" name="TextBox 19"/>
          <p:cNvSpPr txBox="1"/>
          <p:nvPr/>
        </p:nvSpPr>
        <p:spPr bwMode="gray">
          <a:xfrm>
            <a:off x="295274" y="2225166"/>
            <a:ext cx="8568647" cy="534740"/>
          </a:xfrm>
          <a:prstGeom prst="rect">
            <a:avLst/>
          </a:prstGeom>
          <a:noFill/>
        </p:spPr>
        <p:txBody>
          <a:bodyPr wrap="square" lIns="102850" tIns="51424" rIns="102850" bIns="51424" rtlCol="0">
            <a:spAutoFit/>
          </a:bodyPr>
          <a:lstStyle/>
          <a:p>
            <a:pPr algn="ctr"/>
            <a:r>
              <a:rPr lang="en-US" sz="1400" b="0" dirty="0">
                <a:solidFill>
                  <a:srgbClr val="333333"/>
                </a:solidFill>
                <a:latin typeface="+mj-lt"/>
              </a:rPr>
              <a:t>What is </a:t>
            </a:r>
            <a:r>
              <a:rPr lang="en-US" sz="1400" b="0" dirty="0">
                <a:latin typeface="+mj-lt"/>
              </a:rPr>
              <a:t>recommended for action in relation to the migrant crisis on local level?</a:t>
            </a:r>
          </a:p>
          <a:p>
            <a:pPr algn="ctr"/>
            <a:endParaRPr lang="en-US" sz="1400" b="0" dirty="0">
              <a:solidFill>
                <a:srgbClr val="333333"/>
              </a:solidFill>
              <a:latin typeface="Verdana"/>
            </a:endParaRPr>
          </a:p>
        </p:txBody>
      </p:sp>
      <p:grpSp>
        <p:nvGrpSpPr>
          <p:cNvPr id="33" name="Group 32"/>
          <p:cNvGrpSpPr/>
          <p:nvPr/>
        </p:nvGrpSpPr>
        <p:grpSpPr>
          <a:xfrm>
            <a:off x="2365152" y="2814146"/>
            <a:ext cx="4370801" cy="2710354"/>
            <a:chOff x="2352452" y="1222037"/>
            <a:chExt cx="4370801" cy="4619963"/>
          </a:xfrm>
        </p:grpSpPr>
        <p:cxnSp>
          <p:nvCxnSpPr>
            <p:cNvPr id="34" name="Straight Connector 33"/>
            <p:cNvCxnSpPr/>
            <p:nvPr/>
          </p:nvCxnSpPr>
          <p:spPr>
            <a:xfrm>
              <a:off x="6723253" y="1222037"/>
              <a:ext cx="0" cy="4619963"/>
            </a:xfrm>
            <a:prstGeom prst="line">
              <a:avLst/>
            </a:prstGeom>
            <a:ln w="317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72000" y="1222037"/>
              <a:ext cx="0" cy="4619963"/>
            </a:xfrm>
            <a:prstGeom prst="line">
              <a:avLst/>
            </a:prstGeom>
            <a:ln w="317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352452" y="1222037"/>
              <a:ext cx="0" cy="4619963"/>
            </a:xfrm>
            <a:prstGeom prst="line">
              <a:avLst/>
            </a:prstGeom>
            <a:ln w="3175">
              <a:solidFill>
                <a:srgbClr val="CCCCCC"/>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bwMode="ltGray">
          <a:xfrm>
            <a:off x="302503" y="1244600"/>
            <a:ext cx="1934529" cy="811783"/>
          </a:xfrm>
          <a:prstGeom prst="rect">
            <a:avLst/>
          </a:prstGeom>
          <a:solidFill>
            <a:srgbClr val="4655A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solidFill>
                <a:srgbClr val="FFFFFF"/>
              </a:solidFill>
            </a:endParaRPr>
          </a:p>
        </p:txBody>
      </p:sp>
      <p:sp>
        <p:nvSpPr>
          <p:cNvPr id="50" name="Rectangle 49"/>
          <p:cNvSpPr/>
          <p:nvPr/>
        </p:nvSpPr>
        <p:spPr bwMode="ltGray">
          <a:xfrm>
            <a:off x="2496468" y="1244600"/>
            <a:ext cx="1934529" cy="811783"/>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solidFill>
                <a:schemeClr val="bg1"/>
              </a:solidFill>
            </a:endParaRPr>
          </a:p>
        </p:txBody>
      </p:sp>
      <p:sp>
        <p:nvSpPr>
          <p:cNvPr id="51" name="Rectangle 50"/>
          <p:cNvSpPr/>
          <p:nvPr/>
        </p:nvSpPr>
        <p:spPr bwMode="ltGray">
          <a:xfrm>
            <a:off x="4703316" y="1244600"/>
            <a:ext cx="1934529" cy="811783"/>
          </a:xfrm>
          <a:prstGeom prst="rect">
            <a:avLst/>
          </a:prstGeom>
          <a:solidFill>
            <a:srgbClr val="89B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solidFill>
                <a:srgbClr val="FFFFFF"/>
              </a:solidFill>
            </a:endParaRPr>
          </a:p>
        </p:txBody>
      </p:sp>
      <p:sp>
        <p:nvSpPr>
          <p:cNvPr id="52" name="Rectangle 51"/>
          <p:cNvSpPr/>
          <p:nvPr/>
        </p:nvSpPr>
        <p:spPr bwMode="ltGray">
          <a:xfrm>
            <a:off x="6935564" y="1244600"/>
            <a:ext cx="1934529" cy="811783"/>
          </a:xfrm>
          <a:prstGeom prst="rect">
            <a:avLst/>
          </a:prstGeom>
          <a:solidFill>
            <a:srgbClr val="53C6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solidFill>
                <a:srgbClr val="FFFFFF"/>
              </a:solidFill>
            </a:endParaRPr>
          </a:p>
        </p:txBody>
      </p:sp>
      <p:sp>
        <p:nvSpPr>
          <p:cNvPr id="53" name="Rectangle 52"/>
          <p:cNvSpPr/>
          <p:nvPr/>
        </p:nvSpPr>
        <p:spPr bwMode="ltGray">
          <a:xfrm>
            <a:off x="302504" y="1481367"/>
            <a:ext cx="1934528" cy="5076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p>
            <a:pPr marL="0" lvl="2" algn="ctr" fontAlgn="auto">
              <a:lnSpc>
                <a:spcPts val="1200"/>
              </a:lnSpc>
              <a:spcBef>
                <a:spcPct val="20000"/>
              </a:spcBef>
              <a:spcAft>
                <a:spcPts val="0"/>
              </a:spcAft>
            </a:pPr>
            <a:r>
              <a:rPr lang="en-US" sz="1000" b="0" dirty="0">
                <a:solidFill>
                  <a:schemeClr val="bg1"/>
                </a:solidFill>
              </a:rPr>
              <a:t>How to deal with citizens’ concerns and fears</a:t>
            </a:r>
            <a:r>
              <a:rPr lang="sr-Latn-RS" sz="1000" b="0" dirty="0">
                <a:solidFill>
                  <a:schemeClr val="bg1"/>
                </a:solidFill>
              </a:rPr>
              <a:t>?</a:t>
            </a:r>
            <a:endParaRPr lang="en-GB" sz="1000" b="0" dirty="0">
              <a:solidFill>
                <a:schemeClr val="bg1"/>
              </a:solidFill>
            </a:endParaRPr>
          </a:p>
          <a:p>
            <a:pPr algn="ctr">
              <a:lnSpc>
                <a:spcPts val="1200"/>
              </a:lnSpc>
            </a:pPr>
            <a:endParaRPr lang="en-GB" sz="1000" b="0" dirty="0">
              <a:solidFill>
                <a:schemeClr val="bg1"/>
              </a:solidFill>
            </a:endParaRPr>
          </a:p>
        </p:txBody>
      </p:sp>
      <p:sp>
        <p:nvSpPr>
          <p:cNvPr id="54" name="Rectangle 53"/>
          <p:cNvSpPr/>
          <p:nvPr/>
        </p:nvSpPr>
        <p:spPr bwMode="ltGray">
          <a:xfrm>
            <a:off x="302503" y="1215089"/>
            <a:ext cx="1934529" cy="4238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p>
            <a:pPr algn="ctr"/>
            <a:r>
              <a:rPr lang="en-US" sz="1600" b="0" dirty="0">
                <a:solidFill>
                  <a:schemeClr val="bg1"/>
                </a:solidFill>
              </a:rPr>
              <a:t>Concerns </a:t>
            </a:r>
            <a:endParaRPr lang="en-GB" sz="1600" b="0" dirty="0">
              <a:solidFill>
                <a:schemeClr val="bg1"/>
              </a:solidFill>
            </a:endParaRPr>
          </a:p>
        </p:txBody>
      </p:sp>
      <p:sp>
        <p:nvSpPr>
          <p:cNvPr id="55" name="Rectangle 54"/>
          <p:cNvSpPr/>
          <p:nvPr/>
        </p:nvSpPr>
        <p:spPr bwMode="ltGray">
          <a:xfrm>
            <a:off x="2470670" y="1471792"/>
            <a:ext cx="1961280" cy="2003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p>
            <a:pPr marL="0" lvl="2" algn="ctr" fontAlgn="auto">
              <a:spcBef>
                <a:spcPct val="20000"/>
              </a:spcBef>
              <a:spcAft>
                <a:spcPts val="0"/>
              </a:spcAft>
            </a:pPr>
            <a:r>
              <a:rPr lang="en-US" sz="1000" b="0" dirty="0">
                <a:solidFill>
                  <a:schemeClr val="bg1"/>
                </a:solidFill>
              </a:rPr>
              <a:t>How to motivate citizens’ solidarity?</a:t>
            </a:r>
          </a:p>
        </p:txBody>
      </p:sp>
      <p:sp>
        <p:nvSpPr>
          <p:cNvPr id="56" name="Rectangle 55"/>
          <p:cNvSpPr/>
          <p:nvPr/>
        </p:nvSpPr>
        <p:spPr bwMode="ltGray">
          <a:xfrm>
            <a:off x="2499973" y="1215089"/>
            <a:ext cx="1931024" cy="4238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p>
            <a:pPr algn="ctr"/>
            <a:r>
              <a:rPr lang="en-US" sz="1600" b="0" dirty="0">
                <a:solidFill>
                  <a:schemeClr val="bg1"/>
                </a:solidFill>
              </a:rPr>
              <a:t>Solidarity</a:t>
            </a:r>
            <a:endParaRPr lang="en-GB" sz="1600" b="0" dirty="0">
              <a:solidFill>
                <a:schemeClr val="bg1"/>
              </a:solidFill>
            </a:endParaRPr>
          </a:p>
        </p:txBody>
      </p:sp>
      <p:sp>
        <p:nvSpPr>
          <p:cNvPr id="57" name="Rectangle 56"/>
          <p:cNvSpPr/>
          <p:nvPr/>
        </p:nvSpPr>
        <p:spPr bwMode="ltGray">
          <a:xfrm>
            <a:off x="6921499" y="1215089"/>
            <a:ext cx="1943648" cy="4238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p>
            <a:pPr algn="ctr"/>
            <a:r>
              <a:rPr lang="sr-Latn-RS" sz="1600" b="0" dirty="0">
                <a:solidFill>
                  <a:schemeClr val="bg1"/>
                </a:solidFill>
              </a:rPr>
              <a:t>Migrant</a:t>
            </a:r>
            <a:r>
              <a:rPr lang="en-US" sz="1600" b="0" dirty="0">
                <a:solidFill>
                  <a:schemeClr val="bg1"/>
                </a:solidFill>
              </a:rPr>
              <a:t>s</a:t>
            </a:r>
            <a:endParaRPr lang="en-GB" sz="1600" b="0" dirty="0">
              <a:solidFill>
                <a:schemeClr val="bg1"/>
              </a:solidFill>
            </a:endParaRPr>
          </a:p>
        </p:txBody>
      </p:sp>
      <p:sp>
        <p:nvSpPr>
          <p:cNvPr id="58" name="Rectangle 57"/>
          <p:cNvSpPr/>
          <p:nvPr/>
        </p:nvSpPr>
        <p:spPr bwMode="ltGray">
          <a:xfrm>
            <a:off x="6935563" y="1481367"/>
            <a:ext cx="1934529" cy="5076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p>
            <a:pPr marL="0" lvl="2" algn="ctr" fontAlgn="auto">
              <a:lnSpc>
                <a:spcPts val="1100"/>
              </a:lnSpc>
              <a:spcBef>
                <a:spcPct val="20000"/>
              </a:spcBef>
              <a:spcAft>
                <a:spcPts val="0"/>
              </a:spcAft>
            </a:pPr>
            <a:r>
              <a:rPr lang="en-US" sz="1000" b="0" spc="-20" dirty="0">
                <a:solidFill>
                  <a:schemeClr val="bg1"/>
                </a:solidFill>
              </a:rPr>
              <a:t>How to help migrants/refugees?</a:t>
            </a:r>
          </a:p>
        </p:txBody>
      </p:sp>
      <p:sp>
        <p:nvSpPr>
          <p:cNvPr id="59" name="Rectangle 58"/>
          <p:cNvSpPr/>
          <p:nvPr/>
        </p:nvSpPr>
        <p:spPr bwMode="ltGray">
          <a:xfrm>
            <a:off x="4703316" y="1215089"/>
            <a:ext cx="1934530" cy="4238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p>
            <a:pPr algn="ctr"/>
            <a:r>
              <a:rPr lang="en-US" sz="1600" b="0" dirty="0">
                <a:solidFill>
                  <a:schemeClr val="bg1"/>
                </a:solidFill>
              </a:rPr>
              <a:t>Self-government</a:t>
            </a:r>
            <a:endParaRPr lang="en-GB" sz="1600" b="0" dirty="0">
              <a:solidFill>
                <a:schemeClr val="bg1"/>
              </a:solidFill>
            </a:endParaRPr>
          </a:p>
        </p:txBody>
      </p:sp>
      <p:sp>
        <p:nvSpPr>
          <p:cNvPr id="60" name="Rectangle 59"/>
          <p:cNvSpPr/>
          <p:nvPr/>
        </p:nvSpPr>
        <p:spPr bwMode="ltGray">
          <a:xfrm>
            <a:off x="4703316" y="1470857"/>
            <a:ext cx="1934529" cy="5865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p>
            <a:pPr marL="0" lvl="2" algn="ctr" fontAlgn="auto">
              <a:lnSpc>
                <a:spcPts val="1100"/>
              </a:lnSpc>
              <a:spcBef>
                <a:spcPct val="20000"/>
              </a:spcBef>
              <a:spcAft>
                <a:spcPts val="0"/>
              </a:spcAft>
            </a:pPr>
            <a:r>
              <a:rPr lang="en-US" sz="1000" b="0" dirty="0">
                <a:solidFill>
                  <a:schemeClr val="bg1"/>
                </a:solidFill>
              </a:rPr>
              <a:t>What are priority </a:t>
            </a:r>
            <a:r>
              <a:rPr lang="en-US" sz="1000" b="0" kern="0" dirty="0">
                <a:solidFill>
                  <a:schemeClr val="bg1"/>
                </a:solidFill>
              </a:rPr>
              <a:t>needs of local self-governments and communities</a:t>
            </a:r>
            <a:r>
              <a:rPr lang="en-US" sz="1000" b="0" dirty="0">
                <a:solidFill>
                  <a:schemeClr val="bg1"/>
                </a:solidFill>
              </a:rPr>
              <a:t>?</a:t>
            </a:r>
          </a:p>
        </p:txBody>
      </p:sp>
      <p:sp>
        <p:nvSpPr>
          <p:cNvPr id="4" name="TextBox 3"/>
          <p:cNvSpPr txBox="1"/>
          <p:nvPr>
            <p:custDataLst>
              <p:tags r:id="rId1"/>
            </p:custDataLst>
          </p:nvPr>
        </p:nvSpPr>
        <p:spPr>
          <a:xfrm>
            <a:off x="8357908" y="6324879"/>
            <a:ext cx="504788" cy="251816"/>
          </a:xfrm>
          <a:prstGeom prst="rect">
            <a:avLst/>
          </a:prstGeom>
          <a:noFill/>
        </p:spPr>
        <p:txBody>
          <a:bodyPr vert="horz" wrap="square" lIns="0" tIns="0" rIns="0" bIns="0" rtlCol="0" anchor="b">
            <a:noAutofit/>
          </a:bodyPr>
          <a:lstStyle/>
          <a:p>
            <a:pPr algn="r"/>
            <a:r>
              <a:rPr lang="en-GB" sz="750" b="0">
                <a:solidFill>
                  <a:srgbClr val="333333"/>
                </a:solidFill>
                <a:latin typeface="+mn-lt"/>
              </a:rPr>
              <a:t>7</a:t>
            </a:r>
            <a:endParaRPr lang="en-GB" sz="750" b="0" dirty="0" err="1">
              <a:solidFill>
                <a:srgbClr val="333333"/>
              </a:solidFill>
              <a:latin typeface="+mn-lt"/>
            </a:endParaRPr>
          </a:p>
        </p:txBody>
      </p:sp>
    </p:spTree>
    <p:extLst>
      <p:ext uri="{BB962C8B-B14F-4D97-AF65-F5344CB8AC3E}">
        <p14:creationId xmlns:p14="http://schemas.microsoft.com/office/powerpoint/2010/main" val="703101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2"/>
            </p:custDataLst>
          </p:nvPr>
        </p:nvSpPr>
        <p:spPr>
          <a:xfrm>
            <a:off x="196022" y="5625548"/>
            <a:ext cx="8803198" cy="245901"/>
          </a:xfrm>
          <a:prstGeom prst="rect">
            <a:avLst/>
          </a:prstGeom>
        </p:spPr>
        <p:txBody>
          <a:bodyPr wrap="square">
            <a:spAutoFit/>
          </a:bodyPr>
          <a:lstStyle/>
          <a:p>
            <a:pPr marL="0" marR="0" lvl="0" indent="0" defTabSz="762000" eaLnBrk="0" fontAlgn="auto" latinLnBrk="0" hangingPunct="0">
              <a:lnSpc>
                <a:spcPct val="110000"/>
              </a:lnSpc>
              <a:spcBef>
                <a:spcPts val="0"/>
              </a:spcBef>
              <a:spcAft>
                <a:spcPts val="0"/>
              </a:spcAft>
              <a:buClr>
                <a:srgbClr val="F7911E"/>
              </a:buClr>
              <a:buSzTx/>
              <a:buFontTx/>
              <a:buNone/>
              <a:tabLst/>
              <a:defRPr/>
            </a:pPr>
            <a:r>
              <a:rPr kumimoji="0" lang="en-US" sz="1000" b="0" i="0" u="none" strike="noStrike" kern="0" cap="none" spc="0" normalizeH="0" baseline="0" noProof="0" dirty="0">
                <a:ln>
                  <a:noFill/>
                </a:ln>
                <a:solidFill>
                  <a:srgbClr val="333333"/>
                </a:solidFill>
                <a:effectLst/>
                <a:uLnTx/>
                <a:uFillTx/>
                <a:latin typeface="Verdana"/>
                <a:cs typeface="Verdana" pitchFamily="34" charset="0"/>
              </a:rPr>
              <a:t>TNS Medium Gallup | Savski trg 9, 11000 Belgrade | + 381 11 3613 230 | + 381 11 3613 230 | www.tnsmediumgallup.co.rs</a:t>
            </a:r>
          </a:p>
        </p:txBody>
      </p:sp>
      <p:sp>
        <p:nvSpPr>
          <p:cNvPr id="2" name="TextBox 1"/>
          <p:cNvSpPr txBox="1"/>
          <p:nvPr/>
        </p:nvSpPr>
        <p:spPr>
          <a:xfrm>
            <a:off x="395853" y="2098414"/>
            <a:ext cx="6487832" cy="1015663"/>
          </a:xfrm>
          <a:prstGeom prst="rect">
            <a:avLst/>
          </a:prstGeom>
          <a:noFill/>
        </p:spPr>
        <p:txBody>
          <a:bodyPr wrap="square" rtlCol="0">
            <a:spAutoFit/>
          </a:bodyPr>
          <a:lstStyle/>
          <a:p>
            <a:r>
              <a:rPr lang="en-US" sz="6000" b="0" dirty="0">
                <a:solidFill>
                  <a:schemeClr val="bg1">
                    <a:lumMod val="50000"/>
                  </a:schemeClr>
                </a:solidFill>
                <a:latin typeface="+mj-lt"/>
              </a:rPr>
              <a:t>Thank you</a:t>
            </a:r>
            <a:r>
              <a:rPr lang="sr-Latn-RS" sz="6000" b="0" dirty="0">
                <a:solidFill>
                  <a:schemeClr val="bg1">
                    <a:lumMod val="50000"/>
                  </a:schemeClr>
                </a:solidFill>
                <a:latin typeface="+mj-lt"/>
              </a:rPr>
              <a:t>!</a:t>
            </a:r>
            <a:endParaRPr lang="en-US" sz="6000" b="0" dirty="0">
              <a:solidFill>
                <a:schemeClr val="bg1">
                  <a:lumMod val="50000"/>
                </a:schemeClr>
              </a:solidFill>
              <a:latin typeface="+mj-lt"/>
            </a:endParaRPr>
          </a:p>
        </p:txBody>
      </p:sp>
    </p:spTree>
    <p:custDataLst>
      <p:tags r:id="rId1"/>
    </p:custDataLst>
    <p:extLst>
      <p:ext uri="{BB962C8B-B14F-4D97-AF65-F5344CB8AC3E}">
        <p14:creationId xmlns:p14="http://schemas.microsoft.com/office/powerpoint/2010/main" val="859332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AU" dirty="0"/>
          </a:p>
        </p:txBody>
      </p:sp>
      <p:graphicFrame>
        <p:nvGraphicFramePr>
          <p:cNvPr id="7" name="Content Placeholder 6"/>
          <p:cNvGraphicFramePr>
            <a:graphicFrameLocks/>
          </p:cNvGraphicFramePr>
          <p:nvPr>
            <p:extLst>
              <p:ext uri="{D42A27DB-BD31-4B8C-83A1-F6EECF244321}">
                <p14:modId xmlns:p14="http://schemas.microsoft.com/office/powerpoint/2010/main" val="2516356193"/>
              </p:ext>
            </p:extLst>
          </p:nvPr>
        </p:nvGraphicFramePr>
        <p:xfrm>
          <a:off x="285751" y="2102418"/>
          <a:ext cx="8569326" cy="3257270"/>
        </p:xfrm>
        <a:graphic>
          <a:graphicData uri="http://schemas.openxmlformats.org/drawingml/2006/table">
            <a:tbl>
              <a:tblPr firstRow="1" bandRow="1">
                <a:tableStyleId>{5C22544A-7EE6-4342-B048-85BDC9FD1C3A}</a:tableStyleId>
              </a:tblPr>
              <a:tblGrid>
                <a:gridCol w="1507539">
                  <a:extLst>
                    <a:ext uri="{9D8B030D-6E8A-4147-A177-3AD203B41FA5}">
                      <a16:colId xmlns:a16="http://schemas.microsoft.com/office/drawing/2014/main" val="20000"/>
                    </a:ext>
                  </a:extLst>
                </a:gridCol>
                <a:gridCol w="7061787">
                  <a:extLst>
                    <a:ext uri="{9D8B030D-6E8A-4147-A177-3AD203B41FA5}">
                      <a16:colId xmlns:a16="http://schemas.microsoft.com/office/drawing/2014/main" val="20001"/>
                    </a:ext>
                  </a:extLst>
                </a:gridCol>
              </a:tblGrid>
              <a:tr h="546498">
                <a:tc>
                  <a:txBody>
                    <a:bodyPr/>
                    <a:lstStyle/>
                    <a:p>
                      <a:pPr marL="0" marR="0">
                        <a:lnSpc>
                          <a:spcPts val="1400"/>
                        </a:lnSpc>
                        <a:spcBef>
                          <a:spcPts val="0"/>
                        </a:spcBef>
                        <a:spcAft>
                          <a:spcPts val="500"/>
                        </a:spcAft>
                      </a:pPr>
                      <a:r>
                        <a:rPr lang="en-US" sz="1050" b="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Survey objective </a:t>
                      </a:r>
                    </a:p>
                  </a:txBody>
                  <a:tcPr anchor="ctr">
                    <a:lnB w="12700" cap="flat" cmpd="sng" algn="ctr">
                      <a:solidFill>
                        <a:schemeClr val="bg1"/>
                      </a:solidFill>
                      <a:prstDash val="solid"/>
                      <a:round/>
                      <a:headEnd type="none" w="med" len="med"/>
                      <a:tailEnd type="none" w="med" len="med"/>
                    </a:lnB>
                    <a:solidFill>
                      <a:srgbClr val="0F7BA2"/>
                    </a:solidFill>
                  </a:tcPr>
                </a:tc>
                <a:tc>
                  <a:txBody>
                    <a:bodyPr/>
                    <a:lstStyle/>
                    <a:p>
                      <a:pPr marL="0" marR="0">
                        <a:lnSpc>
                          <a:spcPct val="100000"/>
                        </a:lnSpc>
                        <a:spcBef>
                          <a:spcPts val="0"/>
                        </a:spcBef>
                        <a:spcAft>
                          <a:spcPts val="0"/>
                        </a:spcAft>
                      </a:pPr>
                      <a:r>
                        <a:rPr lang="en-US" sz="1050" b="0" kern="0" dirty="0">
                          <a:solidFill>
                            <a:sysClr val="windowText" lastClr="000000"/>
                          </a:solidFill>
                          <a:latin typeface="+mj-lt"/>
                        </a:rPr>
                        <a:t>The objective of the survey was to </a:t>
                      </a:r>
                      <a:r>
                        <a:rPr lang="en-US" sz="1050" b="1" kern="0" dirty="0">
                          <a:solidFill>
                            <a:sysClr val="windowText" lastClr="000000"/>
                          </a:solidFill>
                          <a:latin typeface="+mj-lt"/>
                        </a:rPr>
                        <a:t>identify the needs of local self-governments and communities </a:t>
                      </a:r>
                      <a:r>
                        <a:rPr lang="en-US" sz="1050" b="0" kern="0" dirty="0">
                          <a:solidFill>
                            <a:sysClr val="windowText" lastClr="000000"/>
                          </a:solidFill>
                          <a:latin typeface="+mj-lt"/>
                        </a:rPr>
                        <a:t>most heavily exposed to the impact of the migrant crisis.</a:t>
                      </a:r>
                      <a:endParaRPr lang="en-US" sz="1050" dirty="0">
                        <a:solidFill>
                          <a:srgbClr val="333333"/>
                        </a:solidFill>
                        <a:effectLst/>
                        <a:latin typeface="+mj-lt"/>
                        <a:ea typeface="Times New Roman" panose="02020603050405020304" pitchFamily="18" charset="0"/>
                        <a:cs typeface="Times New Roman" panose="02020603050405020304" pitchFamily="18" charset="0"/>
                      </a:endParaRPr>
                    </a:p>
                  </a:txBody>
                  <a:tcPr anchor="ctr">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1981872"/>
                  </a:ext>
                </a:extLst>
              </a:tr>
              <a:tr h="546498">
                <a:tc>
                  <a:txBody>
                    <a:bodyPr/>
                    <a:lstStyle/>
                    <a:p>
                      <a:pPr marL="0" marR="0">
                        <a:lnSpc>
                          <a:spcPts val="1400"/>
                        </a:lnSpc>
                        <a:spcBef>
                          <a:spcPts val="0"/>
                        </a:spcBef>
                        <a:spcAft>
                          <a:spcPts val="500"/>
                        </a:spcAft>
                      </a:pPr>
                      <a:r>
                        <a:rPr lang="en-AU" sz="1050" b="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Period</a:t>
                      </a:r>
                      <a:endParaRPr lang="en-US" sz="1050" b="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7BA2"/>
                    </a:solidFill>
                  </a:tcPr>
                </a:tc>
                <a:tc>
                  <a:txBody>
                    <a:bodyPr/>
                    <a:lstStyle/>
                    <a:p>
                      <a:pPr marL="0" marR="0">
                        <a:lnSpc>
                          <a:spcPct val="100000"/>
                        </a:lnSpc>
                        <a:spcBef>
                          <a:spcPts val="0"/>
                        </a:spcBef>
                        <a:spcAft>
                          <a:spcPts val="0"/>
                        </a:spcAft>
                      </a:pPr>
                      <a:r>
                        <a:rPr lang="en-US" sz="1050" dirty="0">
                          <a:solidFill>
                            <a:srgbClr val="333333"/>
                          </a:solidFill>
                          <a:effectLst/>
                          <a:latin typeface="+mj-lt"/>
                          <a:ea typeface="Times New Roman" panose="02020603050405020304" pitchFamily="18" charset="0"/>
                          <a:cs typeface="Times New Roman" panose="02020603050405020304" pitchFamily="18" charset="0"/>
                        </a:rPr>
                        <a:t>Two waves</a:t>
                      </a:r>
                      <a:r>
                        <a:rPr lang="sr-Latn-RS" sz="1050" dirty="0">
                          <a:solidFill>
                            <a:srgbClr val="333333"/>
                          </a:solidFill>
                          <a:effectLst/>
                          <a:latin typeface="+mj-lt"/>
                          <a:ea typeface="Times New Roman" panose="02020603050405020304" pitchFamily="18" charset="0"/>
                          <a:cs typeface="Times New Roman" panose="02020603050405020304" pitchFamily="18" charset="0"/>
                        </a:rPr>
                        <a:t>: </a:t>
                      </a:r>
                      <a:r>
                        <a:rPr lang="en-US" sz="1050" b="0" dirty="0">
                          <a:solidFill>
                            <a:srgbClr val="333333"/>
                          </a:solidFill>
                          <a:effectLst/>
                          <a:latin typeface="+mj-lt"/>
                          <a:ea typeface="Times New Roman" panose="02020603050405020304" pitchFamily="18" charset="0"/>
                          <a:cs typeface="Times New Roman" panose="02020603050405020304" pitchFamily="18" charset="0"/>
                        </a:rPr>
                        <a:t>M</a:t>
                      </a:r>
                      <a:r>
                        <a:rPr lang="sr-Latn-RS" sz="1050" b="0" dirty="0">
                          <a:solidFill>
                            <a:srgbClr val="333333"/>
                          </a:solidFill>
                          <a:effectLst/>
                          <a:latin typeface="+mj-lt"/>
                          <a:ea typeface="Times New Roman" panose="02020603050405020304" pitchFamily="18" charset="0"/>
                          <a:cs typeface="Times New Roman" panose="02020603050405020304" pitchFamily="18" charset="0"/>
                        </a:rPr>
                        <a:t>ar</a:t>
                      </a:r>
                      <a:r>
                        <a:rPr lang="en-US" sz="1050" b="0" dirty="0" err="1">
                          <a:solidFill>
                            <a:srgbClr val="333333"/>
                          </a:solidFill>
                          <a:effectLst/>
                          <a:latin typeface="+mj-lt"/>
                          <a:ea typeface="Times New Roman" panose="02020603050405020304" pitchFamily="18" charset="0"/>
                          <a:cs typeface="Times New Roman" panose="02020603050405020304" pitchFamily="18" charset="0"/>
                        </a:rPr>
                        <a:t>ch</a:t>
                      </a:r>
                      <a:r>
                        <a:rPr lang="sr-Latn-RS" sz="1050" b="0" dirty="0">
                          <a:solidFill>
                            <a:srgbClr val="333333"/>
                          </a:solidFill>
                          <a:effectLst/>
                          <a:latin typeface="+mj-lt"/>
                          <a:ea typeface="Times New Roman" panose="02020603050405020304" pitchFamily="18" charset="0"/>
                          <a:cs typeface="Times New Roman" panose="02020603050405020304" pitchFamily="18" charset="0"/>
                        </a:rPr>
                        <a:t> </a:t>
                      </a:r>
                      <a:r>
                        <a:rPr lang="en-US" sz="1050" b="0" dirty="0">
                          <a:solidFill>
                            <a:srgbClr val="333333"/>
                          </a:solidFill>
                          <a:effectLst/>
                          <a:latin typeface="+mj-lt"/>
                          <a:ea typeface="Times New Roman" panose="02020603050405020304" pitchFamily="18" charset="0"/>
                          <a:cs typeface="Times New Roman" panose="02020603050405020304" pitchFamily="18" charset="0"/>
                        </a:rPr>
                        <a:t>and</a:t>
                      </a:r>
                      <a:r>
                        <a:rPr lang="sr-Latn-RS" sz="1050" b="0" dirty="0">
                          <a:solidFill>
                            <a:srgbClr val="333333"/>
                          </a:solidFill>
                          <a:effectLst/>
                          <a:latin typeface="+mj-lt"/>
                          <a:ea typeface="Times New Roman" panose="02020603050405020304" pitchFamily="18" charset="0"/>
                          <a:cs typeface="Times New Roman" panose="02020603050405020304" pitchFamily="18" charset="0"/>
                        </a:rPr>
                        <a:t> </a:t>
                      </a:r>
                      <a:r>
                        <a:rPr lang="en-US" sz="1050" b="0" dirty="0">
                          <a:solidFill>
                            <a:srgbClr val="333333"/>
                          </a:solidFill>
                          <a:effectLst/>
                          <a:latin typeface="+mj-lt"/>
                          <a:ea typeface="Times New Roman" panose="02020603050405020304" pitchFamily="18" charset="0"/>
                          <a:cs typeface="Times New Roman" panose="02020603050405020304" pitchFamily="18" charset="0"/>
                        </a:rPr>
                        <a:t>S</a:t>
                      </a:r>
                      <a:r>
                        <a:rPr lang="sr-Latn-RS" sz="1050" b="0" dirty="0">
                          <a:solidFill>
                            <a:srgbClr val="333333"/>
                          </a:solidFill>
                          <a:effectLst/>
                          <a:latin typeface="+mj-lt"/>
                          <a:ea typeface="Times New Roman" panose="02020603050405020304" pitchFamily="18" charset="0"/>
                          <a:cs typeface="Times New Roman" panose="02020603050405020304" pitchFamily="18" charset="0"/>
                        </a:rPr>
                        <a:t>eptemb</a:t>
                      </a:r>
                      <a:r>
                        <a:rPr lang="en-US" sz="1050" b="0" dirty="0">
                          <a:solidFill>
                            <a:srgbClr val="333333"/>
                          </a:solidFill>
                          <a:effectLst/>
                          <a:latin typeface="+mj-lt"/>
                          <a:ea typeface="Times New Roman" panose="02020603050405020304" pitchFamily="18" charset="0"/>
                          <a:cs typeface="Times New Roman" panose="02020603050405020304" pitchFamily="18" charset="0"/>
                        </a:rPr>
                        <a:t>e</a:t>
                      </a:r>
                      <a:r>
                        <a:rPr lang="sr-Latn-RS" sz="1050" b="0" dirty="0">
                          <a:solidFill>
                            <a:srgbClr val="333333"/>
                          </a:solidFill>
                          <a:effectLst/>
                          <a:latin typeface="+mj-lt"/>
                          <a:ea typeface="Times New Roman" panose="02020603050405020304" pitchFamily="18" charset="0"/>
                          <a:cs typeface="Times New Roman" panose="02020603050405020304" pitchFamily="18" charset="0"/>
                        </a:rPr>
                        <a:t>r</a:t>
                      </a:r>
                      <a:r>
                        <a:rPr lang="sr-Latn-RS" sz="1050" b="0" baseline="0" dirty="0">
                          <a:solidFill>
                            <a:srgbClr val="333333"/>
                          </a:solidFill>
                          <a:effectLst/>
                          <a:latin typeface="+mj-lt"/>
                          <a:ea typeface="Times New Roman" panose="02020603050405020304" pitchFamily="18" charset="0"/>
                          <a:cs typeface="Times New Roman" panose="02020603050405020304" pitchFamily="18" charset="0"/>
                        </a:rPr>
                        <a:t> </a:t>
                      </a:r>
                      <a:r>
                        <a:rPr lang="en-AU" sz="1050" b="0" dirty="0">
                          <a:solidFill>
                            <a:srgbClr val="333333"/>
                          </a:solidFill>
                          <a:effectLst/>
                          <a:latin typeface="+mj-lt"/>
                          <a:ea typeface="Times New Roman" panose="02020603050405020304" pitchFamily="18" charset="0"/>
                          <a:cs typeface="Times New Roman" panose="02020603050405020304" pitchFamily="18" charset="0"/>
                        </a:rPr>
                        <a:t>2016</a:t>
                      </a:r>
                      <a:endParaRPr lang="en-US" sz="1050" b="0" dirty="0">
                        <a:solidFill>
                          <a:srgbClr val="333333"/>
                        </a:solidFill>
                        <a:effectLst/>
                        <a:latin typeface="+mj-lt"/>
                        <a:ea typeface="Times New Roman" panose="02020603050405020304" pitchFamily="18" charset="0"/>
                        <a:cs typeface="Times New Roman" panose="02020603050405020304" pitchFamily="18"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518354">
                <a:tc>
                  <a:txBody>
                    <a:bodyPr/>
                    <a:lstStyle/>
                    <a:p>
                      <a:pPr marL="0" marR="0">
                        <a:lnSpc>
                          <a:spcPts val="1400"/>
                        </a:lnSpc>
                        <a:spcBef>
                          <a:spcPts val="0"/>
                        </a:spcBef>
                        <a:spcAft>
                          <a:spcPts val="500"/>
                        </a:spcAft>
                      </a:pPr>
                      <a:r>
                        <a:rPr lang="en-AU" sz="105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Territory</a:t>
                      </a:r>
                      <a:endParaRPr lang="en-US" sz="105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anchor="ctr">
                    <a:lnT w="12700" cap="flat" cmpd="sng" algn="ctr">
                      <a:solidFill>
                        <a:schemeClr val="bg1"/>
                      </a:solidFill>
                      <a:prstDash val="solid"/>
                      <a:round/>
                      <a:headEnd type="none" w="med" len="med"/>
                      <a:tailEnd type="none" w="med" len="med"/>
                    </a:lnT>
                    <a:solidFill>
                      <a:srgbClr val="0F7BA2"/>
                    </a:solidFill>
                  </a:tcPr>
                </a:tc>
                <a:tc>
                  <a:txBody>
                    <a:bodyPr/>
                    <a:lstStyle/>
                    <a:p>
                      <a:pPr marL="0" marR="0">
                        <a:lnSpc>
                          <a:spcPct val="100000"/>
                        </a:lnSpc>
                        <a:spcBef>
                          <a:spcPts val="0"/>
                        </a:spcBef>
                        <a:spcAft>
                          <a:spcPts val="0"/>
                        </a:spcAft>
                      </a:pPr>
                      <a:r>
                        <a:rPr lang="en-AU" sz="1050" b="1" dirty="0">
                          <a:solidFill>
                            <a:srgbClr val="333333"/>
                          </a:solidFill>
                          <a:effectLst/>
                          <a:latin typeface="+mj-lt"/>
                          <a:ea typeface="Times New Roman" panose="02020603050405020304" pitchFamily="18" charset="0"/>
                          <a:cs typeface="Times New Roman" panose="02020603050405020304" pitchFamily="18" charset="0"/>
                        </a:rPr>
                        <a:t>20 municipalities in Serbia</a:t>
                      </a:r>
                      <a:r>
                        <a:rPr lang="en-AU" sz="1050" b="0" dirty="0">
                          <a:solidFill>
                            <a:srgbClr val="333333"/>
                          </a:solidFill>
                          <a:effectLst/>
                          <a:latin typeface="+mj-lt"/>
                          <a:ea typeface="Times New Roman" panose="02020603050405020304" pitchFamily="18" charset="0"/>
                          <a:cs typeface="Times New Roman" panose="02020603050405020304" pitchFamily="18" charset="0"/>
                        </a:rPr>
                        <a:t>, affected by migrant crisis</a:t>
                      </a:r>
                      <a:r>
                        <a:rPr lang="sr-Latn-RS" sz="1050" b="0" dirty="0">
                          <a:solidFill>
                            <a:srgbClr val="333333"/>
                          </a:solidFill>
                          <a:effectLst/>
                          <a:latin typeface="+mj-lt"/>
                          <a:ea typeface="Times New Roman" panose="02020603050405020304" pitchFamily="18" charset="0"/>
                          <a:cs typeface="Times New Roman" panose="02020603050405020304" pitchFamily="18" charset="0"/>
                        </a:rPr>
                        <a:t>, </a:t>
                      </a:r>
                      <a:r>
                        <a:rPr lang="en-US" sz="1050" b="0" dirty="0">
                          <a:solidFill>
                            <a:srgbClr val="333333"/>
                          </a:solidFill>
                          <a:effectLst/>
                          <a:latin typeface="+mj-lt"/>
                          <a:ea typeface="Times New Roman" panose="02020603050405020304" pitchFamily="18" charset="0"/>
                          <a:cs typeface="Times New Roman" panose="02020603050405020304" pitchFamily="18" charset="0"/>
                        </a:rPr>
                        <a:t>selected</a:t>
                      </a:r>
                      <a:r>
                        <a:rPr lang="en-US" sz="1050" b="0" baseline="0" dirty="0">
                          <a:solidFill>
                            <a:srgbClr val="333333"/>
                          </a:solidFill>
                          <a:effectLst/>
                          <a:latin typeface="+mj-lt"/>
                          <a:ea typeface="Times New Roman" panose="02020603050405020304" pitchFamily="18" charset="0"/>
                          <a:cs typeface="Times New Roman" panose="02020603050405020304" pitchFamily="18" charset="0"/>
                        </a:rPr>
                        <a:t> in agreement with </a:t>
                      </a:r>
                      <a:r>
                        <a:rPr lang="sr-Latn-RS" sz="1050" b="0" dirty="0">
                          <a:solidFill>
                            <a:srgbClr val="333333"/>
                          </a:solidFill>
                          <a:effectLst/>
                          <a:latin typeface="+mj-lt"/>
                          <a:ea typeface="Times New Roman" panose="02020603050405020304" pitchFamily="18" charset="0"/>
                          <a:cs typeface="Times New Roman" panose="02020603050405020304" pitchFamily="18" charset="0"/>
                        </a:rPr>
                        <a:t>UNDP S</a:t>
                      </a:r>
                      <a:r>
                        <a:rPr lang="en-US" sz="1050" b="0" dirty="0">
                          <a:solidFill>
                            <a:srgbClr val="333333"/>
                          </a:solidFill>
                          <a:effectLst/>
                          <a:latin typeface="+mj-lt"/>
                          <a:ea typeface="Times New Roman" panose="02020603050405020304" pitchFamily="18" charset="0"/>
                          <a:cs typeface="Times New Roman" panose="02020603050405020304" pitchFamily="18" charset="0"/>
                        </a:rPr>
                        <a:t>e</a:t>
                      </a:r>
                      <a:r>
                        <a:rPr lang="sr-Latn-RS" sz="1050" b="0" dirty="0">
                          <a:solidFill>
                            <a:srgbClr val="333333"/>
                          </a:solidFill>
                          <a:effectLst/>
                          <a:latin typeface="+mj-lt"/>
                          <a:ea typeface="Times New Roman" panose="02020603050405020304" pitchFamily="18" charset="0"/>
                          <a:cs typeface="Times New Roman" panose="02020603050405020304" pitchFamily="18" charset="0"/>
                        </a:rPr>
                        <a:t>rbia</a:t>
                      </a:r>
                      <a:endParaRPr lang="en-AU" sz="1050" b="0" dirty="0">
                        <a:solidFill>
                          <a:srgbClr val="333333"/>
                        </a:solidFill>
                        <a:effectLst/>
                        <a:latin typeface="+mj-lt"/>
                        <a:ea typeface="Times New Roman" panose="02020603050405020304" pitchFamily="18" charset="0"/>
                        <a:cs typeface="Times New Roman" panose="02020603050405020304" pitchFamily="18" charset="0"/>
                      </a:endParaRPr>
                    </a:p>
                  </a:txBody>
                  <a:tcPr anchor="ct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2"/>
                  </a:ext>
                </a:extLst>
              </a:tr>
              <a:tr h="698240">
                <a:tc>
                  <a:txBody>
                    <a:bodyPr/>
                    <a:lstStyle/>
                    <a:p>
                      <a:pPr marL="0" marR="0">
                        <a:lnSpc>
                          <a:spcPts val="1400"/>
                        </a:lnSpc>
                        <a:spcBef>
                          <a:spcPts val="0"/>
                        </a:spcBef>
                        <a:spcAft>
                          <a:spcPts val="500"/>
                        </a:spcAft>
                      </a:pPr>
                      <a:r>
                        <a:rPr lang="en-AU" sz="105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Sample</a:t>
                      </a:r>
                      <a:endParaRPr lang="en-US" sz="105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anchor="ctr">
                    <a:lnB w="12700" cap="flat" cmpd="sng" algn="ctr">
                      <a:solidFill>
                        <a:schemeClr val="bg1"/>
                      </a:solidFill>
                      <a:prstDash val="solid"/>
                      <a:round/>
                      <a:headEnd type="none" w="med" len="med"/>
                      <a:tailEnd type="none" w="med" len="med"/>
                    </a:lnB>
                    <a:solidFill>
                      <a:srgbClr val="0F7BA2"/>
                    </a:solidFill>
                  </a:tcPr>
                </a:tc>
                <a:tc>
                  <a:txBody>
                    <a:bodyPr/>
                    <a:lstStyle/>
                    <a:p>
                      <a:pPr marL="0" marR="0">
                        <a:lnSpc>
                          <a:spcPct val="100000"/>
                        </a:lnSpc>
                        <a:spcBef>
                          <a:spcPts val="0"/>
                        </a:spcBef>
                        <a:spcAft>
                          <a:spcPts val="0"/>
                        </a:spcAft>
                      </a:pPr>
                      <a:r>
                        <a:rPr lang="en-US" sz="1050" b="1" dirty="0">
                          <a:solidFill>
                            <a:srgbClr val="333333"/>
                          </a:solidFill>
                          <a:effectLst/>
                          <a:latin typeface="+mj-lt"/>
                          <a:ea typeface="Times New Roman" panose="02020603050405020304" pitchFamily="18" charset="0"/>
                          <a:cs typeface="Times New Roman" panose="02020603050405020304" pitchFamily="18" charset="0"/>
                        </a:rPr>
                        <a:t>Target groups:</a:t>
                      </a:r>
                      <a:endParaRPr lang="sr-Latn-RS" sz="1050" b="1" dirty="0">
                        <a:solidFill>
                          <a:srgbClr val="333333"/>
                        </a:solidFill>
                        <a:effectLst/>
                        <a:latin typeface="+mj-lt"/>
                        <a:ea typeface="Times New Roman" panose="02020603050405020304" pitchFamily="18" charset="0"/>
                        <a:cs typeface="Times New Roman" panose="02020603050405020304" pitchFamily="18" charset="0"/>
                      </a:endParaRPr>
                    </a:p>
                    <a:p>
                      <a:pPr marL="228600" marR="0" indent="-228600">
                        <a:lnSpc>
                          <a:spcPct val="100000"/>
                        </a:lnSpc>
                        <a:spcBef>
                          <a:spcPts val="0"/>
                        </a:spcBef>
                        <a:spcAft>
                          <a:spcPts val="0"/>
                        </a:spcAft>
                        <a:buAutoNum type="arabicPeriod"/>
                      </a:pPr>
                      <a:r>
                        <a:rPr lang="en-AU" sz="1050" b="1" dirty="0">
                          <a:solidFill>
                            <a:srgbClr val="333333"/>
                          </a:solidFill>
                          <a:effectLst/>
                          <a:latin typeface="+mj-lt"/>
                          <a:ea typeface="Times New Roman" panose="02020603050405020304" pitchFamily="18" charset="0"/>
                          <a:cs typeface="Times New Roman" panose="02020603050405020304" pitchFamily="18" charset="0"/>
                        </a:rPr>
                        <a:t>General population</a:t>
                      </a:r>
                      <a:endParaRPr lang="sr-Latn-RS" sz="1050" b="1" dirty="0">
                        <a:solidFill>
                          <a:srgbClr val="333333"/>
                        </a:solidFill>
                        <a:effectLst/>
                        <a:latin typeface="+mj-lt"/>
                        <a:ea typeface="Times New Roman" panose="02020603050405020304" pitchFamily="18" charset="0"/>
                        <a:cs typeface="Times New Roman" panose="02020603050405020304" pitchFamily="18" charset="0"/>
                      </a:endParaRPr>
                    </a:p>
                    <a:p>
                      <a:pPr marL="171450" marR="0" indent="-171450">
                        <a:lnSpc>
                          <a:spcPct val="100000"/>
                        </a:lnSpc>
                        <a:spcBef>
                          <a:spcPts val="0"/>
                        </a:spcBef>
                        <a:spcAft>
                          <a:spcPts val="0"/>
                        </a:spcAft>
                        <a:buFont typeface="Wingdings" panose="05000000000000000000" pitchFamily="2" charset="2"/>
                        <a:buChar char="§"/>
                      </a:pPr>
                      <a:r>
                        <a:rPr lang="en-US" sz="1000" dirty="0">
                          <a:solidFill>
                            <a:srgbClr val="333333"/>
                          </a:solidFill>
                          <a:effectLst/>
                          <a:latin typeface="+mj-lt"/>
                          <a:ea typeface="Times New Roman" panose="02020603050405020304" pitchFamily="18" charset="0"/>
                          <a:cs typeface="Times New Roman" panose="02020603050405020304" pitchFamily="18" charset="0"/>
                        </a:rPr>
                        <a:t>Sample size</a:t>
                      </a:r>
                      <a:r>
                        <a:rPr lang="sr-Latn-RS" sz="1000" baseline="0" dirty="0">
                          <a:solidFill>
                            <a:srgbClr val="333333"/>
                          </a:solidFill>
                          <a:effectLst/>
                          <a:latin typeface="+mj-lt"/>
                          <a:ea typeface="Times New Roman" panose="02020603050405020304" pitchFamily="18" charset="0"/>
                          <a:cs typeface="Times New Roman" panose="02020603050405020304" pitchFamily="18" charset="0"/>
                        </a:rPr>
                        <a:t>: </a:t>
                      </a:r>
                      <a:r>
                        <a:rPr lang="en-AU" sz="1000" dirty="0">
                          <a:solidFill>
                            <a:srgbClr val="333333"/>
                          </a:solidFill>
                          <a:effectLst/>
                          <a:latin typeface="+mj-lt"/>
                          <a:ea typeface="Times New Roman" panose="02020603050405020304" pitchFamily="18" charset="0"/>
                          <a:cs typeface="Times New Roman" panose="02020603050405020304" pitchFamily="18" charset="0"/>
                        </a:rPr>
                        <a:t>N~800</a:t>
                      </a:r>
                      <a:r>
                        <a:rPr lang="en-AU" sz="1000" baseline="0" dirty="0">
                          <a:solidFill>
                            <a:srgbClr val="333333"/>
                          </a:solidFill>
                          <a:effectLst/>
                          <a:latin typeface="+mj-lt"/>
                          <a:ea typeface="Times New Roman" panose="02020603050405020304" pitchFamily="18" charset="0"/>
                          <a:cs typeface="Times New Roman" panose="02020603050405020304" pitchFamily="18" charset="0"/>
                        </a:rPr>
                        <a:t> resp. per wave </a:t>
                      </a:r>
                    </a:p>
                    <a:p>
                      <a:pPr marL="171450" marR="0" indent="-171450">
                        <a:lnSpc>
                          <a:spcPct val="100000"/>
                        </a:lnSpc>
                        <a:spcBef>
                          <a:spcPts val="0"/>
                        </a:spcBef>
                        <a:spcAft>
                          <a:spcPts val="0"/>
                        </a:spcAft>
                        <a:buFont typeface="Wingdings" panose="05000000000000000000" pitchFamily="2" charset="2"/>
                        <a:buChar char="§"/>
                      </a:pPr>
                      <a:r>
                        <a:rPr lang="en-US" sz="1000" baseline="0" dirty="0">
                          <a:solidFill>
                            <a:srgbClr val="333333"/>
                          </a:solidFill>
                          <a:effectLst/>
                          <a:latin typeface="+mj-lt"/>
                          <a:ea typeface="Times New Roman" panose="02020603050405020304" pitchFamily="18" charset="0"/>
                          <a:cs typeface="Times New Roman" panose="02020603050405020304" pitchFamily="18" charset="0"/>
                        </a:rPr>
                        <a:t>Sample type</a:t>
                      </a:r>
                      <a:r>
                        <a:rPr lang="sr-Latn-RS" sz="1000" baseline="0" dirty="0">
                          <a:solidFill>
                            <a:srgbClr val="333333"/>
                          </a:solidFill>
                          <a:effectLst/>
                          <a:latin typeface="+mj-lt"/>
                          <a:ea typeface="Times New Roman" panose="02020603050405020304" pitchFamily="18" charset="0"/>
                          <a:cs typeface="Times New Roman" panose="02020603050405020304" pitchFamily="18" charset="0"/>
                        </a:rPr>
                        <a:t>: 18+, </a:t>
                      </a:r>
                      <a:r>
                        <a:rPr lang="en-US" sz="1000" baseline="0" dirty="0">
                          <a:solidFill>
                            <a:srgbClr val="333333"/>
                          </a:solidFill>
                          <a:effectLst/>
                          <a:latin typeface="+mj-lt"/>
                          <a:ea typeface="Times New Roman" panose="02020603050405020304" pitchFamily="18" charset="0"/>
                          <a:cs typeface="Times New Roman" panose="02020603050405020304" pitchFamily="18" charset="0"/>
                        </a:rPr>
                        <a:t>stratified random sampling </a:t>
                      </a:r>
                    </a:p>
                    <a:p>
                      <a:pPr marL="171450" marR="0" indent="-171450">
                        <a:lnSpc>
                          <a:spcPct val="100000"/>
                        </a:lnSpc>
                        <a:spcBef>
                          <a:spcPts val="0"/>
                        </a:spcBef>
                        <a:spcAft>
                          <a:spcPts val="0"/>
                        </a:spcAft>
                        <a:buFont typeface="Wingdings" panose="05000000000000000000" pitchFamily="2" charset="2"/>
                        <a:buChar char="§"/>
                      </a:pPr>
                      <a:r>
                        <a:rPr lang="en-US" sz="1000" baseline="0" dirty="0">
                          <a:solidFill>
                            <a:srgbClr val="333333"/>
                          </a:solidFill>
                          <a:effectLst/>
                          <a:latin typeface="+mj-lt"/>
                          <a:ea typeface="Times New Roman" panose="02020603050405020304" pitchFamily="18" charset="0"/>
                          <a:cs typeface="Times New Roman" panose="02020603050405020304" pitchFamily="18" charset="0"/>
                        </a:rPr>
                        <a:t>Method: face to face</a:t>
                      </a:r>
                      <a:r>
                        <a:rPr lang="sr-Latn-RS" sz="1000" dirty="0">
                          <a:solidFill>
                            <a:srgbClr val="333333"/>
                          </a:solidFill>
                          <a:effectLst/>
                          <a:latin typeface="+mj-lt"/>
                          <a:ea typeface="Times New Roman" panose="02020603050405020304" pitchFamily="18" charset="0"/>
                          <a:cs typeface="Times New Roman" panose="02020603050405020304" pitchFamily="18" charset="0"/>
                        </a:rPr>
                        <a:t>, </a:t>
                      </a:r>
                      <a:r>
                        <a:rPr lang="en-US" sz="1000" dirty="0">
                          <a:solidFill>
                            <a:srgbClr val="333333"/>
                          </a:solidFill>
                          <a:effectLst/>
                          <a:latin typeface="+mj-lt"/>
                          <a:ea typeface="Times New Roman" panose="02020603050405020304" pitchFamily="18" charset="0"/>
                          <a:cs typeface="Times New Roman" panose="02020603050405020304" pitchFamily="18" charset="0"/>
                        </a:rPr>
                        <a:t>in house of respondents</a:t>
                      </a:r>
                      <a:endParaRPr lang="sr-Latn-RS" sz="1000" dirty="0">
                        <a:solidFill>
                          <a:srgbClr val="333333"/>
                        </a:solidFill>
                        <a:effectLst/>
                        <a:latin typeface="+mj-lt"/>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0"/>
                        </a:spcAft>
                        <a:buFont typeface="Wingdings" panose="05000000000000000000" pitchFamily="2" charset="2"/>
                        <a:buNone/>
                      </a:pPr>
                      <a:endParaRPr lang="en-US" sz="1050" dirty="0">
                        <a:solidFill>
                          <a:srgbClr val="333333"/>
                        </a:solidFill>
                        <a:effectLst/>
                        <a:latin typeface="+mj-lt"/>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sr-Latn-RS" sz="1050" b="1" dirty="0">
                          <a:solidFill>
                            <a:srgbClr val="333333"/>
                          </a:solidFill>
                          <a:effectLst/>
                          <a:latin typeface="+mj-lt"/>
                          <a:ea typeface="Times New Roman" panose="02020603050405020304" pitchFamily="18" charset="0"/>
                          <a:cs typeface="Times New Roman" panose="02020603050405020304" pitchFamily="18" charset="0"/>
                        </a:rPr>
                        <a:t>2. </a:t>
                      </a:r>
                      <a:r>
                        <a:rPr lang="en-US" sz="1050" b="1" dirty="0">
                          <a:solidFill>
                            <a:srgbClr val="333333"/>
                          </a:solidFill>
                          <a:effectLst/>
                          <a:latin typeface="+mj-lt"/>
                          <a:ea typeface="Times New Roman" panose="02020603050405020304" pitchFamily="18" charset="0"/>
                          <a:cs typeface="Times New Roman" panose="02020603050405020304" pitchFamily="18" charset="0"/>
                        </a:rPr>
                        <a:t>L</a:t>
                      </a:r>
                      <a:r>
                        <a:rPr lang="sr-Latn-RS" sz="1050" b="1" dirty="0">
                          <a:solidFill>
                            <a:srgbClr val="333333"/>
                          </a:solidFill>
                          <a:effectLst/>
                          <a:latin typeface="+mj-lt"/>
                          <a:ea typeface="Times New Roman" panose="02020603050405020304" pitchFamily="18" charset="0"/>
                          <a:cs typeface="Times New Roman" panose="02020603050405020304" pitchFamily="18" charset="0"/>
                        </a:rPr>
                        <a:t>ocal self-governments</a:t>
                      </a:r>
                      <a:r>
                        <a:rPr lang="en-US" sz="1050" b="1" dirty="0">
                          <a:solidFill>
                            <a:srgbClr val="333333"/>
                          </a:solidFill>
                          <a:effectLst/>
                          <a:latin typeface="+mj-lt"/>
                          <a:ea typeface="Times New Roman" panose="02020603050405020304" pitchFamily="18" charset="0"/>
                          <a:cs typeface="Times New Roman" panose="02020603050405020304" pitchFamily="18" charset="0"/>
                        </a:rPr>
                        <a:t>’</a:t>
                      </a:r>
                      <a:r>
                        <a:rPr lang="sr-Latn-RS" sz="1050" b="1" dirty="0">
                          <a:solidFill>
                            <a:srgbClr val="333333"/>
                          </a:solidFill>
                          <a:effectLst/>
                          <a:latin typeface="+mj-lt"/>
                          <a:ea typeface="Times New Roman" panose="02020603050405020304" pitchFamily="18" charset="0"/>
                          <a:cs typeface="Times New Roman" panose="02020603050405020304" pitchFamily="18" charset="0"/>
                        </a:rPr>
                        <a:t> </a:t>
                      </a:r>
                      <a:r>
                        <a:rPr lang="en-US" sz="1050" b="1" dirty="0">
                          <a:solidFill>
                            <a:srgbClr val="333333"/>
                          </a:solidFill>
                          <a:effectLst/>
                          <a:latin typeface="+mj-lt"/>
                          <a:ea typeface="Times New Roman" panose="02020603050405020304" pitchFamily="18" charset="0"/>
                          <a:cs typeface="Times New Roman" panose="02020603050405020304" pitchFamily="18" charset="0"/>
                        </a:rPr>
                        <a:t>representatives</a:t>
                      </a:r>
                      <a:endParaRPr lang="sr-Latn-RS" sz="1050" b="1" dirty="0">
                        <a:solidFill>
                          <a:srgbClr val="333333"/>
                        </a:solidFill>
                        <a:effectLst/>
                        <a:latin typeface="+mj-lt"/>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kern="1200" dirty="0">
                          <a:solidFill>
                            <a:srgbClr val="333333"/>
                          </a:solidFill>
                          <a:effectLst/>
                          <a:latin typeface="+mn-lt"/>
                          <a:ea typeface="Times New Roman" panose="02020603050405020304" pitchFamily="18" charset="0"/>
                          <a:cs typeface="Times New Roman" panose="02020603050405020304" pitchFamily="18" charset="0"/>
                        </a:rPr>
                        <a:t>Sample size</a:t>
                      </a:r>
                      <a:r>
                        <a:rPr lang="sr-Latn-RS" sz="1000" baseline="0" dirty="0">
                          <a:solidFill>
                            <a:srgbClr val="333333"/>
                          </a:solidFill>
                          <a:effectLst/>
                          <a:latin typeface="+mj-lt"/>
                          <a:ea typeface="Times New Roman" panose="02020603050405020304" pitchFamily="18" charset="0"/>
                          <a:cs typeface="Times New Roman" panose="02020603050405020304" pitchFamily="18" charset="0"/>
                        </a:rPr>
                        <a:t>: </a:t>
                      </a:r>
                      <a:r>
                        <a:rPr lang="en-AU" sz="1000" dirty="0">
                          <a:solidFill>
                            <a:srgbClr val="333333"/>
                          </a:solidFill>
                          <a:effectLst/>
                          <a:latin typeface="+mj-lt"/>
                          <a:ea typeface="Times New Roman" panose="02020603050405020304" pitchFamily="18" charset="0"/>
                          <a:cs typeface="Times New Roman" panose="02020603050405020304" pitchFamily="18" charset="0"/>
                        </a:rPr>
                        <a:t>N~170</a:t>
                      </a:r>
                      <a:r>
                        <a:rPr lang="en-AU" sz="1000" baseline="0" dirty="0">
                          <a:solidFill>
                            <a:srgbClr val="333333"/>
                          </a:solidFill>
                          <a:effectLst/>
                          <a:latin typeface="+mj-lt"/>
                          <a:ea typeface="Times New Roman" panose="02020603050405020304" pitchFamily="18" charset="0"/>
                          <a:cs typeface="Times New Roman" panose="02020603050405020304" pitchFamily="18" charset="0"/>
                        </a:rPr>
                        <a:t> </a:t>
                      </a:r>
                      <a:r>
                        <a:rPr lang="en-AU" sz="1000" kern="1200" baseline="0" dirty="0">
                          <a:solidFill>
                            <a:srgbClr val="333333"/>
                          </a:solidFill>
                          <a:effectLst/>
                          <a:latin typeface="+mn-lt"/>
                          <a:ea typeface="Times New Roman" panose="02020603050405020304" pitchFamily="18" charset="0"/>
                          <a:cs typeface="Times New Roman" panose="02020603050405020304" pitchFamily="18" charset="0"/>
                        </a:rPr>
                        <a:t>resp. per wave </a:t>
                      </a:r>
                      <a:endParaRPr lang="sr-Latn-RS" sz="1000" baseline="0" dirty="0">
                        <a:solidFill>
                          <a:srgbClr val="333333"/>
                        </a:solidFill>
                        <a:effectLst/>
                        <a:latin typeface="+mj-lt"/>
                        <a:ea typeface="Times New Roman" panose="02020603050405020304" pitchFamily="18" charset="0"/>
                        <a:cs typeface="Times New Roman" panose="02020603050405020304" pitchFamily="18" charset="0"/>
                      </a:endParaRPr>
                    </a:p>
                    <a:p>
                      <a:pPr marL="171450" marR="0" indent="-171450">
                        <a:lnSpc>
                          <a:spcPct val="100000"/>
                        </a:lnSpc>
                        <a:spcBef>
                          <a:spcPts val="0"/>
                        </a:spcBef>
                        <a:spcAft>
                          <a:spcPts val="0"/>
                        </a:spcAft>
                        <a:buFont typeface="Wingdings" panose="05000000000000000000" pitchFamily="2" charset="2"/>
                        <a:buChar char="§"/>
                      </a:pPr>
                      <a:r>
                        <a:rPr lang="en-US" sz="1000" kern="1200" baseline="0" dirty="0">
                          <a:solidFill>
                            <a:srgbClr val="333333"/>
                          </a:solidFill>
                          <a:effectLst/>
                          <a:latin typeface="+mn-lt"/>
                          <a:ea typeface="Times New Roman" panose="02020603050405020304" pitchFamily="18" charset="0"/>
                          <a:cs typeface="Times New Roman" panose="02020603050405020304" pitchFamily="18" charset="0"/>
                        </a:rPr>
                        <a:t>Sample type</a:t>
                      </a:r>
                      <a:r>
                        <a:rPr lang="sr-Latn-RS" sz="1000" baseline="0" dirty="0">
                          <a:solidFill>
                            <a:srgbClr val="333333"/>
                          </a:solidFill>
                          <a:effectLst/>
                          <a:latin typeface="+mj-lt"/>
                          <a:ea typeface="Times New Roman" panose="02020603050405020304" pitchFamily="18" charset="0"/>
                          <a:cs typeface="Times New Roman" panose="02020603050405020304" pitchFamily="18" charset="0"/>
                        </a:rPr>
                        <a:t>: </a:t>
                      </a:r>
                      <a:r>
                        <a:rPr lang="en-US" sz="1000" baseline="0" dirty="0">
                          <a:solidFill>
                            <a:srgbClr val="333333"/>
                          </a:solidFill>
                          <a:effectLst/>
                          <a:latin typeface="+mj-lt"/>
                          <a:ea typeface="Times New Roman" panose="02020603050405020304" pitchFamily="18" charset="0"/>
                          <a:cs typeface="Times New Roman" panose="02020603050405020304" pitchFamily="18" charset="0"/>
                        </a:rPr>
                        <a:t>targeted sample</a:t>
                      </a:r>
                      <a:endParaRPr lang="sr-Latn-RS" sz="1000" dirty="0">
                        <a:solidFill>
                          <a:srgbClr val="333333"/>
                        </a:solidFill>
                        <a:effectLst/>
                        <a:latin typeface="+mj-lt"/>
                        <a:ea typeface="Times New Roman" panose="02020603050405020304" pitchFamily="18" charset="0"/>
                        <a:cs typeface="Times New Roman" panose="02020603050405020304" pitchFamily="18" charset="0"/>
                      </a:endParaRPr>
                    </a:p>
                    <a:p>
                      <a:pPr marL="171450" marR="0" indent="-171450">
                        <a:lnSpc>
                          <a:spcPct val="100000"/>
                        </a:lnSpc>
                        <a:spcBef>
                          <a:spcPts val="0"/>
                        </a:spcBef>
                        <a:spcAft>
                          <a:spcPts val="0"/>
                        </a:spcAft>
                        <a:buFont typeface="Wingdings" panose="05000000000000000000" pitchFamily="2" charset="2"/>
                        <a:buChar char="§"/>
                      </a:pPr>
                      <a:r>
                        <a:rPr lang="en-US" sz="1000" kern="1200" baseline="0" dirty="0">
                          <a:solidFill>
                            <a:srgbClr val="333333"/>
                          </a:solidFill>
                          <a:effectLst/>
                          <a:latin typeface="+mn-lt"/>
                          <a:ea typeface="Times New Roman" panose="02020603050405020304" pitchFamily="18" charset="0"/>
                          <a:cs typeface="Times New Roman" panose="02020603050405020304" pitchFamily="18" charset="0"/>
                        </a:rPr>
                        <a:t>Method</a:t>
                      </a:r>
                      <a:r>
                        <a:rPr lang="en-US" sz="1000" dirty="0">
                          <a:solidFill>
                            <a:srgbClr val="333333"/>
                          </a:solidFill>
                          <a:effectLst/>
                          <a:latin typeface="+mj-lt"/>
                          <a:ea typeface="Times New Roman" panose="02020603050405020304" pitchFamily="18" charset="0"/>
                          <a:cs typeface="Times New Roman" panose="02020603050405020304" pitchFamily="18" charset="0"/>
                        </a:rPr>
                        <a:t>:</a:t>
                      </a:r>
                      <a:r>
                        <a:rPr lang="en-US" sz="1000" baseline="0" dirty="0">
                          <a:solidFill>
                            <a:srgbClr val="333333"/>
                          </a:solidFill>
                          <a:effectLst/>
                          <a:latin typeface="+mj-lt"/>
                          <a:ea typeface="Times New Roman" panose="02020603050405020304" pitchFamily="18" charset="0"/>
                          <a:cs typeface="Times New Roman" panose="02020603050405020304" pitchFamily="18" charset="0"/>
                        </a:rPr>
                        <a:t> combination</a:t>
                      </a:r>
                      <a:r>
                        <a:rPr lang="en-US" sz="1000" dirty="0">
                          <a:solidFill>
                            <a:srgbClr val="333333"/>
                          </a:solidFill>
                          <a:effectLst/>
                          <a:latin typeface="+mj-lt"/>
                          <a:ea typeface="Times New Roman" panose="02020603050405020304" pitchFamily="18" charset="0"/>
                          <a:cs typeface="Times New Roman" panose="02020603050405020304" pitchFamily="18" charset="0"/>
                        </a:rPr>
                        <a:t> of face to face, telephone and web interview</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9" name="Rectangle 8"/>
          <p:cNvSpPr/>
          <p:nvPr/>
        </p:nvSpPr>
        <p:spPr>
          <a:xfrm>
            <a:off x="244603" y="1233292"/>
            <a:ext cx="8610471" cy="6001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b="0" kern="0" dirty="0">
                <a:solidFill>
                  <a:sysClr val="windowText" lastClr="000000"/>
                </a:solidFill>
                <a:latin typeface="+mj-lt"/>
              </a:rPr>
              <a:t>As part of the project entitled </a:t>
            </a:r>
            <a:r>
              <a:rPr lang="en-US" sz="1100" kern="0" dirty="0">
                <a:solidFill>
                  <a:sysClr val="windowText" lastClr="000000"/>
                </a:solidFill>
                <a:latin typeface="+mj-lt"/>
              </a:rPr>
              <a:t>Strengthening Coordination and Municipal Response to the Migrant Crisis</a:t>
            </a:r>
            <a:r>
              <a:rPr lang="en-US" sz="1100" b="0" kern="0" dirty="0">
                <a:solidFill>
                  <a:sysClr val="windowText" lastClr="000000"/>
                </a:solidFill>
                <a:latin typeface="+mj-lt"/>
              </a:rPr>
              <a:t>, </a:t>
            </a:r>
          </a:p>
          <a:p>
            <a:pPr marL="0" marR="0" lvl="0" indent="0" defTabSz="914400" eaLnBrk="1" fontAlgn="auto" latinLnBrk="0" hangingPunct="1">
              <a:lnSpc>
                <a:spcPct val="100000"/>
              </a:lnSpc>
              <a:spcBef>
                <a:spcPts val="0"/>
              </a:spcBef>
              <a:spcAft>
                <a:spcPts val="0"/>
              </a:spcAft>
              <a:buClrTx/>
              <a:buSzTx/>
              <a:buFontTx/>
              <a:buNone/>
              <a:tabLst/>
              <a:defRPr/>
            </a:pPr>
            <a:r>
              <a:rPr lang="en-US" sz="1100" b="0" kern="0" dirty="0">
                <a:solidFill>
                  <a:sysClr val="windowText" lastClr="000000"/>
                </a:solidFill>
                <a:latin typeface="+mj-lt"/>
              </a:rPr>
              <a:t>TNS Medium Gallup, in cooperation with the United Nations Development </a:t>
            </a:r>
            <a:r>
              <a:rPr lang="en-US" sz="1100" b="0" kern="0" dirty="0" err="1">
                <a:solidFill>
                  <a:sysClr val="windowText" lastClr="000000"/>
                </a:solidFill>
                <a:latin typeface="+mj-lt"/>
              </a:rPr>
              <a:t>Programme</a:t>
            </a:r>
            <a:r>
              <a:rPr lang="en-US" sz="1100" b="0" kern="0" dirty="0">
                <a:solidFill>
                  <a:sysClr val="windowText" lastClr="000000"/>
                </a:solidFill>
                <a:latin typeface="+mj-lt"/>
              </a:rPr>
              <a:t> (UNDP), conducted a survey of attitudes towards the impact of the migrant crisis on the municipalities in Serbia. </a:t>
            </a:r>
          </a:p>
        </p:txBody>
      </p:sp>
      <p:sp>
        <p:nvSpPr>
          <p:cNvPr id="6" name="Slide Number Placeholder 3"/>
          <p:cNvSpPr>
            <a:spLocks noGrp="1"/>
          </p:cNvSpPr>
          <p:nvPr>
            <p:ph type="sldNum" sz="quarter" idx="10"/>
          </p:nvPr>
        </p:nvSpPr>
        <p:spPr>
          <a:xfrm>
            <a:off x="8349607" y="6323838"/>
            <a:ext cx="505467" cy="252000"/>
          </a:xfrm>
        </p:spPr>
        <p:txBody>
          <a:bodyPr/>
          <a:lstStyle/>
          <a:p>
            <a:fld id="{9784CBA3-D598-4B1F-BAA3-EE14B5154290}" type="slidenum">
              <a:rPr lang="en-AU" smtClean="0"/>
              <a:pPr/>
              <a:t>2</a:t>
            </a:fld>
            <a:endParaRPr lang="en-AU" dirty="0"/>
          </a:p>
        </p:txBody>
      </p:sp>
    </p:spTree>
    <p:extLst>
      <p:ext uri="{BB962C8B-B14F-4D97-AF65-F5344CB8AC3E}">
        <p14:creationId xmlns:p14="http://schemas.microsoft.com/office/powerpoint/2010/main" val="4091845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6"/>
          </p:nvPr>
        </p:nvSpPr>
        <p:spPr/>
        <p:txBody>
          <a:bodyPr/>
          <a:lstStyle/>
          <a:p>
            <a:r>
              <a:rPr lang="en-US" sz="1200" dirty="0"/>
              <a:t>Municipalities moderately affected by the crises</a:t>
            </a:r>
            <a:r>
              <a:rPr lang="sr-Latn-RS" sz="1200" dirty="0"/>
              <a:t>:</a:t>
            </a:r>
          </a:p>
          <a:p>
            <a:endParaRPr lang="en-US" sz="1200" dirty="0"/>
          </a:p>
          <a:p>
            <a:pPr marL="171450" lvl="0" indent="-171450">
              <a:buFont typeface="Wingdings" panose="05000000000000000000" pitchFamily="2" charset="2"/>
              <a:buChar char="§"/>
            </a:pPr>
            <a:r>
              <a:rPr lang="sr-Latn-RS" sz="1200" dirty="0"/>
              <a:t>Zaječar</a:t>
            </a:r>
          </a:p>
          <a:p>
            <a:pPr marL="171450" lvl="0" indent="-171450">
              <a:buFont typeface="Wingdings" panose="05000000000000000000" pitchFamily="2" charset="2"/>
              <a:buChar char="§"/>
            </a:pPr>
            <a:r>
              <a:rPr lang="sr-Latn-RS" sz="1200" dirty="0"/>
              <a:t>Pirot</a:t>
            </a:r>
          </a:p>
          <a:p>
            <a:pPr marL="171450" lvl="0" indent="-171450">
              <a:buFont typeface="Wingdings" panose="05000000000000000000" pitchFamily="2" charset="2"/>
              <a:buChar char="§"/>
            </a:pPr>
            <a:r>
              <a:rPr lang="sr-Latn-RS" sz="1200" dirty="0"/>
              <a:t>Vranje</a:t>
            </a:r>
          </a:p>
          <a:p>
            <a:pPr marL="171450" lvl="0" indent="-171450">
              <a:buFont typeface="Wingdings" panose="05000000000000000000" pitchFamily="2" charset="2"/>
              <a:buChar char="§"/>
            </a:pPr>
            <a:r>
              <a:rPr lang="sr-Latn-RS" sz="1200" dirty="0"/>
              <a:t>Surdulica</a:t>
            </a:r>
          </a:p>
          <a:p>
            <a:pPr marL="171450" lvl="0" indent="-171450">
              <a:buFont typeface="Wingdings" panose="05000000000000000000" pitchFamily="2" charset="2"/>
              <a:buChar char="§"/>
            </a:pPr>
            <a:r>
              <a:rPr lang="sr-Latn-RS" sz="1200" dirty="0"/>
              <a:t>Vladičin Han</a:t>
            </a:r>
          </a:p>
          <a:p>
            <a:pPr marL="171450" lvl="0" indent="-171450">
              <a:buFont typeface="Wingdings" panose="05000000000000000000" pitchFamily="2" charset="2"/>
              <a:buChar char="§"/>
            </a:pPr>
            <a:r>
              <a:rPr lang="sr-Latn-RS" sz="1200" dirty="0"/>
              <a:t>Smederevo</a:t>
            </a:r>
          </a:p>
          <a:p>
            <a:pPr marL="171450" lvl="0" indent="-171450">
              <a:buFont typeface="Wingdings" panose="05000000000000000000" pitchFamily="2" charset="2"/>
              <a:buChar char="§"/>
            </a:pPr>
            <a:r>
              <a:rPr lang="sr-Latn-RS" sz="1200" dirty="0"/>
              <a:t>Aleksinac</a:t>
            </a:r>
          </a:p>
          <a:p>
            <a:pPr marL="171450" lvl="0" indent="-171450">
              <a:buFont typeface="Wingdings" panose="05000000000000000000" pitchFamily="2" charset="2"/>
              <a:buChar char="§"/>
            </a:pPr>
            <a:r>
              <a:rPr lang="sr-Latn-RS" sz="1200" dirty="0"/>
              <a:t>Obrenovac</a:t>
            </a:r>
          </a:p>
          <a:p>
            <a:pPr marL="171450" lvl="0" indent="-171450">
              <a:buFont typeface="Wingdings" panose="05000000000000000000" pitchFamily="2" charset="2"/>
              <a:buChar char="§"/>
            </a:pPr>
            <a:r>
              <a:rPr lang="sr-Latn-RS" sz="1200" dirty="0"/>
              <a:t>Sombor </a:t>
            </a:r>
          </a:p>
          <a:p>
            <a:pPr lvl="0"/>
            <a:endParaRPr lang="sr-Latn-RS" sz="1200" dirty="0"/>
          </a:p>
          <a:p>
            <a:endParaRPr lang="en-US" sz="1200" dirty="0"/>
          </a:p>
        </p:txBody>
      </p:sp>
      <p:sp>
        <p:nvSpPr>
          <p:cNvPr id="7" name="Content Placeholder 6"/>
          <p:cNvSpPr>
            <a:spLocks noGrp="1"/>
          </p:cNvSpPr>
          <p:nvPr>
            <p:ph sz="quarter" idx="17"/>
          </p:nvPr>
        </p:nvSpPr>
        <p:spPr/>
        <p:txBody>
          <a:bodyPr/>
          <a:lstStyle/>
          <a:p>
            <a:r>
              <a:rPr lang="en-US" sz="1200" dirty="0"/>
              <a:t>In addition to the analysis by group, samples was also provided comprising around 60 respondents each, for </a:t>
            </a:r>
            <a:r>
              <a:rPr lang="en-US" sz="1200" dirty="0" err="1"/>
              <a:t>Preševo</a:t>
            </a:r>
            <a:r>
              <a:rPr lang="en-US" sz="1200" dirty="0"/>
              <a:t> and </a:t>
            </a:r>
            <a:r>
              <a:rPr lang="en-US" sz="1200" dirty="0" err="1"/>
              <a:t>Šid</a:t>
            </a:r>
            <a:r>
              <a:rPr lang="en-US" sz="1200" dirty="0"/>
              <a:t>, in order to carry out specific analyses at the level of individual municipalities because of the importance of these municipalities.</a:t>
            </a:r>
            <a:endParaRPr lang="sr-Latn-RS" sz="1200" dirty="0"/>
          </a:p>
          <a:p>
            <a:endParaRPr lang="en-US" sz="1200" dirty="0"/>
          </a:p>
        </p:txBody>
      </p:sp>
      <p:sp>
        <p:nvSpPr>
          <p:cNvPr id="2" name="Title 1"/>
          <p:cNvSpPr>
            <a:spLocks noGrp="1"/>
          </p:cNvSpPr>
          <p:nvPr>
            <p:ph type="title"/>
          </p:nvPr>
        </p:nvSpPr>
        <p:spPr/>
        <p:txBody>
          <a:bodyPr/>
          <a:lstStyle/>
          <a:p>
            <a:r>
              <a:rPr lang="sr-Latn-RS" dirty="0"/>
              <a:t>Anal</a:t>
            </a:r>
            <a:r>
              <a:rPr lang="en-US" dirty="0"/>
              <a:t>ysis based on the impact of migrant crises on municipalities</a:t>
            </a:r>
            <a:r>
              <a:rPr lang="sr-Latn-RS" dirty="0"/>
              <a:t>:</a:t>
            </a:r>
            <a:endParaRPr lang="en-US" dirty="0"/>
          </a:p>
        </p:txBody>
      </p:sp>
      <p:sp>
        <p:nvSpPr>
          <p:cNvPr id="3" name="Content Placeholder 2"/>
          <p:cNvSpPr>
            <a:spLocks noGrp="1"/>
          </p:cNvSpPr>
          <p:nvPr>
            <p:ph sz="quarter" idx="11"/>
          </p:nvPr>
        </p:nvSpPr>
        <p:spPr/>
        <p:txBody>
          <a:bodyPr/>
          <a:lstStyle/>
          <a:p>
            <a:r>
              <a:rPr lang="en-US" sz="1200" dirty="0"/>
              <a:t>Municipalities more intensely affected by the crises</a:t>
            </a:r>
            <a:r>
              <a:rPr lang="sr-Latn-RS" sz="1200" dirty="0"/>
              <a:t>:</a:t>
            </a:r>
          </a:p>
          <a:p>
            <a:endParaRPr lang="en-GB" sz="1200" dirty="0"/>
          </a:p>
          <a:p>
            <a:pPr marL="171450" lvl="0" indent="-171450">
              <a:buFont typeface="Wingdings" panose="05000000000000000000" pitchFamily="2" charset="2"/>
              <a:buChar char="§"/>
            </a:pPr>
            <a:r>
              <a:rPr lang="sr-Latn-RS" sz="1200" dirty="0"/>
              <a:t>Preševo </a:t>
            </a:r>
          </a:p>
          <a:p>
            <a:pPr marL="171450" lvl="0" indent="-171450">
              <a:buFont typeface="Wingdings" panose="05000000000000000000" pitchFamily="2" charset="2"/>
              <a:buChar char="§"/>
            </a:pPr>
            <a:r>
              <a:rPr lang="sr-Latn-RS" sz="1200" dirty="0"/>
              <a:t>Šid</a:t>
            </a:r>
          </a:p>
          <a:p>
            <a:pPr marL="171450" lvl="0" indent="-171450">
              <a:buFont typeface="Wingdings" panose="05000000000000000000" pitchFamily="2" charset="2"/>
              <a:buChar char="§"/>
            </a:pPr>
            <a:r>
              <a:rPr lang="sr-Latn-RS" sz="1200" dirty="0"/>
              <a:t>Kanjiža</a:t>
            </a:r>
          </a:p>
          <a:p>
            <a:pPr marL="171450" lvl="0" indent="-171450">
              <a:buFont typeface="Wingdings" panose="05000000000000000000" pitchFamily="2" charset="2"/>
              <a:buChar char="§"/>
            </a:pPr>
            <a:r>
              <a:rPr lang="sr-Latn-RS" sz="1200" dirty="0"/>
              <a:t>Beograd (Palilula, Savski venac i Stari grad)</a:t>
            </a:r>
          </a:p>
          <a:p>
            <a:pPr marL="171450" lvl="0" indent="-171450">
              <a:buFont typeface="Wingdings" panose="05000000000000000000" pitchFamily="2" charset="2"/>
              <a:buChar char="§"/>
            </a:pPr>
            <a:r>
              <a:rPr lang="sr-Latn-RS" sz="1200" dirty="0"/>
              <a:t>Bujanovac</a:t>
            </a:r>
          </a:p>
          <a:p>
            <a:pPr marL="171450" lvl="0" indent="-171450">
              <a:buFont typeface="Wingdings" panose="05000000000000000000" pitchFamily="2" charset="2"/>
              <a:buChar char="§"/>
            </a:pPr>
            <a:r>
              <a:rPr lang="sr-Latn-RS" sz="1200" dirty="0"/>
              <a:t>Dimitrovgrad</a:t>
            </a:r>
          </a:p>
          <a:p>
            <a:pPr marL="171450" lvl="0" indent="-171450">
              <a:buFont typeface="Wingdings" panose="05000000000000000000" pitchFamily="2" charset="2"/>
              <a:buChar char="§"/>
            </a:pPr>
            <a:r>
              <a:rPr lang="sr-Latn-RS" sz="1200" dirty="0"/>
              <a:t>Bosilegrad</a:t>
            </a:r>
          </a:p>
          <a:p>
            <a:pPr marL="171450" lvl="0" indent="-171450">
              <a:buFont typeface="Wingdings" panose="05000000000000000000" pitchFamily="2" charset="2"/>
              <a:buChar char="§"/>
            </a:pPr>
            <a:r>
              <a:rPr lang="sr-Latn-RS" sz="1200" dirty="0"/>
              <a:t>Negotin</a:t>
            </a:r>
            <a:endParaRPr lang="en-US" sz="1200" dirty="0"/>
          </a:p>
        </p:txBody>
      </p:sp>
      <p:sp>
        <p:nvSpPr>
          <p:cNvPr id="53" name="Rectangle 52"/>
          <p:cNvSpPr/>
          <p:nvPr/>
        </p:nvSpPr>
        <p:spPr bwMode="ltGray">
          <a:xfrm>
            <a:off x="302504" y="1481367"/>
            <a:ext cx="1934528" cy="5076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p>
            <a:pPr lvl="0" algn="ctr"/>
            <a:endParaRPr lang="en-GB" sz="1000" b="0" dirty="0">
              <a:solidFill>
                <a:schemeClr val="bg1"/>
              </a:solidFill>
            </a:endParaRPr>
          </a:p>
        </p:txBody>
      </p:sp>
      <p:sp>
        <p:nvSpPr>
          <p:cNvPr id="54" name="Rectangle 53"/>
          <p:cNvSpPr/>
          <p:nvPr/>
        </p:nvSpPr>
        <p:spPr bwMode="ltGray">
          <a:xfrm>
            <a:off x="302503" y="1215089"/>
            <a:ext cx="1934529" cy="4238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p>
            <a:pPr algn="ctr"/>
            <a:r>
              <a:rPr lang="sr-Latn-RS" sz="1600" b="0" dirty="0">
                <a:solidFill>
                  <a:schemeClr val="bg1"/>
                </a:solidFill>
              </a:rPr>
              <a:t>I grupa</a:t>
            </a:r>
            <a:endParaRPr lang="en-GB" sz="1600" b="0" dirty="0">
              <a:solidFill>
                <a:schemeClr val="bg1"/>
              </a:solidFill>
            </a:endParaRPr>
          </a:p>
        </p:txBody>
      </p:sp>
      <p:sp>
        <p:nvSpPr>
          <p:cNvPr id="55" name="Rectangle 54"/>
          <p:cNvSpPr/>
          <p:nvPr/>
        </p:nvSpPr>
        <p:spPr bwMode="ltGray">
          <a:xfrm>
            <a:off x="2470670" y="1471792"/>
            <a:ext cx="1961280" cy="2003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p>
            <a:pPr marL="0" lvl="2" algn="ctr" fontAlgn="auto">
              <a:spcBef>
                <a:spcPct val="20000"/>
              </a:spcBef>
              <a:spcAft>
                <a:spcPts val="0"/>
              </a:spcAft>
            </a:pPr>
            <a:endParaRPr lang="en-US" sz="1000" b="0" dirty="0">
              <a:solidFill>
                <a:schemeClr val="bg1"/>
              </a:solidFill>
            </a:endParaRPr>
          </a:p>
        </p:txBody>
      </p:sp>
      <p:sp>
        <p:nvSpPr>
          <p:cNvPr id="56" name="Rectangle 55"/>
          <p:cNvSpPr/>
          <p:nvPr/>
        </p:nvSpPr>
        <p:spPr bwMode="ltGray">
          <a:xfrm>
            <a:off x="2499973" y="1215089"/>
            <a:ext cx="1931024" cy="4238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p>
            <a:pPr algn="ctr"/>
            <a:r>
              <a:rPr lang="sr-Latn-RS" sz="1600" b="0" dirty="0">
                <a:solidFill>
                  <a:schemeClr val="bg1"/>
                </a:solidFill>
              </a:rPr>
              <a:t>II grupa</a:t>
            </a:r>
            <a:endParaRPr lang="en-GB" sz="1600" b="0" dirty="0">
              <a:solidFill>
                <a:schemeClr val="bg1"/>
              </a:solidFill>
            </a:endParaRPr>
          </a:p>
        </p:txBody>
      </p:sp>
      <p:sp>
        <p:nvSpPr>
          <p:cNvPr id="57" name="Rectangle 56"/>
          <p:cNvSpPr/>
          <p:nvPr/>
        </p:nvSpPr>
        <p:spPr bwMode="ltGray">
          <a:xfrm>
            <a:off x="6921499" y="1215089"/>
            <a:ext cx="1943648" cy="4238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p>
            <a:pPr algn="ctr"/>
            <a:r>
              <a:rPr lang="sr-Latn-RS" sz="1600" b="0" dirty="0">
                <a:solidFill>
                  <a:schemeClr val="bg1"/>
                </a:solidFill>
              </a:rPr>
              <a:t>Preševo</a:t>
            </a:r>
            <a:endParaRPr lang="en-GB" sz="1600" b="0" dirty="0">
              <a:solidFill>
                <a:schemeClr val="bg1"/>
              </a:solidFill>
            </a:endParaRPr>
          </a:p>
        </p:txBody>
      </p:sp>
      <p:sp>
        <p:nvSpPr>
          <p:cNvPr id="58" name="Rectangle 57"/>
          <p:cNvSpPr/>
          <p:nvPr/>
        </p:nvSpPr>
        <p:spPr bwMode="ltGray">
          <a:xfrm>
            <a:off x="6935563" y="1481367"/>
            <a:ext cx="1934529" cy="5076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p>
            <a:pPr marL="0" lvl="2" algn="ctr" fontAlgn="auto">
              <a:lnSpc>
                <a:spcPts val="1100"/>
              </a:lnSpc>
              <a:spcBef>
                <a:spcPct val="20000"/>
              </a:spcBef>
              <a:spcAft>
                <a:spcPts val="0"/>
              </a:spcAft>
            </a:pPr>
            <a:endParaRPr lang="en-US" sz="1000" b="0" spc="-20" dirty="0">
              <a:solidFill>
                <a:schemeClr val="bg1"/>
              </a:solidFill>
            </a:endParaRPr>
          </a:p>
        </p:txBody>
      </p:sp>
      <p:sp>
        <p:nvSpPr>
          <p:cNvPr id="59" name="Rectangle 58"/>
          <p:cNvSpPr/>
          <p:nvPr/>
        </p:nvSpPr>
        <p:spPr bwMode="ltGray">
          <a:xfrm>
            <a:off x="4703316" y="1215089"/>
            <a:ext cx="1934530" cy="4238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p>
            <a:pPr algn="ctr"/>
            <a:r>
              <a:rPr lang="sr-Latn-RS" sz="1600" b="0" dirty="0">
                <a:solidFill>
                  <a:schemeClr val="bg1"/>
                </a:solidFill>
              </a:rPr>
              <a:t>Šid</a:t>
            </a:r>
            <a:endParaRPr lang="en-GB" sz="1600" b="0" dirty="0">
              <a:solidFill>
                <a:schemeClr val="bg1"/>
              </a:solidFill>
            </a:endParaRPr>
          </a:p>
        </p:txBody>
      </p:sp>
      <p:sp>
        <p:nvSpPr>
          <p:cNvPr id="60" name="Rectangle 59"/>
          <p:cNvSpPr/>
          <p:nvPr/>
        </p:nvSpPr>
        <p:spPr bwMode="ltGray">
          <a:xfrm>
            <a:off x="4703316" y="1470857"/>
            <a:ext cx="1934529" cy="5865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p>
            <a:pPr marL="0" lvl="2" algn="ctr" fontAlgn="auto">
              <a:lnSpc>
                <a:spcPts val="1100"/>
              </a:lnSpc>
              <a:spcBef>
                <a:spcPct val="20000"/>
              </a:spcBef>
              <a:spcAft>
                <a:spcPts val="0"/>
              </a:spcAft>
            </a:pPr>
            <a:endParaRPr lang="en-US" sz="1000" b="0" dirty="0">
              <a:solidFill>
                <a:schemeClr val="bg1"/>
              </a:solidFill>
            </a:endParaRPr>
          </a:p>
        </p:txBody>
      </p:sp>
      <p:sp>
        <p:nvSpPr>
          <p:cNvPr id="28" name="Text Placeholder 27"/>
          <p:cNvSpPr>
            <a:spLocks noGrp="1"/>
          </p:cNvSpPr>
          <p:nvPr>
            <p:ph type="body" sz="quarter" idx="15"/>
          </p:nvPr>
        </p:nvSpPr>
        <p:spPr bwMode="ltGray">
          <a:xfrm>
            <a:off x="302502" y="1242964"/>
            <a:ext cx="2664000" cy="388395"/>
          </a:xfrm>
          <a:prstGeom prst="rect">
            <a:avLst/>
          </a:prstGeom>
          <a:solidFill>
            <a:srgbClr val="7A22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0" dirty="0"/>
              <a:t>I </a:t>
            </a:r>
            <a:r>
              <a:rPr lang="sr-Latn-RS" sz="1400" b="0" dirty="0"/>
              <a:t>–</a:t>
            </a:r>
            <a:r>
              <a:rPr lang="en-US" sz="1400" b="0" dirty="0"/>
              <a:t> Intensely affected</a:t>
            </a:r>
          </a:p>
        </p:txBody>
      </p:sp>
      <p:sp>
        <p:nvSpPr>
          <p:cNvPr id="29" name="Text Placeholder 28"/>
          <p:cNvSpPr>
            <a:spLocks noGrp="1"/>
          </p:cNvSpPr>
          <p:nvPr>
            <p:ph type="body" sz="quarter" idx="20"/>
          </p:nvPr>
        </p:nvSpPr>
        <p:spPr bwMode="ltGray">
          <a:xfrm>
            <a:off x="3255008" y="1242964"/>
            <a:ext cx="2664000" cy="388395"/>
          </a:xfrm>
          <a:prstGeom prst="rect">
            <a:avLst/>
          </a:prstGeom>
          <a:solidFill>
            <a:srgbClr val="4655A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0" dirty="0"/>
              <a:t>II </a:t>
            </a:r>
            <a:r>
              <a:rPr lang="sr-Latn-RS" sz="1400" b="0" dirty="0"/>
              <a:t>– </a:t>
            </a:r>
            <a:r>
              <a:rPr lang="en-US" sz="1400" b="0" dirty="0"/>
              <a:t>Moderately affected</a:t>
            </a:r>
          </a:p>
        </p:txBody>
      </p:sp>
      <p:sp>
        <p:nvSpPr>
          <p:cNvPr id="30" name="Text Placeholder 29"/>
          <p:cNvSpPr>
            <a:spLocks noGrp="1"/>
          </p:cNvSpPr>
          <p:nvPr>
            <p:ph type="body" sz="quarter" idx="21"/>
          </p:nvPr>
        </p:nvSpPr>
        <p:spPr bwMode="ltGray">
          <a:xfrm>
            <a:off x="6207513" y="1250584"/>
            <a:ext cx="2664000" cy="388395"/>
          </a:xfrm>
          <a:prstGeom prst="rect">
            <a:avLst/>
          </a:prstGeom>
          <a:solidFill>
            <a:srgbClr val="89B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r-Latn-RS" b="0" dirty="0"/>
              <a:t>Šid </a:t>
            </a:r>
            <a:r>
              <a:rPr lang="en-US" b="0" dirty="0"/>
              <a:t>&amp;</a:t>
            </a:r>
            <a:r>
              <a:rPr lang="sr-Latn-RS" b="0" dirty="0"/>
              <a:t> Preševo</a:t>
            </a:r>
            <a:endParaRPr lang="en-US" b="0" dirty="0"/>
          </a:p>
        </p:txBody>
      </p:sp>
      <p:sp>
        <p:nvSpPr>
          <p:cNvPr id="32" name="Slide Number Placeholder 3"/>
          <p:cNvSpPr>
            <a:spLocks noGrp="1"/>
          </p:cNvSpPr>
          <p:nvPr>
            <p:ph type="sldNum" sz="quarter" idx="10"/>
          </p:nvPr>
        </p:nvSpPr>
        <p:spPr>
          <a:xfrm>
            <a:off x="8349607" y="6323838"/>
            <a:ext cx="505467" cy="252000"/>
          </a:xfrm>
        </p:spPr>
        <p:txBody>
          <a:bodyPr/>
          <a:lstStyle/>
          <a:p>
            <a:fld id="{9784CBA3-D598-4B1F-BAA3-EE14B5154290}" type="slidenum">
              <a:rPr lang="en-AU" smtClean="0"/>
              <a:pPr/>
              <a:t>3</a:t>
            </a:fld>
            <a:endParaRPr lang="en-AU" dirty="0"/>
          </a:p>
        </p:txBody>
      </p:sp>
    </p:spTree>
    <p:extLst>
      <p:ext uri="{BB962C8B-B14F-4D97-AF65-F5344CB8AC3E}">
        <p14:creationId xmlns:p14="http://schemas.microsoft.com/office/powerpoint/2010/main" val="163814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7" name="Title 6"/>
          <p:cNvSpPr>
            <a:spLocks noGrp="1"/>
          </p:cNvSpPr>
          <p:nvPr>
            <p:ph type="title"/>
          </p:nvPr>
        </p:nvSpPr>
        <p:spPr/>
        <p:txBody>
          <a:bodyPr/>
          <a:lstStyle/>
          <a:p>
            <a:r>
              <a:rPr lang="en-US" dirty="0"/>
              <a:t>Citizens’ point of view</a:t>
            </a:r>
          </a:p>
        </p:txBody>
      </p:sp>
    </p:spTree>
    <p:extLst>
      <p:ext uri="{BB962C8B-B14F-4D97-AF65-F5344CB8AC3E}">
        <p14:creationId xmlns:p14="http://schemas.microsoft.com/office/powerpoint/2010/main" val="178997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able 49"/>
          <p:cNvGraphicFramePr>
            <a:graphicFrameLocks noGrp="1"/>
          </p:cNvGraphicFramePr>
          <p:nvPr>
            <p:extLst>
              <p:ext uri="{D42A27DB-BD31-4B8C-83A1-F6EECF244321}">
                <p14:modId xmlns:p14="http://schemas.microsoft.com/office/powerpoint/2010/main" val="2437061302"/>
              </p:ext>
            </p:extLst>
          </p:nvPr>
        </p:nvGraphicFramePr>
        <p:xfrm>
          <a:off x="3594917" y="5166985"/>
          <a:ext cx="1070387" cy="548640"/>
        </p:xfrm>
        <a:graphic>
          <a:graphicData uri="http://schemas.openxmlformats.org/drawingml/2006/table">
            <a:tbl>
              <a:tblPr firstRow="1" bandRow="1">
                <a:tableStyleId>{2D5ABB26-0587-4C30-8999-92F81FD0307C}</a:tableStyleId>
              </a:tblPr>
              <a:tblGrid>
                <a:gridCol w="602093">
                  <a:extLst>
                    <a:ext uri="{9D8B030D-6E8A-4147-A177-3AD203B41FA5}">
                      <a16:colId xmlns:a16="http://schemas.microsoft.com/office/drawing/2014/main" val="20000"/>
                    </a:ext>
                  </a:extLst>
                </a:gridCol>
                <a:gridCol w="468294">
                  <a:extLst>
                    <a:ext uri="{9D8B030D-6E8A-4147-A177-3AD203B41FA5}">
                      <a16:colId xmlns:a16="http://schemas.microsoft.com/office/drawing/2014/main" val="20001"/>
                    </a:ext>
                  </a:extLst>
                </a:gridCol>
              </a:tblGrid>
              <a:tr h="149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a:t>Base</a:t>
                      </a:r>
                      <a:endParaRPr lang="en-US" sz="600" b="0" dirty="0">
                        <a:solidFill>
                          <a:srgbClr val="333333"/>
                        </a:solidFill>
                      </a:endParaRPr>
                    </a:p>
                  </a:txBody>
                  <a:tcPr anchor="ctr"/>
                </a:tc>
                <a:tc>
                  <a:txBody>
                    <a:bodyPr/>
                    <a:lstStyle/>
                    <a:p>
                      <a:r>
                        <a:rPr lang="x-none" sz="600" dirty="0"/>
                        <a:t>Total</a:t>
                      </a:r>
                      <a:endParaRPr lang="en-US" sz="600" b="0" dirty="0">
                        <a:solidFill>
                          <a:srgbClr val="333333"/>
                        </a:solidFill>
                      </a:endParaRPr>
                    </a:p>
                  </a:txBody>
                  <a:tcPr anchor="ctr"/>
                </a:tc>
                <a:extLst>
                  <a:ext uri="{0D108BD9-81ED-4DB2-BD59-A6C34878D82A}">
                    <a16:rowId xmlns:a16="http://schemas.microsoft.com/office/drawing/2014/main" val="10000"/>
                  </a:ext>
                </a:extLst>
              </a:tr>
              <a:tr h="0">
                <a:tc>
                  <a:txBody>
                    <a:bodyPr/>
                    <a:lstStyle/>
                    <a:p>
                      <a:endParaRPr lang="en-US" sz="600" b="0" dirty="0">
                        <a:solidFill>
                          <a:srgbClr val="333333"/>
                        </a:solidFill>
                      </a:endParaRPr>
                    </a:p>
                  </a:txBody>
                  <a:tcPr anchor="ctr"/>
                </a:tc>
                <a:tc>
                  <a:txBody>
                    <a:bodyPr/>
                    <a:lstStyle/>
                    <a:p>
                      <a:r>
                        <a:rPr lang="sr-Latn-RS" sz="600" dirty="0"/>
                        <a:t>811</a:t>
                      </a:r>
                      <a:endParaRPr lang="en-US" sz="600" dirty="0"/>
                    </a:p>
                  </a:txBody>
                  <a:tcPr anchor="ctr"/>
                </a:tc>
                <a:extLst>
                  <a:ext uri="{0D108BD9-81ED-4DB2-BD59-A6C34878D82A}">
                    <a16:rowId xmlns:a16="http://schemas.microsoft.com/office/drawing/2014/main" val="10001"/>
                  </a:ext>
                </a:extLst>
              </a:tr>
              <a:tr h="0">
                <a:tc>
                  <a:txBody>
                    <a:bodyPr/>
                    <a:lstStyle/>
                    <a:p>
                      <a:endParaRPr lang="en-US" sz="600" b="0" dirty="0">
                        <a:solidFill>
                          <a:srgbClr val="333333"/>
                        </a:solidFill>
                      </a:endParaRPr>
                    </a:p>
                  </a:txBody>
                  <a:tcPr anchor="ctr"/>
                </a:tc>
                <a:tc>
                  <a:txBody>
                    <a:bodyPr/>
                    <a:lstStyle/>
                    <a:p>
                      <a:r>
                        <a:rPr lang="sr-Latn-RS" sz="600" dirty="0"/>
                        <a:t>800</a:t>
                      </a:r>
                      <a:endParaRPr lang="en-US" sz="600" b="0" dirty="0">
                        <a:solidFill>
                          <a:srgbClr val="333333"/>
                        </a:solidFill>
                      </a:endParaRPr>
                    </a:p>
                  </a:txBody>
                  <a:tcPr anchor="ctr"/>
                </a:tc>
                <a:extLst>
                  <a:ext uri="{0D108BD9-81ED-4DB2-BD59-A6C34878D82A}">
                    <a16:rowId xmlns:a16="http://schemas.microsoft.com/office/drawing/2014/main" val="10002"/>
                  </a:ext>
                </a:extLst>
              </a:tr>
            </a:tbl>
          </a:graphicData>
        </a:graphic>
      </p:graphicFrame>
      <p:graphicFrame>
        <p:nvGraphicFramePr>
          <p:cNvPr id="113" name="Content Placeholder 4"/>
          <p:cNvGraphicFramePr>
            <a:graphicFrameLocks/>
          </p:cNvGraphicFramePr>
          <p:nvPr>
            <p:extLst>
              <p:ext uri="{D42A27DB-BD31-4B8C-83A1-F6EECF244321}">
                <p14:modId xmlns:p14="http://schemas.microsoft.com/office/powerpoint/2010/main" val="1086242826"/>
              </p:ext>
            </p:extLst>
          </p:nvPr>
        </p:nvGraphicFramePr>
        <p:xfrm>
          <a:off x="304801" y="2139877"/>
          <a:ext cx="4333874" cy="387992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Socioeconomic issues most important for citizens</a:t>
            </a:r>
            <a:endParaRPr lang="en-AU" dirty="0"/>
          </a:p>
        </p:txBody>
      </p:sp>
      <p:sp>
        <p:nvSpPr>
          <p:cNvPr id="9" name="Text Placeholder 8"/>
          <p:cNvSpPr>
            <a:spLocks noGrp="1"/>
          </p:cNvSpPr>
          <p:nvPr>
            <p:ph sz="quarter" idx="11"/>
          </p:nvPr>
        </p:nvSpPr>
        <p:spPr/>
        <p:txBody>
          <a:bodyPr/>
          <a:lstStyle/>
          <a:p>
            <a:r>
              <a:rPr lang="en-US" b="0" dirty="0"/>
              <a:t>Most important issues</a:t>
            </a:r>
            <a:endParaRPr lang="sr-Latn-RS" b="0" dirty="0"/>
          </a:p>
          <a:p>
            <a:endParaRPr lang="en-US" sz="1400" dirty="0"/>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3740910965"/>
              </p:ext>
            </p:extLst>
          </p:nvPr>
        </p:nvGraphicFramePr>
        <p:xfrm>
          <a:off x="4824735" y="2139877"/>
          <a:ext cx="3822207" cy="1787929"/>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204502" y="1501616"/>
            <a:ext cx="4468946" cy="646331"/>
          </a:xfrm>
          <a:prstGeom prst="rect">
            <a:avLst/>
          </a:prstGeom>
        </p:spPr>
        <p:txBody>
          <a:bodyPr wrap="square">
            <a:spAutoFit/>
          </a:bodyPr>
          <a:lstStyle/>
          <a:p>
            <a:r>
              <a:rPr lang="en-US" sz="1200" b="0" dirty="0">
                <a:latin typeface="+mj-lt"/>
              </a:rPr>
              <a:t>CITIZENS: In your opinion, what ARE the most urgent PROBLEMS that is Municipality where you live faced? </a:t>
            </a:r>
            <a:r>
              <a:rPr lang="sr-Latn-RS" sz="1200" b="0" dirty="0"/>
              <a:t>(</a:t>
            </a:r>
            <a:r>
              <a:rPr lang="en-US" sz="1200" b="0" dirty="0"/>
              <a:t>in </a:t>
            </a:r>
            <a:r>
              <a:rPr lang="sr-Latn-RS" sz="1200" b="0" dirty="0"/>
              <a:t>%)</a:t>
            </a:r>
            <a:endParaRPr lang="en-US" sz="1200" b="0" dirty="0">
              <a:latin typeface="+mj-lt"/>
            </a:endParaRPr>
          </a:p>
        </p:txBody>
      </p:sp>
      <p:graphicFrame>
        <p:nvGraphicFramePr>
          <p:cNvPr id="106" name="Table 105"/>
          <p:cNvGraphicFramePr>
            <a:graphicFrameLocks noGrp="1"/>
          </p:cNvGraphicFramePr>
          <p:nvPr>
            <p:extLst>
              <p:ext uri="{D42A27DB-BD31-4B8C-83A1-F6EECF244321}">
                <p14:modId xmlns:p14="http://schemas.microsoft.com/office/powerpoint/2010/main" val="4089405502"/>
              </p:ext>
            </p:extLst>
          </p:nvPr>
        </p:nvGraphicFramePr>
        <p:xfrm>
          <a:off x="4791590" y="4049802"/>
          <a:ext cx="3876161" cy="1690598"/>
        </p:xfrm>
        <a:graphic>
          <a:graphicData uri="http://schemas.openxmlformats.org/drawingml/2006/table">
            <a:tbl>
              <a:tblPr firstRow="1" bandRow="1">
                <a:tableStyleId>{073A0DAA-6AF3-43AB-8588-CEC1D06C72B9}</a:tableStyleId>
              </a:tblPr>
              <a:tblGrid>
                <a:gridCol w="2009260">
                  <a:extLst>
                    <a:ext uri="{9D8B030D-6E8A-4147-A177-3AD203B41FA5}">
                      <a16:colId xmlns:a16="http://schemas.microsoft.com/office/drawing/2014/main" val="1386345942"/>
                    </a:ext>
                  </a:extLst>
                </a:gridCol>
                <a:gridCol w="742950">
                  <a:extLst>
                    <a:ext uri="{9D8B030D-6E8A-4147-A177-3AD203B41FA5}">
                      <a16:colId xmlns:a16="http://schemas.microsoft.com/office/drawing/2014/main" val="2739247270"/>
                    </a:ext>
                  </a:extLst>
                </a:gridCol>
                <a:gridCol w="1123951">
                  <a:extLst>
                    <a:ext uri="{9D8B030D-6E8A-4147-A177-3AD203B41FA5}">
                      <a16:colId xmlns:a16="http://schemas.microsoft.com/office/drawing/2014/main" val="1498436812"/>
                    </a:ext>
                  </a:extLst>
                </a:gridCol>
              </a:tblGrid>
              <a:tr h="471398">
                <a:tc>
                  <a:txBody>
                    <a:bodyPr/>
                    <a:lstStyle/>
                    <a:p>
                      <a:r>
                        <a:rPr lang="en-US" sz="900" dirty="0"/>
                        <a:t>Perception of migrants</a:t>
                      </a:r>
                      <a:r>
                        <a:rPr lang="en-US" sz="900" baseline="0" dirty="0"/>
                        <a:t> as </a:t>
                      </a:r>
                      <a:r>
                        <a:rPr lang="en-US" sz="900" dirty="0"/>
                        <a:t>problems in municipalities</a:t>
                      </a:r>
                    </a:p>
                  </a:txBody>
                  <a:tcPr anchor="ctr">
                    <a:solidFill>
                      <a:srgbClr val="0F7BA2"/>
                    </a:solidFill>
                  </a:tcPr>
                </a:tc>
                <a:tc>
                  <a:txBody>
                    <a:bodyPr/>
                    <a:lstStyle/>
                    <a:p>
                      <a:pPr algn="r"/>
                      <a:r>
                        <a:rPr lang="sr-Latn-RS" sz="900" dirty="0"/>
                        <a:t>Sep-16</a:t>
                      </a:r>
                      <a:endParaRPr lang="en-US" sz="900" dirty="0"/>
                    </a:p>
                  </a:txBody>
                  <a:tcPr anchor="ctr">
                    <a:solidFill>
                      <a:srgbClr val="0F7BA2"/>
                    </a:solidFill>
                  </a:tcPr>
                </a:tc>
                <a:tc>
                  <a:txBody>
                    <a:bodyPr/>
                    <a:lstStyle/>
                    <a:p>
                      <a:pPr algn="r"/>
                      <a:r>
                        <a:rPr lang="sr-Latn-RS" sz="800" dirty="0"/>
                        <a:t>Sep 16- </a:t>
                      </a:r>
                      <a:r>
                        <a:rPr lang="sr-Latn-RS" sz="800" baseline="0" dirty="0"/>
                        <a:t>Mart 16</a:t>
                      </a:r>
                      <a:endParaRPr lang="en-US" sz="1000" dirty="0"/>
                    </a:p>
                  </a:txBody>
                  <a:tcPr anchor="ctr">
                    <a:solidFill>
                      <a:srgbClr val="0F7BA2"/>
                    </a:solidFill>
                  </a:tcPr>
                </a:tc>
                <a:extLst>
                  <a:ext uri="{0D108BD9-81ED-4DB2-BD59-A6C34878D82A}">
                    <a16:rowId xmlns:a16="http://schemas.microsoft.com/office/drawing/2014/main" val="230406191"/>
                  </a:ext>
                </a:extLst>
              </a:tr>
              <a:tr h="33040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rPr>
                        <a:t>I </a:t>
                      </a:r>
                      <a:r>
                        <a:rPr kumimoji="0" lang="sr-Latn-RS" sz="900" u="none" strike="noStrike" kern="0" cap="none" spc="0" normalizeH="0" baseline="0" noProof="0" dirty="0">
                          <a:ln>
                            <a:noFill/>
                          </a:ln>
                          <a:effectLst/>
                          <a:uLnTx/>
                          <a:uFillTx/>
                        </a:rPr>
                        <a:t>– </a:t>
                      </a:r>
                      <a:r>
                        <a:rPr kumimoji="0" lang="en-US" sz="900" u="none" strike="noStrike" kern="0" cap="none" spc="0" normalizeH="0" baseline="0" noProof="0" dirty="0">
                          <a:ln>
                            <a:noFill/>
                          </a:ln>
                          <a:effectLst/>
                          <a:uLnTx/>
                          <a:uFillTx/>
                        </a:rPr>
                        <a:t>More intensely affected by the crises </a:t>
                      </a:r>
                      <a:endParaRPr lang="en-US" sz="900" dirty="0">
                        <a:solidFill>
                          <a:schemeClr val="tx1">
                            <a:lumMod val="50000"/>
                            <a:lumOff val="50000"/>
                          </a:schemeClr>
                        </a:solidFill>
                      </a:endParaRPr>
                    </a:p>
                  </a:txBody>
                  <a:tcPr anchor="ctr">
                    <a:solidFill>
                      <a:schemeClr val="bg1">
                        <a:lumMod val="85000"/>
                      </a:schemeClr>
                    </a:solidFill>
                  </a:tcPr>
                </a:tc>
                <a:tc>
                  <a:txBody>
                    <a:bodyPr/>
                    <a:lstStyle/>
                    <a:p>
                      <a:pPr algn="r"/>
                      <a:r>
                        <a:rPr lang="sr-Latn-RS" sz="1000" dirty="0"/>
                        <a:t>22</a:t>
                      </a:r>
                      <a:endParaRPr lang="en-US" sz="1000" b="0" dirty="0">
                        <a:solidFill>
                          <a:schemeClr val="tx1">
                            <a:lumMod val="50000"/>
                            <a:lumOff val="50000"/>
                          </a:schemeClr>
                        </a:solidFill>
                      </a:endParaRPr>
                    </a:p>
                  </a:txBody>
                  <a:tcPr anchor="ctr">
                    <a:solidFill>
                      <a:schemeClr val="bg1">
                        <a:lumMod val="85000"/>
                      </a:schemeClr>
                    </a:solidFill>
                  </a:tcPr>
                </a:tc>
                <a:tc>
                  <a:txBody>
                    <a:bodyPr/>
                    <a:lstStyle/>
                    <a:p>
                      <a:pPr algn="r"/>
                      <a:r>
                        <a:rPr lang="sr-Latn-RS" sz="800" baseline="0" dirty="0"/>
                        <a:t>+  6</a:t>
                      </a:r>
                      <a:endParaRPr lang="en-US" sz="800" dirty="0">
                        <a:solidFill>
                          <a:schemeClr val="bg1">
                            <a:lumMod val="50000"/>
                          </a:schemeClr>
                        </a:solidFill>
                      </a:endParaRPr>
                    </a:p>
                  </a:txBody>
                  <a:tcPr anchor="ctr">
                    <a:solidFill>
                      <a:schemeClr val="bg1">
                        <a:lumMod val="85000"/>
                      </a:schemeClr>
                    </a:solidFill>
                  </a:tcPr>
                </a:tc>
                <a:extLst>
                  <a:ext uri="{0D108BD9-81ED-4DB2-BD59-A6C34878D82A}">
                    <a16:rowId xmlns:a16="http://schemas.microsoft.com/office/drawing/2014/main" val="3931147486"/>
                  </a:ext>
                </a:extLst>
              </a:tr>
              <a:tr h="240296">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sr-Latn-RS" sz="900" dirty="0"/>
                        <a:t>Preševo</a:t>
                      </a:r>
                      <a:endParaRPr lang="en-US" sz="900" dirty="0">
                        <a:solidFill>
                          <a:schemeClr val="tx1">
                            <a:lumMod val="50000"/>
                            <a:lumOff val="50000"/>
                          </a:schemeClr>
                        </a:solidFill>
                      </a:endParaRPr>
                    </a:p>
                  </a:txBody>
                  <a:tcPr anchor="ctr">
                    <a:solidFill>
                      <a:srgbClr val="E7E7E7"/>
                    </a:solidFill>
                  </a:tcPr>
                </a:tc>
                <a:tc>
                  <a:txBody>
                    <a:bodyPr/>
                    <a:lstStyle/>
                    <a:p>
                      <a:pPr algn="r"/>
                      <a:r>
                        <a:rPr lang="sr-Latn-RS" sz="1000" dirty="0"/>
                        <a:t>6</a:t>
                      </a:r>
                      <a:endParaRPr lang="en-US" sz="1000" b="0" dirty="0">
                        <a:solidFill>
                          <a:schemeClr val="tx1">
                            <a:lumMod val="50000"/>
                            <a:lumOff val="50000"/>
                          </a:schemeClr>
                        </a:solidFill>
                      </a:endParaRPr>
                    </a:p>
                  </a:txBody>
                  <a:tcPr anchor="ctr">
                    <a:solidFill>
                      <a:srgbClr val="E7E7E7"/>
                    </a:solidFill>
                  </a:tcPr>
                </a:tc>
                <a:tc>
                  <a:txBody>
                    <a:bodyPr/>
                    <a:lstStyle/>
                    <a:p>
                      <a:pPr marL="0" indent="0" algn="r">
                        <a:buFontTx/>
                        <a:buNone/>
                      </a:pPr>
                      <a:r>
                        <a:rPr lang="sr-Latn-RS" sz="800" dirty="0"/>
                        <a:t>- 38</a:t>
                      </a:r>
                      <a:endParaRPr lang="en-US" sz="800" dirty="0">
                        <a:solidFill>
                          <a:schemeClr val="bg1">
                            <a:lumMod val="50000"/>
                          </a:schemeClr>
                        </a:solidFill>
                      </a:endParaRPr>
                    </a:p>
                  </a:txBody>
                  <a:tcPr anchor="ctr">
                    <a:solidFill>
                      <a:srgbClr val="E7E7E7"/>
                    </a:solidFill>
                  </a:tcPr>
                </a:tc>
                <a:extLst>
                  <a:ext uri="{0D108BD9-81ED-4DB2-BD59-A6C34878D82A}">
                    <a16:rowId xmlns:a16="http://schemas.microsoft.com/office/drawing/2014/main" val="836769402"/>
                  </a:ext>
                </a:extLst>
              </a:tr>
              <a:tr h="240296">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sr-Latn-RS" sz="900" dirty="0"/>
                        <a:t>Šid</a:t>
                      </a:r>
                      <a:endParaRPr lang="en-US" sz="900" dirty="0">
                        <a:solidFill>
                          <a:schemeClr val="tx1">
                            <a:lumMod val="50000"/>
                            <a:lumOff val="50000"/>
                          </a:schemeClr>
                        </a:solidFill>
                      </a:endParaRPr>
                    </a:p>
                  </a:txBody>
                  <a:tcPr anchor="ctr">
                    <a:solidFill>
                      <a:srgbClr val="E7E7E7"/>
                    </a:solidFill>
                  </a:tcPr>
                </a:tc>
                <a:tc>
                  <a:txBody>
                    <a:bodyPr/>
                    <a:lstStyle/>
                    <a:p>
                      <a:pPr algn="r"/>
                      <a:r>
                        <a:rPr lang="sr-Latn-RS" sz="1000" dirty="0"/>
                        <a:t>16</a:t>
                      </a:r>
                      <a:endParaRPr lang="en-US" sz="1000" b="0" dirty="0">
                        <a:solidFill>
                          <a:schemeClr val="tx1">
                            <a:lumMod val="50000"/>
                            <a:lumOff val="50000"/>
                          </a:schemeClr>
                        </a:solidFill>
                      </a:endParaRPr>
                    </a:p>
                  </a:txBody>
                  <a:tcPr anchor="ctr">
                    <a:solidFill>
                      <a:srgbClr val="E7E7E7"/>
                    </a:solidFill>
                  </a:tcPr>
                </a:tc>
                <a:tc>
                  <a:txBody>
                    <a:bodyPr/>
                    <a:lstStyle/>
                    <a:p>
                      <a:pPr algn="r"/>
                      <a:r>
                        <a:rPr lang="sr-Latn-RS" sz="800" dirty="0"/>
                        <a:t>+ 12</a:t>
                      </a:r>
                      <a:endParaRPr lang="en-US" sz="800" dirty="0">
                        <a:solidFill>
                          <a:schemeClr val="bg1">
                            <a:lumMod val="50000"/>
                          </a:schemeClr>
                        </a:solidFill>
                      </a:endParaRPr>
                    </a:p>
                  </a:txBody>
                  <a:tcPr anchor="ctr">
                    <a:solidFill>
                      <a:srgbClr val="E7E7E7"/>
                    </a:solidFill>
                  </a:tcPr>
                </a:tc>
                <a:extLst>
                  <a:ext uri="{0D108BD9-81ED-4DB2-BD59-A6C34878D82A}">
                    <a16:rowId xmlns:a16="http://schemas.microsoft.com/office/drawing/2014/main" val="3345617358"/>
                  </a:ext>
                </a:extLst>
              </a:tr>
              <a:tr h="3304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rPr>
                        <a:t>II –</a:t>
                      </a:r>
                      <a:r>
                        <a:rPr kumimoji="0" lang="sr-Latn-RS" sz="900" u="none" strike="noStrike" kern="0" cap="none" spc="0" normalizeH="0" baseline="0" noProof="0" dirty="0">
                          <a:ln>
                            <a:noFill/>
                          </a:ln>
                          <a:effectLst/>
                          <a:uLnTx/>
                          <a:uFillTx/>
                        </a:rPr>
                        <a:t> </a:t>
                      </a:r>
                      <a:r>
                        <a:rPr kumimoji="0" lang="en-US" sz="900" u="none" strike="noStrike" kern="0" cap="none" spc="0" normalizeH="0" baseline="0" noProof="0" dirty="0">
                          <a:ln>
                            <a:noFill/>
                          </a:ln>
                          <a:effectLst/>
                          <a:uLnTx/>
                          <a:uFillTx/>
                        </a:rPr>
                        <a:t>Moderately affected by the crises </a:t>
                      </a:r>
                      <a:endParaRPr lang="en-US" sz="900" dirty="0">
                        <a:solidFill>
                          <a:schemeClr val="tx1">
                            <a:lumMod val="50000"/>
                            <a:lumOff val="50000"/>
                          </a:schemeClr>
                        </a:solidFill>
                      </a:endParaRPr>
                    </a:p>
                  </a:txBody>
                  <a:tcPr anchor="ctr">
                    <a:solidFill>
                      <a:schemeClr val="bg1">
                        <a:lumMod val="85000"/>
                      </a:schemeClr>
                    </a:solidFill>
                  </a:tcPr>
                </a:tc>
                <a:tc>
                  <a:txBody>
                    <a:bodyPr/>
                    <a:lstStyle/>
                    <a:p>
                      <a:pPr algn="r"/>
                      <a:r>
                        <a:rPr lang="sr-Latn-RS" sz="1000" dirty="0"/>
                        <a:t>9</a:t>
                      </a:r>
                      <a:endParaRPr lang="en-US" sz="1000" b="0" dirty="0">
                        <a:solidFill>
                          <a:schemeClr val="tx1">
                            <a:lumMod val="50000"/>
                            <a:lumOff val="50000"/>
                          </a:schemeClr>
                        </a:solidFill>
                      </a:endParaRPr>
                    </a:p>
                  </a:txBody>
                  <a:tcPr anchor="ctr">
                    <a:solidFill>
                      <a:schemeClr val="bg1">
                        <a:lumMod val="85000"/>
                      </a:schemeClr>
                    </a:solidFill>
                  </a:tcPr>
                </a:tc>
                <a:tc>
                  <a:txBody>
                    <a:bodyPr/>
                    <a:lstStyle/>
                    <a:p>
                      <a:pPr algn="r"/>
                      <a:r>
                        <a:rPr lang="sr-Latn-RS" sz="800" dirty="0"/>
                        <a:t>-   6 </a:t>
                      </a:r>
                      <a:endParaRPr lang="en-US" sz="800" dirty="0">
                        <a:solidFill>
                          <a:schemeClr val="bg1">
                            <a:lumMod val="50000"/>
                          </a:schemeClr>
                        </a:solidFill>
                      </a:endParaRPr>
                    </a:p>
                  </a:txBody>
                  <a:tcPr anchor="ctr">
                    <a:solidFill>
                      <a:schemeClr val="bg1">
                        <a:lumMod val="85000"/>
                      </a:schemeClr>
                    </a:solidFill>
                  </a:tcPr>
                </a:tc>
                <a:extLst>
                  <a:ext uri="{0D108BD9-81ED-4DB2-BD59-A6C34878D82A}">
                    <a16:rowId xmlns:a16="http://schemas.microsoft.com/office/drawing/2014/main" val="2951877398"/>
                  </a:ext>
                </a:extLst>
              </a:tr>
            </a:tbl>
          </a:graphicData>
        </a:graphic>
      </p:graphicFrame>
      <p:sp>
        <p:nvSpPr>
          <p:cNvPr id="107" name="Isosceles Triangle 106"/>
          <p:cNvSpPr/>
          <p:nvPr/>
        </p:nvSpPr>
        <p:spPr>
          <a:xfrm>
            <a:off x="7799006" y="4648706"/>
            <a:ext cx="135467" cy="132772"/>
          </a:xfrm>
          <a:prstGeom prst="triangle">
            <a:avLst/>
          </a:prstGeom>
          <a:solidFill>
            <a:srgbClr val="0F7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p:cNvSpPr/>
          <p:nvPr/>
        </p:nvSpPr>
        <p:spPr>
          <a:xfrm>
            <a:off x="7799420" y="5206534"/>
            <a:ext cx="135467" cy="132772"/>
          </a:xfrm>
          <a:prstGeom prst="triangle">
            <a:avLst/>
          </a:prstGeom>
          <a:solidFill>
            <a:srgbClr val="0F7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rot="10800000">
            <a:off x="7799420" y="5513292"/>
            <a:ext cx="135467" cy="132772"/>
          </a:xfrm>
          <a:prstGeom prst="triangle">
            <a:avLst/>
          </a:prstGeom>
          <a:solidFill>
            <a:srgbClr val="0F7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Isosceles Triangle 109"/>
          <p:cNvSpPr/>
          <p:nvPr/>
        </p:nvSpPr>
        <p:spPr>
          <a:xfrm rot="10800000">
            <a:off x="7799005" y="4996114"/>
            <a:ext cx="135467" cy="132772"/>
          </a:xfrm>
          <a:prstGeom prst="triangle">
            <a:avLst/>
          </a:prstGeom>
          <a:solidFill>
            <a:srgbClr val="0F7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4313068" y="2243624"/>
            <a:ext cx="511667" cy="215444"/>
            <a:chOff x="6829776" y="2449129"/>
            <a:chExt cx="511667" cy="215444"/>
          </a:xfrm>
        </p:grpSpPr>
        <p:sp>
          <p:nvSpPr>
            <p:cNvPr id="54" name="TextBox 53"/>
            <p:cNvSpPr txBox="1"/>
            <p:nvPr/>
          </p:nvSpPr>
          <p:spPr>
            <a:xfrm>
              <a:off x="6896768" y="2449129"/>
              <a:ext cx="444675" cy="215444"/>
            </a:xfrm>
            <a:prstGeom prst="rect">
              <a:avLst/>
            </a:prstGeom>
            <a:noFill/>
          </p:spPr>
          <p:txBody>
            <a:bodyPr wrap="square" rtlCol="0">
              <a:spAutoFit/>
            </a:bodyPr>
            <a:lstStyle/>
            <a:p>
              <a:r>
                <a:rPr lang="sr-Latn-RS" sz="800" b="0" dirty="0">
                  <a:solidFill>
                    <a:srgbClr val="797979"/>
                  </a:solidFill>
                  <a:latin typeface="+mj-lt"/>
                </a:rPr>
                <a:t>4</a:t>
              </a:r>
              <a:endParaRPr lang="en-US" sz="800" b="0" dirty="0">
                <a:solidFill>
                  <a:srgbClr val="797979"/>
                </a:solidFill>
                <a:latin typeface="+mj-lt"/>
              </a:endParaRPr>
            </a:p>
          </p:txBody>
        </p:sp>
        <p:sp>
          <p:nvSpPr>
            <p:cNvPr id="55" name="Isosceles Triangle 54"/>
            <p:cNvSpPr/>
            <p:nvPr/>
          </p:nvSpPr>
          <p:spPr>
            <a:xfrm>
              <a:off x="6829776" y="2494844"/>
              <a:ext cx="135467" cy="13277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56" name="TextBox 55"/>
          <p:cNvSpPr txBox="1"/>
          <p:nvPr/>
        </p:nvSpPr>
        <p:spPr>
          <a:xfrm>
            <a:off x="4228773" y="2506482"/>
            <a:ext cx="444675" cy="246221"/>
          </a:xfrm>
          <a:prstGeom prst="rect">
            <a:avLst/>
          </a:prstGeom>
          <a:noFill/>
        </p:spPr>
        <p:txBody>
          <a:bodyPr wrap="square" rtlCol="0">
            <a:spAutoFit/>
          </a:bodyPr>
          <a:lstStyle/>
          <a:p>
            <a:r>
              <a:rPr lang="sr-Latn-RS" sz="1000" dirty="0">
                <a:solidFill>
                  <a:srgbClr val="797979"/>
                </a:solidFill>
                <a:latin typeface="+mj-lt"/>
              </a:rPr>
              <a:t>=</a:t>
            </a:r>
            <a:endParaRPr lang="en-US" sz="1000" dirty="0">
              <a:solidFill>
                <a:srgbClr val="797979"/>
              </a:solidFill>
              <a:latin typeface="+mj-lt"/>
            </a:endParaRPr>
          </a:p>
        </p:txBody>
      </p:sp>
      <p:sp>
        <p:nvSpPr>
          <p:cNvPr id="57" name="TextBox 56"/>
          <p:cNvSpPr txBox="1"/>
          <p:nvPr/>
        </p:nvSpPr>
        <p:spPr>
          <a:xfrm>
            <a:off x="2436598" y="5026115"/>
            <a:ext cx="444675" cy="246221"/>
          </a:xfrm>
          <a:prstGeom prst="rect">
            <a:avLst/>
          </a:prstGeom>
          <a:noFill/>
        </p:spPr>
        <p:txBody>
          <a:bodyPr wrap="square" rtlCol="0">
            <a:spAutoFit/>
          </a:bodyPr>
          <a:lstStyle/>
          <a:p>
            <a:r>
              <a:rPr lang="sr-Latn-RS" sz="1000" dirty="0">
                <a:solidFill>
                  <a:schemeClr val="bg1">
                    <a:lumMod val="75000"/>
                  </a:schemeClr>
                </a:solidFill>
                <a:latin typeface="+mj-lt"/>
              </a:rPr>
              <a:t>=</a:t>
            </a:r>
            <a:endParaRPr lang="en-US" sz="1000" dirty="0">
              <a:solidFill>
                <a:schemeClr val="bg1">
                  <a:lumMod val="75000"/>
                </a:schemeClr>
              </a:solidFill>
              <a:latin typeface="+mj-lt"/>
            </a:endParaRPr>
          </a:p>
        </p:txBody>
      </p:sp>
      <p:sp>
        <p:nvSpPr>
          <p:cNvPr id="58" name="TextBox 57"/>
          <p:cNvSpPr txBox="1"/>
          <p:nvPr/>
        </p:nvSpPr>
        <p:spPr>
          <a:xfrm>
            <a:off x="2436598" y="5272336"/>
            <a:ext cx="444675" cy="246221"/>
          </a:xfrm>
          <a:prstGeom prst="rect">
            <a:avLst/>
          </a:prstGeom>
          <a:noFill/>
        </p:spPr>
        <p:txBody>
          <a:bodyPr wrap="square" rtlCol="0">
            <a:spAutoFit/>
          </a:bodyPr>
          <a:lstStyle/>
          <a:p>
            <a:r>
              <a:rPr lang="sr-Latn-RS" sz="1000" dirty="0">
                <a:solidFill>
                  <a:schemeClr val="bg1">
                    <a:lumMod val="75000"/>
                  </a:schemeClr>
                </a:solidFill>
                <a:latin typeface="+mj-lt"/>
              </a:rPr>
              <a:t>=</a:t>
            </a:r>
            <a:endParaRPr lang="en-US" sz="1000" dirty="0">
              <a:solidFill>
                <a:schemeClr val="bg1">
                  <a:lumMod val="75000"/>
                </a:schemeClr>
              </a:solidFill>
              <a:latin typeface="+mj-lt"/>
            </a:endParaRPr>
          </a:p>
        </p:txBody>
      </p:sp>
      <p:grpSp>
        <p:nvGrpSpPr>
          <p:cNvPr id="59" name="Group 58"/>
          <p:cNvGrpSpPr/>
          <p:nvPr/>
        </p:nvGrpSpPr>
        <p:grpSpPr>
          <a:xfrm>
            <a:off x="2922155" y="3345680"/>
            <a:ext cx="511667" cy="215444"/>
            <a:chOff x="6829776" y="2449129"/>
            <a:chExt cx="511667" cy="215444"/>
          </a:xfrm>
        </p:grpSpPr>
        <p:sp>
          <p:nvSpPr>
            <p:cNvPr id="60" name="TextBox 59"/>
            <p:cNvSpPr txBox="1"/>
            <p:nvPr/>
          </p:nvSpPr>
          <p:spPr>
            <a:xfrm>
              <a:off x="6896768" y="2449129"/>
              <a:ext cx="444675" cy="215444"/>
            </a:xfrm>
            <a:prstGeom prst="rect">
              <a:avLst/>
            </a:prstGeom>
            <a:noFill/>
          </p:spPr>
          <p:txBody>
            <a:bodyPr wrap="square" rtlCol="0">
              <a:spAutoFit/>
            </a:bodyPr>
            <a:lstStyle/>
            <a:p>
              <a:r>
                <a:rPr lang="sr-Latn-RS" sz="800" b="0" dirty="0">
                  <a:solidFill>
                    <a:srgbClr val="797979"/>
                  </a:solidFill>
                  <a:latin typeface="+mj-lt"/>
                </a:rPr>
                <a:t>4</a:t>
              </a:r>
              <a:endParaRPr lang="en-US" sz="800" b="0" dirty="0">
                <a:solidFill>
                  <a:srgbClr val="797979"/>
                </a:solidFill>
                <a:latin typeface="+mj-lt"/>
              </a:endParaRPr>
            </a:p>
          </p:txBody>
        </p:sp>
        <p:sp>
          <p:nvSpPr>
            <p:cNvPr id="61" name="Isosceles Triangle 60"/>
            <p:cNvSpPr/>
            <p:nvPr/>
          </p:nvSpPr>
          <p:spPr>
            <a:xfrm>
              <a:off x="6829776" y="2494844"/>
              <a:ext cx="135467" cy="13277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62" name="Group 61"/>
          <p:cNvGrpSpPr/>
          <p:nvPr/>
        </p:nvGrpSpPr>
        <p:grpSpPr>
          <a:xfrm>
            <a:off x="3220113" y="2830205"/>
            <a:ext cx="511667" cy="215444"/>
            <a:chOff x="6829776" y="2449129"/>
            <a:chExt cx="511667" cy="215444"/>
          </a:xfrm>
        </p:grpSpPr>
        <p:sp>
          <p:nvSpPr>
            <p:cNvPr id="63" name="TextBox 62"/>
            <p:cNvSpPr txBox="1"/>
            <p:nvPr/>
          </p:nvSpPr>
          <p:spPr>
            <a:xfrm>
              <a:off x="6896768" y="2449129"/>
              <a:ext cx="444675" cy="215444"/>
            </a:xfrm>
            <a:prstGeom prst="rect">
              <a:avLst/>
            </a:prstGeom>
            <a:noFill/>
          </p:spPr>
          <p:txBody>
            <a:bodyPr wrap="square" rtlCol="0">
              <a:spAutoFit/>
            </a:bodyPr>
            <a:lstStyle/>
            <a:p>
              <a:r>
                <a:rPr lang="sr-Latn-RS" sz="800" b="0" dirty="0">
                  <a:solidFill>
                    <a:srgbClr val="797979"/>
                  </a:solidFill>
                  <a:latin typeface="+mj-lt"/>
                </a:rPr>
                <a:t>1</a:t>
              </a:r>
              <a:endParaRPr lang="en-US" sz="800" b="0" dirty="0">
                <a:solidFill>
                  <a:srgbClr val="797979"/>
                </a:solidFill>
                <a:latin typeface="+mj-lt"/>
              </a:endParaRPr>
            </a:p>
          </p:txBody>
        </p:sp>
        <p:sp>
          <p:nvSpPr>
            <p:cNvPr id="64" name="Isosceles Triangle 63"/>
            <p:cNvSpPr/>
            <p:nvPr/>
          </p:nvSpPr>
          <p:spPr>
            <a:xfrm rot="10800000">
              <a:off x="6829776" y="2494844"/>
              <a:ext cx="135467" cy="13277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65" name="Group 64"/>
          <p:cNvGrpSpPr/>
          <p:nvPr/>
        </p:nvGrpSpPr>
        <p:grpSpPr>
          <a:xfrm>
            <a:off x="3220113" y="3106420"/>
            <a:ext cx="511667" cy="215444"/>
            <a:chOff x="6829776" y="2449129"/>
            <a:chExt cx="511667" cy="215444"/>
          </a:xfrm>
        </p:grpSpPr>
        <p:sp>
          <p:nvSpPr>
            <p:cNvPr id="66" name="TextBox 65"/>
            <p:cNvSpPr txBox="1"/>
            <p:nvPr/>
          </p:nvSpPr>
          <p:spPr>
            <a:xfrm>
              <a:off x="6896768" y="2449129"/>
              <a:ext cx="444675" cy="215444"/>
            </a:xfrm>
            <a:prstGeom prst="rect">
              <a:avLst/>
            </a:prstGeom>
            <a:noFill/>
          </p:spPr>
          <p:txBody>
            <a:bodyPr wrap="square" rtlCol="0">
              <a:spAutoFit/>
            </a:bodyPr>
            <a:lstStyle/>
            <a:p>
              <a:r>
                <a:rPr lang="sr-Latn-RS" sz="800" b="0" dirty="0">
                  <a:solidFill>
                    <a:srgbClr val="797979"/>
                  </a:solidFill>
                  <a:latin typeface="+mj-lt"/>
                </a:rPr>
                <a:t>1</a:t>
              </a:r>
              <a:endParaRPr lang="en-US" sz="800" b="0" dirty="0">
                <a:solidFill>
                  <a:srgbClr val="797979"/>
                </a:solidFill>
                <a:latin typeface="+mj-lt"/>
              </a:endParaRPr>
            </a:p>
          </p:txBody>
        </p:sp>
        <p:sp>
          <p:nvSpPr>
            <p:cNvPr id="67" name="Isosceles Triangle 66"/>
            <p:cNvSpPr/>
            <p:nvPr/>
          </p:nvSpPr>
          <p:spPr>
            <a:xfrm rot="10800000">
              <a:off x="6829776" y="2494844"/>
              <a:ext cx="135467" cy="13277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68" name="Group 67"/>
          <p:cNvGrpSpPr/>
          <p:nvPr/>
        </p:nvGrpSpPr>
        <p:grpSpPr>
          <a:xfrm>
            <a:off x="2498193" y="4162470"/>
            <a:ext cx="511667" cy="215444"/>
            <a:chOff x="6829776" y="2449129"/>
            <a:chExt cx="511667" cy="215444"/>
          </a:xfrm>
        </p:grpSpPr>
        <p:sp>
          <p:nvSpPr>
            <p:cNvPr id="69" name="TextBox 68"/>
            <p:cNvSpPr txBox="1"/>
            <p:nvPr/>
          </p:nvSpPr>
          <p:spPr>
            <a:xfrm>
              <a:off x="6896768" y="2449129"/>
              <a:ext cx="444675" cy="215444"/>
            </a:xfrm>
            <a:prstGeom prst="rect">
              <a:avLst/>
            </a:prstGeom>
            <a:noFill/>
          </p:spPr>
          <p:txBody>
            <a:bodyPr wrap="square" rtlCol="0">
              <a:spAutoFit/>
            </a:bodyPr>
            <a:lstStyle/>
            <a:p>
              <a:r>
                <a:rPr lang="sr-Latn-RS" sz="800" b="0" dirty="0">
                  <a:solidFill>
                    <a:srgbClr val="797979"/>
                  </a:solidFill>
                  <a:latin typeface="+mj-lt"/>
                </a:rPr>
                <a:t>2</a:t>
              </a:r>
              <a:endParaRPr lang="en-US" sz="800" b="0" dirty="0">
                <a:solidFill>
                  <a:srgbClr val="797979"/>
                </a:solidFill>
                <a:latin typeface="+mj-lt"/>
              </a:endParaRPr>
            </a:p>
          </p:txBody>
        </p:sp>
        <p:sp>
          <p:nvSpPr>
            <p:cNvPr id="70" name="Isosceles Triangle 69"/>
            <p:cNvSpPr/>
            <p:nvPr/>
          </p:nvSpPr>
          <p:spPr>
            <a:xfrm rot="10800000">
              <a:off x="6829776" y="2494844"/>
              <a:ext cx="135467" cy="13277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71" name="Group 70"/>
          <p:cNvGrpSpPr/>
          <p:nvPr/>
        </p:nvGrpSpPr>
        <p:grpSpPr>
          <a:xfrm>
            <a:off x="2502956" y="4729383"/>
            <a:ext cx="511667" cy="272389"/>
            <a:chOff x="6829776" y="2449129"/>
            <a:chExt cx="511667" cy="215444"/>
          </a:xfrm>
        </p:grpSpPr>
        <p:sp>
          <p:nvSpPr>
            <p:cNvPr id="72" name="TextBox 71"/>
            <p:cNvSpPr txBox="1"/>
            <p:nvPr/>
          </p:nvSpPr>
          <p:spPr>
            <a:xfrm>
              <a:off x="6896768" y="2449129"/>
              <a:ext cx="444675" cy="215444"/>
            </a:xfrm>
            <a:prstGeom prst="rect">
              <a:avLst/>
            </a:prstGeom>
            <a:noFill/>
          </p:spPr>
          <p:txBody>
            <a:bodyPr wrap="square" rtlCol="0">
              <a:spAutoFit/>
            </a:bodyPr>
            <a:lstStyle/>
            <a:p>
              <a:r>
                <a:rPr lang="sr-Latn-RS" sz="800" b="0" dirty="0">
                  <a:solidFill>
                    <a:srgbClr val="797979"/>
                  </a:solidFill>
                  <a:latin typeface="+mj-lt"/>
                </a:rPr>
                <a:t>2</a:t>
              </a:r>
              <a:endParaRPr lang="en-US" sz="800" b="0" dirty="0">
                <a:solidFill>
                  <a:srgbClr val="797979"/>
                </a:solidFill>
                <a:latin typeface="+mj-lt"/>
              </a:endParaRPr>
            </a:p>
          </p:txBody>
        </p:sp>
        <p:sp>
          <p:nvSpPr>
            <p:cNvPr id="73" name="Isosceles Triangle 72"/>
            <p:cNvSpPr/>
            <p:nvPr/>
          </p:nvSpPr>
          <p:spPr>
            <a:xfrm rot="10800000">
              <a:off x="6829776" y="2494844"/>
              <a:ext cx="135467" cy="13277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74" name="Group 73"/>
          <p:cNvGrpSpPr/>
          <p:nvPr/>
        </p:nvGrpSpPr>
        <p:grpSpPr>
          <a:xfrm>
            <a:off x="2500521" y="4460214"/>
            <a:ext cx="511667" cy="215444"/>
            <a:chOff x="6829776" y="2449129"/>
            <a:chExt cx="511667" cy="215444"/>
          </a:xfrm>
        </p:grpSpPr>
        <p:sp>
          <p:nvSpPr>
            <p:cNvPr id="75" name="TextBox 74"/>
            <p:cNvSpPr txBox="1"/>
            <p:nvPr/>
          </p:nvSpPr>
          <p:spPr>
            <a:xfrm>
              <a:off x="6896768" y="2449129"/>
              <a:ext cx="444675" cy="215444"/>
            </a:xfrm>
            <a:prstGeom prst="rect">
              <a:avLst/>
            </a:prstGeom>
            <a:noFill/>
          </p:spPr>
          <p:txBody>
            <a:bodyPr wrap="square" rtlCol="0">
              <a:spAutoFit/>
            </a:bodyPr>
            <a:lstStyle/>
            <a:p>
              <a:r>
                <a:rPr lang="sr-Latn-RS" sz="800" b="0" dirty="0">
                  <a:solidFill>
                    <a:srgbClr val="797979"/>
                  </a:solidFill>
                  <a:latin typeface="+mj-lt"/>
                </a:rPr>
                <a:t>6</a:t>
              </a:r>
              <a:endParaRPr lang="en-US" sz="800" b="0" dirty="0">
                <a:solidFill>
                  <a:srgbClr val="797979"/>
                </a:solidFill>
                <a:latin typeface="+mj-lt"/>
              </a:endParaRPr>
            </a:p>
          </p:txBody>
        </p:sp>
        <p:sp>
          <p:nvSpPr>
            <p:cNvPr id="76" name="Isosceles Triangle 75"/>
            <p:cNvSpPr/>
            <p:nvPr/>
          </p:nvSpPr>
          <p:spPr>
            <a:xfrm rot="10800000">
              <a:off x="6829776" y="2494844"/>
              <a:ext cx="135467" cy="13277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77" name="Group 76"/>
          <p:cNvGrpSpPr/>
          <p:nvPr/>
        </p:nvGrpSpPr>
        <p:grpSpPr>
          <a:xfrm>
            <a:off x="2498193" y="5534684"/>
            <a:ext cx="511667" cy="215444"/>
            <a:chOff x="6829776" y="2449129"/>
            <a:chExt cx="511667" cy="215444"/>
          </a:xfrm>
        </p:grpSpPr>
        <p:sp>
          <p:nvSpPr>
            <p:cNvPr id="78" name="TextBox 77"/>
            <p:cNvSpPr txBox="1"/>
            <p:nvPr/>
          </p:nvSpPr>
          <p:spPr>
            <a:xfrm>
              <a:off x="6896768" y="2449129"/>
              <a:ext cx="444675" cy="215444"/>
            </a:xfrm>
            <a:prstGeom prst="rect">
              <a:avLst/>
            </a:prstGeom>
            <a:noFill/>
          </p:spPr>
          <p:txBody>
            <a:bodyPr wrap="square" rtlCol="0">
              <a:spAutoFit/>
            </a:bodyPr>
            <a:lstStyle/>
            <a:p>
              <a:r>
                <a:rPr lang="sr-Latn-RS" sz="800" b="0" dirty="0">
                  <a:solidFill>
                    <a:srgbClr val="797979"/>
                  </a:solidFill>
                  <a:latin typeface="+mj-lt"/>
                </a:rPr>
                <a:t>1</a:t>
              </a:r>
              <a:endParaRPr lang="en-US" sz="800" b="0" dirty="0">
                <a:solidFill>
                  <a:srgbClr val="797979"/>
                </a:solidFill>
                <a:latin typeface="+mj-lt"/>
              </a:endParaRPr>
            </a:p>
          </p:txBody>
        </p:sp>
        <p:sp>
          <p:nvSpPr>
            <p:cNvPr id="79" name="Isosceles Triangle 78"/>
            <p:cNvSpPr/>
            <p:nvPr/>
          </p:nvSpPr>
          <p:spPr>
            <a:xfrm rot="10800000">
              <a:off x="6829776" y="2494844"/>
              <a:ext cx="135467" cy="13277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80" name="Group 79"/>
          <p:cNvGrpSpPr/>
          <p:nvPr/>
        </p:nvGrpSpPr>
        <p:grpSpPr>
          <a:xfrm>
            <a:off x="2913595" y="3882091"/>
            <a:ext cx="511667" cy="215444"/>
            <a:chOff x="6829776" y="2449129"/>
            <a:chExt cx="511667" cy="215444"/>
          </a:xfrm>
        </p:grpSpPr>
        <p:sp>
          <p:nvSpPr>
            <p:cNvPr id="81" name="TextBox 80"/>
            <p:cNvSpPr txBox="1"/>
            <p:nvPr/>
          </p:nvSpPr>
          <p:spPr>
            <a:xfrm>
              <a:off x="6896768" y="2449129"/>
              <a:ext cx="444675" cy="215444"/>
            </a:xfrm>
            <a:prstGeom prst="rect">
              <a:avLst/>
            </a:prstGeom>
            <a:noFill/>
          </p:spPr>
          <p:txBody>
            <a:bodyPr wrap="square" rtlCol="0">
              <a:spAutoFit/>
            </a:bodyPr>
            <a:lstStyle/>
            <a:p>
              <a:r>
                <a:rPr lang="sr-Latn-RS" sz="800" b="0" dirty="0">
                  <a:solidFill>
                    <a:srgbClr val="797979"/>
                  </a:solidFill>
                  <a:latin typeface="+mj-lt"/>
                </a:rPr>
                <a:t>1</a:t>
              </a:r>
              <a:endParaRPr lang="en-US" sz="800" b="0" dirty="0">
                <a:solidFill>
                  <a:srgbClr val="797979"/>
                </a:solidFill>
                <a:latin typeface="+mj-lt"/>
              </a:endParaRPr>
            </a:p>
          </p:txBody>
        </p:sp>
        <p:sp>
          <p:nvSpPr>
            <p:cNvPr id="82" name="Isosceles Triangle 81"/>
            <p:cNvSpPr/>
            <p:nvPr/>
          </p:nvSpPr>
          <p:spPr>
            <a:xfrm>
              <a:off x="6829776" y="2494844"/>
              <a:ext cx="135467" cy="13277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83" name="Group 82"/>
          <p:cNvGrpSpPr/>
          <p:nvPr/>
        </p:nvGrpSpPr>
        <p:grpSpPr>
          <a:xfrm>
            <a:off x="2914657" y="3593309"/>
            <a:ext cx="511667" cy="215444"/>
            <a:chOff x="6829776" y="2449129"/>
            <a:chExt cx="511667" cy="215444"/>
          </a:xfrm>
        </p:grpSpPr>
        <p:sp>
          <p:nvSpPr>
            <p:cNvPr id="84" name="TextBox 83"/>
            <p:cNvSpPr txBox="1"/>
            <p:nvPr/>
          </p:nvSpPr>
          <p:spPr>
            <a:xfrm>
              <a:off x="6896768" y="2449129"/>
              <a:ext cx="444675" cy="215444"/>
            </a:xfrm>
            <a:prstGeom prst="rect">
              <a:avLst/>
            </a:prstGeom>
            <a:noFill/>
          </p:spPr>
          <p:txBody>
            <a:bodyPr wrap="square" rtlCol="0">
              <a:spAutoFit/>
            </a:bodyPr>
            <a:lstStyle/>
            <a:p>
              <a:r>
                <a:rPr lang="sr-Latn-RS" sz="800" b="0" dirty="0">
                  <a:solidFill>
                    <a:srgbClr val="797979"/>
                  </a:solidFill>
                  <a:latin typeface="+mj-lt"/>
                </a:rPr>
                <a:t>2</a:t>
              </a:r>
              <a:endParaRPr lang="en-US" sz="800" b="0" dirty="0">
                <a:solidFill>
                  <a:srgbClr val="797979"/>
                </a:solidFill>
                <a:latin typeface="+mj-lt"/>
              </a:endParaRPr>
            </a:p>
          </p:txBody>
        </p:sp>
        <p:sp>
          <p:nvSpPr>
            <p:cNvPr id="85" name="Isosceles Triangle 84"/>
            <p:cNvSpPr/>
            <p:nvPr/>
          </p:nvSpPr>
          <p:spPr>
            <a:xfrm>
              <a:off x="6829776" y="2494844"/>
              <a:ext cx="135467" cy="13277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90" name="Text Placeholder 8"/>
          <p:cNvSpPr txBox="1">
            <a:spLocks/>
          </p:cNvSpPr>
          <p:nvPr/>
        </p:nvSpPr>
        <p:spPr>
          <a:xfrm>
            <a:off x="4771154" y="1031839"/>
            <a:ext cx="4030663" cy="4916524"/>
          </a:xfrm>
          <a:prstGeom prst="rect">
            <a:avLst/>
          </a:prstGeom>
        </p:spPr>
        <p:txBody>
          <a:bodyPr vert="horz" lIns="0" tIns="212400" rIns="0" bIns="0" rtlCol="0">
            <a:noAutofit/>
          </a:bodyPr>
          <a:lstStyle>
            <a:lvl1pPr marL="0" indent="0" algn="l" defTabSz="914400" rtl="0" eaLnBrk="1" latinLnBrk="0" hangingPunct="1">
              <a:spcBef>
                <a:spcPct val="20000"/>
              </a:spcBef>
              <a:buFont typeface="Arial" pitchFamily="34" charset="0"/>
              <a:buNone/>
              <a:defRPr lang="en-US" sz="1600" b="0"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t>Living standard</a:t>
            </a:r>
            <a:endParaRPr lang="sr-Latn-RS" dirty="0"/>
          </a:p>
          <a:p>
            <a:pPr fontAlgn="auto">
              <a:spcAft>
                <a:spcPts val="0"/>
              </a:spcAft>
            </a:pPr>
            <a:endParaRPr lang="sr-Latn-RS" sz="1400" dirty="0"/>
          </a:p>
        </p:txBody>
      </p:sp>
      <p:sp>
        <p:nvSpPr>
          <p:cNvPr id="91" name="Rectangle 90"/>
          <p:cNvSpPr/>
          <p:nvPr/>
        </p:nvSpPr>
        <p:spPr>
          <a:xfrm>
            <a:off x="4689907" y="1501616"/>
            <a:ext cx="4468946" cy="461665"/>
          </a:xfrm>
          <a:prstGeom prst="rect">
            <a:avLst/>
          </a:prstGeom>
        </p:spPr>
        <p:txBody>
          <a:bodyPr wrap="square">
            <a:spAutoFit/>
          </a:bodyPr>
          <a:lstStyle/>
          <a:p>
            <a:r>
              <a:rPr lang="en-US" sz="1200" b="0" dirty="0"/>
              <a:t>CITIZENS</a:t>
            </a:r>
            <a:r>
              <a:rPr lang="sr-Latn-RS" sz="1200" b="0" dirty="0">
                <a:latin typeface="+mj-lt"/>
              </a:rPr>
              <a:t>: </a:t>
            </a:r>
            <a:r>
              <a:rPr lang="en-US" sz="1200" b="0" dirty="0">
                <a:latin typeface="+mj-lt"/>
              </a:rPr>
              <a:t>How would you describe living standard in which you and your family live right now? </a:t>
            </a:r>
            <a:r>
              <a:rPr lang="sr-Latn-RS" sz="1200" b="0" dirty="0">
                <a:latin typeface="+mj-lt"/>
              </a:rPr>
              <a:t>(</a:t>
            </a:r>
            <a:r>
              <a:rPr lang="en-US" sz="1200" b="0" dirty="0">
                <a:latin typeface="+mj-lt"/>
              </a:rPr>
              <a:t>in </a:t>
            </a:r>
            <a:r>
              <a:rPr lang="sr-Latn-RS" sz="1200" b="0" dirty="0">
                <a:latin typeface="+mj-lt"/>
              </a:rPr>
              <a:t>%)</a:t>
            </a:r>
            <a:endParaRPr lang="en-US" sz="1200" b="0" dirty="0">
              <a:latin typeface="+mj-lt"/>
            </a:endParaRPr>
          </a:p>
        </p:txBody>
      </p:sp>
      <p:sp>
        <p:nvSpPr>
          <p:cNvPr id="48" name="Slide Number Placeholder 3"/>
          <p:cNvSpPr>
            <a:spLocks noGrp="1"/>
          </p:cNvSpPr>
          <p:nvPr>
            <p:ph type="sldNum" sz="quarter" idx="10"/>
          </p:nvPr>
        </p:nvSpPr>
        <p:spPr>
          <a:xfrm>
            <a:off x="8349607" y="6323838"/>
            <a:ext cx="505467" cy="252000"/>
          </a:xfrm>
        </p:spPr>
        <p:txBody>
          <a:bodyPr/>
          <a:lstStyle/>
          <a:p>
            <a:fld id="{9784CBA3-D598-4B1F-BAA3-EE14B5154290}" type="slidenum">
              <a:rPr lang="en-AU" smtClean="0"/>
              <a:pPr/>
              <a:t>5</a:t>
            </a:fld>
            <a:endParaRPr lang="en-AU" dirty="0"/>
          </a:p>
        </p:txBody>
      </p:sp>
    </p:spTree>
    <p:extLst>
      <p:ext uri="{BB962C8B-B14F-4D97-AF65-F5344CB8AC3E}">
        <p14:creationId xmlns:p14="http://schemas.microsoft.com/office/powerpoint/2010/main" val="113008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spcAft>
                <a:spcPts val="1000"/>
              </a:spcAft>
            </a:pPr>
            <a:r>
              <a:rPr lang="en-US" sz="2000" dirty="0">
                <a:solidFill>
                  <a:schemeClr val="tx1"/>
                </a:solidFill>
              </a:rPr>
              <a:t>N</a:t>
            </a:r>
            <a:r>
              <a:rPr lang="en-US" sz="2000" dirty="0"/>
              <a:t>eutral opinion about the migrants prevails among citizens, with negative tendency</a:t>
            </a:r>
            <a:endParaRPr lang="en-GB" sz="2000" dirty="0"/>
          </a:p>
        </p:txBody>
      </p:sp>
      <p:graphicFrame>
        <p:nvGraphicFramePr>
          <p:cNvPr id="38" name="Content Placeholder 6"/>
          <p:cNvGraphicFramePr>
            <a:graphicFrameLocks/>
          </p:cNvGraphicFramePr>
          <p:nvPr>
            <p:extLst>
              <p:ext uri="{D42A27DB-BD31-4B8C-83A1-F6EECF244321}">
                <p14:modId xmlns:p14="http://schemas.microsoft.com/office/powerpoint/2010/main" val="1032309339"/>
              </p:ext>
            </p:extLst>
          </p:nvPr>
        </p:nvGraphicFramePr>
        <p:xfrm>
          <a:off x="385240" y="2637313"/>
          <a:ext cx="4091510" cy="32491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ontent Placeholder 6"/>
          <p:cNvGraphicFramePr>
            <a:graphicFrameLocks/>
          </p:cNvGraphicFramePr>
          <p:nvPr>
            <p:extLst>
              <p:ext uri="{D42A27DB-BD31-4B8C-83A1-F6EECF244321}">
                <p14:modId xmlns:p14="http://schemas.microsoft.com/office/powerpoint/2010/main" val="1774657912"/>
              </p:ext>
            </p:extLst>
          </p:nvPr>
        </p:nvGraphicFramePr>
        <p:xfrm>
          <a:off x="4825999" y="2524499"/>
          <a:ext cx="4036697" cy="3339470"/>
        </p:xfrm>
        <a:graphic>
          <a:graphicData uri="http://schemas.openxmlformats.org/drawingml/2006/chart">
            <c:chart xmlns:c="http://schemas.openxmlformats.org/drawingml/2006/chart" xmlns:r="http://schemas.openxmlformats.org/officeDocument/2006/relationships" r:id="rId5"/>
          </a:graphicData>
        </a:graphic>
      </p:graphicFrame>
      <p:cxnSp>
        <p:nvCxnSpPr>
          <p:cNvPr id="40" name="Straight Connector 39"/>
          <p:cNvCxnSpPr/>
          <p:nvPr/>
        </p:nvCxnSpPr>
        <p:spPr>
          <a:xfrm>
            <a:off x="4476750" y="1733841"/>
            <a:ext cx="0" cy="3149055"/>
          </a:xfrm>
          <a:prstGeom prst="line">
            <a:avLst/>
          </a:prstGeom>
          <a:ln w="9525">
            <a:solidFill>
              <a:srgbClr val="666666"/>
            </a:solidFill>
            <a:prstDash val="dash"/>
          </a:ln>
        </p:spPr>
        <p:style>
          <a:lnRef idx="1">
            <a:schemeClr val="accent1"/>
          </a:lnRef>
          <a:fillRef idx="0">
            <a:schemeClr val="accent1"/>
          </a:fillRef>
          <a:effectRef idx="0">
            <a:schemeClr val="accent1"/>
          </a:effectRef>
          <a:fontRef idx="minor">
            <a:schemeClr val="tx1"/>
          </a:fontRef>
        </p:style>
      </p:cxnSp>
      <p:sp>
        <p:nvSpPr>
          <p:cNvPr id="43" name="Text Placeholder 10"/>
          <p:cNvSpPr txBox="1">
            <a:spLocks/>
          </p:cNvSpPr>
          <p:nvPr/>
        </p:nvSpPr>
        <p:spPr>
          <a:xfrm>
            <a:off x="285749" y="1702044"/>
            <a:ext cx="4540250" cy="758861"/>
          </a:xfrm>
          <a:prstGeom prst="rect">
            <a:avLst/>
          </a:prstGeom>
        </p:spPr>
        <p:txBody>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200" dirty="0"/>
              <a:t>CITIZENS</a:t>
            </a:r>
            <a:r>
              <a:rPr lang="sr-Latn-RS" sz="1200" dirty="0"/>
              <a:t>: </a:t>
            </a:r>
            <a:r>
              <a:rPr lang="en-US" sz="1200" dirty="0">
                <a:cs typeface="Aharoni" pitchFamily="2" charset="-79"/>
              </a:rPr>
              <a:t>How well are you informed about migrant/refugee crisis overall? </a:t>
            </a:r>
            <a:r>
              <a:rPr lang="en-US" sz="1200" dirty="0">
                <a:solidFill>
                  <a:schemeClr val="tx1"/>
                </a:solidFill>
              </a:rPr>
              <a:t>(in %)</a:t>
            </a:r>
          </a:p>
          <a:p>
            <a:pPr fontAlgn="auto">
              <a:spcAft>
                <a:spcPts val="0"/>
              </a:spcAft>
            </a:pPr>
            <a:endParaRPr lang="en-US" sz="1200" dirty="0">
              <a:solidFill>
                <a:schemeClr val="tx1"/>
              </a:solidFill>
            </a:endParaRPr>
          </a:p>
        </p:txBody>
      </p:sp>
      <p:sp>
        <p:nvSpPr>
          <p:cNvPr id="46" name="Text Placeholder 11"/>
          <p:cNvSpPr txBox="1">
            <a:spLocks/>
          </p:cNvSpPr>
          <p:nvPr/>
        </p:nvSpPr>
        <p:spPr>
          <a:xfrm>
            <a:off x="4826000" y="1733841"/>
            <a:ext cx="4022724" cy="758861"/>
          </a:xfrm>
          <a:prstGeom prst="rect">
            <a:avLst/>
          </a:prstGeom>
        </p:spPr>
        <p:txBody>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200" dirty="0"/>
              <a:t>CITIZENS</a:t>
            </a:r>
            <a:r>
              <a:rPr lang="sr-Latn-RS" sz="1200" dirty="0"/>
              <a:t>: </a:t>
            </a:r>
            <a:r>
              <a:rPr lang="en-US" sz="1200" dirty="0">
                <a:solidFill>
                  <a:schemeClr val="tx1"/>
                </a:solidFill>
              </a:rPr>
              <a:t>In general, what is your attitude towards migrants/refugees entering Serbia? (in %)</a:t>
            </a:r>
          </a:p>
          <a:p>
            <a:pPr fontAlgn="auto">
              <a:spcAft>
                <a:spcPts val="0"/>
              </a:spcAft>
            </a:pPr>
            <a:endParaRPr lang="en-US" sz="1200" dirty="0">
              <a:solidFill>
                <a:schemeClr val="tx1"/>
              </a:solidFill>
            </a:endParaRPr>
          </a:p>
        </p:txBody>
      </p:sp>
      <p:sp>
        <p:nvSpPr>
          <p:cNvPr id="41" name="Rectangle 40"/>
          <p:cNvSpPr/>
          <p:nvPr/>
        </p:nvSpPr>
        <p:spPr>
          <a:xfrm>
            <a:off x="285749" y="1200522"/>
            <a:ext cx="8562975" cy="523220"/>
          </a:xfrm>
          <a:prstGeom prst="rect">
            <a:avLst/>
          </a:prstGeom>
        </p:spPr>
        <p:txBody>
          <a:bodyPr wrap="square">
            <a:spAutoFit/>
          </a:bodyPr>
          <a:lstStyle/>
          <a:p>
            <a:r>
              <a:rPr lang="en-US" sz="1400" b="0" dirty="0">
                <a:latin typeface="+mj-lt"/>
              </a:rPr>
              <a:t>Lower level of information about the migrant crisis on the part of citizens is correlated with the citizens’ neutral and negative opinion about migrants. </a:t>
            </a:r>
          </a:p>
        </p:txBody>
      </p:sp>
      <p:sp>
        <p:nvSpPr>
          <p:cNvPr id="10" name="Slide Number Placeholder 3"/>
          <p:cNvSpPr>
            <a:spLocks noGrp="1"/>
          </p:cNvSpPr>
          <p:nvPr>
            <p:ph type="sldNum" sz="quarter" idx="10"/>
          </p:nvPr>
        </p:nvSpPr>
        <p:spPr>
          <a:xfrm>
            <a:off x="8349607" y="6323838"/>
            <a:ext cx="505467" cy="252000"/>
          </a:xfrm>
        </p:spPr>
        <p:txBody>
          <a:bodyPr/>
          <a:lstStyle/>
          <a:p>
            <a:fld id="{9784CBA3-D598-4B1F-BAA3-EE14B5154290}" type="slidenum">
              <a:rPr lang="en-AU" smtClean="0"/>
              <a:pPr/>
              <a:t>6</a:t>
            </a:fld>
            <a:endParaRPr lang="en-AU" dirty="0"/>
          </a:p>
        </p:txBody>
      </p:sp>
      <p:graphicFrame>
        <p:nvGraphicFramePr>
          <p:cNvPr id="11" name="Table 10"/>
          <p:cNvGraphicFramePr>
            <a:graphicFrameLocks noGrp="1"/>
          </p:cNvGraphicFramePr>
          <p:nvPr>
            <p:extLst>
              <p:ext uri="{D42A27DB-BD31-4B8C-83A1-F6EECF244321}">
                <p14:modId xmlns:p14="http://schemas.microsoft.com/office/powerpoint/2010/main" val="692018956"/>
              </p:ext>
            </p:extLst>
          </p:nvPr>
        </p:nvGraphicFramePr>
        <p:xfrm>
          <a:off x="7784687" y="5338716"/>
          <a:ext cx="1070387" cy="548640"/>
        </p:xfrm>
        <a:graphic>
          <a:graphicData uri="http://schemas.openxmlformats.org/drawingml/2006/table">
            <a:tbl>
              <a:tblPr firstRow="1" bandRow="1">
                <a:tableStyleId>{2D5ABB26-0587-4C30-8999-92F81FD0307C}</a:tableStyleId>
              </a:tblPr>
              <a:tblGrid>
                <a:gridCol w="602093">
                  <a:extLst>
                    <a:ext uri="{9D8B030D-6E8A-4147-A177-3AD203B41FA5}">
                      <a16:colId xmlns:a16="http://schemas.microsoft.com/office/drawing/2014/main" val="20000"/>
                    </a:ext>
                  </a:extLst>
                </a:gridCol>
                <a:gridCol w="468294">
                  <a:extLst>
                    <a:ext uri="{9D8B030D-6E8A-4147-A177-3AD203B41FA5}">
                      <a16:colId xmlns:a16="http://schemas.microsoft.com/office/drawing/2014/main" val="20001"/>
                    </a:ext>
                  </a:extLst>
                </a:gridCol>
              </a:tblGrid>
              <a:tr h="149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a:t>Base</a:t>
                      </a:r>
                      <a:endParaRPr lang="en-US" sz="600" b="0" dirty="0">
                        <a:solidFill>
                          <a:srgbClr val="333333"/>
                        </a:solidFill>
                      </a:endParaRPr>
                    </a:p>
                  </a:txBody>
                  <a:tcPr anchor="ctr"/>
                </a:tc>
                <a:tc>
                  <a:txBody>
                    <a:bodyPr/>
                    <a:lstStyle/>
                    <a:p>
                      <a:r>
                        <a:rPr lang="x-none" sz="600" dirty="0"/>
                        <a:t>Total</a:t>
                      </a:r>
                      <a:endParaRPr lang="en-US" sz="600" b="0" dirty="0">
                        <a:solidFill>
                          <a:srgbClr val="333333"/>
                        </a:solidFill>
                      </a:endParaRPr>
                    </a:p>
                  </a:txBody>
                  <a:tcPr anchor="ctr"/>
                </a:tc>
                <a:extLst>
                  <a:ext uri="{0D108BD9-81ED-4DB2-BD59-A6C34878D82A}">
                    <a16:rowId xmlns:a16="http://schemas.microsoft.com/office/drawing/2014/main" val="10000"/>
                  </a:ext>
                </a:extLst>
              </a:tr>
              <a:tr h="0">
                <a:tc>
                  <a:txBody>
                    <a:bodyPr/>
                    <a:lstStyle/>
                    <a:p>
                      <a:r>
                        <a:rPr lang="en-US" sz="600" dirty="0"/>
                        <a:t>Sep</a:t>
                      </a:r>
                      <a:r>
                        <a:rPr lang="sr-Latn-RS" sz="600" dirty="0"/>
                        <a:t>-</a:t>
                      </a:r>
                      <a:r>
                        <a:rPr lang="en-US" sz="600" dirty="0"/>
                        <a:t>16</a:t>
                      </a:r>
                      <a:endParaRPr lang="en-US" sz="600" b="0" dirty="0">
                        <a:solidFill>
                          <a:srgbClr val="333333"/>
                        </a:solidFill>
                      </a:endParaRPr>
                    </a:p>
                  </a:txBody>
                  <a:tcPr anchor="ctr"/>
                </a:tc>
                <a:tc>
                  <a:txBody>
                    <a:bodyPr/>
                    <a:lstStyle/>
                    <a:p>
                      <a:r>
                        <a:rPr lang="sr-Latn-RS" sz="600" dirty="0"/>
                        <a:t>811</a:t>
                      </a:r>
                      <a:endParaRPr lang="en-US" sz="600" dirty="0"/>
                    </a:p>
                  </a:txBody>
                  <a:tcPr anchor="ctr"/>
                </a:tc>
                <a:extLst>
                  <a:ext uri="{0D108BD9-81ED-4DB2-BD59-A6C34878D82A}">
                    <a16:rowId xmlns:a16="http://schemas.microsoft.com/office/drawing/2014/main" val="10001"/>
                  </a:ext>
                </a:extLst>
              </a:tr>
              <a:tr h="0">
                <a:tc>
                  <a:txBody>
                    <a:bodyPr/>
                    <a:lstStyle/>
                    <a:p>
                      <a:r>
                        <a:rPr lang="en-US" sz="600" dirty="0"/>
                        <a:t>Mar</a:t>
                      </a:r>
                      <a:r>
                        <a:rPr lang="sr-Latn-RS" sz="600" dirty="0"/>
                        <a:t>-</a:t>
                      </a:r>
                      <a:r>
                        <a:rPr lang="en-US" sz="600" dirty="0"/>
                        <a:t>16</a:t>
                      </a:r>
                      <a:endParaRPr lang="en-US" sz="600" b="0" dirty="0">
                        <a:solidFill>
                          <a:srgbClr val="333333"/>
                        </a:solidFill>
                      </a:endParaRPr>
                    </a:p>
                  </a:txBody>
                  <a:tcPr anchor="ctr"/>
                </a:tc>
                <a:tc>
                  <a:txBody>
                    <a:bodyPr/>
                    <a:lstStyle/>
                    <a:p>
                      <a:r>
                        <a:rPr lang="sr-Latn-RS" sz="600" dirty="0"/>
                        <a:t>800</a:t>
                      </a:r>
                      <a:endParaRPr lang="en-US" sz="600" b="0" dirty="0">
                        <a:solidFill>
                          <a:srgbClr val="333333"/>
                        </a:solidFill>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43957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Citizens’ attitudes towards migrants in municipalities</a:t>
            </a:r>
          </a:p>
        </p:txBody>
      </p:sp>
      <p:graphicFrame>
        <p:nvGraphicFramePr>
          <p:cNvPr id="11" name="Chart 10"/>
          <p:cNvGraphicFramePr/>
          <p:nvPr>
            <p:extLst>
              <p:ext uri="{D42A27DB-BD31-4B8C-83A1-F6EECF244321}">
                <p14:modId xmlns:p14="http://schemas.microsoft.com/office/powerpoint/2010/main" val="2916208431"/>
              </p:ext>
            </p:extLst>
          </p:nvPr>
        </p:nvGraphicFramePr>
        <p:xfrm>
          <a:off x="285750" y="2460715"/>
          <a:ext cx="8569324" cy="3296905"/>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a:xfrm>
            <a:off x="2481444" y="2355574"/>
            <a:ext cx="0" cy="2788801"/>
          </a:xfrm>
          <a:prstGeom prst="line">
            <a:avLst/>
          </a:prstGeom>
          <a:ln w="9525">
            <a:solidFill>
              <a:srgbClr val="666666"/>
            </a:solidFill>
            <a:prstDash val="dash"/>
          </a:ln>
        </p:spPr>
        <p:style>
          <a:lnRef idx="1">
            <a:schemeClr val="accent1"/>
          </a:lnRef>
          <a:fillRef idx="0">
            <a:schemeClr val="accent1"/>
          </a:fillRef>
          <a:effectRef idx="0">
            <a:schemeClr val="accent1"/>
          </a:effectRef>
          <a:fontRef idx="minor">
            <a:schemeClr val="tx1"/>
          </a:fontRef>
        </p:style>
      </p:cxnSp>
      <p:sp>
        <p:nvSpPr>
          <p:cNvPr id="14" name="Content Placeholder 19"/>
          <p:cNvSpPr txBox="1">
            <a:spLocks/>
          </p:cNvSpPr>
          <p:nvPr/>
        </p:nvSpPr>
        <p:spPr>
          <a:xfrm>
            <a:off x="285750" y="1031839"/>
            <a:ext cx="8569325" cy="4799049"/>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lang="en-US" sz="1600" b="0"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t>Attitudes towards migrants/refugees </a:t>
            </a:r>
            <a:endParaRPr lang="sr-Latn-RS" dirty="0"/>
          </a:p>
          <a:p>
            <a:pPr fontAlgn="auto">
              <a:spcAft>
                <a:spcPts val="0"/>
              </a:spcAft>
            </a:pPr>
            <a:r>
              <a:rPr lang="en-US" sz="1200" dirty="0"/>
              <a:t>CITIZENS</a:t>
            </a:r>
            <a:r>
              <a:rPr lang="sr-Latn-RS" sz="1200" dirty="0"/>
              <a:t>: </a:t>
            </a:r>
            <a:r>
              <a:rPr lang="en-US" sz="1200" dirty="0">
                <a:solidFill>
                  <a:schemeClr val="tx1"/>
                </a:solidFill>
              </a:rPr>
              <a:t>In general, what is your attitude towards migrants/refugees entering Serbia?</a:t>
            </a:r>
            <a:endParaRPr lang="sr-Latn-RS" sz="1200" dirty="0">
              <a:solidFill>
                <a:schemeClr val="tx1"/>
              </a:solidFill>
            </a:endParaRPr>
          </a:p>
          <a:p>
            <a:pPr fontAlgn="auto">
              <a:spcAft>
                <a:spcPts val="0"/>
              </a:spcAft>
            </a:pPr>
            <a:r>
              <a:rPr lang="en-AU" sz="1100" dirty="0"/>
              <a:t>Average score on the scale 1</a:t>
            </a:r>
            <a:r>
              <a:rPr lang="sr-Latn-RS" sz="1100" dirty="0"/>
              <a:t>-</a:t>
            </a:r>
            <a:r>
              <a:rPr lang="en-AU" sz="1100" dirty="0"/>
              <a:t>5</a:t>
            </a:r>
            <a:r>
              <a:rPr lang="sr-Latn-RS" sz="1100" dirty="0"/>
              <a:t> (1 „</a:t>
            </a:r>
            <a:r>
              <a:rPr lang="en-US" sz="1100" dirty="0"/>
              <a:t>very negative opinion</a:t>
            </a:r>
            <a:r>
              <a:rPr lang="sr-Latn-RS" sz="1100" dirty="0"/>
              <a:t>“ - 5 „</a:t>
            </a:r>
            <a:r>
              <a:rPr lang="en-US" sz="1100" dirty="0"/>
              <a:t>very positive opinion</a:t>
            </a:r>
            <a:r>
              <a:rPr lang="sr-Latn-RS" sz="1100" dirty="0"/>
              <a:t>“)</a:t>
            </a:r>
            <a:endParaRPr lang="en-AU" sz="1100" dirty="0"/>
          </a:p>
          <a:p>
            <a:pPr fontAlgn="auto">
              <a:spcAft>
                <a:spcPts val="0"/>
              </a:spcAft>
            </a:pPr>
            <a:endParaRPr lang="en-GB" dirty="0"/>
          </a:p>
        </p:txBody>
      </p:sp>
      <p:cxnSp>
        <p:nvCxnSpPr>
          <p:cNvPr id="15" name="Straight Connector 14"/>
          <p:cNvCxnSpPr/>
          <p:nvPr/>
        </p:nvCxnSpPr>
        <p:spPr>
          <a:xfrm flipH="1" flipV="1">
            <a:off x="438536" y="2071236"/>
            <a:ext cx="1980199" cy="14913"/>
          </a:xfrm>
          <a:prstGeom prst="line">
            <a:avLst/>
          </a:prstGeom>
          <a:ln w="19050">
            <a:solidFill>
              <a:srgbClr val="0F7BA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481444" y="2082301"/>
            <a:ext cx="4572746" cy="3848"/>
          </a:xfrm>
          <a:prstGeom prst="line">
            <a:avLst/>
          </a:prstGeom>
          <a:ln w="19050">
            <a:solidFill>
              <a:srgbClr val="489A1E"/>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2796" y="1839762"/>
            <a:ext cx="215259" cy="239170"/>
          </a:xfrm>
          <a:prstGeom prst="rect">
            <a:avLst/>
          </a:prstGeom>
          <a:solidFill>
            <a:srgbClr val="0F7BA2"/>
          </a:solidFill>
        </p:spPr>
        <p:txBody>
          <a:bodyPr wrap="none" lIns="0" tIns="0" rIns="0" bIns="0" rtlCol="0" anchor="ctr">
            <a:noAutofit/>
          </a:bodyPr>
          <a:lstStyle/>
          <a:p>
            <a:pPr algn="ctr"/>
            <a:r>
              <a:rPr lang="en-US" sz="1139" b="0" dirty="0">
                <a:solidFill>
                  <a:srgbClr val="FFFFFF"/>
                </a:solidFill>
                <a:latin typeface="Verdana"/>
              </a:rPr>
              <a:t>1</a:t>
            </a:r>
          </a:p>
        </p:txBody>
      </p:sp>
      <p:sp>
        <p:nvSpPr>
          <p:cNvPr id="18" name="TextBox 17"/>
          <p:cNvSpPr txBox="1"/>
          <p:nvPr/>
        </p:nvSpPr>
        <p:spPr>
          <a:xfrm>
            <a:off x="2501322" y="1839762"/>
            <a:ext cx="215259" cy="239170"/>
          </a:xfrm>
          <a:prstGeom prst="rect">
            <a:avLst/>
          </a:prstGeom>
          <a:solidFill>
            <a:srgbClr val="489A1E"/>
          </a:solidFill>
        </p:spPr>
        <p:txBody>
          <a:bodyPr wrap="none" lIns="0" tIns="0" rIns="0" bIns="0" rtlCol="0" anchor="ctr">
            <a:noAutofit/>
          </a:bodyPr>
          <a:lstStyle/>
          <a:p>
            <a:pPr algn="ctr"/>
            <a:r>
              <a:rPr lang="en-US" sz="1139" b="0" dirty="0">
                <a:solidFill>
                  <a:srgbClr val="FFFFFF"/>
                </a:solidFill>
                <a:latin typeface="Verdana"/>
              </a:rPr>
              <a:t>2</a:t>
            </a:r>
          </a:p>
        </p:txBody>
      </p:sp>
      <p:cxnSp>
        <p:nvCxnSpPr>
          <p:cNvPr id="19" name="Straight Connector 18"/>
          <p:cNvCxnSpPr/>
          <p:nvPr/>
        </p:nvCxnSpPr>
        <p:spPr>
          <a:xfrm flipH="1" flipV="1">
            <a:off x="7074094" y="2086149"/>
            <a:ext cx="1605333" cy="1"/>
          </a:xfrm>
          <a:prstGeom prst="line">
            <a:avLst/>
          </a:prstGeom>
          <a:ln w="19050">
            <a:solidFill>
              <a:srgbClr val="89BD27"/>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74094" y="1839762"/>
            <a:ext cx="215259" cy="239170"/>
          </a:xfrm>
          <a:prstGeom prst="rect">
            <a:avLst/>
          </a:prstGeom>
          <a:solidFill>
            <a:srgbClr val="89BD27"/>
          </a:solidFill>
        </p:spPr>
        <p:txBody>
          <a:bodyPr wrap="none" lIns="0" tIns="0" rIns="0" bIns="0" rtlCol="0" anchor="ctr">
            <a:noAutofit/>
          </a:bodyPr>
          <a:lstStyle/>
          <a:p>
            <a:pPr algn="ctr"/>
            <a:r>
              <a:rPr lang="en-US" sz="1139" b="0" dirty="0">
                <a:solidFill>
                  <a:srgbClr val="FFFFFF"/>
                </a:solidFill>
                <a:latin typeface="Verdana"/>
              </a:rPr>
              <a:t>3</a:t>
            </a:r>
          </a:p>
        </p:txBody>
      </p:sp>
      <p:sp>
        <p:nvSpPr>
          <p:cNvPr id="21" name="TextBox 20"/>
          <p:cNvSpPr txBox="1"/>
          <p:nvPr/>
        </p:nvSpPr>
        <p:spPr>
          <a:xfrm>
            <a:off x="2507675" y="2125087"/>
            <a:ext cx="2603397" cy="138499"/>
          </a:xfrm>
          <a:prstGeom prst="rect">
            <a:avLst/>
          </a:prstGeom>
          <a:noFill/>
        </p:spPr>
        <p:txBody>
          <a:bodyPr wrap="square" lIns="0" tIns="0" rIns="0" bIns="0">
            <a:spAutoFit/>
          </a:bodyPr>
          <a:lstStyle/>
          <a:p>
            <a:pPr>
              <a:defRPr/>
            </a:pPr>
            <a:r>
              <a:rPr lang="en-US" sz="900" dirty="0">
                <a:solidFill>
                  <a:srgbClr val="333333"/>
                </a:solidFill>
                <a:latin typeface="Verdana"/>
              </a:rPr>
              <a:t>Lower scores</a:t>
            </a:r>
            <a:r>
              <a:rPr lang="sr-Latn-RS" sz="900" dirty="0">
                <a:solidFill>
                  <a:srgbClr val="333333"/>
                </a:solidFill>
                <a:latin typeface="Verdana"/>
              </a:rPr>
              <a:t> (2,5-2,9)</a:t>
            </a:r>
            <a:endParaRPr lang="en-GB" sz="900" b="0" dirty="0">
              <a:solidFill>
                <a:srgbClr val="333333"/>
              </a:solidFill>
              <a:latin typeface="Verdana"/>
            </a:endParaRPr>
          </a:p>
        </p:txBody>
      </p:sp>
      <p:sp>
        <p:nvSpPr>
          <p:cNvPr id="22" name="TextBox 21"/>
          <p:cNvSpPr txBox="1"/>
          <p:nvPr/>
        </p:nvSpPr>
        <p:spPr>
          <a:xfrm>
            <a:off x="427613" y="2132279"/>
            <a:ext cx="1646868" cy="276999"/>
          </a:xfrm>
          <a:prstGeom prst="rect">
            <a:avLst/>
          </a:prstGeom>
          <a:noFill/>
        </p:spPr>
        <p:txBody>
          <a:bodyPr wrap="square" lIns="0" tIns="0" rIns="0" bIns="0">
            <a:spAutoFit/>
          </a:bodyPr>
          <a:lstStyle/>
          <a:p>
            <a:pPr>
              <a:defRPr/>
            </a:pPr>
            <a:r>
              <a:rPr lang="en-US" sz="900" dirty="0">
                <a:solidFill>
                  <a:srgbClr val="333333"/>
                </a:solidFill>
                <a:latin typeface="Verdana"/>
              </a:rPr>
              <a:t>The lowest scores </a:t>
            </a:r>
          </a:p>
          <a:p>
            <a:pPr>
              <a:defRPr/>
            </a:pPr>
            <a:r>
              <a:rPr lang="sr-Latn-RS" sz="900" dirty="0">
                <a:solidFill>
                  <a:srgbClr val="333333"/>
                </a:solidFill>
                <a:latin typeface="Verdana"/>
              </a:rPr>
              <a:t>(</a:t>
            </a:r>
            <a:r>
              <a:rPr lang="en-US" sz="900" dirty="0">
                <a:solidFill>
                  <a:srgbClr val="333333"/>
                </a:solidFill>
                <a:latin typeface="Verdana"/>
              </a:rPr>
              <a:t>up to</a:t>
            </a:r>
            <a:r>
              <a:rPr lang="sr-Latn-RS" sz="900" dirty="0">
                <a:solidFill>
                  <a:srgbClr val="333333"/>
                </a:solidFill>
                <a:latin typeface="Verdana"/>
              </a:rPr>
              <a:t> 2,5)</a:t>
            </a:r>
            <a:endParaRPr lang="en-GB" sz="900" b="0" dirty="0">
              <a:solidFill>
                <a:srgbClr val="333333"/>
              </a:solidFill>
              <a:latin typeface="Verdana"/>
            </a:endParaRPr>
          </a:p>
        </p:txBody>
      </p:sp>
      <p:sp>
        <p:nvSpPr>
          <p:cNvPr id="23" name="TextBox 22"/>
          <p:cNvSpPr txBox="1"/>
          <p:nvPr/>
        </p:nvSpPr>
        <p:spPr>
          <a:xfrm>
            <a:off x="7093144" y="2132279"/>
            <a:ext cx="1793118" cy="138499"/>
          </a:xfrm>
          <a:prstGeom prst="rect">
            <a:avLst/>
          </a:prstGeom>
          <a:noFill/>
        </p:spPr>
        <p:txBody>
          <a:bodyPr wrap="square" lIns="0" tIns="0" rIns="0" bIns="0">
            <a:spAutoFit/>
          </a:bodyPr>
          <a:lstStyle/>
          <a:p>
            <a:pPr>
              <a:defRPr/>
            </a:pPr>
            <a:r>
              <a:rPr lang="en-US" sz="900" dirty="0">
                <a:solidFill>
                  <a:srgbClr val="333333"/>
                </a:solidFill>
                <a:latin typeface="Verdana"/>
              </a:rPr>
              <a:t>Middle scores</a:t>
            </a:r>
            <a:r>
              <a:rPr lang="sr-Latn-RS" sz="900" dirty="0">
                <a:solidFill>
                  <a:srgbClr val="333333"/>
                </a:solidFill>
                <a:latin typeface="Verdana"/>
              </a:rPr>
              <a:t> (</a:t>
            </a:r>
            <a:r>
              <a:rPr lang="en-US" sz="900" dirty="0">
                <a:solidFill>
                  <a:srgbClr val="333333"/>
                </a:solidFill>
                <a:latin typeface="Verdana"/>
              </a:rPr>
              <a:t>over</a:t>
            </a:r>
            <a:r>
              <a:rPr lang="sr-Latn-RS" sz="900" dirty="0">
                <a:solidFill>
                  <a:srgbClr val="333333"/>
                </a:solidFill>
                <a:latin typeface="Verdana"/>
              </a:rPr>
              <a:t> 3,0)</a:t>
            </a:r>
            <a:endParaRPr lang="en-GB" sz="900" b="0" dirty="0">
              <a:solidFill>
                <a:srgbClr val="333333"/>
              </a:solidFill>
              <a:latin typeface="Verdana"/>
            </a:endParaRPr>
          </a:p>
        </p:txBody>
      </p:sp>
      <p:graphicFrame>
        <p:nvGraphicFramePr>
          <p:cNvPr id="25" name="Content Placeholder 8"/>
          <p:cNvGraphicFramePr>
            <a:graphicFrameLocks/>
          </p:cNvGraphicFramePr>
          <p:nvPr>
            <p:extLst>
              <p:ext uri="{D42A27DB-BD31-4B8C-83A1-F6EECF244321}">
                <p14:modId xmlns:p14="http://schemas.microsoft.com/office/powerpoint/2010/main" val="1030742459"/>
              </p:ext>
            </p:extLst>
          </p:nvPr>
        </p:nvGraphicFramePr>
        <p:xfrm>
          <a:off x="438536" y="5617454"/>
          <a:ext cx="7603943" cy="307057"/>
        </p:xfrm>
        <a:graphic>
          <a:graphicData uri="http://schemas.openxmlformats.org/drawingml/2006/table">
            <a:tbl>
              <a:tblPr firstRow="1" bandRow="1"/>
              <a:tblGrid>
                <a:gridCol w="7603943">
                  <a:extLst>
                    <a:ext uri="{9D8B030D-6E8A-4147-A177-3AD203B41FA5}">
                      <a16:colId xmlns:a16="http://schemas.microsoft.com/office/drawing/2014/main" val="20000"/>
                    </a:ext>
                  </a:extLst>
                </a:gridCol>
              </a:tblGrid>
              <a:tr h="124177">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l"/>
                      <a:endParaRPr lang="en-GB" sz="600" b="0" dirty="0">
                        <a:solidFill>
                          <a:schemeClr val="tx1"/>
                        </a:solidFill>
                      </a:endParaRPr>
                    </a:p>
                  </a:txBody>
                  <a:tcPr marL="20763" marR="207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417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r>
                        <a:rPr lang="en-GB" sz="600" b="0" dirty="0">
                          <a:solidFill>
                            <a:schemeClr val="tx1"/>
                          </a:solidFill>
                        </a:rPr>
                        <a:t>Base: 1611, March and September 2016</a:t>
                      </a:r>
                      <a:r>
                        <a:rPr lang="en-GB" sz="600" b="0" baseline="0" dirty="0">
                          <a:solidFill>
                            <a:schemeClr val="tx1"/>
                          </a:solidFill>
                        </a:rPr>
                        <a:t> merged, by municipality</a:t>
                      </a:r>
                      <a:endParaRPr lang="sr-Latn-RS" sz="600" b="0" baseline="0" dirty="0">
                        <a:solidFill>
                          <a:schemeClr val="tx1"/>
                        </a:solidFill>
                      </a:endParaRPr>
                    </a:p>
                    <a:p>
                      <a:pPr algn="l"/>
                      <a:r>
                        <a:rPr lang="sr-Latn-RS" sz="600" b="0" baseline="0" dirty="0">
                          <a:solidFill>
                            <a:schemeClr val="tx1"/>
                          </a:solidFill>
                        </a:rPr>
                        <a:t>*</a:t>
                      </a:r>
                      <a:r>
                        <a:rPr lang="en-US" sz="600" b="0" baseline="0" dirty="0">
                          <a:solidFill>
                            <a:schemeClr val="tx1"/>
                          </a:solidFill>
                        </a:rPr>
                        <a:t>Very small bases (below </a:t>
                      </a:r>
                      <a:r>
                        <a:rPr lang="sr-Latn-RS" sz="600" b="0" baseline="0" dirty="0">
                          <a:solidFill>
                            <a:schemeClr val="tx1"/>
                          </a:solidFill>
                        </a:rPr>
                        <a:t>40 </a:t>
                      </a:r>
                      <a:r>
                        <a:rPr lang="en-US" sz="600" b="0" baseline="0" dirty="0">
                          <a:solidFill>
                            <a:schemeClr val="tx1"/>
                          </a:solidFill>
                        </a:rPr>
                        <a:t>respondents</a:t>
                      </a:r>
                      <a:r>
                        <a:rPr lang="sr-Latn-RS" sz="600" b="0" baseline="0" dirty="0">
                          <a:solidFill>
                            <a:schemeClr val="tx1"/>
                          </a:solidFill>
                        </a:rPr>
                        <a:t>)</a:t>
                      </a:r>
                      <a:endParaRPr lang="en-GB" sz="600" b="0" dirty="0">
                        <a:solidFill>
                          <a:schemeClr val="tx1"/>
                        </a:solidFill>
                      </a:endParaRPr>
                    </a:p>
                  </a:txBody>
                  <a:tcPr marL="20763" marR="207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2107592736"/>
              </p:ext>
            </p:extLst>
          </p:nvPr>
        </p:nvGraphicFramePr>
        <p:xfrm>
          <a:off x="427616" y="5516219"/>
          <a:ext cx="8304060" cy="155238"/>
        </p:xfrm>
        <a:graphic>
          <a:graphicData uri="http://schemas.openxmlformats.org/drawingml/2006/table">
            <a:tbl>
              <a:tblPr firstRow="1" bandRow="1">
                <a:tableStyleId>{5C22544A-7EE6-4342-B048-85BDC9FD1C3A}</a:tableStyleId>
              </a:tblPr>
              <a:tblGrid>
                <a:gridCol w="415203">
                  <a:extLst>
                    <a:ext uri="{9D8B030D-6E8A-4147-A177-3AD203B41FA5}">
                      <a16:colId xmlns:a16="http://schemas.microsoft.com/office/drawing/2014/main" val="1308631707"/>
                    </a:ext>
                  </a:extLst>
                </a:gridCol>
                <a:gridCol w="415203">
                  <a:extLst>
                    <a:ext uri="{9D8B030D-6E8A-4147-A177-3AD203B41FA5}">
                      <a16:colId xmlns:a16="http://schemas.microsoft.com/office/drawing/2014/main" val="2880322434"/>
                    </a:ext>
                  </a:extLst>
                </a:gridCol>
                <a:gridCol w="415203">
                  <a:extLst>
                    <a:ext uri="{9D8B030D-6E8A-4147-A177-3AD203B41FA5}">
                      <a16:colId xmlns:a16="http://schemas.microsoft.com/office/drawing/2014/main" val="1076882974"/>
                    </a:ext>
                  </a:extLst>
                </a:gridCol>
                <a:gridCol w="415203">
                  <a:extLst>
                    <a:ext uri="{9D8B030D-6E8A-4147-A177-3AD203B41FA5}">
                      <a16:colId xmlns:a16="http://schemas.microsoft.com/office/drawing/2014/main" val="4134432971"/>
                    </a:ext>
                  </a:extLst>
                </a:gridCol>
                <a:gridCol w="415203">
                  <a:extLst>
                    <a:ext uri="{9D8B030D-6E8A-4147-A177-3AD203B41FA5}">
                      <a16:colId xmlns:a16="http://schemas.microsoft.com/office/drawing/2014/main" val="1102640938"/>
                    </a:ext>
                  </a:extLst>
                </a:gridCol>
                <a:gridCol w="415203">
                  <a:extLst>
                    <a:ext uri="{9D8B030D-6E8A-4147-A177-3AD203B41FA5}">
                      <a16:colId xmlns:a16="http://schemas.microsoft.com/office/drawing/2014/main" val="4117839935"/>
                    </a:ext>
                  </a:extLst>
                </a:gridCol>
                <a:gridCol w="415203">
                  <a:extLst>
                    <a:ext uri="{9D8B030D-6E8A-4147-A177-3AD203B41FA5}">
                      <a16:colId xmlns:a16="http://schemas.microsoft.com/office/drawing/2014/main" val="2016651734"/>
                    </a:ext>
                  </a:extLst>
                </a:gridCol>
                <a:gridCol w="415203">
                  <a:extLst>
                    <a:ext uri="{9D8B030D-6E8A-4147-A177-3AD203B41FA5}">
                      <a16:colId xmlns:a16="http://schemas.microsoft.com/office/drawing/2014/main" val="2676807276"/>
                    </a:ext>
                  </a:extLst>
                </a:gridCol>
                <a:gridCol w="415203">
                  <a:extLst>
                    <a:ext uri="{9D8B030D-6E8A-4147-A177-3AD203B41FA5}">
                      <a16:colId xmlns:a16="http://schemas.microsoft.com/office/drawing/2014/main" val="3329974492"/>
                    </a:ext>
                  </a:extLst>
                </a:gridCol>
                <a:gridCol w="415203">
                  <a:extLst>
                    <a:ext uri="{9D8B030D-6E8A-4147-A177-3AD203B41FA5}">
                      <a16:colId xmlns:a16="http://schemas.microsoft.com/office/drawing/2014/main" val="250279412"/>
                    </a:ext>
                  </a:extLst>
                </a:gridCol>
                <a:gridCol w="415203">
                  <a:extLst>
                    <a:ext uri="{9D8B030D-6E8A-4147-A177-3AD203B41FA5}">
                      <a16:colId xmlns:a16="http://schemas.microsoft.com/office/drawing/2014/main" val="3644049074"/>
                    </a:ext>
                  </a:extLst>
                </a:gridCol>
                <a:gridCol w="415203">
                  <a:extLst>
                    <a:ext uri="{9D8B030D-6E8A-4147-A177-3AD203B41FA5}">
                      <a16:colId xmlns:a16="http://schemas.microsoft.com/office/drawing/2014/main" val="3354157421"/>
                    </a:ext>
                  </a:extLst>
                </a:gridCol>
                <a:gridCol w="415203">
                  <a:extLst>
                    <a:ext uri="{9D8B030D-6E8A-4147-A177-3AD203B41FA5}">
                      <a16:colId xmlns:a16="http://schemas.microsoft.com/office/drawing/2014/main" val="1891708921"/>
                    </a:ext>
                  </a:extLst>
                </a:gridCol>
                <a:gridCol w="415203">
                  <a:extLst>
                    <a:ext uri="{9D8B030D-6E8A-4147-A177-3AD203B41FA5}">
                      <a16:colId xmlns:a16="http://schemas.microsoft.com/office/drawing/2014/main" val="855099674"/>
                    </a:ext>
                  </a:extLst>
                </a:gridCol>
                <a:gridCol w="415203">
                  <a:extLst>
                    <a:ext uri="{9D8B030D-6E8A-4147-A177-3AD203B41FA5}">
                      <a16:colId xmlns:a16="http://schemas.microsoft.com/office/drawing/2014/main" val="1988696275"/>
                    </a:ext>
                  </a:extLst>
                </a:gridCol>
                <a:gridCol w="415203">
                  <a:extLst>
                    <a:ext uri="{9D8B030D-6E8A-4147-A177-3AD203B41FA5}">
                      <a16:colId xmlns:a16="http://schemas.microsoft.com/office/drawing/2014/main" val="2371175817"/>
                    </a:ext>
                  </a:extLst>
                </a:gridCol>
                <a:gridCol w="415203">
                  <a:extLst>
                    <a:ext uri="{9D8B030D-6E8A-4147-A177-3AD203B41FA5}">
                      <a16:colId xmlns:a16="http://schemas.microsoft.com/office/drawing/2014/main" val="2084624729"/>
                    </a:ext>
                  </a:extLst>
                </a:gridCol>
                <a:gridCol w="415203">
                  <a:extLst>
                    <a:ext uri="{9D8B030D-6E8A-4147-A177-3AD203B41FA5}">
                      <a16:colId xmlns:a16="http://schemas.microsoft.com/office/drawing/2014/main" val="3046706745"/>
                    </a:ext>
                  </a:extLst>
                </a:gridCol>
                <a:gridCol w="415203">
                  <a:extLst>
                    <a:ext uri="{9D8B030D-6E8A-4147-A177-3AD203B41FA5}">
                      <a16:colId xmlns:a16="http://schemas.microsoft.com/office/drawing/2014/main" val="2150692044"/>
                    </a:ext>
                  </a:extLst>
                </a:gridCol>
                <a:gridCol w="415203">
                  <a:extLst>
                    <a:ext uri="{9D8B030D-6E8A-4147-A177-3AD203B41FA5}">
                      <a16:colId xmlns:a16="http://schemas.microsoft.com/office/drawing/2014/main" val="3186870517"/>
                    </a:ext>
                  </a:extLst>
                </a:gridCol>
              </a:tblGrid>
              <a:tr h="155238">
                <a:tc>
                  <a:txBody>
                    <a:bodyPr/>
                    <a:lstStyle/>
                    <a:p>
                      <a:pPr algn="ctr" fontAlgn="t"/>
                      <a:r>
                        <a:rPr lang="en-US" sz="700" b="0" i="0" u="none" strike="noStrike" dirty="0">
                          <a:solidFill>
                            <a:schemeClr val="bg1"/>
                          </a:solidFill>
                          <a:effectLst/>
                          <a:latin typeface="Arial" panose="020B0604020202020204" pitchFamily="34" charset="0"/>
                        </a:rPr>
                        <a:t>50</a:t>
                      </a:r>
                    </a:p>
                  </a:txBody>
                  <a:tcPr marL="9525" marR="9525" marT="8659" marB="0" anchor="ctr">
                    <a:solidFill>
                      <a:srgbClr val="0F7BA2"/>
                    </a:solidFill>
                  </a:tcPr>
                </a:tc>
                <a:tc>
                  <a:txBody>
                    <a:bodyPr/>
                    <a:lstStyle/>
                    <a:p>
                      <a:pPr algn="ctr" fontAlgn="t"/>
                      <a:r>
                        <a:rPr lang="en-US" sz="700" b="0" i="0" u="none" strike="noStrike" dirty="0">
                          <a:solidFill>
                            <a:schemeClr val="bg1"/>
                          </a:solidFill>
                          <a:effectLst/>
                          <a:latin typeface="Arial" panose="020B0604020202020204" pitchFamily="34" charset="0"/>
                        </a:rPr>
                        <a:t>120</a:t>
                      </a:r>
                    </a:p>
                  </a:txBody>
                  <a:tcPr marL="9525" marR="9525" marT="8659" marB="0" anchor="ctr">
                    <a:solidFill>
                      <a:srgbClr val="0F7BA2"/>
                    </a:solidFill>
                  </a:tcPr>
                </a:tc>
                <a:tc>
                  <a:txBody>
                    <a:bodyPr/>
                    <a:lstStyle/>
                    <a:p>
                      <a:pPr algn="ctr" fontAlgn="t"/>
                      <a:r>
                        <a:rPr lang="en-US" sz="700" b="0" i="0" u="none" strike="noStrike" dirty="0">
                          <a:solidFill>
                            <a:schemeClr val="bg1"/>
                          </a:solidFill>
                          <a:effectLst/>
                          <a:latin typeface="Arial" panose="020B0604020202020204" pitchFamily="34" charset="0"/>
                        </a:rPr>
                        <a:t>42</a:t>
                      </a:r>
                    </a:p>
                  </a:txBody>
                  <a:tcPr marL="9525" marR="9525" marT="8659" marB="0" anchor="ctr">
                    <a:solidFill>
                      <a:srgbClr val="0F7BA2"/>
                    </a:solidFill>
                  </a:tcPr>
                </a:tc>
                <a:tc>
                  <a:txBody>
                    <a:bodyPr/>
                    <a:lstStyle/>
                    <a:p>
                      <a:pPr algn="ctr" fontAlgn="t"/>
                      <a:r>
                        <a:rPr lang="en-US" sz="700" b="0" i="0" u="none" strike="noStrike" dirty="0">
                          <a:solidFill>
                            <a:schemeClr val="bg1"/>
                          </a:solidFill>
                          <a:effectLst/>
                          <a:latin typeface="Arial" panose="020B0604020202020204" pitchFamily="34" charset="0"/>
                        </a:rPr>
                        <a:t>62</a:t>
                      </a:r>
                    </a:p>
                  </a:txBody>
                  <a:tcPr marL="9525" marR="9525" marT="8659" marB="0" anchor="ctr">
                    <a:solidFill>
                      <a:srgbClr val="0F7BA2"/>
                    </a:solidFill>
                  </a:tcPr>
                </a:tc>
                <a:tc>
                  <a:txBody>
                    <a:bodyPr/>
                    <a:lstStyle/>
                    <a:p>
                      <a:pPr algn="ctr" fontAlgn="t"/>
                      <a:r>
                        <a:rPr lang="en-US" sz="700" b="0" i="0" u="none" strike="noStrike" dirty="0">
                          <a:solidFill>
                            <a:schemeClr val="bg1"/>
                          </a:solidFill>
                          <a:effectLst/>
                          <a:latin typeface="Arial" panose="020B0604020202020204" pitchFamily="34" charset="0"/>
                        </a:rPr>
                        <a:t>124</a:t>
                      </a:r>
                    </a:p>
                  </a:txBody>
                  <a:tcPr marL="9525" marR="9525" marT="8659" marB="0" anchor="ctr">
                    <a:solidFill>
                      <a:srgbClr val="0F7BA2"/>
                    </a:solidFill>
                  </a:tcPr>
                </a:tc>
                <a:tc>
                  <a:txBody>
                    <a:bodyPr/>
                    <a:lstStyle/>
                    <a:p>
                      <a:pPr algn="ctr" fontAlgn="t"/>
                      <a:r>
                        <a:rPr lang="en-US" sz="700" b="0" i="0" u="none" strike="noStrike" dirty="0">
                          <a:solidFill>
                            <a:schemeClr val="bg1"/>
                          </a:solidFill>
                          <a:effectLst/>
                          <a:latin typeface="Arial" panose="020B0604020202020204" pitchFamily="34" charset="0"/>
                        </a:rPr>
                        <a:t>36</a:t>
                      </a:r>
                      <a:r>
                        <a:rPr lang="sr-Latn-RS" sz="700" b="0" i="0" u="none" strike="noStrike" dirty="0">
                          <a:solidFill>
                            <a:schemeClr val="bg1"/>
                          </a:solidFill>
                          <a:effectLst/>
                          <a:latin typeface="Arial" panose="020B0604020202020204" pitchFamily="34" charset="0"/>
                        </a:rPr>
                        <a:t>*</a:t>
                      </a:r>
                      <a:endParaRPr lang="en-US" sz="700" b="0" i="0" u="none" strike="noStrike" dirty="0">
                        <a:solidFill>
                          <a:schemeClr val="bg1"/>
                        </a:solidFill>
                        <a:effectLst/>
                        <a:latin typeface="Arial" panose="020B0604020202020204" pitchFamily="34" charset="0"/>
                      </a:endParaRPr>
                    </a:p>
                  </a:txBody>
                  <a:tcPr marL="9525" marR="9525" marT="8659" marB="0" anchor="ctr">
                    <a:solidFill>
                      <a:srgbClr val="489A1E"/>
                    </a:solidFill>
                  </a:tcPr>
                </a:tc>
                <a:tc>
                  <a:txBody>
                    <a:bodyPr/>
                    <a:lstStyle/>
                    <a:p>
                      <a:pPr algn="ctr" fontAlgn="t"/>
                      <a:r>
                        <a:rPr lang="en-US" sz="700" b="0" i="0" u="none" strike="noStrike">
                          <a:solidFill>
                            <a:schemeClr val="bg1"/>
                          </a:solidFill>
                          <a:effectLst/>
                          <a:latin typeface="Arial" panose="020B0604020202020204" pitchFamily="34" charset="0"/>
                        </a:rPr>
                        <a:t>124</a:t>
                      </a:r>
                    </a:p>
                  </a:txBody>
                  <a:tcPr marL="9525" marR="9525" marT="8659" marB="0" anchor="ctr">
                    <a:solidFill>
                      <a:srgbClr val="489A1E"/>
                    </a:solidFill>
                  </a:tcPr>
                </a:tc>
                <a:tc>
                  <a:txBody>
                    <a:bodyPr/>
                    <a:lstStyle/>
                    <a:p>
                      <a:pPr algn="ctr" fontAlgn="t"/>
                      <a:r>
                        <a:rPr lang="en-US" sz="700" b="0" i="0" u="none" strike="noStrike">
                          <a:solidFill>
                            <a:schemeClr val="bg1"/>
                          </a:solidFill>
                          <a:effectLst/>
                          <a:latin typeface="Arial" panose="020B0604020202020204" pitchFamily="34" charset="0"/>
                        </a:rPr>
                        <a:t>55</a:t>
                      </a:r>
                    </a:p>
                  </a:txBody>
                  <a:tcPr marL="9525" marR="9525" marT="8659" marB="0" anchor="ctr">
                    <a:solidFill>
                      <a:srgbClr val="489A1E"/>
                    </a:solidFill>
                  </a:tcPr>
                </a:tc>
                <a:tc>
                  <a:txBody>
                    <a:bodyPr/>
                    <a:lstStyle/>
                    <a:p>
                      <a:pPr algn="ctr" fontAlgn="t"/>
                      <a:r>
                        <a:rPr lang="en-US" sz="700" b="0" i="0" u="none" strike="noStrike">
                          <a:solidFill>
                            <a:schemeClr val="bg1"/>
                          </a:solidFill>
                          <a:effectLst/>
                          <a:latin typeface="Arial" panose="020B0604020202020204" pitchFamily="34" charset="0"/>
                        </a:rPr>
                        <a:t>67</a:t>
                      </a:r>
                    </a:p>
                  </a:txBody>
                  <a:tcPr marL="9525" marR="9525" marT="8659" marB="0" anchor="ctr">
                    <a:solidFill>
                      <a:srgbClr val="489A1E"/>
                    </a:solidFill>
                  </a:tcPr>
                </a:tc>
                <a:tc>
                  <a:txBody>
                    <a:bodyPr/>
                    <a:lstStyle/>
                    <a:p>
                      <a:pPr algn="ctr" fontAlgn="t"/>
                      <a:r>
                        <a:rPr lang="en-US" sz="700" b="0" i="0" u="none" strike="noStrike">
                          <a:solidFill>
                            <a:schemeClr val="bg1"/>
                          </a:solidFill>
                          <a:effectLst/>
                          <a:latin typeface="Arial" panose="020B0604020202020204" pitchFamily="34" charset="0"/>
                        </a:rPr>
                        <a:t>60</a:t>
                      </a:r>
                    </a:p>
                  </a:txBody>
                  <a:tcPr marL="9525" marR="9525" marT="8659" marB="0" anchor="ctr">
                    <a:solidFill>
                      <a:srgbClr val="489A1E"/>
                    </a:solidFill>
                  </a:tcPr>
                </a:tc>
                <a:tc>
                  <a:txBody>
                    <a:bodyPr/>
                    <a:lstStyle/>
                    <a:p>
                      <a:pPr algn="ctr" fontAlgn="t"/>
                      <a:r>
                        <a:rPr lang="en-US" sz="700" b="0" i="0" u="none" strike="noStrike">
                          <a:solidFill>
                            <a:schemeClr val="bg1"/>
                          </a:solidFill>
                          <a:effectLst/>
                          <a:latin typeface="Arial" panose="020B0604020202020204" pitchFamily="34" charset="0"/>
                        </a:rPr>
                        <a:t>285</a:t>
                      </a:r>
                    </a:p>
                  </a:txBody>
                  <a:tcPr marL="9525" marR="9525" marT="8659" marB="0" anchor="ctr">
                    <a:solidFill>
                      <a:srgbClr val="489A1E"/>
                    </a:solidFill>
                  </a:tcPr>
                </a:tc>
                <a:tc>
                  <a:txBody>
                    <a:bodyPr/>
                    <a:lstStyle/>
                    <a:p>
                      <a:pPr algn="ctr" fontAlgn="t"/>
                      <a:r>
                        <a:rPr lang="en-US" sz="700" b="0" i="0" u="none" strike="noStrike">
                          <a:solidFill>
                            <a:schemeClr val="bg1"/>
                          </a:solidFill>
                          <a:effectLst/>
                          <a:latin typeface="Arial" panose="020B0604020202020204" pitchFamily="34" charset="0"/>
                        </a:rPr>
                        <a:t>44</a:t>
                      </a:r>
                    </a:p>
                  </a:txBody>
                  <a:tcPr marL="9525" marR="9525" marT="8659" marB="0" anchor="ctr">
                    <a:solidFill>
                      <a:srgbClr val="489A1E"/>
                    </a:solidFill>
                  </a:tcPr>
                </a:tc>
                <a:tc>
                  <a:txBody>
                    <a:bodyPr/>
                    <a:lstStyle/>
                    <a:p>
                      <a:pPr algn="ctr" fontAlgn="t"/>
                      <a:r>
                        <a:rPr lang="en-US" sz="700" b="0" i="0" u="none" strike="noStrike">
                          <a:solidFill>
                            <a:schemeClr val="bg1"/>
                          </a:solidFill>
                          <a:effectLst/>
                          <a:latin typeface="Arial" panose="020B0604020202020204" pitchFamily="34" charset="0"/>
                        </a:rPr>
                        <a:t>118</a:t>
                      </a:r>
                    </a:p>
                  </a:txBody>
                  <a:tcPr marL="9525" marR="9525" marT="8659" marB="0" anchor="ctr">
                    <a:solidFill>
                      <a:srgbClr val="489A1E"/>
                    </a:solidFill>
                  </a:tcPr>
                </a:tc>
                <a:tc>
                  <a:txBody>
                    <a:bodyPr/>
                    <a:lstStyle/>
                    <a:p>
                      <a:pPr algn="ctr" fontAlgn="t"/>
                      <a:r>
                        <a:rPr lang="en-US" sz="700" b="0" i="0" u="none" strike="noStrike">
                          <a:solidFill>
                            <a:schemeClr val="bg1"/>
                          </a:solidFill>
                          <a:effectLst/>
                          <a:latin typeface="Arial" panose="020B0604020202020204" pitchFamily="34" charset="0"/>
                        </a:rPr>
                        <a:t>81</a:t>
                      </a:r>
                    </a:p>
                  </a:txBody>
                  <a:tcPr marL="9525" marR="9525" marT="8659" marB="0" anchor="ctr">
                    <a:solidFill>
                      <a:srgbClr val="489A1E"/>
                    </a:solidFill>
                  </a:tcPr>
                </a:tc>
                <a:tc>
                  <a:txBody>
                    <a:bodyPr/>
                    <a:lstStyle/>
                    <a:p>
                      <a:pPr algn="ctr" fontAlgn="t"/>
                      <a:r>
                        <a:rPr lang="en-US" sz="700" b="0" i="0" u="none" strike="noStrike">
                          <a:solidFill>
                            <a:schemeClr val="bg1"/>
                          </a:solidFill>
                          <a:effectLst/>
                          <a:latin typeface="Arial" panose="020B0604020202020204" pitchFamily="34" charset="0"/>
                        </a:rPr>
                        <a:t>94</a:t>
                      </a:r>
                    </a:p>
                  </a:txBody>
                  <a:tcPr marL="9525" marR="9525" marT="8659" marB="0" anchor="ctr">
                    <a:solidFill>
                      <a:srgbClr val="489A1E"/>
                    </a:solidFill>
                  </a:tcPr>
                </a:tc>
                <a:tc>
                  <a:txBody>
                    <a:bodyPr/>
                    <a:lstStyle/>
                    <a:p>
                      <a:pPr algn="ctr" fontAlgn="t"/>
                      <a:r>
                        <a:rPr lang="en-US" sz="700" b="0" i="0" u="none" strike="noStrike" dirty="0">
                          <a:solidFill>
                            <a:schemeClr val="bg1"/>
                          </a:solidFill>
                          <a:effectLst/>
                          <a:latin typeface="Arial" panose="020B0604020202020204" pitchFamily="34" charset="0"/>
                        </a:rPr>
                        <a:t>51</a:t>
                      </a:r>
                    </a:p>
                  </a:txBody>
                  <a:tcPr marL="9525" marR="9525" marT="8659" marB="0" anchor="ctr">
                    <a:solidFill>
                      <a:srgbClr val="489A1E"/>
                    </a:solidFill>
                  </a:tcPr>
                </a:tc>
                <a:tc>
                  <a:txBody>
                    <a:bodyPr/>
                    <a:lstStyle/>
                    <a:p>
                      <a:pPr algn="ctr" fontAlgn="t"/>
                      <a:r>
                        <a:rPr lang="en-US" sz="700" b="0" i="0" u="none" strike="noStrike">
                          <a:solidFill>
                            <a:schemeClr val="bg1"/>
                          </a:solidFill>
                          <a:effectLst/>
                          <a:latin typeface="Arial" panose="020B0604020202020204" pitchFamily="34" charset="0"/>
                        </a:rPr>
                        <a:t>80</a:t>
                      </a:r>
                    </a:p>
                  </a:txBody>
                  <a:tcPr marL="9525" marR="9525" marT="8659" marB="0" anchor="ctr">
                    <a:solidFill>
                      <a:srgbClr val="89BD27"/>
                    </a:solidFill>
                  </a:tcPr>
                </a:tc>
                <a:tc>
                  <a:txBody>
                    <a:bodyPr/>
                    <a:lstStyle/>
                    <a:p>
                      <a:pPr algn="ctr" fontAlgn="t"/>
                      <a:r>
                        <a:rPr lang="en-US" sz="700" b="0" i="0" u="none" strike="noStrike" dirty="0">
                          <a:solidFill>
                            <a:schemeClr val="bg1"/>
                          </a:solidFill>
                          <a:effectLst/>
                          <a:latin typeface="Arial" panose="020B0604020202020204" pitchFamily="34" charset="0"/>
                        </a:rPr>
                        <a:t>32</a:t>
                      </a:r>
                      <a:r>
                        <a:rPr lang="sr-Latn-RS" sz="700" b="0" i="0" u="none" strike="noStrike" dirty="0">
                          <a:solidFill>
                            <a:schemeClr val="bg1"/>
                          </a:solidFill>
                          <a:effectLst/>
                          <a:latin typeface="Arial" panose="020B0604020202020204" pitchFamily="34" charset="0"/>
                        </a:rPr>
                        <a:t>*</a:t>
                      </a:r>
                      <a:endParaRPr lang="en-US" sz="700" b="0" i="0" u="none" strike="noStrike" dirty="0">
                        <a:solidFill>
                          <a:schemeClr val="bg1"/>
                        </a:solidFill>
                        <a:effectLst/>
                        <a:latin typeface="Arial" panose="020B0604020202020204" pitchFamily="34" charset="0"/>
                      </a:endParaRPr>
                    </a:p>
                  </a:txBody>
                  <a:tcPr marL="9525" marR="9525" marT="8659" marB="0" anchor="ctr">
                    <a:solidFill>
                      <a:srgbClr val="89BD27"/>
                    </a:solidFill>
                  </a:tcPr>
                </a:tc>
                <a:tc>
                  <a:txBody>
                    <a:bodyPr/>
                    <a:lstStyle/>
                    <a:p>
                      <a:pPr algn="ctr" fontAlgn="t"/>
                      <a:r>
                        <a:rPr lang="en-US" sz="700" b="0" i="0" u="none" strike="noStrike" dirty="0">
                          <a:solidFill>
                            <a:schemeClr val="bg1"/>
                          </a:solidFill>
                          <a:effectLst/>
                          <a:latin typeface="Arial" panose="020B0604020202020204" pitchFamily="34" charset="0"/>
                        </a:rPr>
                        <a:t>32</a:t>
                      </a:r>
                      <a:r>
                        <a:rPr lang="sr-Latn-RS" sz="700" b="0" i="0" u="none" strike="noStrike" dirty="0">
                          <a:solidFill>
                            <a:schemeClr val="bg1"/>
                          </a:solidFill>
                          <a:effectLst/>
                          <a:latin typeface="Arial" panose="020B0604020202020204" pitchFamily="34" charset="0"/>
                        </a:rPr>
                        <a:t>*</a:t>
                      </a:r>
                      <a:endParaRPr lang="en-US" sz="700" b="0" i="0" u="none" strike="noStrike" dirty="0">
                        <a:solidFill>
                          <a:schemeClr val="bg1"/>
                        </a:solidFill>
                        <a:effectLst/>
                        <a:latin typeface="Arial" panose="020B0604020202020204" pitchFamily="34" charset="0"/>
                      </a:endParaRPr>
                    </a:p>
                  </a:txBody>
                  <a:tcPr marL="9525" marR="9525" marT="8659" marB="0" anchor="ctr">
                    <a:solidFill>
                      <a:srgbClr val="89BD27"/>
                    </a:solidFill>
                  </a:tcPr>
                </a:tc>
                <a:tc>
                  <a:txBody>
                    <a:bodyPr/>
                    <a:lstStyle/>
                    <a:p>
                      <a:pPr algn="ctr" fontAlgn="t"/>
                      <a:r>
                        <a:rPr lang="en-US" sz="700" b="0" i="0" u="none" strike="noStrike" dirty="0">
                          <a:solidFill>
                            <a:schemeClr val="bg1"/>
                          </a:solidFill>
                          <a:effectLst/>
                          <a:latin typeface="Arial" panose="020B0604020202020204" pitchFamily="34" charset="0"/>
                        </a:rPr>
                        <a:t>54</a:t>
                      </a:r>
                    </a:p>
                  </a:txBody>
                  <a:tcPr marL="9525" marR="9525" marT="8659" marB="0" anchor="ctr">
                    <a:solidFill>
                      <a:srgbClr val="89BD27"/>
                    </a:solidFill>
                  </a:tcPr>
                </a:tc>
                <a:extLst>
                  <a:ext uri="{0D108BD9-81ED-4DB2-BD59-A6C34878D82A}">
                    <a16:rowId xmlns:a16="http://schemas.microsoft.com/office/drawing/2014/main" val="3256944398"/>
                  </a:ext>
                </a:extLst>
              </a:tr>
            </a:tbl>
          </a:graphicData>
        </a:graphic>
      </p:graphicFrame>
      <p:cxnSp>
        <p:nvCxnSpPr>
          <p:cNvPr id="42" name="Straight Connector 41"/>
          <p:cNvCxnSpPr/>
          <p:nvPr/>
        </p:nvCxnSpPr>
        <p:spPr>
          <a:xfrm>
            <a:off x="7054190" y="2270778"/>
            <a:ext cx="0" cy="2788801"/>
          </a:xfrm>
          <a:prstGeom prst="line">
            <a:avLst/>
          </a:prstGeom>
          <a:ln w="9525">
            <a:solidFill>
              <a:srgbClr val="666666"/>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0" name="Table 49"/>
          <p:cNvGraphicFramePr>
            <a:graphicFrameLocks noGrp="1"/>
          </p:cNvGraphicFramePr>
          <p:nvPr>
            <p:extLst>
              <p:ext uri="{D42A27DB-BD31-4B8C-83A1-F6EECF244321}">
                <p14:modId xmlns:p14="http://schemas.microsoft.com/office/powerpoint/2010/main" val="595104153"/>
              </p:ext>
            </p:extLst>
          </p:nvPr>
        </p:nvGraphicFramePr>
        <p:xfrm>
          <a:off x="7353280" y="1148512"/>
          <a:ext cx="1378397" cy="528584"/>
        </p:xfrm>
        <a:graphic>
          <a:graphicData uri="http://schemas.openxmlformats.org/drawingml/2006/table">
            <a:tbl>
              <a:tblPr>
                <a:tableStyleId>{5C22544A-7EE6-4342-B048-85BDC9FD1C3A}</a:tableStyleId>
              </a:tblPr>
              <a:tblGrid>
                <a:gridCol w="976507">
                  <a:extLst>
                    <a:ext uri="{9D8B030D-6E8A-4147-A177-3AD203B41FA5}">
                      <a16:colId xmlns:a16="http://schemas.microsoft.com/office/drawing/2014/main" val="3529076213"/>
                    </a:ext>
                  </a:extLst>
                </a:gridCol>
                <a:gridCol w="401890">
                  <a:extLst>
                    <a:ext uri="{9D8B030D-6E8A-4147-A177-3AD203B41FA5}">
                      <a16:colId xmlns:a16="http://schemas.microsoft.com/office/drawing/2014/main" val="1422645633"/>
                    </a:ext>
                  </a:extLst>
                </a:gridCol>
              </a:tblGrid>
              <a:tr h="241100">
                <a:tc>
                  <a:txBody>
                    <a:bodyPr/>
                    <a:lstStyle/>
                    <a:p>
                      <a:pPr algn="l" fontAlgn="b"/>
                      <a:r>
                        <a:rPr lang="en-US" sz="800" b="1" u="none" strike="noStrike" dirty="0">
                          <a:solidFill>
                            <a:schemeClr val="tx1"/>
                          </a:solidFill>
                          <a:effectLst/>
                        </a:rPr>
                        <a:t>Average</a:t>
                      </a:r>
                      <a:r>
                        <a:rPr lang="sr-Latn-RS" sz="800" b="1" u="none" strike="noStrike" baseline="0" dirty="0">
                          <a:solidFill>
                            <a:schemeClr val="tx1"/>
                          </a:solidFill>
                          <a:effectLst/>
                        </a:rPr>
                        <a:t> </a:t>
                      </a:r>
                      <a:r>
                        <a:rPr lang="sr-Latn-RS" sz="800" b="1" u="none" strike="noStrike" dirty="0">
                          <a:solidFill>
                            <a:schemeClr val="tx1"/>
                          </a:solidFill>
                          <a:effectLst/>
                        </a:rPr>
                        <a:t>– </a:t>
                      </a:r>
                      <a:r>
                        <a:rPr lang="en-US" sz="800" b="1" u="none" strike="noStrike" dirty="0">
                          <a:solidFill>
                            <a:schemeClr val="tx1"/>
                          </a:solidFill>
                          <a:effectLst/>
                        </a:rPr>
                        <a:t>2016</a:t>
                      </a:r>
                      <a:endParaRPr lang="en-US" sz="8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t"/>
                      <a:r>
                        <a:rPr lang="en-US" sz="800" b="1" u="none" strike="noStrike" dirty="0">
                          <a:solidFill>
                            <a:schemeClr val="tx1"/>
                          </a:solidFill>
                          <a:effectLst/>
                        </a:rPr>
                        <a:t>2,70</a:t>
                      </a:r>
                      <a:endParaRPr lang="en-US" sz="800" b="1" i="0" u="none" strike="noStrike" dirty="0">
                        <a:solidFill>
                          <a:schemeClr val="tx1"/>
                        </a:solidFill>
                        <a:effectLst/>
                        <a:latin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4292481"/>
                  </a:ext>
                </a:extLst>
              </a:tr>
              <a:tr h="83685">
                <a:tc>
                  <a:txBody>
                    <a:bodyPr/>
                    <a:lstStyle/>
                    <a:p>
                      <a:pPr algn="l" fontAlgn="b"/>
                      <a:r>
                        <a:rPr lang="sr-Latn-RS" sz="800" b="0" u="none" strike="noStrike" dirty="0">
                          <a:solidFill>
                            <a:schemeClr val="tx1"/>
                          </a:solidFill>
                          <a:effectLst/>
                        </a:rPr>
                        <a:t>Mar</a:t>
                      </a:r>
                      <a:r>
                        <a:rPr lang="en-US" sz="800" b="0" u="none" strike="noStrike" dirty="0" err="1">
                          <a:solidFill>
                            <a:schemeClr val="tx1"/>
                          </a:solidFill>
                          <a:effectLst/>
                        </a:rPr>
                        <a:t>ch</a:t>
                      </a:r>
                      <a:r>
                        <a:rPr lang="sr-Latn-RS" sz="800" b="0" u="none" strike="noStrike" dirty="0">
                          <a:solidFill>
                            <a:schemeClr val="tx1"/>
                          </a:solidFill>
                          <a:effectLst/>
                        </a:rPr>
                        <a:t> 2016</a:t>
                      </a:r>
                      <a:endParaRPr lang="en-US" sz="8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t"/>
                      <a:r>
                        <a:rPr lang="en-US" sz="800" b="0" u="none" strike="noStrike" dirty="0">
                          <a:solidFill>
                            <a:schemeClr val="tx1"/>
                          </a:solidFill>
                          <a:effectLst/>
                        </a:rPr>
                        <a:t>2,66</a:t>
                      </a:r>
                      <a:endParaRPr lang="en-US" sz="800" b="0" i="0" u="none" strike="noStrike" dirty="0">
                        <a:solidFill>
                          <a:schemeClr val="tx1"/>
                        </a:solidFill>
                        <a:effectLst/>
                        <a:latin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00819830"/>
                  </a:ext>
                </a:extLst>
              </a:tr>
              <a:tr h="156039">
                <a:tc>
                  <a:txBody>
                    <a:bodyPr/>
                    <a:lstStyle/>
                    <a:p>
                      <a:pPr algn="l" fontAlgn="b"/>
                      <a:r>
                        <a:rPr lang="en-US" sz="800" b="0" u="none" strike="noStrike" dirty="0">
                          <a:solidFill>
                            <a:schemeClr val="tx1"/>
                          </a:solidFill>
                          <a:effectLst/>
                        </a:rPr>
                        <a:t>Sep</a:t>
                      </a:r>
                      <a:r>
                        <a:rPr lang="sr-Latn-RS" sz="800" b="0" u="none" strike="noStrike" dirty="0">
                          <a:solidFill>
                            <a:schemeClr val="tx1"/>
                          </a:solidFill>
                          <a:effectLst/>
                        </a:rPr>
                        <a:t>temb</a:t>
                      </a:r>
                      <a:r>
                        <a:rPr lang="en-US" sz="800" b="0" u="none" strike="noStrike" dirty="0">
                          <a:solidFill>
                            <a:schemeClr val="tx1"/>
                          </a:solidFill>
                          <a:effectLst/>
                        </a:rPr>
                        <a:t>e</a:t>
                      </a:r>
                      <a:r>
                        <a:rPr lang="sr-Latn-RS" sz="800" b="0" u="none" strike="noStrike" dirty="0">
                          <a:solidFill>
                            <a:schemeClr val="tx1"/>
                          </a:solidFill>
                          <a:effectLst/>
                        </a:rPr>
                        <a:t>r 20</a:t>
                      </a:r>
                      <a:r>
                        <a:rPr lang="en-US" sz="800" b="0" u="none" strike="noStrike" dirty="0">
                          <a:solidFill>
                            <a:schemeClr val="tx1"/>
                          </a:solidFill>
                          <a:effectLst/>
                        </a:rPr>
                        <a:t>16</a:t>
                      </a:r>
                      <a:endParaRPr lang="en-US" sz="8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r" fontAlgn="t"/>
                      <a:r>
                        <a:rPr lang="en-US" sz="800" b="0" u="none" strike="noStrike" dirty="0">
                          <a:solidFill>
                            <a:schemeClr val="tx1"/>
                          </a:solidFill>
                          <a:effectLst/>
                        </a:rPr>
                        <a:t>2,73</a:t>
                      </a:r>
                      <a:endParaRPr lang="en-US" sz="800" b="0" i="0" u="none" strike="noStrike" dirty="0">
                        <a:solidFill>
                          <a:schemeClr val="tx1"/>
                        </a:solidFill>
                        <a:effectLst/>
                        <a:latin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2540142"/>
                  </a:ext>
                </a:extLst>
              </a:tr>
            </a:tbl>
          </a:graphicData>
        </a:graphic>
      </p:graphicFrame>
      <p:sp>
        <p:nvSpPr>
          <p:cNvPr id="24" name="Slide Number Placeholder 3"/>
          <p:cNvSpPr>
            <a:spLocks noGrp="1"/>
          </p:cNvSpPr>
          <p:nvPr>
            <p:ph type="sldNum" sz="quarter" idx="10"/>
          </p:nvPr>
        </p:nvSpPr>
        <p:spPr>
          <a:xfrm>
            <a:off x="8349607" y="6323838"/>
            <a:ext cx="505467" cy="252000"/>
          </a:xfrm>
        </p:spPr>
        <p:txBody>
          <a:bodyPr/>
          <a:lstStyle/>
          <a:p>
            <a:fld id="{9784CBA3-D598-4B1F-BAA3-EE14B5154290}" type="slidenum">
              <a:rPr lang="en-AU" smtClean="0"/>
              <a:pPr/>
              <a:t>7</a:t>
            </a:fld>
            <a:endParaRPr lang="en-AU" dirty="0"/>
          </a:p>
        </p:txBody>
      </p:sp>
    </p:spTree>
    <p:extLst>
      <p:ext uri="{BB962C8B-B14F-4D97-AF65-F5344CB8AC3E}">
        <p14:creationId xmlns:p14="http://schemas.microsoft.com/office/powerpoint/2010/main" val="315091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1"/>
            <a:ext cx="8560537" cy="1031838"/>
          </a:xfrm>
        </p:spPr>
        <p:txBody>
          <a:bodyPr/>
          <a:lstStyle/>
          <a:p>
            <a:r>
              <a:rPr lang="en-US" dirty="0"/>
              <a:t>Citizens understand the reasons for migrations</a:t>
            </a:r>
            <a:endParaRPr lang="en-AU" dirty="0">
              <a:solidFill>
                <a:schemeClr val="tx1"/>
              </a:solidFill>
            </a:endParaRPr>
          </a:p>
        </p:txBody>
      </p:sp>
      <p:sp>
        <p:nvSpPr>
          <p:cNvPr id="11" name="Text Placeholder 10"/>
          <p:cNvSpPr>
            <a:spLocks noGrp="1"/>
          </p:cNvSpPr>
          <p:nvPr>
            <p:ph type="body" sz="quarter" idx="15"/>
          </p:nvPr>
        </p:nvSpPr>
        <p:spPr>
          <a:xfrm>
            <a:off x="285749" y="1754871"/>
            <a:ext cx="4030663" cy="758861"/>
          </a:xfrm>
        </p:spPr>
        <p:txBody>
          <a:bodyPr/>
          <a:lstStyle/>
          <a:p>
            <a:r>
              <a:rPr lang="en-US" sz="1200" b="0" dirty="0">
                <a:solidFill>
                  <a:schemeClr val="tx1"/>
                </a:solidFill>
              </a:rPr>
              <a:t>CITIZENS: In your opinion, what is the key reason why migrants/refugees leave their original countries of residence? (in %) </a:t>
            </a:r>
          </a:p>
          <a:p>
            <a:endParaRPr lang="en-US" sz="2400" b="0" dirty="0">
              <a:solidFill>
                <a:schemeClr val="tx1"/>
              </a:solidFill>
            </a:endParaRPr>
          </a:p>
        </p:txBody>
      </p:sp>
      <p:sp>
        <p:nvSpPr>
          <p:cNvPr id="12" name="Text Placeholder 11"/>
          <p:cNvSpPr>
            <a:spLocks noGrp="1"/>
          </p:cNvSpPr>
          <p:nvPr>
            <p:ph type="body" sz="quarter" idx="16"/>
          </p:nvPr>
        </p:nvSpPr>
        <p:spPr>
          <a:xfrm>
            <a:off x="4826000" y="1754871"/>
            <a:ext cx="4029074" cy="758861"/>
          </a:xfrm>
        </p:spPr>
        <p:txBody>
          <a:bodyPr/>
          <a:lstStyle/>
          <a:p>
            <a:r>
              <a:rPr lang="en-US" sz="1200" b="0" dirty="0">
                <a:solidFill>
                  <a:schemeClr val="tx1"/>
                </a:solidFill>
              </a:rPr>
              <a:t>CITIZENS: In your opinion, what is the final destination for migrants/refugees? (in %) </a:t>
            </a:r>
            <a:endParaRPr lang="en-US" sz="2400" b="0" dirty="0">
              <a:solidFill>
                <a:schemeClr val="tx1"/>
              </a:solidFill>
            </a:endParaRPr>
          </a:p>
        </p:txBody>
      </p:sp>
      <p:sp>
        <p:nvSpPr>
          <p:cNvPr id="7" name="Rectangle 6"/>
          <p:cNvSpPr/>
          <p:nvPr/>
        </p:nvSpPr>
        <p:spPr>
          <a:xfrm>
            <a:off x="191388" y="1248611"/>
            <a:ext cx="8695585" cy="738664"/>
          </a:xfrm>
          <a:prstGeom prst="rect">
            <a:avLst/>
          </a:prstGeom>
        </p:spPr>
        <p:txBody>
          <a:bodyPr wrap="square">
            <a:spAutoFit/>
          </a:bodyPr>
          <a:lstStyle/>
          <a:p>
            <a:r>
              <a:rPr lang="en-US" sz="1400" b="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Although the majority of citizens believe that migrants are leaving their countries because of wars and lack of safety in these areas, socioeconomic reasons are more frequently mentioned in Autumn 2016.</a:t>
            </a:r>
            <a:endParaRPr lang="en-US" sz="3600" b="0" dirty="0"/>
          </a:p>
        </p:txBody>
      </p:sp>
      <p:graphicFrame>
        <p:nvGraphicFramePr>
          <p:cNvPr id="16" name="Content Placeholder 4"/>
          <p:cNvGraphicFramePr>
            <a:graphicFrameLocks noGrp="1"/>
          </p:cNvGraphicFramePr>
          <p:nvPr>
            <p:ph sz="quarter" idx="11"/>
            <p:extLst>
              <p:ext uri="{D42A27DB-BD31-4B8C-83A1-F6EECF244321}">
                <p14:modId xmlns:p14="http://schemas.microsoft.com/office/powerpoint/2010/main" val="3032687132"/>
              </p:ext>
            </p:extLst>
          </p:nvPr>
        </p:nvGraphicFramePr>
        <p:xfrm>
          <a:off x="285750" y="2538362"/>
          <a:ext cx="4030663" cy="35471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4"/>
          <p:cNvGraphicFramePr>
            <a:graphicFrameLocks noGrp="1"/>
          </p:cNvGraphicFramePr>
          <p:nvPr>
            <p:ph sz="quarter" idx="12"/>
            <p:extLst>
              <p:ext uri="{D42A27DB-BD31-4B8C-83A1-F6EECF244321}">
                <p14:modId xmlns:p14="http://schemas.microsoft.com/office/powerpoint/2010/main" val="965037121"/>
              </p:ext>
            </p:extLst>
          </p:nvPr>
        </p:nvGraphicFramePr>
        <p:xfrm>
          <a:off x="4713954" y="2401201"/>
          <a:ext cx="4029075" cy="3524441"/>
        </p:xfrm>
        <a:graphic>
          <a:graphicData uri="http://schemas.openxmlformats.org/drawingml/2006/chart">
            <c:chart xmlns:c="http://schemas.openxmlformats.org/drawingml/2006/chart" xmlns:r="http://schemas.openxmlformats.org/officeDocument/2006/relationships" r:id="rId4"/>
          </a:graphicData>
        </a:graphic>
      </p:graphicFrame>
      <p:grpSp>
        <p:nvGrpSpPr>
          <p:cNvPr id="18" name="Group 17"/>
          <p:cNvGrpSpPr/>
          <p:nvPr/>
        </p:nvGrpSpPr>
        <p:grpSpPr>
          <a:xfrm>
            <a:off x="3693317" y="3096363"/>
            <a:ext cx="511667" cy="215444"/>
            <a:chOff x="6829776" y="2449129"/>
            <a:chExt cx="511667" cy="215444"/>
          </a:xfrm>
        </p:grpSpPr>
        <p:sp>
          <p:nvSpPr>
            <p:cNvPr id="20" name="TextBox 19"/>
            <p:cNvSpPr txBox="1"/>
            <p:nvPr/>
          </p:nvSpPr>
          <p:spPr>
            <a:xfrm>
              <a:off x="6896768" y="2449129"/>
              <a:ext cx="444675" cy="215444"/>
            </a:xfrm>
            <a:prstGeom prst="rect">
              <a:avLst/>
            </a:prstGeom>
            <a:noFill/>
          </p:spPr>
          <p:txBody>
            <a:bodyPr wrap="square" rtlCol="0">
              <a:spAutoFit/>
            </a:bodyPr>
            <a:lstStyle/>
            <a:p>
              <a:r>
                <a:rPr lang="sr-Latn-RS" sz="800" b="0" dirty="0">
                  <a:solidFill>
                    <a:srgbClr val="797979"/>
                  </a:solidFill>
                  <a:latin typeface="+mj-lt"/>
                </a:rPr>
                <a:t>7</a:t>
              </a:r>
              <a:endParaRPr lang="en-US" sz="800" b="0" dirty="0">
                <a:solidFill>
                  <a:srgbClr val="797979"/>
                </a:solidFill>
                <a:latin typeface="+mj-lt"/>
              </a:endParaRPr>
            </a:p>
          </p:txBody>
        </p:sp>
        <p:sp>
          <p:nvSpPr>
            <p:cNvPr id="21" name="Isosceles Triangle 20"/>
            <p:cNvSpPr/>
            <p:nvPr/>
          </p:nvSpPr>
          <p:spPr>
            <a:xfrm>
              <a:off x="6829776" y="2494844"/>
              <a:ext cx="135467" cy="13277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5" name="Group 24"/>
          <p:cNvGrpSpPr/>
          <p:nvPr/>
        </p:nvGrpSpPr>
        <p:grpSpPr>
          <a:xfrm>
            <a:off x="3136037" y="5175005"/>
            <a:ext cx="511667" cy="215444"/>
            <a:chOff x="6829776" y="2449129"/>
            <a:chExt cx="511667" cy="215444"/>
          </a:xfrm>
        </p:grpSpPr>
        <p:sp>
          <p:nvSpPr>
            <p:cNvPr id="26" name="TextBox 25"/>
            <p:cNvSpPr txBox="1"/>
            <p:nvPr/>
          </p:nvSpPr>
          <p:spPr>
            <a:xfrm>
              <a:off x="6896768" y="2449129"/>
              <a:ext cx="444675" cy="215444"/>
            </a:xfrm>
            <a:prstGeom prst="rect">
              <a:avLst/>
            </a:prstGeom>
            <a:noFill/>
          </p:spPr>
          <p:txBody>
            <a:bodyPr wrap="square" rtlCol="0">
              <a:spAutoFit/>
            </a:bodyPr>
            <a:lstStyle/>
            <a:p>
              <a:r>
                <a:rPr lang="sr-Latn-RS" sz="800" b="0" dirty="0">
                  <a:solidFill>
                    <a:srgbClr val="797979"/>
                  </a:solidFill>
                  <a:latin typeface="+mj-lt"/>
                </a:rPr>
                <a:t>11</a:t>
              </a:r>
              <a:endParaRPr lang="en-US" sz="800" b="0" dirty="0">
                <a:solidFill>
                  <a:srgbClr val="797979"/>
                </a:solidFill>
                <a:latin typeface="+mj-lt"/>
              </a:endParaRPr>
            </a:p>
          </p:txBody>
        </p:sp>
        <p:sp>
          <p:nvSpPr>
            <p:cNvPr id="27" name="Isosceles Triangle 26"/>
            <p:cNvSpPr/>
            <p:nvPr/>
          </p:nvSpPr>
          <p:spPr>
            <a:xfrm>
              <a:off x="6829776" y="2494844"/>
              <a:ext cx="135467" cy="13277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8" name="Group 27"/>
          <p:cNvGrpSpPr/>
          <p:nvPr/>
        </p:nvGrpSpPr>
        <p:grpSpPr>
          <a:xfrm>
            <a:off x="3137322" y="4651657"/>
            <a:ext cx="511667" cy="215444"/>
            <a:chOff x="6829776" y="2449129"/>
            <a:chExt cx="511667" cy="215444"/>
          </a:xfrm>
        </p:grpSpPr>
        <p:sp>
          <p:nvSpPr>
            <p:cNvPr id="29" name="TextBox 28"/>
            <p:cNvSpPr txBox="1"/>
            <p:nvPr/>
          </p:nvSpPr>
          <p:spPr>
            <a:xfrm>
              <a:off x="6896768" y="2449129"/>
              <a:ext cx="444675" cy="215444"/>
            </a:xfrm>
            <a:prstGeom prst="rect">
              <a:avLst/>
            </a:prstGeom>
            <a:noFill/>
          </p:spPr>
          <p:txBody>
            <a:bodyPr wrap="square" rtlCol="0">
              <a:spAutoFit/>
            </a:bodyPr>
            <a:lstStyle/>
            <a:p>
              <a:r>
                <a:rPr lang="sr-Latn-RS" sz="800" b="0" dirty="0">
                  <a:solidFill>
                    <a:srgbClr val="797979"/>
                  </a:solidFill>
                  <a:latin typeface="+mj-lt"/>
                </a:rPr>
                <a:t>7</a:t>
              </a:r>
              <a:endParaRPr lang="en-US" sz="800" b="0" dirty="0">
                <a:solidFill>
                  <a:srgbClr val="797979"/>
                </a:solidFill>
                <a:latin typeface="+mj-lt"/>
              </a:endParaRPr>
            </a:p>
          </p:txBody>
        </p:sp>
        <p:sp>
          <p:nvSpPr>
            <p:cNvPr id="30" name="Isosceles Triangle 29"/>
            <p:cNvSpPr/>
            <p:nvPr/>
          </p:nvSpPr>
          <p:spPr>
            <a:xfrm>
              <a:off x="6829776" y="2494844"/>
              <a:ext cx="135467" cy="13277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cxnSp>
        <p:nvCxnSpPr>
          <p:cNvPr id="24" name="Straight Connector 23"/>
          <p:cNvCxnSpPr/>
          <p:nvPr/>
        </p:nvCxnSpPr>
        <p:spPr>
          <a:xfrm flipV="1">
            <a:off x="229737" y="3021470"/>
            <a:ext cx="4333874" cy="1999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90194" y="4088243"/>
            <a:ext cx="4333874" cy="1999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Slide Number Placeholder 3"/>
          <p:cNvSpPr>
            <a:spLocks noGrp="1"/>
          </p:cNvSpPr>
          <p:nvPr>
            <p:ph type="sldNum" sz="quarter" idx="10"/>
          </p:nvPr>
        </p:nvSpPr>
        <p:spPr>
          <a:xfrm>
            <a:off x="8349607" y="6323838"/>
            <a:ext cx="505467" cy="252000"/>
          </a:xfrm>
        </p:spPr>
        <p:txBody>
          <a:bodyPr/>
          <a:lstStyle/>
          <a:p>
            <a:fld id="{9784CBA3-D598-4B1F-BAA3-EE14B5154290}" type="slidenum">
              <a:rPr lang="en-AU" smtClean="0"/>
              <a:pPr/>
              <a:t>8</a:t>
            </a:fld>
            <a:endParaRPr lang="en-AU" dirty="0"/>
          </a:p>
        </p:txBody>
      </p:sp>
      <p:graphicFrame>
        <p:nvGraphicFramePr>
          <p:cNvPr id="33" name="Table 32"/>
          <p:cNvGraphicFramePr>
            <a:graphicFrameLocks noGrp="1"/>
          </p:cNvGraphicFramePr>
          <p:nvPr>
            <p:extLst>
              <p:ext uri="{D42A27DB-BD31-4B8C-83A1-F6EECF244321}">
                <p14:modId xmlns:p14="http://schemas.microsoft.com/office/powerpoint/2010/main" val="692018956"/>
              </p:ext>
            </p:extLst>
          </p:nvPr>
        </p:nvGraphicFramePr>
        <p:xfrm>
          <a:off x="7784687" y="5338716"/>
          <a:ext cx="1070387" cy="548640"/>
        </p:xfrm>
        <a:graphic>
          <a:graphicData uri="http://schemas.openxmlformats.org/drawingml/2006/table">
            <a:tbl>
              <a:tblPr firstRow="1" bandRow="1">
                <a:tableStyleId>{2D5ABB26-0587-4C30-8999-92F81FD0307C}</a:tableStyleId>
              </a:tblPr>
              <a:tblGrid>
                <a:gridCol w="602093">
                  <a:extLst>
                    <a:ext uri="{9D8B030D-6E8A-4147-A177-3AD203B41FA5}">
                      <a16:colId xmlns:a16="http://schemas.microsoft.com/office/drawing/2014/main" val="20000"/>
                    </a:ext>
                  </a:extLst>
                </a:gridCol>
                <a:gridCol w="468294">
                  <a:extLst>
                    <a:ext uri="{9D8B030D-6E8A-4147-A177-3AD203B41FA5}">
                      <a16:colId xmlns:a16="http://schemas.microsoft.com/office/drawing/2014/main" val="20001"/>
                    </a:ext>
                  </a:extLst>
                </a:gridCol>
              </a:tblGrid>
              <a:tr h="149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a:t>Base</a:t>
                      </a:r>
                      <a:endParaRPr lang="en-US" sz="600" b="0" dirty="0">
                        <a:solidFill>
                          <a:srgbClr val="333333"/>
                        </a:solidFill>
                      </a:endParaRPr>
                    </a:p>
                  </a:txBody>
                  <a:tcPr anchor="ctr"/>
                </a:tc>
                <a:tc>
                  <a:txBody>
                    <a:bodyPr/>
                    <a:lstStyle/>
                    <a:p>
                      <a:r>
                        <a:rPr lang="x-none" sz="600" dirty="0"/>
                        <a:t>Total</a:t>
                      </a:r>
                      <a:endParaRPr lang="en-US" sz="600" b="0" dirty="0">
                        <a:solidFill>
                          <a:srgbClr val="333333"/>
                        </a:solidFill>
                      </a:endParaRPr>
                    </a:p>
                  </a:txBody>
                  <a:tcPr anchor="ctr"/>
                </a:tc>
                <a:extLst>
                  <a:ext uri="{0D108BD9-81ED-4DB2-BD59-A6C34878D82A}">
                    <a16:rowId xmlns:a16="http://schemas.microsoft.com/office/drawing/2014/main" val="10000"/>
                  </a:ext>
                </a:extLst>
              </a:tr>
              <a:tr h="0">
                <a:tc>
                  <a:txBody>
                    <a:bodyPr/>
                    <a:lstStyle/>
                    <a:p>
                      <a:r>
                        <a:rPr lang="en-US" sz="600" dirty="0"/>
                        <a:t>Sep</a:t>
                      </a:r>
                      <a:r>
                        <a:rPr lang="sr-Latn-RS" sz="600" dirty="0"/>
                        <a:t>-</a:t>
                      </a:r>
                      <a:r>
                        <a:rPr lang="en-US" sz="600" dirty="0"/>
                        <a:t>16</a:t>
                      </a:r>
                      <a:endParaRPr lang="en-US" sz="600" b="0" dirty="0">
                        <a:solidFill>
                          <a:srgbClr val="333333"/>
                        </a:solidFill>
                      </a:endParaRPr>
                    </a:p>
                  </a:txBody>
                  <a:tcPr anchor="ctr"/>
                </a:tc>
                <a:tc>
                  <a:txBody>
                    <a:bodyPr/>
                    <a:lstStyle/>
                    <a:p>
                      <a:r>
                        <a:rPr lang="sr-Latn-RS" sz="600" dirty="0"/>
                        <a:t>811</a:t>
                      </a:r>
                      <a:endParaRPr lang="en-US" sz="600" dirty="0"/>
                    </a:p>
                  </a:txBody>
                  <a:tcPr anchor="ctr"/>
                </a:tc>
                <a:extLst>
                  <a:ext uri="{0D108BD9-81ED-4DB2-BD59-A6C34878D82A}">
                    <a16:rowId xmlns:a16="http://schemas.microsoft.com/office/drawing/2014/main" val="10001"/>
                  </a:ext>
                </a:extLst>
              </a:tr>
              <a:tr h="0">
                <a:tc>
                  <a:txBody>
                    <a:bodyPr/>
                    <a:lstStyle/>
                    <a:p>
                      <a:r>
                        <a:rPr lang="en-US" sz="600" dirty="0"/>
                        <a:t>Mar</a:t>
                      </a:r>
                      <a:r>
                        <a:rPr lang="sr-Latn-RS" sz="600" dirty="0"/>
                        <a:t>-</a:t>
                      </a:r>
                      <a:r>
                        <a:rPr lang="en-US" sz="600" dirty="0"/>
                        <a:t>16</a:t>
                      </a:r>
                      <a:endParaRPr lang="en-US" sz="600" b="0" dirty="0">
                        <a:solidFill>
                          <a:srgbClr val="333333"/>
                        </a:solidFill>
                      </a:endParaRPr>
                    </a:p>
                  </a:txBody>
                  <a:tcPr anchor="ctr"/>
                </a:tc>
                <a:tc>
                  <a:txBody>
                    <a:bodyPr/>
                    <a:lstStyle/>
                    <a:p>
                      <a:r>
                        <a:rPr lang="sr-Latn-RS" sz="600" dirty="0"/>
                        <a:t>800</a:t>
                      </a:r>
                      <a:endParaRPr lang="en-US" sz="600" b="0" dirty="0">
                        <a:solidFill>
                          <a:srgbClr val="333333"/>
                        </a:solidFill>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774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spcAft>
                <a:spcPts val="1000"/>
              </a:spcAft>
            </a:pPr>
            <a:r>
              <a:rPr lang="en-US" sz="2000" dirty="0"/>
              <a:t>Citizens on the differences between the current migrants/refugees from the Middle East and refugees of the ‘90s in the former Yugoslavia </a:t>
            </a:r>
            <a:endParaRPr lang="en-GB" sz="2000" dirty="0"/>
          </a:p>
        </p:txBody>
      </p:sp>
      <p:sp>
        <p:nvSpPr>
          <p:cNvPr id="6" name="Content Placeholder 5"/>
          <p:cNvSpPr>
            <a:spLocks noGrp="1"/>
          </p:cNvSpPr>
          <p:nvPr>
            <p:ph sz="quarter" idx="11"/>
          </p:nvPr>
        </p:nvSpPr>
        <p:spPr>
          <a:xfrm>
            <a:off x="285750" y="1031840"/>
            <a:ext cx="8569325" cy="600556"/>
          </a:xfrm>
        </p:spPr>
        <p:txBody>
          <a:bodyPr/>
          <a:lstStyle/>
          <a:p>
            <a:pPr>
              <a:defRPr/>
            </a:pPr>
            <a:r>
              <a:rPr lang="en-US" sz="1400" dirty="0"/>
              <a:t>The level of identification of migrants/refugees from the Middle East with refugees of the '90s in the former Yugoslavia is partial. Prevailing perception of differences, having in mind different culture, religion and language. </a:t>
            </a:r>
          </a:p>
          <a:p>
            <a:pPr>
              <a:defRPr/>
            </a:pPr>
            <a:endParaRPr lang="en-US" sz="12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460" y="1944109"/>
            <a:ext cx="5425614" cy="3514622"/>
          </a:xfrm>
          <a:prstGeom prst="rect">
            <a:avLst/>
          </a:prstGeom>
        </p:spPr>
      </p:pic>
      <p:graphicFrame>
        <p:nvGraphicFramePr>
          <p:cNvPr id="47" name="Content Placeholder 12"/>
          <p:cNvGraphicFramePr>
            <a:graphicFrameLocks/>
          </p:cNvGraphicFramePr>
          <p:nvPr>
            <p:extLst>
              <p:ext uri="{D42A27DB-BD31-4B8C-83A1-F6EECF244321}">
                <p14:modId xmlns:p14="http://schemas.microsoft.com/office/powerpoint/2010/main" val="1149647645"/>
              </p:ext>
            </p:extLst>
          </p:nvPr>
        </p:nvGraphicFramePr>
        <p:xfrm>
          <a:off x="2494556" y="2565623"/>
          <a:ext cx="1343169" cy="30681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8" name="Content Placeholder 12"/>
          <p:cNvGraphicFramePr>
            <a:graphicFrameLocks/>
          </p:cNvGraphicFramePr>
          <p:nvPr>
            <p:extLst>
              <p:ext uri="{D42A27DB-BD31-4B8C-83A1-F6EECF244321}">
                <p14:modId xmlns:p14="http://schemas.microsoft.com/office/powerpoint/2010/main" val="3511985827"/>
              </p:ext>
            </p:extLst>
          </p:nvPr>
        </p:nvGraphicFramePr>
        <p:xfrm>
          <a:off x="808617" y="2388691"/>
          <a:ext cx="1947877" cy="32480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358810973"/>
              </p:ext>
            </p:extLst>
          </p:nvPr>
        </p:nvGraphicFramePr>
        <p:xfrm>
          <a:off x="280948" y="2589740"/>
          <a:ext cx="1241022" cy="2982384"/>
        </p:xfrm>
        <a:graphic>
          <a:graphicData uri="http://schemas.openxmlformats.org/drawingml/2006/table">
            <a:tbl>
              <a:tblPr>
                <a:tableStyleId>{5C22544A-7EE6-4342-B048-85BDC9FD1C3A}</a:tableStyleId>
              </a:tblPr>
              <a:tblGrid>
                <a:gridCol w="1241022">
                  <a:extLst>
                    <a:ext uri="{9D8B030D-6E8A-4147-A177-3AD203B41FA5}">
                      <a16:colId xmlns:a16="http://schemas.microsoft.com/office/drawing/2014/main" val="2552100399"/>
                    </a:ext>
                  </a:extLst>
                </a:gridCol>
              </a:tblGrid>
              <a:tr h="994128">
                <a:tc>
                  <a:txBody>
                    <a:bodyPr/>
                    <a:lstStyle/>
                    <a:p>
                      <a:pPr algn="r" fontAlgn="b"/>
                      <a:r>
                        <a:rPr lang="en-US" sz="800" u="none" strike="noStrike" dirty="0">
                          <a:effectLst/>
                        </a:rPr>
                        <a:t>There is no difference between current migrants/refugees from the Middle East and refugees of the ‘90s in the former Yugoslavia</a:t>
                      </a:r>
                    </a:p>
                  </a:txBody>
                  <a:tcPr marL="8439" marR="8439" marT="8439" marB="0" anchor="ctr">
                    <a:solidFill>
                      <a:schemeClr val="bg1"/>
                    </a:solidFill>
                  </a:tcPr>
                </a:tc>
                <a:extLst>
                  <a:ext uri="{0D108BD9-81ED-4DB2-BD59-A6C34878D82A}">
                    <a16:rowId xmlns:a16="http://schemas.microsoft.com/office/drawing/2014/main" val="563633712"/>
                  </a:ext>
                </a:extLst>
              </a:tr>
              <a:tr h="994128">
                <a:tc>
                  <a:txBody>
                    <a:bodyPr/>
                    <a:lstStyle/>
                    <a:p>
                      <a:pPr algn="r" fontAlgn="b"/>
                      <a:r>
                        <a:rPr lang="en-US" sz="800" u="none" strike="noStrike" dirty="0">
                          <a:effectLst/>
                        </a:rPr>
                        <a:t>There is a difference between current migrants/refugees  from the Middle East and refugees of the ‘90s in the former Yugoslavia</a:t>
                      </a:r>
                    </a:p>
                  </a:txBody>
                  <a:tcPr marL="8439" marR="8439" marT="8439" marB="0" anchor="ctr">
                    <a:solidFill>
                      <a:schemeClr val="bg1"/>
                    </a:solidFill>
                  </a:tcPr>
                </a:tc>
                <a:extLst>
                  <a:ext uri="{0D108BD9-81ED-4DB2-BD59-A6C34878D82A}">
                    <a16:rowId xmlns:a16="http://schemas.microsoft.com/office/drawing/2014/main" val="2905048391"/>
                  </a:ext>
                </a:extLst>
              </a:tr>
              <a:tr h="994128">
                <a:tc>
                  <a:txBody>
                    <a:bodyPr/>
                    <a:lstStyle/>
                    <a:p>
                      <a:pPr algn="r" fontAlgn="b"/>
                      <a:r>
                        <a:rPr lang="sr-Latn-CS" sz="800" u="none" strike="noStrike" dirty="0">
                          <a:effectLst/>
                        </a:rPr>
                        <a:t>Don’t know / No answer</a:t>
                      </a:r>
                    </a:p>
                  </a:txBody>
                  <a:tcPr marL="8439" marR="8439" marT="8439" marB="0" anchor="ctr">
                    <a:solidFill>
                      <a:schemeClr val="bg1"/>
                    </a:solidFill>
                  </a:tcPr>
                </a:tc>
                <a:extLst>
                  <a:ext uri="{0D108BD9-81ED-4DB2-BD59-A6C34878D82A}">
                    <a16:rowId xmlns:a16="http://schemas.microsoft.com/office/drawing/2014/main" val="96460694"/>
                  </a:ext>
                </a:extLst>
              </a:tr>
            </a:tbl>
          </a:graphicData>
        </a:graphic>
      </p:graphicFrame>
      <p:sp>
        <p:nvSpPr>
          <p:cNvPr id="5" name="Rectangle 4"/>
          <p:cNvSpPr/>
          <p:nvPr/>
        </p:nvSpPr>
        <p:spPr bwMode="ltGray">
          <a:xfrm>
            <a:off x="292502" y="2038951"/>
            <a:ext cx="5651098" cy="3708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GB" sz="1200" b="0" dirty="0">
                <a:solidFill>
                  <a:schemeClr val="tx1"/>
                </a:solidFill>
              </a:rPr>
              <a:t>CITIZENS: </a:t>
            </a:r>
            <a:r>
              <a:rPr lang="en-US" sz="1200" b="0" dirty="0">
                <a:solidFill>
                  <a:schemeClr val="tx1"/>
                </a:solidFill>
              </a:rPr>
              <a:t>Which of the following is the closest to your opinion (in %):</a:t>
            </a:r>
            <a:endParaRPr lang="en-GB" sz="1200" b="0" dirty="0">
              <a:solidFill>
                <a:schemeClr val="tx1"/>
              </a:solidFill>
            </a:endParaRPr>
          </a:p>
        </p:txBody>
      </p:sp>
      <p:grpSp>
        <p:nvGrpSpPr>
          <p:cNvPr id="17" name="Group 16"/>
          <p:cNvGrpSpPr/>
          <p:nvPr/>
        </p:nvGrpSpPr>
        <p:grpSpPr>
          <a:xfrm>
            <a:off x="428098" y="5361318"/>
            <a:ext cx="761037" cy="455315"/>
            <a:chOff x="3072293" y="5484439"/>
            <a:chExt cx="761037" cy="455315"/>
          </a:xfrm>
        </p:grpSpPr>
        <p:sp>
          <p:nvSpPr>
            <p:cNvPr id="52" name="Rectangle 51"/>
            <p:cNvSpPr>
              <a:spLocks noChangeAspect="1"/>
            </p:cNvSpPr>
            <p:nvPr/>
          </p:nvSpPr>
          <p:spPr>
            <a:xfrm>
              <a:off x="3072293" y="5536132"/>
              <a:ext cx="91440"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Rectangle 52"/>
            <p:cNvSpPr>
              <a:spLocks noChangeAspect="1"/>
            </p:cNvSpPr>
            <p:nvPr/>
          </p:nvSpPr>
          <p:spPr>
            <a:xfrm>
              <a:off x="3072293" y="5678602"/>
              <a:ext cx="91440" cy="91440"/>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TextBox 12"/>
            <p:cNvSpPr txBox="1"/>
            <p:nvPr/>
          </p:nvSpPr>
          <p:spPr>
            <a:xfrm>
              <a:off x="3251200" y="5570422"/>
              <a:ext cx="431800" cy="369332"/>
            </a:xfrm>
            <a:prstGeom prst="rect">
              <a:avLst/>
            </a:prstGeom>
            <a:noFill/>
          </p:spPr>
          <p:txBody>
            <a:bodyPr wrap="square" rtlCol="0">
              <a:spAutoFit/>
            </a:bodyPr>
            <a:lstStyle/>
            <a:p>
              <a:endParaRPr lang="en-US" dirty="0"/>
            </a:p>
          </p:txBody>
        </p:sp>
        <p:sp>
          <p:nvSpPr>
            <p:cNvPr id="14" name="TextBox 13"/>
            <p:cNvSpPr txBox="1"/>
            <p:nvPr/>
          </p:nvSpPr>
          <p:spPr>
            <a:xfrm>
              <a:off x="3100615" y="5484439"/>
              <a:ext cx="732715" cy="338554"/>
            </a:xfrm>
            <a:prstGeom prst="rect">
              <a:avLst/>
            </a:prstGeom>
            <a:noFill/>
          </p:spPr>
          <p:txBody>
            <a:bodyPr wrap="square" rtlCol="0">
              <a:spAutoFit/>
            </a:bodyPr>
            <a:lstStyle/>
            <a:p>
              <a:r>
                <a:rPr lang="en-US" sz="700" b="0" dirty="0">
                  <a:latin typeface="+mj-lt"/>
                </a:rPr>
                <a:t>Sep-16</a:t>
              </a:r>
            </a:p>
            <a:p>
              <a:endParaRPr lang="en-US" sz="200" b="0" dirty="0">
                <a:latin typeface="+mj-lt"/>
              </a:endParaRPr>
            </a:p>
            <a:p>
              <a:r>
                <a:rPr lang="en-US" sz="700" b="0" dirty="0">
                  <a:latin typeface="+mj-lt"/>
                </a:rPr>
                <a:t>Mar-16</a:t>
              </a:r>
            </a:p>
          </p:txBody>
        </p:sp>
      </p:grpSp>
      <p:sp>
        <p:nvSpPr>
          <p:cNvPr id="15" name="Slide Number Placeholder 3"/>
          <p:cNvSpPr>
            <a:spLocks noGrp="1"/>
          </p:cNvSpPr>
          <p:nvPr>
            <p:ph type="sldNum" sz="quarter" idx="10"/>
          </p:nvPr>
        </p:nvSpPr>
        <p:spPr>
          <a:xfrm>
            <a:off x="8349607" y="6323838"/>
            <a:ext cx="505467" cy="252000"/>
          </a:xfrm>
        </p:spPr>
        <p:txBody>
          <a:bodyPr/>
          <a:lstStyle/>
          <a:p>
            <a:fld id="{9784CBA3-D598-4B1F-BAA3-EE14B5154290}" type="slidenum">
              <a:rPr lang="en-AU" smtClean="0"/>
              <a:pPr/>
              <a:t>9</a:t>
            </a:fld>
            <a:endParaRPr lang="en-AU" dirty="0"/>
          </a:p>
        </p:txBody>
      </p:sp>
      <p:graphicFrame>
        <p:nvGraphicFramePr>
          <p:cNvPr id="18" name="Table 17"/>
          <p:cNvGraphicFramePr>
            <a:graphicFrameLocks noGrp="1"/>
          </p:cNvGraphicFramePr>
          <p:nvPr>
            <p:extLst>
              <p:ext uri="{D42A27DB-BD31-4B8C-83A1-F6EECF244321}">
                <p14:modId xmlns:p14="http://schemas.microsoft.com/office/powerpoint/2010/main" val="692018956"/>
              </p:ext>
            </p:extLst>
          </p:nvPr>
        </p:nvGraphicFramePr>
        <p:xfrm>
          <a:off x="7784687" y="5338716"/>
          <a:ext cx="1070387" cy="548640"/>
        </p:xfrm>
        <a:graphic>
          <a:graphicData uri="http://schemas.openxmlformats.org/drawingml/2006/table">
            <a:tbl>
              <a:tblPr firstRow="1" bandRow="1">
                <a:tableStyleId>{2D5ABB26-0587-4C30-8999-92F81FD0307C}</a:tableStyleId>
              </a:tblPr>
              <a:tblGrid>
                <a:gridCol w="602093">
                  <a:extLst>
                    <a:ext uri="{9D8B030D-6E8A-4147-A177-3AD203B41FA5}">
                      <a16:colId xmlns:a16="http://schemas.microsoft.com/office/drawing/2014/main" val="20000"/>
                    </a:ext>
                  </a:extLst>
                </a:gridCol>
                <a:gridCol w="468294">
                  <a:extLst>
                    <a:ext uri="{9D8B030D-6E8A-4147-A177-3AD203B41FA5}">
                      <a16:colId xmlns:a16="http://schemas.microsoft.com/office/drawing/2014/main" val="20001"/>
                    </a:ext>
                  </a:extLst>
                </a:gridCol>
              </a:tblGrid>
              <a:tr h="149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a:t>Base</a:t>
                      </a:r>
                      <a:endParaRPr lang="en-US" sz="600" b="0" dirty="0">
                        <a:solidFill>
                          <a:srgbClr val="333333"/>
                        </a:solidFill>
                      </a:endParaRPr>
                    </a:p>
                  </a:txBody>
                  <a:tcPr anchor="ctr"/>
                </a:tc>
                <a:tc>
                  <a:txBody>
                    <a:bodyPr/>
                    <a:lstStyle/>
                    <a:p>
                      <a:r>
                        <a:rPr lang="x-none" sz="600" dirty="0"/>
                        <a:t>Total</a:t>
                      </a:r>
                      <a:endParaRPr lang="en-US" sz="600" b="0" dirty="0">
                        <a:solidFill>
                          <a:srgbClr val="333333"/>
                        </a:solidFill>
                      </a:endParaRPr>
                    </a:p>
                  </a:txBody>
                  <a:tcPr anchor="ctr"/>
                </a:tc>
                <a:extLst>
                  <a:ext uri="{0D108BD9-81ED-4DB2-BD59-A6C34878D82A}">
                    <a16:rowId xmlns:a16="http://schemas.microsoft.com/office/drawing/2014/main" val="10000"/>
                  </a:ext>
                </a:extLst>
              </a:tr>
              <a:tr h="0">
                <a:tc>
                  <a:txBody>
                    <a:bodyPr/>
                    <a:lstStyle/>
                    <a:p>
                      <a:r>
                        <a:rPr lang="en-US" sz="600" dirty="0"/>
                        <a:t>Sep</a:t>
                      </a:r>
                      <a:r>
                        <a:rPr lang="sr-Latn-RS" sz="600" dirty="0"/>
                        <a:t>-</a:t>
                      </a:r>
                      <a:r>
                        <a:rPr lang="en-US" sz="600" dirty="0"/>
                        <a:t>16</a:t>
                      </a:r>
                      <a:endParaRPr lang="en-US" sz="600" b="0" dirty="0">
                        <a:solidFill>
                          <a:srgbClr val="333333"/>
                        </a:solidFill>
                      </a:endParaRPr>
                    </a:p>
                  </a:txBody>
                  <a:tcPr anchor="ctr"/>
                </a:tc>
                <a:tc>
                  <a:txBody>
                    <a:bodyPr/>
                    <a:lstStyle/>
                    <a:p>
                      <a:r>
                        <a:rPr lang="sr-Latn-RS" sz="600" dirty="0"/>
                        <a:t>811</a:t>
                      </a:r>
                      <a:endParaRPr lang="en-US" sz="600" dirty="0"/>
                    </a:p>
                  </a:txBody>
                  <a:tcPr anchor="ctr"/>
                </a:tc>
                <a:extLst>
                  <a:ext uri="{0D108BD9-81ED-4DB2-BD59-A6C34878D82A}">
                    <a16:rowId xmlns:a16="http://schemas.microsoft.com/office/drawing/2014/main" val="10001"/>
                  </a:ext>
                </a:extLst>
              </a:tr>
              <a:tr h="0">
                <a:tc>
                  <a:txBody>
                    <a:bodyPr/>
                    <a:lstStyle/>
                    <a:p>
                      <a:r>
                        <a:rPr lang="en-US" sz="600" dirty="0"/>
                        <a:t>Mar</a:t>
                      </a:r>
                      <a:r>
                        <a:rPr lang="sr-Latn-RS" sz="600" dirty="0"/>
                        <a:t>-</a:t>
                      </a:r>
                      <a:r>
                        <a:rPr lang="en-US" sz="600" dirty="0"/>
                        <a:t>16</a:t>
                      </a:r>
                      <a:endParaRPr lang="en-US" sz="600" b="0" dirty="0">
                        <a:solidFill>
                          <a:srgbClr val="333333"/>
                        </a:solidFill>
                      </a:endParaRPr>
                    </a:p>
                  </a:txBody>
                  <a:tcPr anchor="ctr"/>
                </a:tc>
                <a:tc>
                  <a:txBody>
                    <a:bodyPr/>
                    <a:lstStyle/>
                    <a:p>
                      <a:r>
                        <a:rPr lang="sr-Latn-RS" sz="600" dirty="0"/>
                        <a:t>800</a:t>
                      </a:r>
                      <a:endParaRPr lang="en-US" sz="600" b="0" dirty="0">
                        <a:solidFill>
                          <a:srgbClr val="333333"/>
                        </a:solidFill>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896595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CKSLIDES" val="4001"/>
  <p:tag name="DESIGN" val="GREYBOX"/>
</p:tagLst>
</file>

<file path=ppt/tags/tag10.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11.xml><?xml version="1.0" encoding="utf-8"?>
<p:tagLst xmlns:a="http://schemas.openxmlformats.org/drawingml/2006/main" xmlns:r="http://schemas.openxmlformats.org/officeDocument/2006/relationships" xmlns:p="http://schemas.openxmlformats.org/presentationml/2006/main">
  <p:tag name="FOOTER" val="DATE"/>
</p:tagLst>
</file>

<file path=ppt/tags/tag12.xml><?xml version="1.0" encoding="utf-8"?>
<p:tagLst xmlns:a="http://schemas.openxmlformats.org/drawingml/2006/main" xmlns:r="http://schemas.openxmlformats.org/officeDocument/2006/relationships" xmlns:p="http://schemas.openxmlformats.org/presentationml/2006/main">
  <p:tag name="SHP" val="GREYBOX"/>
</p:tagLst>
</file>

<file path=ppt/tags/tag13.xml><?xml version="1.0" encoding="utf-8"?>
<p:tagLst xmlns:a="http://schemas.openxmlformats.org/drawingml/2006/main" xmlns:r="http://schemas.openxmlformats.org/officeDocument/2006/relationships" xmlns:p="http://schemas.openxmlformats.org/presentationml/2006/main">
  <p:tag name="FOOTER" val="LINE"/>
</p:tagLst>
</file>

<file path=ppt/tags/tag14.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15.xml><?xml version="1.0" encoding="utf-8"?>
<p:tagLst xmlns:a="http://schemas.openxmlformats.org/drawingml/2006/main" xmlns:r="http://schemas.openxmlformats.org/officeDocument/2006/relationships" xmlns:p="http://schemas.openxmlformats.org/presentationml/2006/main">
  <p:tag name="FOOTER" val="DATE"/>
</p:tagLst>
</file>

<file path=ppt/tags/tag16.xml><?xml version="1.0" encoding="utf-8"?>
<p:tagLst xmlns:a="http://schemas.openxmlformats.org/drawingml/2006/main" xmlns:r="http://schemas.openxmlformats.org/officeDocument/2006/relationships" xmlns:p="http://schemas.openxmlformats.org/presentationml/2006/main">
  <p:tag name="SHP" val="GREYBOX"/>
</p:tagLst>
</file>

<file path=ppt/tags/tag17.xml><?xml version="1.0" encoding="utf-8"?>
<p:tagLst xmlns:a="http://schemas.openxmlformats.org/drawingml/2006/main" xmlns:r="http://schemas.openxmlformats.org/officeDocument/2006/relationships" xmlns:p="http://schemas.openxmlformats.org/presentationml/2006/main">
  <p:tag name="FOOTER" val="LINE"/>
</p:tagLst>
</file>

<file path=ppt/tags/tag18.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19.xml><?xml version="1.0" encoding="utf-8"?>
<p:tagLst xmlns:a="http://schemas.openxmlformats.org/drawingml/2006/main" xmlns:r="http://schemas.openxmlformats.org/officeDocument/2006/relationships" xmlns:p="http://schemas.openxmlformats.org/presentationml/2006/main">
  <p:tag name="FOOTER" val="LINE"/>
</p:tagLst>
</file>

<file path=ppt/tags/tag2.xml><?xml version="1.0" encoding="utf-8"?>
<p:tagLst xmlns:a="http://schemas.openxmlformats.org/drawingml/2006/main" xmlns:r="http://schemas.openxmlformats.org/officeDocument/2006/relationships" xmlns:p="http://schemas.openxmlformats.org/presentationml/2006/main">
  <p:tag name="FOOTER" val="DATE"/>
</p:tagLst>
</file>

<file path=ppt/tags/tag20.xml><?xml version="1.0" encoding="utf-8"?>
<p:tagLst xmlns:a="http://schemas.openxmlformats.org/drawingml/2006/main" xmlns:r="http://schemas.openxmlformats.org/officeDocument/2006/relationships" xmlns:p="http://schemas.openxmlformats.org/presentationml/2006/main">
  <p:tag name="FOOTER" val="DATE"/>
</p:tagLst>
</file>

<file path=ppt/tags/tag21.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22.xml><?xml version="1.0" encoding="utf-8"?>
<p:tagLst xmlns:a="http://schemas.openxmlformats.org/drawingml/2006/main" xmlns:r="http://schemas.openxmlformats.org/officeDocument/2006/relationships" xmlns:p="http://schemas.openxmlformats.org/presentationml/2006/main">
  <p:tag name="FOOTER" val="DATE"/>
</p:tagLst>
</file>

<file path=ppt/tags/tag23.xml><?xml version="1.0" encoding="utf-8"?>
<p:tagLst xmlns:a="http://schemas.openxmlformats.org/drawingml/2006/main" xmlns:r="http://schemas.openxmlformats.org/officeDocument/2006/relationships" xmlns:p="http://schemas.openxmlformats.org/presentationml/2006/main">
  <p:tag name="FOOTER" val="LINE"/>
</p:tagLst>
</file>

<file path=ppt/tags/tag24.xml><?xml version="1.0" encoding="utf-8"?>
<p:tagLst xmlns:a="http://schemas.openxmlformats.org/drawingml/2006/main" xmlns:r="http://schemas.openxmlformats.org/officeDocument/2006/relationships" xmlns:p="http://schemas.openxmlformats.org/presentationml/2006/main">
  <p:tag name="FOOTER" val="DATE"/>
</p:tagLst>
</file>

<file path=ppt/tags/tag25.xml><?xml version="1.0" encoding="utf-8"?>
<p:tagLst xmlns:a="http://schemas.openxmlformats.org/drawingml/2006/main" xmlns:r="http://schemas.openxmlformats.org/officeDocument/2006/relationships" xmlns:p="http://schemas.openxmlformats.org/presentationml/2006/main">
  <p:tag name="FOOTER" val="LINE"/>
</p:tagLst>
</file>

<file path=ppt/tags/tag26.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27.xml><?xml version="1.0" encoding="utf-8"?>
<p:tagLst xmlns:a="http://schemas.openxmlformats.org/drawingml/2006/main" xmlns:r="http://schemas.openxmlformats.org/officeDocument/2006/relationships" xmlns:p="http://schemas.openxmlformats.org/presentationml/2006/main">
  <p:tag name="FOOTER" val="LINE"/>
</p:tagLst>
</file>

<file path=ppt/tags/tag28.xml><?xml version="1.0" encoding="utf-8"?>
<p:tagLst xmlns:a="http://schemas.openxmlformats.org/drawingml/2006/main" xmlns:r="http://schemas.openxmlformats.org/officeDocument/2006/relationships" xmlns:p="http://schemas.openxmlformats.org/presentationml/2006/main">
  <p:tag name="FOOTER" val="DATE"/>
</p:tagLst>
</file>

<file path=ppt/tags/tag29.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3.xml><?xml version="1.0" encoding="utf-8"?>
<p:tagLst xmlns:a="http://schemas.openxmlformats.org/drawingml/2006/main" xmlns:r="http://schemas.openxmlformats.org/officeDocument/2006/relationships" xmlns:p="http://schemas.openxmlformats.org/presentationml/2006/main">
  <p:tag name="FOOTER" val="LINE"/>
</p:tagLst>
</file>

<file path=ppt/tags/tag30.xml><?xml version="1.0" encoding="utf-8"?>
<p:tagLst xmlns:a="http://schemas.openxmlformats.org/drawingml/2006/main" xmlns:r="http://schemas.openxmlformats.org/officeDocument/2006/relationships" xmlns:p="http://schemas.openxmlformats.org/presentationml/2006/main">
  <p:tag name="FOOTER" val="LINE"/>
</p:tagLst>
</file>

<file path=ppt/tags/tag31.xml><?xml version="1.0" encoding="utf-8"?>
<p:tagLst xmlns:a="http://schemas.openxmlformats.org/drawingml/2006/main" xmlns:r="http://schemas.openxmlformats.org/officeDocument/2006/relationships" xmlns:p="http://schemas.openxmlformats.org/presentationml/2006/main">
  <p:tag name="FOOTER" val="DATE"/>
</p:tagLst>
</file>

<file path=ppt/tags/tag32.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33.xml><?xml version="1.0" encoding="utf-8"?>
<p:tagLst xmlns:a="http://schemas.openxmlformats.org/drawingml/2006/main" xmlns:r="http://schemas.openxmlformats.org/officeDocument/2006/relationships" xmlns:p="http://schemas.openxmlformats.org/presentationml/2006/main">
  <p:tag name="FOOTER" val="LINE"/>
</p:tagLst>
</file>

<file path=ppt/tags/tag34.xml><?xml version="1.0" encoding="utf-8"?>
<p:tagLst xmlns:a="http://schemas.openxmlformats.org/drawingml/2006/main" xmlns:r="http://schemas.openxmlformats.org/officeDocument/2006/relationships" xmlns:p="http://schemas.openxmlformats.org/presentationml/2006/main">
  <p:tag name="FOOTER" val="DATE"/>
</p:tagLst>
</file>

<file path=ppt/tags/tag35.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36.xml><?xml version="1.0" encoding="utf-8"?>
<p:tagLst xmlns:a="http://schemas.openxmlformats.org/drawingml/2006/main" xmlns:r="http://schemas.openxmlformats.org/officeDocument/2006/relationships" xmlns:p="http://schemas.openxmlformats.org/presentationml/2006/main">
  <p:tag name="SLIDE" val="COVER"/>
</p:tagLst>
</file>

<file path=ppt/tags/tag37.xml><?xml version="1.0" encoding="utf-8"?>
<p:tagLst xmlns:a="http://schemas.openxmlformats.org/drawingml/2006/main" xmlns:r="http://schemas.openxmlformats.org/officeDocument/2006/relationships" xmlns:p="http://schemas.openxmlformats.org/presentationml/2006/main">
  <p:tag name="WIDTH" val="770.8107"/>
  <p:tag name="HEIGHT" val="111.5543"/>
  <p:tag name="TOP" val="7.874016E-05"/>
  <p:tag name="LEFT" val="25.33748"/>
</p:tagLst>
</file>

<file path=ppt/tags/tag38.xml><?xml version="1.0" encoding="utf-8"?>
<p:tagLst xmlns:a="http://schemas.openxmlformats.org/drawingml/2006/main" xmlns:r="http://schemas.openxmlformats.org/officeDocument/2006/relationships" xmlns:p="http://schemas.openxmlformats.org/presentationml/2006/main">
  <p:tag name="WIDTH" val="770.8107"/>
  <p:tag name="HEIGHT" val="111.5543"/>
  <p:tag name="TOP" val="7.874016E-05"/>
  <p:tag name="LEFT" val="25.33748"/>
</p:tagLst>
</file>

<file path=ppt/tags/tag39.xml><?xml version="1.0" encoding="utf-8"?>
<p:tagLst xmlns:a="http://schemas.openxmlformats.org/drawingml/2006/main" xmlns:r="http://schemas.openxmlformats.org/officeDocument/2006/relationships" xmlns:p="http://schemas.openxmlformats.org/presentationml/2006/main">
  <p:tag name="WIDTH" val="770.8107"/>
  <p:tag name="HEIGHT" val="111.5543"/>
  <p:tag name="TOP" val="7.874016E-05"/>
  <p:tag name="LEFT" val="25.33748"/>
</p:tagLst>
</file>

<file path=ppt/tags/tag4.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40.xml><?xml version="1.0" encoding="utf-8"?>
<p:tagLst xmlns:a="http://schemas.openxmlformats.org/drawingml/2006/main" xmlns:r="http://schemas.openxmlformats.org/officeDocument/2006/relationships" xmlns:p="http://schemas.openxmlformats.org/presentationml/2006/main">
  <p:tag name="WIDTH" val="106.0492"/>
  <p:tag name="HEIGHT" val="33.92732"/>
  <p:tag name="TOP" val="401.2"/>
  <p:tag name="LEFT" val="431.5575"/>
</p:tagLst>
</file>

<file path=ppt/tags/tag41.xml><?xml version="1.0" encoding="utf-8"?>
<p:tagLst xmlns:a="http://schemas.openxmlformats.org/drawingml/2006/main" xmlns:r="http://schemas.openxmlformats.org/officeDocument/2006/relationships" xmlns:p="http://schemas.openxmlformats.org/presentationml/2006/main">
  <p:tag name="WIDTH" val="106.0492"/>
  <p:tag name="HEIGHT" val="33.92732"/>
  <p:tag name="TOP" val="400.11"/>
  <p:tag name="LEFT" val="266.5722"/>
</p:tagLst>
</file>

<file path=ppt/tags/tag42.xml><?xml version="1.0" encoding="utf-8"?>
<p:tagLst xmlns:a="http://schemas.openxmlformats.org/drawingml/2006/main" xmlns:r="http://schemas.openxmlformats.org/officeDocument/2006/relationships" xmlns:p="http://schemas.openxmlformats.org/presentationml/2006/main">
  <p:tag name="WIDTH" val="124.3512"/>
  <p:tag name="HEIGHT" val="33.92732"/>
  <p:tag name="TOP" val="318.1893"/>
  <p:tag name="LEFT" val="187.433"/>
</p:tagLst>
</file>

<file path=ppt/tags/tag43.xml><?xml version="1.0" encoding="utf-8"?>
<p:tagLst xmlns:a="http://schemas.openxmlformats.org/drawingml/2006/main" xmlns:r="http://schemas.openxmlformats.org/officeDocument/2006/relationships" xmlns:p="http://schemas.openxmlformats.org/presentationml/2006/main">
  <p:tag name="WIDTH" val="124.3512"/>
  <p:tag name="HEIGHT" val="33.92732"/>
  <p:tag name="TOP" val="176.7023"/>
  <p:tag name="LEFT" val="187.433"/>
</p:tagLst>
</file>

<file path=ppt/tags/tag44.xml><?xml version="1.0" encoding="utf-8"?>
<p:tagLst xmlns:a="http://schemas.openxmlformats.org/drawingml/2006/main" xmlns:r="http://schemas.openxmlformats.org/officeDocument/2006/relationships" xmlns:p="http://schemas.openxmlformats.org/presentationml/2006/main">
  <p:tag name="LINEID" val="3487"/>
</p:tagLst>
</file>

<file path=ppt/tags/tag45.xml><?xml version="1.0" encoding="utf-8"?>
<p:tagLst xmlns:a="http://schemas.openxmlformats.org/drawingml/2006/main" xmlns:r="http://schemas.openxmlformats.org/officeDocument/2006/relationships" xmlns:p="http://schemas.openxmlformats.org/presentationml/2006/main">
  <p:tag name="LINEID" val="3487"/>
</p:tagLst>
</file>

<file path=ppt/tags/tag46.xml><?xml version="1.0" encoding="utf-8"?>
<p:tagLst xmlns:a="http://schemas.openxmlformats.org/drawingml/2006/main" xmlns:r="http://schemas.openxmlformats.org/officeDocument/2006/relationships" xmlns:p="http://schemas.openxmlformats.org/presentationml/2006/main">
  <p:tag name="SHP" val="PAGENUMBER"/>
</p:tagLst>
</file>

<file path=ppt/tags/tag47.xml><?xml version="1.0" encoding="utf-8"?>
<p:tagLst xmlns:a="http://schemas.openxmlformats.org/drawingml/2006/main" xmlns:r="http://schemas.openxmlformats.org/officeDocument/2006/relationships" xmlns:p="http://schemas.openxmlformats.org/presentationml/2006/main">
  <p:tag name="SLIDE" val="CUSTOMSLIDE"/>
</p:tagLst>
</file>

<file path=ppt/tags/tag48.xml><?xml version="1.0" encoding="utf-8"?>
<p:tagLst xmlns:a="http://schemas.openxmlformats.org/drawingml/2006/main" xmlns:r="http://schemas.openxmlformats.org/officeDocument/2006/relationships" xmlns:p="http://schemas.openxmlformats.org/presentationml/2006/main">
  <p:tag name="WIDTH" val="693.1652"/>
  <p:tag name="HEIGHT" val="19.36228"/>
  <p:tag name="TOP" val="442.9565"/>
  <p:tag name="LEFT" val="15.4348"/>
</p:tagLst>
</file>

<file path=ppt/tags/tag5.xml><?xml version="1.0" encoding="utf-8"?>
<p:tagLst xmlns:a="http://schemas.openxmlformats.org/drawingml/2006/main" xmlns:r="http://schemas.openxmlformats.org/officeDocument/2006/relationships" xmlns:p="http://schemas.openxmlformats.org/presentationml/2006/main">
  <p:tag name="FOOTER" val="DATE"/>
</p:tagLst>
</file>

<file path=ppt/tags/tag6.xml><?xml version="1.0" encoding="utf-8"?>
<p:tagLst xmlns:a="http://schemas.openxmlformats.org/drawingml/2006/main" xmlns:r="http://schemas.openxmlformats.org/officeDocument/2006/relationships" xmlns:p="http://schemas.openxmlformats.org/presentationml/2006/main">
  <p:tag name="FOOTER" val="LINE"/>
</p:tagLst>
</file>

<file path=ppt/tags/tag7.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8.xml><?xml version="1.0" encoding="utf-8"?>
<p:tagLst xmlns:a="http://schemas.openxmlformats.org/drawingml/2006/main" xmlns:r="http://schemas.openxmlformats.org/officeDocument/2006/relationships" xmlns:p="http://schemas.openxmlformats.org/presentationml/2006/main">
  <p:tag name="FOOTER" val="DATE"/>
</p:tagLst>
</file>

<file path=ppt/tags/tag9.xml><?xml version="1.0" encoding="utf-8"?>
<p:tagLst xmlns:a="http://schemas.openxmlformats.org/drawingml/2006/main" xmlns:r="http://schemas.openxmlformats.org/officeDocument/2006/relationships" xmlns:p="http://schemas.openxmlformats.org/presentationml/2006/main">
  <p:tag name="FOOTER" val="LINE"/>
</p:tagLst>
</file>

<file path=ppt/theme/theme1.xml><?xml version="1.0" encoding="utf-8"?>
<a:theme xmlns:a="http://schemas.openxmlformats.org/drawingml/2006/main" name="Title">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b="0" dirty="0" smtClean="0">
            <a:solidFill>
              <a:srgbClr val="333333"/>
            </a:solidFill>
            <a:latin typeface="+mn-lt"/>
          </a:defRPr>
        </a:defPPr>
      </a:lstStyle>
    </a:txDef>
  </a:objectDefaults>
  <a:extraClrSchemeLst/>
</a:theme>
</file>

<file path=ppt/theme/theme10.xml><?xml version="1.0" encoding="utf-8"?>
<a:theme xmlns:a="http://schemas.openxmlformats.org/drawingml/2006/main" name="3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pter">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3.xml><?xml version="1.0" encoding="utf-8"?>
<a:theme xmlns:a="http://schemas.openxmlformats.org/drawingml/2006/main" name="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andard with Grey Box">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id Layout">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Standard with Grey Box">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10846</TotalTime>
  <Words>1862</Words>
  <Application>Microsoft Office PowerPoint</Application>
  <PresentationFormat>On-screen Show (4:3)</PresentationFormat>
  <Paragraphs>326</Paragraphs>
  <Slides>18</Slides>
  <Notes>12</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18</vt:i4>
      </vt:variant>
    </vt:vector>
  </HeadingPairs>
  <TitlesOfParts>
    <vt:vector size="37" baseType="lpstr">
      <vt:lpstr>Aharoni</vt:lpstr>
      <vt:lpstr>Arial</vt:lpstr>
      <vt:lpstr>Calibri</vt:lpstr>
      <vt:lpstr>Times New Roman</vt:lpstr>
      <vt:lpstr>Verdana</vt:lpstr>
      <vt:lpstr>Wingdings</vt:lpstr>
      <vt:lpstr>Title</vt:lpstr>
      <vt:lpstr>Chapter</vt:lpstr>
      <vt:lpstr>Standard</vt:lpstr>
      <vt:lpstr>Standard with Grey Box</vt:lpstr>
      <vt:lpstr>Grid Layout</vt:lpstr>
      <vt:lpstr>Blank</vt:lpstr>
      <vt:lpstr>1_Standard with Grey Box</vt:lpstr>
      <vt:lpstr>1_Standard</vt:lpstr>
      <vt:lpstr>2_Standard</vt:lpstr>
      <vt:lpstr>3_Standard</vt:lpstr>
      <vt:lpstr>4_Standard</vt:lpstr>
      <vt:lpstr>5_Standard</vt:lpstr>
      <vt:lpstr>6_Standard</vt:lpstr>
      <vt:lpstr>TNS Medium Gallup Attitudes towards the Impact of the Refugee and Migrant Crisis in Serbia’s Municipalities 2016</vt:lpstr>
      <vt:lpstr>Introduction</vt:lpstr>
      <vt:lpstr>Analysis based on the impact of migrant crises on municipalities:</vt:lpstr>
      <vt:lpstr>Citizens’ point of view</vt:lpstr>
      <vt:lpstr>Socioeconomic issues most important for citizens</vt:lpstr>
      <vt:lpstr>Neutral opinion about the migrants prevails among citizens, with negative tendency</vt:lpstr>
      <vt:lpstr>Citizens’ attitudes towards migrants in municipalities</vt:lpstr>
      <vt:lpstr>Citizens understand the reasons for migrations</vt:lpstr>
      <vt:lpstr>Citizens on the differences between the current migrants/refugees from the Middle East and refugees of the ‘90s in the former Yugoslavia </vt:lpstr>
      <vt:lpstr>Situation within municipality</vt:lpstr>
      <vt:lpstr>Perception of migrant crisis in municipalities</vt:lpstr>
      <vt:lpstr>What kind of help should migrants receive?</vt:lpstr>
      <vt:lpstr>Local self-government officials on migrant crises</vt:lpstr>
      <vt:lpstr>Accepting migrants/refugees</vt:lpstr>
      <vt:lpstr>Level of migrants’ acceptance </vt:lpstr>
      <vt:lpstr>Clustering citizens attitudes towards migrants</vt:lpstr>
      <vt:lpstr>Municipalities’ dealing with migrant crisis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line presentation title Using property</dc:title>
  <dc:creator>Milana Aleksic</dc:creator>
  <cp:lastModifiedBy>Milana Aleksic</cp:lastModifiedBy>
  <cp:revision>1139</cp:revision>
  <cp:lastPrinted>2016-04-08T10:57:22Z</cp:lastPrinted>
  <dcterms:created xsi:type="dcterms:W3CDTF">2016-03-21T08:55:45Z</dcterms:created>
  <dcterms:modified xsi:type="dcterms:W3CDTF">2016-11-21T09:17:25Z</dcterms:modified>
</cp:coreProperties>
</file>