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theme/themeOverride19.xml" ContentType="application/vnd.openxmlformats-officedocument.themeOverride+xml"/>
  <Override PartName="/ppt/notesSlides/notesSlide23.xml" ContentType="application/vnd.openxmlformats-officedocument.presentationml.notesSlide+xml"/>
  <Override PartName="/ppt/charts/chart22.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heme/themeOverride17.xml" ContentType="application/vnd.openxmlformats-officedocument.themeOverride+xml"/>
  <Override PartName="/ppt/notesSlides/notesSlide21.xml" ContentType="application/vnd.openxmlformats-officedocument.presentationml.notesSlide+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theme/themeOverride18.xml" ContentType="application/vnd.openxmlformats-officedocument.themeOverride+xml"/>
  <Override PartName="/ppt/charts/chart4.xml" ContentType="application/vnd.openxmlformats-officedocument.drawingml.chart+xml"/>
  <Override PartName="/ppt/notesSlides/notesSlide6.xml" ContentType="application/vnd.openxmlformats-officedocument.presentationml.notesSlide+xml"/>
  <Override PartName="/ppt/theme/themeOverride16.xml" ContentType="application/vnd.openxmlformats-officedocument.themeOverr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9"/>
  </p:notesMasterIdLst>
  <p:sldIdLst>
    <p:sldId id="256" r:id="rId2"/>
    <p:sldId id="258" r:id="rId3"/>
    <p:sldId id="259" r:id="rId4"/>
    <p:sldId id="261" r:id="rId5"/>
    <p:sldId id="262" r:id="rId6"/>
    <p:sldId id="264" r:id="rId7"/>
    <p:sldId id="265" r:id="rId8"/>
    <p:sldId id="266" r:id="rId9"/>
    <p:sldId id="268" r:id="rId10"/>
    <p:sldId id="269" r:id="rId11"/>
    <p:sldId id="270" r:id="rId12"/>
    <p:sldId id="288" r:id="rId13"/>
    <p:sldId id="274" r:id="rId14"/>
    <p:sldId id="275" r:id="rId15"/>
    <p:sldId id="289" r:id="rId16"/>
    <p:sldId id="290" r:id="rId17"/>
    <p:sldId id="291" r:id="rId18"/>
    <p:sldId id="292" r:id="rId19"/>
    <p:sldId id="287" r:id="rId20"/>
    <p:sldId id="278" r:id="rId21"/>
    <p:sldId id="279" r:id="rId22"/>
    <p:sldId id="280" r:id="rId23"/>
    <p:sldId id="281" r:id="rId24"/>
    <p:sldId id="282" r:id="rId25"/>
    <p:sldId id="283" r:id="rId26"/>
    <p:sldId id="284"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30" autoAdjust="0"/>
    <p:restoredTop sz="94660"/>
  </p:normalViewPr>
  <p:slideViewPr>
    <p:cSldViewPr>
      <p:cViewPr>
        <p:scale>
          <a:sx n="60" d="100"/>
          <a:sy n="60" d="100"/>
        </p:scale>
        <p:origin x="-183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Ivo%20Colovic\Desktop\Korupcija%20III%20ciklus%20decembar%202013\VIII%20ciklus\UNDPKf2%20-%20Copy.xls" TargetMode="External"/></Relationships>
</file>

<file path=ppt/charts/_rels/chart14.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4.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6.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8.xml"/></Relationships>
</file>

<file path=ppt/charts/_rels/chart2.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19.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20.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21.xml"/></Relationships>
</file>

<file path=ppt/charts/_rels/chart3.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Ivo%20Colovic\Desktop\Korupcija%20III%20ciklus%20decembar%202013\VIII%20ciklus\UNDPKf2%20-%20Copy.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 I'!$C$2</c:f>
              <c:strCache>
                <c:ptCount val="1"/>
                <c:pt idx="0">
                  <c:v>2011 Nov</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Doesn’t know</c:v>
                </c:pt>
                <c:pt idx="1">
                  <c:v>In the right direction</c:v>
                </c:pt>
                <c:pt idx="2">
                  <c:v>In the wrong direction</c:v>
                </c:pt>
              </c:strCache>
            </c:strRef>
          </c:cat>
          <c:val>
            <c:numRef>
              <c:f>'grafikon I'!$C$3:$C$5</c:f>
              <c:numCache>
                <c:formatCode>0%</c:formatCode>
                <c:ptCount val="3"/>
                <c:pt idx="0">
                  <c:v>0.12000000000000002</c:v>
                </c:pt>
                <c:pt idx="1">
                  <c:v>0.14000000000000001</c:v>
                </c:pt>
                <c:pt idx="2">
                  <c:v>0.73000000000000065</c:v>
                </c:pt>
              </c:numCache>
            </c:numRef>
          </c:val>
        </c:ser>
        <c:ser>
          <c:idx val="1"/>
          <c:order val="1"/>
          <c:tx>
            <c:strRef>
              <c:f>'grafikon I'!$D$2</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Doesn’t know</c:v>
                </c:pt>
                <c:pt idx="1">
                  <c:v>In the right direction</c:v>
                </c:pt>
                <c:pt idx="2">
                  <c:v>In the wrong direction</c:v>
                </c:pt>
              </c:strCache>
            </c:strRef>
          </c:cat>
          <c:val>
            <c:numRef>
              <c:f>'grafikon I'!$D$3:$D$5</c:f>
              <c:numCache>
                <c:formatCode>0%</c:formatCode>
                <c:ptCount val="3"/>
                <c:pt idx="0">
                  <c:v>0.13</c:v>
                </c:pt>
                <c:pt idx="1">
                  <c:v>0.16000000000000017</c:v>
                </c:pt>
                <c:pt idx="2">
                  <c:v>0.71000000000000063</c:v>
                </c:pt>
              </c:numCache>
            </c:numRef>
          </c:val>
        </c:ser>
        <c:ser>
          <c:idx val="2"/>
          <c:order val="2"/>
          <c:tx>
            <c:strRef>
              <c:f>'grafikon I'!$E$2</c:f>
              <c:strCache>
                <c:ptCount val="1"/>
                <c:pt idx="0">
                  <c:v>2012 Dec</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Doesn’t know</c:v>
                </c:pt>
                <c:pt idx="1">
                  <c:v>In the right direction</c:v>
                </c:pt>
                <c:pt idx="2">
                  <c:v>In the wrong direction</c:v>
                </c:pt>
              </c:strCache>
            </c:strRef>
          </c:cat>
          <c:val>
            <c:numRef>
              <c:f>'grafikon I'!$E$3:$E$5</c:f>
              <c:numCache>
                <c:formatCode>0%</c:formatCode>
                <c:ptCount val="3"/>
                <c:pt idx="0">
                  <c:v>0.23</c:v>
                </c:pt>
                <c:pt idx="1">
                  <c:v>0.32000000000000067</c:v>
                </c:pt>
                <c:pt idx="2">
                  <c:v>0.45</c:v>
                </c:pt>
              </c:numCache>
            </c:numRef>
          </c:val>
        </c:ser>
        <c:ser>
          <c:idx val="3"/>
          <c:order val="3"/>
          <c:tx>
            <c:strRef>
              <c:f>'grafikon I'!$F$2</c:f>
              <c:strCache>
                <c:ptCount val="1"/>
                <c:pt idx="0">
                  <c:v>2013 Jun</c:v>
                </c:pt>
              </c:strCache>
            </c:strRef>
          </c:tx>
          <c:spPr>
            <a:solidFill>
              <a:schemeClr val="accent6">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'grafikon I'!$B$3:$B$5</c:f>
              <c:strCache>
                <c:ptCount val="3"/>
                <c:pt idx="0">
                  <c:v>Doesn’t know</c:v>
                </c:pt>
                <c:pt idx="1">
                  <c:v>In the right direction</c:v>
                </c:pt>
                <c:pt idx="2">
                  <c:v>In the wrong direction</c:v>
                </c:pt>
              </c:strCache>
            </c:strRef>
          </c:cat>
          <c:val>
            <c:numRef>
              <c:f>'grafikon I'!$F$3:$F$5</c:f>
              <c:numCache>
                <c:formatCode>0%</c:formatCode>
                <c:ptCount val="3"/>
                <c:pt idx="0">
                  <c:v>0.19000000000000017</c:v>
                </c:pt>
                <c:pt idx="1">
                  <c:v>0.32000000000000067</c:v>
                </c:pt>
                <c:pt idx="2">
                  <c:v>0.49000000000000032</c:v>
                </c:pt>
              </c:numCache>
            </c:numRef>
          </c:val>
        </c:ser>
        <c:ser>
          <c:idx val="4"/>
          <c:order val="4"/>
          <c:tx>
            <c:strRef>
              <c:f>'grafikon I'!$G$2</c:f>
              <c:strCache>
                <c:ptCount val="1"/>
                <c:pt idx="0">
                  <c:v>2013 Dec</c:v>
                </c:pt>
              </c:strCache>
            </c:strRef>
          </c:tx>
          <c:spPr>
            <a:solidFill>
              <a:srgbClr val="C00000"/>
            </a:solidFill>
            <a:ln>
              <a:solidFill>
                <a:sysClr val="window" lastClr="FFFFFF"/>
              </a:solidFill>
            </a:ln>
            <a:scene3d>
              <a:camera prst="orthographicFront"/>
              <a:lightRig rig="threePt" dir="t"/>
            </a:scene3d>
            <a:sp3d>
              <a:bevelT/>
              <a:bevelB/>
            </a:sp3d>
          </c:spPr>
          <c:dLbls>
            <c:dLbl>
              <c:idx val="2"/>
              <c:spPr/>
              <c:txPr>
                <a:bodyPr/>
                <a:lstStyle/>
                <a:p>
                  <a:pPr>
                    <a:defRPr sz="1200" b="1"/>
                  </a:pPr>
                  <a:endParaRPr lang="en-US"/>
                </a:p>
              </c:txPr>
            </c:dLbl>
            <c:showVal val="1"/>
          </c:dLbls>
          <c:cat>
            <c:strRef>
              <c:f>'grafikon I'!$B$3:$B$5</c:f>
              <c:strCache>
                <c:ptCount val="3"/>
                <c:pt idx="0">
                  <c:v>Doesn’t know</c:v>
                </c:pt>
                <c:pt idx="1">
                  <c:v>In the right direction</c:v>
                </c:pt>
                <c:pt idx="2">
                  <c:v>In the wrong direction</c:v>
                </c:pt>
              </c:strCache>
            </c:strRef>
          </c:cat>
          <c:val>
            <c:numRef>
              <c:f>'grafikon I'!$G$3:$G$5</c:f>
              <c:numCache>
                <c:formatCode>0%</c:formatCode>
                <c:ptCount val="3"/>
                <c:pt idx="0">
                  <c:v>0.21000000000000021</c:v>
                </c:pt>
                <c:pt idx="1">
                  <c:v>0.31000000000000061</c:v>
                </c:pt>
                <c:pt idx="2">
                  <c:v>0.48000000000000032</c:v>
                </c:pt>
              </c:numCache>
            </c:numRef>
          </c:val>
        </c:ser>
        <c:dLbls/>
        <c:axId val="95434624"/>
        <c:axId val="95436160"/>
      </c:barChart>
      <c:catAx>
        <c:axId val="95434624"/>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5436160"/>
        <c:crosses val="autoZero"/>
        <c:auto val="1"/>
        <c:lblAlgn val="ctr"/>
        <c:lblOffset val="100"/>
      </c:catAx>
      <c:valAx>
        <c:axId val="95436160"/>
        <c:scaling>
          <c:orientation val="minMax"/>
        </c:scaling>
        <c:delete val="1"/>
        <c:axPos val="b"/>
        <c:numFmt formatCode="0%" sourceLinked="1"/>
        <c:tickLblPos val="none"/>
        <c:crossAx val="95434624"/>
        <c:crosses val="autoZero"/>
        <c:crossBetween val="between"/>
      </c:valAx>
    </c:plotArea>
    <c:legend>
      <c:legendPos val="r"/>
      <c:layout>
        <c:manualLayout>
          <c:xMode val="edge"/>
          <c:yMode val="edge"/>
          <c:x val="0.81452952861385119"/>
          <c:y val="0.39131774605752057"/>
          <c:w val="0.17306745742120194"/>
          <c:h val="0.32403022800990283"/>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5"/>
          <c:y val="4.569055036344756E-2"/>
          <c:w val="0.66761012821537302"/>
          <c:h val="0.90861889927310735"/>
        </c:manualLayout>
      </c:layout>
      <c:barChart>
        <c:barDir val="bar"/>
        <c:grouping val="percentStacked"/>
        <c:ser>
          <c:idx val="0"/>
          <c:order val="0"/>
          <c:tx>
            <c:strRef>
              <c:f>'institucije grafikon'!$C$50</c:f>
              <c:strCache>
                <c:ptCount val="1"/>
                <c:pt idx="0">
                  <c:v>2011 Nov</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grafikon'!$B$51:$B$55</c:f>
              <c:strCache>
                <c:ptCount val="5"/>
                <c:pt idx="0">
                  <c:v>City/administration</c:v>
                </c:pt>
                <c:pt idx="1">
                  <c:v>Customs</c:v>
                </c:pt>
                <c:pt idx="2">
                  <c:v>Police</c:v>
                </c:pt>
                <c:pt idx="3">
                  <c:v>Health care</c:v>
                </c:pt>
                <c:pt idx="4">
                  <c:v>Political parties</c:v>
                </c:pt>
              </c:strCache>
            </c:strRef>
          </c:cat>
          <c:val>
            <c:numRef>
              <c:f>'institucije grafikon'!$C$51:$C$55</c:f>
              <c:numCache>
                <c:formatCode>0%</c:formatCode>
                <c:ptCount val="5"/>
                <c:pt idx="0">
                  <c:v>0.55000000000000004</c:v>
                </c:pt>
                <c:pt idx="1">
                  <c:v>0.63000000000000134</c:v>
                </c:pt>
                <c:pt idx="2">
                  <c:v>0.63000000000000134</c:v>
                </c:pt>
                <c:pt idx="3">
                  <c:v>0.74000000000000121</c:v>
                </c:pt>
                <c:pt idx="4">
                  <c:v>0.76000000000000134</c:v>
                </c:pt>
              </c:numCache>
            </c:numRef>
          </c:val>
        </c:ser>
        <c:ser>
          <c:idx val="1"/>
          <c:order val="1"/>
          <c:tx>
            <c:strRef>
              <c:f>'institucije grafikon'!$D$50</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grafikon'!$B$51:$B$55</c:f>
              <c:strCache>
                <c:ptCount val="5"/>
                <c:pt idx="0">
                  <c:v>City/administration</c:v>
                </c:pt>
                <c:pt idx="1">
                  <c:v>Customs</c:v>
                </c:pt>
                <c:pt idx="2">
                  <c:v>Police</c:v>
                </c:pt>
                <c:pt idx="3">
                  <c:v>Health care</c:v>
                </c:pt>
                <c:pt idx="4">
                  <c:v>Political parties</c:v>
                </c:pt>
              </c:strCache>
            </c:strRef>
          </c:cat>
          <c:val>
            <c:numRef>
              <c:f>'institucije grafikon'!$D$51:$D$55</c:f>
              <c:numCache>
                <c:formatCode>0%</c:formatCode>
                <c:ptCount val="5"/>
                <c:pt idx="0">
                  <c:v>0.64000000000000135</c:v>
                </c:pt>
                <c:pt idx="1">
                  <c:v>0.66000000000000159</c:v>
                </c:pt>
                <c:pt idx="2">
                  <c:v>0.64000000000000135</c:v>
                </c:pt>
                <c:pt idx="3">
                  <c:v>0.74000000000000121</c:v>
                </c:pt>
                <c:pt idx="4">
                  <c:v>0.77000000000000135</c:v>
                </c:pt>
              </c:numCache>
            </c:numRef>
          </c:val>
        </c:ser>
        <c:ser>
          <c:idx val="2"/>
          <c:order val="2"/>
          <c:tx>
            <c:strRef>
              <c:f>'institucije grafikon'!$E$50</c:f>
              <c:strCache>
                <c:ptCount val="1"/>
                <c:pt idx="0">
                  <c:v>2012 Dec</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grafikon'!$B$51:$B$55</c:f>
              <c:strCache>
                <c:ptCount val="5"/>
                <c:pt idx="0">
                  <c:v>City/administration</c:v>
                </c:pt>
                <c:pt idx="1">
                  <c:v>Customs</c:v>
                </c:pt>
                <c:pt idx="2">
                  <c:v>Police</c:v>
                </c:pt>
                <c:pt idx="3">
                  <c:v>Health care</c:v>
                </c:pt>
                <c:pt idx="4">
                  <c:v>Political parties</c:v>
                </c:pt>
              </c:strCache>
            </c:strRef>
          </c:cat>
          <c:val>
            <c:numRef>
              <c:f>'institucije grafikon'!$E$51:$E$55</c:f>
              <c:numCache>
                <c:formatCode>0%</c:formatCode>
                <c:ptCount val="5"/>
                <c:pt idx="0">
                  <c:v>0.51</c:v>
                </c:pt>
                <c:pt idx="1">
                  <c:v>0.52</c:v>
                </c:pt>
                <c:pt idx="2">
                  <c:v>0.56000000000000005</c:v>
                </c:pt>
                <c:pt idx="3">
                  <c:v>0.69000000000000061</c:v>
                </c:pt>
                <c:pt idx="4">
                  <c:v>0.72000000000000064</c:v>
                </c:pt>
              </c:numCache>
            </c:numRef>
          </c:val>
        </c:ser>
        <c:ser>
          <c:idx val="3"/>
          <c:order val="3"/>
          <c:tx>
            <c:strRef>
              <c:f>'institucije grafikon'!$F$50</c:f>
              <c:strCache>
                <c:ptCount val="1"/>
                <c:pt idx="0">
                  <c:v>2013 Jun</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'institucije grafikon'!$B$51:$B$55</c:f>
              <c:strCache>
                <c:ptCount val="5"/>
                <c:pt idx="0">
                  <c:v>City/administration</c:v>
                </c:pt>
                <c:pt idx="1">
                  <c:v>Customs</c:v>
                </c:pt>
                <c:pt idx="2">
                  <c:v>Police</c:v>
                </c:pt>
                <c:pt idx="3">
                  <c:v>Health care</c:v>
                </c:pt>
                <c:pt idx="4">
                  <c:v>Political parties</c:v>
                </c:pt>
              </c:strCache>
            </c:strRef>
          </c:cat>
          <c:val>
            <c:numRef>
              <c:f>'institucije grafikon'!$F$51:$F$55</c:f>
              <c:numCache>
                <c:formatCode>0%</c:formatCode>
                <c:ptCount val="5"/>
                <c:pt idx="0">
                  <c:v>0.51</c:v>
                </c:pt>
                <c:pt idx="1">
                  <c:v>0.62000000000000122</c:v>
                </c:pt>
                <c:pt idx="2">
                  <c:v>0.65000000000000147</c:v>
                </c:pt>
                <c:pt idx="3">
                  <c:v>0.68</c:v>
                </c:pt>
                <c:pt idx="4">
                  <c:v>0.72000000000000064</c:v>
                </c:pt>
              </c:numCache>
            </c:numRef>
          </c:val>
        </c:ser>
        <c:ser>
          <c:idx val="4"/>
          <c:order val="4"/>
          <c:tx>
            <c:strRef>
              <c:f>'institucije grafikon'!$G$50</c:f>
              <c:strCache>
                <c:ptCount val="1"/>
                <c:pt idx="0">
                  <c:v>2013 Dec</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'institucije grafikon'!$B$51:$B$55</c:f>
              <c:strCache>
                <c:ptCount val="5"/>
                <c:pt idx="0">
                  <c:v>City/administration</c:v>
                </c:pt>
                <c:pt idx="1">
                  <c:v>Customs</c:v>
                </c:pt>
                <c:pt idx="2">
                  <c:v>Police</c:v>
                </c:pt>
                <c:pt idx="3">
                  <c:v>Health care</c:v>
                </c:pt>
                <c:pt idx="4">
                  <c:v>Political parties</c:v>
                </c:pt>
              </c:strCache>
            </c:strRef>
          </c:cat>
          <c:val>
            <c:numRef>
              <c:f>'institucije grafikon'!$G$51:$G$55</c:f>
              <c:numCache>
                <c:formatCode>0%</c:formatCode>
                <c:ptCount val="5"/>
                <c:pt idx="0">
                  <c:v>0.59</c:v>
                </c:pt>
                <c:pt idx="1">
                  <c:v>0.59</c:v>
                </c:pt>
                <c:pt idx="2">
                  <c:v>0.74000000000000121</c:v>
                </c:pt>
                <c:pt idx="3">
                  <c:v>0.71000000000000063</c:v>
                </c:pt>
                <c:pt idx="4">
                  <c:v>0.8</c:v>
                </c:pt>
              </c:numCache>
            </c:numRef>
          </c:val>
        </c:ser>
        <c:dLbls/>
        <c:overlap val="100"/>
        <c:axId val="98234368"/>
        <c:axId val="98235904"/>
      </c:barChart>
      <c:catAx>
        <c:axId val="98234368"/>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8235904"/>
        <c:crosses val="autoZero"/>
        <c:auto val="1"/>
        <c:lblAlgn val="ctr"/>
        <c:lblOffset val="100"/>
      </c:catAx>
      <c:valAx>
        <c:axId val="98235904"/>
        <c:scaling>
          <c:orientation val="minMax"/>
        </c:scaling>
        <c:delete val="1"/>
        <c:axPos val="b"/>
        <c:numFmt formatCode="0%" sourceLinked="1"/>
        <c:tickLblPos val="none"/>
        <c:crossAx val="98234368"/>
        <c:crosses val="autoZero"/>
        <c:crossBetween val="between"/>
      </c:valAx>
    </c:plotArea>
    <c:legend>
      <c:legendPos val="r"/>
      <c:layout>
        <c:manualLayout>
          <c:xMode val="edge"/>
          <c:yMode val="edge"/>
          <c:x val="0.84752650150180153"/>
          <c:y val="0.13726988867770884"/>
          <c:w val="0.12987235684889595"/>
          <c:h val="0.71806543578604398"/>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56"/>
          <c:y val="4.569055036344756E-2"/>
          <c:w val="0.66761012821537324"/>
          <c:h val="0.90861889927310768"/>
        </c:manualLayout>
      </c:layout>
      <c:barChart>
        <c:barDir val="bar"/>
        <c:grouping val="percentStacked"/>
        <c:ser>
          <c:idx val="0"/>
          <c:order val="0"/>
          <c:tx>
            <c:strRef>
              <c:f>'institucije grafikon'!$C$71</c:f>
              <c:strCache>
                <c:ptCount val="1"/>
                <c:pt idx="0">
                  <c:v>2011 Nov</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grafikon'!$B$72:$B$75</c:f>
              <c:strCache>
                <c:ptCount val="4"/>
                <c:pt idx="0">
                  <c:v>Army </c:v>
                </c:pt>
                <c:pt idx="1">
                  <c:v>President of State</c:v>
                </c:pt>
                <c:pt idx="2">
                  <c:v>Government</c:v>
                </c:pt>
                <c:pt idx="3">
                  <c:v>Parliament/legislation</c:v>
                </c:pt>
              </c:strCache>
            </c:strRef>
          </c:cat>
          <c:val>
            <c:numRef>
              <c:f>'institucije grafikon'!$C$72:$C$75</c:f>
              <c:numCache>
                <c:formatCode>0%</c:formatCode>
                <c:ptCount val="4"/>
                <c:pt idx="0">
                  <c:v>0.25</c:v>
                </c:pt>
                <c:pt idx="1">
                  <c:v>0.45</c:v>
                </c:pt>
                <c:pt idx="2">
                  <c:v>0.67000000000000171</c:v>
                </c:pt>
                <c:pt idx="3">
                  <c:v>0.63000000000000134</c:v>
                </c:pt>
              </c:numCache>
            </c:numRef>
          </c:val>
        </c:ser>
        <c:ser>
          <c:idx val="1"/>
          <c:order val="1"/>
          <c:tx>
            <c:strRef>
              <c:f>'institucije grafikon'!$D$71</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grafikon'!$B$72:$B$75</c:f>
              <c:strCache>
                <c:ptCount val="4"/>
                <c:pt idx="0">
                  <c:v>Army </c:v>
                </c:pt>
                <c:pt idx="1">
                  <c:v>President of State</c:v>
                </c:pt>
                <c:pt idx="2">
                  <c:v>Government</c:v>
                </c:pt>
                <c:pt idx="3">
                  <c:v>Parliament/legislation</c:v>
                </c:pt>
              </c:strCache>
            </c:strRef>
          </c:cat>
          <c:val>
            <c:numRef>
              <c:f>'institucije grafikon'!$D$72:$D$75</c:f>
              <c:numCache>
                <c:formatCode>0%</c:formatCode>
                <c:ptCount val="4"/>
                <c:pt idx="0">
                  <c:v>0.32000000000000067</c:v>
                </c:pt>
                <c:pt idx="1">
                  <c:v>0.47000000000000008</c:v>
                </c:pt>
                <c:pt idx="2">
                  <c:v>0.69000000000000061</c:v>
                </c:pt>
                <c:pt idx="3">
                  <c:v>0.65000000000000147</c:v>
                </c:pt>
              </c:numCache>
            </c:numRef>
          </c:val>
        </c:ser>
        <c:ser>
          <c:idx val="2"/>
          <c:order val="2"/>
          <c:tx>
            <c:strRef>
              <c:f>'institucije grafikon'!$E$71</c:f>
              <c:strCache>
                <c:ptCount val="1"/>
                <c:pt idx="0">
                  <c:v>2012 Dec</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'institucije grafikon'!$B$72:$B$75</c:f>
              <c:strCache>
                <c:ptCount val="4"/>
                <c:pt idx="0">
                  <c:v>Army </c:v>
                </c:pt>
                <c:pt idx="1">
                  <c:v>President of State</c:v>
                </c:pt>
                <c:pt idx="2">
                  <c:v>Government</c:v>
                </c:pt>
                <c:pt idx="3">
                  <c:v>Parliament/legislation</c:v>
                </c:pt>
              </c:strCache>
            </c:strRef>
          </c:cat>
          <c:val>
            <c:numRef>
              <c:f>'institucije grafikon'!$E$72:$E$75</c:f>
              <c:numCache>
                <c:formatCode>0%</c:formatCode>
                <c:ptCount val="4"/>
                <c:pt idx="0">
                  <c:v>0.13</c:v>
                </c:pt>
                <c:pt idx="1">
                  <c:v>0.24000000000000021</c:v>
                </c:pt>
                <c:pt idx="2">
                  <c:v>0.47000000000000008</c:v>
                </c:pt>
                <c:pt idx="3">
                  <c:v>0.44</c:v>
                </c:pt>
              </c:numCache>
            </c:numRef>
          </c:val>
        </c:ser>
        <c:ser>
          <c:idx val="3"/>
          <c:order val="3"/>
          <c:tx>
            <c:strRef>
              <c:f>'institucije grafikon'!$F$71</c:f>
              <c:strCache>
                <c:ptCount val="1"/>
                <c:pt idx="0">
                  <c:v>2013 Jun</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'institucije grafikon'!$B$72:$B$75</c:f>
              <c:strCache>
                <c:ptCount val="4"/>
                <c:pt idx="0">
                  <c:v>Army </c:v>
                </c:pt>
                <c:pt idx="1">
                  <c:v>President of State</c:v>
                </c:pt>
                <c:pt idx="2">
                  <c:v>Government</c:v>
                </c:pt>
                <c:pt idx="3">
                  <c:v>Parliament/legislation</c:v>
                </c:pt>
              </c:strCache>
            </c:strRef>
          </c:cat>
          <c:val>
            <c:numRef>
              <c:f>'institucije grafikon'!$F$72:$F$75</c:f>
              <c:numCache>
                <c:formatCode>0%</c:formatCode>
                <c:ptCount val="4"/>
                <c:pt idx="0">
                  <c:v>0.16</c:v>
                </c:pt>
                <c:pt idx="1">
                  <c:v>0.29000000000000031</c:v>
                </c:pt>
                <c:pt idx="2">
                  <c:v>0.47000000000000008</c:v>
                </c:pt>
                <c:pt idx="3">
                  <c:v>0.48000000000000032</c:v>
                </c:pt>
              </c:numCache>
            </c:numRef>
          </c:val>
        </c:ser>
        <c:ser>
          <c:idx val="4"/>
          <c:order val="4"/>
          <c:tx>
            <c:strRef>
              <c:f>'institucije grafikon'!$G$71</c:f>
              <c:strCache>
                <c:ptCount val="1"/>
                <c:pt idx="0">
                  <c:v>2013 Dec</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b="1">
                    <a:solidFill>
                      <a:schemeClr val="bg1"/>
                    </a:solidFill>
                  </a:defRPr>
                </a:pPr>
                <a:endParaRPr lang="en-US"/>
              </a:p>
            </c:txPr>
            <c:showVal val="1"/>
          </c:dLbls>
          <c:cat>
            <c:strRef>
              <c:f>'institucije grafikon'!$B$72:$B$75</c:f>
              <c:strCache>
                <c:ptCount val="4"/>
                <c:pt idx="0">
                  <c:v>Army </c:v>
                </c:pt>
                <c:pt idx="1">
                  <c:v>President of State</c:v>
                </c:pt>
                <c:pt idx="2">
                  <c:v>Government</c:v>
                </c:pt>
                <c:pt idx="3">
                  <c:v>Parliament/legislation</c:v>
                </c:pt>
              </c:strCache>
            </c:strRef>
          </c:cat>
          <c:val>
            <c:numRef>
              <c:f>'institucije grafikon'!$G$72:$G$75</c:f>
              <c:numCache>
                <c:formatCode>0%</c:formatCode>
                <c:ptCount val="4"/>
                <c:pt idx="0">
                  <c:v>0.2</c:v>
                </c:pt>
                <c:pt idx="1">
                  <c:v>0.35000000000000031</c:v>
                </c:pt>
                <c:pt idx="2">
                  <c:v>0.56999999999999995</c:v>
                </c:pt>
                <c:pt idx="3">
                  <c:v>0.58000000000000007</c:v>
                </c:pt>
              </c:numCache>
            </c:numRef>
          </c:val>
        </c:ser>
        <c:dLbls/>
        <c:overlap val="100"/>
        <c:axId val="98318976"/>
        <c:axId val="98341248"/>
      </c:barChart>
      <c:catAx>
        <c:axId val="98318976"/>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8341248"/>
        <c:crosses val="autoZero"/>
        <c:auto val="1"/>
        <c:lblAlgn val="ctr"/>
        <c:lblOffset val="100"/>
      </c:catAx>
      <c:valAx>
        <c:axId val="98341248"/>
        <c:scaling>
          <c:orientation val="minMax"/>
        </c:scaling>
        <c:delete val="1"/>
        <c:axPos val="b"/>
        <c:numFmt formatCode="0%" sourceLinked="1"/>
        <c:tickLblPos val="none"/>
        <c:crossAx val="98318976"/>
        <c:crosses val="autoZero"/>
        <c:crossBetween val="between"/>
      </c:valAx>
    </c:plotArea>
    <c:legend>
      <c:legendPos val="r"/>
      <c:layout>
        <c:manualLayout>
          <c:xMode val="edge"/>
          <c:yMode val="edge"/>
          <c:x val="0.84126903971714251"/>
          <c:y val="0.13726998166325124"/>
          <c:w val="0.11908340383071959"/>
          <c:h val="0.72665127385392758"/>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5.5997275026363216E-2"/>
          <c:y val="7.2086077230398227E-2"/>
          <c:w val="0.92356490424745397"/>
          <c:h val="0.71175165404644103"/>
        </c:manualLayout>
      </c:layout>
      <c:barChart>
        <c:barDir val="col"/>
        <c:grouping val="clustered"/>
        <c:ser>
          <c:idx val="0"/>
          <c:order val="0"/>
          <c:tx>
            <c:strRef>
              <c:f>procenti!$I$1096</c:f>
              <c:strCache>
                <c:ptCount val="1"/>
                <c:pt idx="0">
                  <c:v>2012 Dec</c:v>
                </c:pt>
              </c:strCache>
            </c:strRef>
          </c:tx>
          <c:spPr>
            <a:solidFill>
              <a:schemeClr val="accent1">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procenti!$H$1097:$H$1101</c:f>
              <c:strCache>
                <c:ptCount val="5"/>
                <c:pt idx="0">
                  <c:v>very much</c:v>
                </c:pt>
                <c:pt idx="1">
                  <c:v>a lot</c:v>
                </c:pt>
                <c:pt idx="2">
                  <c:v>medium</c:v>
                </c:pt>
                <c:pt idx="3">
                  <c:v>a little</c:v>
                </c:pt>
                <c:pt idx="4">
                  <c:v>none</c:v>
                </c:pt>
              </c:strCache>
            </c:strRef>
          </c:cat>
          <c:val>
            <c:numRef>
              <c:f>procenti!$I$1097:$I$1101</c:f>
              <c:numCache>
                <c:formatCode>0</c:formatCode>
                <c:ptCount val="5"/>
                <c:pt idx="0">
                  <c:v>36.702127659574465</c:v>
                </c:pt>
                <c:pt idx="1">
                  <c:v>28.723404255319107</c:v>
                </c:pt>
                <c:pt idx="2">
                  <c:v>24.787234042553141</c:v>
                </c:pt>
                <c:pt idx="3">
                  <c:v>8.5106382978723527</c:v>
                </c:pt>
                <c:pt idx="4">
                  <c:v>1.2765957446808511</c:v>
                </c:pt>
              </c:numCache>
            </c:numRef>
          </c:val>
        </c:ser>
        <c:ser>
          <c:idx val="1"/>
          <c:order val="1"/>
          <c:tx>
            <c:strRef>
              <c:f>procenti!$J$1096</c:f>
              <c:strCache>
                <c:ptCount val="1"/>
                <c:pt idx="0">
                  <c:v>2013 Jun</c:v>
                </c:pt>
              </c:strCache>
            </c:strRef>
          </c:tx>
          <c:spPr>
            <a:solidFill>
              <a:srgbClr val="C0504D">
                <a:lumMod val="40000"/>
                <a:lumOff val="60000"/>
              </a:srgbClr>
            </a:solidFill>
            <a:ln>
              <a:solidFill>
                <a:sysClr val="window" lastClr="FFFFFF"/>
              </a:solidFill>
            </a:ln>
            <a:scene3d>
              <a:camera prst="orthographicFront"/>
              <a:lightRig rig="threePt" dir="t"/>
            </a:scene3d>
            <a:sp3d>
              <a:bevelT/>
              <a:bevelB/>
            </a:sp3d>
          </c:spPr>
          <c:dLbls>
            <c:txPr>
              <a:bodyPr/>
              <a:lstStyle/>
              <a:p>
                <a:pPr>
                  <a:defRPr sz="1200" b="0"/>
                </a:pPr>
                <a:endParaRPr lang="en-US"/>
              </a:p>
            </c:txPr>
            <c:showVal val="1"/>
          </c:dLbls>
          <c:cat>
            <c:strRef>
              <c:f>procenti!$H$1097:$H$1101</c:f>
              <c:strCache>
                <c:ptCount val="5"/>
                <c:pt idx="0">
                  <c:v>very much</c:v>
                </c:pt>
                <c:pt idx="1">
                  <c:v>a lot</c:v>
                </c:pt>
                <c:pt idx="2">
                  <c:v>medium</c:v>
                </c:pt>
                <c:pt idx="3">
                  <c:v>a little</c:v>
                </c:pt>
                <c:pt idx="4">
                  <c:v>none</c:v>
                </c:pt>
              </c:strCache>
            </c:strRef>
          </c:cat>
          <c:val>
            <c:numRef>
              <c:f>procenti!$J$1097:$J$1101</c:f>
              <c:numCache>
                <c:formatCode>0</c:formatCode>
                <c:ptCount val="5"/>
                <c:pt idx="0">
                  <c:v>37.787056367432079</c:v>
                </c:pt>
                <c:pt idx="1">
                  <c:v>25.887265135699391</c:v>
                </c:pt>
                <c:pt idx="2">
                  <c:v>25.678496868475989</c:v>
                </c:pt>
                <c:pt idx="3">
                  <c:v>7.7244258872651264</c:v>
                </c:pt>
                <c:pt idx="4">
                  <c:v>2.9227557411273546</c:v>
                </c:pt>
              </c:numCache>
            </c:numRef>
          </c:val>
        </c:ser>
        <c:ser>
          <c:idx val="2"/>
          <c:order val="2"/>
          <c:tx>
            <c:strRef>
              <c:f>procenti!$K$1096</c:f>
              <c:strCache>
                <c:ptCount val="1"/>
                <c:pt idx="0">
                  <c:v>2013 Dec</c:v>
                </c:pt>
              </c:strCache>
            </c:strRef>
          </c:tx>
          <c:spPr>
            <a:solidFill>
              <a:srgbClr val="F79646">
                <a:lumMod val="75000"/>
              </a:srgbClr>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procenti!$H$1097:$H$1101</c:f>
              <c:strCache>
                <c:ptCount val="5"/>
                <c:pt idx="0">
                  <c:v>very much</c:v>
                </c:pt>
                <c:pt idx="1">
                  <c:v>a lot</c:v>
                </c:pt>
                <c:pt idx="2">
                  <c:v>medium</c:v>
                </c:pt>
                <c:pt idx="3">
                  <c:v>a little</c:v>
                </c:pt>
                <c:pt idx="4">
                  <c:v>none</c:v>
                </c:pt>
              </c:strCache>
            </c:strRef>
          </c:cat>
          <c:val>
            <c:numRef>
              <c:f>procenti!$K$1097:$K$1101</c:f>
              <c:numCache>
                <c:formatCode>0</c:formatCode>
                <c:ptCount val="5"/>
                <c:pt idx="0">
                  <c:v>41</c:v>
                </c:pt>
                <c:pt idx="1">
                  <c:v>27</c:v>
                </c:pt>
                <c:pt idx="2">
                  <c:v>25</c:v>
                </c:pt>
                <c:pt idx="3">
                  <c:v>5</c:v>
                </c:pt>
                <c:pt idx="4">
                  <c:v>2</c:v>
                </c:pt>
              </c:numCache>
            </c:numRef>
          </c:val>
        </c:ser>
        <c:dLbls/>
        <c:axId val="98279808"/>
        <c:axId val="98281344"/>
      </c:barChart>
      <c:catAx>
        <c:axId val="98279808"/>
        <c:scaling>
          <c:orientation val="minMax"/>
        </c:scaling>
        <c:axPos val="b"/>
        <c:numFmt formatCode="@" sourceLinked="1"/>
        <c:tickLblPos val="nextTo"/>
        <c:txPr>
          <a:bodyPr/>
          <a:lstStyle/>
          <a:p>
            <a:pPr>
              <a:defRPr sz="1200"/>
            </a:pPr>
            <a:endParaRPr lang="en-US"/>
          </a:p>
        </c:txPr>
        <c:crossAx val="98281344"/>
        <c:crosses val="autoZero"/>
        <c:auto val="1"/>
        <c:lblAlgn val="ctr"/>
        <c:lblOffset val="100"/>
      </c:catAx>
      <c:valAx>
        <c:axId val="98281344"/>
        <c:scaling>
          <c:orientation val="minMax"/>
        </c:scaling>
        <c:axPos val="l"/>
        <c:numFmt formatCode="0" sourceLinked="1"/>
        <c:tickLblPos val="nextTo"/>
        <c:txPr>
          <a:bodyPr/>
          <a:lstStyle/>
          <a:p>
            <a:pPr>
              <a:defRPr sz="1200"/>
            </a:pPr>
            <a:endParaRPr lang="en-US"/>
          </a:p>
        </c:txPr>
        <c:crossAx val="98279808"/>
        <c:crosses val="autoZero"/>
        <c:crossBetween val="between"/>
      </c:valAx>
    </c:plotArea>
    <c:legend>
      <c:legendPos val="b"/>
      <c:txPr>
        <a:bodyPr/>
        <a:lstStyle/>
        <a:p>
          <a:pPr>
            <a:defRPr sz="1200"/>
          </a:pPr>
          <a:endParaRPr lang="en-US"/>
        </a:p>
      </c:txPr>
    </c:legend>
    <c:plotVisOnly val="1"/>
    <c:dispBlanksAs val="gap"/>
  </c:chart>
  <c:spPr>
    <a:ln>
      <a:noFill/>
    </a:ln>
  </c:spPr>
  <c:txPr>
    <a:bodyPr/>
    <a:lstStyle/>
    <a:p>
      <a:pPr>
        <a:defRPr>
          <a:latin typeface="Constantia" pitchFamily="18" charset="0"/>
        </a:defRPr>
      </a:pPr>
      <a:endParaRPr lang="en-U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procenti!$C$1106</c:f>
              <c:strCache>
                <c:ptCount val="1"/>
                <c:pt idx="0">
                  <c:v>2012 Dec</c:v>
                </c:pt>
              </c:strCache>
            </c:strRef>
          </c:tx>
          <c:spPr>
            <a:solidFill>
              <a:schemeClr val="accent1">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procenti!$B$1107:$B$1112</c:f>
              <c:strCache>
                <c:ptCount val="6"/>
                <c:pt idx="0">
                  <c:v>I don’t know</c:v>
                </c:pt>
                <c:pt idx="1">
                  <c:v>Personal experience, someone asked you or some of your friends/relatives for money, a gift or a favour</c:v>
                </c:pt>
                <c:pt idx="2">
                  <c:v>Experience of friends, relatives</c:v>
                </c:pt>
                <c:pt idx="3">
                  <c:v>Information from media</c:v>
                </c:pt>
                <c:pt idx="4">
                  <c:v>I see that health workers have small salaries, but live well, which means they are probably on the take</c:v>
                </c:pt>
                <c:pt idx="5">
                  <c:v>I don’t think corruption is widespread in the health care system</c:v>
                </c:pt>
              </c:strCache>
            </c:strRef>
          </c:cat>
          <c:val>
            <c:numRef>
              <c:f>procenti!$C$1107:$C$1112</c:f>
              <c:numCache>
                <c:formatCode>0</c:formatCode>
                <c:ptCount val="6"/>
                <c:pt idx="0">
                  <c:v>7.2</c:v>
                </c:pt>
                <c:pt idx="1">
                  <c:v>17.600000000000001</c:v>
                </c:pt>
                <c:pt idx="2">
                  <c:v>40.9</c:v>
                </c:pt>
                <c:pt idx="3">
                  <c:v>23.3</c:v>
                </c:pt>
                <c:pt idx="4">
                  <c:v>4.9000000000000004</c:v>
                </c:pt>
                <c:pt idx="5">
                  <c:v>6.2</c:v>
                </c:pt>
              </c:numCache>
            </c:numRef>
          </c:val>
        </c:ser>
        <c:ser>
          <c:idx val="1"/>
          <c:order val="1"/>
          <c:tx>
            <c:strRef>
              <c:f>procenti!$D$1106</c:f>
              <c:strCache>
                <c:ptCount val="1"/>
                <c:pt idx="0">
                  <c:v>2013 Jun</c:v>
                </c:pt>
              </c:strCache>
            </c:strRef>
          </c:tx>
          <c:spPr>
            <a:solidFill>
              <a:schemeClr val="accent2">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procenti!$B$1107:$B$1112</c:f>
              <c:strCache>
                <c:ptCount val="6"/>
                <c:pt idx="0">
                  <c:v>I don’t know</c:v>
                </c:pt>
                <c:pt idx="1">
                  <c:v>Personal experience, someone asked you or some of your friends/relatives for money, a gift or a favour</c:v>
                </c:pt>
                <c:pt idx="2">
                  <c:v>Experience of friends, relatives</c:v>
                </c:pt>
                <c:pt idx="3">
                  <c:v>Information from media</c:v>
                </c:pt>
                <c:pt idx="4">
                  <c:v>I see that health workers have small salaries, but live well, which means they are probably on the take</c:v>
                </c:pt>
                <c:pt idx="5">
                  <c:v>I don’t think corruption is widespread in the health care system</c:v>
                </c:pt>
              </c:strCache>
            </c:strRef>
          </c:cat>
          <c:val>
            <c:numRef>
              <c:f>procenti!$D$1107:$D$1112</c:f>
              <c:numCache>
                <c:formatCode>General</c:formatCode>
                <c:ptCount val="6"/>
                <c:pt idx="0">
                  <c:v>7</c:v>
                </c:pt>
                <c:pt idx="1">
                  <c:v>22</c:v>
                </c:pt>
                <c:pt idx="2">
                  <c:v>42</c:v>
                </c:pt>
                <c:pt idx="3">
                  <c:v>18</c:v>
                </c:pt>
                <c:pt idx="4">
                  <c:v>8</c:v>
                </c:pt>
                <c:pt idx="5">
                  <c:v>3</c:v>
                </c:pt>
              </c:numCache>
            </c:numRef>
          </c:val>
        </c:ser>
        <c:ser>
          <c:idx val="2"/>
          <c:order val="2"/>
          <c:tx>
            <c:strRef>
              <c:f>procenti!$E$1106</c:f>
              <c:strCache>
                <c:ptCount val="1"/>
                <c:pt idx="0">
                  <c:v>2013 Dec</c:v>
                </c:pt>
              </c:strCache>
            </c:strRef>
          </c:tx>
          <c:spPr>
            <a:solidFill>
              <a:srgbClr val="F79646">
                <a:lumMod val="75000"/>
              </a:srgb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procenti!$B$1107:$B$1112</c:f>
              <c:strCache>
                <c:ptCount val="6"/>
                <c:pt idx="0">
                  <c:v>I don’t know</c:v>
                </c:pt>
                <c:pt idx="1">
                  <c:v>Personal experience, someone asked you or some of your friends/relatives for money, a gift or a favour</c:v>
                </c:pt>
                <c:pt idx="2">
                  <c:v>Experience of friends, relatives</c:v>
                </c:pt>
                <c:pt idx="3">
                  <c:v>Information from media</c:v>
                </c:pt>
                <c:pt idx="4">
                  <c:v>I see that health workers have small salaries, but live well, which means they are probably on the take</c:v>
                </c:pt>
                <c:pt idx="5">
                  <c:v>I don’t think corruption is widespread in the health care system</c:v>
                </c:pt>
              </c:strCache>
            </c:strRef>
          </c:cat>
          <c:val>
            <c:numRef>
              <c:f>procenti!$E$1107:$E$1112</c:f>
              <c:numCache>
                <c:formatCode>0</c:formatCode>
                <c:ptCount val="6"/>
                <c:pt idx="0">
                  <c:v>10.4</c:v>
                </c:pt>
                <c:pt idx="1">
                  <c:v>15.3</c:v>
                </c:pt>
                <c:pt idx="2">
                  <c:v>44.8</c:v>
                </c:pt>
                <c:pt idx="3">
                  <c:v>25.9</c:v>
                </c:pt>
                <c:pt idx="4">
                  <c:v>3.5</c:v>
                </c:pt>
                <c:pt idx="5">
                  <c:v>0</c:v>
                </c:pt>
              </c:numCache>
            </c:numRef>
          </c:val>
        </c:ser>
        <c:dLbls/>
        <c:axId val="98492800"/>
        <c:axId val="98494336"/>
      </c:barChart>
      <c:catAx>
        <c:axId val="98492800"/>
        <c:scaling>
          <c:orientation val="minMax"/>
        </c:scaling>
        <c:axPos val="l"/>
        <c:numFmt formatCode="@" sourceLinked="1"/>
        <c:tickLblPos val="nextTo"/>
        <c:txPr>
          <a:bodyPr/>
          <a:lstStyle/>
          <a:p>
            <a:pPr>
              <a:defRPr sz="1200"/>
            </a:pPr>
            <a:endParaRPr lang="en-US"/>
          </a:p>
        </c:txPr>
        <c:crossAx val="98494336"/>
        <c:crosses val="autoZero"/>
        <c:auto val="1"/>
        <c:lblAlgn val="ctr"/>
        <c:lblOffset val="100"/>
      </c:catAx>
      <c:valAx>
        <c:axId val="98494336"/>
        <c:scaling>
          <c:orientation val="minMax"/>
        </c:scaling>
        <c:axPos val="b"/>
        <c:numFmt formatCode="0" sourceLinked="1"/>
        <c:tickLblPos val="nextTo"/>
        <c:txPr>
          <a:bodyPr/>
          <a:lstStyle/>
          <a:p>
            <a:pPr>
              <a:defRPr sz="1200"/>
            </a:pPr>
            <a:endParaRPr lang="en-US"/>
          </a:p>
        </c:txPr>
        <c:crossAx val="98492800"/>
        <c:crosses val="autoZero"/>
        <c:crossBetween val="between"/>
      </c:valAx>
    </c:plotArea>
    <c:legend>
      <c:legendPos val="b"/>
      <c:txPr>
        <a:bodyPr/>
        <a:lstStyle/>
        <a:p>
          <a:pPr>
            <a:defRPr sz="1200"/>
          </a:pPr>
          <a:endParaRPr lang="en-US"/>
        </a:p>
      </c:txPr>
    </c:legend>
    <c:plotVisOnly val="1"/>
    <c:dispBlanksAs val="gap"/>
  </c:chart>
  <c:spPr>
    <a:ln>
      <a:noFill/>
    </a:ln>
  </c:spPr>
  <c:txPr>
    <a:bodyPr/>
    <a:lstStyle/>
    <a:p>
      <a:pPr>
        <a:defRPr>
          <a:latin typeface="Constantia" pitchFamily="18" charset="0"/>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45"/>
          <c:y val="4.569055036344756E-2"/>
          <c:w val="0.63047074337911579"/>
          <c:h val="0.90861889927310713"/>
        </c:manualLayout>
      </c:layout>
      <c:barChart>
        <c:barDir val="bar"/>
        <c:grouping val="percentStacked"/>
        <c:ser>
          <c:idx val="0"/>
          <c:order val="0"/>
          <c:tx>
            <c:strRef>
              <c:f>'grafikon III'!$D$5</c:f>
              <c:strCache>
                <c:ptCount val="1"/>
                <c:pt idx="0">
                  <c:v>Doesn’t know</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III'!$B$6:$C$17</c:f>
              <c:multiLvlStrCache>
                <c:ptCount val="12"/>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lvl>
                <c:lvl>
                  <c:pt idx="0">
                    <c:v>Nurses and technicians</c:v>
                  </c:pt>
                  <c:pt idx="3">
                    <c:v>Administrative personnel in hospitals</c:v>
                  </c:pt>
                  <c:pt idx="6">
                    <c:v>Doctors</c:v>
                  </c:pt>
                  <c:pt idx="9">
                    <c:v>Branches of Health Care Fund</c:v>
                  </c:pt>
                </c:lvl>
              </c:multiLvlStrCache>
            </c:multiLvlStrRef>
          </c:cat>
          <c:val>
            <c:numRef>
              <c:f>'grafikon III'!$D$6:$D$17</c:f>
              <c:numCache>
                <c:formatCode>General</c:formatCode>
                <c:ptCount val="12"/>
                <c:pt idx="0" formatCode="0">
                  <c:v>7.2</c:v>
                </c:pt>
                <c:pt idx="1">
                  <c:v>5</c:v>
                </c:pt>
                <c:pt idx="2" formatCode="0">
                  <c:v>7.7</c:v>
                </c:pt>
                <c:pt idx="3" formatCode="0">
                  <c:v>13.1</c:v>
                </c:pt>
                <c:pt idx="4">
                  <c:v>13</c:v>
                </c:pt>
                <c:pt idx="5" formatCode="0">
                  <c:v>12.5</c:v>
                </c:pt>
                <c:pt idx="6" formatCode="0">
                  <c:v>5</c:v>
                </c:pt>
                <c:pt idx="7">
                  <c:v>5</c:v>
                </c:pt>
                <c:pt idx="8" formatCode="0">
                  <c:v>5.9</c:v>
                </c:pt>
                <c:pt idx="9" formatCode="0">
                  <c:v>27.5</c:v>
                </c:pt>
                <c:pt idx="10">
                  <c:v>27</c:v>
                </c:pt>
                <c:pt idx="11" formatCode="0">
                  <c:v>26.3</c:v>
                </c:pt>
              </c:numCache>
            </c:numRef>
          </c:val>
        </c:ser>
        <c:ser>
          <c:idx val="1"/>
          <c:order val="1"/>
          <c:tx>
            <c:strRef>
              <c:f>'grafikon III'!$E$5</c:f>
              <c:strCache>
                <c:ptCount val="1"/>
                <c:pt idx="0">
                  <c:v>Not corrupt at all</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III'!$B$6:$C$17</c:f>
              <c:multiLvlStrCache>
                <c:ptCount val="12"/>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lvl>
                <c:lvl>
                  <c:pt idx="0">
                    <c:v>Nurses and technicians</c:v>
                  </c:pt>
                  <c:pt idx="3">
                    <c:v>Administrative personnel in hospitals</c:v>
                  </c:pt>
                  <c:pt idx="6">
                    <c:v>Doctors</c:v>
                  </c:pt>
                  <c:pt idx="9">
                    <c:v>Branches of Health Care Fund</c:v>
                  </c:pt>
                </c:lvl>
              </c:multiLvlStrCache>
            </c:multiLvlStrRef>
          </c:cat>
          <c:val>
            <c:numRef>
              <c:f>'grafikon III'!$E$6:$E$17</c:f>
              <c:numCache>
                <c:formatCode>General</c:formatCode>
                <c:ptCount val="12"/>
                <c:pt idx="0" formatCode="0">
                  <c:v>14.6</c:v>
                </c:pt>
                <c:pt idx="1">
                  <c:v>12</c:v>
                </c:pt>
                <c:pt idx="2" formatCode="0">
                  <c:v>11.9</c:v>
                </c:pt>
                <c:pt idx="3" formatCode="0">
                  <c:v>20.3</c:v>
                </c:pt>
                <c:pt idx="4">
                  <c:v>23</c:v>
                </c:pt>
                <c:pt idx="5" formatCode="0">
                  <c:v>17.2</c:v>
                </c:pt>
                <c:pt idx="6" formatCode="0">
                  <c:v>3.7</c:v>
                </c:pt>
                <c:pt idx="7">
                  <c:v>3</c:v>
                </c:pt>
                <c:pt idx="8" formatCode="0">
                  <c:v>2</c:v>
                </c:pt>
                <c:pt idx="9" formatCode="0">
                  <c:v>8.9</c:v>
                </c:pt>
                <c:pt idx="10">
                  <c:v>9</c:v>
                </c:pt>
                <c:pt idx="11" formatCode="0">
                  <c:v>5.2</c:v>
                </c:pt>
              </c:numCache>
            </c:numRef>
          </c:val>
        </c:ser>
        <c:ser>
          <c:idx val="2"/>
          <c:order val="2"/>
          <c:tx>
            <c:strRef>
              <c:f>'grafikon III'!$F$5</c:f>
              <c:strCache>
                <c:ptCount val="1"/>
                <c:pt idx="0">
                  <c:v>Corrupt a little</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III'!$B$6:$C$17</c:f>
              <c:multiLvlStrCache>
                <c:ptCount val="12"/>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lvl>
                <c:lvl>
                  <c:pt idx="0">
                    <c:v>Nurses and technicians</c:v>
                  </c:pt>
                  <c:pt idx="3">
                    <c:v>Administrative personnel in hospitals</c:v>
                  </c:pt>
                  <c:pt idx="6">
                    <c:v>Doctors</c:v>
                  </c:pt>
                  <c:pt idx="9">
                    <c:v>Branches of Health Care Fund</c:v>
                  </c:pt>
                </c:lvl>
              </c:multiLvlStrCache>
            </c:multiLvlStrRef>
          </c:cat>
          <c:val>
            <c:numRef>
              <c:f>'grafikon III'!$F$6:$F$17</c:f>
              <c:numCache>
                <c:formatCode>General</c:formatCode>
                <c:ptCount val="12"/>
                <c:pt idx="0" formatCode="0">
                  <c:v>24.1</c:v>
                </c:pt>
                <c:pt idx="1">
                  <c:v>27</c:v>
                </c:pt>
                <c:pt idx="2" formatCode="0">
                  <c:v>23.2</c:v>
                </c:pt>
                <c:pt idx="3" formatCode="0">
                  <c:v>23.3</c:v>
                </c:pt>
                <c:pt idx="4">
                  <c:v>22</c:v>
                </c:pt>
                <c:pt idx="5" formatCode="0">
                  <c:v>23.1</c:v>
                </c:pt>
                <c:pt idx="6" formatCode="0">
                  <c:v>7</c:v>
                </c:pt>
                <c:pt idx="7">
                  <c:v>6</c:v>
                </c:pt>
                <c:pt idx="8" formatCode="0">
                  <c:v>8.5</c:v>
                </c:pt>
                <c:pt idx="9" formatCode="0">
                  <c:v>8.2000000000000011</c:v>
                </c:pt>
                <c:pt idx="10">
                  <c:v>5</c:v>
                </c:pt>
                <c:pt idx="11" formatCode="0">
                  <c:v>8.5</c:v>
                </c:pt>
              </c:numCache>
            </c:numRef>
          </c:val>
        </c:ser>
        <c:ser>
          <c:idx val="3"/>
          <c:order val="3"/>
          <c:tx>
            <c:strRef>
              <c:f>'grafikon III'!$G$5</c:f>
              <c:strCache>
                <c:ptCount val="1"/>
                <c:pt idx="0">
                  <c:v>Moderately corrupt</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multiLvlStrRef>
              <c:f>'grafikon III'!$B$6:$C$17</c:f>
              <c:multiLvlStrCache>
                <c:ptCount val="12"/>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lvl>
                <c:lvl>
                  <c:pt idx="0">
                    <c:v>Nurses and technicians</c:v>
                  </c:pt>
                  <c:pt idx="3">
                    <c:v>Administrative personnel in hospitals</c:v>
                  </c:pt>
                  <c:pt idx="6">
                    <c:v>Doctors</c:v>
                  </c:pt>
                  <c:pt idx="9">
                    <c:v>Branches of Health Care Fund</c:v>
                  </c:pt>
                </c:lvl>
              </c:multiLvlStrCache>
            </c:multiLvlStrRef>
          </c:cat>
          <c:val>
            <c:numRef>
              <c:f>'grafikon III'!$G$6:$G$17</c:f>
              <c:numCache>
                <c:formatCode>General</c:formatCode>
                <c:ptCount val="12"/>
                <c:pt idx="0" formatCode="0">
                  <c:v>27.3</c:v>
                </c:pt>
                <c:pt idx="1">
                  <c:v>27</c:v>
                </c:pt>
                <c:pt idx="2" formatCode="0">
                  <c:v>25.1</c:v>
                </c:pt>
                <c:pt idx="3" formatCode="0">
                  <c:v>21.4</c:v>
                </c:pt>
                <c:pt idx="4">
                  <c:v>20</c:v>
                </c:pt>
                <c:pt idx="5" formatCode="0">
                  <c:v>19.399999999999999</c:v>
                </c:pt>
                <c:pt idx="6" formatCode="0">
                  <c:v>19.399999999999999</c:v>
                </c:pt>
                <c:pt idx="7">
                  <c:v>20</c:v>
                </c:pt>
                <c:pt idx="8" formatCode="0">
                  <c:v>15.6</c:v>
                </c:pt>
                <c:pt idx="9" formatCode="0">
                  <c:v>17.899999999999999</c:v>
                </c:pt>
                <c:pt idx="10">
                  <c:v>21</c:v>
                </c:pt>
                <c:pt idx="11" formatCode="0">
                  <c:v>18.3</c:v>
                </c:pt>
              </c:numCache>
            </c:numRef>
          </c:val>
        </c:ser>
        <c:ser>
          <c:idx val="4"/>
          <c:order val="4"/>
          <c:tx>
            <c:strRef>
              <c:f>'grafikon III'!$H$5</c:f>
              <c:strCache>
                <c:ptCount val="1"/>
                <c:pt idx="0">
                  <c:v>Pretty corrupt</c:v>
                </c:pt>
              </c:strCache>
            </c:strRef>
          </c:tx>
          <c:spPr>
            <a:solidFill>
              <a:srgbClr val="FFC000"/>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III'!$B$6:$C$17</c:f>
              <c:multiLvlStrCache>
                <c:ptCount val="12"/>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lvl>
                <c:lvl>
                  <c:pt idx="0">
                    <c:v>Nurses and technicians</c:v>
                  </c:pt>
                  <c:pt idx="3">
                    <c:v>Administrative personnel in hospitals</c:v>
                  </c:pt>
                  <c:pt idx="6">
                    <c:v>Doctors</c:v>
                  </c:pt>
                  <c:pt idx="9">
                    <c:v>Branches of Health Care Fund</c:v>
                  </c:pt>
                </c:lvl>
              </c:multiLvlStrCache>
            </c:multiLvlStrRef>
          </c:cat>
          <c:val>
            <c:numRef>
              <c:f>'grafikon III'!$H$6:$H$17</c:f>
              <c:numCache>
                <c:formatCode>General</c:formatCode>
                <c:ptCount val="12"/>
                <c:pt idx="0" formatCode="0">
                  <c:v>15.1</c:v>
                </c:pt>
                <c:pt idx="1">
                  <c:v>15</c:v>
                </c:pt>
                <c:pt idx="2" formatCode="0">
                  <c:v>16.100000000000001</c:v>
                </c:pt>
                <c:pt idx="3" formatCode="0">
                  <c:v>12.4</c:v>
                </c:pt>
                <c:pt idx="4">
                  <c:v>12</c:v>
                </c:pt>
                <c:pt idx="5" formatCode="0">
                  <c:v>15.7</c:v>
                </c:pt>
                <c:pt idx="6" formatCode="0">
                  <c:v>28.6</c:v>
                </c:pt>
                <c:pt idx="7">
                  <c:v>26</c:v>
                </c:pt>
                <c:pt idx="8" formatCode="0">
                  <c:v>21.7</c:v>
                </c:pt>
                <c:pt idx="9" formatCode="0">
                  <c:v>19.3</c:v>
                </c:pt>
                <c:pt idx="10">
                  <c:v>18</c:v>
                </c:pt>
                <c:pt idx="11" formatCode="0">
                  <c:v>18.399999999999999</c:v>
                </c:pt>
              </c:numCache>
            </c:numRef>
          </c:val>
        </c:ser>
        <c:ser>
          <c:idx val="5"/>
          <c:order val="5"/>
          <c:tx>
            <c:strRef>
              <c:f>'grafikon III'!$I$5</c:f>
              <c:strCache>
                <c:ptCount val="1"/>
                <c:pt idx="0">
                  <c:v>Very corrupt</c:v>
                </c:pt>
              </c:strCache>
            </c:strRef>
          </c:tx>
          <c:spPr>
            <a:solidFill>
              <a:srgbClr val="C00000"/>
            </a:solidFill>
            <a:scene3d>
              <a:camera prst="orthographicFront"/>
              <a:lightRig rig="threePt" dir="t"/>
            </a:scene3d>
            <a:sp3d>
              <a:bevelT/>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multiLvlStrRef>
              <c:f>'grafikon III'!$B$6:$C$17</c:f>
              <c:multiLvlStrCache>
                <c:ptCount val="12"/>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lvl>
                <c:lvl>
                  <c:pt idx="0">
                    <c:v>Nurses and technicians</c:v>
                  </c:pt>
                  <c:pt idx="3">
                    <c:v>Administrative personnel in hospitals</c:v>
                  </c:pt>
                  <c:pt idx="6">
                    <c:v>Doctors</c:v>
                  </c:pt>
                  <c:pt idx="9">
                    <c:v>Branches of Health Care Fund</c:v>
                  </c:pt>
                </c:lvl>
              </c:multiLvlStrCache>
            </c:multiLvlStrRef>
          </c:cat>
          <c:val>
            <c:numRef>
              <c:f>'grafikon III'!$I$6:$I$17</c:f>
              <c:numCache>
                <c:formatCode>General</c:formatCode>
                <c:ptCount val="12"/>
                <c:pt idx="0" formatCode="0">
                  <c:v>11.7</c:v>
                </c:pt>
                <c:pt idx="1">
                  <c:v>14</c:v>
                </c:pt>
                <c:pt idx="2" formatCode="0">
                  <c:v>16.100000000000001</c:v>
                </c:pt>
                <c:pt idx="3" formatCode="0">
                  <c:v>9.5</c:v>
                </c:pt>
                <c:pt idx="4">
                  <c:v>10</c:v>
                </c:pt>
                <c:pt idx="5" formatCode="0">
                  <c:v>12</c:v>
                </c:pt>
                <c:pt idx="6" formatCode="0">
                  <c:v>36.200000000000003</c:v>
                </c:pt>
                <c:pt idx="7">
                  <c:v>40</c:v>
                </c:pt>
                <c:pt idx="8" formatCode="0">
                  <c:v>46.3</c:v>
                </c:pt>
                <c:pt idx="9" formatCode="0">
                  <c:v>18.3</c:v>
                </c:pt>
                <c:pt idx="10">
                  <c:v>20</c:v>
                </c:pt>
                <c:pt idx="11" formatCode="0">
                  <c:v>23.3</c:v>
                </c:pt>
              </c:numCache>
            </c:numRef>
          </c:val>
        </c:ser>
        <c:dLbls/>
        <c:overlap val="100"/>
        <c:axId val="98861824"/>
        <c:axId val="98863360"/>
      </c:barChart>
      <c:catAx>
        <c:axId val="98861824"/>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8863360"/>
        <c:crosses val="autoZero"/>
        <c:auto val="1"/>
        <c:lblAlgn val="ctr"/>
        <c:lblOffset val="100"/>
      </c:catAx>
      <c:valAx>
        <c:axId val="98863360"/>
        <c:scaling>
          <c:orientation val="minMax"/>
        </c:scaling>
        <c:delete val="1"/>
        <c:axPos val="b"/>
        <c:numFmt formatCode="0%" sourceLinked="1"/>
        <c:tickLblPos val="none"/>
        <c:crossAx val="98861824"/>
        <c:crosses val="autoZero"/>
        <c:crossBetween val="between"/>
      </c:valAx>
    </c:plotArea>
    <c:legend>
      <c:legendPos val="r"/>
      <c:layout>
        <c:manualLayout>
          <c:xMode val="edge"/>
          <c:yMode val="edge"/>
          <c:x val="0.85178297843994932"/>
          <c:y val="0.18188408150012236"/>
          <c:w val="0.14821702156005076"/>
          <c:h val="0.69824703389353748"/>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7237016947785497"/>
          <c:y val="3.5563972224990872E-2"/>
          <c:w val="0.58985149996746256"/>
          <c:h val="0.90861889927310768"/>
        </c:manualLayout>
      </c:layout>
      <c:barChart>
        <c:barDir val="bar"/>
        <c:grouping val="percentStacked"/>
        <c:ser>
          <c:idx val="0"/>
          <c:order val="0"/>
          <c:tx>
            <c:strRef>
              <c:f>'grafikon III'!$D$31</c:f>
              <c:strCache>
                <c:ptCount val="1"/>
                <c:pt idx="0">
                  <c:v>Doesn’t know/NA</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III'!$B$32:$C$46</c:f>
              <c:multiLvlStrCache>
                <c:ptCount val="15"/>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pt idx="12">
                    <c:v>2012 Dec</c:v>
                  </c:pt>
                  <c:pt idx="13">
                    <c:v>2013 Jun</c:v>
                  </c:pt>
                  <c:pt idx="14">
                    <c:v>2013 Dec</c:v>
                  </c:pt>
                </c:lvl>
                <c:lvl>
                  <c:pt idx="0">
                    <c:v>Health care centre </c:v>
                  </c:pt>
                  <c:pt idx="3">
                    <c:v>General hospital</c:v>
                  </c:pt>
                  <c:pt idx="6">
                    <c:v>Clinical-hospital centre </c:v>
                  </c:pt>
                  <c:pt idx="9">
                    <c:v>Clinical centre</c:v>
                  </c:pt>
                  <c:pt idx="12">
                    <c:v>Rehabilitation centres (spas, …)</c:v>
                  </c:pt>
                </c:lvl>
              </c:multiLvlStrCache>
            </c:multiLvlStrRef>
          </c:cat>
          <c:val>
            <c:numRef>
              <c:f>'grafikon III'!$D$32:$D$46</c:f>
              <c:numCache>
                <c:formatCode>General</c:formatCode>
                <c:ptCount val="15"/>
                <c:pt idx="0" formatCode="0">
                  <c:v>6.4</c:v>
                </c:pt>
                <c:pt idx="1">
                  <c:v>6</c:v>
                </c:pt>
                <c:pt idx="2" formatCode="0">
                  <c:v>11.2</c:v>
                </c:pt>
                <c:pt idx="3" formatCode="0">
                  <c:v>10.4</c:v>
                </c:pt>
                <c:pt idx="4">
                  <c:v>8</c:v>
                </c:pt>
                <c:pt idx="5" formatCode="0">
                  <c:v>10.5</c:v>
                </c:pt>
                <c:pt idx="6" formatCode="0">
                  <c:v>15.2</c:v>
                </c:pt>
                <c:pt idx="7">
                  <c:v>16</c:v>
                </c:pt>
                <c:pt idx="8" formatCode="0">
                  <c:v>23.2</c:v>
                </c:pt>
                <c:pt idx="9" formatCode="0">
                  <c:v>14.9</c:v>
                </c:pt>
                <c:pt idx="10">
                  <c:v>16</c:v>
                </c:pt>
                <c:pt idx="11" formatCode="0">
                  <c:v>23.2</c:v>
                </c:pt>
                <c:pt idx="12" formatCode="0">
                  <c:v>22.9</c:v>
                </c:pt>
                <c:pt idx="13">
                  <c:v>25</c:v>
                </c:pt>
                <c:pt idx="14" formatCode="0">
                  <c:v>29.3</c:v>
                </c:pt>
              </c:numCache>
            </c:numRef>
          </c:val>
        </c:ser>
        <c:ser>
          <c:idx val="1"/>
          <c:order val="1"/>
          <c:tx>
            <c:strRef>
              <c:f>'grafikon III'!$E$31</c:f>
              <c:strCache>
                <c:ptCount val="1"/>
                <c:pt idx="0">
                  <c:v>Doesn’t exist at all</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III'!$B$32:$C$46</c:f>
              <c:multiLvlStrCache>
                <c:ptCount val="15"/>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pt idx="12">
                    <c:v>2012 Dec</c:v>
                  </c:pt>
                  <c:pt idx="13">
                    <c:v>2013 Jun</c:v>
                  </c:pt>
                  <c:pt idx="14">
                    <c:v>2013 Dec</c:v>
                  </c:pt>
                </c:lvl>
                <c:lvl>
                  <c:pt idx="0">
                    <c:v>Health care centre </c:v>
                  </c:pt>
                  <c:pt idx="3">
                    <c:v>General hospital</c:v>
                  </c:pt>
                  <c:pt idx="6">
                    <c:v>Clinical-hospital centre </c:v>
                  </c:pt>
                  <c:pt idx="9">
                    <c:v>Clinical centre</c:v>
                  </c:pt>
                  <c:pt idx="12">
                    <c:v>Rehabilitation centres (spas, …)</c:v>
                  </c:pt>
                </c:lvl>
              </c:multiLvlStrCache>
            </c:multiLvlStrRef>
          </c:cat>
          <c:val>
            <c:numRef>
              <c:f>'grafikon III'!$E$32:$E$46</c:f>
              <c:numCache>
                <c:formatCode>General</c:formatCode>
                <c:ptCount val="15"/>
                <c:pt idx="0" formatCode="0">
                  <c:v>15.1</c:v>
                </c:pt>
                <c:pt idx="1">
                  <c:v>16</c:v>
                </c:pt>
                <c:pt idx="2" formatCode="0">
                  <c:v>12</c:v>
                </c:pt>
                <c:pt idx="3" formatCode="0">
                  <c:v>5</c:v>
                </c:pt>
                <c:pt idx="4">
                  <c:v>6</c:v>
                </c:pt>
                <c:pt idx="5" formatCode="0">
                  <c:v>4.7</c:v>
                </c:pt>
                <c:pt idx="6" formatCode="0">
                  <c:v>4.4000000000000004</c:v>
                </c:pt>
                <c:pt idx="7">
                  <c:v>3</c:v>
                </c:pt>
                <c:pt idx="8" formatCode="0">
                  <c:v>3.5</c:v>
                </c:pt>
                <c:pt idx="9" formatCode="0">
                  <c:v>5.2</c:v>
                </c:pt>
                <c:pt idx="10">
                  <c:v>3</c:v>
                </c:pt>
                <c:pt idx="11" formatCode="0">
                  <c:v>3.5</c:v>
                </c:pt>
                <c:pt idx="12" formatCode="0">
                  <c:v>7</c:v>
                </c:pt>
                <c:pt idx="13">
                  <c:v>7</c:v>
                </c:pt>
                <c:pt idx="14" formatCode="0">
                  <c:v>7.7</c:v>
                </c:pt>
              </c:numCache>
            </c:numRef>
          </c:val>
        </c:ser>
        <c:ser>
          <c:idx val="2"/>
          <c:order val="2"/>
          <c:tx>
            <c:strRef>
              <c:f>'grafikon III'!$F$31</c:f>
              <c:strCache>
                <c:ptCount val="1"/>
                <c:pt idx="0">
                  <c:v>To a small extent</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III'!$B$32:$C$46</c:f>
              <c:multiLvlStrCache>
                <c:ptCount val="15"/>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pt idx="12">
                    <c:v>2012 Dec</c:v>
                  </c:pt>
                  <c:pt idx="13">
                    <c:v>2013 Jun</c:v>
                  </c:pt>
                  <c:pt idx="14">
                    <c:v>2013 Dec</c:v>
                  </c:pt>
                </c:lvl>
                <c:lvl>
                  <c:pt idx="0">
                    <c:v>Health care centre </c:v>
                  </c:pt>
                  <c:pt idx="3">
                    <c:v>General hospital</c:v>
                  </c:pt>
                  <c:pt idx="6">
                    <c:v>Clinical-hospital centre </c:v>
                  </c:pt>
                  <c:pt idx="9">
                    <c:v>Clinical centre</c:v>
                  </c:pt>
                  <c:pt idx="12">
                    <c:v>Rehabilitation centres (spas, …)</c:v>
                  </c:pt>
                </c:lvl>
              </c:multiLvlStrCache>
            </c:multiLvlStrRef>
          </c:cat>
          <c:val>
            <c:numRef>
              <c:f>'grafikon III'!$F$32:$F$46</c:f>
              <c:numCache>
                <c:formatCode>General</c:formatCode>
                <c:ptCount val="15"/>
                <c:pt idx="0" formatCode="0">
                  <c:v>31.5</c:v>
                </c:pt>
                <c:pt idx="1">
                  <c:v>28</c:v>
                </c:pt>
                <c:pt idx="2" formatCode="0">
                  <c:v>27</c:v>
                </c:pt>
                <c:pt idx="3" formatCode="0">
                  <c:v>15.1</c:v>
                </c:pt>
                <c:pt idx="4">
                  <c:v>17</c:v>
                </c:pt>
                <c:pt idx="5" formatCode="0">
                  <c:v>15</c:v>
                </c:pt>
                <c:pt idx="6" formatCode="0">
                  <c:v>9.2000000000000011</c:v>
                </c:pt>
                <c:pt idx="7">
                  <c:v>9</c:v>
                </c:pt>
                <c:pt idx="8" formatCode="0">
                  <c:v>8</c:v>
                </c:pt>
                <c:pt idx="9" formatCode="0">
                  <c:v>8.5</c:v>
                </c:pt>
                <c:pt idx="10">
                  <c:v>9</c:v>
                </c:pt>
                <c:pt idx="11" formatCode="0">
                  <c:v>6.7</c:v>
                </c:pt>
                <c:pt idx="12" formatCode="0">
                  <c:v>12.9</c:v>
                </c:pt>
                <c:pt idx="13">
                  <c:v>13</c:v>
                </c:pt>
                <c:pt idx="14" formatCode="0">
                  <c:v>9.3000000000000007</c:v>
                </c:pt>
              </c:numCache>
            </c:numRef>
          </c:val>
        </c:ser>
        <c:ser>
          <c:idx val="3"/>
          <c:order val="3"/>
          <c:tx>
            <c:strRef>
              <c:f>'grafikon III'!$G$31</c:f>
              <c:strCache>
                <c:ptCount val="1"/>
                <c:pt idx="0">
                  <c:v>To a medium extent</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multiLvlStrRef>
              <c:f>'grafikon III'!$B$32:$C$46</c:f>
              <c:multiLvlStrCache>
                <c:ptCount val="15"/>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pt idx="12">
                    <c:v>2012 Dec</c:v>
                  </c:pt>
                  <c:pt idx="13">
                    <c:v>2013 Jun</c:v>
                  </c:pt>
                  <c:pt idx="14">
                    <c:v>2013 Dec</c:v>
                  </c:pt>
                </c:lvl>
                <c:lvl>
                  <c:pt idx="0">
                    <c:v>Health care centre </c:v>
                  </c:pt>
                  <c:pt idx="3">
                    <c:v>General hospital</c:v>
                  </c:pt>
                  <c:pt idx="6">
                    <c:v>Clinical-hospital centre </c:v>
                  </c:pt>
                  <c:pt idx="9">
                    <c:v>Clinical centre</c:v>
                  </c:pt>
                  <c:pt idx="12">
                    <c:v>Rehabilitation centres (spas, …)</c:v>
                  </c:pt>
                </c:lvl>
              </c:multiLvlStrCache>
            </c:multiLvlStrRef>
          </c:cat>
          <c:val>
            <c:numRef>
              <c:f>'grafikon III'!$G$32:$G$46</c:f>
              <c:numCache>
                <c:formatCode>General</c:formatCode>
                <c:ptCount val="15"/>
                <c:pt idx="0" formatCode="0">
                  <c:v>25.8</c:v>
                </c:pt>
                <c:pt idx="1">
                  <c:v>25</c:v>
                </c:pt>
                <c:pt idx="2" formatCode="0">
                  <c:v>16.7</c:v>
                </c:pt>
                <c:pt idx="3" formatCode="0">
                  <c:v>26</c:v>
                </c:pt>
                <c:pt idx="4">
                  <c:v>26</c:v>
                </c:pt>
                <c:pt idx="5" formatCode="0">
                  <c:v>23.8</c:v>
                </c:pt>
                <c:pt idx="6" formatCode="0">
                  <c:v>20.3</c:v>
                </c:pt>
                <c:pt idx="7">
                  <c:v>23</c:v>
                </c:pt>
                <c:pt idx="8" formatCode="0">
                  <c:v>18</c:v>
                </c:pt>
                <c:pt idx="9" formatCode="0">
                  <c:v>21.9</c:v>
                </c:pt>
                <c:pt idx="10">
                  <c:v>20</c:v>
                </c:pt>
                <c:pt idx="11" formatCode="0">
                  <c:v>16.5</c:v>
                </c:pt>
                <c:pt idx="12" formatCode="0">
                  <c:v>25.6</c:v>
                </c:pt>
                <c:pt idx="13">
                  <c:v>24</c:v>
                </c:pt>
                <c:pt idx="14" formatCode="0">
                  <c:v>19.8</c:v>
                </c:pt>
              </c:numCache>
            </c:numRef>
          </c:val>
        </c:ser>
        <c:ser>
          <c:idx val="4"/>
          <c:order val="4"/>
          <c:tx>
            <c:strRef>
              <c:f>'grafikon III'!$H$31</c:f>
              <c:strCache>
                <c:ptCount val="1"/>
                <c:pt idx="0">
                  <c:v>To a large extent</c:v>
                </c:pt>
              </c:strCache>
            </c:strRef>
          </c:tx>
          <c:spPr>
            <a:solidFill>
              <a:srgbClr val="FFC000"/>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III'!$B$32:$C$46</c:f>
              <c:multiLvlStrCache>
                <c:ptCount val="15"/>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pt idx="12">
                    <c:v>2012 Dec</c:v>
                  </c:pt>
                  <c:pt idx="13">
                    <c:v>2013 Jun</c:v>
                  </c:pt>
                  <c:pt idx="14">
                    <c:v>2013 Dec</c:v>
                  </c:pt>
                </c:lvl>
                <c:lvl>
                  <c:pt idx="0">
                    <c:v>Health care centre </c:v>
                  </c:pt>
                  <c:pt idx="3">
                    <c:v>General hospital</c:v>
                  </c:pt>
                  <c:pt idx="6">
                    <c:v>Clinical-hospital centre </c:v>
                  </c:pt>
                  <c:pt idx="9">
                    <c:v>Clinical centre</c:v>
                  </c:pt>
                  <c:pt idx="12">
                    <c:v>Rehabilitation centres (spas, …)</c:v>
                  </c:pt>
                </c:lvl>
              </c:multiLvlStrCache>
            </c:multiLvlStrRef>
          </c:cat>
          <c:val>
            <c:numRef>
              <c:f>'grafikon III'!$H$32:$H$46</c:f>
              <c:numCache>
                <c:formatCode>General</c:formatCode>
                <c:ptCount val="15"/>
                <c:pt idx="0" formatCode="0">
                  <c:v>13.2</c:v>
                </c:pt>
                <c:pt idx="1">
                  <c:v>13</c:v>
                </c:pt>
                <c:pt idx="2" formatCode="0">
                  <c:v>18.2</c:v>
                </c:pt>
                <c:pt idx="3" formatCode="0">
                  <c:v>25.1</c:v>
                </c:pt>
                <c:pt idx="4">
                  <c:v>24</c:v>
                </c:pt>
                <c:pt idx="5" formatCode="0">
                  <c:v>19.7</c:v>
                </c:pt>
                <c:pt idx="6" formatCode="0">
                  <c:v>26.3</c:v>
                </c:pt>
                <c:pt idx="7">
                  <c:v>22</c:v>
                </c:pt>
                <c:pt idx="8" formatCode="0">
                  <c:v>22</c:v>
                </c:pt>
                <c:pt idx="9" formatCode="0">
                  <c:v>26.3</c:v>
                </c:pt>
                <c:pt idx="10">
                  <c:v>26</c:v>
                </c:pt>
                <c:pt idx="11" formatCode="0">
                  <c:v>22.4</c:v>
                </c:pt>
                <c:pt idx="12" formatCode="0">
                  <c:v>18.8</c:v>
                </c:pt>
                <c:pt idx="13">
                  <c:v>18</c:v>
                </c:pt>
                <c:pt idx="14" formatCode="0">
                  <c:v>16</c:v>
                </c:pt>
              </c:numCache>
            </c:numRef>
          </c:val>
        </c:ser>
        <c:ser>
          <c:idx val="5"/>
          <c:order val="5"/>
          <c:tx>
            <c:strRef>
              <c:f>'grafikon III'!$I$31</c:f>
              <c:strCache>
                <c:ptCount val="1"/>
                <c:pt idx="0">
                  <c:v>To a very large exten</c:v>
                </c:pt>
              </c:strCache>
            </c:strRef>
          </c:tx>
          <c:spPr>
            <a:solidFill>
              <a:srgbClr val="C00000"/>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multiLvlStrRef>
              <c:f>'grafikon III'!$B$32:$C$46</c:f>
              <c:multiLvlStrCache>
                <c:ptCount val="15"/>
                <c:lvl>
                  <c:pt idx="0">
                    <c:v>2012 Dec</c:v>
                  </c:pt>
                  <c:pt idx="1">
                    <c:v>2013 Jun</c:v>
                  </c:pt>
                  <c:pt idx="2">
                    <c:v>2013 Dec</c:v>
                  </c:pt>
                  <c:pt idx="3">
                    <c:v>2012 Dec</c:v>
                  </c:pt>
                  <c:pt idx="4">
                    <c:v>2013 Jun</c:v>
                  </c:pt>
                  <c:pt idx="5">
                    <c:v>2013 Dec</c:v>
                  </c:pt>
                  <c:pt idx="6">
                    <c:v>2012 Dec</c:v>
                  </c:pt>
                  <c:pt idx="7">
                    <c:v>2013 Jun</c:v>
                  </c:pt>
                  <c:pt idx="8">
                    <c:v>2013 Dec</c:v>
                  </c:pt>
                  <c:pt idx="9">
                    <c:v>2012 Dec</c:v>
                  </c:pt>
                  <c:pt idx="10">
                    <c:v>2013 Jun</c:v>
                  </c:pt>
                  <c:pt idx="11">
                    <c:v>2013 Dec</c:v>
                  </c:pt>
                  <c:pt idx="12">
                    <c:v>2012 Dec</c:v>
                  </c:pt>
                  <c:pt idx="13">
                    <c:v>2013 Jun</c:v>
                  </c:pt>
                  <c:pt idx="14">
                    <c:v>2013 Dec</c:v>
                  </c:pt>
                </c:lvl>
                <c:lvl>
                  <c:pt idx="0">
                    <c:v>Health care centre </c:v>
                  </c:pt>
                  <c:pt idx="3">
                    <c:v>General hospital</c:v>
                  </c:pt>
                  <c:pt idx="6">
                    <c:v>Clinical-hospital centre </c:v>
                  </c:pt>
                  <c:pt idx="9">
                    <c:v>Clinical centre</c:v>
                  </c:pt>
                  <c:pt idx="12">
                    <c:v>Rehabilitation centres (spas, …)</c:v>
                  </c:pt>
                </c:lvl>
              </c:multiLvlStrCache>
            </c:multiLvlStrRef>
          </c:cat>
          <c:val>
            <c:numRef>
              <c:f>'grafikon III'!$I$32:$I$46</c:f>
              <c:numCache>
                <c:formatCode>General</c:formatCode>
                <c:ptCount val="15"/>
                <c:pt idx="0" formatCode="0">
                  <c:v>8</c:v>
                </c:pt>
                <c:pt idx="1">
                  <c:v>12</c:v>
                </c:pt>
                <c:pt idx="2" formatCode="0">
                  <c:v>14.9</c:v>
                </c:pt>
                <c:pt idx="3" formatCode="0">
                  <c:v>18.399999999999999</c:v>
                </c:pt>
                <c:pt idx="4">
                  <c:v>18</c:v>
                </c:pt>
                <c:pt idx="5" formatCode="0">
                  <c:v>26.3</c:v>
                </c:pt>
                <c:pt idx="6" formatCode="0">
                  <c:v>24.6</c:v>
                </c:pt>
                <c:pt idx="7">
                  <c:v>27</c:v>
                </c:pt>
                <c:pt idx="8" formatCode="0">
                  <c:v>26</c:v>
                </c:pt>
                <c:pt idx="9" formatCode="0">
                  <c:v>23.1</c:v>
                </c:pt>
                <c:pt idx="10">
                  <c:v>26</c:v>
                </c:pt>
                <c:pt idx="11" formatCode="0">
                  <c:v>27.7</c:v>
                </c:pt>
                <c:pt idx="12" formatCode="0">
                  <c:v>12.7</c:v>
                </c:pt>
                <c:pt idx="13">
                  <c:v>13</c:v>
                </c:pt>
                <c:pt idx="14" formatCode="0">
                  <c:v>17.8</c:v>
                </c:pt>
              </c:numCache>
            </c:numRef>
          </c:val>
        </c:ser>
        <c:dLbls/>
        <c:overlap val="100"/>
        <c:axId val="97189248"/>
        <c:axId val="98387072"/>
      </c:barChart>
      <c:catAx>
        <c:axId val="97189248"/>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8387072"/>
        <c:crosses val="autoZero"/>
        <c:auto val="1"/>
        <c:lblAlgn val="ctr"/>
        <c:lblOffset val="100"/>
      </c:catAx>
      <c:valAx>
        <c:axId val="98387072"/>
        <c:scaling>
          <c:orientation val="minMax"/>
        </c:scaling>
        <c:delete val="1"/>
        <c:axPos val="b"/>
        <c:numFmt formatCode="0%" sourceLinked="1"/>
        <c:tickLblPos val="none"/>
        <c:crossAx val="97189248"/>
        <c:crosses val="autoZero"/>
        <c:crossBetween val="between"/>
      </c:valAx>
    </c:plotArea>
    <c:legend>
      <c:legendPos val="r"/>
      <c:layout>
        <c:manualLayout>
          <c:xMode val="edge"/>
          <c:yMode val="edge"/>
          <c:x val="0.81806674933879098"/>
          <c:y val="0.12311640716368365"/>
          <c:w val="0.18193325066120974"/>
          <c:h val="0.75538898500110452"/>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7296587926509252E-2"/>
          <c:y val="4.7058823529411813E-2"/>
          <c:w val="0.95380577427821722"/>
          <c:h val="0.69096711440481762"/>
        </c:manualLayout>
      </c:layout>
      <c:barChart>
        <c:barDir val="col"/>
        <c:grouping val="clustered"/>
        <c:ser>
          <c:idx val="0"/>
          <c:order val="0"/>
          <c:tx>
            <c:strRef>
              <c:f>procenti!$G$1035</c:f>
              <c:strCache>
                <c:ptCount val="1"/>
                <c:pt idx="0">
                  <c:v>2012 Dec</c:v>
                </c:pt>
              </c:strCache>
            </c:strRef>
          </c:tx>
          <c:spPr>
            <a:solidFill>
              <a:schemeClr val="accent1">
                <a:lumMod val="60000"/>
                <a:lumOff val="40000"/>
              </a:schemeClr>
            </a:solidFill>
            <a:scene3d>
              <a:camera prst="orthographicFront"/>
              <a:lightRig rig="threePt" dir="t"/>
            </a:scene3d>
            <a:sp3d>
              <a:bevelT/>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procenti!$F$1036:$F$1040</c:f>
              <c:strCache>
                <c:ptCount val="5"/>
                <c:pt idx="0">
                  <c:v>Media</c:v>
                </c:pt>
                <c:pt idx="1">
                  <c:v>Rumors</c:v>
                </c:pt>
                <c:pt idx="2">
                  <c:v>Friends, relatives</c:v>
                </c:pt>
                <c:pt idx="3">
                  <c:v>Personal experience</c:v>
                </c:pt>
                <c:pt idx="4">
                  <c:v>Other sources</c:v>
                </c:pt>
              </c:strCache>
            </c:strRef>
          </c:cat>
          <c:val>
            <c:numRef>
              <c:f>procenti!$G$1036:$G$1040</c:f>
              <c:numCache>
                <c:formatCode>0%</c:formatCode>
                <c:ptCount val="5"/>
                <c:pt idx="0">
                  <c:v>0.66000000000000159</c:v>
                </c:pt>
                <c:pt idx="1">
                  <c:v>0.34</c:v>
                </c:pt>
                <c:pt idx="2">
                  <c:v>0.35000000000000031</c:v>
                </c:pt>
                <c:pt idx="3">
                  <c:v>0.13</c:v>
                </c:pt>
                <c:pt idx="4">
                  <c:v>2.0000000000000011E-2</c:v>
                </c:pt>
              </c:numCache>
            </c:numRef>
          </c:val>
        </c:ser>
        <c:ser>
          <c:idx val="1"/>
          <c:order val="1"/>
          <c:tx>
            <c:strRef>
              <c:f>procenti!$H$1035</c:f>
              <c:strCache>
                <c:ptCount val="1"/>
                <c:pt idx="0">
                  <c:v>2013 Jun</c:v>
                </c:pt>
              </c:strCache>
            </c:strRef>
          </c:tx>
          <c:spPr>
            <a:solidFill>
              <a:schemeClr val="accent2">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procenti!$F$1036:$F$1040</c:f>
              <c:strCache>
                <c:ptCount val="5"/>
                <c:pt idx="0">
                  <c:v>Media</c:v>
                </c:pt>
                <c:pt idx="1">
                  <c:v>Rumors</c:v>
                </c:pt>
                <c:pt idx="2">
                  <c:v>Friends, relatives</c:v>
                </c:pt>
                <c:pt idx="3">
                  <c:v>Personal experience</c:v>
                </c:pt>
                <c:pt idx="4">
                  <c:v>Other sources</c:v>
                </c:pt>
              </c:strCache>
            </c:strRef>
          </c:cat>
          <c:val>
            <c:numRef>
              <c:f>procenti!$H$1036:$H$1040</c:f>
              <c:numCache>
                <c:formatCode>0%</c:formatCode>
                <c:ptCount val="5"/>
                <c:pt idx="0">
                  <c:v>0.60000000000000064</c:v>
                </c:pt>
                <c:pt idx="1">
                  <c:v>0.38000000000000067</c:v>
                </c:pt>
                <c:pt idx="2">
                  <c:v>0.31000000000000061</c:v>
                </c:pt>
                <c:pt idx="3">
                  <c:v>0.13</c:v>
                </c:pt>
                <c:pt idx="4">
                  <c:v>1.0000000000000005E-2</c:v>
                </c:pt>
              </c:numCache>
            </c:numRef>
          </c:val>
        </c:ser>
        <c:ser>
          <c:idx val="2"/>
          <c:order val="2"/>
          <c:tx>
            <c:strRef>
              <c:f>procenti!$I$1035</c:f>
              <c:strCache>
                <c:ptCount val="1"/>
                <c:pt idx="0">
                  <c:v>2013 Dec</c:v>
                </c:pt>
              </c:strCache>
            </c:strRef>
          </c:tx>
          <c:spPr>
            <a:solidFill>
              <a:srgbClr val="F79646">
                <a:lumMod val="75000"/>
              </a:srgbClr>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procenti!$F$1036:$F$1040</c:f>
              <c:strCache>
                <c:ptCount val="5"/>
                <c:pt idx="0">
                  <c:v>Media</c:v>
                </c:pt>
                <c:pt idx="1">
                  <c:v>Rumors</c:v>
                </c:pt>
                <c:pt idx="2">
                  <c:v>Friends, relatives</c:v>
                </c:pt>
                <c:pt idx="3">
                  <c:v>Personal experience</c:v>
                </c:pt>
                <c:pt idx="4">
                  <c:v>Other sources</c:v>
                </c:pt>
              </c:strCache>
            </c:strRef>
          </c:cat>
          <c:val>
            <c:numRef>
              <c:f>procenti!$I$1036:$I$1040</c:f>
              <c:numCache>
                <c:formatCode>0%</c:formatCode>
                <c:ptCount val="5"/>
                <c:pt idx="0">
                  <c:v>0.74000000000000121</c:v>
                </c:pt>
                <c:pt idx="1">
                  <c:v>0.31000000000000061</c:v>
                </c:pt>
                <c:pt idx="2">
                  <c:v>0.34</c:v>
                </c:pt>
                <c:pt idx="3">
                  <c:v>0.1</c:v>
                </c:pt>
                <c:pt idx="4">
                  <c:v>0</c:v>
                </c:pt>
              </c:numCache>
            </c:numRef>
          </c:val>
        </c:ser>
        <c:dLbls/>
        <c:axId val="97298688"/>
        <c:axId val="97193984"/>
      </c:barChart>
      <c:catAx>
        <c:axId val="97298688"/>
        <c:scaling>
          <c:orientation val="minMax"/>
        </c:scaling>
        <c:axPos val="b"/>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7193984"/>
        <c:crosses val="autoZero"/>
        <c:auto val="1"/>
        <c:lblAlgn val="ctr"/>
        <c:lblOffset val="100"/>
      </c:catAx>
      <c:valAx>
        <c:axId val="97193984"/>
        <c:scaling>
          <c:orientation val="minMax"/>
        </c:scaling>
        <c:delete val="1"/>
        <c:axPos val="l"/>
        <c:numFmt formatCode="0%" sourceLinked="1"/>
        <c:tickLblPos val="none"/>
        <c:crossAx val="97298688"/>
        <c:crosses val="autoZero"/>
        <c:crossBetween val="between"/>
      </c:valAx>
    </c:plotArea>
    <c:legend>
      <c:legendPos val="b"/>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40539871725438015"/>
          <c:y val="2.5396647642511191E-2"/>
          <c:w val="0.44269413908628424"/>
          <c:h val="0.94920670471497759"/>
        </c:manualLayout>
      </c:layout>
      <c:barChart>
        <c:barDir val="bar"/>
        <c:grouping val="clustered"/>
        <c:ser>
          <c:idx val="0"/>
          <c:order val="0"/>
          <c:tx>
            <c:strRef>
              <c:f>'grafikoni II'!$C$17</c:f>
              <c:strCache>
                <c:ptCount val="1"/>
                <c:pt idx="0">
                  <c:v>2011 Nov</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the media</c:v>
                </c:pt>
                <c:pt idx="1">
                  <c:v>Wouldn’t do a thing, would wait for situation to change</c:v>
                </c:pt>
                <c:pt idx="2">
                  <c:v>I’d report it to the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II'!$C$18:$C$24</c:f>
              <c:numCache>
                <c:formatCode>0%</c:formatCode>
                <c:ptCount val="7"/>
                <c:pt idx="0">
                  <c:v>8.0000000000000043E-2</c:v>
                </c:pt>
                <c:pt idx="1">
                  <c:v>0.1</c:v>
                </c:pt>
                <c:pt idx="2">
                  <c:v>0.1</c:v>
                </c:pt>
                <c:pt idx="3">
                  <c:v>0.15000000000000024</c:v>
                </c:pt>
                <c:pt idx="4">
                  <c:v>0.13</c:v>
                </c:pt>
                <c:pt idx="5">
                  <c:v>0.29000000000000031</c:v>
                </c:pt>
                <c:pt idx="6">
                  <c:v>0.33000000000000085</c:v>
                </c:pt>
              </c:numCache>
            </c:numRef>
          </c:val>
        </c:ser>
        <c:ser>
          <c:idx val="1"/>
          <c:order val="1"/>
          <c:tx>
            <c:strRef>
              <c:f>'grafikoni II'!$D$17</c:f>
              <c:strCache>
                <c:ptCount val="1"/>
                <c:pt idx="0">
                  <c:v>2012 Jun</c:v>
                </c:pt>
              </c:strCache>
            </c:strRef>
          </c:tx>
          <c:spPr>
            <a:solidFill>
              <a:schemeClr val="accent1">
                <a:lumMod val="5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the media</c:v>
                </c:pt>
                <c:pt idx="1">
                  <c:v>Wouldn’t do a thing, would wait for situation to change</c:v>
                </c:pt>
                <c:pt idx="2">
                  <c:v>I’d report it to the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II'!$D$18:$D$24</c:f>
              <c:numCache>
                <c:formatCode>0%</c:formatCode>
                <c:ptCount val="7"/>
                <c:pt idx="0">
                  <c:v>7.0000000000000021E-2</c:v>
                </c:pt>
                <c:pt idx="1">
                  <c:v>0.11</c:v>
                </c:pt>
                <c:pt idx="2">
                  <c:v>0.11</c:v>
                </c:pt>
                <c:pt idx="3">
                  <c:v>0.17</c:v>
                </c:pt>
                <c:pt idx="4">
                  <c:v>0.11</c:v>
                </c:pt>
                <c:pt idx="5">
                  <c:v>0.26</c:v>
                </c:pt>
                <c:pt idx="6">
                  <c:v>0.33000000000000085</c:v>
                </c:pt>
              </c:numCache>
            </c:numRef>
          </c:val>
        </c:ser>
        <c:ser>
          <c:idx val="2"/>
          <c:order val="2"/>
          <c:tx>
            <c:strRef>
              <c:f>'grafikoni II'!$E$17</c:f>
              <c:strCache>
                <c:ptCount val="1"/>
                <c:pt idx="0">
                  <c:v>2012 Dec</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the media</c:v>
                </c:pt>
                <c:pt idx="1">
                  <c:v>Wouldn’t do a thing, would wait for situation to change</c:v>
                </c:pt>
                <c:pt idx="2">
                  <c:v>I’d report it to the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II'!$E$18:$E$24</c:f>
              <c:numCache>
                <c:formatCode>0%</c:formatCode>
                <c:ptCount val="7"/>
                <c:pt idx="0">
                  <c:v>4.0000000000000022E-2</c:v>
                </c:pt>
                <c:pt idx="1">
                  <c:v>9.0000000000000024E-2</c:v>
                </c:pt>
                <c:pt idx="2">
                  <c:v>0.14000000000000001</c:v>
                </c:pt>
                <c:pt idx="3">
                  <c:v>0.18000000000000024</c:v>
                </c:pt>
                <c:pt idx="4">
                  <c:v>0.24000000000000021</c:v>
                </c:pt>
                <c:pt idx="5">
                  <c:v>0.34</c:v>
                </c:pt>
                <c:pt idx="6">
                  <c:v>0.4</c:v>
                </c:pt>
              </c:numCache>
            </c:numRef>
          </c:val>
        </c:ser>
        <c:ser>
          <c:idx val="3"/>
          <c:order val="3"/>
          <c:tx>
            <c:strRef>
              <c:f>'grafikoni II'!$F$17</c:f>
              <c:strCache>
                <c:ptCount val="1"/>
                <c:pt idx="0">
                  <c:v>2013 Jun</c:v>
                </c:pt>
              </c:strCache>
            </c:strRef>
          </c:tx>
          <c:spPr>
            <a:solidFill>
              <a:schemeClr val="accent6">
                <a:lumMod val="60000"/>
                <a:lumOff val="4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the media</c:v>
                </c:pt>
                <c:pt idx="1">
                  <c:v>Wouldn’t do a thing, would wait for situation to change</c:v>
                </c:pt>
                <c:pt idx="2">
                  <c:v>I’d report it to the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II'!$F$18:$F$24</c:f>
              <c:numCache>
                <c:formatCode>0%</c:formatCode>
                <c:ptCount val="7"/>
                <c:pt idx="0">
                  <c:v>7.0000000000000021E-2</c:v>
                </c:pt>
                <c:pt idx="1">
                  <c:v>0.14000000000000001</c:v>
                </c:pt>
                <c:pt idx="2">
                  <c:v>0.14000000000000001</c:v>
                </c:pt>
                <c:pt idx="3">
                  <c:v>0.17</c:v>
                </c:pt>
                <c:pt idx="4">
                  <c:v>0.18000000000000024</c:v>
                </c:pt>
                <c:pt idx="5">
                  <c:v>0.32000000000000067</c:v>
                </c:pt>
                <c:pt idx="6">
                  <c:v>0.46</c:v>
                </c:pt>
              </c:numCache>
            </c:numRef>
          </c:val>
        </c:ser>
        <c:ser>
          <c:idx val="4"/>
          <c:order val="4"/>
          <c:tx>
            <c:strRef>
              <c:f>'grafikoni II'!$G$17</c:f>
              <c:strCache>
                <c:ptCount val="1"/>
                <c:pt idx="0">
                  <c:v>2013 Dec</c:v>
                </c:pt>
              </c:strCache>
            </c:strRef>
          </c:tx>
          <c:spPr>
            <a:solidFill>
              <a:srgbClr val="C00000"/>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I’d report it to the media</c:v>
                </c:pt>
                <c:pt idx="1">
                  <c:v>Wouldn’t do a thing, would wait for situation to change</c:v>
                </c:pt>
                <c:pt idx="2">
                  <c:v>I’d report it to the administration</c:v>
                </c:pt>
                <c:pt idx="3">
                  <c:v>I’d pay if I had the money</c:v>
                </c:pt>
                <c:pt idx="4">
                  <c:v>I’d report the case to bodies that implement the law</c:v>
                </c:pt>
                <c:pt idx="5">
                  <c:v> I’d look for someone to help me, without paying the bribe</c:v>
                </c:pt>
                <c:pt idx="6">
                  <c:v>I’d not pay</c:v>
                </c:pt>
              </c:strCache>
            </c:strRef>
          </c:cat>
          <c:val>
            <c:numRef>
              <c:f>'grafikoni II'!$G$18:$G$24</c:f>
              <c:numCache>
                <c:formatCode>0%</c:formatCode>
                <c:ptCount val="7"/>
                <c:pt idx="0">
                  <c:v>6.0000000000000032E-2</c:v>
                </c:pt>
                <c:pt idx="1">
                  <c:v>0.15000000000000024</c:v>
                </c:pt>
                <c:pt idx="2">
                  <c:v>9.0000000000000024E-2</c:v>
                </c:pt>
                <c:pt idx="3">
                  <c:v>0.2</c:v>
                </c:pt>
                <c:pt idx="4">
                  <c:v>0.19</c:v>
                </c:pt>
                <c:pt idx="5">
                  <c:v>0.28000000000000008</c:v>
                </c:pt>
                <c:pt idx="6">
                  <c:v>0.4</c:v>
                </c:pt>
              </c:numCache>
            </c:numRef>
          </c:val>
        </c:ser>
        <c:dLbls/>
        <c:axId val="100164736"/>
        <c:axId val="100166272"/>
      </c:barChart>
      <c:catAx>
        <c:axId val="100164736"/>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100166272"/>
        <c:crosses val="autoZero"/>
        <c:auto val="1"/>
        <c:lblAlgn val="ctr"/>
        <c:lblOffset val="100"/>
      </c:catAx>
      <c:valAx>
        <c:axId val="100166272"/>
        <c:scaling>
          <c:orientation val="minMax"/>
        </c:scaling>
        <c:delete val="1"/>
        <c:axPos val="b"/>
        <c:numFmt formatCode="0%" sourceLinked="1"/>
        <c:tickLblPos val="none"/>
        <c:crossAx val="100164736"/>
        <c:crosses val="autoZero"/>
        <c:crossBetween val="between"/>
      </c:valAx>
    </c:plotArea>
    <c:legend>
      <c:legendPos val="r"/>
      <c:layout>
        <c:manualLayout>
          <c:xMode val="edge"/>
          <c:yMode val="edge"/>
          <c:x val="0.84193505563870819"/>
          <c:y val="0.33881756305885696"/>
          <c:w val="0.14484180386542653"/>
          <c:h val="0.37509527410768639"/>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'ko se bori proti korupcije graf'!$C$5</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'ko se bori proti korupcije graf'!$B$6:$B$17</c:f>
              <c:strCache>
                <c:ptCount val="12"/>
                <c:pt idx="0">
                  <c:v>Commissioner for information of public importance and personal data protection</c:v>
                </c:pt>
                <c:pt idx="1">
                  <c:v>NGOs</c:v>
                </c:pt>
                <c:pt idx="2">
                  <c:v>State audit institution</c:v>
                </c:pt>
                <c:pt idx="3">
                  <c:v>Parliament</c:v>
                </c:pt>
                <c:pt idx="4">
                  <c:v>President</c:v>
                </c:pt>
                <c:pt idx="5">
                  <c:v>Ombudsman</c:v>
                </c:pt>
                <c:pt idx="6">
                  <c:v>Special elite forces</c:v>
                </c:pt>
                <c:pt idx="7">
                  <c:v>Citizens (associations of citizens)</c:v>
                </c:pt>
                <c:pt idx="8">
                  <c:v>Anti-Corruption Agency</c:v>
                </c:pt>
                <c:pt idx="9">
                  <c:v>Judiciary</c:v>
                </c:pt>
                <c:pt idx="10">
                  <c:v>Police</c:v>
                </c:pt>
                <c:pt idx="11">
                  <c:v>Government</c:v>
                </c:pt>
              </c:strCache>
            </c:strRef>
          </c:cat>
          <c:val>
            <c:numRef>
              <c:f>'ko se bori proti korupcije graf'!$C$6:$C$17</c:f>
              <c:numCache>
                <c:formatCode>0%</c:formatCode>
                <c:ptCount val="12"/>
                <c:pt idx="0">
                  <c:v>1.0000000000000005E-2</c:v>
                </c:pt>
                <c:pt idx="1">
                  <c:v>1.0000000000000005E-2</c:v>
                </c:pt>
                <c:pt idx="2">
                  <c:v>3.0000000000000002E-2</c:v>
                </c:pt>
                <c:pt idx="3">
                  <c:v>3.0000000000000002E-2</c:v>
                </c:pt>
                <c:pt idx="4">
                  <c:v>4.0000000000000022E-2</c:v>
                </c:pt>
                <c:pt idx="5">
                  <c:v>2.0000000000000011E-2</c:v>
                </c:pt>
                <c:pt idx="6">
                  <c:v>7.0000000000000021E-2</c:v>
                </c:pt>
                <c:pt idx="7">
                  <c:v>0.11</c:v>
                </c:pt>
                <c:pt idx="8">
                  <c:v>0.13</c:v>
                </c:pt>
                <c:pt idx="9">
                  <c:v>0.24000000000000021</c:v>
                </c:pt>
                <c:pt idx="10">
                  <c:v>0.47000000000000008</c:v>
                </c:pt>
                <c:pt idx="11">
                  <c:v>0.46</c:v>
                </c:pt>
              </c:numCache>
            </c:numRef>
          </c:val>
        </c:ser>
        <c:ser>
          <c:idx val="1"/>
          <c:order val="1"/>
          <c:tx>
            <c:strRef>
              <c:f>'ko se bori proti korupcije graf'!$D$5</c:f>
              <c:strCache>
                <c:ptCount val="1"/>
                <c:pt idx="0">
                  <c:v>2012 Dec</c:v>
                </c:pt>
              </c:strCache>
            </c:strRef>
          </c:tx>
          <c:spPr>
            <a:solidFill>
              <a:srgbClr val="C00000"/>
            </a:solidFill>
            <a:scene3d>
              <a:camera prst="orthographicFront"/>
              <a:lightRig rig="threePt" dir="t"/>
            </a:scene3d>
            <a:sp3d>
              <a:bevelT/>
              <a:bevelB/>
            </a:sp3d>
          </c:spPr>
          <c:dLbls>
            <c:dLbl>
              <c:idx val="10"/>
              <c:layout>
                <c:manualLayout>
                  <c:x val="3.555555555555564E-3"/>
                  <c:y val="-6.0060060060060094E-3"/>
                </c:manualLayout>
              </c:layout>
              <c:dLblPos val="outEnd"/>
              <c:showVal val="1"/>
            </c:dLbl>
            <c:txPr>
              <a:bodyPr/>
              <a:lstStyle/>
              <a:p>
                <a:pPr>
                  <a:defRPr sz="900" b="1" i="0" u="none" strike="noStrike" baseline="0">
                    <a:solidFill>
                      <a:srgbClr val="000000"/>
                    </a:solidFill>
                    <a:latin typeface="Constantia"/>
                    <a:ea typeface="Constantia"/>
                    <a:cs typeface="Constantia"/>
                  </a:defRPr>
                </a:pPr>
                <a:endParaRPr lang="en-US"/>
              </a:p>
            </c:txPr>
            <c:showVal val="1"/>
          </c:dLbls>
          <c:cat>
            <c:strRef>
              <c:f>'ko se bori proti korupcije graf'!$B$6:$B$17</c:f>
              <c:strCache>
                <c:ptCount val="12"/>
                <c:pt idx="0">
                  <c:v>Commissioner for information of public importance and personal data protection</c:v>
                </c:pt>
                <c:pt idx="1">
                  <c:v>NGOs</c:v>
                </c:pt>
                <c:pt idx="2">
                  <c:v>State audit institution</c:v>
                </c:pt>
                <c:pt idx="3">
                  <c:v>Parliament</c:v>
                </c:pt>
                <c:pt idx="4">
                  <c:v>President</c:v>
                </c:pt>
                <c:pt idx="5">
                  <c:v>Ombudsman</c:v>
                </c:pt>
                <c:pt idx="6">
                  <c:v>Special elite forces</c:v>
                </c:pt>
                <c:pt idx="7">
                  <c:v>Citizens (associations of citizens)</c:v>
                </c:pt>
                <c:pt idx="8">
                  <c:v>Anti-Corruption Agency</c:v>
                </c:pt>
                <c:pt idx="9">
                  <c:v>Judiciary</c:v>
                </c:pt>
                <c:pt idx="10">
                  <c:v>Police</c:v>
                </c:pt>
                <c:pt idx="11">
                  <c:v>Government</c:v>
                </c:pt>
              </c:strCache>
            </c:strRef>
          </c:cat>
          <c:val>
            <c:numRef>
              <c:f>'ko se bori proti korupcije graf'!$D$6:$D$17</c:f>
              <c:numCache>
                <c:formatCode>0%</c:formatCode>
                <c:ptCount val="12"/>
                <c:pt idx="0">
                  <c:v>1.0000000000000005E-2</c:v>
                </c:pt>
                <c:pt idx="1">
                  <c:v>1.0000000000000005E-2</c:v>
                </c:pt>
                <c:pt idx="2">
                  <c:v>0.05</c:v>
                </c:pt>
                <c:pt idx="3">
                  <c:v>6.0000000000000032E-2</c:v>
                </c:pt>
                <c:pt idx="4">
                  <c:v>9.0000000000000024E-2</c:v>
                </c:pt>
                <c:pt idx="5">
                  <c:v>2.0000000000000011E-2</c:v>
                </c:pt>
                <c:pt idx="6">
                  <c:v>0.05</c:v>
                </c:pt>
                <c:pt idx="7">
                  <c:v>0.18000000000000024</c:v>
                </c:pt>
                <c:pt idx="8">
                  <c:v>0.26</c:v>
                </c:pt>
                <c:pt idx="9">
                  <c:v>0.37000000000000038</c:v>
                </c:pt>
                <c:pt idx="10">
                  <c:v>0.49000000000000032</c:v>
                </c:pt>
                <c:pt idx="11">
                  <c:v>0.41000000000000031</c:v>
                </c:pt>
              </c:numCache>
            </c:numRef>
          </c:val>
        </c:ser>
        <c:ser>
          <c:idx val="2"/>
          <c:order val="2"/>
          <c:tx>
            <c:strRef>
              <c:f>'ko se bori proti korupcije graf'!$E$5</c:f>
              <c:strCache>
                <c:ptCount val="1"/>
                <c:pt idx="0">
                  <c:v>2013 Jun</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dLbl>
              <c:idx val="3"/>
              <c:layout>
                <c:manualLayout>
                  <c:x val="-6.230529595015597E-3"/>
                  <c:y val="-1.2759170653907538E-2"/>
                </c:manualLayout>
              </c:layout>
              <c:dLblPos val="outEnd"/>
              <c:showVal val="1"/>
            </c:dLbl>
            <c:dLbl>
              <c:idx val="4"/>
              <c:layout>
                <c:manualLayout>
                  <c:x val="-2.0768431983385228E-3"/>
                  <c:y val="-6.379585326953748E-3"/>
                </c:manualLayout>
              </c:layout>
              <c:dLblPos val="outEnd"/>
              <c:showVal val="1"/>
            </c:dLbl>
            <c:dLbl>
              <c:idx val="5"/>
              <c:layout>
                <c:manualLayout>
                  <c:x val="0"/>
                  <c:y val="-1.2759170653907538E-2"/>
                </c:manualLayout>
              </c:layout>
              <c:dLblPos val="outEnd"/>
              <c:showVal val="1"/>
            </c:dLbl>
            <c:dLbl>
              <c:idx val="6"/>
              <c:layout>
                <c:manualLayout>
                  <c:x val="0"/>
                  <c:y val="-9.5693779904305609E-3"/>
                </c:manualLayout>
              </c:layout>
              <c:dLblPos val="outEnd"/>
              <c:showVal val="1"/>
            </c:dLbl>
            <c:dLbl>
              <c:idx val="7"/>
              <c:layout>
                <c:manualLayout>
                  <c:x val="-7.6150037580681213E-17"/>
                  <c:y val="-1.5948963317384369E-2"/>
                </c:manualLayout>
              </c:layout>
              <c:dLblPos val="outEnd"/>
              <c:showVal val="1"/>
            </c:dLbl>
            <c:dLbl>
              <c:idx val="9"/>
              <c:layout>
                <c:manualLayout>
                  <c:x val="4.1537007874015899E-3"/>
                  <c:y val="-4.1238088482182808E-3"/>
                </c:manualLayout>
              </c:layout>
              <c:dLblPos val="outEnd"/>
              <c:showVal val="1"/>
            </c:dLbl>
            <c:dLbl>
              <c:idx val="10"/>
              <c:layout>
                <c:manualLayout>
                  <c:x val="0"/>
                  <c:y val="-3.937007874015748E-3"/>
                </c:manualLayout>
              </c:layout>
              <c:dLblPos val="outEnd"/>
              <c:showVal val="1"/>
            </c:dLbl>
            <c:dLbl>
              <c:idx val="11"/>
              <c:layout>
                <c:manualLayout>
                  <c:x val="-6.2304811898512931E-3"/>
                  <c:y val="-1.0129814854224298E-2"/>
                </c:manualLayout>
              </c:layout>
              <c:dLblPos val="outEnd"/>
              <c:showVal val="1"/>
            </c:dLbl>
            <c:txPr>
              <a:bodyPr/>
              <a:lstStyle/>
              <a:p>
                <a:pPr>
                  <a:defRPr sz="1000"/>
                </a:pPr>
                <a:endParaRPr lang="en-US"/>
              </a:p>
            </c:txPr>
            <c:showVal val="1"/>
          </c:dLbls>
          <c:cat>
            <c:strRef>
              <c:f>'ko se bori proti korupcije graf'!$B$6:$B$17</c:f>
              <c:strCache>
                <c:ptCount val="12"/>
                <c:pt idx="0">
                  <c:v>Commissioner for information of public importance and personal data protection</c:v>
                </c:pt>
                <c:pt idx="1">
                  <c:v>NGOs</c:v>
                </c:pt>
                <c:pt idx="2">
                  <c:v>State audit institution</c:v>
                </c:pt>
                <c:pt idx="3">
                  <c:v>Parliament</c:v>
                </c:pt>
                <c:pt idx="4">
                  <c:v>President</c:v>
                </c:pt>
                <c:pt idx="5">
                  <c:v>Ombudsman</c:v>
                </c:pt>
                <c:pt idx="6">
                  <c:v>Special elite forces</c:v>
                </c:pt>
                <c:pt idx="7">
                  <c:v>Citizens (associations of citizens)</c:v>
                </c:pt>
                <c:pt idx="8">
                  <c:v>Anti-Corruption Agency</c:v>
                </c:pt>
                <c:pt idx="9">
                  <c:v>Judiciary</c:v>
                </c:pt>
                <c:pt idx="10">
                  <c:v>Police</c:v>
                </c:pt>
                <c:pt idx="11">
                  <c:v>Government</c:v>
                </c:pt>
              </c:strCache>
            </c:strRef>
          </c:cat>
          <c:val>
            <c:numRef>
              <c:f>'ko se bori proti korupcije graf'!$E$6:$E$17</c:f>
              <c:numCache>
                <c:formatCode>0%</c:formatCode>
                <c:ptCount val="12"/>
                <c:pt idx="0">
                  <c:v>1.0000000000000005E-2</c:v>
                </c:pt>
                <c:pt idx="1">
                  <c:v>2.0000000000000011E-2</c:v>
                </c:pt>
                <c:pt idx="2">
                  <c:v>3.0000000000000002E-2</c:v>
                </c:pt>
                <c:pt idx="3">
                  <c:v>3.0000000000000002E-2</c:v>
                </c:pt>
                <c:pt idx="4">
                  <c:v>0.05</c:v>
                </c:pt>
                <c:pt idx="5">
                  <c:v>0.1</c:v>
                </c:pt>
                <c:pt idx="6">
                  <c:v>3.0000000000000002E-2</c:v>
                </c:pt>
                <c:pt idx="7">
                  <c:v>0.19</c:v>
                </c:pt>
                <c:pt idx="8">
                  <c:v>0.35000000000000031</c:v>
                </c:pt>
                <c:pt idx="9">
                  <c:v>0.27</c:v>
                </c:pt>
                <c:pt idx="10">
                  <c:v>0.39000000000000068</c:v>
                </c:pt>
                <c:pt idx="11">
                  <c:v>0.43000000000000038</c:v>
                </c:pt>
              </c:numCache>
            </c:numRef>
          </c:val>
        </c:ser>
        <c:ser>
          <c:idx val="3"/>
          <c:order val="3"/>
          <c:tx>
            <c:strRef>
              <c:f>'ko se bori proti korupcije graf'!$F$5</c:f>
              <c:strCache>
                <c:ptCount val="1"/>
                <c:pt idx="0">
                  <c:v>2013 Dec</c:v>
                </c:pt>
              </c:strCache>
            </c:strRef>
          </c:tx>
          <c:spPr>
            <a:solidFill>
              <a:srgbClr val="F79646">
                <a:lumMod val="75000"/>
              </a:srgbClr>
            </a:solidFill>
            <a:ln>
              <a:solidFill>
                <a:sysClr val="window" lastClr="FFFFFF"/>
              </a:solidFill>
            </a:ln>
            <a:scene3d>
              <a:camera prst="orthographicFront"/>
              <a:lightRig rig="threePt" dir="t"/>
            </a:scene3d>
            <a:sp3d>
              <a:bevelT/>
              <a:bevelB/>
            </a:sp3d>
          </c:spPr>
          <c:dLbls>
            <c:dLbl>
              <c:idx val="7"/>
              <c:layout>
                <c:manualLayout>
                  <c:x val="-1.066666666666668E-2"/>
                  <c:y val="-9.009009009009061E-3"/>
                </c:manualLayout>
              </c:layout>
              <c:spPr/>
              <c:txPr>
                <a:bodyPr/>
                <a:lstStyle/>
                <a:p>
                  <a:pPr>
                    <a:defRPr/>
                  </a:pPr>
                  <a:endParaRPr lang="en-US"/>
                </a:p>
              </c:txPr>
              <c:dLblPos val="outEnd"/>
              <c:showVal val="1"/>
            </c:dLbl>
            <c:dLbl>
              <c:idx val="8"/>
              <c:layout>
                <c:manualLayout>
                  <c:x val="0"/>
                  <c:y val="-9.009009009009061E-3"/>
                </c:manualLayout>
              </c:layout>
              <c:spPr/>
              <c:txPr>
                <a:bodyPr/>
                <a:lstStyle/>
                <a:p>
                  <a:pPr>
                    <a:defRPr/>
                  </a:pPr>
                  <a:endParaRPr lang="en-US"/>
                </a:p>
              </c:txPr>
              <c:dLblPos val="outEnd"/>
              <c:showVal val="1"/>
            </c:dLbl>
            <c:dLbl>
              <c:idx val="10"/>
              <c:layout>
                <c:manualLayout>
                  <c:x val="5.3333333333333583E-3"/>
                  <c:y val="-1.8018018018018021E-2"/>
                </c:manualLayout>
              </c:layout>
              <c:spPr/>
              <c:txPr>
                <a:bodyPr/>
                <a:lstStyle/>
                <a:p>
                  <a:pPr>
                    <a:defRPr/>
                  </a:pPr>
                  <a:endParaRPr lang="en-US"/>
                </a:p>
              </c:txPr>
              <c:dLblPos val="outEnd"/>
              <c:showVal val="1"/>
            </c:dLbl>
            <c:dLbl>
              <c:idx val="11"/>
              <c:layout>
                <c:manualLayout>
                  <c:x val="2.1418859457539571E-2"/>
                  <c:y val="-1.1111033343598645E-2"/>
                </c:manualLayout>
              </c:layout>
              <c:showVal val="1"/>
            </c:dLbl>
            <c:showVal val="1"/>
          </c:dLbls>
          <c:cat>
            <c:strRef>
              <c:f>'ko se bori proti korupcije graf'!$B$6:$B$17</c:f>
              <c:strCache>
                <c:ptCount val="12"/>
                <c:pt idx="0">
                  <c:v>Commissioner for information of public importance and personal data protection</c:v>
                </c:pt>
                <c:pt idx="1">
                  <c:v>NGOs</c:v>
                </c:pt>
                <c:pt idx="2">
                  <c:v>State audit institution</c:v>
                </c:pt>
                <c:pt idx="3">
                  <c:v>Parliament</c:v>
                </c:pt>
                <c:pt idx="4">
                  <c:v>President</c:v>
                </c:pt>
                <c:pt idx="5">
                  <c:v>Ombudsman</c:v>
                </c:pt>
                <c:pt idx="6">
                  <c:v>Special elite forces</c:v>
                </c:pt>
                <c:pt idx="7">
                  <c:v>Citizens (associations of citizens)</c:v>
                </c:pt>
                <c:pt idx="8">
                  <c:v>Anti-Corruption Agency</c:v>
                </c:pt>
                <c:pt idx="9">
                  <c:v>Judiciary</c:v>
                </c:pt>
                <c:pt idx="10">
                  <c:v>Police</c:v>
                </c:pt>
                <c:pt idx="11">
                  <c:v>Government</c:v>
                </c:pt>
              </c:strCache>
            </c:strRef>
          </c:cat>
          <c:val>
            <c:numRef>
              <c:f>'ko se bori proti korupcije graf'!$F$6:$F$17</c:f>
              <c:numCache>
                <c:formatCode>0%</c:formatCode>
                <c:ptCount val="12"/>
                <c:pt idx="0">
                  <c:v>1.0000000000000005E-2</c:v>
                </c:pt>
                <c:pt idx="1">
                  <c:v>1.0000000000000005E-2</c:v>
                </c:pt>
                <c:pt idx="2">
                  <c:v>3.0000000000000002E-2</c:v>
                </c:pt>
                <c:pt idx="3">
                  <c:v>0.05</c:v>
                </c:pt>
                <c:pt idx="4">
                  <c:v>0.05</c:v>
                </c:pt>
                <c:pt idx="5">
                  <c:v>0.05</c:v>
                </c:pt>
                <c:pt idx="6">
                  <c:v>7.0000000000000021E-2</c:v>
                </c:pt>
                <c:pt idx="7">
                  <c:v>0.16</c:v>
                </c:pt>
                <c:pt idx="8">
                  <c:v>0.29000000000000031</c:v>
                </c:pt>
                <c:pt idx="9">
                  <c:v>0.4</c:v>
                </c:pt>
                <c:pt idx="10">
                  <c:v>0.41000000000000031</c:v>
                </c:pt>
                <c:pt idx="11">
                  <c:v>0.46</c:v>
                </c:pt>
              </c:numCache>
            </c:numRef>
          </c:val>
        </c:ser>
        <c:dLbls/>
        <c:axId val="100554624"/>
        <c:axId val="100556160"/>
      </c:barChart>
      <c:catAx>
        <c:axId val="100554624"/>
        <c:scaling>
          <c:orientation val="minMax"/>
        </c:scaling>
        <c:axPos val="l"/>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100556160"/>
        <c:crosses val="autoZero"/>
        <c:auto val="1"/>
        <c:lblAlgn val="ctr"/>
        <c:lblOffset val="100"/>
      </c:catAx>
      <c:valAx>
        <c:axId val="100556160"/>
        <c:scaling>
          <c:orientation val="minMax"/>
        </c:scaling>
        <c:delete val="1"/>
        <c:axPos val="b"/>
        <c:numFmt formatCode="0%" sourceLinked="1"/>
        <c:tickLblPos val="none"/>
        <c:crossAx val="100554624"/>
        <c:crosses val="autoZero"/>
        <c:crossBetween val="between"/>
      </c:valAx>
    </c:plotArea>
    <c:legend>
      <c:legendPos val="r"/>
      <c:layout>
        <c:manualLayout>
          <c:xMode val="edge"/>
          <c:yMode val="edge"/>
          <c:x val="0.80515111764283265"/>
          <c:y val="0.42499947506929103"/>
          <c:w val="0.15806494265648519"/>
          <c:h val="0.33677507069066903"/>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43183940086881023"/>
          <c:y val="1.6931098428340792E-2"/>
          <c:w val="0.42734188444923438"/>
          <c:h val="0.95202855445303491"/>
        </c:manualLayout>
      </c:layout>
      <c:barChart>
        <c:barDir val="bar"/>
        <c:grouping val="clustered"/>
        <c:ser>
          <c:idx val="0"/>
          <c:order val="0"/>
          <c:tx>
            <c:strRef>
              <c:f>'grafikoni II'!$C$31</c:f>
              <c:strCache>
                <c:ptCount val="1"/>
                <c:pt idx="0">
                  <c:v>2011 Nov</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of corruption</c:v>
                </c:pt>
                <c:pt idx="4">
                  <c:v>Strengthening of state control over public administration</c:v>
                </c:pt>
                <c:pt idx="5">
                  <c:v>Improved legislation (new anti-corruption law, international conventions)</c:v>
                </c:pt>
                <c:pt idx="6">
                  <c:v>Harsh legal sanctions</c:v>
                </c:pt>
              </c:strCache>
            </c:strRef>
          </c:cat>
          <c:val>
            <c:numRef>
              <c:f>'grafikoni II'!$C$32:$C$38</c:f>
              <c:numCache>
                <c:formatCode>0%</c:formatCode>
                <c:ptCount val="7"/>
                <c:pt idx="0">
                  <c:v>0.30000000000000032</c:v>
                </c:pt>
                <c:pt idx="1">
                  <c:v>0.38000000000000067</c:v>
                </c:pt>
                <c:pt idx="2">
                  <c:v>0.41000000000000031</c:v>
                </c:pt>
                <c:pt idx="3">
                  <c:v>0.46</c:v>
                </c:pt>
                <c:pt idx="4">
                  <c:v>0.48000000000000032</c:v>
                </c:pt>
                <c:pt idx="5">
                  <c:v>0.49000000000000032</c:v>
                </c:pt>
                <c:pt idx="6">
                  <c:v>0.66000000000000159</c:v>
                </c:pt>
              </c:numCache>
            </c:numRef>
          </c:val>
        </c:ser>
        <c:ser>
          <c:idx val="1"/>
          <c:order val="1"/>
          <c:tx>
            <c:strRef>
              <c:f>'grafikoni II'!$D$31</c:f>
              <c:strCache>
                <c:ptCount val="1"/>
                <c:pt idx="0">
                  <c:v>2012 Jun</c:v>
                </c:pt>
              </c:strCache>
            </c:strRef>
          </c:tx>
          <c:spPr>
            <a:solidFill>
              <a:schemeClr val="accent1">
                <a:lumMod val="5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of corruption</c:v>
                </c:pt>
                <c:pt idx="4">
                  <c:v>Strengthening of state control over public administration</c:v>
                </c:pt>
                <c:pt idx="5">
                  <c:v>Improved legislation (new anti-corruption law, international conventions)</c:v>
                </c:pt>
                <c:pt idx="6">
                  <c:v>Harsh legal sanctions</c:v>
                </c:pt>
              </c:strCache>
            </c:strRef>
          </c:cat>
          <c:val>
            <c:numRef>
              <c:f>'grafikoni II'!$D$32:$D$38</c:f>
              <c:numCache>
                <c:formatCode>0%</c:formatCode>
                <c:ptCount val="7"/>
                <c:pt idx="0">
                  <c:v>0.21000000000000021</c:v>
                </c:pt>
                <c:pt idx="1">
                  <c:v>0.4</c:v>
                </c:pt>
                <c:pt idx="2">
                  <c:v>0.43000000000000038</c:v>
                </c:pt>
                <c:pt idx="3">
                  <c:v>0.47000000000000008</c:v>
                </c:pt>
                <c:pt idx="4">
                  <c:v>0.47000000000000008</c:v>
                </c:pt>
                <c:pt idx="5">
                  <c:v>0.44</c:v>
                </c:pt>
                <c:pt idx="6">
                  <c:v>0.71000000000000063</c:v>
                </c:pt>
              </c:numCache>
            </c:numRef>
          </c:val>
        </c:ser>
        <c:ser>
          <c:idx val="2"/>
          <c:order val="2"/>
          <c:tx>
            <c:strRef>
              <c:f>'grafikoni II'!$E$31</c:f>
              <c:strCache>
                <c:ptCount val="1"/>
                <c:pt idx="0">
                  <c:v>2012 Dec</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of corruption</c:v>
                </c:pt>
                <c:pt idx="4">
                  <c:v>Strengthening of state control over public administration</c:v>
                </c:pt>
                <c:pt idx="5">
                  <c:v>Improved legislation (new anti-corruption law, international conventions)</c:v>
                </c:pt>
                <c:pt idx="6">
                  <c:v>Harsh legal sanctions</c:v>
                </c:pt>
              </c:strCache>
            </c:strRef>
          </c:cat>
          <c:val>
            <c:numRef>
              <c:f>'grafikoni II'!$E$32:$E$38</c:f>
              <c:numCache>
                <c:formatCode>0%</c:formatCode>
                <c:ptCount val="7"/>
                <c:pt idx="0">
                  <c:v>0.33000000000000085</c:v>
                </c:pt>
                <c:pt idx="1">
                  <c:v>0.45</c:v>
                </c:pt>
                <c:pt idx="2">
                  <c:v>0.51</c:v>
                </c:pt>
                <c:pt idx="3">
                  <c:v>0.60000000000000064</c:v>
                </c:pt>
                <c:pt idx="4">
                  <c:v>0.61000000000000065</c:v>
                </c:pt>
                <c:pt idx="5">
                  <c:v>0.69000000000000061</c:v>
                </c:pt>
                <c:pt idx="6">
                  <c:v>0.79</c:v>
                </c:pt>
              </c:numCache>
            </c:numRef>
          </c:val>
        </c:ser>
        <c:ser>
          <c:idx val="3"/>
          <c:order val="3"/>
          <c:tx>
            <c:strRef>
              <c:f>'grafikoni II'!$F$31</c:f>
              <c:strCache>
                <c:ptCount val="1"/>
                <c:pt idx="0">
                  <c:v>2013 Jun</c:v>
                </c:pt>
              </c:strCache>
            </c:strRef>
          </c:tx>
          <c:spPr>
            <a:solidFill>
              <a:schemeClr val="accent6">
                <a:lumMod val="60000"/>
                <a:lumOff val="4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of corruption</c:v>
                </c:pt>
                <c:pt idx="4">
                  <c:v>Strengthening of state control over public administration</c:v>
                </c:pt>
                <c:pt idx="5">
                  <c:v>Improved legislation (new anti-corruption law, international conventions)</c:v>
                </c:pt>
                <c:pt idx="6">
                  <c:v>Harsh legal sanctions</c:v>
                </c:pt>
              </c:strCache>
            </c:strRef>
          </c:cat>
          <c:val>
            <c:numRef>
              <c:f>'grafikoni II'!$F$32:$F$38</c:f>
              <c:numCache>
                <c:formatCode>0%</c:formatCode>
                <c:ptCount val="7"/>
                <c:pt idx="0">
                  <c:v>0.24000000000000021</c:v>
                </c:pt>
                <c:pt idx="1">
                  <c:v>0.39000000000000068</c:v>
                </c:pt>
                <c:pt idx="2">
                  <c:v>0.47000000000000008</c:v>
                </c:pt>
                <c:pt idx="3">
                  <c:v>0.53</c:v>
                </c:pt>
                <c:pt idx="4">
                  <c:v>0.62000000000000122</c:v>
                </c:pt>
                <c:pt idx="5">
                  <c:v>0.64000000000000135</c:v>
                </c:pt>
                <c:pt idx="6">
                  <c:v>0.81</c:v>
                </c:pt>
              </c:numCache>
            </c:numRef>
          </c:val>
        </c:ser>
        <c:ser>
          <c:idx val="4"/>
          <c:order val="4"/>
          <c:tx>
            <c:strRef>
              <c:f>'grafikoni II'!$G$31</c:f>
              <c:strCache>
                <c:ptCount val="1"/>
                <c:pt idx="0">
                  <c:v>2013 Dec</c:v>
                </c:pt>
              </c:strCache>
            </c:strRef>
          </c:tx>
          <c:spPr>
            <a:solidFill>
              <a:srgbClr val="C00000"/>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Raised salaries for public administration employees</c:v>
                </c:pt>
                <c:pt idx="1">
                  <c:v>Transparency in administrative decision making</c:v>
                </c:pt>
                <c:pt idx="2">
                  <c:v>Enforced control of civil sector (NGOs) over public administration</c:v>
                </c:pt>
                <c:pt idx="3">
                  <c:v>Raising the level of awareness of corruption</c:v>
                </c:pt>
                <c:pt idx="4">
                  <c:v>Strengthening of state control over public administration</c:v>
                </c:pt>
                <c:pt idx="5">
                  <c:v>Improved legislation (new anti-corruption law, international conventions)</c:v>
                </c:pt>
                <c:pt idx="6">
                  <c:v>Harsh legal sanctions</c:v>
                </c:pt>
              </c:strCache>
            </c:strRef>
          </c:cat>
          <c:val>
            <c:numRef>
              <c:f>'grafikoni II'!$G$32:$G$38</c:f>
              <c:numCache>
                <c:formatCode>0%</c:formatCode>
                <c:ptCount val="7"/>
                <c:pt idx="0">
                  <c:v>0.26</c:v>
                </c:pt>
                <c:pt idx="1">
                  <c:v>0.43000000000000038</c:v>
                </c:pt>
                <c:pt idx="2">
                  <c:v>0.54</c:v>
                </c:pt>
                <c:pt idx="3">
                  <c:v>0.67000000000000171</c:v>
                </c:pt>
                <c:pt idx="4">
                  <c:v>0.64000000000000135</c:v>
                </c:pt>
                <c:pt idx="5">
                  <c:v>0.67000000000000171</c:v>
                </c:pt>
                <c:pt idx="6">
                  <c:v>0.82000000000000062</c:v>
                </c:pt>
              </c:numCache>
            </c:numRef>
          </c:val>
        </c:ser>
        <c:dLbls/>
        <c:axId val="99942400"/>
        <c:axId val="99943936"/>
      </c:barChart>
      <c:catAx>
        <c:axId val="99942400"/>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9943936"/>
        <c:crosses val="autoZero"/>
        <c:auto val="1"/>
        <c:lblAlgn val="ctr"/>
        <c:lblOffset val="100"/>
      </c:catAx>
      <c:valAx>
        <c:axId val="99943936"/>
        <c:scaling>
          <c:orientation val="minMax"/>
        </c:scaling>
        <c:delete val="1"/>
        <c:axPos val="b"/>
        <c:numFmt formatCode="0%" sourceLinked="1"/>
        <c:tickLblPos val="none"/>
        <c:crossAx val="99942400"/>
        <c:crosses val="autoZero"/>
        <c:crossBetween val="between"/>
      </c:valAx>
    </c:plotArea>
    <c:legend>
      <c:legendPos val="r"/>
      <c:layout>
        <c:manualLayout>
          <c:xMode val="edge"/>
          <c:yMode val="edge"/>
          <c:x val="0.87499290687837716"/>
          <c:y val="0.35591267000715926"/>
          <c:w val="0.11178395262575648"/>
          <c:h val="0.34878045547336883"/>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'grafikon I'!$C$9</c:f>
              <c:strCache>
                <c:ptCount val="1"/>
                <c:pt idx="0">
                  <c:v>Doesn`t know</c:v>
                </c:pt>
              </c:strCache>
            </c:strRef>
          </c:tx>
          <c:spPr>
            <a:solidFill>
              <a:srgbClr val="FFC000"/>
            </a:solidFill>
            <a:ln>
              <a:solidFill>
                <a:schemeClr val="bg1"/>
              </a:solidFill>
            </a:ln>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I'!$B$10:$B$14</c:f>
              <c:strCache>
                <c:ptCount val="5"/>
                <c:pt idx="0">
                  <c:v>2011 Nov</c:v>
                </c:pt>
                <c:pt idx="1">
                  <c:v>2012 Jun</c:v>
                </c:pt>
                <c:pt idx="2">
                  <c:v>2012 Dec</c:v>
                </c:pt>
                <c:pt idx="3">
                  <c:v>2013 Jun</c:v>
                </c:pt>
                <c:pt idx="4">
                  <c:v>2013 Dec</c:v>
                </c:pt>
              </c:strCache>
            </c:strRef>
          </c:cat>
          <c:val>
            <c:numRef>
              <c:f>'grafikon I'!$C$10:$C$14</c:f>
              <c:numCache>
                <c:formatCode>0%</c:formatCode>
                <c:ptCount val="5"/>
                <c:pt idx="0">
                  <c:v>1.0000000000000005E-2</c:v>
                </c:pt>
                <c:pt idx="1">
                  <c:v>1.0000000000000005E-2</c:v>
                </c:pt>
                <c:pt idx="2">
                  <c:v>0</c:v>
                </c:pt>
                <c:pt idx="3">
                  <c:v>1.0000000000000005E-2</c:v>
                </c:pt>
                <c:pt idx="4">
                  <c:v>0</c:v>
                </c:pt>
              </c:numCache>
            </c:numRef>
          </c:val>
        </c:ser>
        <c:ser>
          <c:idx val="1"/>
          <c:order val="1"/>
          <c:tx>
            <c:strRef>
              <c:f>'grafikon I'!$D$9</c:f>
              <c:strCache>
                <c:ptCount val="1"/>
                <c:pt idx="0">
                  <c:v>Exceptionally good</c:v>
                </c:pt>
              </c:strCache>
            </c:strRef>
          </c:tx>
          <c:spPr>
            <a:solidFill>
              <a:schemeClr val="tx2">
                <a:lumMod val="50000"/>
              </a:schemeClr>
            </a:solidFill>
            <a:ln>
              <a:solidFill>
                <a:sysClr val="window" lastClr="FFFFFF"/>
              </a:solidFill>
            </a:ln>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I'!$B$10:$B$14</c:f>
              <c:strCache>
                <c:ptCount val="5"/>
                <c:pt idx="0">
                  <c:v>2011 Nov</c:v>
                </c:pt>
                <c:pt idx="1">
                  <c:v>2012 Jun</c:v>
                </c:pt>
                <c:pt idx="2">
                  <c:v>2012 Dec</c:v>
                </c:pt>
                <c:pt idx="3">
                  <c:v>2013 Jun</c:v>
                </c:pt>
                <c:pt idx="4">
                  <c:v>2013 Dec</c:v>
                </c:pt>
              </c:strCache>
            </c:strRef>
          </c:cat>
          <c:val>
            <c:numRef>
              <c:f>'grafikon I'!$D$10:$D$14</c:f>
              <c:numCache>
                <c:formatCode>0%</c:formatCode>
                <c:ptCount val="5"/>
                <c:pt idx="0">
                  <c:v>1.0000000000000005E-2</c:v>
                </c:pt>
                <c:pt idx="1">
                  <c:v>0</c:v>
                </c:pt>
                <c:pt idx="2">
                  <c:v>1.0000000000000005E-2</c:v>
                </c:pt>
                <c:pt idx="3">
                  <c:v>1.0000000000000005E-2</c:v>
                </c:pt>
                <c:pt idx="4">
                  <c:v>1.0000000000000005E-2</c:v>
                </c:pt>
              </c:numCache>
            </c:numRef>
          </c:val>
        </c:ser>
        <c:ser>
          <c:idx val="2"/>
          <c:order val="2"/>
          <c:tx>
            <c:strRef>
              <c:f>'grafikon I'!$E$9</c:f>
              <c:strCache>
                <c:ptCount val="1"/>
                <c:pt idx="0">
                  <c:v>Fairly good</c:v>
                </c:pt>
              </c:strCache>
            </c:strRef>
          </c:tx>
          <c:spPr>
            <a:solidFill>
              <a:schemeClr val="tx2">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I'!$B$10:$B$14</c:f>
              <c:strCache>
                <c:ptCount val="5"/>
                <c:pt idx="0">
                  <c:v>2011 Nov</c:v>
                </c:pt>
                <c:pt idx="1">
                  <c:v>2012 Jun</c:v>
                </c:pt>
                <c:pt idx="2">
                  <c:v>2012 Dec</c:v>
                </c:pt>
                <c:pt idx="3">
                  <c:v>2013 Jun</c:v>
                </c:pt>
                <c:pt idx="4">
                  <c:v>2013 Dec</c:v>
                </c:pt>
              </c:strCache>
            </c:strRef>
          </c:cat>
          <c:val>
            <c:numRef>
              <c:f>'grafikon I'!$E$10:$E$14</c:f>
              <c:numCache>
                <c:formatCode>0%</c:formatCode>
                <c:ptCount val="5"/>
                <c:pt idx="0">
                  <c:v>0.12000000000000002</c:v>
                </c:pt>
                <c:pt idx="1">
                  <c:v>9.0000000000000024E-2</c:v>
                </c:pt>
                <c:pt idx="2">
                  <c:v>0.1</c:v>
                </c:pt>
                <c:pt idx="3">
                  <c:v>9.0000000000000024E-2</c:v>
                </c:pt>
                <c:pt idx="4">
                  <c:v>9.0000000000000024E-2</c:v>
                </c:pt>
              </c:numCache>
            </c:numRef>
          </c:val>
        </c:ser>
        <c:ser>
          <c:idx val="3"/>
          <c:order val="3"/>
          <c:tx>
            <c:strRef>
              <c:f>'grafikon I'!$F$9</c:f>
              <c:strCache>
                <c:ptCount val="1"/>
                <c:pt idx="0">
                  <c:v>Bearable</c:v>
                </c:pt>
              </c:strCache>
            </c:strRef>
          </c:tx>
          <c:spPr>
            <a:solidFill>
              <a:schemeClr val="tx2">
                <a:lumMod val="40000"/>
                <a:lumOff val="60000"/>
              </a:schemeClr>
            </a:solidFill>
            <a:ln>
              <a:solidFill>
                <a:sysClr val="window" lastClr="FFFFFF"/>
              </a:solidFill>
            </a:ln>
            <a:scene3d>
              <a:camera prst="orthographicFront"/>
              <a:lightRig rig="threePt" dir="t"/>
            </a:scene3d>
            <a:sp3d>
              <a:bevelT/>
              <a:bevelB/>
            </a:sp3d>
          </c:spPr>
          <c:dLbls>
            <c:txPr>
              <a:bodyPr/>
              <a:lstStyle/>
              <a:p>
                <a:pPr>
                  <a:defRPr sz="1200" b="1" i="0" u="none" strike="noStrike" baseline="0">
                    <a:solidFill>
                      <a:sysClr val="windowText" lastClr="000000"/>
                    </a:solidFill>
                    <a:latin typeface="Constantia"/>
                    <a:ea typeface="Constantia"/>
                    <a:cs typeface="Constantia"/>
                  </a:defRPr>
                </a:pPr>
                <a:endParaRPr lang="en-US"/>
              </a:p>
            </c:txPr>
            <c:showVal val="1"/>
          </c:dLbls>
          <c:cat>
            <c:strRef>
              <c:f>'grafikon I'!$B$10:$B$14</c:f>
              <c:strCache>
                <c:ptCount val="5"/>
                <c:pt idx="0">
                  <c:v>2011 Nov</c:v>
                </c:pt>
                <c:pt idx="1">
                  <c:v>2012 Jun</c:v>
                </c:pt>
                <c:pt idx="2">
                  <c:v>2012 Dec</c:v>
                </c:pt>
                <c:pt idx="3">
                  <c:v>2013 Jun</c:v>
                </c:pt>
                <c:pt idx="4">
                  <c:v>2013 Dec</c:v>
                </c:pt>
              </c:strCache>
            </c:strRef>
          </c:cat>
          <c:val>
            <c:numRef>
              <c:f>'grafikon I'!$F$10:$F$14</c:f>
              <c:numCache>
                <c:formatCode>0%</c:formatCode>
                <c:ptCount val="5"/>
                <c:pt idx="0">
                  <c:v>0.35000000000000031</c:v>
                </c:pt>
                <c:pt idx="1">
                  <c:v>0.31000000000000061</c:v>
                </c:pt>
                <c:pt idx="2">
                  <c:v>0.45</c:v>
                </c:pt>
                <c:pt idx="3">
                  <c:v>0.37000000000000038</c:v>
                </c:pt>
                <c:pt idx="4">
                  <c:v>0.37000000000000038</c:v>
                </c:pt>
              </c:numCache>
            </c:numRef>
          </c:val>
        </c:ser>
        <c:ser>
          <c:idx val="4"/>
          <c:order val="4"/>
          <c:tx>
            <c:strRef>
              <c:f>'grafikon I'!$G$9</c:f>
              <c:strCache>
                <c:ptCount val="1"/>
                <c:pt idx="0">
                  <c:v>Bad</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txPr>
              <a:bodyPr/>
              <a:lstStyle/>
              <a:p>
                <a:pPr>
                  <a:defRPr sz="1200" b="1" i="0" u="none" strike="noStrike" baseline="0">
                    <a:solidFill>
                      <a:sysClr val="windowText" lastClr="000000"/>
                    </a:solidFill>
                    <a:latin typeface="Constantia"/>
                    <a:ea typeface="Constantia"/>
                    <a:cs typeface="Constantia"/>
                  </a:defRPr>
                </a:pPr>
                <a:endParaRPr lang="en-US"/>
              </a:p>
            </c:txPr>
            <c:showVal val="1"/>
          </c:dLbls>
          <c:cat>
            <c:strRef>
              <c:f>'grafikon I'!$B$10:$B$14</c:f>
              <c:strCache>
                <c:ptCount val="5"/>
                <c:pt idx="0">
                  <c:v>2011 Nov</c:v>
                </c:pt>
                <c:pt idx="1">
                  <c:v>2012 Jun</c:v>
                </c:pt>
                <c:pt idx="2">
                  <c:v>2012 Dec</c:v>
                </c:pt>
                <c:pt idx="3">
                  <c:v>2013 Jun</c:v>
                </c:pt>
                <c:pt idx="4">
                  <c:v>2013 Dec</c:v>
                </c:pt>
              </c:strCache>
            </c:strRef>
          </c:cat>
          <c:val>
            <c:numRef>
              <c:f>'grafikon I'!$G$10:$G$14</c:f>
              <c:numCache>
                <c:formatCode>0%</c:formatCode>
                <c:ptCount val="5"/>
                <c:pt idx="0">
                  <c:v>0.45</c:v>
                </c:pt>
                <c:pt idx="1">
                  <c:v>0.45</c:v>
                </c:pt>
                <c:pt idx="2">
                  <c:v>0.31000000000000061</c:v>
                </c:pt>
                <c:pt idx="3">
                  <c:v>0.36000000000000032</c:v>
                </c:pt>
                <c:pt idx="4">
                  <c:v>0.36000000000000032</c:v>
                </c:pt>
              </c:numCache>
            </c:numRef>
          </c:val>
        </c:ser>
        <c:ser>
          <c:idx val="5"/>
          <c:order val="5"/>
          <c:tx>
            <c:strRef>
              <c:f>'grafikon I'!$H$9</c:f>
              <c:strCache>
                <c:ptCount val="1"/>
                <c:pt idx="0">
                  <c:v>Unbearable</c:v>
                </c:pt>
              </c:strCache>
            </c:strRef>
          </c:tx>
          <c:spPr>
            <a:solidFill>
              <a:srgbClr val="FF0000"/>
            </a:solidFill>
            <a:ln>
              <a:solidFill>
                <a:sysClr val="window" lastClr="FFFFFF"/>
              </a:solidFill>
            </a:ln>
            <a:scene3d>
              <a:camera prst="orthographicFront"/>
              <a:lightRig rig="threePt" dir="t"/>
            </a:scene3d>
            <a:sp3d>
              <a:bevelT/>
              <a:bevelB/>
            </a:sp3d>
          </c:spPr>
          <c:dLbls>
            <c:txPr>
              <a:bodyPr/>
              <a:lstStyle/>
              <a:p>
                <a:pPr>
                  <a:defRPr sz="1200" b="1">
                    <a:solidFill>
                      <a:sysClr val="windowText" lastClr="000000"/>
                    </a:solidFill>
                  </a:defRPr>
                </a:pPr>
                <a:endParaRPr lang="en-US"/>
              </a:p>
            </c:txPr>
            <c:showVal val="1"/>
          </c:dLbls>
          <c:cat>
            <c:strRef>
              <c:f>'grafikon I'!$B$10:$B$14</c:f>
              <c:strCache>
                <c:ptCount val="5"/>
                <c:pt idx="0">
                  <c:v>2011 Nov</c:v>
                </c:pt>
                <c:pt idx="1">
                  <c:v>2012 Jun</c:v>
                </c:pt>
                <c:pt idx="2">
                  <c:v>2012 Dec</c:v>
                </c:pt>
                <c:pt idx="3">
                  <c:v>2013 Jun</c:v>
                </c:pt>
                <c:pt idx="4">
                  <c:v>2013 Dec</c:v>
                </c:pt>
              </c:strCache>
            </c:strRef>
          </c:cat>
          <c:val>
            <c:numRef>
              <c:f>'grafikon I'!$H$10:$H$14</c:f>
              <c:numCache>
                <c:formatCode>0%</c:formatCode>
                <c:ptCount val="5"/>
                <c:pt idx="0">
                  <c:v>6.0000000000000032E-2</c:v>
                </c:pt>
                <c:pt idx="1">
                  <c:v>0.14000000000000001</c:v>
                </c:pt>
                <c:pt idx="2">
                  <c:v>0.13</c:v>
                </c:pt>
                <c:pt idx="3">
                  <c:v>0.16</c:v>
                </c:pt>
                <c:pt idx="4">
                  <c:v>0.18000000000000024</c:v>
                </c:pt>
              </c:numCache>
            </c:numRef>
          </c:val>
        </c:ser>
        <c:dLbls/>
        <c:axId val="95594368"/>
        <c:axId val="95595904"/>
      </c:barChart>
      <c:catAx>
        <c:axId val="95594368"/>
        <c:scaling>
          <c:orientation val="minMax"/>
        </c:scaling>
        <c:axPos val="b"/>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5595904"/>
        <c:crosses val="autoZero"/>
        <c:auto val="1"/>
        <c:lblAlgn val="ctr"/>
        <c:lblOffset val="100"/>
      </c:catAx>
      <c:valAx>
        <c:axId val="95595904"/>
        <c:scaling>
          <c:orientation val="minMax"/>
        </c:scaling>
        <c:delete val="1"/>
        <c:axPos val="l"/>
        <c:numFmt formatCode="0%" sourceLinked="1"/>
        <c:tickLblPos val="none"/>
        <c:crossAx val="95594368"/>
        <c:crosses val="autoZero"/>
        <c:crossBetween val="between"/>
      </c:valAx>
    </c:plotArea>
    <c:legend>
      <c:legendPos val="r"/>
      <c:layout>
        <c:manualLayout>
          <c:xMode val="edge"/>
          <c:yMode val="edge"/>
          <c:x val="0.79996049695752092"/>
          <c:y val="0.30117915344265483"/>
          <c:w val="0.19025363881325463"/>
          <c:h val="0.49784301199514402"/>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7296587926509252E-2"/>
          <c:y val="4.7058823529411813E-2"/>
          <c:w val="0.953805774278217"/>
          <c:h val="0.69096711440481762"/>
        </c:manualLayout>
      </c:layout>
      <c:barChart>
        <c:barDir val="col"/>
        <c:grouping val="clustered"/>
        <c:ser>
          <c:idx val="0"/>
          <c:order val="0"/>
          <c:tx>
            <c:strRef>
              <c:f>procenti!$C$905</c:f>
              <c:strCache>
                <c:ptCount val="1"/>
                <c:pt idx="0">
                  <c:v>2012 Jun</c:v>
                </c:pt>
              </c:strCache>
            </c:strRef>
          </c:tx>
          <c:spPr>
            <a:solidFill>
              <a:srgbClr val="C00000"/>
            </a:solidFill>
            <a:scene3d>
              <a:camera prst="orthographicFront"/>
              <a:lightRig rig="threePt" dir="t"/>
            </a:scene3d>
            <a:sp3d>
              <a:bevelT/>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procenti!$B$906:$B$910</c:f>
              <c:strCache>
                <c:ptCount val="5"/>
                <c:pt idx="0">
                  <c:v>Doesn’t know/NA</c:v>
                </c:pt>
                <c:pt idx="1">
                  <c:v>Very efficient</c:v>
                </c:pt>
                <c:pt idx="2">
                  <c:v>Little efficient</c:v>
                </c:pt>
                <c:pt idx="3">
                  <c:v>Mostly inefficient</c:v>
                </c:pt>
                <c:pt idx="4">
                  <c:v>Not efficient at all </c:v>
                </c:pt>
              </c:strCache>
            </c:strRef>
          </c:cat>
          <c:val>
            <c:numRef>
              <c:f>procenti!$C$906:$C$910</c:f>
              <c:numCache>
                <c:formatCode>0%</c:formatCode>
                <c:ptCount val="5"/>
                <c:pt idx="0">
                  <c:v>8.0000000000000043E-2</c:v>
                </c:pt>
                <c:pt idx="1">
                  <c:v>2.0000000000000011E-2</c:v>
                </c:pt>
                <c:pt idx="2">
                  <c:v>0.32000000000000067</c:v>
                </c:pt>
                <c:pt idx="3">
                  <c:v>0.23</c:v>
                </c:pt>
                <c:pt idx="4">
                  <c:v>0.35000000000000031</c:v>
                </c:pt>
              </c:numCache>
            </c:numRef>
          </c:val>
        </c:ser>
        <c:ser>
          <c:idx val="1"/>
          <c:order val="1"/>
          <c:tx>
            <c:strRef>
              <c:f>procenti!$D$905</c:f>
              <c:strCache>
                <c:ptCount val="1"/>
                <c:pt idx="0">
                  <c:v>2012 Dec</c:v>
                </c:pt>
              </c:strCache>
            </c:strRef>
          </c:tx>
          <c:spPr>
            <a:solidFill>
              <a:schemeClr val="tx2">
                <a:lumMod val="75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procenti!$B$906:$B$910</c:f>
              <c:strCache>
                <c:ptCount val="5"/>
                <c:pt idx="0">
                  <c:v>Doesn’t know/NA</c:v>
                </c:pt>
                <c:pt idx="1">
                  <c:v>Very efficient</c:v>
                </c:pt>
                <c:pt idx="2">
                  <c:v>Little efficient</c:v>
                </c:pt>
                <c:pt idx="3">
                  <c:v>Mostly inefficient</c:v>
                </c:pt>
                <c:pt idx="4">
                  <c:v>Not efficient at all </c:v>
                </c:pt>
              </c:strCache>
            </c:strRef>
          </c:cat>
          <c:val>
            <c:numRef>
              <c:f>procenti!$D$906:$D$910</c:f>
              <c:numCache>
                <c:formatCode>0%</c:formatCode>
                <c:ptCount val="5"/>
                <c:pt idx="0">
                  <c:v>0.11</c:v>
                </c:pt>
                <c:pt idx="1">
                  <c:v>9.0000000000000024E-2</c:v>
                </c:pt>
                <c:pt idx="2">
                  <c:v>0.49000000000000032</c:v>
                </c:pt>
                <c:pt idx="3">
                  <c:v>0.22</c:v>
                </c:pt>
                <c:pt idx="4">
                  <c:v>9.0000000000000024E-2</c:v>
                </c:pt>
              </c:numCache>
            </c:numRef>
          </c:val>
        </c:ser>
        <c:ser>
          <c:idx val="2"/>
          <c:order val="2"/>
          <c:tx>
            <c:strRef>
              <c:f>procenti!$E$905</c:f>
              <c:strCache>
                <c:ptCount val="1"/>
                <c:pt idx="0">
                  <c:v>2013 Jun</c:v>
                </c:pt>
              </c:strCache>
            </c:strRef>
          </c:tx>
          <c:spPr>
            <a:solidFill>
              <a:schemeClr val="accent2">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procenti!$B$906:$B$910</c:f>
              <c:strCache>
                <c:ptCount val="5"/>
                <c:pt idx="0">
                  <c:v>Doesn’t know/NA</c:v>
                </c:pt>
                <c:pt idx="1">
                  <c:v>Very efficient</c:v>
                </c:pt>
                <c:pt idx="2">
                  <c:v>Little efficient</c:v>
                </c:pt>
                <c:pt idx="3">
                  <c:v>Mostly inefficient</c:v>
                </c:pt>
                <c:pt idx="4">
                  <c:v>Not efficient at all </c:v>
                </c:pt>
              </c:strCache>
            </c:strRef>
          </c:cat>
          <c:val>
            <c:numRef>
              <c:f>procenti!$E$906:$E$910</c:f>
              <c:numCache>
                <c:formatCode>0%</c:formatCode>
                <c:ptCount val="5"/>
                <c:pt idx="0">
                  <c:v>9.0000000000000024E-2</c:v>
                </c:pt>
                <c:pt idx="1">
                  <c:v>0.11</c:v>
                </c:pt>
                <c:pt idx="2">
                  <c:v>0.53</c:v>
                </c:pt>
                <c:pt idx="3">
                  <c:v>0.21000000000000021</c:v>
                </c:pt>
                <c:pt idx="4">
                  <c:v>6.0000000000000032E-2</c:v>
                </c:pt>
              </c:numCache>
            </c:numRef>
          </c:val>
        </c:ser>
        <c:ser>
          <c:idx val="3"/>
          <c:order val="3"/>
          <c:tx>
            <c:strRef>
              <c:f>procenti!$F$905</c:f>
              <c:strCache>
                <c:ptCount val="1"/>
                <c:pt idx="0">
                  <c:v>2013 Dec</c:v>
                </c:pt>
              </c:strCache>
            </c:strRef>
          </c:tx>
          <c:spPr>
            <a:solidFill>
              <a:schemeClr val="accent6">
                <a:lumMod val="75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procenti!$B$906:$B$910</c:f>
              <c:strCache>
                <c:ptCount val="5"/>
                <c:pt idx="0">
                  <c:v>Doesn’t know/NA</c:v>
                </c:pt>
                <c:pt idx="1">
                  <c:v>Very efficient</c:v>
                </c:pt>
                <c:pt idx="2">
                  <c:v>Little efficient</c:v>
                </c:pt>
                <c:pt idx="3">
                  <c:v>Mostly inefficient</c:v>
                </c:pt>
                <c:pt idx="4">
                  <c:v>Not efficient at all </c:v>
                </c:pt>
              </c:strCache>
            </c:strRef>
          </c:cat>
          <c:val>
            <c:numRef>
              <c:f>procenti!$F$906:$F$910</c:f>
              <c:numCache>
                <c:formatCode>0%</c:formatCode>
                <c:ptCount val="5"/>
                <c:pt idx="0">
                  <c:v>7.0000000000000021E-2</c:v>
                </c:pt>
                <c:pt idx="1">
                  <c:v>7.0000000000000021E-2</c:v>
                </c:pt>
                <c:pt idx="2">
                  <c:v>0.56999999999999995</c:v>
                </c:pt>
                <c:pt idx="3">
                  <c:v>0.2</c:v>
                </c:pt>
                <c:pt idx="4">
                  <c:v>8.0000000000000043E-2</c:v>
                </c:pt>
              </c:numCache>
            </c:numRef>
          </c:val>
        </c:ser>
        <c:dLbls/>
        <c:axId val="100095872"/>
        <c:axId val="100097408"/>
      </c:barChart>
      <c:catAx>
        <c:axId val="100095872"/>
        <c:scaling>
          <c:orientation val="minMax"/>
        </c:scaling>
        <c:axPos val="b"/>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100097408"/>
        <c:crosses val="autoZero"/>
        <c:auto val="1"/>
        <c:lblAlgn val="ctr"/>
        <c:lblOffset val="100"/>
      </c:catAx>
      <c:valAx>
        <c:axId val="100097408"/>
        <c:scaling>
          <c:orientation val="minMax"/>
        </c:scaling>
        <c:delete val="1"/>
        <c:axPos val="l"/>
        <c:numFmt formatCode="0%" sourceLinked="1"/>
        <c:tickLblPos val="none"/>
        <c:crossAx val="100095872"/>
        <c:crosses val="autoZero"/>
        <c:crossBetween val="between"/>
      </c:valAx>
    </c:plotArea>
    <c:legend>
      <c:legendPos val="b"/>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272733780180015E-2"/>
          <c:y val="0"/>
          <c:w val="0.93333331742622649"/>
          <c:h val="0.78622352928775308"/>
        </c:manualLayout>
      </c:layout>
      <c:barChart>
        <c:barDir val="col"/>
        <c:grouping val="clustered"/>
        <c:ser>
          <c:idx val="0"/>
          <c:order val="0"/>
          <c:tx>
            <c:strRef>
              <c:f>'grafikoni II'!$B$45</c:f>
              <c:strCache>
                <c:ptCount val="1"/>
                <c:pt idx="0">
                  <c:v>Da</c:v>
                </c:pt>
              </c:strCache>
            </c:strRef>
          </c:tx>
          <c:dPt>
            <c:idx val="0"/>
            <c:spPr>
              <a:solidFill>
                <a:schemeClr val="accent1">
                  <a:lumMod val="20000"/>
                  <a:lumOff val="80000"/>
                </a:schemeClr>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60000"/>
                  <a:lumOff val="40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rgbClr val="C00000"/>
              </a:solidFill>
              <a:scene3d>
                <a:camera prst="orthographicFront"/>
                <a:lightRig rig="threePt" dir="t"/>
              </a:scene3d>
              <a:sp3d>
                <a:bevelT/>
                <a:bevelB/>
              </a:sp3d>
            </c:spPr>
          </c:dPt>
          <c:dPt>
            <c:idx val="5"/>
            <c:spPr>
              <a:solidFill>
                <a:schemeClr val="accent2">
                  <a:lumMod val="60000"/>
                  <a:lumOff val="40000"/>
                </a:schemeClr>
              </a:solidFill>
              <a:ln>
                <a:solidFill>
                  <a:sysClr val="window" lastClr="FFFFFF"/>
                </a:solidFill>
              </a:ln>
              <a:scene3d>
                <a:camera prst="orthographicFront"/>
                <a:lightRig rig="threePt" dir="t"/>
              </a:scene3d>
              <a:sp3d>
                <a:bevelT/>
                <a:bevelB/>
              </a:sp3d>
            </c:spPr>
          </c:dPt>
          <c:dPt>
            <c:idx val="6"/>
            <c:spPr>
              <a:solidFill>
                <a:srgbClr val="F79646">
                  <a:lumMod val="75000"/>
                </a:srgbClr>
              </a:solidFill>
              <a:ln>
                <a:solidFill>
                  <a:sysClr val="window" lastClr="FFFFFF"/>
                </a:solidFill>
              </a:ln>
              <a:scene3d>
                <a:camera prst="orthographicFront"/>
                <a:lightRig rig="threePt" dir="t"/>
              </a:scene3d>
              <a:sp3d>
                <a:bevelT/>
                <a:bevelB/>
              </a:sp3d>
            </c:spPr>
          </c:dPt>
          <c:dLbls>
            <c:txPr>
              <a:bodyPr/>
              <a:lstStyle/>
              <a:p>
                <a:pPr>
                  <a:defRPr sz="1600" b="1" i="0" u="none" strike="noStrike" baseline="0">
                    <a:solidFill>
                      <a:srgbClr val="000000"/>
                    </a:solidFill>
                    <a:latin typeface="Constantia"/>
                    <a:ea typeface="Constantia"/>
                    <a:cs typeface="Constantia"/>
                  </a:defRPr>
                </a:pPr>
                <a:endParaRPr lang="en-US"/>
              </a:p>
            </c:txPr>
            <c:showVal val="1"/>
          </c:dLbls>
          <c:cat>
            <c:strRef>
              <c:f>'grafikoni II'!$C$44:$I$44</c:f>
              <c:strCache>
                <c:ptCount val="7"/>
                <c:pt idx="0">
                  <c:v>2010 Mar</c:v>
                </c:pt>
                <c:pt idx="1">
                  <c:v>2010 Oct</c:v>
                </c:pt>
                <c:pt idx="2">
                  <c:v>2011 Nov</c:v>
                </c:pt>
                <c:pt idx="3">
                  <c:v>2012 Jun</c:v>
                </c:pt>
                <c:pt idx="4">
                  <c:v>2012 Dec</c:v>
                </c:pt>
                <c:pt idx="5">
                  <c:v>2013 Jun</c:v>
                </c:pt>
                <c:pt idx="6">
                  <c:v>2013 Dec</c:v>
                </c:pt>
              </c:strCache>
            </c:strRef>
          </c:cat>
          <c:val>
            <c:numRef>
              <c:f>'grafikoni II'!$C$45:$I$45</c:f>
              <c:numCache>
                <c:formatCode>0%</c:formatCode>
                <c:ptCount val="7"/>
                <c:pt idx="0">
                  <c:v>0.60000000000000064</c:v>
                </c:pt>
                <c:pt idx="1">
                  <c:v>0.65000000000000147</c:v>
                </c:pt>
                <c:pt idx="2">
                  <c:v>0.63000000000000134</c:v>
                </c:pt>
                <c:pt idx="3">
                  <c:v>0.75000000000000133</c:v>
                </c:pt>
                <c:pt idx="4">
                  <c:v>0.77000000000000135</c:v>
                </c:pt>
                <c:pt idx="5">
                  <c:v>0.77000000000000135</c:v>
                </c:pt>
                <c:pt idx="6">
                  <c:v>0.77000000000000135</c:v>
                </c:pt>
              </c:numCache>
            </c:numRef>
          </c:val>
        </c:ser>
        <c:dLbls/>
        <c:axId val="74034176"/>
        <c:axId val="74040064"/>
      </c:barChart>
      <c:catAx>
        <c:axId val="74034176"/>
        <c:scaling>
          <c:orientation val="minMax"/>
        </c:scaling>
        <c:axPos val="b"/>
        <c:numFmt formatCode="mmm/yy" sourceLinked="1"/>
        <c:tickLblPos val="nextTo"/>
        <c:txPr>
          <a:bodyPr rot="0" vert="horz"/>
          <a:lstStyle/>
          <a:p>
            <a:pPr>
              <a:defRPr sz="1200" b="1" i="0" u="none" strike="noStrike" baseline="0">
                <a:solidFill>
                  <a:srgbClr val="000000"/>
                </a:solidFill>
                <a:latin typeface="Constantia"/>
                <a:ea typeface="Constantia"/>
                <a:cs typeface="Constantia"/>
              </a:defRPr>
            </a:pPr>
            <a:endParaRPr lang="en-US"/>
          </a:p>
        </c:txPr>
        <c:crossAx val="74040064"/>
        <c:crosses val="autoZero"/>
        <c:auto val="1"/>
        <c:lblAlgn val="ctr"/>
        <c:lblOffset val="100"/>
      </c:catAx>
      <c:valAx>
        <c:axId val="74040064"/>
        <c:scaling>
          <c:orientation val="minMax"/>
        </c:scaling>
        <c:delete val="1"/>
        <c:axPos val="l"/>
        <c:numFmt formatCode="0%" sourceLinked="1"/>
        <c:tickLblPos val="none"/>
        <c:crossAx val="74034176"/>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'grafikoni II'!$B$50</c:f>
              <c:strCache>
                <c:ptCount val="1"/>
                <c:pt idx="0">
                  <c:v>None</c:v>
                </c:pt>
              </c:strCache>
            </c:strRef>
          </c:tx>
          <c:spPr>
            <a:solidFill>
              <a:schemeClr val="tx2">
                <a:lumMod val="5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c:v>
                </c:pt>
                <c:pt idx="1">
                  <c:v>2010 Oct</c:v>
                </c:pt>
                <c:pt idx="2">
                  <c:v>2011 Nov</c:v>
                </c:pt>
                <c:pt idx="3">
                  <c:v>2012 Jun</c:v>
                </c:pt>
                <c:pt idx="4">
                  <c:v>2012 Dec</c:v>
                </c:pt>
                <c:pt idx="5">
                  <c:v>2013 Jun</c:v>
                </c:pt>
                <c:pt idx="6">
                  <c:v>2013 Dec</c:v>
                </c:pt>
              </c:strCache>
            </c:strRef>
          </c:cat>
          <c:val>
            <c:numRef>
              <c:f>'grafikoni II'!$C$50:$I$50</c:f>
              <c:numCache>
                <c:formatCode>0%</c:formatCode>
                <c:ptCount val="7"/>
                <c:pt idx="0">
                  <c:v>0.2</c:v>
                </c:pt>
                <c:pt idx="1">
                  <c:v>0.14000000000000001</c:v>
                </c:pt>
                <c:pt idx="2">
                  <c:v>0.13</c:v>
                </c:pt>
                <c:pt idx="3">
                  <c:v>0.2</c:v>
                </c:pt>
                <c:pt idx="4">
                  <c:v>0.1</c:v>
                </c:pt>
                <c:pt idx="5">
                  <c:v>0.12000000000000002</c:v>
                </c:pt>
                <c:pt idx="6">
                  <c:v>0.16</c:v>
                </c:pt>
              </c:numCache>
            </c:numRef>
          </c:val>
        </c:ser>
        <c:ser>
          <c:idx val="1"/>
          <c:order val="1"/>
          <c:tx>
            <c:strRef>
              <c:f>'grafikoni II'!$B$51</c:f>
              <c:strCache>
                <c:ptCount val="1"/>
                <c:pt idx="0">
                  <c:v>A little</c:v>
                </c:pt>
              </c:strCache>
            </c:strRef>
          </c:tx>
          <c:spPr>
            <a:solidFill>
              <a:schemeClr val="accent1">
                <a:lumMod val="5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c:v>
                </c:pt>
                <c:pt idx="1">
                  <c:v>2010 Oct</c:v>
                </c:pt>
                <c:pt idx="2">
                  <c:v>2011 Nov</c:v>
                </c:pt>
                <c:pt idx="3">
                  <c:v>2012 Jun</c:v>
                </c:pt>
                <c:pt idx="4">
                  <c:v>2012 Dec</c:v>
                </c:pt>
                <c:pt idx="5">
                  <c:v>2013 Jun</c:v>
                </c:pt>
                <c:pt idx="6">
                  <c:v>2013 Dec</c:v>
                </c:pt>
              </c:strCache>
            </c:strRef>
          </c:cat>
          <c:val>
            <c:numRef>
              <c:f>'grafikoni II'!$C$51:$I$51</c:f>
              <c:numCache>
                <c:formatCode>0%</c:formatCode>
                <c:ptCount val="7"/>
                <c:pt idx="0">
                  <c:v>0.29000000000000031</c:v>
                </c:pt>
                <c:pt idx="1">
                  <c:v>0.32000000000000067</c:v>
                </c:pt>
                <c:pt idx="2">
                  <c:v>0.36000000000000032</c:v>
                </c:pt>
                <c:pt idx="3">
                  <c:v>0.38000000000000067</c:v>
                </c:pt>
                <c:pt idx="4">
                  <c:v>0.35000000000000031</c:v>
                </c:pt>
                <c:pt idx="5">
                  <c:v>0.31000000000000061</c:v>
                </c:pt>
                <c:pt idx="6">
                  <c:v>0.35000000000000031</c:v>
                </c:pt>
              </c:numCache>
            </c:numRef>
          </c:val>
        </c:ser>
        <c:ser>
          <c:idx val="2"/>
          <c:order val="2"/>
          <c:tx>
            <c:strRef>
              <c:f>'grafikoni II'!$B$52</c:f>
              <c:strCache>
                <c:ptCount val="1"/>
                <c:pt idx="0">
                  <c:v>Partial</c:v>
                </c:pt>
              </c:strCache>
            </c:strRef>
          </c:tx>
          <c:spPr>
            <a:solidFill>
              <a:schemeClr val="accent1">
                <a:lumMod val="75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c:v>
                </c:pt>
                <c:pt idx="1">
                  <c:v>2010 Oct</c:v>
                </c:pt>
                <c:pt idx="2">
                  <c:v>2011 Nov</c:v>
                </c:pt>
                <c:pt idx="3">
                  <c:v>2012 Jun</c:v>
                </c:pt>
                <c:pt idx="4">
                  <c:v>2012 Dec</c:v>
                </c:pt>
                <c:pt idx="5">
                  <c:v>2013 Jun</c:v>
                </c:pt>
                <c:pt idx="6">
                  <c:v>2013 Dec</c:v>
                </c:pt>
              </c:strCache>
            </c:strRef>
          </c:cat>
          <c:val>
            <c:numRef>
              <c:f>'grafikoni II'!$C$52:$I$52</c:f>
              <c:numCache>
                <c:formatCode>0%</c:formatCode>
                <c:ptCount val="7"/>
                <c:pt idx="0">
                  <c:v>0.15000000000000024</c:v>
                </c:pt>
                <c:pt idx="1">
                  <c:v>0.24000000000000021</c:v>
                </c:pt>
                <c:pt idx="2">
                  <c:v>0.22</c:v>
                </c:pt>
                <c:pt idx="3">
                  <c:v>0.19</c:v>
                </c:pt>
                <c:pt idx="4">
                  <c:v>0.24000000000000021</c:v>
                </c:pt>
                <c:pt idx="5">
                  <c:v>0.24000000000000021</c:v>
                </c:pt>
                <c:pt idx="6">
                  <c:v>0.17</c:v>
                </c:pt>
              </c:numCache>
            </c:numRef>
          </c:val>
        </c:ser>
        <c:ser>
          <c:idx val="3"/>
          <c:order val="3"/>
          <c:tx>
            <c:strRef>
              <c:f>'grafikoni II'!$B$53</c:f>
              <c:strCache>
                <c:ptCount val="1"/>
                <c:pt idx="0">
                  <c:v>Significant</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c:v>
                </c:pt>
                <c:pt idx="1">
                  <c:v>2010 Oct</c:v>
                </c:pt>
                <c:pt idx="2">
                  <c:v>2011 Nov</c:v>
                </c:pt>
                <c:pt idx="3">
                  <c:v>2012 Jun</c:v>
                </c:pt>
                <c:pt idx="4">
                  <c:v>2012 Dec</c:v>
                </c:pt>
                <c:pt idx="5">
                  <c:v>2013 Jun</c:v>
                </c:pt>
                <c:pt idx="6">
                  <c:v>2013 Dec</c:v>
                </c:pt>
              </c:strCache>
            </c:strRef>
          </c:cat>
          <c:val>
            <c:numRef>
              <c:f>'grafikoni II'!$C$53:$I$53</c:f>
              <c:numCache>
                <c:formatCode>0%</c:formatCode>
                <c:ptCount val="7"/>
                <c:pt idx="0">
                  <c:v>2.0000000000000011E-2</c:v>
                </c:pt>
                <c:pt idx="1">
                  <c:v>3.0000000000000002E-2</c:v>
                </c:pt>
                <c:pt idx="2">
                  <c:v>2.0000000000000011E-2</c:v>
                </c:pt>
                <c:pt idx="3">
                  <c:v>3.0000000000000002E-2</c:v>
                </c:pt>
                <c:pt idx="4">
                  <c:v>0.05</c:v>
                </c:pt>
                <c:pt idx="5">
                  <c:v>0.05</c:v>
                </c:pt>
                <c:pt idx="6">
                  <c:v>4.0000000000000022E-2</c:v>
                </c:pt>
              </c:numCache>
            </c:numRef>
          </c:val>
        </c:ser>
        <c:ser>
          <c:idx val="4"/>
          <c:order val="4"/>
          <c:tx>
            <c:strRef>
              <c:f>'grafikoni II'!$B$54</c:f>
              <c:strCache>
                <c:ptCount val="1"/>
                <c:pt idx="0">
                  <c:v>Doesn’t know/NA</c:v>
                </c:pt>
              </c:strCache>
            </c:strRef>
          </c:tx>
          <c:spPr>
            <a:solidFill>
              <a:srgbClr val="C00000"/>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'grafikoni II'!$C$49:$I$49</c:f>
              <c:strCache>
                <c:ptCount val="7"/>
                <c:pt idx="0">
                  <c:v>2010 Mar</c:v>
                </c:pt>
                <c:pt idx="1">
                  <c:v>2010 Oct</c:v>
                </c:pt>
                <c:pt idx="2">
                  <c:v>2011 Nov</c:v>
                </c:pt>
                <c:pt idx="3">
                  <c:v>2012 Jun</c:v>
                </c:pt>
                <c:pt idx="4">
                  <c:v>2012 Dec</c:v>
                </c:pt>
                <c:pt idx="5">
                  <c:v>2013 Jun</c:v>
                </c:pt>
                <c:pt idx="6">
                  <c:v>2013 Dec</c:v>
                </c:pt>
              </c:strCache>
            </c:strRef>
          </c:cat>
          <c:val>
            <c:numRef>
              <c:f>'grafikoni II'!$C$54:$I$54</c:f>
              <c:numCache>
                <c:formatCode>0%</c:formatCode>
                <c:ptCount val="7"/>
                <c:pt idx="0">
                  <c:v>0.33000000000000085</c:v>
                </c:pt>
                <c:pt idx="1">
                  <c:v>0.28000000000000008</c:v>
                </c:pt>
                <c:pt idx="2">
                  <c:v>0.27</c:v>
                </c:pt>
                <c:pt idx="3">
                  <c:v>0.2</c:v>
                </c:pt>
                <c:pt idx="4">
                  <c:v>0.26</c:v>
                </c:pt>
                <c:pt idx="5">
                  <c:v>0.28000000000000008</c:v>
                </c:pt>
                <c:pt idx="6">
                  <c:v>0.29000000000000031</c:v>
                </c:pt>
              </c:numCache>
            </c:numRef>
          </c:val>
        </c:ser>
        <c:dLbls/>
        <c:axId val="74454528"/>
        <c:axId val="74456064"/>
      </c:barChart>
      <c:catAx>
        <c:axId val="74454528"/>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4456064"/>
        <c:crosses val="autoZero"/>
        <c:auto val="1"/>
        <c:lblAlgn val="ctr"/>
        <c:lblOffset val="100"/>
      </c:catAx>
      <c:valAx>
        <c:axId val="74456064"/>
        <c:scaling>
          <c:orientation val="minMax"/>
        </c:scaling>
        <c:delete val="1"/>
        <c:axPos val="b"/>
        <c:numFmt formatCode="0%" sourceLinked="1"/>
        <c:tickLblPos val="none"/>
        <c:crossAx val="74454528"/>
        <c:crosses val="autoZero"/>
        <c:crossBetween val="between"/>
      </c:valAx>
    </c:plotArea>
    <c:legend>
      <c:legendPos val="r"/>
      <c:layout>
        <c:manualLayout>
          <c:xMode val="edge"/>
          <c:yMode val="edge"/>
          <c:x val="0.81556071766668392"/>
          <c:y val="0.26318155511669183"/>
          <c:w val="0.17499982037769252"/>
          <c:h val="0.55523900353350131"/>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 I'!$C$19</c:f>
              <c:strCache>
                <c:ptCount val="1"/>
                <c:pt idx="0">
                  <c:v>2011 Nov</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and Metohija</c:v>
                </c:pt>
                <c:pt idx="1">
                  <c:v>Relations with Europe and the EU</c:v>
                </c:pt>
                <c:pt idx="2">
                  <c:v>Health care</c:v>
                </c:pt>
                <c:pt idx="3">
                  <c:v>Pensions</c:v>
                </c:pt>
                <c:pt idx="4">
                  <c:v>Poor education system</c:v>
                </c:pt>
                <c:pt idx="5">
                  <c:v>Feeble and inefficient institutions</c:v>
                </c:pt>
                <c:pt idx="6">
                  <c:v>Crime and security</c:v>
                </c:pt>
                <c:pt idx="7">
                  <c:v>Lack of opportunities for young people</c:v>
                </c:pt>
                <c:pt idx="8">
                  <c:v>Low salaries</c:v>
                </c:pt>
                <c:pt idx="9">
                  <c:v>Corruption</c:v>
                </c:pt>
                <c:pt idx="10">
                  <c:v>Poverty</c:v>
                </c:pt>
                <c:pt idx="11">
                  <c:v>Unemployment</c:v>
                </c:pt>
              </c:strCache>
            </c:strRef>
          </c:cat>
          <c:val>
            <c:numRef>
              <c:f>'grafikon I'!$C$20:$C$31</c:f>
              <c:numCache>
                <c:formatCode>0%</c:formatCode>
                <c:ptCount val="12"/>
                <c:pt idx="0">
                  <c:v>1.0000000000000005E-2</c:v>
                </c:pt>
                <c:pt idx="1">
                  <c:v>1.0000000000000005E-2</c:v>
                </c:pt>
                <c:pt idx="2">
                  <c:v>1.0000000000000005E-2</c:v>
                </c:pt>
                <c:pt idx="3">
                  <c:v>2.0000000000000011E-2</c:v>
                </c:pt>
                <c:pt idx="4">
                  <c:v>3.0000000000000002E-2</c:v>
                </c:pt>
                <c:pt idx="5">
                  <c:v>2.0000000000000011E-2</c:v>
                </c:pt>
                <c:pt idx="6">
                  <c:v>4.0000000000000022E-2</c:v>
                </c:pt>
                <c:pt idx="7">
                  <c:v>0.05</c:v>
                </c:pt>
                <c:pt idx="8">
                  <c:v>7.0000000000000021E-2</c:v>
                </c:pt>
                <c:pt idx="9">
                  <c:v>0.12000000000000002</c:v>
                </c:pt>
                <c:pt idx="10">
                  <c:v>0.21000000000000021</c:v>
                </c:pt>
                <c:pt idx="11">
                  <c:v>0.41000000000000031</c:v>
                </c:pt>
              </c:numCache>
            </c:numRef>
          </c:val>
        </c:ser>
        <c:ser>
          <c:idx val="1"/>
          <c:order val="1"/>
          <c:tx>
            <c:strRef>
              <c:f>'grafikon I'!$D$19</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and Metohija</c:v>
                </c:pt>
                <c:pt idx="1">
                  <c:v>Relations with Europe and the EU</c:v>
                </c:pt>
                <c:pt idx="2">
                  <c:v>Health care</c:v>
                </c:pt>
                <c:pt idx="3">
                  <c:v>Pensions</c:v>
                </c:pt>
                <c:pt idx="4">
                  <c:v>Poor education system</c:v>
                </c:pt>
                <c:pt idx="5">
                  <c:v>Feeble and inefficient institutions</c:v>
                </c:pt>
                <c:pt idx="6">
                  <c:v>Crime and security</c:v>
                </c:pt>
                <c:pt idx="7">
                  <c:v>Lack of opportunities for young people</c:v>
                </c:pt>
                <c:pt idx="8">
                  <c:v>Low salaries</c:v>
                </c:pt>
                <c:pt idx="9">
                  <c:v>Corruption</c:v>
                </c:pt>
                <c:pt idx="10">
                  <c:v>Poverty</c:v>
                </c:pt>
                <c:pt idx="11">
                  <c:v>Unemployment</c:v>
                </c:pt>
              </c:strCache>
            </c:strRef>
          </c:cat>
          <c:val>
            <c:numRef>
              <c:f>'grafikon I'!$D$20:$D$31</c:f>
              <c:numCache>
                <c:formatCode>0%</c:formatCode>
                <c:ptCount val="12"/>
                <c:pt idx="0">
                  <c:v>1.0000000000000005E-2</c:v>
                </c:pt>
                <c:pt idx="1">
                  <c:v>1.0000000000000005E-2</c:v>
                </c:pt>
                <c:pt idx="2">
                  <c:v>2.0000000000000011E-2</c:v>
                </c:pt>
                <c:pt idx="3">
                  <c:v>3.0000000000000002E-2</c:v>
                </c:pt>
                <c:pt idx="4">
                  <c:v>1.0000000000000005E-2</c:v>
                </c:pt>
                <c:pt idx="5">
                  <c:v>1.0000000000000005E-2</c:v>
                </c:pt>
                <c:pt idx="6">
                  <c:v>3.0000000000000002E-2</c:v>
                </c:pt>
                <c:pt idx="7">
                  <c:v>0.05</c:v>
                </c:pt>
                <c:pt idx="8">
                  <c:v>9.0000000000000024E-2</c:v>
                </c:pt>
                <c:pt idx="9">
                  <c:v>9.0000000000000024E-2</c:v>
                </c:pt>
                <c:pt idx="10">
                  <c:v>0.23</c:v>
                </c:pt>
                <c:pt idx="11">
                  <c:v>0.4</c:v>
                </c:pt>
              </c:numCache>
            </c:numRef>
          </c:val>
        </c:ser>
        <c:ser>
          <c:idx val="2"/>
          <c:order val="2"/>
          <c:tx>
            <c:strRef>
              <c:f>'grafikon I'!$E$19</c:f>
              <c:strCache>
                <c:ptCount val="1"/>
                <c:pt idx="0">
                  <c:v>2012 Dec</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and Metohija</c:v>
                </c:pt>
                <c:pt idx="1">
                  <c:v>Relations with Europe and the EU</c:v>
                </c:pt>
                <c:pt idx="2">
                  <c:v>Health care</c:v>
                </c:pt>
                <c:pt idx="3">
                  <c:v>Pensions</c:v>
                </c:pt>
                <c:pt idx="4">
                  <c:v>Poor education system</c:v>
                </c:pt>
                <c:pt idx="5">
                  <c:v>Feeble and inefficient institutions</c:v>
                </c:pt>
                <c:pt idx="6">
                  <c:v>Crime and security</c:v>
                </c:pt>
                <c:pt idx="7">
                  <c:v>Lack of opportunities for young people</c:v>
                </c:pt>
                <c:pt idx="8">
                  <c:v>Low salaries</c:v>
                </c:pt>
                <c:pt idx="9">
                  <c:v>Corruption</c:v>
                </c:pt>
                <c:pt idx="10">
                  <c:v>Poverty</c:v>
                </c:pt>
                <c:pt idx="11">
                  <c:v>Unemployment</c:v>
                </c:pt>
              </c:strCache>
            </c:strRef>
          </c:cat>
          <c:val>
            <c:numRef>
              <c:f>'grafikon I'!$E$20:$E$31</c:f>
              <c:numCache>
                <c:formatCode>0%</c:formatCode>
                <c:ptCount val="12"/>
                <c:pt idx="0">
                  <c:v>1.0000000000000005E-2</c:v>
                </c:pt>
                <c:pt idx="1">
                  <c:v>2.0000000000000011E-2</c:v>
                </c:pt>
                <c:pt idx="2">
                  <c:v>2.0000000000000011E-2</c:v>
                </c:pt>
                <c:pt idx="3">
                  <c:v>1.0000000000000005E-2</c:v>
                </c:pt>
                <c:pt idx="4">
                  <c:v>2.0000000000000011E-2</c:v>
                </c:pt>
                <c:pt idx="5">
                  <c:v>3.0000000000000002E-2</c:v>
                </c:pt>
                <c:pt idx="6">
                  <c:v>3.0000000000000002E-2</c:v>
                </c:pt>
                <c:pt idx="7">
                  <c:v>7.0000000000000021E-2</c:v>
                </c:pt>
                <c:pt idx="8">
                  <c:v>6.0000000000000032E-2</c:v>
                </c:pt>
                <c:pt idx="9">
                  <c:v>0.15000000000000024</c:v>
                </c:pt>
                <c:pt idx="10">
                  <c:v>0.14000000000000001</c:v>
                </c:pt>
                <c:pt idx="11">
                  <c:v>0.44</c:v>
                </c:pt>
              </c:numCache>
            </c:numRef>
          </c:val>
        </c:ser>
        <c:ser>
          <c:idx val="3"/>
          <c:order val="3"/>
          <c:tx>
            <c:strRef>
              <c:f>'grafikon I'!$F$19</c:f>
              <c:strCache>
                <c:ptCount val="1"/>
                <c:pt idx="0">
                  <c:v>2013 Jun</c:v>
                </c:pt>
              </c:strCache>
            </c:strRef>
          </c:tx>
          <c:spPr>
            <a:solidFill>
              <a:schemeClr val="accent1">
                <a:lumMod val="75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and Metohija</c:v>
                </c:pt>
                <c:pt idx="1">
                  <c:v>Relations with Europe and the EU</c:v>
                </c:pt>
                <c:pt idx="2">
                  <c:v>Health care</c:v>
                </c:pt>
                <c:pt idx="3">
                  <c:v>Pensions</c:v>
                </c:pt>
                <c:pt idx="4">
                  <c:v>Poor education system</c:v>
                </c:pt>
                <c:pt idx="5">
                  <c:v>Feeble and inefficient institutions</c:v>
                </c:pt>
                <c:pt idx="6">
                  <c:v>Crime and security</c:v>
                </c:pt>
                <c:pt idx="7">
                  <c:v>Lack of opportunities for young people</c:v>
                </c:pt>
                <c:pt idx="8">
                  <c:v>Low salaries</c:v>
                </c:pt>
                <c:pt idx="9">
                  <c:v>Corruption</c:v>
                </c:pt>
                <c:pt idx="10">
                  <c:v>Poverty</c:v>
                </c:pt>
                <c:pt idx="11">
                  <c:v>Unemployment</c:v>
                </c:pt>
              </c:strCache>
            </c:strRef>
          </c:cat>
          <c:val>
            <c:numRef>
              <c:f>'grafikon I'!$F$20:$F$31</c:f>
              <c:numCache>
                <c:formatCode>0%</c:formatCode>
                <c:ptCount val="12"/>
                <c:pt idx="0">
                  <c:v>0</c:v>
                </c:pt>
                <c:pt idx="1">
                  <c:v>1.0000000000000005E-2</c:v>
                </c:pt>
                <c:pt idx="2">
                  <c:v>1.0000000000000005E-2</c:v>
                </c:pt>
                <c:pt idx="3">
                  <c:v>1.0000000000000005E-2</c:v>
                </c:pt>
                <c:pt idx="4">
                  <c:v>2.0000000000000011E-2</c:v>
                </c:pt>
                <c:pt idx="5">
                  <c:v>4.0000000000000022E-2</c:v>
                </c:pt>
                <c:pt idx="6">
                  <c:v>3.0000000000000002E-2</c:v>
                </c:pt>
                <c:pt idx="7">
                  <c:v>6.0000000000000032E-2</c:v>
                </c:pt>
                <c:pt idx="8">
                  <c:v>6.0000000000000032E-2</c:v>
                </c:pt>
                <c:pt idx="9">
                  <c:v>0.15000000000000024</c:v>
                </c:pt>
                <c:pt idx="10">
                  <c:v>0.15000000000000024</c:v>
                </c:pt>
                <c:pt idx="11">
                  <c:v>0.44</c:v>
                </c:pt>
              </c:numCache>
            </c:numRef>
          </c:val>
        </c:ser>
        <c:ser>
          <c:idx val="4"/>
          <c:order val="4"/>
          <c:tx>
            <c:strRef>
              <c:f>'grafikon I'!$G$19</c:f>
              <c:strCache>
                <c:ptCount val="1"/>
                <c:pt idx="0">
                  <c:v>2013 Dec</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 I'!$B$20:$B$31</c:f>
              <c:strCache>
                <c:ptCount val="12"/>
                <c:pt idx="0">
                  <c:v>Kosovo and Metohija</c:v>
                </c:pt>
                <c:pt idx="1">
                  <c:v>Relations with Europe and the EU</c:v>
                </c:pt>
                <c:pt idx="2">
                  <c:v>Health care</c:v>
                </c:pt>
                <c:pt idx="3">
                  <c:v>Pensions</c:v>
                </c:pt>
                <c:pt idx="4">
                  <c:v>Poor education system</c:v>
                </c:pt>
                <c:pt idx="5">
                  <c:v>Feeble and inefficient institutions</c:v>
                </c:pt>
                <c:pt idx="6">
                  <c:v>Crime and security</c:v>
                </c:pt>
                <c:pt idx="7">
                  <c:v>Lack of opportunities for young people</c:v>
                </c:pt>
                <c:pt idx="8">
                  <c:v>Low salaries</c:v>
                </c:pt>
                <c:pt idx="9">
                  <c:v>Corruption</c:v>
                </c:pt>
                <c:pt idx="10">
                  <c:v>Poverty</c:v>
                </c:pt>
                <c:pt idx="11">
                  <c:v>Unemployment</c:v>
                </c:pt>
              </c:strCache>
            </c:strRef>
          </c:cat>
          <c:val>
            <c:numRef>
              <c:f>'grafikon I'!$G$20:$G$31</c:f>
              <c:numCache>
                <c:formatCode>0%</c:formatCode>
                <c:ptCount val="12"/>
                <c:pt idx="0">
                  <c:v>0</c:v>
                </c:pt>
                <c:pt idx="1">
                  <c:v>0</c:v>
                </c:pt>
                <c:pt idx="2">
                  <c:v>1.0000000000000005E-2</c:v>
                </c:pt>
                <c:pt idx="3">
                  <c:v>2.0000000000000011E-2</c:v>
                </c:pt>
                <c:pt idx="4">
                  <c:v>2.0000000000000011E-2</c:v>
                </c:pt>
                <c:pt idx="5">
                  <c:v>2.0000000000000011E-2</c:v>
                </c:pt>
                <c:pt idx="6">
                  <c:v>4.0000000000000022E-2</c:v>
                </c:pt>
                <c:pt idx="7">
                  <c:v>7.0000000000000021E-2</c:v>
                </c:pt>
                <c:pt idx="8">
                  <c:v>9.0000000000000024E-2</c:v>
                </c:pt>
                <c:pt idx="9">
                  <c:v>0.12000000000000002</c:v>
                </c:pt>
                <c:pt idx="10">
                  <c:v>0.18000000000000024</c:v>
                </c:pt>
                <c:pt idx="11">
                  <c:v>0.43000000000000038</c:v>
                </c:pt>
              </c:numCache>
            </c:numRef>
          </c:val>
        </c:ser>
        <c:dLbls/>
        <c:axId val="96765440"/>
        <c:axId val="96766976"/>
      </c:barChart>
      <c:catAx>
        <c:axId val="96765440"/>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6766976"/>
        <c:crosses val="autoZero"/>
        <c:auto val="1"/>
        <c:lblAlgn val="ctr"/>
        <c:lblOffset val="100"/>
      </c:catAx>
      <c:valAx>
        <c:axId val="96766976"/>
        <c:scaling>
          <c:orientation val="minMax"/>
        </c:scaling>
        <c:delete val="1"/>
        <c:axPos val="b"/>
        <c:numFmt formatCode="0%" sourceLinked="1"/>
        <c:tickLblPos val="none"/>
        <c:crossAx val="96765440"/>
        <c:crosses val="autoZero"/>
        <c:crossBetween val="between"/>
      </c:valAx>
    </c:plotArea>
    <c:legend>
      <c:legendPos val="r"/>
      <c:layout>
        <c:manualLayout>
          <c:xMode val="edge"/>
          <c:yMode val="edge"/>
          <c:x val="0.71857087896586214"/>
          <c:y val="0.29338727287998018"/>
          <c:w val="0.21719750014961484"/>
          <c:h val="0.62055265979076557"/>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dPt>
            <c:idx val="0"/>
            <c:spPr>
              <a:solidFill>
                <a:schemeClr val="accent1">
                  <a:lumMod val="20000"/>
                  <a:lumOff val="80000"/>
                </a:schemeClr>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60000"/>
                  <a:lumOff val="40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chemeClr val="tx2">
                  <a:lumMod val="75000"/>
                </a:schemeClr>
              </a:solidFill>
              <a:scene3d>
                <a:camera prst="orthographicFront"/>
                <a:lightRig rig="threePt" dir="t"/>
              </a:scene3d>
              <a:sp3d>
                <a:bevelT/>
                <a:bevelB/>
              </a:sp3d>
            </c:spPr>
          </c:dPt>
          <c:dPt>
            <c:idx val="5"/>
            <c:spPr>
              <a:solidFill>
                <a:schemeClr val="accent6">
                  <a:lumMod val="40000"/>
                  <a:lumOff val="60000"/>
                </a:schemeClr>
              </a:solidFill>
              <a:scene3d>
                <a:camera prst="orthographicFront"/>
                <a:lightRig rig="threePt" dir="t"/>
              </a:scene3d>
              <a:sp3d>
                <a:bevelT/>
                <a:bevelB/>
              </a:sp3d>
            </c:spPr>
          </c:dPt>
          <c:dPt>
            <c:idx val="6"/>
            <c:spPr>
              <a:solidFill>
                <a:schemeClr val="accent2">
                  <a:lumMod val="60000"/>
                  <a:lumOff val="40000"/>
                </a:schemeClr>
              </a:solidFill>
              <a:ln>
                <a:solidFill>
                  <a:sysClr val="window" lastClr="FFFFFF"/>
                </a:solidFill>
              </a:ln>
              <a:scene3d>
                <a:camera prst="orthographicFront"/>
                <a:lightRig rig="threePt" dir="t"/>
              </a:scene3d>
              <a:sp3d>
                <a:bevelT/>
                <a:bevelB/>
              </a:sp3d>
            </c:spPr>
          </c:dPt>
          <c:dPt>
            <c:idx val="7"/>
            <c:spPr>
              <a:solidFill>
                <a:srgbClr val="C00000"/>
              </a:solidFill>
              <a:ln>
                <a:solidFill>
                  <a:sysClr val="window" lastClr="FFFFFF"/>
                </a:solidFill>
              </a:ln>
              <a:scene3d>
                <a:camera prst="orthographicFront"/>
                <a:lightRig rig="threePt" dir="t"/>
              </a:scene3d>
              <a:sp3d>
                <a:bevelT/>
                <a:bevelB/>
              </a:sp3d>
            </c:spPr>
          </c:dPt>
          <c:dPt>
            <c:idx val="8"/>
            <c:spPr>
              <a:solidFill>
                <a:srgbClr val="4F81BD">
                  <a:lumMod val="20000"/>
                  <a:lumOff val="80000"/>
                </a:srgbClr>
              </a:solidFill>
              <a:scene3d>
                <a:camera prst="orthographicFront"/>
                <a:lightRig rig="threePt" dir="t"/>
              </a:scene3d>
              <a:sp3d>
                <a:bevelT/>
                <a:bevelB/>
              </a:sp3d>
            </c:spPr>
          </c:dPt>
          <c:dPt>
            <c:idx val="9"/>
            <c:spPr>
              <a:solidFill>
                <a:schemeClr val="accent1">
                  <a:lumMod val="20000"/>
                  <a:lumOff val="80000"/>
                </a:schemeClr>
              </a:solidFill>
              <a:scene3d>
                <a:camera prst="orthographicFront"/>
                <a:lightRig rig="threePt" dir="t"/>
              </a:scene3d>
              <a:sp3d>
                <a:bevelT/>
                <a:bevelB/>
              </a:sp3d>
            </c:spPr>
          </c:dPt>
          <c:dPt>
            <c:idx val="10"/>
            <c:spPr>
              <a:solidFill>
                <a:schemeClr val="accent1">
                  <a:lumMod val="40000"/>
                  <a:lumOff val="60000"/>
                </a:schemeClr>
              </a:solidFill>
              <a:scene3d>
                <a:camera prst="orthographicFront"/>
                <a:lightRig rig="threePt" dir="t"/>
              </a:scene3d>
              <a:sp3d>
                <a:bevelT/>
                <a:bevelB/>
              </a:sp3d>
            </c:spPr>
          </c:dPt>
          <c:dPt>
            <c:idx val="11"/>
            <c:spPr>
              <a:solidFill>
                <a:schemeClr val="accent1">
                  <a:lumMod val="60000"/>
                  <a:lumOff val="40000"/>
                </a:schemeClr>
              </a:solidFill>
              <a:scene3d>
                <a:camera prst="orthographicFront"/>
                <a:lightRig rig="threePt" dir="t"/>
              </a:scene3d>
              <a:sp3d>
                <a:bevelT/>
                <a:bevelB/>
              </a:sp3d>
            </c:spPr>
          </c:dPt>
          <c:dPt>
            <c:idx val="12"/>
            <c:spPr>
              <a:solidFill>
                <a:schemeClr val="accent1">
                  <a:lumMod val="60000"/>
                  <a:lumOff val="40000"/>
                </a:schemeClr>
              </a:solidFill>
              <a:scene3d>
                <a:camera prst="orthographicFront"/>
                <a:lightRig rig="threePt" dir="t"/>
              </a:scene3d>
              <a:sp3d>
                <a:bevelT/>
                <a:bevelB/>
              </a:sp3d>
            </c:spPr>
          </c:dPt>
          <c:dPt>
            <c:idx val="13"/>
            <c:spPr>
              <a:solidFill>
                <a:schemeClr val="accent1">
                  <a:lumMod val="50000"/>
                </a:schemeClr>
              </a:solidFill>
              <a:scene3d>
                <a:camera prst="orthographicFront"/>
                <a:lightRig rig="threePt" dir="t"/>
              </a:scene3d>
              <a:sp3d>
                <a:bevelT/>
                <a:bevelB/>
              </a:sp3d>
            </c:spPr>
          </c:dPt>
          <c:dPt>
            <c:idx val="14"/>
            <c:spPr>
              <a:solidFill>
                <a:schemeClr val="accent1">
                  <a:lumMod val="50000"/>
                </a:schemeClr>
              </a:solidFill>
              <a:ln>
                <a:solidFill>
                  <a:sysClr val="window" lastClr="FFFFFF"/>
                </a:solidFill>
              </a:ln>
              <a:scene3d>
                <a:camera prst="orthographicFront"/>
                <a:lightRig rig="threePt" dir="t"/>
              </a:scene3d>
              <a:sp3d>
                <a:bevelT/>
                <a:bevelB/>
              </a:sp3d>
            </c:spPr>
          </c:dPt>
          <c:dPt>
            <c:idx val="15"/>
            <c:spPr>
              <a:solidFill>
                <a:schemeClr val="accent2">
                  <a:lumMod val="40000"/>
                  <a:lumOff val="60000"/>
                </a:schemeClr>
              </a:solidFill>
              <a:ln>
                <a:solidFill>
                  <a:sysClr val="window" lastClr="FFFFFF"/>
                </a:solidFill>
              </a:ln>
              <a:scene3d>
                <a:camera prst="orthographicFront"/>
                <a:lightRig rig="threePt" dir="t"/>
              </a:scene3d>
              <a:sp3d>
                <a:bevelT/>
                <a:bevelB/>
              </a:sp3d>
            </c:spPr>
          </c:dPt>
          <c:dPt>
            <c:idx val="16"/>
            <c:spPr>
              <a:solidFill>
                <a:schemeClr val="accent2">
                  <a:lumMod val="60000"/>
                  <a:lumOff val="40000"/>
                </a:schemeClr>
              </a:solidFill>
              <a:ln>
                <a:solidFill>
                  <a:sysClr val="window" lastClr="FFFFFF"/>
                </a:solidFill>
              </a:ln>
              <a:scene3d>
                <a:camera prst="orthographicFront"/>
                <a:lightRig rig="threePt" dir="t"/>
              </a:scene3d>
              <a:sp3d>
                <a:bevelT/>
                <a:bevelB/>
              </a:sp3d>
            </c:spPr>
          </c:dPt>
          <c:dPt>
            <c:idx val="17"/>
            <c:spPr>
              <a:solidFill>
                <a:srgbClr val="C00000"/>
              </a:solidFill>
              <a:ln>
                <a:solidFill>
                  <a:sysClr val="window" lastClr="FFFFFF"/>
                </a:solidFill>
              </a:ln>
              <a:scene3d>
                <a:camera prst="orthographicFront"/>
                <a:lightRig rig="threePt" dir="t"/>
              </a:scene3d>
              <a:sp3d>
                <a:bevelT/>
                <a:bevelB/>
              </a:sp3d>
            </c:spPr>
          </c:dPt>
          <c:dLbls>
            <c:dLbl>
              <c:idx val="5"/>
              <c:spPr/>
              <c:txPr>
                <a:bodyPr/>
                <a:lstStyle/>
                <a:p>
                  <a:pPr>
                    <a:defRPr sz="1200" b="1" i="0" u="none" strike="noStrike" baseline="0">
                      <a:solidFill>
                        <a:srgbClr val="000000"/>
                      </a:solidFill>
                      <a:latin typeface="Constantia"/>
                      <a:ea typeface="Constantia"/>
                      <a:cs typeface="Constantia"/>
                    </a:defRPr>
                  </a:pPr>
                  <a:endParaRPr lang="en-US"/>
                </a:p>
              </c:txPr>
            </c:dLbl>
            <c:dLbl>
              <c:idx val="13"/>
              <c:spPr/>
              <c:txPr>
                <a:bodyPr/>
                <a:lstStyle/>
                <a:p>
                  <a:pPr>
                    <a:defRPr sz="1200" b="1" i="0" u="none" strike="noStrike" baseline="0">
                      <a:solidFill>
                        <a:srgbClr val="000000"/>
                      </a:solidFill>
                      <a:latin typeface="Constantia"/>
                      <a:ea typeface="Constantia"/>
                      <a:cs typeface="Constantia"/>
                    </a:defRPr>
                  </a:pPr>
                  <a:endParaRPr lang="en-US"/>
                </a:p>
              </c:txPr>
            </c:dLbl>
            <c:txPr>
              <a:bodyPr/>
              <a:lstStyle/>
              <a:p>
                <a:pPr>
                  <a:defRPr sz="1200" b="0" i="0" u="none" strike="noStrike" baseline="0">
                    <a:solidFill>
                      <a:srgbClr val="000000"/>
                    </a:solidFill>
                    <a:latin typeface="Constantia"/>
                    <a:ea typeface="Constantia"/>
                    <a:cs typeface="Constantia"/>
                  </a:defRPr>
                </a:pPr>
                <a:endParaRPr lang="en-US"/>
              </a:p>
            </c:txPr>
            <c:showVal val="1"/>
          </c:dLbls>
          <c:cat>
            <c:multiLvlStrRef>
              <c:f>'grafikon I'!$B$38:$C$55</c:f>
              <c:multiLvlStrCache>
                <c:ptCount val="18"/>
                <c:lvl>
                  <c:pt idx="0">
                    <c:v>2009 Oct</c:v>
                  </c:pt>
                  <c:pt idx="1">
                    <c:v>2010 Mar</c:v>
                  </c:pt>
                  <c:pt idx="2">
                    <c:v>2010 Oct</c:v>
                  </c:pt>
                  <c:pt idx="3">
                    <c:v>2011 Nov</c:v>
                  </c:pt>
                  <c:pt idx="4">
                    <c:v>2012 Jun</c:v>
                  </c:pt>
                  <c:pt idx="5">
                    <c:v>2012 Dec</c:v>
                  </c:pt>
                  <c:pt idx="6">
                    <c:v>2013 Jun</c:v>
                  </c:pt>
                  <c:pt idx="7">
                    <c:v>2013 Dec</c:v>
                  </c:pt>
                  <c:pt idx="10">
                    <c:v>2009 Oct</c:v>
                  </c:pt>
                  <c:pt idx="11">
                    <c:v>2010 Mar</c:v>
                  </c:pt>
                  <c:pt idx="12">
                    <c:v>2010 Oct</c:v>
                  </c:pt>
                  <c:pt idx="13">
                    <c:v>2011 Nov</c:v>
                  </c:pt>
                  <c:pt idx="14">
                    <c:v>2012 Jun</c:v>
                  </c:pt>
                  <c:pt idx="15">
                    <c:v>2012 Dec</c:v>
                  </c:pt>
                  <c:pt idx="16">
                    <c:v>2013 Jun</c:v>
                  </c:pt>
                  <c:pt idx="17">
                    <c:v>2013 Dec</c:v>
                  </c:pt>
                </c:lvl>
                <c:lvl>
                  <c:pt idx="0">
                    <c:v>Indirect experience</c:v>
                  </c:pt>
                  <c:pt idx="10">
                    <c:v>Direct experience</c:v>
                  </c:pt>
                </c:lvl>
              </c:multiLvlStrCache>
            </c:multiLvlStrRef>
          </c:cat>
          <c:val>
            <c:numRef>
              <c:f>'grafikon I'!$D$38:$D$55</c:f>
              <c:numCache>
                <c:formatCode>0%</c:formatCode>
                <c:ptCount val="18"/>
                <c:pt idx="0">
                  <c:v>0.38000000000000067</c:v>
                </c:pt>
                <c:pt idx="1">
                  <c:v>0.33000000000000085</c:v>
                </c:pt>
                <c:pt idx="2">
                  <c:v>0.34</c:v>
                </c:pt>
                <c:pt idx="3">
                  <c:v>0.39000000000000068</c:v>
                </c:pt>
                <c:pt idx="4">
                  <c:v>0.35000000000000031</c:v>
                </c:pt>
                <c:pt idx="5">
                  <c:v>0.2</c:v>
                </c:pt>
                <c:pt idx="6">
                  <c:v>0.26</c:v>
                </c:pt>
                <c:pt idx="7">
                  <c:v>0.19</c:v>
                </c:pt>
                <c:pt idx="10">
                  <c:v>0.15000000000000024</c:v>
                </c:pt>
                <c:pt idx="11">
                  <c:v>0.16</c:v>
                </c:pt>
                <c:pt idx="12">
                  <c:v>0.13</c:v>
                </c:pt>
                <c:pt idx="13">
                  <c:v>0.11</c:v>
                </c:pt>
                <c:pt idx="14">
                  <c:v>0.14000000000000001</c:v>
                </c:pt>
                <c:pt idx="15">
                  <c:v>8.0000000000000043E-2</c:v>
                </c:pt>
                <c:pt idx="16">
                  <c:v>0.11</c:v>
                </c:pt>
                <c:pt idx="17">
                  <c:v>8.0000000000000043E-2</c:v>
                </c:pt>
              </c:numCache>
            </c:numRef>
          </c:val>
        </c:ser>
        <c:dLbls/>
        <c:axId val="96665600"/>
        <c:axId val="96667136"/>
      </c:barChart>
      <c:catAx>
        <c:axId val="96665600"/>
        <c:scaling>
          <c:orientation val="minMax"/>
        </c:scaling>
        <c:axPos val="b"/>
        <c:numFmt formatCode="General" sourceLinked="1"/>
        <c:tickLblPos val="nextTo"/>
        <c:txPr>
          <a:bodyPr rot="-5400000" vert="horz"/>
          <a:lstStyle/>
          <a:p>
            <a:pPr>
              <a:defRPr sz="1200" b="1" i="0" u="none" strike="noStrike" baseline="0">
                <a:solidFill>
                  <a:srgbClr val="000000"/>
                </a:solidFill>
                <a:latin typeface="Constantia"/>
                <a:ea typeface="Constantia"/>
                <a:cs typeface="Constantia"/>
              </a:defRPr>
            </a:pPr>
            <a:endParaRPr lang="en-US"/>
          </a:p>
        </c:txPr>
        <c:crossAx val="96667136"/>
        <c:crosses val="autoZero"/>
        <c:auto val="1"/>
        <c:lblAlgn val="ctr"/>
        <c:lblOffset val="100"/>
      </c:catAx>
      <c:valAx>
        <c:axId val="96667136"/>
        <c:scaling>
          <c:orientation val="minMax"/>
        </c:scaling>
        <c:delete val="1"/>
        <c:axPos val="l"/>
        <c:numFmt formatCode="0%" sourceLinked="1"/>
        <c:tickLblPos val="none"/>
        <c:crossAx val="96665600"/>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6666666666666672E-2"/>
          <c:y val="4.238921001926782E-2"/>
          <c:w val="0.95487179487179485"/>
          <c:h val="0.42625157404457392"/>
        </c:manualLayout>
      </c:layout>
      <c:barChart>
        <c:barDir val="col"/>
        <c:grouping val="clustered"/>
        <c:ser>
          <c:idx val="0"/>
          <c:order val="0"/>
          <c:tx>
            <c:strRef>
              <c:f>'grafikon I'!$C$60</c:f>
              <c:strCache>
                <c:ptCount val="1"/>
                <c:pt idx="0">
                  <c:v>2012 Dec</c:v>
                </c:pt>
              </c:strCache>
            </c:strRef>
          </c:tx>
          <c:spPr>
            <a:solidFill>
              <a:schemeClr val="accent1">
                <a:lumMod val="40000"/>
                <a:lumOff val="6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'grafikon I'!$B$61:$B$71</c:f>
              <c:strCache>
                <c:ptCount val="11"/>
                <c:pt idx="0">
                  <c:v>Doctor</c:v>
                </c:pt>
                <c:pt idx="1">
                  <c:v>Policeman</c:v>
                </c:pt>
                <c:pt idx="2">
                  <c:v>Public administration Clerk</c:v>
                </c:pt>
                <c:pt idx="3">
                  <c:v>Prosecutor</c:v>
                </c:pt>
                <c:pt idx="4">
                  <c:v>Someone else</c:v>
                </c:pt>
                <c:pt idx="5">
                  <c:v>Teacher/professor </c:v>
                </c:pt>
                <c:pt idx="6">
                  <c:v>Tax official</c:v>
                </c:pt>
                <c:pt idx="7">
                  <c:v>Customs</c:v>
                </c:pt>
                <c:pt idx="8">
                  <c:v>Judge</c:v>
                </c:pt>
                <c:pt idx="9">
                  <c:v>Attorney/lawyer</c:v>
                </c:pt>
                <c:pt idx="10">
                  <c:v>Communal services</c:v>
                </c:pt>
              </c:strCache>
            </c:strRef>
          </c:cat>
          <c:val>
            <c:numRef>
              <c:f>'grafikon I'!$C$61:$C$71</c:f>
              <c:numCache>
                <c:formatCode>0%</c:formatCode>
                <c:ptCount val="11"/>
                <c:pt idx="0">
                  <c:v>0.25</c:v>
                </c:pt>
                <c:pt idx="1">
                  <c:v>0.19</c:v>
                </c:pt>
                <c:pt idx="2">
                  <c:v>9.0000000000000024E-2</c:v>
                </c:pt>
                <c:pt idx="3">
                  <c:v>0.05</c:v>
                </c:pt>
                <c:pt idx="4">
                  <c:v>0.12000000000000002</c:v>
                </c:pt>
                <c:pt idx="5">
                  <c:v>9.0000000000000024E-2</c:v>
                </c:pt>
                <c:pt idx="6">
                  <c:v>3.0000000000000002E-2</c:v>
                </c:pt>
                <c:pt idx="7">
                  <c:v>3.0000000000000002E-2</c:v>
                </c:pt>
                <c:pt idx="8">
                  <c:v>0.05</c:v>
                </c:pt>
                <c:pt idx="9">
                  <c:v>3.0000000000000002E-2</c:v>
                </c:pt>
                <c:pt idx="10">
                  <c:v>7.0000000000000021E-2</c:v>
                </c:pt>
              </c:numCache>
            </c:numRef>
          </c:val>
        </c:ser>
        <c:ser>
          <c:idx val="1"/>
          <c:order val="1"/>
          <c:tx>
            <c:strRef>
              <c:f>'grafikon I'!$D$60</c:f>
              <c:strCache>
                <c:ptCount val="1"/>
                <c:pt idx="0">
                  <c:v>2013 Jun</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txPr>
              <a:bodyPr/>
              <a:lstStyle/>
              <a:p>
                <a:pPr>
                  <a:defRPr sz="1200"/>
                </a:pPr>
                <a:endParaRPr lang="en-US"/>
              </a:p>
            </c:txPr>
            <c:showVal val="1"/>
          </c:dLbls>
          <c:cat>
            <c:strRef>
              <c:f>'grafikon I'!$B$61:$B$71</c:f>
              <c:strCache>
                <c:ptCount val="11"/>
                <c:pt idx="0">
                  <c:v>Doctor</c:v>
                </c:pt>
                <c:pt idx="1">
                  <c:v>Policeman</c:v>
                </c:pt>
                <c:pt idx="2">
                  <c:v>Public administration Clerk</c:v>
                </c:pt>
                <c:pt idx="3">
                  <c:v>Prosecutor</c:v>
                </c:pt>
                <c:pt idx="4">
                  <c:v>Someone else</c:v>
                </c:pt>
                <c:pt idx="5">
                  <c:v>Teacher/professor </c:v>
                </c:pt>
                <c:pt idx="6">
                  <c:v>Tax official</c:v>
                </c:pt>
                <c:pt idx="7">
                  <c:v>Customs</c:v>
                </c:pt>
                <c:pt idx="8">
                  <c:v>Judge</c:v>
                </c:pt>
                <c:pt idx="9">
                  <c:v>Attorney/lawyer</c:v>
                </c:pt>
                <c:pt idx="10">
                  <c:v>Communal services</c:v>
                </c:pt>
              </c:strCache>
            </c:strRef>
          </c:cat>
          <c:val>
            <c:numRef>
              <c:f>'grafikon I'!$D$61:$D$71</c:f>
              <c:numCache>
                <c:formatCode>0%</c:formatCode>
                <c:ptCount val="11"/>
                <c:pt idx="0">
                  <c:v>0.46913580246913517</c:v>
                </c:pt>
                <c:pt idx="1">
                  <c:v>0.14814814814814847</c:v>
                </c:pt>
                <c:pt idx="2">
                  <c:v>0.13580246913580246</c:v>
                </c:pt>
                <c:pt idx="3">
                  <c:v>4.9382716049382908E-2</c:v>
                </c:pt>
                <c:pt idx="4">
                  <c:v>4.9382716049382908E-2</c:v>
                </c:pt>
                <c:pt idx="5">
                  <c:v>3.7037037037037056E-2</c:v>
                </c:pt>
                <c:pt idx="6">
                  <c:v>3.7037037037037056E-2</c:v>
                </c:pt>
                <c:pt idx="7">
                  <c:v>3.7037037037037056E-2</c:v>
                </c:pt>
                <c:pt idx="8">
                  <c:v>1.2345679012345706E-2</c:v>
                </c:pt>
                <c:pt idx="9">
                  <c:v>1.2345679012345706E-2</c:v>
                </c:pt>
                <c:pt idx="10">
                  <c:v>1.2345679012345706E-2</c:v>
                </c:pt>
              </c:numCache>
            </c:numRef>
          </c:val>
        </c:ser>
        <c:ser>
          <c:idx val="2"/>
          <c:order val="2"/>
          <c:tx>
            <c:strRef>
              <c:f>'grafikon I'!$E$60</c:f>
              <c:strCache>
                <c:ptCount val="1"/>
                <c:pt idx="0">
                  <c:v>2013 Dec</c:v>
                </c:pt>
              </c:strCache>
            </c:strRef>
          </c:tx>
          <c:spPr>
            <a:solidFill>
              <a:schemeClr val="accent6">
                <a:lumMod val="75000"/>
              </a:schemeClr>
            </a:solidFill>
            <a:ln>
              <a:solidFill>
                <a:sysClr val="window" lastClr="FFFFFF"/>
              </a:solidFill>
            </a:ln>
            <a:scene3d>
              <a:camera prst="orthographicFront"/>
              <a:lightRig rig="threePt" dir="t"/>
            </a:scene3d>
            <a:sp3d>
              <a:bevelT/>
              <a:bevelB/>
            </a:sp3d>
          </c:spPr>
          <c:dLbls>
            <c:dLbl>
              <c:idx val="0"/>
              <c:layout>
                <c:manualLayout>
                  <c:x val="1.0256410256410263E-2"/>
                  <c:y val="-7.7071290944123582E-3"/>
                </c:manualLayout>
              </c:layout>
              <c:showVal val="1"/>
            </c:dLbl>
            <c:txPr>
              <a:bodyPr/>
              <a:lstStyle/>
              <a:p>
                <a:pPr>
                  <a:defRPr sz="1200"/>
                </a:pPr>
                <a:endParaRPr lang="en-US"/>
              </a:p>
            </c:txPr>
            <c:showVal val="1"/>
          </c:dLbls>
          <c:cat>
            <c:strRef>
              <c:f>'grafikon I'!$B$61:$B$71</c:f>
              <c:strCache>
                <c:ptCount val="11"/>
                <c:pt idx="0">
                  <c:v>Doctor</c:v>
                </c:pt>
                <c:pt idx="1">
                  <c:v>Policeman</c:v>
                </c:pt>
                <c:pt idx="2">
                  <c:v>Public administration Clerk</c:v>
                </c:pt>
                <c:pt idx="3">
                  <c:v>Prosecutor</c:v>
                </c:pt>
                <c:pt idx="4">
                  <c:v>Someone else</c:v>
                </c:pt>
                <c:pt idx="5">
                  <c:v>Teacher/professor </c:v>
                </c:pt>
                <c:pt idx="6">
                  <c:v>Tax official</c:v>
                </c:pt>
                <c:pt idx="7">
                  <c:v>Customs</c:v>
                </c:pt>
                <c:pt idx="8">
                  <c:v>Judge</c:v>
                </c:pt>
                <c:pt idx="9">
                  <c:v>Attorney/lawyer</c:v>
                </c:pt>
                <c:pt idx="10">
                  <c:v>Communal services</c:v>
                </c:pt>
              </c:strCache>
            </c:strRef>
          </c:cat>
          <c:val>
            <c:numRef>
              <c:f>'grafikon I'!$E$61:$E$71</c:f>
              <c:numCache>
                <c:formatCode>0%</c:formatCode>
                <c:ptCount val="11"/>
                <c:pt idx="0">
                  <c:v>0.48000000000000032</c:v>
                </c:pt>
                <c:pt idx="1">
                  <c:v>0.18000000000000024</c:v>
                </c:pt>
                <c:pt idx="2">
                  <c:v>0.19</c:v>
                </c:pt>
                <c:pt idx="3">
                  <c:v>0</c:v>
                </c:pt>
                <c:pt idx="4">
                  <c:v>7.0000000000000021E-2</c:v>
                </c:pt>
                <c:pt idx="5">
                  <c:v>2.0000000000000011E-2</c:v>
                </c:pt>
                <c:pt idx="6">
                  <c:v>2.0000000000000011E-2</c:v>
                </c:pt>
                <c:pt idx="7">
                  <c:v>3.0000000000000002E-2</c:v>
                </c:pt>
                <c:pt idx="8">
                  <c:v>0</c:v>
                </c:pt>
                <c:pt idx="9">
                  <c:v>0</c:v>
                </c:pt>
                <c:pt idx="10">
                  <c:v>1.0000000000000005E-2</c:v>
                </c:pt>
              </c:numCache>
            </c:numRef>
          </c:val>
        </c:ser>
        <c:dLbls/>
        <c:axId val="97407360"/>
        <c:axId val="97408896"/>
      </c:barChart>
      <c:catAx>
        <c:axId val="97407360"/>
        <c:scaling>
          <c:orientation val="minMax"/>
        </c:scaling>
        <c:axPos val="b"/>
        <c:numFmt formatCode="General" sourceLinked="1"/>
        <c:tickLblPos val="nextTo"/>
        <c:txPr>
          <a:bodyPr rot="5400000" vert="horz"/>
          <a:lstStyle/>
          <a:p>
            <a:pPr>
              <a:defRPr sz="1200"/>
            </a:pPr>
            <a:endParaRPr lang="en-US"/>
          </a:p>
        </c:txPr>
        <c:crossAx val="97408896"/>
        <c:crosses val="autoZero"/>
        <c:auto val="1"/>
        <c:lblAlgn val="ctr"/>
        <c:lblOffset val="100"/>
      </c:catAx>
      <c:valAx>
        <c:axId val="97408896"/>
        <c:scaling>
          <c:orientation val="minMax"/>
        </c:scaling>
        <c:delete val="1"/>
        <c:axPos val="l"/>
        <c:numFmt formatCode="0%" sourceLinked="1"/>
        <c:tickLblPos val="none"/>
        <c:crossAx val="97407360"/>
        <c:crosses val="autoZero"/>
        <c:crossBetween val="between"/>
      </c:valAx>
    </c:plotArea>
    <c:legend>
      <c:legendPos val="b"/>
      <c:layout/>
      <c:txPr>
        <a:bodyPr/>
        <a:lstStyle/>
        <a:p>
          <a:pPr>
            <a:defRPr sz="1200"/>
          </a:pPr>
          <a:endParaRPr lang="en-US"/>
        </a:p>
      </c:txPr>
    </c:legend>
    <c:plotVisOnly val="1"/>
    <c:dispBlanksAs val="gap"/>
  </c:chart>
  <c:spPr>
    <a:ln>
      <a:noFill/>
    </a:ln>
  </c:spPr>
  <c:txPr>
    <a:bodyPr/>
    <a:lstStyle/>
    <a:p>
      <a:pPr>
        <a:defRPr>
          <a:latin typeface="Constantia" pitchFamily="18" charset="0"/>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4242424242424229E-2"/>
          <c:y val="5.3333333333333531E-2"/>
          <c:w val="0.95151515151515154"/>
          <c:h val="0.40378105464089714"/>
        </c:manualLayout>
      </c:layout>
      <c:barChart>
        <c:barDir val="col"/>
        <c:grouping val="clustered"/>
        <c:ser>
          <c:idx val="0"/>
          <c:order val="0"/>
          <c:dPt>
            <c:idx val="0"/>
            <c:spPr>
              <a:solidFill>
                <a:srgbClr val="C00000"/>
              </a:solidFill>
              <a:scene3d>
                <a:camera prst="orthographicFront"/>
                <a:lightRig rig="threePt" dir="t"/>
              </a:scene3d>
              <a:sp3d>
                <a:bevelT/>
                <a:bevelB/>
              </a:sp3d>
            </c:spPr>
          </c:dPt>
          <c:dPt>
            <c:idx val="1"/>
            <c:spPr>
              <a:solidFill>
                <a:srgbClr val="C00000"/>
              </a:solidFill>
              <a:ln>
                <a:solidFill>
                  <a:sysClr val="window" lastClr="FFFFFF"/>
                </a:solidFill>
              </a:ln>
              <a:scene3d>
                <a:camera prst="orthographicFront"/>
                <a:lightRig rig="threePt" dir="t"/>
              </a:scene3d>
              <a:sp3d>
                <a:bevelT/>
                <a:bevelB/>
              </a:sp3d>
            </c:spPr>
          </c:dPt>
          <c:dPt>
            <c:idx val="2"/>
            <c:spPr>
              <a:solidFill>
                <a:schemeClr val="accent6">
                  <a:lumMod val="75000"/>
                </a:schemeClr>
              </a:solidFill>
              <a:ln>
                <a:solidFill>
                  <a:sysClr val="window" lastClr="FFFFFF"/>
                </a:solidFill>
              </a:ln>
              <a:scene3d>
                <a:camera prst="orthographicFront"/>
                <a:lightRig rig="threePt" dir="t"/>
              </a:scene3d>
              <a:sp3d>
                <a:bevelT/>
                <a:bevelB/>
              </a:sp3d>
            </c:spPr>
          </c:dPt>
          <c:dPt>
            <c:idx val="3"/>
            <c:spPr>
              <a:solidFill>
                <a:schemeClr val="accent6">
                  <a:lumMod val="75000"/>
                </a:schemeClr>
              </a:solidFill>
              <a:ln>
                <a:solidFill>
                  <a:sysClr val="window" lastClr="FFFFFF"/>
                </a:solidFill>
              </a:ln>
              <a:scene3d>
                <a:camera prst="orthographicFront"/>
                <a:lightRig rig="threePt" dir="t"/>
              </a:scene3d>
              <a:sp3d>
                <a:bevelT/>
                <a:bevelB/>
              </a:sp3d>
            </c:spPr>
          </c:dPt>
          <c:dPt>
            <c:idx val="4"/>
            <c:spPr>
              <a:solidFill>
                <a:srgbClr val="FFC000"/>
              </a:solidFill>
              <a:ln>
                <a:solidFill>
                  <a:sysClr val="window" lastClr="FFFFFF"/>
                </a:solidFill>
              </a:ln>
              <a:scene3d>
                <a:camera prst="orthographicFront"/>
                <a:lightRig rig="threePt" dir="t"/>
              </a:scene3d>
              <a:sp3d>
                <a:bevelT/>
                <a:bevelB/>
              </a:sp3d>
            </c:spPr>
          </c:dPt>
          <c:dPt>
            <c:idx val="5"/>
            <c:spPr>
              <a:solidFill>
                <a:srgbClr val="FFC000"/>
              </a:solidFill>
              <a:ln>
                <a:solidFill>
                  <a:sysClr val="window" lastClr="FFFFFF"/>
                </a:solidFill>
              </a:ln>
              <a:scene3d>
                <a:camera prst="orthographicFront"/>
                <a:lightRig rig="threePt" dir="t"/>
              </a:scene3d>
              <a:sp3d>
                <a:bevelT/>
                <a:bevelB/>
              </a:sp3d>
            </c:spPr>
          </c:dPt>
          <c:dPt>
            <c:idx val="6"/>
            <c:spPr>
              <a:solidFill>
                <a:schemeClr val="accent1">
                  <a:lumMod val="60000"/>
                  <a:lumOff val="40000"/>
                </a:schemeClr>
              </a:solidFill>
              <a:scene3d>
                <a:camera prst="orthographicFront"/>
                <a:lightRig rig="threePt" dir="t"/>
              </a:scene3d>
              <a:sp3d>
                <a:bevelT/>
                <a:bevelB/>
              </a:sp3d>
            </c:spPr>
          </c:dPt>
          <c:dPt>
            <c:idx val="7"/>
            <c:spPr>
              <a:solidFill>
                <a:srgbClr val="C00000"/>
              </a:solidFill>
              <a:ln>
                <a:solidFill>
                  <a:schemeClr val="bg1"/>
                </a:solidFill>
              </a:ln>
              <a:scene3d>
                <a:camera prst="orthographicFront"/>
                <a:lightRig rig="threePt" dir="t"/>
              </a:scene3d>
              <a:sp3d>
                <a:bevelT/>
                <a:bevelB/>
              </a:sp3d>
            </c:spPr>
          </c:dPt>
          <c:dPt>
            <c:idx val="8"/>
            <c:spPr>
              <a:solidFill>
                <a:srgbClr val="C00000"/>
              </a:solidFill>
              <a:ln>
                <a:solidFill>
                  <a:sysClr val="window" lastClr="FFFFFF"/>
                </a:solidFill>
              </a:ln>
              <a:scene3d>
                <a:camera prst="orthographicFront"/>
                <a:lightRig rig="threePt" dir="t"/>
              </a:scene3d>
              <a:sp3d>
                <a:bevelT/>
                <a:bevelB/>
              </a:sp3d>
            </c:spPr>
          </c:dPt>
          <c:dPt>
            <c:idx val="9"/>
            <c:spPr>
              <a:solidFill>
                <a:srgbClr val="F79646">
                  <a:lumMod val="75000"/>
                </a:srgbClr>
              </a:solidFill>
              <a:ln>
                <a:solidFill>
                  <a:sysClr val="window" lastClr="FFFFFF"/>
                </a:solidFill>
              </a:ln>
              <a:scene3d>
                <a:camera prst="orthographicFront"/>
                <a:lightRig rig="threePt" dir="t"/>
              </a:scene3d>
              <a:sp3d>
                <a:bevelT/>
                <a:bevelB/>
              </a:sp3d>
            </c:spPr>
          </c:dPt>
          <c:dPt>
            <c:idx val="10"/>
            <c:spPr>
              <a:solidFill>
                <a:srgbClr val="F79646">
                  <a:lumMod val="75000"/>
                </a:srgbClr>
              </a:solidFill>
              <a:ln>
                <a:solidFill>
                  <a:sysClr val="window" lastClr="FFFFFF"/>
                </a:solidFill>
              </a:ln>
              <a:scene3d>
                <a:camera prst="orthographicFront"/>
                <a:lightRig rig="threePt" dir="t"/>
              </a:scene3d>
              <a:sp3d>
                <a:bevelT/>
                <a:bevelB/>
              </a:sp3d>
            </c:spPr>
          </c:dPt>
          <c:dPt>
            <c:idx val="11"/>
            <c:spPr>
              <a:solidFill>
                <a:srgbClr val="FFC000"/>
              </a:solidFill>
              <a:ln>
                <a:solidFill>
                  <a:sysClr val="window" lastClr="FFFFFF"/>
                </a:solidFill>
              </a:ln>
              <a:scene3d>
                <a:camera prst="orthographicFront"/>
                <a:lightRig rig="threePt" dir="t"/>
              </a:scene3d>
              <a:sp3d>
                <a:bevelT/>
                <a:bevelB/>
              </a:sp3d>
            </c:spPr>
          </c:dPt>
          <c:dPt>
            <c:idx val="12"/>
            <c:spPr>
              <a:solidFill>
                <a:srgbClr val="FFC000"/>
              </a:solidFill>
              <a:ln>
                <a:solidFill>
                  <a:sysClr val="window" lastClr="FFFFFF"/>
                </a:solidFill>
              </a:ln>
              <a:scene3d>
                <a:camera prst="orthographicFront"/>
                <a:lightRig rig="threePt" dir="t"/>
              </a:scene3d>
              <a:sp3d>
                <a:bevelT/>
                <a:bevelB/>
              </a:sp3d>
            </c:spPr>
          </c:dPt>
          <c:dLbls>
            <c:showVal val="1"/>
          </c:dLbls>
          <c:cat>
            <c:multiLvlStrRef>
              <c:f>'grafikon I'!$B$82:$D$94</c:f>
              <c:multiLvlStrCache>
                <c:ptCount val="13"/>
                <c:lvl>
                  <c:pt idx="0">
                    <c:v>2013 Jun</c:v>
                  </c:pt>
                  <c:pt idx="1">
                    <c:v>2013 Dec</c:v>
                  </c:pt>
                  <c:pt idx="2">
                    <c:v>2013 Jun</c:v>
                  </c:pt>
                  <c:pt idx="3">
                    <c:v>2013 Dec</c:v>
                  </c:pt>
                  <c:pt idx="4">
                    <c:v>2013 Jun</c:v>
                  </c:pt>
                  <c:pt idx="5">
                    <c:v>2013 Dec</c:v>
                  </c:pt>
                  <c:pt idx="7">
                    <c:v>2013 Jun</c:v>
                  </c:pt>
                  <c:pt idx="8">
                    <c:v>2013 Dec</c:v>
                  </c:pt>
                  <c:pt idx="9">
                    <c:v>2013 Jun</c:v>
                  </c:pt>
                  <c:pt idx="10">
                    <c:v>2013 Dec</c:v>
                  </c:pt>
                  <c:pt idx="11">
                    <c:v>2013 Jun</c:v>
                  </c:pt>
                  <c:pt idx="12">
                    <c:v>2013 Dec</c:v>
                  </c:pt>
                </c:lvl>
                <c:lvl>
                  <c:pt idx="0">
                    <c:v>They were directly asked to pay</c:v>
                  </c:pt>
                  <c:pt idx="2">
                    <c:v>They offered to pay in order to avoid problems with relevant individuals</c:v>
                  </c:pt>
                  <c:pt idx="4">
                    <c:v>They offered the bribe to obtain certain services </c:v>
                  </c:pt>
                  <c:pt idx="7">
                    <c:v>I was directly asked to pay</c:v>
                  </c:pt>
                  <c:pt idx="9">
                    <c:v>I offered to pay in order to avoid problems with relevant individuals</c:v>
                  </c:pt>
                  <c:pt idx="11">
                    <c:v>I offered the bribe to obtain certain services </c:v>
                  </c:pt>
                </c:lvl>
                <c:lvl>
                  <c:pt idx="0">
                    <c:v>Indirect experience</c:v>
                  </c:pt>
                  <c:pt idx="7">
                    <c:v>Direct experience</c:v>
                  </c:pt>
                </c:lvl>
              </c:multiLvlStrCache>
            </c:multiLvlStrRef>
          </c:cat>
          <c:val>
            <c:numRef>
              <c:f>'grafikon I'!$E$82:$E$94</c:f>
              <c:numCache>
                <c:formatCode>0%</c:formatCode>
                <c:ptCount val="13"/>
                <c:pt idx="0">
                  <c:v>0.26938775510204194</c:v>
                </c:pt>
                <c:pt idx="1">
                  <c:v>0.24000000000000021</c:v>
                </c:pt>
                <c:pt idx="2">
                  <c:v>0.16734693877551021</c:v>
                </c:pt>
                <c:pt idx="3">
                  <c:v>0.18000000000000024</c:v>
                </c:pt>
                <c:pt idx="4">
                  <c:v>0.58000000000000007</c:v>
                </c:pt>
                <c:pt idx="5">
                  <c:v>0.56326530612244896</c:v>
                </c:pt>
                <c:pt idx="7">
                  <c:v>0.19444444444444509</c:v>
                </c:pt>
                <c:pt idx="8">
                  <c:v>0.22</c:v>
                </c:pt>
                <c:pt idx="9">
                  <c:v>0.23611111111111124</c:v>
                </c:pt>
                <c:pt idx="10">
                  <c:v>0.22</c:v>
                </c:pt>
                <c:pt idx="11">
                  <c:v>0.56000000000000005</c:v>
                </c:pt>
                <c:pt idx="12">
                  <c:v>0.56944444444444464</c:v>
                </c:pt>
              </c:numCache>
            </c:numRef>
          </c:val>
        </c:ser>
        <c:dLbls/>
        <c:axId val="97509376"/>
        <c:axId val="97510912"/>
      </c:barChart>
      <c:catAx>
        <c:axId val="97509376"/>
        <c:scaling>
          <c:orientation val="minMax"/>
        </c:scaling>
        <c:axPos val="b"/>
        <c:numFmt formatCode="General" sourceLinked="1"/>
        <c:tickLblPos val="nextTo"/>
        <c:txPr>
          <a:bodyPr rot="0" vert="horz"/>
          <a:lstStyle/>
          <a:p>
            <a:pPr>
              <a:defRPr/>
            </a:pPr>
            <a:endParaRPr lang="en-US"/>
          </a:p>
        </c:txPr>
        <c:crossAx val="97510912"/>
        <c:crosses val="autoZero"/>
        <c:auto val="1"/>
        <c:lblAlgn val="ctr"/>
        <c:lblOffset val="100"/>
      </c:catAx>
      <c:valAx>
        <c:axId val="97510912"/>
        <c:scaling>
          <c:orientation val="minMax"/>
        </c:scaling>
        <c:delete val="1"/>
        <c:axPos val="l"/>
        <c:numFmt formatCode="0%" sourceLinked="1"/>
        <c:tickLblPos val="none"/>
        <c:crossAx val="97509376"/>
        <c:crosses val="autoZero"/>
        <c:crossBetween val="between"/>
      </c:valAx>
      <c:spPr>
        <a:noFill/>
        <a:ln w="25400">
          <a:noFill/>
        </a:ln>
      </c:spPr>
    </c:plotArea>
    <c:plotVisOnly val="1"/>
    <c:dispBlanksAs val="gap"/>
  </c:chart>
  <c:spPr>
    <a:ln>
      <a:noFill/>
    </a:ln>
  </c:spPr>
  <c:txPr>
    <a:bodyPr/>
    <a:lstStyle/>
    <a:p>
      <a:pPr>
        <a:defRPr sz="1200" b="0" i="0" u="none" strike="noStrike" baseline="0">
          <a:solidFill>
            <a:srgbClr val="000000"/>
          </a:solidFill>
          <a:latin typeface="Constantia"/>
          <a:ea typeface="Constantia"/>
          <a:cs typeface="Constantia"/>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US"/>
  <c:style val="32"/>
  <c:clrMapOvr bg1="lt1" tx1="dk1" bg2="lt2" tx2="dk2" accent1="accent1" accent2="accent2" accent3="accent3" accent4="accent4" accent5="accent5" accent6="accent6" hlink="hlink" folHlink="folHlink"/>
  <c:chart>
    <c:plotArea>
      <c:layout/>
      <c:barChart>
        <c:barDir val="col"/>
        <c:grouping val="clustered"/>
        <c:varyColors val="1"/>
        <c:ser>
          <c:idx val="0"/>
          <c:order val="0"/>
          <c:spPr>
            <a:ln>
              <a:solidFill>
                <a:schemeClr val="bg1"/>
              </a:solidFill>
            </a:ln>
            <a:scene3d>
              <a:camera prst="orthographicFront"/>
              <a:lightRig rig="threePt" dir="t">
                <a:rot lat="0" lon="0" rev="1200000"/>
              </a:lightRig>
            </a:scene3d>
            <a:sp3d>
              <a:bevelT w="63500" h="25400"/>
              <a:bevelB/>
            </a:sp3d>
          </c:spPr>
          <c:dLbls>
            <c:txPr>
              <a:bodyPr/>
              <a:lstStyle/>
              <a:p>
                <a:pPr>
                  <a:defRPr sz="1600" b="1" i="0" u="none" strike="noStrike" baseline="0">
                    <a:solidFill>
                      <a:srgbClr val="000000"/>
                    </a:solidFill>
                    <a:latin typeface="Constantia"/>
                    <a:ea typeface="Constantia"/>
                    <a:cs typeface="Constantia"/>
                  </a:defRPr>
                </a:pPr>
                <a:endParaRPr lang="en-US"/>
              </a:p>
            </c:txPr>
            <c:showVal val="1"/>
          </c:dLbls>
          <c:cat>
            <c:strRef>
              <c:f>Sheet2!$C$27:$C$34</c:f>
              <c:strCache>
                <c:ptCount val="8"/>
                <c:pt idx="0">
                  <c:v>2009 Oct</c:v>
                </c:pt>
                <c:pt idx="1">
                  <c:v>2010 Mar</c:v>
                </c:pt>
                <c:pt idx="2">
                  <c:v>2010 Oct</c:v>
                </c:pt>
                <c:pt idx="3">
                  <c:v>2011 Nov</c:v>
                </c:pt>
                <c:pt idx="4">
                  <c:v>2012 Jun</c:v>
                </c:pt>
                <c:pt idx="5">
                  <c:v>2012 Dec</c:v>
                </c:pt>
                <c:pt idx="6">
                  <c:v>2013 Jun</c:v>
                </c:pt>
                <c:pt idx="7">
                  <c:v>2013 Dec</c:v>
                </c:pt>
              </c:strCache>
            </c:strRef>
          </c:cat>
          <c:val>
            <c:numRef>
              <c:f>Sheet2!$D$27:$D$34</c:f>
              <c:numCache>
                <c:formatCode>[$€-2]\ #,##0;[Red]\-[$€-2]\ #,##0</c:formatCode>
                <c:ptCount val="8"/>
                <c:pt idx="0">
                  <c:v>164</c:v>
                </c:pt>
                <c:pt idx="1">
                  <c:v>169</c:v>
                </c:pt>
                <c:pt idx="2">
                  <c:v>255</c:v>
                </c:pt>
                <c:pt idx="3">
                  <c:v>178</c:v>
                </c:pt>
                <c:pt idx="4">
                  <c:v>103</c:v>
                </c:pt>
                <c:pt idx="5">
                  <c:v>168</c:v>
                </c:pt>
                <c:pt idx="6">
                  <c:v>205</c:v>
                </c:pt>
                <c:pt idx="7">
                  <c:v>250</c:v>
                </c:pt>
              </c:numCache>
            </c:numRef>
          </c:val>
        </c:ser>
        <c:dLbls/>
        <c:axId val="93106176"/>
        <c:axId val="93107712"/>
      </c:barChart>
      <c:catAx>
        <c:axId val="93106176"/>
        <c:scaling>
          <c:orientation val="minMax"/>
        </c:scaling>
        <c:axPos val="b"/>
        <c:numFmt formatCode="General" sourceLinked="1"/>
        <c:tickLblPos val="nextTo"/>
        <c:txPr>
          <a:bodyPr rot="0" vert="horz"/>
          <a:lstStyle/>
          <a:p>
            <a:pPr>
              <a:defRPr sz="1400" b="0" i="0" u="none" strike="noStrike" baseline="0">
                <a:solidFill>
                  <a:srgbClr val="000000"/>
                </a:solidFill>
                <a:latin typeface="Constantia"/>
                <a:ea typeface="Constantia"/>
                <a:cs typeface="Constantia"/>
              </a:defRPr>
            </a:pPr>
            <a:endParaRPr lang="en-US"/>
          </a:p>
        </c:txPr>
        <c:crossAx val="93107712"/>
        <c:crosses val="autoZero"/>
        <c:auto val="1"/>
        <c:lblAlgn val="ctr"/>
        <c:lblOffset val="100"/>
      </c:catAx>
      <c:valAx>
        <c:axId val="93107712"/>
        <c:scaling>
          <c:orientation val="minMax"/>
        </c:scaling>
        <c:axPos val="l"/>
        <c:majorGridlines/>
        <c:numFmt formatCode="[$€-2]\ #,##0;[Red]\-[$€-2]\ #,##0"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3106176"/>
        <c:crosses val="autoZero"/>
        <c:crossBetween val="between"/>
      </c:valAx>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2251182843864609"/>
          <c:y val="4.569055036344756E-2"/>
          <c:w val="0.636854091781624"/>
          <c:h val="0.90861889927310691"/>
        </c:manualLayout>
      </c:layout>
      <c:barChart>
        <c:barDir val="bar"/>
        <c:grouping val="percentStacked"/>
        <c:ser>
          <c:idx val="0"/>
          <c:order val="0"/>
          <c:tx>
            <c:strRef>
              <c:f>'grafikon I'!$B$101</c:f>
              <c:strCache>
                <c:ptCount val="1"/>
                <c:pt idx="0">
                  <c:v>doesn’t know/no answer</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I'!$C$100:$G$100</c:f>
              <c:strCache>
                <c:ptCount val="5"/>
                <c:pt idx="0">
                  <c:v>2011 Nov</c:v>
                </c:pt>
                <c:pt idx="1">
                  <c:v>2012 Jun</c:v>
                </c:pt>
                <c:pt idx="2">
                  <c:v>2012 Dec</c:v>
                </c:pt>
                <c:pt idx="3">
                  <c:v>2013 Jun</c:v>
                </c:pt>
                <c:pt idx="4">
                  <c:v>2013 Dec</c:v>
                </c:pt>
              </c:strCache>
            </c:strRef>
          </c:cat>
          <c:val>
            <c:numRef>
              <c:f>'grafikon I'!$C$101:$G$101</c:f>
              <c:numCache>
                <c:formatCode>0%</c:formatCode>
                <c:ptCount val="5"/>
                <c:pt idx="0">
                  <c:v>7.0000000000000021E-2</c:v>
                </c:pt>
                <c:pt idx="1">
                  <c:v>9.0000000000000024E-2</c:v>
                </c:pt>
                <c:pt idx="2">
                  <c:v>0.1</c:v>
                </c:pt>
                <c:pt idx="3">
                  <c:v>0.1</c:v>
                </c:pt>
                <c:pt idx="4">
                  <c:v>9.0000000000000024E-2</c:v>
                </c:pt>
              </c:numCache>
            </c:numRef>
          </c:val>
        </c:ser>
        <c:ser>
          <c:idx val="1"/>
          <c:order val="1"/>
          <c:tx>
            <c:strRef>
              <c:f>'grafikon I'!$B$102</c:f>
              <c:strCache>
                <c:ptCount val="1"/>
                <c:pt idx="0">
                  <c:v>grew a lot</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I'!$C$100:$G$100</c:f>
              <c:strCache>
                <c:ptCount val="5"/>
                <c:pt idx="0">
                  <c:v>2011 Nov</c:v>
                </c:pt>
                <c:pt idx="1">
                  <c:v>2012 Jun</c:v>
                </c:pt>
                <c:pt idx="2">
                  <c:v>2012 Dec</c:v>
                </c:pt>
                <c:pt idx="3">
                  <c:v>2013 Jun</c:v>
                </c:pt>
                <c:pt idx="4">
                  <c:v>2013 Dec</c:v>
                </c:pt>
              </c:strCache>
            </c:strRef>
          </c:cat>
          <c:val>
            <c:numRef>
              <c:f>'grafikon I'!$C$102:$G$102</c:f>
              <c:numCache>
                <c:formatCode>0%</c:formatCode>
                <c:ptCount val="5"/>
                <c:pt idx="0">
                  <c:v>0.23</c:v>
                </c:pt>
                <c:pt idx="1">
                  <c:v>0.24000000000000021</c:v>
                </c:pt>
                <c:pt idx="2">
                  <c:v>8.0000000000000043E-2</c:v>
                </c:pt>
                <c:pt idx="3">
                  <c:v>7.0000000000000021E-2</c:v>
                </c:pt>
                <c:pt idx="4">
                  <c:v>0.11</c:v>
                </c:pt>
              </c:numCache>
            </c:numRef>
          </c:val>
        </c:ser>
        <c:ser>
          <c:idx val="2"/>
          <c:order val="2"/>
          <c:tx>
            <c:strRef>
              <c:f>'grafikon I'!$B$103</c:f>
              <c:strCache>
                <c:ptCount val="1"/>
                <c:pt idx="0">
                  <c:v>grew a little</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I'!$C$100:$G$100</c:f>
              <c:strCache>
                <c:ptCount val="5"/>
                <c:pt idx="0">
                  <c:v>2011 Nov</c:v>
                </c:pt>
                <c:pt idx="1">
                  <c:v>2012 Jun</c:v>
                </c:pt>
                <c:pt idx="2">
                  <c:v>2012 Dec</c:v>
                </c:pt>
                <c:pt idx="3">
                  <c:v>2013 Jun</c:v>
                </c:pt>
                <c:pt idx="4">
                  <c:v>2013 Dec</c:v>
                </c:pt>
              </c:strCache>
            </c:strRef>
          </c:cat>
          <c:val>
            <c:numRef>
              <c:f>'grafikon I'!$C$103:$G$103</c:f>
              <c:numCache>
                <c:formatCode>0%</c:formatCode>
                <c:ptCount val="5"/>
                <c:pt idx="0">
                  <c:v>0.25</c:v>
                </c:pt>
                <c:pt idx="1">
                  <c:v>0.24000000000000021</c:v>
                </c:pt>
                <c:pt idx="2">
                  <c:v>0.12000000000000002</c:v>
                </c:pt>
                <c:pt idx="3">
                  <c:v>0.11</c:v>
                </c:pt>
                <c:pt idx="4">
                  <c:v>9.0000000000000024E-2</c:v>
                </c:pt>
              </c:numCache>
            </c:numRef>
          </c:val>
        </c:ser>
        <c:ser>
          <c:idx val="3"/>
          <c:order val="3"/>
          <c:tx>
            <c:strRef>
              <c:f>'grafikon I'!$B$104</c:f>
              <c:strCache>
                <c:ptCount val="1"/>
                <c:pt idx="0">
                  <c:v>remained the same</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I'!$C$100:$G$100</c:f>
              <c:strCache>
                <c:ptCount val="5"/>
                <c:pt idx="0">
                  <c:v>2011 Nov</c:v>
                </c:pt>
                <c:pt idx="1">
                  <c:v>2012 Jun</c:v>
                </c:pt>
                <c:pt idx="2">
                  <c:v>2012 Dec</c:v>
                </c:pt>
                <c:pt idx="3">
                  <c:v>2013 Jun</c:v>
                </c:pt>
                <c:pt idx="4">
                  <c:v>2013 Dec</c:v>
                </c:pt>
              </c:strCache>
            </c:strRef>
          </c:cat>
          <c:val>
            <c:numRef>
              <c:f>'grafikon I'!$C$104:$G$104</c:f>
              <c:numCache>
                <c:formatCode>0%</c:formatCode>
                <c:ptCount val="5"/>
                <c:pt idx="0">
                  <c:v>0.35000000000000031</c:v>
                </c:pt>
                <c:pt idx="1">
                  <c:v>0.35000000000000031</c:v>
                </c:pt>
                <c:pt idx="2">
                  <c:v>0.45</c:v>
                </c:pt>
                <c:pt idx="3">
                  <c:v>0.43000000000000038</c:v>
                </c:pt>
                <c:pt idx="4">
                  <c:v>0.46</c:v>
                </c:pt>
              </c:numCache>
            </c:numRef>
          </c:val>
        </c:ser>
        <c:ser>
          <c:idx val="4"/>
          <c:order val="4"/>
          <c:tx>
            <c:strRef>
              <c:f>'grafikon I'!$B$105</c:f>
              <c:strCache>
                <c:ptCount val="1"/>
                <c:pt idx="0">
                  <c:v>decreased a little</c:v>
                </c:pt>
              </c:strCache>
            </c:strRef>
          </c:tx>
          <c:spPr>
            <a:solidFill>
              <a:schemeClr val="tx2">
                <a:lumMod val="50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I'!$C$100:$G$100</c:f>
              <c:strCache>
                <c:ptCount val="5"/>
                <c:pt idx="0">
                  <c:v>2011 Nov</c:v>
                </c:pt>
                <c:pt idx="1">
                  <c:v>2012 Jun</c:v>
                </c:pt>
                <c:pt idx="2">
                  <c:v>2012 Dec</c:v>
                </c:pt>
                <c:pt idx="3">
                  <c:v>2013 Jun</c:v>
                </c:pt>
                <c:pt idx="4">
                  <c:v>2013 Dec</c:v>
                </c:pt>
              </c:strCache>
            </c:strRef>
          </c:cat>
          <c:val>
            <c:numRef>
              <c:f>'grafikon I'!$C$105:$G$105</c:f>
              <c:numCache>
                <c:formatCode>0%</c:formatCode>
                <c:ptCount val="5"/>
                <c:pt idx="0">
                  <c:v>0.1</c:v>
                </c:pt>
                <c:pt idx="1">
                  <c:v>8.0000000000000043E-2</c:v>
                </c:pt>
                <c:pt idx="2">
                  <c:v>0.24000000000000021</c:v>
                </c:pt>
                <c:pt idx="3">
                  <c:v>0.27</c:v>
                </c:pt>
                <c:pt idx="4">
                  <c:v>0.24000000000000021</c:v>
                </c:pt>
              </c:numCache>
            </c:numRef>
          </c:val>
        </c:ser>
        <c:ser>
          <c:idx val="5"/>
          <c:order val="5"/>
          <c:tx>
            <c:strRef>
              <c:f>'grafikon I'!$B$106</c:f>
              <c:strCache>
                <c:ptCount val="1"/>
                <c:pt idx="0">
                  <c:v>decreased a lot</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b="1">
                    <a:solidFill>
                      <a:schemeClr val="bg1"/>
                    </a:solidFill>
                  </a:defRPr>
                </a:pPr>
                <a:endParaRPr lang="en-US"/>
              </a:p>
            </c:txPr>
            <c:showVal val="1"/>
          </c:dLbls>
          <c:cat>
            <c:strRef>
              <c:f>'grafikon I'!$C$100:$G$100</c:f>
              <c:strCache>
                <c:ptCount val="5"/>
                <c:pt idx="0">
                  <c:v>2011 Nov</c:v>
                </c:pt>
                <c:pt idx="1">
                  <c:v>2012 Jun</c:v>
                </c:pt>
                <c:pt idx="2">
                  <c:v>2012 Dec</c:v>
                </c:pt>
                <c:pt idx="3">
                  <c:v>2013 Jun</c:v>
                </c:pt>
                <c:pt idx="4">
                  <c:v>2013 Dec</c:v>
                </c:pt>
              </c:strCache>
            </c:strRef>
          </c:cat>
          <c:val>
            <c:numRef>
              <c:f>'grafikon I'!$C$106:$G$106</c:f>
              <c:numCache>
                <c:formatCode>0%</c:formatCode>
                <c:ptCount val="5"/>
                <c:pt idx="0">
                  <c:v>0</c:v>
                </c:pt>
                <c:pt idx="1">
                  <c:v>0</c:v>
                </c:pt>
                <c:pt idx="2">
                  <c:v>1.0000000000000005E-2</c:v>
                </c:pt>
                <c:pt idx="3">
                  <c:v>2.0000000000000011E-2</c:v>
                </c:pt>
                <c:pt idx="4">
                  <c:v>1.0000000000000005E-2</c:v>
                </c:pt>
              </c:numCache>
            </c:numRef>
          </c:val>
        </c:ser>
        <c:dLbls/>
        <c:overlap val="100"/>
        <c:axId val="97697792"/>
        <c:axId val="97699328"/>
      </c:barChart>
      <c:catAx>
        <c:axId val="97697792"/>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7699328"/>
        <c:crosses val="autoZero"/>
        <c:auto val="1"/>
        <c:lblAlgn val="ctr"/>
        <c:lblOffset val="100"/>
      </c:catAx>
      <c:valAx>
        <c:axId val="97699328"/>
        <c:scaling>
          <c:orientation val="minMax"/>
        </c:scaling>
        <c:delete val="1"/>
        <c:axPos val="b"/>
        <c:numFmt formatCode="0%" sourceLinked="1"/>
        <c:tickLblPos val="none"/>
        <c:crossAx val="97697792"/>
        <c:crosses val="autoZero"/>
        <c:crossBetween val="between"/>
      </c:valAx>
    </c:plotArea>
    <c:legend>
      <c:legendPos val="r"/>
      <c:layout>
        <c:manualLayout>
          <c:xMode val="edge"/>
          <c:yMode val="edge"/>
          <c:x val="0.79019959321805167"/>
          <c:y val="0.13072834645669343"/>
          <c:w val="0.19004751415719376"/>
          <c:h val="0.77807086614173415"/>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1445699693956188"/>
          <c:y val="4.569055036344756E-2"/>
          <c:w val="0.64490899481970165"/>
          <c:h val="0.90861889927310713"/>
        </c:manualLayout>
      </c:layout>
      <c:barChart>
        <c:barDir val="bar"/>
        <c:grouping val="percentStacked"/>
        <c:ser>
          <c:idx val="0"/>
          <c:order val="0"/>
          <c:tx>
            <c:strRef>
              <c:f>'grafikon I'!$B$112</c:f>
              <c:strCache>
                <c:ptCount val="1"/>
                <c:pt idx="0">
                  <c:v>doesn’t know/no answer</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I'!$C$111:$G$111</c:f>
              <c:strCache>
                <c:ptCount val="5"/>
                <c:pt idx="0">
                  <c:v>2011 Nov</c:v>
                </c:pt>
                <c:pt idx="1">
                  <c:v>2012 Jun</c:v>
                </c:pt>
                <c:pt idx="2">
                  <c:v>2012 Dec</c:v>
                </c:pt>
                <c:pt idx="3">
                  <c:v>2013 Jun</c:v>
                </c:pt>
                <c:pt idx="4">
                  <c:v>2013 Dec</c:v>
                </c:pt>
              </c:strCache>
            </c:strRef>
          </c:cat>
          <c:val>
            <c:numRef>
              <c:f>'grafikon I'!$C$112:$G$112</c:f>
              <c:numCache>
                <c:formatCode>0%</c:formatCode>
                <c:ptCount val="5"/>
                <c:pt idx="0">
                  <c:v>0.11</c:v>
                </c:pt>
                <c:pt idx="1">
                  <c:v>9.0000000000000024E-2</c:v>
                </c:pt>
                <c:pt idx="2">
                  <c:v>0.13</c:v>
                </c:pt>
                <c:pt idx="3">
                  <c:v>0.15000000000000024</c:v>
                </c:pt>
                <c:pt idx="4">
                  <c:v>0.13</c:v>
                </c:pt>
              </c:numCache>
            </c:numRef>
          </c:val>
        </c:ser>
        <c:ser>
          <c:idx val="1"/>
          <c:order val="1"/>
          <c:tx>
            <c:strRef>
              <c:f>'grafikon I'!$B$113</c:f>
              <c:strCache>
                <c:ptCount val="1"/>
                <c:pt idx="0">
                  <c:v>grew a lot</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I'!$C$111:$G$111</c:f>
              <c:strCache>
                <c:ptCount val="5"/>
                <c:pt idx="0">
                  <c:v>2011 Nov</c:v>
                </c:pt>
                <c:pt idx="1">
                  <c:v>2012 Jun</c:v>
                </c:pt>
                <c:pt idx="2">
                  <c:v>2012 Dec</c:v>
                </c:pt>
                <c:pt idx="3">
                  <c:v>2013 Jun</c:v>
                </c:pt>
                <c:pt idx="4">
                  <c:v>2013 Dec</c:v>
                </c:pt>
              </c:strCache>
            </c:strRef>
          </c:cat>
          <c:val>
            <c:numRef>
              <c:f>'grafikon I'!$C$113:$G$113</c:f>
              <c:numCache>
                <c:formatCode>0%</c:formatCode>
                <c:ptCount val="5"/>
                <c:pt idx="0">
                  <c:v>0.16</c:v>
                </c:pt>
                <c:pt idx="1">
                  <c:v>0.19</c:v>
                </c:pt>
                <c:pt idx="2">
                  <c:v>4.0000000000000022E-2</c:v>
                </c:pt>
                <c:pt idx="3">
                  <c:v>7.0000000000000021E-2</c:v>
                </c:pt>
                <c:pt idx="4">
                  <c:v>9.0000000000000024E-2</c:v>
                </c:pt>
              </c:numCache>
            </c:numRef>
          </c:val>
        </c:ser>
        <c:ser>
          <c:idx val="2"/>
          <c:order val="2"/>
          <c:tx>
            <c:strRef>
              <c:f>'grafikon I'!$B$114</c:f>
              <c:strCache>
                <c:ptCount val="1"/>
                <c:pt idx="0">
                  <c:v>will grow a little</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 I'!$C$111:$G$111</c:f>
              <c:strCache>
                <c:ptCount val="5"/>
                <c:pt idx="0">
                  <c:v>2011 Nov</c:v>
                </c:pt>
                <c:pt idx="1">
                  <c:v>2012 Jun</c:v>
                </c:pt>
                <c:pt idx="2">
                  <c:v>2012 Dec</c:v>
                </c:pt>
                <c:pt idx="3">
                  <c:v>2013 Jun</c:v>
                </c:pt>
                <c:pt idx="4">
                  <c:v>2013 Dec</c:v>
                </c:pt>
              </c:strCache>
            </c:strRef>
          </c:cat>
          <c:val>
            <c:numRef>
              <c:f>'grafikon I'!$C$114:$G$114</c:f>
              <c:numCache>
                <c:formatCode>0%</c:formatCode>
                <c:ptCount val="5"/>
                <c:pt idx="0">
                  <c:v>0.21000000000000021</c:v>
                </c:pt>
                <c:pt idx="1">
                  <c:v>0.21000000000000021</c:v>
                </c:pt>
                <c:pt idx="2">
                  <c:v>9.0000000000000024E-2</c:v>
                </c:pt>
                <c:pt idx="3">
                  <c:v>8.0000000000000043E-2</c:v>
                </c:pt>
                <c:pt idx="4">
                  <c:v>7.0000000000000021E-2</c:v>
                </c:pt>
              </c:numCache>
            </c:numRef>
          </c:val>
        </c:ser>
        <c:ser>
          <c:idx val="3"/>
          <c:order val="3"/>
          <c:tx>
            <c:strRef>
              <c:f>'grafikon I'!$B$115</c:f>
              <c:strCache>
                <c:ptCount val="1"/>
                <c:pt idx="0">
                  <c:v>will  remain the same</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I'!$C$111:$G$111</c:f>
              <c:strCache>
                <c:ptCount val="5"/>
                <c:pt idx="0">
                  <c:v>2011 Nov</c:v>
                </c:pt>
                <c:pt idx="1">
                  <c:v>2012 Jun</c:v>
                </c:pt>
                <c:pt idx="2">
                  <c:v>2012 Dec</c:v>
                </c:pt>
                <c:pt idx="3">
                  <c:v>2013 Jun</c:v>
                </c:pt>
                <c:pt idx="4">
                  <c:v>2013 Dec</c:v>
                </c:pt>
              </c:strCache>
            </c:strRef>
          </c:cat>
          <c:val>
            <c:numRef>
              <c:f>'grafikon I'!$C$115:$G$115</c:f>
              <c:numCache>
                <c:formatCode>0%</c:formatCode>
                <c:ptCount val="5"/>
                <c:pt idx="0">
                  <c:v>0.38000000000000067</c:v>
                </c:pt>
                <c:pt idx="1">
                  <c:v>0.36000000000000032</c:v>
                </c:pt>
                <c:pt idx="2">
                  <c:v>0.33000000000000085</c:v>
                </c:pt>
                <c:pt idx="3">
                  <c:v>0.37000000000000038</c:v>
                </c:pt>
                <c:pt idx="4">
                  <c:v>0.43000000000000038</c:v>
                </c:pt>
              </c:numCache>
            </c:numRef>
          </c:val>
        </c:ser>
        <c:ser>
          <c:idx val="4"/>
          <c:order val="4"/>
          <c:tx>
            <c:strRef>
              <c:f>'grafikon I'!$B$116</c:f>
              <c:strCache>
                <c:ptCount val="1"/>
                <c:pt idx="0">
                  <c:v>will decrease a little</c:v>
                </c:pt>
              </c:strCache>
            </c:strRef>
          </c:tx>
          <c:spPr>
            <a:solidFill>
              <a:schemeClr val="tx2">
                <a:lumMod val="50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I'!$C$111:$G$111</c:f>
              <c:strCache>
                <c:ptCount val="5"/>
                <c:pt idx="0">
                  <c:v>2011 Nov</c:v>
                </c:pt>
                <c:pt idx="1">
                  <c:v>2012 Jun</c:v>
                </c:pt>
                <c:pt idx="2">
                  <c:v>2012 Dec</c:v>
                </c:pt>
                <c:pt idx="3">
                  <c:v>2013 Jun</c:v>
                </c:pt>
                <c:pt idx="4">
                  <c:v>2013 Dec</c:v>
                </c:pt>
              </c:strCache>
            </c:strRef>
          </c:cat>
          <c:val>
            <c:numRef>
              <c:f>'grafikon I'!$C$116:$G$116</c:f>
              <c:numCache>
                <c:formatCode>0%</c:formatCode>
                <c:ptCount val="5"/>
                <c:pt idx="0">
                  <c:v>0.13</c:v>
                </c:pt>
                <c:pt idx="1">
                  <c:v>0.12000000000000002</c:v>
                </c:pt>
                <c:pt idx="2">
                  <c:v>0.34</c:v>
                </c:pt>
                <c:pt idx="3">
                  <c:v>0.28000000000000008</c:v>
                </c:pt>
                <c:pt idx="4">
                  <c:v>0.27</c:v>
                </c:pt>
              </c:numCache>
            </c:numRef>
          </c:val>
        </c:ser>
        <c:ser>
          <c:idx val="5"/>
          <c:order val="5"/>
          <c:tx>
            <c:strRef>
              <c:f>'grafikon I'!$B$117</c:f>
              <c:strCache>
                <c:ptCount val="1"/>
                <c:pt idx="0">
                  <c:v>will decrease a lot</c:v>
                </c:pt>
              </c:strCache>
            </c:strRef>
          </c:tx>
          <c:spPr>
            <a:solidFill>
              <a:srgbClr val="C00000"/>
            </a:solidFill>
            <a:ln>
              <a:solidFill>
                <a:sysClr val="window" lastClr="FFFFFF"/>
              </a:solidFill>
            </a:ln>
            <a:scene3d>
              <a:camera prst="orthographicFront"/>
              <a:lightRig rig="threePt" dir="t"/>
            </a:scene3d>
            <a:sp3d>
              <a:bevelT/>
              <a:bevelB/>
            </a:sp3d>
          </c:spPr>
          <c:dLbls>
            <c:txPr>
              <a:bodyPr/>
              <a:lstStyle/>
              <a:p>
                <a:pPr>
                  <a:defRPr sz="1200" b="1">
                    <a:solidFill>
                      <a:schemeClr val="bg1"/>
                    </a:solidFill>
                  </a:defRPr>
                </a:pPr>
                <a:endParaRPr lang="en-US"/>
              </a:p>
            </c:txPr>
            <c:showVal val="1"/>
          </c:dLbls>
          <c:cat>
            <c:strRef>
              <c:f>'grafikon I'!$C$111:$G$111</c:f>
              <c:strCache>
                <c:ptCount val="5"/>
                <c:pt idx="0">
                  <c:v>2011 Nov</c:v>
                </c:pt>
                <c:pt idx="1">
                  <c:v>2012 Jun</c:v>
                </c:pt>
                <c:pt idx="2">
                  <c:v>2012 Dec</c:v>
                </c:pt>
                <c:pt idx="3">
                  <c:v>2013 Jun</c:v>
                </c:pt>
                <c:pt idx="4">
                  <c:v>2013 Dec</c:v>
                </c:pt>
              </c:strCache>
            </c:strRef>
          </c:cat>
          <c:val>
            <c:numRef>
              <c:f>'grafikon I'!$C$117:$G$117</c:f>
              <c:numCache>
                <c:formatCode>0%</c:formatCode>
                <c:ptCount val="5"/>
                <c:pt idx="0">
                  <c:v>1.0000000000000005E-2</c:v>
                </c:pt>
                <c:pt idx="1">
                  <c:v>3.0000000000000002E-2</c:v>
                </c:pt>
                <c:pt idx="2">
                  <c:v>7.0000000000000021E-2</c:v>
                </c:pt>
                <c:pt idx="3">
                  <c:v>0.05</c:v>
                </c:pt>
                <c:pt idx="4">
                  <c:v>2.0000000000000011E-2</c:v>
                </c:pt>
              </c:numCache>
            </c:numRef>
          </c:val>
        </c:ser>
        <c:dLbls/>
        <c:overlap val="100"/>
        <c:axId val="98156928"/>
        <c:axId val="98158464"/>
      </c:barChart>
      <c:catAx>
        <c:axId val="98156928"/>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98158464"/>
        <c:crosses val="autoZero"/>
        <c:auto val="1"/>
        <c:lblAlgn val="ctr"/>
        <c:lblOffset val="100"/>
      </c:catAx>
      <c:valAx>
        <c:axId val="98158464"/>
        <c:scaling>
          <c:orientation val="minMax"/>
        </c:scaling>
        <c:delete val="1"/>
        <c:axPos val="b"/>
        <c:numFmt formatCode="0%" sourceLinked="1"/>
        <c:tickLblPos val="none"/>
        <c:crossAx val="98156928"/>
        <c:crosses val="autoZero"/>
        <c:crossBetween val="between"/>
      </c:valAx>
    </c:plotArea>
    <c:legend>
      <c:legendPos val="r"/>
      <c:layout>
        <c:manualLayout>
          <c:xMode val="edge"/>
          <c:yMode val="edge"/>
          <c:x val="0.79382434220515863"/>
          <c:y val="3.3739759802751929E-2"/>
          <c:w val="0.19552669139498058"/>
          <c:h val="0.96626024019724688"/>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8B996-F9E1-4B6D-892A-23503787A621}" type="datetimeFigureOut">
              <a:rPr lang="en-US" smtClean="0"/>
              <a:pPr/>
              <a:t>2/12/2014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3C200-A9E9-4688-A66D-B6013F11DF3E}" type="slidenum">
              <a:rPr lang="en-US" smtClean="0"/>
              <a:pPr/>
              <a:t>‹#›</a:t>
            </a:fld>
            <a:endParaRPr lang="en-US" dirty="0"/>
          </a:p>
        </p:txBody>
      </p:sp>
    </p:spTree>
    <p:extLst>
      <p:ext uri="{BB962C8B-B14F-4D97-AF65-F5344CB8AC3E}">
        <p14:creationId xmlns:p14="http://schemas.microsoft.com/office/powerpoint/2010/main" xmlns="" val="2244006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6793044-E744-4FCC-AEB5-9AA3CF26BF96}" type="datetimeFigureOut">
              <a:rPr lang="en-US" smtClean="0"/>
              <a:pPr/>
              <a:t>2/12/2014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62CEB27-F745-4858-877F-B94A882FB92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6793044-E744-4FCC-AEB5-9AA3CF26BF96}" type="datetimeFigureOut">
              <a:rPr lang="en-US" smtClean="0"/>
              <a:pPr/>
              <a:t>2/12/2014</a:t>
            </a:fld>
            <a:endParaRPr lang="en-US" dirty="0"/>
          </a:p>
        </p:txBody>
      </p:sp>
      <p:sp>
        <p:nvSpPr>
          <p:cNvPr id="9" name="Slide Number Placeholder 8"/>
          <p:cNvSpPr>
            <a:spLocks noGrp="1"/>
          </p:cNvSpPr>
          <p:nvPr>
            <p:ph type="sldNum" sz="quarter" idx="15"/>
          </p:nvPr>
        </p:nvSpPr>
        <p:spPr/>
        <p:txBody>
          <a:bodyPr rtlCol="0"/>
          <a:lstStyle/>
          <a:p>
            <a:fld id="{462CEB27-F745-4858-877F-B94A882FB929}"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6793044-E744-4FCC-AEB5-9AA3CF26BF96}" type="datetimeFigureOut">
              <a:rPr lang="en-US" smtClean="0"/>
              <a:pPr/>
              <a:t>2/12/2014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462CEB27-F745-4858-877F-B94A882FB92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CEB27-F745-4858-877F-B94A882FB929}"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2CEB27-F745-4858-877F-B94A882FB929}"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6793044-E744-4FCC-AEB5-9AA3CF26BF96}" type="datetimeFigureOut">
              <a:rPr lang="en-US" smtClean="0"/>
              <a:pPr/>
              <a:t>2/12/2014</a:t>
            </a:fld>
            <a:endParaRPr lang="en-US" dirty="0"/>
          </a:p>
        </p:txBody>
      </p:sp>
      <p:sp>
        <p:nvSpPr>
          <p:cNvPr id="7" name="Slide Number Placeholder 6"/>
          <p:cNvSpPr>
            <a:spLocks noGrp="1"/>
          </p:cNvSpPr>
          <p:nvPr>
            <p:ph type="sldNum" sz="quarter" idx="11"/>
          </p:nvPr>
        </p:nvSpPr>
        <p:spPr/>
        <p:txBody>
          <a:bodyPr rtlCol="0"/>
          <a:lstStyle/>
          <a:p>
            <a:fld id="{462CEB27-F745-4858-877F-B94A882FB929}"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93044-E744-4FCC-AEB5-9AA3CF26BF96}" type="datetimeFigureOut">
              <a:rPr lang="en-US" smtClean="0"/>
              <a:pPr/>
              <a:t>2/12/2014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6793044-E744-4FCC-AEB5-9AA3CF26BF96}" type="datetimeFigureOut">
              <a:rPr lang="en-US" smtClean="0"/>
              <a:pPr/>
              <a:t>2/12/2014</a:t>
            </a:fld>
            <a:endParaRPr lang="en-US" dirty="0"/>
          </a:p>
        </p:txBody>
      </p:sp>
      <p:sp>
        <p:nvSpPr>
          <p:cNvPr id="22" name="Slide Number Placeholder 21"/>
          <p:cNvSpPr>
            <a:spLocks noGrp="1"/>
          </p:cNvSpPr>
          <p:nvPr>
            <p:ph type="sldNum" sz="quarter" idx="15"/>
          </p:nvPr>
        </p:nvSpPr>
        <p:spPr/>
        <p:txBody>
          <a:bodyPr rtlCol="0"/>
          <a:lstStyle/>
          <a:p>
            <a:fld id="{462CEB27-F745-4858-877F-B94A882FB929}"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6793044-E744-4FCC-AEB5-9AA3CF26BF96}" type="datetimeFigureOut">
              <a:rPr lang="en-US" smtClean="0"/>
              <a:pPr/>
              <a:t>2/12/2014</a:t>
            </a:fld>
            <a:endParaRPr lang="en-US" dirty="0"/>
          </a:p>
        </p:txBody>
      </p:sp>
      <p:sp>
        <p:nvSpPr>
          <p:cNvPr id="18" name="Slide Number Placeholder 17"/>
          <p:cNvSpPr>
            <a:spLocks noGrp="1"/>
          </p:cNvSpPr>
          <p:nvPr>
            <p:ph type="sldNum" sz="quarter" idx="11"/>
          </p:nvPr>
        </p:nvSpPr>
        <p:spPr/>
        <p:txBody>
          <a:bodyPr rtlCol="0"/>
          <a:lstStyle/>
          <a:p>
            <a:fld id="{462CEB27-F745-4858-877F-B94A882FB929}"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793044-E744-4FCC-AEB5-9AA3CF26BF96}" type="datetimeFigureOut">
              <a:rPr lang="en-US" smtClean="0"/>
              <a:pPr/>
              <a:t>2/12/2014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2CEB27-F745-4858-877F-B94A882FB92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20.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hart" Target="../charts/chart2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chart" Target="../charts/chart2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3429000"/>
            <a:ext cx="6643734" cy="857256"/>
          </a:xfrm>
        </p:spPr>
        <p:txBody>
          <a:bodyPr>
            <a:normAutofit fontScale="90000"/>
          </a:bodyPr>
          <a:lstStyle/>
          <a:p>
            <a:pPr algn="ctr"/>
            <a:r>
              <a:rPr lang="en-US" sz="2800" dirty="0" smtClean="0"/>
              <a:t/>
            </a:r>
            <a:br>
              <a:rPr lang="en-US" sz="2800" dirty="0" smtClean="0"/>
            </a:br>
            <a:r>
              <a:rPr lang="en-US" sz="3200" dirty="0" smtClean="0">
                <a:solidFill>
                  <a:prstClr val="black"/>
                </a:solidFill>
                <a:latin typeface="Constantia" pitchFamily="18" charset="0"/>
              </a:rPr>
              <a:t> ATTITUDES OF SERBIAN CITIZENS TOWARDS CORRUPTION </a:t>
            </a:r>
            <a:r>
              <a:rPr lang="en-US" sz="3100" dirty="0" smtClean="0">
                <a:solidFill>
                  <a:schemeClr val="tx1"/>
                </a:solidFill>
                <a:latin typeface="Constantia" pitchFamily="18" charset="0"/>
              </a:rPr>
              <a:t/>
            </a:r>
            <a:br>
              <a:rPr lang="en-US" sz="3100" dirty="0" smtClean="0">
                <a:solidFill>
                  <a:schemeClr val="tx1"/>
                </a:solidFill>
                <a:latin typeface="Constantia" pitchFamily="18" charset="0"/>
              </a:rPr>
            </a:br>
            <a:r>
              <a:rPr lang="en-US" dirty="0" smtClean="0"/>
              <a:t/>
            </a:r>
            <a:br>
              <a:rPr lang="en-US" dirty="0" smtClean="0"/>
            </a:br>
            <a:endParaRPr lang="en-US" dirty="0">
              <a:solidFill>
                <a:srgbClr val="FF0000"/>
              </a:solidFill>
            </a:endParaRPr>
          </a:p>
        </p:txBody>
      </p:sp>
      <p:sp>
        <p:nvSpPr>
          <p:cNvPr id="3" name="Subtitle 2"/>
          <p:cNvSpPr>
            <a:spLocks noGrp="1"/>
          </p:cNvSpPr>
          <p:nvPr>
            <p:ph type="subTitle" idx="1"/>
          </p:nvPr>
        </p:nvSpPr>
        <p:spPr>
          <a:xfrm>
            <a:off x="3428992" y="5357826"/>
            <a:ext cx="4214842" cy="1017096"/>
          </a:xfrm>
        </p:spPr>
        <p:txBody>
          <a:bodyPr>
            <a:normAutofit/>
          </a:bodyPr>
          <a:lstStyle/>
          <a:p>
            <a:pPr algn="ctr"/>
            <a:r>
              <a:rPr lang="x-none" sz="1600" b="0" smtClean="0">
                <a:solidFill>
                  <a:schemeClr val="tx1"/>
                </a:solidFill>
                <a:latin typeface="Constantia" pitchFamily="18" charset="0"/>
              </a:rPr>
              <a:t>Report prepared for </a:t>
            </a:r>
            <a:r>
              <a:rPr lang="x-none" sz="1600" smtClean="0">
                <a:solidFill>
                  <a:schemeClr val="tx1"/>
                </a:solidFill>
                <a:latin typeface="Constantia" pitchFamily="18" charset="0"/>
              </a:rPr>
              <a:t>UNDP</a:t>
            </a:r>
            <a:r>
              <a:rPr lang="x-none" sz="1600" b="0" smtClean="0">
                <a:solidFill>
                  <a:schemeClr val="tx1"/>
                </a:solidFill>
                <a:latin typeface="Constantia" pitchFamily="18" charset="0"/>
              </a:rPr>
              <a:t> Serbia</a:t>
            </a:r>
          </a:p>
          <a:p>
            <a:pPr algn="ctr"/>
            <a:r>
              <a:rPr lang="x-none" sz="1600" b="0" smtClean="0">
                <a:solidFill>
                  <a:schemeClr val="tx1"/>
                </a:solidFill>
                <a:latin typeface="Constantia" pitchFamily="18" charset="0"/>
              </a:rPr>
              <a:t>Report prepared by </a:t>
            </a:r>
            <a:r>
              <a:rPr lang="x-none" sz="1600" smtClean="0">
                <a:solidFill>
                  <a:schemeClr val="tx1"/>
                </a:solidFill>
                <a:latin typeface="Constantia" pitchFamily="18" charset="0"/>
              </a:rPr>
              <a:t>CeSID DOO</a:t>
            </a:r>
            <a:r>
              <a:rPr lang="x-none" sz="1600" b="0" smtClean="0">
                <a:solidFill>
                  <a:schemeClr val="tx1"/>
                </a:solidFill>
                <a:latin typeface="Constantia" pitchFamily="18" charset="0"/>
              </a:rPr>
              <a:t>, Belgrade</a:t>
            </a:r>
          </a:p>
          <a:p>
            <a:pPr algn="ctr"/>
            <a:r>
              <a:rPr lang="sr-Latn-RS" sz="1600" b="0" dirty="0" smtClean="0">
                <a:solidFill>
                  <a:schemeClr val="tx1"/>
                </a:solidFill>
                <a:latin typeface="Constantia" pitchFamily="18" charset="0"/>
              </a:rPr>
              <a:t>December</a:t>
            </a:r>
            <a:r>
              <a:rPr lang="x-none" sz="1600" b="0" smtClean="0">
                <a:solidFill>
                  <a:schemeClr val="tx1"/>
                </a:solidFill>
                <a:latin typeface="Constantia" pitchFamily="18" charset="0"/>
              </a:rPr>
              <a:t> 201</a:t>
            </a:r>
            <a:r>
              <a:rPr lang="sr-Latn-RS" sz="1600" b="0" dirty="0" smtClean="0">
                <a:solidFill>
                  <a:schemeClr val="tx1"/>
                </a:solidFill>
                <a:latin typeface="Constantia" pitchFamily="18" charset="0"/>
              </a:rPr>
              <a:t>3</a:t>
            </a:r>
            <a:r>
              <a:rPr lang="x-none" sz="1600" b="0" smtClean="0">
                <a:solidFill>
                  <a:schemeClr val="tx1"/>
                </a:solidFill>
                <a:latin typeface="Constantia" pitchFamily="18" charset="0"/>
              </a:rPr>
              <a:t> </a:t>
            </a: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286776" y="214290"/>
            <a:ext cx="642942" cy="107157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215082"/>
            <a:ext cx="1500198" cy="4698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The average amount of bribes paid, a comparative review</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10</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214950"/>
            <a:ext cx="7429552" cy="919401"/>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Worrisome statistics: the amount of bribes paid in the previous three months has passed the 200 Euros threshold for the third time! The highest </a:t>
            </a:r>
            <a:r>
              <a:rPr lang="en-US" sz="1200" noProof="1">
                <a:latin typeface="Constantia" pitchFamily="18" charset="0"/>
              </a:rPr>
              <a:t>average amount </a:t>
            </a:r>
            <a:r>
              <a:rPr lang="en-US" sz="1200" noProof="1" smtClean="0">
                <a:latin typeface="Constantia" pitchFamily="18" charset="0"/>
              </a:rPr>
              <a:t>in the previous six cycles was 255 in October 2010. The findings from this cycle (average bribe amount of 250 Euros) show that it has become seriously close to the record amount from October 2010.</a:t>
            </a:r>
          </a:p>
        </p:txBody>
      </p:sp>
      <p:graphicFrame>
        <p:nvGraphicFramePr>
          <p:cNvPr id="12" name="Chart 11"/>
          <p:cNvGraphicFramePr/>
          <p:nvPr/>
        </p:nvGraphicFramePr>
        <p:xfrm>
          <a:off x="500034" y="1000108"/>
          <a:ext cx="7858180" cy="400052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285752"/>
          </a:xfrm>
        </p:spPr>
        <p:txBody>
          <a:bodyPr>
            <a:normAutofit fontScale="90000"/>
          </a:bodyPr>
          <a:lstStyle/>
          <a:p>
            <a:r>
              <a:rPr lang="en-US" dirty="0" smtClean="0"/>
              <a:t/>
            </a:r>
            <a:br>
              <a:rPr lang="en-US" dirty="0" smtClean="0"/>
            </a:br>
            <a:r>
              <a:rPr lang="sr-Latn-RS" sz="2000" b="1" dirty="0" smtClean="0">
                <a:solidFill>
                  <a:schemeClr val="tx1"/>
                </a:solidFill>
                <a:latin typeface="Constantia" pitchFamily="18" charset="0"/>
              </a:rPr>
              <a:t/>
            </a:r>
            <a:br>
              <a:rPr lang="sr-Latn-RS" sz="2000" b="1" dirty="0" smtClean="0">
                <a:solidFill>
                  <a:schemeClr val="tx1"/>
                </a:solidFill>
                <a:latin typeface="Constantia" pitchFamily="18" charset="0"/>
              </a:rPr>
            </a:br>
            <a:r>
              <a:rPr lang="sr-Latn-RS" sz="2000" b="1" dirty="0" smtClean="0">
                <a:solidFill>
                  <a:schemeClr val="tx1"/>
                </a:solidFill>
                <a:latin typeface="Constantia" pitchFamily="18" charset="0"/>
              </a:rPr>
              <a:t>Perception of corruption</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11</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00034" y="5214950"/>
            <a:ext cx="7572428" cy="715089"/>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In this research cycle, the number of those who claim that the level of corruption in Serbia has dropped a little has fallen by 3%; this result shows that there are still some biases among citizens of Serbia surrounding the direction of the fight against corruption.</a:t>
            </a:r>
            <a:endParaRPr lang="sr-Latn-RS" sz="1200" noProof="1" smtClean="0">
              <a:latin typeface="Constantia" pitchFamily="18" charset="0"/>
            </a:endParaRPr>
          </a:p>
        </p:txBody>
      </p:sp>
      <p:graphicFrame>
        <p:nvGraphicFramePr>
          <p:cNvPr id="12" name="Chart 11"/>
          <p:cNvGraphicFramePr/>
          <p:nvPr/>
        </p:nvGraphicFramePr>
        <p:xfrm>
          <a:off x="214282" y="928670"/>
          <a:ext cx="8215370" cy="414340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285752"/>
          </a:xfrm>
        </p:spPr>
        <p:txBody>
          <a:bodyPr>
            <a:normAutofit fontScale="90000"/>
          </a:bodyPr>
          <a:lstStyle/>
          <a:p>
            <a:r>
              <a:rPr lang="en-US" dirty="0" smtClean="0"/>
              <a:t/>
            </a:r>
            <a:br>
              <a:rPr lang="en-US" dirty="0" smtClean="0"/>
            </a:br>
            <a:r>
              <a:rPr lang="sr-Latn-RS" sz="2000" b="1" dirty="0" smtClean="0">
                <a:solidFill>
                  <a:schemeClr val="tx1"/>
                </a:solidFill>
                <a:latin typeface="Constantia" pitchFamily="18" charset="0"/>
              </a:rPr>
              <a:t/>
            </a:r>
            <a:br>
              <a:rPr lang="sr-Latn-RS" sz="2000" b="1" dirty="0" smtClean="0">
                <a:solidFill>
                  <a:schemeClr val="tx1"/>
                </a:solidFill>
                <a:latin typeface="Constantia" pitchFamily="18" charset="0"/>
              </a:rPr>
            </a:br>
            <a:r>
              <a:rPr lang="sr-Latn-RS" sz="2000" b="1" dirty="0" smtClean="0">
                <a:solidFill>
                  <a:schemeClr val="tx1"/>
                </a:solidFill>
                <a:latin typeface="Constantia" pitchFamily="18" charset="0"/>
              </a:rPr>
              <a:t>Future of coruption in Serbia in </a:t>
            </a:r>
            <a:r>
              <a:rPr lang="en-US" sz="2000" b="1" dirty="0" smtClean="0">
                <a:solidFill>
                  <a:schemeClr val="tx1"/>
                </a:solidFill>
                <a:latin typeface="Constantia" pitchFamily="18" charset="0"/>
              </a:rPr>
              <a:t>the </a:t>
            </a:r>
            <a:r>
              <a:rPr lang="sr-Latn-RS" sz="2000" b="1" dirty="0" smtClean="0">
                <a:solidFill>
                  <a:schemeClr val="tx1"/>
                </a:solidFill>
                <a:latin typeface="Constantia" pitchFamily="18" charset="0"/>
              </a:rPr>
              <a:t>next 12 months</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12</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00034" y="5072074"/>
            <a:ext cx="7572428" cy="953453"/>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Currently, only 2% of citizens expect the level of corruption to drop in the coming 12 months; this is by 3% less than six months ago. There was a symbolic drop (from 28% to 27%) of  the number of citizens who claim that the level of corruption will decrease a bit in the next year. The bulk of the citizens (43%) believe that nothing significant will change with regards to corruption in Serbia</a:t>
            </a:r>
            <a:r>
              <a:rPr lang="sr-Latn-RS" sz="1400" noProof="1" smtClean="0">
                <a:latin typeface="Constantia" pitchFamily="18" charset="0"/>
              </a:rPr>
              <a:t>.</a:t>
            </a:r>
          </a:p>
        </p:txBody>
      </p:sp>
      <p:graphicFrame>
        <p:nvGraphicFramePr>
          <p:cNvPr id="10" name="Chart 9"/>
          <p:cNvGraphicFramePr/>
          <p:nvPr/>
        </p:nvGraphicFramePr>
        <p:xfrm>
          <a:off x="428596" y="928670"/>
          <a:ext cx="8143932" cy="400052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Corruption </a:t>
            </a:r>
            <a:r>
              <a:rPr lang="en-US" sz="2000" b="1" dirty="0" smtClean="0">
                <a:solidFill>
                  <a:schemeClr val="tx1"/>
                </a:solidFill>
                <a:latin typeface="Constantia" pitchFamily="18" charset="0"/>
              </a:rPr>
              <a:t>is lurking</a:t>
            </a:r>
            <a:r>
              <a:rPr lang="sr-Latn-RS" sz="2000" b="1" dirty="0" smtClean="0">
                <a:solidFill>
                  <a:schemeClr val="tx1"/>
                </a:solidFill>
                <a:latin typeface="Constantia" pitchFamily="18" charset="0"/>
              </a:rPr>
              <a:t> from...</a:t>
            </a:r>
            <a:r>
              <a:rPr lang="en-US" sz="2000" b="1" dirty="0" smtClean="0">
                <a:solidFill>
                  <a:schemeClr val="tx1"/>
                </a:solidFill>
                <a:latin typeface="Constantia" pitchFamily="18" charset="0"/>
              </a:rPr>
              <a:t>?</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13</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4857760"/>
            <a:ext cx="7572428" cy="1418828"/>
          </a:xfrm>
          <a:prstGeom prst="roundRect">
            <a:avLst/>
          </a:prstGeom>
          <a:noFill/>
          <a:ln>
            <a:solidFill>
              <a:schemeClr val="accent1"/>
            </a:solidFill>
          </a:ln>
        </p:spPr>
        <p:txBody>
          <a:bodyPr wrap="square" rtlCol="0">
            <a:spAutoFit/>
          </a:bodyPr>
          <a:lstStyle/>
          <a:p>
            <a:pPr algn="ctr">
              <a:lnSpc>
                <a:spcPct val="115000"/>
              </a:lnSpc>
              <a:spcAft>
                <a:spcPts val="1000"/>
              </a:spcAft>
            </a:pPr>
            <a:r>
              <a:rPr lang="en-US" sz="1200" i="1" noProof="1" smtClean="0">
                <a:latin typeface="Constantia"/>
                <a:ea typeface="Calibri"/>
                <a:cs typeface="Times New Roman"/>
              </a:rPr>
              <a:t>Perception of the corruption levels within the political parties in December 2013 is the highest since the beginning of this research project and stands at a total of 80%! </a:t>
            </a:r>
            <a:endParaRPr lang="sr-Latn-RS" sz="1200" i="1" noProof="1" smtClean="0">
              <a:latin typeface="Constantia"/>
              <a:ea typeface="Calibri"/>
              <a:cs typeface="Times New Roman"/>
            </a:endParaRPr>
          </a:p>
          <a:p>
            <a:pPr algn="ctr">
              <a:lnSpc>
                <a:spcPct val="115000"/>
              </a:lnSpc>
              <a:spcAft>
                <a:spcPts val="1000"/>
              </a:spcAft>
            </a:pPr>
            <a:r>
              <a:rPr lang="en-US" sz="1200" noProof="1" smtClean="0">
                <a:latin typeface="Constantia"/>
                <a:ea typeface="Calibri"/>
                <a:cs typeface="Times New Roman"/>
              </a:rPr>
              <a:t>Parallel to the rise in corruption perception within political parties, there is a rise in the perception of corruption in almost all the institutions  which the citizens perceive as the most corrupt in  all research cycles (health care system, police, city administration…) in relation to June 2013.</a:t>
            </a:r>
          </a:p>
        </p:txBody>
      </p:sp>
      <p:graphicFrame>
        <p:nvGraphicFramePr>
          <p:cNvPr id="12" name="Chart 11"/>
          <p:cNvGraphicFramePr/>
          <p:nvPr/>
        </p:nvGraphicFramePr>
        <p:xfrm>
          <a:off x="428596" y="785794"/>
          <a:ext cx="8001056" cy="392909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How much corruption is there in the key institutions of the system</a:t>
            </a:r>
            <a:r>
              <a:rPr lang="sr-Latn-RS" sz="2000" b="1" dirty="0" smtClean="0">
                <a:solidFill>
                  <a:schemeClr val="tx1"/>
                </a:solidFill>
                <a:latin typeface="Constantia" pitchFamily="18" charset="0"/>
              </a:rPr>
              <a:t>?</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14</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642910" y="4572009"/>
            <a:ext cx="7500990" cy="1645841"/>
          </a:xfrm>
          <a:prstGeom prst="roundRect">
            <a:avLst/>
          </a:prstGeom>
          <a:noFill/>
          <a:ln>
            <a:solidFill>
              <a:schemeClr val="accent1"/>
            </a:solidFill>
          </a:ln>
        </p:spPr>
        <p:txBody>
          <a:bodyPr wrap="square" rtlCol="0">
            <a:spAutoFit/>
          </a:bodyPr>
          <a:lstStyle/>
          <a:p>
            <a:pPr algn="ctr">
              <a:spcAft>
                <a:spcPts val="1000"/>
              </a:spcAft>
            </a:pPr>
            <a:r>
              <a:rPr lang="en-US" sz="1400" i="1" noProof="1" smtClean="0">
                <a:latin typeface="Constantia"/>
                <a:ea typeface="Calibri"/>
                <a:cs typeface="Times New Roman"/>
              </a:rPr>
              <a:t>Judging by the trends established based on the interviewees' responses, MORE AND MOR</a:t>
            </a:r>
            <a:r>
              <a:rPr lang="sr-Latn-RS" sz="1400" i="1" noProof="1" smtClean="0">
                <a:latin typeface="Constantia"/>
                <a:ea typeface="Calibri"/>
                <a:cs typeface="Times New Roman"/>
              </a:rPr>
              <a:t>E</a:t>
            </a:r>
            <a:r>
              <a:rPr lang="en-US" sz="1400" i="1" noProof="1" smtClean="0">
                <a:latin typeface="Constantia"/>
                <a:ea typeface="Calibri"/>
                <a:cs typeface="Times New Roman"/>
              </a:rPr>
              <a:t>! </a:t>
            </a:r>
            <a:endParaRPr lang="sr-Latn-RS" sz="1400" i="1" noProof="1" smtClean="0">
              <a:latin typeface="Constantia"/>
              <a:ea typeface="Calibri"/>
              <a:cs typeface="Times New Roman"/>
            </a:endParaRPr>
          </a:p>
          <a:p>
            <a:pPr algn="ctr">
              <a:spcAft>
                <a:spcPts val="1000"/>
              </a:spcAft>
            </a:pPr>
            <a:r>
              <a:rPr lang="en-US" sz="1200" noProof="1" smtClean="0">
                <a:latin typeface="Constantia"/>
                <a:ea typeface="Calibri"/>
                <a:cs typeface="Times New Roman"/>
              </a:rPr>
              <a:t>At this momen</a:t>
            </a:r>
            <a:r>
              <a:rPr lang="sr-Latn-RS" sz="1200" noProof="1" smtClean="0">
                <a:latin typeface="Constantia"/>
                <a:ea typeface="Calibri"/>
                <a:cs typeface="Times New Roman"/>
              </a:rPr>
              <a:t>t </a:t>
            </a:r>
            <a:r>
              <a:rPr lang="en-US" sz="1200" noProof="1" smtClean="0">
                <a:latin typeface="Constantia"/>
                <a:ea typeface="Calibri"/>
                <a:cs typeface="Times New Roman"/>
              </a:rPr>
              <a:t> the percent of citizens who believe that key institutions of the system (such as the national Government and the Parliament) are to certain extent or very corrupt is higher by 10% in comparison to only six months ago! </a:t>
            </a:r>
            <a:endParaRPr lang="sr-Latn-RS" sz="1200" noProof="1" smtClean="0">
              <a:latin typeface="Constantia"/>
              <a:ea typeface="Calibri"/>
              <a:cs typeface="Times New Roman"/>
            </a:endParaRPr>
          </a:p>
          <a:p>
            <a:pPr algn="ctr">
              <a:spcAft>
                <a:spcPts val="1000"/>
              </a:spcAft>
            </a:pPr>
            <a:r>
              <a:rPr lang="en-US" sz="1200" noProof="1" smtClean="0">
                <a:latin typeface="Constantia"/>
                <a:ea typeface="Calibri"/>
                <a:cs typeface="Times New Roman"/>
              </a:rPr>
              <a:t>The President is considered as corrupt by 6% more interviewees than in June 2013, and by 11% more than in December of 2012! </a:t>
            </a:r>
          </a:p>
        </p:txBody>
      </p:sp>
      <p:graphicFrame>
        <p:nvGraphicFramePr>
          <p:cNvPr id="10" name="Chart 9"/>
          <p:cNvGraphicFramePr/>
          <p:nvPr/>
        </p:nvGraphicFramePr>
        <p:xfrm>
          <a:off x="357158" y="714356"/>
          <a:ext cx="8143932" cy="378621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pPr>
              <a:lnSpc>
                <a:spcPct val="150000"/>
              </a:lnSpc>
            </a:pPr>
            <a:r>
              <a:rPr lang="en-US" dirty="0" smtClean="0"/>
              <a:t/>
            </a:r>
            <a:br>
              <a:rPr lang="en-US" dirty="0" smtClean="0"/>
            </a:br>
            <a:r>
              <a:rPr lang="en-US" dirty="0" smtClean="0">
                <a:solidFill>
                  <a:schemeClr val="tx1"/>
                </a:solidFill>
              </a:rPr>
              <a:t> </a:t>
            </a:r>
            <a:r>
              <a:rPr lang="en-GB" sz="2200" b="1" dirty="0" smtClean="0">
                <a:solidFill>
                  <a:schemeClr val="tx1"/>
                </a:solidFill>
                <a:latin typeface="Constantia"/>
                <a:ea typeface="Calibri"/>
                <a:cs typeface="Times New Roman"/>
              </a:rPr>
              <a:t>Perception of corruption in the health care system </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15</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642910" y="5357826"/>
            <a:ext cx="7500990" cy="578882"/>
          </a:xfrm>
          <a:prstGeom prst="roundRect">
            <a:avLst/>
          </a:prstGeom>
          <a:noFill/>
          <a:ln>
            <a:solidFill>
              <a:schemeClr val="accent1"/>
            </a:solidFill>
          </a:ln>
        </p:spPr>
        <p:txBody>
          <a:bodyPr wrap="square" rtlCol="0">
            <a:spAutoFit/>
          </a:bodyPr>
          <a:lstStyle/>
          <a:p>
            <a:pPr algn="ctr">
              <a:spcAft>
                <a:spcPts val="1000"/>
              </a:spcAft>
            </a:pPr>
            <a:r>
              <a:rPr lang="en-US" sz="1400" noProof="1" smtClean="0">
                <a:latin typeface="Constantia"/>
                <a:ea typeface="Calibri"/>
                <a:cs typeface="Times New Roman"/>
              </a:rPr>
              <a:t>More than two fifths of interviewees believe that corruption within the health care system is very much present, while there are 27% who say there is a lot of corruption in the system! </a:t>
            </a:r>
          </a:p>
        </p:txBody>
      </p:sp>
      <p:graphicFrame>
        <p:nvGraphicFramePr>
          <p:cNvPr id="12" name="Chart 11"/>
          <p:cNvGraphicFramePr/>
          <p:nvPr/>
        </p:nvGraphicFramePr>
        <p:xfrm>
          <a:off x="571472" y="857232"/>
          <a:ext cx="7715304" cy="428628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571504"/>
          </a:xfrm>
        </p:spPr>
        <p:txBody>
          <a:bodyPr>
            <a:normAutofit fontScale="90000"/>
          </a:bodyPr>
          <a:lstStyle/>
          <a:p>
            <a:r>
              <a:rPr lang="en-US" sz="2200" b="1" smtClean="0">
                <a:solidFill>
                  <a:schemeClr val="tx1"/>
                </a:solidFill>
                <a:latin typeface="Constantia"/>
                <a:ea typeface="Calibri"/>
                <a:cs typeface="Times New Roman"/>
              </a:rPr>
              <a:t>On what grounds do you believe that corruption is widespread within the health care system?</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16</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6429388" y="1857364"/>
            <a:ext cx="2214578" cy="2676525"/>
          </a:xfrm>
          <a:prstGeom prst="roundRect">
            <a:avLst/>
          </a:prstGeom>
          <a:noFill/>
          <a:ln>
            <a:solidFill>
              <a:schemeClr val="accent1"/>
            </a:solidFill>
          </a:ln>
        </p:spPr>
        <p:txBody>
          <a:bodyPr wrap="square" rtlCol="0">
            <a:spAutoFit/>
          </a:bodyPr>
          <a:lstStyle/>
          <a:p>
            <a:pPr algn="ctr">
              <a:spcAft>
                <a:spcPts val="1000"/>
              </a:spcAft>
            </a:pPr>
            <a:r>
              <a:rPr lang="sr-Latn-RS" sz="1400" noProof="1" smtClean="0">
                <a:latin typeface="Constantia"/>
                <a:ea typeface="Calibri"/>
                <a:cs typeface="Times New Roman"/>
              </a:rPr>
              <a:t>T</a:t>
            </a:r>
            <a:r>
              <a:rPr lang="en-US" sz="1400" noProof="1" smtClean="0">
                <a:latin typeface="Constantia"/>
                <a:ea typeface="Calibri"/>
                <a:cs typeface="Times New Roman"/>
              </a:rPr>
              <a:t>he percentage of interviewees with personal experience with corruption within the health care system has dropped by 7%.This can be interpreted as there being slightly fewer corruption cases in the past three months. </a:t>
            </a:r>
          </a:p>
        </p:txBody>
      </p:sp>
      <p:graphicFrame>
        <p:nvGraphicFramePr>
          <p:cNvPr id="9" name="Chart 8"/>
          <p:cNvGraphicFramePr/>
          <p:nvPr/>
        </p:nvGraphicFramePr>
        <p:xfrm>
          <a:off x="357158" y="785794"/>
          <a:ext cx="6000792" cy="557216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929618" cy="571504"/>
          </a:xfrm>
        </p:spPr>
        <p:txBody>
          <a:bodyPr>
            <a:normAutofit fontScale="90000"/>
          </a:bodyPr>
          <a:lstStyle/>
          <a:p>
            <a:r>
              <a:rPr lang="en-US" sz="2200" b="1" smtClean="0">
                <a:solidFill>
                  <a:schemeClr val="tx1"/>
                </a:solidFill>
                <a:latin typeface="Constantia"/>
                <a:ea typeface="Calibri"/>
                <a:cs typeface="Times New Roman"/>
              </a:rPr>
              <a:t>Perception of corruption level among health care workers in Serbia </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17</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graphicFrame>
        <p:nvGraphicFramePr>
          <p:cNvPr id="13" name="Chart 12"/>
          <p:cNvGraphicFramePr/>
          <p:nvPr/>
        </p:nvGraphicFramePr>
        <p:xfrm>
          <a:off x="357158" y="714356"/>
          <a:ext cx="8286808" cy="4710131"/>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571472" y="5572140"/>
            <a:ext cx="7500990" cy="578882"/>
          </a:xfrm>
          <a:prstGeom prst="roundRect">
            <a:avLst/>
          </a:prstGeom>
          <a:noFill/>
          <a:ln>
            <a:solidFill>
              <a:schemeClr val="accent1"/>
            </a:solidFill>
          </a:ln>
        </p:spPr>
        <p:txBody>
          <a:bodyPr wrap="square" rtlCol="0">
            <a:spAutoFit/>
          </a:bodyPr>
          <a:lstStyle/>
          <a:p>
            <a:pPr algn="ctr">
              <a:spcAft>
                <a:spcPts val="1000"/>
              </a:spcAft>
            </a:pPr>
            <a:r>
              <a:rPr lang="en-US" sz="1400" noProof="1" smtClean="0">
                <a:latin typeface="Constantia"/>
                <a:ea typeface="Calibri"/>
                <a:cs typeface="Times New Roman"/>
              </a:rPr>
              <a:t>The number of those who believe in absolute corruption among doctors has grown by 6% compared to the June 2013 research cycle!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929618" cy="428628"/>
          </a:xfrm>
        </p:spPr>
        <p:txBody>
          <a:bodyPr>
            <a:normAutofit/>
          </a:bodyPr>
          <a:lstStyle/>
          <a:p>
            <a:r>
              <a:rPr lang="en-US" sz="2200" b="1" smtClean="0">
                <a:solidFill>
                  <a:schemeClr val="tx1"/>
                </a:solidFill>
                <a:latin typeface="Constantia"/>
                <a:ea typeface="Calibri"/>
                <a:cs typeface="Times New Roman"/>
              </a:rPr>
              <a:t>Perception of corruption level in medical institutions</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18</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571472" y="5214950"/>
            <a:ext cx="7500990" cy="1055608"/>
          </a:xfrm>
          <a:prstGeom prst="roundRect">
            <a:avLst/>
          </a:prstGeom>
          <a:noFill/>
          <a:ln>
            <a:solidFill>
              <a:schemeClr val="accent1"/>
            </a:solidFill>
          </a:ln>
        </p:spPr>
        <p:txBody>
          <a:bodyPr wrap="square" rtlCol="0">
            <a:spAutoFit/>
          </a:bodyPr>
          <a:lstStyle/>
          <a:p>
            <a:pPr algn="ctr">
              <a:spcAft>
                <a:spcPts val="1000"/>
              </a:spcAft>
            </a:pPr>
            <a:r>
              <a:rPr lang="en-US" sz="1400" noProof="1" smtClean="0">
                <a:latin typeface="Constantia"/>
                <a:ea typeface="Calibri"/>
                <a:cs typeface="Times New Roman"/>
              </a:rPr>
              <a:t>Trends regarding corruption levels in specific medical institutions, already established in previous two cycles, still stand. The corruption level is highest in clinical-hospital centres, clinical centres and general hospitals; a generally lower level of corruption is associated with rehabilitation centres and health care centres. </a:t>
            </a:r>
          </a:p>
        </p:txBody>
      </p:sp>
      <p:graphicFrame>
        <p:nvGraphicFramePr>
          <p:cNvPr id="10" name="Chart 9"/>
          <p:cNvGraphicFramePr/>
          <p:nvPr/>
        </p:nvGraphicFramePr>
        <p:xfrm>
          <a:off x="571472" y="571480"/>
          <a:ext cx="8001056" cy="463867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200" b="1" dirty="0" smtClean="0">
                <a:solidFill>
                  <a:schemeClr val="tx1"/>
                </a:solidFill>
                <a:latin typeface="Constantia" pitchFamily="18" charset="0"/>
              </a:rPr>
              <a:t/>
            </a:r>
            <a:br>
              <a:rPr lang="en-US" sz="2200" b="1" dirty="0" smtClean="0">
                <a:solidFill>
                  <a:schemeClr val="tx1"/>
                </a:solidFill>
                <a:latin typeface="Constantia" pitchFamily="18" charset="0"/>
              </a:rPr>
            </a:br>
            <a:r>
              <a:rPr lang="en-US" sz="2200" b="1" dirty="0" smtClean="0">
                <a:solidFill>
                  <a:schemeClr val="tx1"/>
                </a:solidFill>
                <a:latin typeface="Constantia" pitchFamily="18" charset="0"/>
              </a:rPr>
              <a:t>Sources of information on corruption</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19</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714348" y="5500702"/>
            <a:ext cx="7429552" cy="715089"/>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a:ea typeface="Calibri"/>
                <a:cs typeface="Times New Roman"/>
              </a:rPr>
              <a:t>The smaller number of corruption cases in the previous three months has led to citizens claiming that they are informed about corruption through the media mainly, and less through their own or experiences of people close to them. </a:t>
            </a:r>
          </a:p>
        </p:txBody>
      </p:sp>
      <p:graphicFrame>
        <p:nvGraphicFramePr>
          <p:cNvPr id="12" name="Chart 11"/>
          <p:cNvGraphicFramePr/>
          <p:nvPr/>
        </p:nvGraphicFramePr>
        <p:xfrm>
          <a:off x="428596" y="857232"/>
          <a:ext cx="8001056" cy="419101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86238" cy="439718"/>
          </a:xfrm>
        </p:spPr>
        <p:txBody>
          <a:bodyPr>
            <a:normAutofit fontScale="90000"/>
          </a:bodyPr>
          <a:lstStyle/>
          <a:p>
            <a:r>
              <a:rPr lang="en-US" dirty="0" smtClean="0"/>
              <a:t/>
            </a:r>
            <a:br>
              <a:rPr lang="en-US" dirty="0" smtClean="0"/>
            </a:br>
            <a:r>
              <a:rPr lang="en-US" dirty="0" smtClean="0"/>
              <a:t> </a:t>
            </a:r>
            <a:r>
              <a:rPr lang="en-US" sz="2000" b="1" dirty="0" smtClean="0">
                <a:solidFill>
                  <a:schemeClr val="tx1"/>
                </a:solidFill>
                <a:latin typeface="Constantia" pitchFamily="18" charset="0"/>
              </a:rPr>
              <a:t>Methodological remarks </a:t>
            </a:r>
            <a:endParaRPr lang="sr-Latn-RS" sz="2000" b="1" noProof="1">
              <a:solidFill>
                <a:schemeClr val="tx1"/>
              </a:solidFill>
              <a:latin typeface="Constantia" pitchFamily="18" charset="0"/>
            </a:endParaRPr>
          </a:p>
        </p:txBody>
      </p:sp>
      <p:sp>
        <p:nvSpPr>
          <p:cNvPr id="3" name="Content Placeholder 2"/>
          <p:cNvSpPr>
            <a:spLocks noGrp="1"/>
          </p:cNvSpPr>
          <p:nvPr>
            <p:ph sz="quarter" idx="1"/>
          </p:nvPr>
        </p:nvSpPr>
        <p:spPr>
          <a:xfrm>
            <a:off x="457200" y="714356"/>
            <a:ext cx="7901014" cy="5759596"/>
          </a:xfrm>
        </p:spPr>
        <p:txBody>
          <a:bodyPr>
            <a:normAutofit/>
          </a:bodyPr>
          <a:lstStyle/>
          <a:p>
            <a:pPr>
              <a:lnSpc>
                <a:spcPct val="150000"/>
              </a:lnSpc>
            </a:pPr>
            <a:endParaRPr lang="sr-Latn-RS" sz="2000" noProof="1" smtClean="0">
              <a:latin typeface="Constantia" pitchFamily="18" charset="0"/>
            </a:endParaRPr>
          </a:p>
          <a:p>
            <a:endParaRPr lang="sr-Latn-RS"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2</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graphicFrame>
        <p:nvGraphicFramePr>
          <p:cNvPr id="9" name="Table 8"/>
          <p:cNvGraphicFramePr>
            <a:graphicFrameLocks noGrp="1"/>
          </p:cNvGraphicFramePr>
          <p:nvPr>
            <p:extLst>
              <p:ext uri="{D42A27DB-BD31-4B8C-83A1-F6EECF244321}">
                <p14:modId xmlns:p14="http://schemas.microsoft.com/office/powerpoint/2010/main" xmlns="" val="3021459941"/>
              </p:ext>
            </p:extLst>
          </p:nvPr>
        </p:nvGraphicFramePr>
        <p:xfrm>
          <a:off x="571472" y="1000104"/>
          <a:ext cx="7572428" cy="4929224"/>
        </p:xfrm>
        <a:graphic>
          <a:graphicData uri="http://schemas.openxmlformats.org/drawingml/2006/table">
            <a:tbl>
              <a:tblPr firstRow="1" bandRow="1">
                <a:tableStyleId>{5C22544A-7EE6-4342-B048-85BDC9FD1C3A}</a:tableStyleId>
              </a:tblPr>
              <a:tblGrid>
                <a:gridCol w="3786214"/>
                <a:gridCol w="3786214"/>
              </a:tblGrid>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Research realised by</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Public opinion research agency CeSID and UNDP Serbia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Field work</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smtClean="0">
                          <a:solidFill>
                            <a:schemeClr val="tx1"/>
                          </a:solidFill>
                          <a:latin typeface="Constantia"/>
                          <a:ea typeface="Calibri"/>
                          <a:cs typeface="Times New Roman"/>
                        </a:rPr>
                        <a:t>Period </a:t>
                      </a:r>
                      <a:r>
                        <a:rPr lang="en-GB" sz="1400" b="0" smtClean="0">
                          <a:solidFill>
                            <a:schemeClr val="tx1"/>
                          </a:solidFill>
                          <a:latin typeface="Constantia"/>
                          <a:ea typeface="Calibri"/>
                          <a:cs typeface="Times New Roman"/>
                        </a:rPr>
                        <a:t>between </a:t>
                      </a:r>
                      <a:r>
                        <a:rPr lang="sr-Latn-RS" sz="1400" b="0" smtClean="0">
                          <a:solidFill>
                            <a:schemeClr val="tx1"/>
                          </a:solidFill>
                          <a:latin typeface="Constantia"/>
                          <a:ea typeface="Calibri"/>
                          <a:cs typeface="Times New Roman"/>
                        </a:rPr>
                        <a:t>December</a:t>
                      </a:r>
                      <a:r>
                        <a:rPr lang="sr-Latn-RS" sz="1400" b="0" baseline="0" smtClean="0">
                          <a:solidFill>
                            <a:schemeClr val="tx1"/>
                          </a:solidFill>
                          <a:latin typeface="Constantia"/>
                          <a:ea typeface="Calibri"/>
                          <a:cs typeface="Times New Roman"/>
                        </a:rPr>
                        <a:t> 07</a:t>
                      </a:r>
                      <a:r>
                        <a:rPr lang="en-GB" sz="1400" b="0" smtClean="0">
                          <a:solidFill>
                            <a:schemeClr val="tx1"/>
                          </a:solidFill>
                          <a:latin typeface="Constantia"/>
                          <a:ea typeface="Calibri"/>
                          <a:cs typeface="Times New Roman"/>
                        </a:rPr>
                        <a:t> </a:t>
                      </a:r>
                      <a:r>
                        <a:rPr lang="en-GB" sz="1400" b="0">
                          <a:solidFill>
                            <a:schemeClr val="tx1"/>
                          </a:solidFill>
                          <a:latin typeface="Constantia"/>
                          <a:ea typeface="Calibri"/>
                          <a:cs typeface="Times New Roman"/>
                        </a:rPr>
                        <a:t>and </a:t>
                      </a:r>
                      <a:r>
                        <a:rPr lang="sr-Latn-RS" sz="1400" b="0" smtClean="0">
                          <a:solidFill>
                            <a:schemeClr val="tx1"/>
                          </a:solidFill>
                          <a:latin typeface="Constantia"/>
                          <a:ea typeface="Calibri"/>
                          <a:cs typeface="Times New Roman"/>
                        </a:rPr>
                        <a:t>17</a:t>
                      </a:r>
                      <a:r>
                        <a:rPr lang="en-GB" sz="1400" b="0" smtClean="0">
                          <a:solidFill>
                            <a:schemeClr val="tx1"/>
                          </a:solidFill>
                          <a:latin typeface="Constantia"/>
                          <a:ea typeface="Calibri"/>
                          <a:cs typeface="Times New Roman"/>
                        </a:rPr>
                        <a:t>, </a:t>
                      </a:r>
                      <a:r>
                        <a:rPr lang="en-GB" sz="1400" b="0" dirty="0" smtClean="0">
                          <a:solidFill>
                            <a:schemeClr val="tx1"/>
                          </a:solidFill>
                          <a:latin typeface="Constantia"/>
                          <a:ea typeface="Calibri"/>
                          <a:cs typeface="Times New Roman"/>
                        </a:rPr>
                        <a:t>201</a:t>
                      </a:r>
                      <a:r>
                        <a:rPr lang="sr-Latn-RS" sz="1400" b="0" dirty="0" smtClean="0">
                          <a:solidFill>
                            <a:schemeClr val="tx1"/>
                          </a:solidFill>
                          <a:latin typeface="Constantia"/>
                          <a:ea typeface="Calibri"/>
                          <a:cs typeface="Times New Roman"/>
                        </a:rPr>
                        <a:t>3</a:t>
                      </a:r>
                      <a:r>
                        <a:rPr lang="en-GB" sz="1400" b="0" dirty="0" smtClean="0">
                          <a:solidFill>
                            <a:schemeClr val="tx1"/>
                          </a:solidFill>
                          <a:latin typeface="Constantia"/>
                          <a:ea typeface="Calibri"/>
                          <a:cs typeface="Times New Roman"/>
                        </a:rPr>
                        <a:t>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Type and sample size</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Random, representative sample made out </a:t>
                      </a:r>
                      <a:r>
                        <a:rPr lang="en-GB" sz="1400" b="0">
                          <a:solidFill>
                            <a:schemeClr val="tx1"/>
                          </a:solidFill>
                          <a:latin typeface="Constantia"/>
                          <a:ea typeface="Calibri"/>
                          <a:cs typeface="Times New Roman"/>
                        </a:rPr>
                        <a:t>of </a:t>
                      </a:r>
                      <a:r>
                        <a:rPr lang="sr-Latn-RS" sz="1400" b="0" smtClean="0">
                          <a:solidFill>
                            <a:schemeClr val="tx1"/>
                          </a:solidFill>
                          <a:latin typeface="Constantia"/>
                          <a:ea typeface="Calibri"/>
                          <a:cs typeface="Times New Roman"/>
                        </a:rPr>
                        <a:t>600</a:t>
                      </a:r>
                      <a:r>
                        <a:rPr lang="en-GB" sz="1400" b="0" smtClean="0">
                          <a:solidFill>
                            <a:schemeClr val="tx1"/>
                          </a:solidFill>
                          <a:latin typeface="Constantia"/>
                          <a:ea typeface="Calibri"/>
                          <a:cs typeface="Times New Roman"/>
                        </a:rPr>
                        <a:t> </a:t>
                      </a:r>
                      <a:r>
                        <a:rPr lang="en-GB" sz="1400" b="0" dirty="0">
                          <a:solidFill>
                            <a:schemeClr val="tx1"/>
                          </a:solidFill>
                          <a:latin typeface="Constantia"/>
                          <a:ea typeface="Calibri"/>
                          <a:cs typeface="Times New Roman"/>
                        </a:rPr>
                        <a:t>citizens of Serbia aged over 18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Sample frame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Polling station territory, as the most reliable </a:t>
                      </a:r>
                      <a:r>
                        <a:rPr lang="en-GB" sz="1400" b="0" dirty="0" smtClean="0">
                          <a:solidFill>
                            <a:schemeClr val="tx1"/>
                          </a:solidFill>
                          <a:latin typeface="Constantia"/>
                          <a:ea typeface="Calibri"/>
                          <a:cs typeface="Times New Roman"/>
                        </a:rPr>
                        <a:t>registry unit</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746515">
                <a:tc>
                  <a:txBody>
                    <a:bodyPr/>
                    <a:lstStyle/>
                    <a:p>
                      <a:pPr algn="ctr">
                        <a:lnSpc>
                          <a:spcPct val="115000"/>
                        </a:lnSpc>
                        <a:spcAft>
                          <a:spcPts val="0"/>
                        </a:spcAft>
                      </a:pPr>
                      <a:r>
                        <a:rPr lang="en-GB" sz="1400" b="1" dirty="0">
                          <a:solidFill>
                            <a:srgbClr val="FFFFFF"/>
                          </a:solidFill>
                          <a:latin typeface="Constantia"/>
                          <a:ea typeface="Calibri"/>
                          <a:cs typeface="Times New Roman"/>
                        </a:rPr>
                        <a:t>Household selection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Random sampling with no </a:t>
                      </a:r>
                      <a:r>
                        <a:rPr lang="en-GB" sz="1400" b="0" dirty="0" smtClean="0">
                          <a:solidFill>
                            <a:schemeClr val="tx1"/>
                          </a:solidFill>
                          <a:latin typeface="Constantia"/>
                          <a:ea typeface="Calibri"/>
                          <a:cs typeface="Times New Roman"/>
                        </a:rPr>
                        <a:t>substitutions </a:t>
                      </a:r>
                      <a:r>
                        <a:rPr lang="en-GB" sz="1400" b="0" dirty="0">
                          <a:solidFill>
                            <a:schemeClr val="tx1"/>
                          </a:solidFill>
                          <a:latin typeface="Constantia"/>
                          <a:ea typeface="Calibri"/>
                          <a:cs typeface="Times New Roman"/>
                        </a:rPr>
                        <a:t>– </a:t>
                      </a:r>
                      <a:r>
                        <a:rPr lang="en-GB" sz="1400" b="0" dirty="0" smtClean="0">
                          <a:solidFill>
                            <a:schemeClr val="tx1"/>
                          </a:solidFill>
                          <a:latin typeface="Constantia"/>
                          <a:ea typeface="Calibri"/>
                          <a:cs typeface="Times New Roman"/>
                        </a:rPr>
                        <a:t>every other house addresses, </a:t>
                      </a:r>
                      <a:r>
                        <a:rPr lang="en-GB" sz="1400" b="0" dirty="0">
                          <a:solidFill>
                            <a:schemeClr val="tx1"/>
                          </a:solidFill>
                          <a:latin typeface="Constantia"/>
                          <a:ea typeface="Calibri"/>
                          <a:cs typeface="Times New Roman"/>
                        </a:rPr>
                        <a:t>within the polling station </a:t>
                      </a:r>
                      <a:r>
                        <a:rPr lang="en-GB" sz="1400" b="0" dirty="0" smtClean="0">
                          <a:solidFill>
                            <a:schemeClr val="tx1"/>
                          </a:solidFill>
                          <a:latin typeface="Constantia"/>
                          <a:ea typeface="Calibri"/>
                          <a:cs typeface="Times New Roman"/>
                        </a:rPr>
                        <a:t> area</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746515">
                <a:tc>
                  <a:txBody>
                    <a:bodyPr/>
                    <a:lstStyle/>
                    <a:p>
                      <a:pPr algn="ctr">
                        <a:lnSpc>
                          <a:spcPct val="115000"/>
                        </a:lnSpc>
                        <a:spcAft>
                          <a:spcPts val="0"/>
                        </a:spcAft>
                      </a:pPr>
                      <a:r>
                        <a:rPr lang="en-GB" sz="1400" b="1" dirty="0">
                          <a:solidFill>
                            <a:srgbClr val="FFFFFF"/>
                          </a:solidFill>
                          <a:latin typeface="Constantia"/>
                          <a:ea typeface="Calibri"/>
                          <a:cs typeface="Times New Roman"/>
                        </a:rPr>
                        <a:t>Selection of interviewees within households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Random sampling with no </a:t>
                      </a:r>
                      <a:r>
                        <a:rPr lang="en-GB" sz="1400" b="0" dirty="0" smtClean="0">
                          <a:solidFill>
                            <a:schemeClr val="tx1"/>
                          </a:solidFill>
                          <a:latin typeface="Constantia"/>
                          <a:ea typeface="Calibri"/>
                          <a:cs typeface="Times New Roman"/>
                        </a:rPr>
                        <a:t>substitutions </a:t>
                      </a:r>
                      <a:r>
                        <a:rPr lang="en-GB" sz="1400" b="0" dirty="0">
                          <a:solidFill>
                            <a:schemeClr val="tx1"/>
                          </a:solidFill>
                          <a:latin typeface="Constantia"/>
                          <a:ea typeface="Calibri"/>
                          <a:cs typeface="Times New Roman"/>
                        </a:rPr>
                        <a:t>– selection of interviewees </a:t>
                      </a:r>
                      <a:r>
                        <a:rPr lang="en-GB" sz="1400" b="0" dirty="0" smtClean="0">
                          <a:solidFill>
                            <a:schemeClr val="tx1"/>
                          </a:solidFill>
                          <a:latin typeface="Constantia"/>
                          <a:ea typeface="Calibri"/>
                          <a:cs typeface="Times New Roman"/>
                        </a:rPr>
                        <a:t>based on the </a:t>
                      </a:r>
                      <a:r>
                        <a:rPr lang="en-GB" sz="1400" b="0" dirty="0">
                          <a:solidFill>
                            <a:schemeClr val="tx1"/>
                          </a:solidFill>
                          <a:latin typeface="Constantia"/>
                          <a:ea typeface="Calibri"/>
                          <a:cs typeface="Times New Roman"/>
                        </a:rPr>
                        <a:t>first </a:t>
                      </a:r>
                      <a:r>
                        <a:rPr lang="en-GB" sz="1400" b="0" dirty="0" smtClean="0">
                          <a:solidFill>
                            <a:schemeClr val="tx1"/>
                          </a:solidFill>
                          <a:latin typeface="Constantia"/>
                          <a:ea typeface="Calibri"/>
                          <a:cs typeface="Times New Roman"/>
                        </a:rPr>
                        <a:t>birthday method </a:t>
                      </a:r>
                      <a:r>
                        <a:rPr lang="en-GB" sz="1400" b="0" dirty="0">
                          <a:solidFill>
                            <a:schemeClr val="tx1"/>
                          </a:solidFill>
                          <a:latin typeface="Constantia"/>
                          <a:ea typeface="Calibri"/>
                          <a:cs typeface="Times New Roman"/>
                        </a:rPr>
                        <a:t>in relation to the survey day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Research technique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Face to face, within the household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en-GB" sz="1400" b="1" dirty="0">
                          <a:solidFill>
                            <a:srgbClr val="FFFFFF"/>
                          </a:solidFill>
                          <a:latin typeface="Constantia"/>
                          <a:ea typeface="Calibri"/>
                          <a:cs typeface="Times New Roman"/>
                        </a:rPr>
                        <a:t>Research instrument </a:t>
                      </a:r>
                      <a:endParaRPr lang="en-US" sz="1400" dirty="0">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GB" sz="1400" b="0" dirty="0">
                          <a:solidFill>
                            <a:schemeClr val="tx1"/>
                          </a:solidFill>
                          <a:latin typeface="Constantia"/>
                          <a:ea typeface="Calibri"/>
                          <a:cs typeface="Times New Roman"/>
                        </a:rPr>
                        <a:t>Questionnaire </a:t>
                      </a:r>
                      <a:endParaRPr lang="en-US" sz="1400" b="0" dirty="0">
                        <a:solidFill>
                          <a:schemeClr val="tx1"/>
                        </a:solidFill>
                        <a:latin typeface="Calibri"/>
                        <a:ea typeface="Calibri"/>
                        <a:cs typeface="Times New Roman"/>
                      </a:endParaRPr>
                    </a:p>
                  </a:txBody>
                  <a:tcPr marL="68580" marR="68580" marT="0"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Autofit/>
          </a:bodyPr>
          <a:lstStyle/>
          <a:p>
            <a:r>
              <a:rPr lang="en-US" sz="1800" b="1" noProof="1" smtClean="0">
                <a:solidFill>
                  <a:schemeClr val="tx1"/>
                </a:solidFill>
                <a:latin typeface="Constantia" pitchFamily="18" charset="0"/>
              </a:rPr>
              <a:t>If someone directly requests a bribe from you, what would you do?</a:t>
            </a:r>
          </a:p>
        </p:txBody>
      </p:sp>
      <p:sp>
        <p:nvSpPr>
          <p:cNvPr id="6" name="Slide Number Placeholder 5"/>
          <p:cNvSpPr>
            <a:spLocks noGrp="1"/>
          </p:cNvSpPr>
          <p:nvPr>
            <p:ph type="sldNum" sz="quarter" idx="15"/>
          </p:nvPr>
        </p:nvSpPr>
        <p:spPr/>
        <p:txBody>
          <a:bodyPr/>
          <a:lstStyle/>
          <a:p>
            <a:fld id="{462CEB27-F745-4858-877F-B94A882FB929}" type="slidenum">
              <a:rPr lang="en-US" smtClean="0"/>
              <a:pPr/>
              <a:t>20</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500826" y="1000108"/>
            <a:ext cx="2143140" cy="5068971"/>
          </a:xfrm>
          <a:prstGeom prst="roundRect">
            <a:avLst/>
          </a:prstGeom>
          <a:noFill/>
          <a:ln>
            <a:solidFill>
              <a:schemeClr val="accent1"/>
            </a:solidFill>
          </a:ln>
        </p:spPr>
        <p:txBody>
          <a:bodyPr wrap="square" rtlCol="0">
            <a:spAutoFit/>
          </a:bodyPr>
          <a:lstStyle/>
          <a:p>
            <a:pPr algn="ctr">
              <a:lnSpc>
                <a:spcPct val="115000"/>
              </a:lnSpc>
              <a:spcAft>
                <a:spcPts val="1000"/>
              </a:spcAft>
            </a:pPr>
            <a:r>
              <a:rPr lang="en-US" sz="1200" noProof="1" smtClean="0">
                <a:latin typeface="Constantia" pitchFamily="18" charset="0"/>
                <a:ea typeface="Calibri"/>
                <a:cs typeface="Times New Roman"/>
              </a:rPr>
              <a:t>The number of interviewees ready to pay bribes has fallen to the level of March 2010. Back then, one in five were ready as well to pay for  a solution of a problem or successful accomplishment of certain task, bypassing the legal procedures. </a:t>
            </a:r>
          </a:p>
          <a:p>
            <a:pPr algn="ctr">
              <a:lnSpc>
                <a:spcPct val="115000"/>
              </a:lnSpc>
              <a:spcAft>
                <a:spcPts val="1000"/>
              </a:spcAft>
            </a:pPr>
            <a:r>
              <a:rPr lang="en-US" sz="1200" noProof="1" smtClean="0">
                <a:latin typeface="Constantia" pitchFamily="18" charset="0"/>
                <a:ea typeface="Calibri"/>
                <a:cs typeface="Times New Roman"/>
              </a:rPr>
              <a:t>There is continued stagnation in the category of interviewees who would report the case of  bribe solicitation to the law enforcement bodies; there is also a drop in the category of interviewees who would report a case of corruption to the relevant administration. </a:t>
            </a:r>
          </a:p>
        </p:txBody>
      </p:sp>
      <p:graphicFrame>
        <p:nvGraphicFramePr>
          <p:cNvPr id="11" name="Chart 10"/>
          <p:cNvGraphicFramePr/>
          <p:nvPr/>
        </p:nvGraphicFramePr>
        <p:xfrm>
          <a:off x="214282" y="642918"/>
          <a:ext cx="6215106" cy="550072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
            </a:r>
            <a:br>
              <a:rPr lang="en-US" sz="2000" b="1" dirty="0" smtClean="0">
                <a:solidFill>
                  <a:schemeClr val="tx1"/>
                </a:solidFill>
                <a:latin typeface="Constantia" pitchFamily="18" charset="0"/>
              </a:rPr>
            </a:br>
            <a:r>
              <a:rPr lang="en-US" sz="2000" b="1" dirty="0" smtClean="0">
                <a:solidFill>
                  <a:schemeClr val="tx1"/>
                </a:solidFill>
                <a:latin typeface="Constantia" pitchFamily="18" charset="0"/>
              </a:rPr>
              <a:t>Stakeholders in the anticorruption efforts</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21</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357950" y="1000108"/>
            <a:ext cx="2214578" cy="4891147"/>
          </a:xfrm>
          <a:prstGeom prst="roundRect">
            <a:avLst/>
          </a:prstGeom>
          <a:noFill/>
          <a:ln>
            <a:solidFill>
              <a:schemeClr val="accent1"/>
            </a:solidFill>
          </a:ln>
        </p:spPr>
        <p:txBody>
          <a:bodyPr wrap="square" rtlCol="0">
            <a:spAutoFit/>
          </a:bodyPr>
          <a:lstStyle/>
          <a:p>
            <a:pPr algn="ctr"/>
            <a:r>
              <a:rPr lang="en-GB" sz="1200" dirty="0" smtClean="0">
                <a:latin typeface="Constantia" pitchFamily="18" charset="0"/>
              </a:rPr>
              <a:t>Since the very beginning, the Government was recognised as the body the citizens expect a lot in the process; in the last two cycles it has taken over the leading role in the battle against corruption from the police; </a:t>
            </a:r>
          </a:p>
          <a:p>
            <a:pPr algn="ctr"/>
            <a:r>
              <a:rPr lang="en-GB" sz="1200" dirty="0" smtClean="0">
                <a:latin typeface="Constantia" pitchFamily="18" charset="0"/>
              </a:rPr>
              <a:t>Compared to the June research cycle, there is a rise from 39% to 41% of interviewees who believe that the police is the most adequate body to fight corruption in the country. </a:t>
            </a:r>
            <a:endParaRPr lang="sr-Latn-RS" sz="1200" dirty="0" smtClean="0">
              <a:latin typeface="Constantia" pitchFamily="18" charset="0"/>
            </a:endParaRPr>
          </a:p>
          <a:p>
            <a:pPr algn="ctr"/>
            <a:endParaRPr lang="sr-Latn-RS" sz="1200" dirty="0" smtClean="0">
              <a:latin typeface="Constantia" pitchFamily="18" charset="0"/>
            </a:endParaRPr>
          </a:p>
          <a:p>
            <a:pPr algn="ctr"/>
            <a:r>
              <a:rPr lang="en-GB" sz="1200" dirty="0" smtClean="0">
                <a:latin typeface="Constantia" pitchFamily="18" charset="0"/>
              </a:rPr>
              <a:t>As much as 40% of interviewees are of the opinion that the judiciary should lead the battle against corruption; this is the best score by the judiciary in the research project so far! </a:t>
            </a:r>
            <a:endParaRPr lang="en-US" sz="1200" noProof="1" smtClean="0">
              <a:latin typeface="Constantia" pitchFamily="18" charset="0"/>
            </a:endParaRPr>
          </a:p>
        </p:txBody>
      </p:sp>
      <p:graphicFrame>
        <p:nvGraphicFramePr>
          <p:cNvPr id="10" name="Chart 9"/>
          <p:cNvGraphicFramePr/>
          <p:nvPr/>
        </p:nvGraphicFramePr>
        <p:xfrm>
          <a:off x="357158" y="428604"/>
          <a:ext cx="5929354" cy="585791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What is the best way for fighting corruption?</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22</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357158" y="5214951"/>
            <a:ext cx="7786742" cy="1061283"/>
          </a:xfrm>
          <a:prstGeom prst="roundRect">
            <a:avLst/>
          </a:prstGeom>
          <a:noFill/>
          <a:ln>
            <a:solidFill>
              <a:schemeClr val="accent1"/>
            </a:solidFill>
          </a:ln>
        </p:spPr>
        <p:txBody>
          <a:bodyPr wrap="square" rtlCol="0">
            <a:spAutoFit/>
          </a:bodyPr>
          <a:lstStyle/>
          <a:p>
            <a:pPr algn="ctr">
              <a:spcAft>
                <a:spcPts val="1000"/>
              </a:spcAft>
            </a:pPr>
            <a:r>
              <a:rPr lang="en-US" sz="1200" b="1" i="1" noProof="1" smtClean="0">
                <a:latin typeface="Constantia" pitchFamily="18" charset="0"/>
              </a:rPr>
              <a:t>Corruption and crime should be severely sanctioned, and 82% of interviewees stand for this! </a:t>
            </a:r>
            <a:endParaRPr lang="sr-Latn-RS" sz="1200" b="1" i="1" noProof="1" smtClean="0">
              <a:latin typeface="Constantia" pitchFamily="18" charset="0"/>
            </a:endParaRPr>
          </a:p>
          <a:p>
            <a:pPr algn="ctr">
              <a:spcAft>
                <a:spcPts val="1000"/>
              </a:spcAft>
            </a:pPr>
            <a:r>
              <a:rPr lang="en-US" sz="1200" noProof="1" smtClean="0">
                <a:latin typeface="Constantia" pitchFamily="18" charset="0"/>
              </a:rPr>
              <a:t>They expect a lot from the improvement of legal measures, but also from the strengthening of corruption awareness among the citizens of Serbia. Both forms of battle against corruption are supported by 67% of Serbian citizens each. </a:t>
            </a:r>
          </a:p>
        </p:txBody>
      </p:sp>
      <p:graphicFrame>
        <p:nvGraphicFramePr>
          <p:cNvPr id="11" name="Chart 10"/>
          <p:cNvGraphicFramePr/>
          <p:nvPr/>
        </p:nvGraphicFramePr>
        <p:xfrm>
          <a:off x="428596" y="642918"/>
          <a:ext cx="8072494" cy="450059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7786742" cy="500066"/>
          </a:xfrm>
        </p:spPr>
        <p:txBody>
          <a:bodyPr>
            <a:normAutofit fontScale="90000"/>
          </a:bodyPr>
          <a:lstStyle/>
          <a:p>
            <a:r>
              <a:rPr lang="en-US" dirty="0" smtClean="0"/>
              <a:t/>
            </a:r>
            <a:br>
              <a:rPr lang="en-US" dirty="0" smtClean="0"/>
            </a:br>
            <a:r>
              <a:rPr lang="en-US" sz="2000" b="1" dirty="0" smtClean="0">
                <a:solidFill>
                  <a:schemeClr val="tx1"/>
                </a:solidFill>
                <a:latin typeface="Constantia" pitchFamily="18" charset="0"/>
              </a:rPr>
              <a:t/>
            </a:r>
            <a:br>
              <a:rPr lang="en-US" sz="2000" b="1" dirty="0" smtClean="0">
                <a:solidFill>
                  <a:schemeClr val="tx1"/>
                </a:solidFill>
                <a:latin typeface="Constantia" pitchFamily="18" charset="0"/>
              </a:rPr>
            </a:br>
            <a:r>
              <a:rPr lang="en-US" sz="2200" b="1" dirty="0" smtClean="0">
                <a:solidFill>
                  <a:schemeClr val="tx1"/>
                </a:solidFill>
                <a:latin typeface="Constantia" pitchFamily="18" charset="0"/>
              </a:rPr>
              <a:t>Efficiency of the Government of the Republic of Serbia in the fight against corruption</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23</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571472" y="5072074"/>
            <a:ext cx="7500990" cy="919401"/>
          </a:xfrm>
          <a:prstGeom prst="roundRect">
            <a:avLst/>
          </a:prstGeom>
          <a:noFill/>
          <a:ln>
            <a:solidFill>
              <a:schemeClr val="accent1"/>
            </a:solidFill>
          </a:ln>
        </p:spPr>
        <p:txBody>
          <a:bodyPr wrap="square" rtlCol="0">
            <a:spAutoFit/>
          </a:bodyPr>
          <a:lstStyle/>
          <a:p>
            <a:pPr algn="ctr"/>
            <a:r>
              <a:rPr lang="en-US" sz="1200" noProof="1" smtClean="0">
                <a:latin typeface="Constantia" pitchFamily="18" charset="0"/>
              </a:rPr>
              <a:t>The percentage of those who believe there is certain efficiency in the Government's efforts to fight corruption in the country remains the same as in the previous cycle (64%). We can see a stagnation in regard to the Government's work related to the battle against corruption as there is a smaller percentage of interviewees who evaluate its efforts as very efficient; there is a bigger number of those who say that it is less efficient. </a:t>
            </a:r>
          </a:p>
        </p:txBody>
      </p:sp>
      <p:graphicFrame>
        <p:nvGraphicFramePr>
          <p:cNvPr id="11" name="Chart 10"/>
          <p:cNvGraphicFramePr/>
          <p:nvPr/>
        </p:nvGraphicFramePr>
        <p:xfrm>
          <a:off x="357158" y="642918"/>
          <a:ext cx="8143931" cy="435771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071678"/>
            <a:ext cx="6172200" cy="1285884"/>
          </a:xfrm>
        </p:spPr>
        <p:txBody>
          <a:bodyPr>
            <a:normAutofit fontScale="90000"/>
          </a:bodyPr>
          <a:lstStyle/>
          <a:p>
            <a:pPr algn="ctr"/>
            <a:r>
              <a:rPr lang="en-US" sz="3200" dirty="0" smtClean="0">
                <a:solidFill>
                  <a:schemeClr val="tx1"/>
                </a:solidFill>
                <a:latin typeface="Constantia" pitchFamily="18" charset="0"/>
              </a:rPr>
              <a:t>Perception of the work of the Anti-Corruption Agency </a:t>
            </a:r>
            <a:r>
              <a:rPr lang="en-US" dirty="0" smtClean="0"/>
              <a:t/>
            </a:r>
            <a:br>
              <a:rPr lang="en-US" dirty="0" smtClean="0"/>
            </a:br>
            <a:endParaRPr lang="en-US" dirty="0"/>
          </a:p>
        </p:txBody>
      </p:sp>
      <p:sp>
        <p:nvSpPr>
          <p:cNvPr id="3" name="Subtitle 2"/>
          <p:cNvSpPr>
            <a:spLocks noGrp="1"/>
          </p:cNvSpPr>
          <p:nvPr>
            <p:ph type="subTitle" idx="1"/>
          </p:nvPr>
        </p:nvSpPr>
        <p:spPr>
          <a:xfrm>
            <a:off x="3428992" y="5357826"/>
            <a:ext cx="4214842" cy="1017096"/>
          </a:xfrm>
        </p:spPr>
        <p:txBody>
          <a:bodyPr>
            <a:normAutofit/>
          </a:bodyPr>
          <a:lstStyle/>
          <a:p>
            <a:pPr algn="ct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pic>
        <p:nvPicPr>
          <p:cNvPr id="13" name="il_fi" descr="http://www.novosti.rs/upload/images/2012/03/0303/016.jpg"/>
          <p:cNvPicPr/>
          <p:nvPr/>
        </p:nvPicPr>
        <p:blipFill>
          <a:blip r:embed="rId4" cstate="print"/>
          <a:srcRect/>
          <a:stretch>
            <a:fillRect/>
          </a:stretch>
        </p:blipFill>
        <p:spPr bwMode="auto">
          <a:xfrm>
            <a:off x="4286248" y="2857496"/>
            <a:ext cx="2052322" cy="3559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en-US" sz="2000" b="1" noProof="1" smtClean="0">
                <a:solidFill>
                  <a:schemeClr val="tx1"/>
                </a:solidFill>
                <a:latin typeface="Constantia"/>
                <a:ea typeface="Calibri"/>
                <a:cs typeface="Times New Roman"/>
              </a:rPr>
              <a:t/>
            </a:r>
            <a:br>
              <a:rPr lang="en-US" sz="2000" b="1" noProof="1" smtClean="0">
                <a:solidFill>
                  <a:schemeClr val="tx1"/>
                </a:solidFill>
                <a:latin typeface="Constantia"/>
                <a:ea typeface="Calibri"/>
                <a:cs typeface="Times New Roman"/>
              </a:rPr>
            </a:br>
            <a:r>
              <a:rPr lang="en-US" sz="2200" b="1" noProof="1" smtClean="0">
                <a:solidFill>
                  <a:schemeClr val="tx1"/>
                </a:solidFill>
                <a:latin typeface="Constantia"/>
                <a:ea typeface="Calibri"/>
                <a:cs typeface="Times New Roman"/>
              </a:rPr>
              <a:t>Recognisability of the Anti-Corruption Agency</a:t>
            </a:r>
            <a:endParaRPr lang="sr-Latn-RS" sz="2200" b="1" noProof="1"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25</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500034" y="5286388"/>
            <a:ext cx="7715304" cy="337114"/>
          </a:xfrm>
          <a:prstGeom prst="roundRect">
            <a:avLst/>
          </a:prstGeom>
          <a:noFill/>
          <a:ln>
            <a:solidFill>
              <a:schemeClr val="accent1"/>
            </a:solidFill>
          </a:ln>
        </p:spPr>
        <p:txBody>
          <a:bodyPr wrap="square" rtlCol="0">
            <a:spAutoFit/>
          </a:bodyPr>
          <a:lstStyle/>
          <a:p>
            <a:pPr algn="ctr">
              <a:lnSpc>
                <a:spcPct val="115000"/>
              </a:lnSpc>
              <a:spcAft>
                <a:spcPts val="1000"/>
              </a:spcAft>
            </a:pPr>
            <a:r>
              <a:rPr lang="en-US" sz="1200" noProof="1" smtClean="0">
                <a:latin typeface="Constantia"/>
                <a:ea typeface="Calibri"/>
                <a:cs typeface="Times New Roman"/>
              </a:rPr>
              <a:t>Recognisability of the Anti-Corruption Agency in the last three cycles remains the same, at a very high level - </a:t>
            </a:r>
            <a:r>
              <a:rPr lang="en-US" sz="1200" b="1" i="1" noProof="1" smtClean="0">
                <a:latin typeface="Constantia"/>
                <a:ea typeface="Calibri"/>
                <a:cs typeface="Times New Roman"/>
              </a:rPr>
              <a:t>77%. </a:t>
            </a:r>
          </a:p>
        </p:txBody>
      </p:sp>
      <p:graphicFrame>
        <p:nvGraphicFramePr>
          <p:cNvPr id="11" name="Chart 10"/>
          <p:cNvGraphicFramePr/>
          <p:nvPr/>
        </p:nvGraphicFramePr>
        <p:xfrm>
          <a:off x="285720" y="1071546"/>
          <a:ext cx="8286808" cy="385765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285752"/>
          </a:xfrm>
        </p:spPr>
        <p:txBody>
          <a:bodyPr>
            <a:noAutofit/>
          </a:bodyPr>
          <a:lstStyle/>
          <a:p>
            <a:r>
              <a:rPr lang="en-US" sz="2000" b="1" noProof="1" smtClean="0">
                <a:solidFill>
                  <a:schemeClr val="tx1"/>
                </a:solidFill>
                <a:latin typeface="Constantia"/>
                <a:ea typeface="Calibri"/>
                <a:cs typeface="Times New Roman"/>
              </a:rPr>
              <a:t>Agency’s contribution to the battle against corruption</a:t>
            </a:r>
          </a:p>
        </p:txBody>
      </p:sp>
      <p:sp>
        <p:nvSpPr>
          <p:cNvPr id="6" name="Slide Number Placeholder 5"/>
          <p:cNvSpPr>
            <a:spLocks noGrp="1"/>
          </p:cNvSpPr>
          <p:nvPr>
            <p:ph type="sldNum" sz="quarter" idx="15"/>
          </p:nvPr>
        </p:nvSpPr>
        <p:spPr/>
        <p:txBody>
          <a:bodyPr/>
          <a:lstStyle/>
          <a:p>
            <a:fld id="{462CEB27-F745-4858-877F-B94A882FB929}" type="slidenum">
              <a:rPr lang="en-US" smtClean="0"/>
              <a:pPr/>
              <a:t>26</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5286388"/>
            <a:ext cx="7429552" cy="919401"/>
          </a:xfrm>
          <a:prstGeom prst="roundRect">
            <a:avLst/>
          </a:prstGeom>
          <a:noFill/>
          <a:ln>
            <a:solidFill>
              <a:schemeClr val="accent1"/>
            </a:solidFill>
          </a:ln>
        </p:spPr>
        <p:txBody>
          <a:bodyPr wrap="square" rtlCol="0">
            <a:spAutoFit/>
          </a:bodyPr>
          <a:lstStyle/>
          <a:p>
            <a:pPr algn="ctr">
              <a:spcAft>
                <a:spcPts val="1000"/>
              </a:spcAft>
            </a:pPr>
            <a:r>
              <a:rPr lang="en-US" sz="1200" noProof="1" smtClean="0">
                <a:latin typeface="Constantia"/>
                <a:ea typeface="Calibri"/>
                <a:cs typeface="Times New Roman"/>
              </a:rPr>
              <a:t>Calmer and less fervently covered work of the Agency by the media, in the period after the monitoring of electoral campaign </a:t>
            </a:r>
            <a:r>
              <a:rPr lang="en-US" sz="1200" noProof="1">
                <a:latin typeface="Constantia"/>
                <a:ea typeface="Calibri"/>
                <a:cs typeface="Times New Roman"/>
              </a:rPr>
              <a:t>financing - </a:t>
            </a:r>
            <a:r>
              <a:rPr lang="en-US" sz="1200" noProof="1" smtClean="0">
                <a:latin typeface="Constantia"/>
                <a:ea typeface="Calibri"/>
                <a:cs typeface="Times New Roman"/>
              </a:rPr>
              <a:t>caused a decreased perception of this institution's activities in the eyes of average citizens. This has led to a smaller number of citizens who believe that the Agency provides adequate support to the battle against corruption at this moment. </a:t>
            </a:r>
          </a:p>
        </p:txBody>
      </p:sp>
      <p:graphicFrame>
        <p:nvGraphicFramePr>
          <p:cNvPr id="12" name="Chart 11"/>
          <p:cNvGraphicFramePr/>
          <p:nvPr/>
        </p:nvGraphicFramePr>
        <p:xfrm>
          <a:off x="428596" y="857232"/>
          <a:ext cx="8215370" cy="435771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5992"/>
            <a:ext cx="5715024" cy="1000132"/>
          </a:xfrm>
        </p:spPr>
        <p:txBody>
          <a:bodyPr>
            <a:normAutofit/>
          </a:bodyPr>
          <a:lstStyle/>
          <a:p>
            <a:pPr algn="ctr"/>
            <a:r>
              <a:rPr lang="x-none" sz="2800" smtClean="0">
                <a:solidFill>
                  <a:schemeClr val="tx1"/>
                </a:solidFill>
                <a:latin typeface="Constantia" pitchFamily="18" charset="0"/>
              </a:rPr>
              <a:t>THANK YOU </a:t>
            </a:r>
            <a:r>
              <a:rPr lang="en-US" dirty="0" smtClean="0"/>
              <a:t/>
            </a:r>
            <a:br>
              <a:rPr lang="en-US" dirty="0" smtClean="0"/>
            </a:br>
            <a:endParaRPr lang="en-US" dirty="0"/>
          </a:p>
        </p:txBody>
      </p:sp>
      <p:sp>
        <p:nvSpPr>
          <p:cNvPr id="3" name="Subtitle 2"/>
          <p:cNvSpPr>
            <a:spLocks noGrp="1"/>
          </p:cNvSpPr>
          <p:nvPr>
            <p:ph type="subTitle" idx="1"/>
          </p:nvPr>
        </p:nvSpPr>
        <p:spPr>
          <a:xfrm>
            <a:off x="3428992" y="5357826"/>
            <a:ext cx="4214842" cy="1017096"/>
          </a:xfrm>
        </p:spPr>
        <p:txBody>
          <a:bodyPr>
            <a:normAutofit/>
          </a:bodyPr>
          <a:lstStyle/>
          <a:p>
            <a:pPr algn="ct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8501090" cy="500066"/>
          </a:xfrm>
        </p:spPr>
        <p:txBody>
          <a:bodyPr>
            <a:noAutofit/>
          </a:bodyPr>
          <a:lstStyle/>
          <a:p>
            <a:r>
              <a:rPr lang="en-US" sz="1800" b="1" dirty="0" smtClean="0">
                <a:solidFill>
                  <a:schemeClr val="tx1"/>
                </a:solidFill>
                <a:latin typeface="Constantia" pitchFamily="18" charset="0"/>
              </a:rPr>
              <a:t/>
            </a:r>
            <a:br>
              <a:rPr lang="en-US" sz="1800" b="1" dirty="0" smtClean="0">
                <a:solidFill>
                  <a:schemeClr val="tx1"/>
                </a:solidFill>
                <a:latin typeface="Constantia" pitchFamily="18" charset="0"/>
              </a:rPr>
            </a:br>
            <a:r>
              <a:rPr lang="en-US" sz="1800" b="1" dirty="0" smtClean="0">
                <a:solidFill>
                  <a:schemeClr val="tx1"/>
                </a:solidFill>
                <a:latin typeface="Constantia" pitchFamily="18" charset="0"/>
              </a:rPr>
              <a:t> </a:t>
            </a:r>
            <a:br>
              <a:rPr lang="en-US" sz="1800" b="1" dirty="0" smtClean="0">
                <a:solidFill>
                  <a:schemeClr val="tx1"/>
                </a:solidFill>
                <a:latin typeface="Constantia" pitchFamily="18" charset="0"/>
              </a:rPr>
            </a:br>
            <a:r>
              <a:rPr lang="sr-Latn-RS" sz="1800" b="1" dirty="0" smtClean="0">
                <a:solidFill>
                  <a:schemeClr val="tx1"/>
                </a:solidFill>
                <a:latin typeface="Constantia" pitchFamily="18" charset="0"/>
              </a:rPr>
              <a:t> </a:t>
            </a:r>
            <a:r>
              <a:rPr lang="en-US" sz="1800" b="1" dirty="0" smtClean="0">
                <a:solidFill>
                  <a:prstClr val="black"/>
                </a:solidFill>
                <a:latin typeface="Constantia" pitchFamily="18" charset="0"/>
              </a:rPr>
              <a:t>Generally speaking, do you think things in Serbia are going in the right or </a:t>
            </a:r>
            <a:r>
              <a:rPr lang="sr-Latn-RS" sz="1800" b="1" dirty="0" smtClean="0">
                <a:solidFill>
                  <a:prstClr val="black"/>
                </a:solidFill>
                <a:latin typeface="Constantia" pitchFamily="18" charset="0"/>
              </a:rPr>
              <a:t>    </a:t>
            </a:r>
            <a:br>
              <a:rPr lang="sr-Latn-RS" sz="1800" b="1" dirty="0" smtClean="0">
                <a:solidFill>
                  <a:prstClr val="black"/>
                </a:solidFill>
                <a:latin typeface="Constantia" pitchFamily="18" charset="0"/>
              </a:rPr>
            </a:br>
            <a:r>
              <a:rPr lang="sr-Latn-RS" sz="1800" b="1" dirty="0" smtClean="0">
                <a:solidFill>
                  <a:prstClr val="black"/>
                </a:solidFill>
                <a:latin typeface="Constantia" pitchFamily="18" charset="0"/>
              </a:rPr>
              <a:t>  </a:t>
            </a:r>
            <a:r>
              <a:rPr lang="en-US" sz="1800" b="1" dirty="0" smtClean="0">
                <a:solidFill>
                  <a:prstClr val="black"/>
                </a:solidFill>
                <a:latin typeface="Constantia" pitchFamily="18" charset="0"/>
              </a:rPr>
              <a:t>wrong direction? </a:t>
            </a:r>
            <a:endParaRPr lang="sr-Latn-RS" sz="1800" b="1" noProof="1" smtClean="0">
              <a:solidFill>
                <a:schemeClr val="tx1"/>
              </a:solidFill>
              <a:latin typeface="Constantia" pitchFamily="18" charset="0"/>
            </a:endParaRPr>
          </a:p>
        </p:txBody>
      </p:sp>
      <p:sp>
        <p:nvSpPr>
          <p:cNvPr id="3" name="Content Placeholder 2"/>
          <p:cNvSpPr>
            <a:spLocks noGrp="1"/>
          </p:cNvSpPr>
          <p:nvPr>
            <p:ph sz="quarter" idx="1"/>
          </p:nvPr>
        </p:nvSpPr>
        <p:spPr>
          <a:xfrm>
            <a:off x="357158" y="642918"/>
            <a:ext cx="7901014" cy="5759596"/>
          </a:xfrm>
        </p:spPr>
        <p:txBody>
          <a:bodyPr>
            <a:normAutofit/>
          </a:bodyPr>
          <a:lstStyle/>
          <a:p>
            <a:pPr>
              <a:lnSpc>
                <a:spcPct val="150000"/>
              </a:lnSpc>
              <a:buNone/>
            </a:pPr>
            <a:endParaRPr lang="sr-Latn-RS" sz="2000" noProof="1" smtClean="0">
              <a:latin typeface="Constantia" pitchFamily="18" charset="0"/>
            </a:endParaRPr>
          </a:p>
          <a:p>
            <a:endParaRPr lang="sr-Latn-RS"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3</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3" name="TextBox 12"/>
          <p:cNvSpPr txBox="1"/>
          <p:nvPr/>
        </p:nvSpPr>
        <p:spPr>
          <a:xfrm>
            <a:off x="6643702" y="1857364"/>
            <a:ext cx="1928826" cy="3357586"/>
          </a:xfrm>
          <a:prstGeom prst="roundRect">
            <a:avLst/>
          </a:prstGeom>
          <a:noFill/>
          <a:ln cap="rnd">
            <a:solidFill>
              <a:schemeClr val="accent1">
                <a:lumMod val="75000"/>
              </a:schemeClr>
            </a:solidFill>
            <a:miter lim="800000"/>
          </a:ln>
        </p:spPr>
        <p:txBody>
          <a:bodyPr wrap="square" rtlCol="0">
            <a:spAutoFit/>
          </a:bodyPr>
          <a:lstStyle/>
          <a:p>
            <a:pPr algn="ctr"/>
            <a:r>
              <a:rPr lang="en-US" sz="1200" noProof="1" smtClean="0">
                <a:latin typeface="Constantia" pitchFamily="18" charset="0"/>
              </a:rPr>
              <a:t>Optimism of Serbian citizens still remains at the December </a:t>
            </a:r>
            <a:r>
              <a:rPr lang="en-US" sz="1200" noProof="1">
                <a:latin typeface="Constantia" pitchFamily="18" charset="0"/>
              </a:rPr>
              <a:t>2013 level . </a:t>
            </a:r>
            <a:r>
              <a:rPr lang="en-US" sz="1200" noProof="1" smtClean="0">
                <a:latin typeface="Constantia" pitchFamily="18" charset="0"/>
              </a:rPr>
              <a:t>At this moment, almost one third of citizens (31%) are of the opinion that things in Serbia are going in the right direction! This represents the  third research cycle where we note almost the same percent of citizens who express their optimism concerning Serbia's future</a:t>
            </a:r>
            <a:r>
              <a:rPr lang="en-US" sz="1400" noProof="1" smtClean="0">
                <a:latin typeface="Constantia" pitchFamily="18" charset="0"/>
              </a:rPr>
              <a:t>.</a:t>
            </a:r>
          </a:p>
        </p:txBody>
      </p:sp>
      <p:graphicFrame>
        <p:nvGraphicFramePr>
          <p:cNvPr id="11" name="Chart 10"/>
          <p:cNvGraphicFramePr/>
          <p:nvPr/>
        </p:nvGraphicFramePr>
        <p:xfrm>
          <a:off x="285720" y="857232"/>
          <a:ext cx="6143668" cy="500066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Autofit/>
          </a:bodyPr>
          <a:lstStyle/>
          <a:p>
            <a:pPr marL="274320" lvl="0" indent="-274320">
              <a:lnSpc>
                <a:spcPct val="150000"/>
              </a:lnSpc>
              <a:spcBef>
                <a:spcPts val="600"/>
              </a:spcBef>
            </a:pPr>
            <a:r>
              <a:rPr lang="en-US" sz="1800" b="1" cap="none" noProof="1" smtClean="0">
                <a:solidFill>
                  <a:prstClr val="black"/>
                </a:solidFill>
                <a:latin typeface="Constantia"/>
                <a:ea typeface="Calibri"/>
                <a:cs typeface="Times New Roman"/>
              </a:rPr>
              <a:t>How would you assess your current financial situation?</a:t>
            </a:r>
            <a:endParaRPr lang="x-none" sz="1800" b="1" cap="none" noProof="1">
              <a:solidFill>
                <a:prstClr val="black"/>
              </a:solidFill>
              <a:ea typeface="+mn-ea"/>
              <a:cs typeface="+mn-cs"/>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4</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3" name="TextBox 12"/>
          <p:cNvSpPr txBox="1"/>
          <p:nvPr/>
        </p:nvSpPr>
        <p:spPr>
          <a:xfrm>
            <a:off x="571472" y="5143512"/>
            <a:ext cx="7500990" cy="1000132"/>
          </a:xfrm>
          <a:prstGeom prst="roundRect">
            <a:avLst>
              <a:gd name="adj" fmla="val 50000"/>
            </a:avLst>
          </a:prstGeom>
          <a:noFill/>
          <a:ln cap="rnd">
            <a:solidFill>
              <a:schemeClr val="accent1">
                <a:lumMod val="75000"/>
              </a:schemeClr>
            </a:solidFill>
            <a:miter lim="800000"/>
          </a:ln>
        </p:spPr>
        <p:txBody>
          <a:bodyPr wrap="square" rtlCol="0">
            <a:noAutofit/>
          </a:bodyPr>
          <a:lstStyle/>
          <a:p>
            <a:pPr algn="ctr"/>
            <a:r>
              <a:rPr lang="en-GB" sz="1200" dirty="0" smtClean="0">
                <a:latin typeface="Constantia" pitchFamily="18" charset="0"/>
              </a:rPr>
              <a:t>Since the beginning of the research project in 2009, we currently have the highest percentage of interviewees who believe their financial situation is unbearable (18%). If we take into account another 36% of those who describe their financial position as bad, we get a bit more than half of Serbian citizens whose finances are barely sufficient for survival.</a:t>
            </a:r>
            <a:endParaRPr lang="en-US" sz="1200" dirty="0">
              <a:latin typeface="Constantia" pitchFamily="18" charset="0"/>
            </a:endParaRPr>
          </a:p>
        </p:txBody>
      </p:sp>
      <p:graphicFrame>
        <p:nvGraphicFramePr>
          <p:cNvPr id="10" name="Chart 9"/>
          <p:cNvGraphicFramePr/>
          <p:nvPr/>
        </p:nvGraphicFramePr>
        <p:xfrm>
          <a:off x="428596" y="1000108"/>
          <a:ext cx="8072494" cy="392909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What are the key problems?</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5</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6286512" y="1000108"/>
            <a:ext cx="2286016" cy="4355902"/>
          </a:xfrm>
          <a:prstGeom prst="roundRect">
            <a:avLst/>
          </a:prstGeom>
          <a:noFill/>
          <a:ln>
            <a:solidFill>
              <a:schemeClr val="accent1">
                <a:lumMod val="75000"/>
              </a:schemeClr>
            </a:solidFill>
          </a:ln>
        </p:spPr>
        <p:txBody>
          <a:bodyPr wrap="square" rtlCol="0">
            <a:spAutoFit/>
          </a:bodyPr>
          <a:lstStyle/>
          <a:p>
            <a:pPr algn="ctr"/>
            <a:r>
              <a:rPr lang="en-US" sz="1200" noProof="1" smtClean="0">
                <a:latin typeface="Constantia" pitchFamily="18" charset="0"/>
              </a:rPr>
              <a:t>Negative parameters of living standards represent the precondition on  the list of key problems the citizens of Serbia face. </a:t>
            </a:r>
          </a:p>
          <a:p>
            <a:pPr algn="ctr"/>
            <a:endParaRPr lang="en-US" sz="1200" noProof="1">
              <a:latin typeface="Constantia" pitchFamily="18" charset="0"/>
            </a:endParaRPr>
          </a:p>
          <a:p>
            <a:pPr algn="ctr"/>
            <a:r>
              <a:rPr lang="en-US" sz="1200" noProof="1" smtClean="0">
                <a:latin typeface="Constantia" pitchFamily="18" charset="0"/>
              </a:rPr>
              <a:t>Poverty has pushed corruption from second to third position  on the list of biggest problems the citizens face. </a:t>
            </a:r>
          </a:p>
          <a:p>
            <a:pPr algn="ctr"/>
            <a:endParaRPr lang="en-US" sz="1200" noProof="1">
              <a:latin typeface="Constantia" pitchFamily="18" charset="0"/>
            </a:endParaRPr>
          </a:p>
          <a:p>
            <a:pPr algn="ctr"/>
            <a:r>
              <a:rPr lang="en-US" sz="1200" noProof="1" smtClean="0">
                <a:latin typeface="Constantia" pitchFamily="18" charset="0"/>
              </a:rPr>
              <a:t>At this moment, immediately after unemployment which tops the list, poverty is the key problem for 18% of Serbian citizens; corruption is in third place, with 12% of those who see it as the biggest problem for Serbian citizens today.</a:t>
            </a:r>
          </a:p>
        </p:txBody>
      </p:sp>
      <p:graphicFrame>
        <p:nvGraphicFramePr>
          <p:cNvPr id="10" name="Chart 9"/>
          <p:cNvGraphicFramePr/>
          <p:nvPr/>
        </p:nvGraphicFramePr>
        <p:xfrm>
          <a:off x="214282" y="571480"/>
          <a:ext cx="5848350" cy="557216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2000240"/>
            <a:ext cx="6572296" cy="1071570"/>
          </a:xfrm>
        </p:spPr>
        <p:txBody>
          <a:bodyPr>
            <a:normAutofit/>
          </a:bodyPr>
          <a:lstStyle/>
          <a:p>
            <a:pPr algn="ctr"/>
            <a:r>
              <a:rPr lang="en-US" sz="2800" dirty="0" smtClean="0">
                <a:solidFill>
                  <a:schemeClr val="tx1"/>
                </a:solidFill>
                <a:latin typeface="Constantia" pitchFamily="18" charset="0"/>
              </a:rPr>
              <a:t>THE INCIDENCE OF CORRUPTION</a:t>
            </a:r>
            <a:endParaRPr lang="en-US" sz="2800" dirty="0">
              <a:solidFill>
                <a:schemeClr val="tx1"/>
              </a:solidFill>
            </a:endParaRPr>
          </a:p>
        </p:txBody>
      </p:sp>
      <p:sp>
        <p:nvSpPr>
          <p:cNvPr id="3" name="Subtitle 2"/>
          <p:cNvSpPr>
            <a:spLocks noGrp="1"/>
          </p:cNvSpPr>
          <p:nvPr>
            <p:ph type="subTitle" idx="1"/>
          </p:nvPr>
        </p:nvSpPr>
        <p:spPr>
          <a:xfrm>
            <a:off x="3428992" y="4500570"/>
            <a:ext cx="4214842" cy="1874352"/>
          </a:xfrm>
        </p:spPr>
        <p:txBody>
          <a:bodyPr>
            <a:normAutofit/>
          </a:bodyPr>
          <a:lstStyle/>
          <a:p>
            <a:pPr algn="ctr"/>
            <a:r>
              <a:rPr lang="sr-Latn-RS" sz="2800" b="0" i="1" dirty="0" smtClean="0">
                <a:solidFill>
                  <a:schemeClr val="tx1"/>
                </a:solidFill>
                <a:latin typeface="Constantia" pitchFamily="18" charset="0"/>
              </a:rPr>
              <a:t>Who paid, how much, to whom and why?</a:t>
            </a:r>
            <a:endParaRPr lang="en-US" sz="2800" b="0" i="1"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en-US" sz="2000" b="1" dirty="0" smtClean="0">
                <a:solidFill>
                  <a:schemeClr val="tx1"/>
                </a:solidFill>
                <a:latin typeface="Constantia" pitchFamily="18" charset="0"/>
              </a:rPr>
              <a:t> Corruption incidence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7</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42910" y="5214950"/>
            <a:ext cx="7429552" cy="908864"/>
          </a:xfrm>
          <a:prstGeom prst="roundRect">
            <a:avLst>
              <a:gd name="adj" fmla="val 50000"/>
            </a:avLst>
          </a:prstGeom>
          <a:noFill/>
          <a:ln>
            <a:solidFill>
              <a:schemeClr val="accent1">
                <a:lumMod val="75000"/>
              </a:schemeClr>
            </a:solidFill>
          </a:ln>
        </p:spPr>
        <p:txBody>
          <a:bodyPr wrap="square" rtlCol="0">
            <a:spAutoFit/>
          </a:bodyPr>
          <a:lstStyle/>
          <a:p>
            <a:pPr algn="ctr"/>
            <a:r>
              <a:rPr lang="en-US" sz="1200" noProof="1" smtClean="0">
                <a:latin typeface="Constantia" pitchFamily="18" charset="0"/>
              </a:rPr>
              <a:t>Only 19% of interviewees say that people close to them had experience with corruption in the previous three months, which is 1% less than a year ago. This is, at the same time, the lowest result since the beginning of this research project!</a:t>
            </a:r>
            <a:endParaRPr lang="sr-Latn-RS" sz="1200" noProof="1">
              <a:latin typeface="Constantia" pitchFamily="18" charset="0"/>
            </a:endParaRPr>
          </a:p>
        </p:txBody>
      </p:sp>
      <p:graphicFrame>
        <p:nvGraphicFramePr>
          <p:cNvPr id="10" name="Chart 9"/>
          <p:cNvGraphicFramePr/>
          <p:nvPr/>
        </p:nvGraphicFramePr>
        <p:xfrm>
          <a:off x="357158" y="1071546"/>
          <a:ext cx="8143932" cy="392909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Autofit/>
          </a:bodyPr>
          <a:lstStyle/>
          <a:p>
            <a:pPr>
              <a:lnSpc>
                <a:spcPct val="150000"/>
              </a:lnSpc>
            </a:pPr>
            <a:r>
              <a:rPr lang="en-US" sz="1800" dirty="0" smtClean="0">
                <a:latin typeface="Constantia" pitchFamily="18" charset="0"/>
              </a:rPr>
              <a:t/>
            </a:r>
            <a:br>
              <a:rPr lang="en-US" sz="1800" dirty="0" smtClean="0">
                <a:latin typeface="Constantia" pitchFamily="18" charset="0"/>
              </a:rPr>
            </a:br>
            <a:r>
              <a:rPr lang="sr-Latn-RS" sz="1800" b="1" dirty="0" smtClean="0">
                <a:solidFill>
                  <a:schemeClr val="tx1"/>
                </a:solidFill>
                <a:latin typeface="Constantia" pitchFamily="18" charset="0"/>
              </a:rPr>
              <a:t>Who g</a:t>
            </a:r>
            <a:r>
              <a:rPr lang="en-US" sz="1800" b="1" dirty="0" smtClean="0">
                <a:solidFill>
                  <a:schemeClr val="tx1"/>
                </a:solidFill>
                <a:latin typeface="Constantia" pitchFamily="18" charset="0"/>
              </a:rPr>
              <a:t>o</a:t>
            </a:r>
            <a:r>
              <a:rPr lang="sr-Latn-RS" sz="1800" b="1" dirty="0" smtClean="0">
                <a:solidFill>
                  <a:schemeClr val="tx1"/>
                </a:solidFill>
                <a:latin typeface="Constantia" pitchFamily="18" charset="0"/>
              </a:rPr>
              <a:t>t paid?</a:t>
            </a:r>
            <a:endParaRPr lang="sr-Latn-CS" sz="18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8</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9" name="TextBox 18"/>
          <p:cNvSpPr txBox="1"/>
          <p:nvPr/>
        </p:nvSpPr>
        <p:spPr>
          <a:xfrm>
            <a:off x="642910" y="5357826"/>
            <a:ext cx="7429552" cy="919401"/>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The trends we have been following in the last three cycles clearly single out doctors and police officers as professionals in the area where corruption is constantly present. We now see a rising trend also with regards to public administration clerks. In the last two cycles, almost half (48%) out of the total number of bribes given have connection with the health care system and doctors!</a:t>
            </a:r>
            <a:endParaRPr lang="sr-Latn-RS" sz="1200" noProof="1">
              <a:latin typeface="Constantia" pitchFamily="18" charset="0"/>
            </a:endParaRPr>
          </a:p>
        </p:txBody>
      </p:sp>
      <p:graphicFrame>
        <p:nvGraphicFramePr>
          <p:cNvPr id="10" name="Chart 9"/>
          <p:cNvGraphicFramePr/>
          <p:nvPr/>
        </p:nvGraphicFramePr>
        <p:xfrm>
          <a:off x="285720" y="928670"/>
          <a:ext cx="8143932" cy="428628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pl-PL" sz="2000" b="1" dirty="0" smtClean="0">
                <a:solidFill>
                  <a:schemeClr val="tx1"/>
                </a:solidFill>
                <a:latin typeface="Constantia" pitchFamily="18" charset="0"/>
              </a:rPr>
              <a:t>What is </a:t>
            </a:r>
            <a:r>
              <a:rPr lang="en-US" sz="2000" b="1" dirty="0" smtClean="0">
                <a:solidFill>
                  <a:schemeClr val="tx1"/>
                </a:solidFill>
                <a:latin typeface="Constantia" pitchFamily="18" charset="0"/>
              </a:rPr>
              <a:t>the </a:t>
            </a:r>
            <a:r>
              <a:rPr lang="pl-PL" sz="2000" b="1" dirty="0" smtClean="0">
                <a:solidFill>
                  <a:schemeClr val="tx1"/>
                </a:solidFill>
                <a:latin typeface="Constantia" pitchFamily="18" charset="0"/>
              </a:rPr>
              <a:t>reason for </a:t>
            </a:r>
            <a:r>
              <a:rPr lang="en-US" sz="2000" b="1" dirty="0" smtClean="0">
                <a:solidFill>
                  <a:schemeClr val="tx1"/>
                </a:solidFill>
                <a:latin typeface="Constantia" pitchFamily="18" charset="0"/>
              </a:rPr>
              <a:t>paying</a:t>
            </a:r>
            <a:r>
              <a:rPr lang="pl-PL" sz="2000" b="1" dirty="0" smtClean="0">
                <a:solidFill>
                  <a:schemeClr val="tx1"/>
                </a:solidFill>
                <a:latin typeface="Constantia" pitchFamily="18" charset="0"/>
              </a:rPr>
              <a:t> a bribe?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9</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20" name="TextBox 19"/>
          <p:cNvSpPr txBox="1"/>
          <p:nvPr/>
        </p:nvSpPr>
        <p:spPr>
          <a:xfrm>
            <a:off x="571472" y="4714884"/>
            <a:ext cx="7572428" cy="1532334"/>
          </a:xfrm>
          <a:prstGeom prst="roundRect">
            <a:avLst/>
          </a:prstGeom>
          <a:noFill/>
          <a:ln>
            <a:solidFill>
              <a:schemeClr val="accent1">
                <a:shade val="50000"/>
              </a:schemeClr>
            </a:solidFill>
          </a:ln>
        </p:spPr>
        <p:txBody>
          <a:bodyPr wrap="square" rtlCol="0">
            <a:spAutoFit/>
          </a:bodyPr>
          <a:lstStyle/>
          <a:p>
            <a:pPr algn="ctr"/>
            <a:r>
              <a:rPr lang="en-US" sz="1200" noProof="1" smtClean="0">
                <a:latin typeface="Constantia" pitchFamily="18" charset="0"/>
              </a:rPr>
              <a:t>Almost 60% of Serbian citizens with direct or indirect experience with corruption have offered bribes THEMSELVES in order to obtain a certain service! </a:t>
            </a:r>
            <a:endParaRPr lang="sr-Latn-RS" sz="1200" noProof="1" smtClean="0">
              <a:latin typeface="Constantia" pitchFamily="18" charset="0"/>
            </a:endParaRPr>
          </a:p>
          <a:p>
            <a:pPr algn="ctr"/>
            <a:endParaRPr lang="sr-Latn-RS" sz="1200" noProof="1" smtClean="0">
              <a:latin typeface="Constantia" pitchFamily="18" charset="0"/>
            </a:endParaRPr>
          </a:p>
          <a:p>
            <a:pPr algn="ctr"/>
            <a:r>
              <a:rPr lang="en-US" sz="1200" noProof="1" smtClean="0">
                <a:latin typeface="Constantia" pitchFamily="18" charset="0"/>
              </a:rPr>
              <a:t>However, we have to note that the number of cases where citizens were directly asked for a bribe is a bit higher than six months ago (rise from 19% to 22% in the category of citizens who were directly asked for a bribe). On the other hand, in cases of indirect experrience with corruption, the number of cases where citizens were directly asked for bribe has dropped by 3% (from 27% to 24%) in the past three months.</a:t>
            </a:r>
          </a:p>
        </p:txBody>
      </p:sp>
      <p:graphicFrame>
        <p:nvGraphicFramePr>
          <p:cNvPr id="11" name="Chart 10"/>
          <p:cNvGraphicFramePr/>
          <p:nvPr/>
        </p:nvGraphicFramePr>
        <p:xfrm>
          <a:off x="285720" y="785794"/>
          <a:ext cx="8072494" cy="385765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1179</TotalTime>
  <Words>1705</Words>
  <Application>Microsoft Office PowerPoint</Application>
  <PresentationFormat>On-screen Show (4:3)</PresentationFormat>
  <Paragraphs>133</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Oriel</vt:lpstr>
      <vt:lpstr>  ATTITUDES OF SERBIAN CITIZENS TOWARDS CORRUPTION   </vt:lpstr>
      <vt:lpstr>  Methodological remarks </vt:lpstr>
      <vt:lpstr>    Generally speaking, do you think things in Serbia are going in the right or        wrong direction? </vt:lpstr>
      <vt:lpstr>How would you assess your current financial situation?</vt:lpstr>
      <vt:lpstr>  What are the key problems?</vt:lpstr>
      <vt:lpstr>THE INCIDENCE OF CORRUPTION</vt:lpstr>
      <vt:lpstr>  Corruption incidence</vt:lpstr>
      <vt:lpstr> Who got paid?</vt:lpstr>
      <vt:lpstr> What is the reason for paying a bribe?</vt:lpstr>
      <vt:lpstr>  The average amount of bribes paid, a comparative review</vt:lpstr>
      <vt:lpstr>  Perception of corruption</vt:lpstr>
      <vt:lpstr>  Future of coruption in Serbia in the next 12 months</vt:lpstr>
      <vt:lpstr>  Corruption is lurking from...?</vt:lpstr>
      <vt:lpstr>  How much corruption is there in the key institutions of the system?</vt:lpstr>
      <vt:lpstr>  Perception of corruption in the health care system </vt:lpstr>
      <vt:lpstr>On what grounds do you believe that corruption is widespread within the health care system?</vt:lpstr>
      <vt:lpstr>Perception of corruption level among health care workers in Serbia </vt:lpstr>
      <vt:lpstr>Perception of corruption level in medical institutions</vt:lpstr>
      <vt:lpstr>   Sources of information on corruption</vt:lpstr>
      <vt:lpstr>If someone directly requests a bribe from you, what would you do?</vt:lpstr>
      <vt:lpstr>   Stakeholders in the anticorruption efforts</vt:lpstr>
      <vt:lpstr>  What is the best way for fighting corruption?</vt:lpstr>
      <vt:lpstr>  Efficiency of the Government of the Republic of Serbia in the fight against corruption</vt:lpstr>
      <vt:lpstr>Perception of the work of the Anti-Corruption Agency  </vt:lpstr>
      <vt:lpstr>  Recognisability of the Anti-Corruption Agency</vt:lpstr>
      <vt:lpstr>Agency’s contribution to the battle against corruption</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STAV GRAĐANA SRBIJE PREMA KORUPCIJI</dc:title>
  <dc:creator>Ivo Colovic</dc:creator>
  <cp:lastModifiedBy>Daniel Varga</cp:lastModifiedBy>
  <cp:revision>378</cp:revision>
  <dcterms:created xsi:type="dcterms:W3CDTF">2013-01-24T10:23:53Z</dcterms:created>
  <dcterms:modified xsi:type="dcterms:W3CDTF">2014-02-12T11:16:47Z</dcterms:modified>
</cp:coreProperties>
</file>