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0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1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2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3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14.xml" ContentType="application/vnd.openxmlformats-officedocument.theme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38.xml" ContentType="application/vnd.openxmlformats-officedocument.presentationml.tags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39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ags/tag46.xml" ContentType="application/vnd.openxmlformats-officedocument.presentationml.tags+xml"/>
  <Override PartName="/ppt/notesSlides/notesSlide1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23" r:id="rId2"/>
    <p:sldMasterId id="2147483663" r:id="rId3"/>
    <p:sldMasterId id="2147483713" r:id="rId4"/>
    <p:sldMasterId id="2147483677" r:id="rId5"/>
    <p:sldMasterId id="2147483741" r:id="rId6"/>
    <p:sldMasterId id="2147483746" r:id="rId7"/>
    <p:sldMasterId id="2147483756" r:id="rId8"/>
    <p:sldMasterId id="2147483771" r:id="rId9"/>
    <p:sldMasterId id="2147483784" r:id="rId10"/>
    <p:sldMasterId id="2147483798" r:id="rId11"/>
    <p:sldMasterId id="2147483811" r:id="rId12"/>
    <p:sldMasterId id="2147483825" r:id="rId13"/>
  </p:sldMasterIdLst>
  <p:notesMasterIdLst>
    <p:notesMasterId r:id="rId32"/>
  </p:notesMasterIdLst>
  <p:sldIdLst>
    <p:sldId id="350" r:id="rId14"/>
    <p:sldId id="353" r:id="rId15"/>
    <p:sldId id="466" r:id="rId16"/>
    <p:sldId id="463" r:id="rId17"/>
    <p:sldId id="447" r:id="rId18"/>
    <p:sldId id="456" r:id="rId19"/>
    <p:sldId id="442" r:id="rId20"/>
    <p:sldId id="436" r:id="rId21"/>
    <p:sldId id="448" r:id="rId22"/>
    <p:sldId id="461" r:id="rId23"/>
    <p:sldId id="406" r:id="rId24"/>
    <p:sldId id="468" r:id="rId25"/>
    <p:sldId id="465" r:id="rId26"/>
    <p:sldId id="464" r:id="rId27"/>
    <p:sldId id="458" r:id="rId28"/>
    <p:sldId id="469" r:id="rId29"/>
    <p:sldId id="471" r:id="rId30"/>
    <p:sldId id="344" r:id="rId31"/>
  </p:sldIdLst>
  <p:sldSz cx="9144000" cy="6858000" type="screen4x3"/>
  <p:notesSz cx="7010400" cy="9296400"/>
  <p:custDataLst>
    <p:tags r:id="rId33"/>
  </p:custDataLst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174">
          <p15:clr>
            <a:srgbClr val="A4A3A4"/>
          </p15:clr>
        </p15:guide>
        <p15:guide id="3" orient="horz" pos="3192">
          <p15:clr>
            <a:srgbClr val="A4A3A4"/>
          </p15:clr>
        </p15:guide>
        <p15:guide id="4" orient="horz" pos="2873">
          <p15:clr>
            <a:srgbClr val="A4A3A4"/>
          </p15:clr>
        </p15:guide>
        <p15:guide id="5" orient="horz" pos="1134">
          <p15:clr>
            <a:srgbClr val="A4A3A4"/>
          </p15:clr>
        </p15:guide>
        <p15:guide id="6" orient="horz" pos="810">
          <p15:clr>
            <a:srgbClr val="A4A3A4"/>
          </p15:clr>
        </p15:guide>
        <p15:guide id="7" orient="horz" pos="3509">
          <p15:clr>
            <a:srgbClr val="A4A3A4"/>
          </p15:clr>
        </p15:guide>
        <p15:guide id="8" orient="horz" pos="3668">
          <p15:clr>
            <a:srgbClr val="A4A3A4"/>
          </p15:clr>
        </p15:guide>
        <p15:guide id="9" orient="horz" pos="658">
          <p15:clr>
            <a:srgbClr val="A4A3A4"/>
          </p15:clr>
        </p15:guide>
        <p15:guide id="10" pos="180">
          <p15:clr>
            <a:srgbClr val="A4A3A4"/>
          </p15:clr>
        </p15:guide>
        <p15:guide id="11" pos="5578">
          <p15:clr>
            <a:srgbClr val="A4A3A4"/>
          </p15:clr>
        </p15:guide>
        <p15:guide id="12" pos="2880">
          <p15:clr>
            <a:srgbClr val="A4A3A4"/>
          </p15:clr>
        </p15:guide>
        <p15:guide id="13" pos="814">
          <p15:clr>
            <a:srgbClr val="A4A3A4"/>
          </p15:clr>
        </p15:guide>
        <p15:guide id="14" pos="5260">
          <p15:clr>
            <a:srgbClr val="A4A3A4"/>
          </p15:clr>
        </p15:guide>
        <p15:guide id="15" pos="3040">
          <p15:clr>
            <a:srgbClr val="A4A3A4"/>
          </p15:clr>
        </p15:guide>
        <p15:guide id="16" pos="3830">
          <p15:clr>
            <a:srgbClr val="A4A3A4"/>
          </p15:clr>
        </p15:guide>
        <p15:guide id="17" pos="27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5A5"/>
    <a:srgbClr val="89BD27"/>
    <a:srgbClr val="53C6EF"/>
    <a:srgbClr val="0F7BA2"/>
    <a:srgbClr val="797979"/>
    <a:srgbClr val="489A1E"/>
    <a:srgbClr val="B4E066"/>
    <a:srgbClr val="DDF1B9"/>
    <a:srgbClr val="CCEA96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3484" autoAdjust="0"/>
  </p:normalViewPr>
  <p:slideViewPr>
    <p:cSldViewPr snapToGrid="0" showGuides="1">
      <p:cViewPr varScale="1">
        <p:scale>
          <a:sx n="94" d="100"/>
          <a:sy n="94" d="100"/>
        </p:scale>
        <p:origin x="450" y="96"/>
      </p:cViewPr>
      <p:guideLst>
        <p:guide orient="horz" pos="4144"/>
        <p:guide orient="horz" pos="174"/>
        <p:guide orient="horz" pos="3192"/>
        <p:guide orient="horz" pos="2873"/>
        <p:guide orient="horz" pos="1134"/>
        <p:guide orient="horz" pos="810"/>
        <p:guide orient="horz" pos="3509"/>
        <p:guide orient="horz" pos="3668"/>
        <p:guide orient="horz" pos="658"/>
        <p:guide pos="180"/>
        <p:guide pos="5578"/>
        <p:guide pos="2880"/>
        <p:guide pos="814"/>
        <p:guide pos="5260"/>
        <p:guide pos="3040"/>
        <p:guide pos="3830"/>
        <p:guide pos="27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466389604343978"/>
          <c:y val="2.8999963241501465E-2"/>
          <c:w val="0.64810682679401233"/>
          <c:h val="0.921853699007801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Sep-16</c:v>
                </c:pt>
              </c:strCache>
            </c:strRef>
          </c:tx>
          <c:spPr>
            <a:solidFill>
              <a:srgbClr val="4655A5"/>
            </a:solidFill>
            <a:ln>
              <a:noFill/>
            </a:ln>
          </c:spPr>
          <c:invertIfNegative val="0"/>
          <c:dLbls>
            <c:dLbl>
              <c:idx val="8"/>
              <c:spPr>
                <a:noFill/>
              </c:spPr>
              <c:txPr>
                <a:bodyPr/>
                <a:lstStyle/>
                <a:p>
                  <a:pPr>
                    <a:defRPr sz="1000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063-41E6-B0F3-BF19ADE992AF}"/>
                </c:ext>
              </c:extLst>
            </c:dLbl>
            <c:dLbl>
              <c:idx val="12"/>
              <c:spPr>
                <a:noFill/>
              </c:spPr>
              <c:txPr>
                <a:bodyPr/>
                <a:lstStyle/>
                <a:p>
                  <a:pPr>
                    <a:defRPr sz="1000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063-41E6-B0F3-BF19ADE992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Nezaposlenost </c:v>
                </c:pt>
                <c:pt idx="1">
                  <c:v>Nizak životni standard </c:v>
                </c:pt>
                <c:pt idx="2">
                  <c:v>Korupcija </c:v>
                </c:pt>
                <c:pt idx="3">
                  <c:v>Kriminal </c:v>
                </c:pt>
                <c:pt idx="4">
                  <c:v>Zdravstvena zaštita </c:v>
                </c:pt>
                <c:pt idx="5">
                  <c:v>Socijalna zaštita </c:v>
                </c:pt>
                <c:pt idx="6">
                  <c:v>Migranti / Izbeglice </c:v>
                </c:pt>
                <c:pt idx="7">
                  <c:v>Izgradnja i rekonstrukcija puteva</c:v>
                </c:pt>
                <c:pt idx="8">
                  <c:v>Loša uprava </c:v>
                </c:pt>
                <c:pt idx="9">
                  <c:v>Javni saobraćaj </c:v>
                </c:pt>
                <c:pt idx="10">
                  <c:v>Smeće i recikliranje </c:v>
                </c:pt>
                <c:pt idx="11">
                  <c:v>Snabdevanje vodom i kanalizacija </c:v>
                </c:pt>
                <c:pt idx="12">
                  <c:v>Legalizacija 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79.835107690039663</c:v>
                </c:pt>
                <c:pt idx="1">
                  <c:v>76.175143275361009</c:v>
                </c:pt>
                <c:pt idx="2">
                  <c:v>32.492721791058734</c:v>
                </c:pt>
                <c:pt idx="3">
                  <c:v>24.62241526949111</c:v>
                </c:pt>
                <c:pt idx="4">
                  <c:v>30.15209596909833</c:v>
                </c:pt>
                <c:pt idx="5">
                  <c:v>24.426473379363987</c:v>
                </c:pt>
                <c:pt idx="6">
                  <c:v>14.27138313255538</c:v>
                </c:pt>
                <c:pt idx="7">
                  <c:v>13.872748046267407</c:v>
                </c:pt>
                <c:pt idx="8">
                  <c:v>12.642899048091854</c:v>
                </c:pt>
                <c:pt idx="9">
                  <c:v>11.226455328400599</c:v>
                </c:pt>
                <c:pt idx="10">
                  <c:v>10.143333891757328</c:v>
                </c:pt>
                <c:pt idx="11">
                  <c:v>8.7360824892820919</c:v>
                </c:pt>
                <c:pt idx="12">
                  <c:v>4.0749207550230029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63-41E6-B0F3-BF19ADE992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Mar-16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3810">
              <a:noFill/>
            </a:ln>
          </c:spPr>
          <c:invertIfNegative val="0"/>
          <c:dLbls>
            <c:delete val="1"/>
          </c:dLbls>
          <c:cat>
            <c:strRef>
              <c:f>Sheet1!$A$2:$A$14</c:f>
              <c:strCache>
                <c:ptCount val="13"/>
                <c:pt idx="0">
                  <c:v>Nezaposlenost </c:v>
                </c:pt>
                <c:pt idx="1">
                  <c:v>Nizak životni standard </c:v>
                </c:pt>
                <c:pt idx="2">
                  <c:v>Korupcija </c:v>
                </c:pt>
                <c:pt idx="3">
                  <c:v>Kriminal </c:v>
                </c:pt>
                <c:pt idx="4">
                  <c:v>Zdravstvena zaštita </c:v>
                </c:pt>
                <c:pt idx="5">
                  <c:v>Socijalna zaštita </c:v>
                </c:pt>
                <c:pt idx="6">
                  <c:v>Migranti / Izbeglice </c:v>
                </c:pt>
                <c:pt idx="7">
                  <c:v>Izgradnja i rekonstrukcija puteva</c:v>
                </c:pt>
                <c:pt idx="8">
                  <c:v>Loša uprava </c:v>
                </c:pt>
                <c:pt idx="9">
                  <c:v>Javni saobraćaj </c:v>
                </c:pt>
                <c:pt idx="10">
                  <c:v>Smeće i recikliranje </c:v>
                </c:pt>
                <c:pt idx="11">
                  <c:v>Snabdevanje vodom i kanalizacija </c:v>
                </c:pt>
                <c:pt idx="12">
                  <c:v>Legalizacija 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76.035079659935377</c:v>
                </c:pt>
                <c:pt idx="1">
                  <c:v>76.308387583128123</c:v>
                </c:pt>
                <c:pt idx="2">
                  <c:v>33.437081402298638</c:v>
                </c:pt>
                <c:pt idx="3">
                  <c:v>25.285043991001338</c:v>
                </c:pt>
                <c:pt idx="4">
                  <c:v>25.944319345483073</c:v>
                </c:pt>
                <c:pt idx="5">
                  <c:v>21.997684914258748</c:v>
                </c:pt>
                <c:pt idx="6">
                  <c:v>12.930958834742636</c:v>
                </c:pt>
                <c:pt idx="7">
                  <c:v>16.233439613072548</c:v>
                </c:pt>
                <c:pt idx="8">
                  <c:v>19.037360929471749</c:v>
                </c:pt>
                <c:pt idx="9">
                  <c:v>12.879684177386297</c:v>
                </c:pt>
                <c:pt idx="10">
                  <c:v>10.213001321275515</c:v>
                </c:pt>
                <c:pt idx="11">
                  <c:v>8.8603998777437383</c:v>
                </c:pt>
                <c:pt idx="12">
                  <c:v>4.6709522733420776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63-41E6-B0F3-BF19ADE992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610560"/>
        <c:axId val="34624640"/>
      </c:barChart>
      <c:catAx>
        <c:axId val="346105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34624640"/>
        <c:crosses val="autoZero"/>
        <c:auto val="1"/>
        <c:lblAlgn val="ctr"/>
        <c:lblOffset val="100"/>
        <c:noMultiLvlLbl val="0"/>
      </c:catAx>
      <c:valAx>
        <c:axId val="34624640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46105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447865350953905"/>
          <c:y val="0.8225261171420154"/>
          <c:w val="0.14424623327766339"/>
          <c:h val="9.7549616319705296E-2"/>
        </c:manualLayout>
      </c:layout>
      <c:overlay val="0"/>
      <c:txPr>
        <a:bodyPr/>
        <a:lstStyle/>
        <a:p>
          <a:pPr>
            <a:defRPr sz="700">
              <a:solidFill>
                <a:schemeClr val="bg1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31856673206787E-3"/>
          <c:y val="2.1004210765402261E-2"/>
          <c:w val="0.80469950995799644"/>
          <c:h val="0.685716364871256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Porastao</c:v>
                </c:pt>
              </c:strCache>
            </c:strRef>
          </c:tx>
          <c:spPr>
            <a:solidFill>
              <a:srgbClr val="0F7BA2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41-4539-B7C4-3D82DF683E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41-4539-B7C4-3D82DF683EF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13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41-4539-B7C4-3D82DF683EF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41-4539-B7C4-3D82DF683EF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41-4539-B7C4-3D82DF683EFE}"/>
                </c:ext>
              </c:extLst>
            </c:dLbl>
            <c:dLbl>
              <c:idx val="5"/>
              <c:layout>
                <c:manualLayout>
                  <c:x val="1.0959658790440299E-2"/>
                  <c:y val="-3.257310609023973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41-4539-B7C4-3D82DF683E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Sep-16</c:v>
                </c:pt>
                <c:pt idx="1">
                  <c:v>Mar-16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12.593330983365099</c:v>
                </c:pt>
                <c:pt idx="1">
                  <c:v>9.4522594128890596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41-4539-B7C4-3D82DF683E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Ostao isti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Sep-16</c:v>
                </c:pt>
                <c:pt idx="1">
                  <c:v>Mar-16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27.534697563683299</c:v>
                </c:pt>
                <c:pt idx="1">
                  <c:v>17.196302805472257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D41-4539-B7C4-3D82DF683E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Opao</c:v>
                </c:pt>
              </c:strCache>
            </c:strRef>
          </c:tx>
          <c:spPr>
            <a:solidFill>
              <a:srgbClr val="89BD2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Sep-16</c:v>
                </c:pt>
                <c:pt idx="1">
                  <c:v>Mar-16</c:v>
                </c:pt>
              </c:strCache>
            </c:strRef>
          </c:cat>
          <c:val>
            <c:numRef>
              <c:f>Sheet1!$D$2:$D$3</c:f>
              <c:numCache>
                <c:formatCode>0</c:formatCode>
                <c:ptCount val="2"/>
                <c:pt idx="0">
                  <c:v>51.197619873141399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41-4539-B7C4-3D82DF683EF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 znam/bez odgovora</c:v>
                </c:pt>
              </c:strCache>
            </c:strRef>
          </c:tx>
          <c:spPr>
            <a:solidFill>
              <a:srgbClr val="79797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Sep-16</c:v>
                </c:pt>
                <c:pt idx="1">
                  <c:v>Mar-16</c:v>
                </c:pt>
              </c:strCache>
            </c:strRef>
          </c:cat>
          <c:val>
            <c:numRef>
              <c:f>Sheet1!$E$2:$E$3</c:f>
              <c:numCache>
                <c:formatCode>0</c:formatCode>
                <c:ptCount val="2"/>
                <c:pt idx="0">
                  <c:v>8.6743515798107964</c:v>
                </c:pt>
                <c:pt idx="1">
                  <c:v>8.5357701628201035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D41-4539-B7C4-3D82DF683E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141246464"/>
        <c:axId val="141248000"/>
      </c:barChart>
      <c:catAx>
        <c:axId val="14124646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800"/>
            </a:pPr>
            <a:endParaRPr lang="en-US"/>
          </a:p>
        </c:txPr>
        <c:crossAx val="141248000"/>
        <c:crosses val="autoZero"/>
        <c:auto val="1"/>
        <c:lblAlgn val="ctr"/>
        <c:lblOffset val="100"/>
        <c:noMultiLvlLbl val="0"/>
      </c:catAx>
      <c:valAx>
        <c:axId val="141248000"/>
        <c:scaling>
          <c:orientation val="minMax"/>
        </c:scaling>
        <c:delete val="1"/>
        <c:axPos val="r"/>
        <c:numFmt formatCode="0" sourceLinked="1"/>
        <c:majorTickMark val="out"/>
        <c:minorTickMark val="none"/>
        <c:tickLblPos val="nextTo"/>
        <c:crossAx val="1412464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005304129668469"/>
          <c:y val="6.301263229620678E-2"/>
          <c:w val="0.1914339997266126"/>
          <c:h val="0.73954227359280056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551735802840743E-2"/>
          <c:y val="0"/>
          <c:w val="0.80469950995799644"/>
          <c:h val="0.90662111239289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Veoma neuspešno</c:v>
                </c:pt>
              </c:strCache>
            </c:strRef>
          </c:tx>
          <c:spPr>
            <a:solidFill>
              <a:srgbClr val="0F7BA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Sep-16</c:v>
                </c:pt>
                <c:pt idx="1">
                  <c:v>Mar-16</c:v>
                </c:pt>
              </c:strCache>
            </c:strRef>
          </c:cat>
          <c:val>
            <c:numRef>
              <c:f>Sheet1!$B$2:$B$3</c:f>
              <c:numCache>
                <c:formatCode>;0;</c:formatCode>
                <c:ptCount val="2"/>
                <c:pt idx="0">
                  <c:v>-2.9755545772162502</c:v>
                </c:pt>
                <c:pt idx="1">
                  <c:v>-5.5919561030418699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EA-47D9-9C8E-A8C5178DFD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Uglavnom neuspešno</c:v>
                </c:pt>
              </c:strCache>
            </c:strRef>
          </c:tx>
          <c:spPr>
            <a:solidFill>
              <a:srgbClr val="4655A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Sep-16</c:v>
                </c:pt>
                <c:pt idx="1">
                  <c:v>Mar-16</c:v>
                </c:pt>
              </c:strCache>
            </c:strRef>
          </c:cat>
          <c:val>
            <c:numRef>
              <c:f>Sheet1!$C$2:$C$3</c:f>
              <c:numCache>
                <c:formatCode>;0;</c:formatCode>
                <c:ptCount val="2"/>
                <c:pt idx="0">
                  <c:v>-14.3767079838941</c:v>
                </c:pt>
                <c:pt idx="1">
                  <c:v>-15.1870203010546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2EA-47D9-9C8E-A8C5178DFD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Uglavnom uspešno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Sep-16</c:v>
                </c:pt>
                <c:pt idx="1">
                  <c:v>Mar-16</c:v>
                </c:pt>
              </c:strCache>
            </c:strRef>
          </c:cat>
          <c:val>
            <c:numRef>
              <c:f>Sheet1!$D$2:$D$3</c:f>
              <c:numCache>
                <c:formatCode>0</c:formatCode>
                <c:ptCount val="2"/>
                <c:pt idx="0">
                  <c:v>54.952747352889176</c:v>
                </c:pt>
                <c:pt idx="1">
                  <c:v>55.600990026195682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2EA-47D9-9C8E-A8C5178DFD0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Veoma uspešno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Sep-16</c:v>
                </c:pt>
                <c:pt idx="1">
                  <c:v>Mar-16</c:v>
                </c:pt>
              </c:strCache>
            </c:strRef>
          </c:cat>
          <c:val>
            <c:numRef>
              <c:f>Sheet1!$E$2:$E$3</c:f>
              <c:numCache>
                <c:formatCode>0</c:formatCode>
                <c:ptCount val="2"/>
                <c:pt idx="0">
                  <c:v>13.810135825072585</c:v>
                </c:pt>
                <c:pt idx="1">
                  <c:v>10.533268888582587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2EA-47D9-9C8E-A8C5178DFD0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 znam - bez odgovora</c:v>
                </c:pt>
              </c:strCache>
            </c:strRef>
          </c:tx>
          <c:spPr>
            <a:solidFill>
              <a:srgbClr val="797979"/>
            </a:solidFill>
          </c:spPr>
          <c:invertIfNegative val="0"/>
          <c:dLbls>
            <c:dLbl>
              <c:idx val="1"/>
              <c:layout>
                <c:manualLayout>
                  <c:x val="-3.3106799199720438E-3"/>
                  <c:y val="-6.43802457336749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2EA-47D9-9C8E-A8C5178DFD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Sep-16</c:v>
                </c:pt>
                <c:pt idx="1">
                  <c:v>Mar-16</c:v>
                </c:pt>
              </c:strCache>
            </c:strRef>
          </c:cat>
          <c:val>
            <c:numRef>
              <c:f>Sheet1!$F$2:$F$3</c:f>
              <c:numCache>
                <c:formatCode>0</c:formatCode>
                <c:ptCount val="2"/>
                <c:pt idx="0">
                  <c:v>13.884854260928536</c:v>
                </c:pt>
                <c:pt idx="1">
                  <c:v>13.08676468112499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2EA-47D9-9C8E-A8C5178DFD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188732160"/>
        <c:axId val="188733696"/>
      </c:barChart>
      <c:catAx>
        <c:axId val="188732160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low"/>
        <c:spPr>
          <a:ln>
            <a:solidFill>
              <a:schemeClr val="tx1">
                <a:alpha val="99000"/>
              </a:schemeClr>
            </a:solidFill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188733696"/>
        <c:crosses val="autoZero"/>
        <c:auto val="1"/>
        <c:lblAlgn val="ctr"/>
        <c:lblOffset val="100"/>
        <c:noMultiLvlLbl val="0"/>
      </c:catAx>
      <c:valAx>
        <c:axId val="188733696"/>
        <c:scaling>
          <c:orientation val="minMax"/>
        </c:scaling>
        <c:delete val="1"/>
        <c:axPos val="r"/>
        <c:numFmt formatCode=";0;" sourceLinked="1"/>
        <c:majorTickMark val="out"/>
        <c:minorTickMark val="none"/>
        <c:tickLblPos val="nextTo"/>
        <c:crossAx val="188732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160984443152676"/>
          <c:y val="7.1087119783480784E-2"/>
          <c:w val="0.14181436029420902"/>
          <c:h val="0.87889590243805327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35119103019922E-2"/>
          <c:y val="1.206644762902372E-2"/>
          <c:w val="0.89312857169449555"/>
          <c:h val="0.521274562083086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Sep-16</c:v>
                </c:pt>
              </c:strCache>
            </c:strRef>
          </c:tx>
          <c:spPr>
            <a:solidFill>
              <a:srgbClr val="4655A5"/>
            </a:solidFill>
            <a:ln>
              <a:noFill/>
            </a:ln>
          </c:spPr>
          <c:invertIfNegative val="0"/>
          <c:dLbls>
            <c:dLbl>
              <c:idx val="8"/>
              <c:spPr>
                <a:noFill/>
              </c:spPr>
              <c:txPr>
                <a:bodyPr/>
                <a:lstStyle/>
                <a:p>
                  <a:pPr>
                    <a:defRPr sz="1000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101-431E-9825-31389E55130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0A-42AB-B975-BE859DCA4813}"/>
                </c:ext>
              </c:extLst>
            </c:dLbl>
            <c:dLbl>
              <c:idx val="12"/>
              <c:spPr>
                <a:noFill/>
              </c:spPr>
              <c:txPr>
                <a:bodyPr/>
                <a:lstStyle/>
                <a:p>
                  <a:pPr>
                    <a:defRPr sz="1000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101-431E-9825-31389E551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Hranu </c:v>
                </c:pt>
                <c:pt idx="1">
                  <c:v>Medicinsku pomoć  </c:v>
                </c:pt>
                <c:pt idx="2">
                  <c:v>Smeštaj dok ne nastave ka EU</c:v>
                </c:pt>
                <c:pt idx="3">
                  <c:v>Prevoz do EU </c:v>
                </c:pt>
                <c:pt idx="4">
                  <c:v>Odeću </c:v>
                </c:pt>
                <c:pt idx="5">
                  <c:v>Registrovanje</c:v>
                </c:pt>
                <c:pt idx="6">
                  <c:v>Informisanje </c:v>
                </c:pt>
                <c:pt idx="7">
                  <c:v>Pomoć oko dece </c:v>
                </c:pt>
                <c:pt idx="8">
                  <c:v>Pomoć ženama od nasilnika</c:v>
                </c:pt>
                <c:pt idx="9">
                  <c:v>Posao/Zaposlenje   </c:v>
                </c:pt>
                <c:pt idx="10">
                  <c:v>Drugo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>
                  <c:v>76.435917603774527</c:v>
                </c:pt>
                <c:pt idx="1">
                  <c:v>50.949593248433423</c:v>
                </c:pt>
                <c:pt idx="2">
                  <c:v>47.714749247765809</c:v>
                </c:pt>
                <c:pt idx="3">
                  <c:v>42.166677197721519</c:v>
                </c:pt>
                <c:pt idx="4">
                  <c:v>41.181801184577068</c:v>
                </c:pt>
                <c:pt idx="5">
                  <c:v>29.627045283386582</c:v>
                </c:pt>
                <c:pt idx="6">
                  <c:v>28.437003036735202</c:v>
                </c:pt>
                <c:pt idx="7">
                  <c:v>24.09193616054328</c:v>
                </c:pt>
                <c:pt idx="8">
                  <c:v>8.172485490994184</c:v>
                </c:pt>
                <c:pt idx="9">
                  <c:v>0.15102491427803266</c:v>
                </c:pt>
                <c:pt idx="10">
                  <c:v>0.62820097212579484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01-431E-9825-31389E5513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Mar-16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3810">
              <a:noFill/>
            </a:ln>
          </c:spPr>
          <c:invertIfNegative val="0"/>
          <c:dLbls>
            <c:delete val="1"/>
          </c:dLbls>
          <c:cat>
            <c:strRef>
              <c:f>Sheet1!$A$2:$A$12</c:f>
              <c:strCache>
                <c:ptCount val="11"/>
                <c:pt idx="0">
                  <c:v>Hranu </c:v>
                </c:pt>
                <c:pt idx="1">
                  <c:v>Medicinsku pomoć  </c:v>
                </c:pt>
                <c:pt idx="2">
                  <c:v>Smeštaj dok ne nastave ka EU</c:v>
                </c:pt>
                <c:pt idx="3">
                  <c:v>Prevoz do EU </c:v>
                </c:pt>
                <c:pt idx="4">
                  <c:v>Odeću </c:v>
                </c:pt>
                <c:pt idx="5">
                  <c:v>Registrovanje</c:v>
                </c:pt>
                <c:pt idx="6">
                  <c:v>Informisanje </c:v>
                </c:pt>
                <c:pt idx="7">
                  <c:v>Pomoć oko dece </c:v>
                </c:pt>
                <c:pt idx="8">
                  <c:v>Pomoć ženama od nasilnika</c:v>
                </c:pt>
                <c:pt idx="9">
                  <c:v>Posao/Zaposlenje   </c:v>
                </c:pt>
                <c:pt idx="10">
                  <c:v>Drugo</c:v>
                </c:pt>
              </c:strCache>
            </c:strRef>
          </c:cat>
          <c:val>
            <c:numRef>
              <c:f>Sheet1!$C$2:$C$12</c:f>
              <c:numCache>
                <c:formatCode>0</c:formatCode>
                <c:ptCount val="11"/>
                <c:pt idx="0">
                  <c:v>67.074251954042353</c:v>
                </c:pt>
                <c:pt idx="1">
                  <c:v>45.68546534799782</c:v>
                </c:pt>
                <c:pt idx="2">
                  <c:v>52.183123501306675</c:v>
                </c:pt>
                <c:pt idx="3">
                  <c:v>43.970323745849413</c:v>
                </c:pt>
                <c:pt idx="4">
                  <c:v>41.878763739761872</c:v>
                </c:pt>
                <c:pt idx="5">
                  <c:v>27.450555999639924</c:v>
                </c:pt>
                <c:pt idx="6">
                  <c:v>22.761092999412988</c:v>
                </c:pt>
                <c:pt idx="7">
                  <c:v>27.333343899782385</c:v>
                </c:pt>
                <c:pt idx="8">
                  <c:v>8.2126601646780788</c:v>
                </c:pt>
                <c:pt idx="9">
                  <c:v>1.2825848781124789</c:v>
                </c:pt>
                <c:pt idx="10">
                  <c:v>1.0906478691134887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01-431E-9825-31389E5513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610560"/>
        <c:axId val="34624640"/>
      </c:barChart>
      <c:catAx>
        <c:axId val="34610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 rot="-5400000" vert="horz"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34624640"/>
        <c:crosses val="autoZero"/>
        <c:auto val="1"/>
        <c:lblAlgn val="ctr"/>
        <c:lblOffset val="100"/>
        <c:noMultiLvlLbl val="0"/>
      </c:catAx>
      <c:valAx>
        <c:axId val="34624640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extTo"/>
        <c:crossAx val="34610560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57645954672001E-2"/>
          <c:y val="6.2395029818687235E-3"/>
          <c:w val="0.57953909436858275"/>
          <c:h val="0.67173406353748699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89BD2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F1-4EB7-842D-16D75798E6B9}"/>
              </c:ext>
            </c:extLst>
          </c:dPt>
          <c:dPt>
            <c:idx val="1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F1-4EB7-842D-16D75798E6B9}"/>
              </c:ext>
            </c:extLst>
          </c:dPt>
          <c:dPt>
            <c:idx val="2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F1-4EB7-842D-16D75798E6B9}"/>
              </c:ext>
            </c:extLst>
          </c:dPt>
          <c:dPt>
            <c:idx val="3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F1-4EB7-842D-16D75798E6B9}"/>
              </c:ext>
            </c:extLst>
          </c:dPt>
          <c:dPt>
            <c:idx val="4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2F1-4EB7-842D-16D75798E6B9}"/>
              </c:ext>
            </c:extLst>
          </c:dPt>
          <c:dPt>
            <c:idx val="5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2F1-4EB7-842D-16D75798E6B9}"/>
              </c:ext>
            </c:extLst>
          </c:dPt>
          <c:dPt>
            <c:idx val="6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2F1-4EB7-842D-16D75798E6B9}"/>
              </c:ext>
            </c:extLst>
          </c:dPt>
          <c:dPt>
            <c:idx val="7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2F1-4EB7-842D-16D75798E6B9}"/>
              </c:ext>
            </c:extLst>
          </c:dPt>
          <c:dPt>
            <c:idx val="8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2F1-4EB7-842D-16D75798E6B9}"/>
              </c:ext>
            </c:extLst>
          </c:dPt>
          <c:dPt>
            <c:idx val="9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2F1-4EB7-842D-16D75798E6B9}"/>
              </c:ext>
            </c:extLst>
          </c:dPt>
          <c:dPt>
            <c:idx val="10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2F1-4EB7-842D-16D75798E6B9}"/>
              </c:ext>
            </c:extLst>
          </c:dPt>
          <c:dPt>
            <c:idx val="11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2F1-4EB7-842D-16D75798E6B9}"/>
              </c:ext>
            </c:extLst>
          </c:dPt>
          <c:dPt>
            <c:idx val="12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2F1-4EB7-842D-16D75798E6B9}"/>
              </c:ext>
            </c:extLst>
          </c:dPt>
          <c:dPt>
            <c:idx val="13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2F1-4EB7-842D-16D75798E6B9}"/>
              </c:ext>
            </c:extLst>
          </c:dPt>
          <c:dPt>
            <c:idx val="14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2F1-4EB7-842D-16D75798E6B9}"/>
              </c:ext>
            </c:extLst>
          </c:dPt>
          <c:dPt>
            <c:idx val="15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82F1-4EB7-842D-16D75798E6B9}"/>
              </c:ext>
            </c:extLst>
          </c:dPt>
          <c:dPt>
            <c:idx val="16"/>
            <c:invertIfNegative val="0"/>
            <c:bubble3D val="0"/>
            <c:spPr>
              <a:solidFill>
                <a:srgbClr val="89BD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82F1-4EB7-842D-16D75798E6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Mar-16</c:v>
                </c:pt>
                <c:pt idx="1">
                  <c:v>Sep-16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19.455285379155619</c:v>
                </c:pt>
                <c:pt idx="1">
                  <c:v>25.46938070811202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2F1-4EB7-842D-16D75798E6B9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4655A5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Mar-16</c:v>
                </c:pt>
                <c:pt idx="1">
                  <c:v>Sep-16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72.083095236791337</c:v>
                </c:pt>
                <c:pt idx="1">
                  <c:v>67.467650732714333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82F1-4EB7-842D-16D75798E6B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 znam/Bez odgovora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Mar-16</c:v>
                </c:pt>
                <c:pt idx="1">
                  <c:v>Sep-16</c:v>
                </c:pt>
              </c:strCache>
            </c:strRef>
          </c:cat>
          <c:val>
            <c:numRef>
              <c:f>Sheet1!$B$4:$C$4</c:f>
              <c:numCache>
                <c:formatCode>0</c:formatCode>
                <c:ptCount val="2"/>
                <c:pt idx="0">
                  <c:v>8.4616193840529306</c:v>
                </c:pt>
                <c:pt idx="1">
                  <c:v>7.0629685591740019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82F1-4EB7-842D-16D75798E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00712192"/>
        <c:axId val="200713728"/>
      </c:barChart>
      <c:catAx>
        <c:axId val="20071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13728"/>
        <c:crosses val="autoZero"/>
        <c:auto val="1"/>
        <c:lblAlgn val="ctr"/>
        <c:lblOffset val="100"/>
        <c:noMultiLvlLbl val="0"/>
      </c:catAx>
      <c:valAx>
        <c:axId val="2007137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007121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4804289858756303"/>
          <c:y val="0.49045638888110904"/>
          <c:w val="0.33699465478515267"/>
          <c:h val="0.183253583951677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143379141347221"/>
          <c:y val="5.7304307732492982E-2"/>
          <c:w val="0.47390689819516052"/>
          <c:h val="0.920143118862687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Septembar</c:v>
                </c:pt>
              </c:strCache>
            </c:strRef>
          </c:tx>
          <c:spPr>
            <a:solidFill>
              <a:srgbClr val="4655A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Finansijska pomoć</c:v>
                </c:pt>
                <c:pt idx="1">
                  <c:v>Objekti za prihvat </c:v>
                </c:pt>
                <c:pt idx="2">
                  <c:v>Tehnički resursi / oprema </c:v>
                </c:pt>
                <c:pt idx="3">
                  <c:v>Nešto drugo</c:v>
                </c:pt>
                <c:pt idx="4">
                  <c:v>Ljudski resursi – službenici opštine </c:v>
                </c:pt>
                <c:pt idx="5">
                  <c:v>Ljudski resursi – volonteri </c:v>
                </c:pt>
                <c:pt idx="6">
                  <c:v>Informisanje </c:v>
                </c:pt>
                <c:pt idx="7">
                  <c:v>Nije potrebna pomoć</c:v>
                </c:pt>
                <c:pt idx="8">
                  <c:v>Ne zna/ Bez odgovora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62</c:v>
                </c:pt>
                <c:pt idx="1">
                  <c:v>7</c:v>
                </c:pt>
                <c:pt idx="2">
                  <c:v>13</c:v>
                </c:pt>
                <c:pt idx="3">
                  <c:v>5.6818181818181817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2F-4184-8315-44C46C51D9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Intenzivno pogodjene opstine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Finansijska pomoć</c:v>
                </c:pt>
                <c:pt idx="1">
                  <c:v>Objekti za prihvat </c:v>
                </c:pt>
                <c:pt idx="2">
                  <c:v>Tehnički resursi / oprema </c:v>
                </c:pt>
                <c:pt idx="3">
                  <c:v>Nešto drugo</c:v>
                </c:pt>
                <c:pt idx="4">
                  <c:v>Ljudski resursi – službenici opštine </c:v>
                </c:pt>
                <c:pt idx="5">
                  <c:v>Ljudski resursi – volonteri </c:v>
                </c:pt>
                <c:pt idx="6">
                  <c:v>Informisanje </c:v>
                </c:pt>
                <c:pt idx="7">
                  <c:v>Nije potrebna pomoć</c:v>
                </c:pt>
                <c:pt idx="8">
                  <c:v>Ne zna/ Bez odgovora</c:v>
                </c:pt>
              </c:strCache>
            </c:strRef>
          </c:cat>
          <c:val>
            <c:numRef>
              <c:f>Sheet1!$C$2:$C$10</c:f>
              <c:numCache>
                <c:formatCode>0</c:formatCode>
                <c:ptCount val="9"/>
                <c:pt idx="0">
                  <c:v>50</c:v>
                </c:pt>
                <c:pt idx="1">
                  <c:v>7</c:v>
                </c:pt>
                <c:pt idx="2">
                  <c:v>21</c:v>
                </c:pt>
                <c:pt idx="3">
                  <c:v>6</c:v>
                </c:pt>
                <c:pt idx="4">
                  <c:v>4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2F-4184-8315-44C46C51D9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Umereno pogodjene opstine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Finansijska pomoć</c:v>
                </c:pt>
                <c:pt idx="1">
                  <c:v>Objekti za prihvat </c:v>
                </c:pt>
                <c:pt idx="2">
                  <c:v>Tehnički resursi / oprema </c:v>
                </c:pt>
                <c:pt idx="3">
                  <c:v>Nešto drugo</c:v>
                </c:pt>
                <c:pt idx="4">
                  <c:v>Ljudski resursi – službenici opštine </c:v>
                </c:pt>
                <c:pt idx="5">
                  <c:v>Ljudski resursi – volonteri </c:v>
                </c:pt>
                <c:pt idx="6">
                  <c:v>Informisanje </c:v>
                </c:pt>
                <c:pt idx="7">
                  <c:v>Nije potrebna pomoć</c:v>
                </c:pt>
                <c:pt idx="8">
                  <c:v>Ne zna/ Bez odgovora</c:v>
                </c:pt>
              </c:strCache>
            </c:strRef>
          </c:cat>
          <c:val>
            <c:numRef>
              <c:f>Sheet1!$D$2:$D$10</c:f>
              <c:numCache>
                <c:formatCode>0</c:formatCode>
                <c:ptCount val="9"/>
                <c:pt idx="0">
                  <c:v>70</c:v>
                </c:pt>
                <c:pt idx="1">
                  <c:v>7</c:v>
                </c:pt>
                <c:pt idx="2">
                  <c:v>7</c:v>
                </c:pt>
                <c:pt idx="3">
                  <c:v>6</c:v>
                </c:pt>
                <c:pt idx="4">
                  <c:v>1</c:v>
                </c:pt>
                <c:pt idx="5">
                  <c:v>1</c:v>
                </c:pt>
                <c:pt idx="6">
                  <c:v>8</c:v>
                </c:pt>
                <c:pt idx="7">
                  <c:v>0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2F-4184-8315-44C46C51D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3412864"/>
        <c:axId val="210240064"/>
      </c:barChart>
      <c:catAx>
        <c:axId val="2134128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40064"/>
        <c:crosses val="autoZero"/>
        <c:auto val="1"/>
        <c:lblAlgn val="ctr"/>
        <c:lblOffset val="100"/>
        <c:noMultiLvlLbl val="0"/>
      </c:catAx>
      <c:valAx>
        <c:axId val="210240064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21341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495616239459433"/>
          <c:y val="0.37299174170302957"/>
          <c:w val="0.30613130805457828"/>
          <c:h val="0.294281717921420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385866253361996"/>
          <c:y val="4.9194696147977494E-2"/>
          <c:w val="0.58310149973535286"/>
          <c:h val="0.85327055342927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0F6-4E09-BCE0-6A220AFF795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0F6-4E09-BCE0-6A220AFF795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0F6-4E09-BCE0-6A220AFF795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0F6-4E09-BCE0-6A220AFF795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0F6-4E09-BCE0-6A220AFF795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0F6-4E09-BCE0-6A220AFF795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0F6-4E09-BCE0-6A220AFF795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0F6-4E09-BCE0-6A220AFF795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0F6-4E09-BCE0-6A220AFF795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0F6-4E09-BCE0-6A220AFF795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30F6-4E09-BCE0-6A220AFF79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Da, koliko god može</c:v>
                </c:pt>
                <c:pt idx="1">
                  <c:v>Da, neke od njih </c:v>
                </c:pt>
                <c:pt idx="2">
                  <c:v>Ne, nikog od njih </c:v>
                </c:pt>
                <c:pt idx="3">
                  <c:v>Ne zna/ Bez odgovora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7.3333481793178183</c:v>
                </c:pt>
                <c:pt idx="1">
                  <c:v>37.524134732514526</c:v>
                </c:pt>
                <c:pt idx="2">
                  <c:v>45.602096122762298</c:v>
                </c:pt>
                <c:pt idx="3">
                  <c:v>9.5404209654052075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0F6-4E09-BCE0-6A220AFF7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178428928"/>
        <c:axId val="178483968"/>
      </c:barChart>
      <c:catAx>
        <c:axId val="1784289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crossAx val="178483968"/>
        <c:crosses val="autoZero"/>
        <c:auto val="1"/>
        <c:lblAlgn val="ctr"/>
        <c:lblOffset val="100"/>
        <c:noMultiLvlLbl val="0"/>
      </c:catAx>
      <c:valAx>
        <c:axId val="178483968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17842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anchor="t"/>
    <a:lstStyle/>
    <a:p>
      <a:pPr>
        <a:defRPr sz="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837378257887517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65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4A8-437F-9261-16B0F661B68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4A8-437F-9261-16B0F661B68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4A8-437F-9261-16B0F661B68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4A8-437F-9261-16B0F661B68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4A8-437F-9261-16B0F661B68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4A8-437F-9261-16B0F661B68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4A8-437F-9261-16B0F661B68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4A8-437F-9261-16B0F661B68A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4A8-437F-9261-16B0F661B68A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4A8-437F-9261-16B0F661B68A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4A8-437F-9261-16B0F661B6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0</c:formatCode>
                <c:ptCount val="3"/>
                <c:pt idx="0">
                  <c:v>59.740919561124983</c:v>
                </c:pt>
                <c:pt idx="1">
                  <c:v>28.774236600652817</c:v>
                </c:pt>
                <c:pt idx="2">
                  <c:v>11.484843838222448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4A8-437F-9261-16B0F661B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178428928"/>
        <c:axId val="178483968"/>
      </c:barChart>
      <c:catAx>
        <c:axId val="1784289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78483968"/>
        <c:crosses val="autoZero"/>
        <c:auto val="1"/>
        <c:lblAlgn val="ctr"/>
        <c:lblOffset val="100"/>
        <c:noMultiLvlLbl val="0"/>
      </c:catAx>
      <c:valAx>
        <c:axId val="178483968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17842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anchor="t"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733874366810634"/>
          <c:y val="4.9194510510233144E-2"/>
          <c:w val="0.58310149973535286"/>
          <c:h val="0.950805489489766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936-4E37-839B-FFCC25593AC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936-4E37-839B-FFCC25593AC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936-4E37-839B-FFCC25593AC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936-4E37-839B-FFCC25593AC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936-4E37-839B-FFCC25593AC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936-4E37-839B-FFCC25593AC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936-4E37-839B-FFCC25593AC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936-4E37-839B-FFCC25593AC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9936-4E37-839B-FFCC25593ACC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936-4E37-839B-FFCC25593ACC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9936-4E37-839B-FFCC25593A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 slаže se</c:v>
                </c:pt>
                <c:pt idx="1">
                  <c:v>Slaže se</c:v>
                </c:pt>
                <c:pt idx="2">
                  <c:v>Ne zna/Bez odgovora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70.41349241789429</c:v>
                </c:pt>
                <c:pt idx="1">
                  <c:v>23.8725932612527</c:v>
                </c:pt>
                <c:pt idx="2">
                  <c:v>5.7139143208528633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936-4E37-839B-FFCC25593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178428928"/>
        <c:axId val="178483968"/>
      </c:barChart>
      <c:catAx>
        <c:axId val="1784289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78483968"/>
        <c:crosses val="autoZero"/>
        <c:auto val="1"/>
        <c:lblAlgn val="ctr"/>
        <c:lblOffset val="100"/>
        <c:noMultiLvlLbl val="0"/>
      </c:catAx>
      <c:valAx>
        <c:axId val="178483968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17842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anchor="t"/>
    <a:lstStyle/>
    <a:p>
      <a:pPr>
        <a:defRPr sz="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837378257887517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65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38-4ED6-8D92-A8EECEECCB8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438-4ED6-8D92-A8EECEECCB8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438-4ED6-8D92-A8EECEECCB8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438-4ED6-8D92-A8EECEECCB8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438-4ED6-8D92-A8EECEECCB8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438-4ED6-8D92-A8EECEECCB8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438-4ED6-8D92-A8EECEECCB8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438-4ED6-8D92-A8EECEECCB8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438-4ED6-8D92-A8EECEECCB8D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438-4ED6-8D92-A8EECEECCB8D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438-4ED6-8D92-A8EECEECCB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Yes, as many as possible</c:v>
                </c:pt>
                <c:pt idx="1">
                  <c:v>Yes, some of them</c:v>
                </c:pt>
                <c:pt idx="2">
                  <c:v>No, none of them</c:v>
                </c:pt>
                <c:pt idx="3">
                  <c:v>Don't know/no answer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2.8999605326205229</c:v>
                </c:pt>
                <c:pt idx="1">
                  <c:v>39.581739348578061</c:v>
                </c:pt>
                <c:pt idx="2">
                  <c:v>46.633732412615693</c:v>
                </c:pt>
                <c:pt idx="3">
                  <c:v>10.884567706186113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438-4ED6-8D92-A8EECEECC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178428928"/>
        <c:axId val="178483968"/>
      </c:barChart>
      <c:catAx>
        <c:axId val="1784289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78483968"/>
        <c:crosses val="autoZero"/>
        <c:auto val="1"/>
        <c:lblAlgn val="ctr"/>
        <c:lblOffset val="100"/>
        <c:noMultiLvlLbl val="0"/>
      </c:catAx>
      <c:valAx>
        <c:axId val="178483968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17842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anchor="t"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83456768"/>
        <c:axId val="83458304"/>
      </c:barChart>
      <c:catAx>
        <c:axId val="83456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3458304"/>
        <c:crosses val="autoZero"/>
        <c:auto val="1"/>
        <c:lblAlgn val="ctr"/>
        <c:lblOffset val="100"/>
        <c:noMultiLvlLbl val="0"/>
      </c:catAx>
      <c:valAx>
        <c:axId val="83458304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8345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382106986879571"/>
          <c:y val="9.6816484323482638E-2"/>
          <c:w val="0.38791488791685014"/>
          <c:h val="0.829278455688117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mar.16</c:v>
                </c:pt>
              </c:strCache>
            </c:strRef>
          </c:tx>
          <c:dPt>
            <c:idx val="0"/>
            <c:bubble3D val="0"/>
            <c:spPr>
              <a:solidFill>
                <a:srgbClr val="89BD2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3A9-492C-9943-31136220CF6E}"/>
              </c:ext>
            </c:extLst>
          </c:dPt>
          <c:dPt>
            <c:idx val="1"/>
            <c:bubble3D val="0"/>
            <c:spPr>
              <a:solidFill>
                <a:srgbClr val="489A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3A9-492C-9943-31136220CF6E}"/>
              </c:ext>
            </c:extLst>
          </c:dPt>
          <c:dPt>
            <c:idx val="2"/>
            <c:bubble3D val="0"/>
            <c:spPr>
              <a:solidFill>
                <a:srgbClr val="53C6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3A9-492C-9943-31136220CF6E}"/>
              </c:ext>
            </c:extLst>
          </c:dPt>
          <c:dPt>
            <c:idx val="3"/>
            <c:bubble3D val="0"/>
            <c:spPr>
              <a:solidFill>
                <a:srgbClr val="0F7B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A9-492C-9943-31136220CF6E}"/>
              </c:ext>
            </c:extLst>
          </c:dPt>
          <c:dPt>
            <c:idx val="4"/>
            <c:bubble3D val="0"/>
            <c:spPr>
              <a:solidFill>
                <a:srgbClr val="7979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3A9-492C-9943-31136220CF6E}"/>
              </c:ext>
            </c:extLst>
          </c:dPt>
          <c:cat>
            <c:strRef>
              <c:f>Sheet1!$A$2:$A$6</c:f>
              <c:strCache>
                <c:ptCount val="5"/>
                <c:pt idx="0">
                  <c:v>Veoma dobar</c:v>
                </c:pt>
                <c:pt idx="1">
                  <c:v>Uglavnom dobar </c:v>
                </c:pt>
                <c:pt idx="2">
                  <c:v>Uglavnom loš </c:v>
                </c:pt>
                <c:pt idx="3">
                  <c:v>Veoma loš</c:v>
                </c:pt>
                <c:pt idx="4">
                  <c:v>NZ/BO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3.0235260401738402</c:v>
                </c:pt>
                <c:pt idx="1">
                  <c:v>36.363620728735619</c:v>
                </c:pt>
                <c:pt idx="2">
                  <c:v>45.325110155691185</c:v>
                </c:pt>
                <c:pt idx="3">
                  <c:v>14.008882829965891</c:v>
                </c:pt>
                <c:pt idx="4">
                  <c:v>1.278860245433302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A9-492C-9943-31136220CF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sep.16</c:v>
                </c:pt>
              </c:strCache>
            </c:strRef>
          </c:tx>
          <c:dPt>
            <c:idx val="0"/>
            <c:bubble3D val="0"/>
            <c:spPr>
              <a:solidFill>
                <a:srgbClr val="89BD2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3A9-492C-9943-31136220CF6E}"/>
              </c:ext>
            </c:extLst>
          </c:dPt>
          <c:dPt>
            <c:idx val="1"/>
            <c:bubble3D val="0"/>
            <c:spPr>
              <a:solidFill>
                <a:srgbClr val="489A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B3A9-492C-9943-31136220CF6E}"/>
              </c:ext>
            </c:extLst>
          </c:dPt>
          <c:dPt>
            <c:idx val="2"/>
            <c:bubble3D val="0"/>
            <c:spPr>
              <a:solidFill>
                <a:srgbClr val="53C6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A9-492C-9943-31136220CF6E}"/>
              </c:ext>
            </c:extLst>
          </c:dPt>
          <c:dPt>
            <c:idx val="3"/>
            <c:bubble3D val="0"/>
            <c:spPr>
              <a:solidFill>
                <a:srgbClr val="0F7B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3A9-492C-9943-31136220CF6E}"/>
              </c:ext>
            </c:extLst>
          </c:dPt>
          <c:dPt>
            <c:idx val="4"/>
            <c:bubble3D val="0"/>
            <c:spPr>
              <a:solidFill>
                <a:srgbClr val="7979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A9-492C-9943-31136220CF6E}"/>
              </c:ext>
            </c:extLst>
          </c:dPt>
          <c:dLbls>
            <c:dLbl>
              <c:idx val="0"/>
              <c:layout>
                <c:manualLayout>
                  <c:x val="0"/>
                  <c:y val="-5.6825522713709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A9-492C-9943-31136220CF6E}"/>
                </c:ext>
              </c:extLst>
            </c:dLbl>
            <c:dLbl>
              <c:idx val="1"/>
              <c:layout>
                <c:manualLayout>
                  <c:x val="3.6142353060702362E-2"/>
                  <c:y val="-7.1031903392136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3A9-492C-9943-31136220CF6E}"/>
                </c:ext>
              </c:extLst>
            </c:dLbl>
            <c:dLbl>
              <c:idx val="2"/>
              <c:layout>
                <c:manualLayout>
                  <c:x val="-3.6142353060702362E-2"/>
                  <c:y val="6.3928713052923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A9-492C-9943-31136220CF6E}"/>
                </c:ext>
              </c:extLst>
            </c:dLbl>
            <c:dLbl>
              <c:idx val="3"/>
              <c:layout>
                <c:manualLayout>
                  <c:x val="-4.6985058978913072E-2"/>
                  <c:y val="-2.8412761356854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A9-492C-9943-31136220CF6E}"/>
                </c:ext>
              </c:extLst>
            </c:dLbl>
            <c:dLbl>
              <c:idx val="4"/>
              <c:layout>
                <c:manualLayout>
                  <c:x val="-1.0842705918210776E-2"/>
                  <c:y val="-4.9722332374495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A9-492C-9943-31136220CF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Veoma dobar</c:v>
                </c:pt>
                <c:pt idx="1">
                  <c:v>Uglavnom dobar </c:v>
                </c:pt>
                <c:pt idx="2">
                  <c:v>Uglavnom loš </c:v>
                </c:pt>
                <c:pt idx="3">
                  <c:v>Veoma loš</c:v>
                </c:pt>
                <c:pt idx="4">
                  <c:v>NZ/BO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2.9685321859996496</c:v>
                </c:pt>
                <c:pt idx="1">
                  <c:v>37.82335484301543</c:v>
                </c:pt>
                <c:pt idx="2">
                  <c:v>44.511422190790114</c:v>
                </c:pt>
                <c:pt idx="3">
                  <c:v>12.018882346632646</c:v>
                </c:pt>
                <c:pt idx="4">
                  <c:v>2.6778084335625487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A9-492C-9943-31136220C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0332054311427E-2"/>
          <c:y val="8.5723761961464917E-2"/>
          <c:w val="0.3271987143567387"/>
          <c:h val="0.850347524985611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89BD2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53A-498E-9C6A-99EAF1CEA8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89BD27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3A-498E-9C6A-99EAF1CEA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83734528"/>
        <c:axId val="83736064"/>
      </c:barChart>
      <c:catAx>
        <c:axId val="83734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3736064"/>
        <c:crosses val="autoZero"/>
        <c:auto val="1"/>
        <c:lblAlgn val="ctr"/>
        <c:lblOffset val="100"/>
        <c:noMultiLvlLbl val="0"/>
      </c:catAx>
      <c:valAx>
        <c:axId val="83736064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8373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89BD2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2B1-4AD2-A0B6-1A1345B3DB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F7BA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B1-4AD2-A0B6-1A1345B3D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86000768"/>
        <c:axId val="86002304"/>
      </c:barChart>
      <c:catAx>
        <c:axId val="8600076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86002304"/>
        <c:crosses val="autoZero"/>
        <c:auto val="1"/>
        <c:lblAlgn val="ctr"/>
        <c:lblOffset val="100"/>
        <c:noMultiLvlLbl val="0"/>
      </c:catAx>
      <c:valAx>
        <c:axId val="86002304"/>
        <c:scaling>
          <c:orientation val="maxMin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8600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27E-48A9-BF21-816585AF2A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7E-48A9-BF21-816585AF2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83734528"/>
        <c:axId val="83736064"/>
      </c:barChart>
      <c:catAx>
        <c:axId val="83734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3736064"/>
        <c:crosses val="autoZero"/>
        <c:auto val="1"/>
        <c:lblAlgn val="ctr"/>
        <c:lblOffset val="100"/>
        <c:noMultiLvlLbl val="0"/>
      </c:catAx>
      <c:valAx>
        <c:axId val="83736064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8373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57645954672001E-2"/>
          <c:y val="6.2395029818687235E-3"/>
          <c:w val="0.57953909436858275"/>
          <c:h val="0.67173406353748699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TOTAL "Loše"</c:v>
                </c:pt>
              </c:strCache>
            </c:strRef>
          </c:tx>
          <c:spPr>
            <a:solidFill>
              <a:srgbClr val="0F7BA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05-4405-B3EA-63FDE552C048}"/>
              </c:ext>
            </c:extLst>
          </c:dPt>
          <c:dPt>
            <c:idx val="1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E05-4405-B3EA-63FDE552C048}"/>
              </c:ext>
            </c:extLst>
          </c:dPt>
          <c:dPt>
            <c:idx val="2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E05-4405-B3EA-63FDE552C048}"/>
              </c:ext>
            </c:extLst>
          </c:dPt>
          <c:dPt>
            <c:idx val="3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E05-4405-B3EA-63FDE552C048}"/>
              </c:ext>
            </c:extLst>
          </c:dPt>
          <c:dPt>
            <c:idx val="4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E05-4405-B3EA-63FDE552C048}"/>
              </c:ext>
            </c:extLst>
          </c:dPt>
          <c:dPt>
            <c:idx val="5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E05-4405-B3EA-63FDE552C048}"/>
              </c:ext>
            </c:extLst>
          </c:dPt>
          <c:dPt>
            <c:idx val="6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E05-4405-B3EA-63FDE552C048}"/>
              </c:ext>
            </c:extLst>
          </c:dPt>
          <c:dPt>
            <c:idx val="7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E05-4405-B3EA-63FDE552C048}"/>
              </c:ext>
            </c:extLst>
          </c:dPt>
          <c:dPt>
            <c:idx val="8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E05-4405-B3EA-63FDE552C048}"/>
              </c:ext>
            </c:extLst>
          </c:dPt>
          <c:dPt>
            <c:idx val="9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E05-4405-B3EA-63FDE552C048}"/>
              </c:ext>
            </c:extLst>
          </c:dPt>
          <c:dPt>
            <c:idx val="10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E05-4405-B3EA-63FDE552C048}"/>
              </c:ext>
            </c:extLst>
          </c:dPt>
          <c:dPt>
            <c:idx val="11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E05-4405-B3EA-63FDE552C048}"/>
              </c:ext>
            </c:extLst>
          </c:dPt>
          <c:dPt>
            <c:idx val="12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E05-4405-B3EA-63FDE552C048}"/>
              </c:ext>
            </c:extLst>
          </c:dPt>
          <c:dPt>
            <c:idx val="13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E05-4405-B3EA-63FDE552C048}"/>
              </c:ext>
            </c:extLst>
          </c:dPt>
          <c:dPt>
            <c:idx val="14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E05-4405-B3EA-63FDE552C048}"/>
              </c:ext>
            </c:extLst>
          </c:dPt>
          <c:dPt>
            <c:idx val="15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8E05-4405-B3EA-63FDE552C048}"/>
              </c:ext>
            </c:extLst>
          </c:dPt>
          <c:dPt>
            <c:idx val="16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8E05-4405-B3EA-63FDE552C0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Sep-16</c:v>
                </c:pt>
                <c:pt idx="1">
                  <c:v>Mar-16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53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E05-4405-B3EA-63FDE552C048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TOTAL "Dobro" </c:v>
                </c:pt>
              </c:strCache>
            </c:strRef>
          </c:tx>
          <c:spPr>
            <a:solidFill>
              <a:srgbClr val="89BD27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Sep-16</c:v>
                </c:pt>
                <c:pt idx="1">
                  <c:v>Mar-16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43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8E05-4405-B3EA-63FDE552C0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 znam/Bez odgovora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1361345681397908E-17"/>
                  <c:y val="2.3452381355418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E05-4405-B3EA-63FDE552C048}"/>
                </c:ext>
              </c:extLst>
            </c:dLbl>
            <c:dLbl>
              <c:idx val="1"/>
              <c:layout>
                <c:manualLayout>
                  <c:x val="0"/>
                  <c:y val="2.7361111581321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E05-4405-B3EA-63FDE552C0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Sep-16</c:v>
                </c:pt>
                <c:pt idx="1">
                  <c:v>Mar-16</c:v>
                </c:pt>
              </c:strCache>
            </c:strRef>
          </c:cat>
          <c:val>
            <c:numRef>
              <c:f>Sheet1!$D$2:$D$3</c:f>
              <c:numCache>
                <c:formatCode>0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8E05-4405-B3EA-63FDE552C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00712192"/>
        <c:axId val="200713728"/>
      </c:barChart>
      <c:catAx>
        <c:axId val="20071219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13728"/>
        <c:crosses val="autoZero"/>
        <c:auto val="1"/>
        <c:lblAlgn val="ctr"/>
        <c:lblOffset val="100"/>
        <c:noMultiLvlLbl val="0"/>
      </c:catAx>
      <c:valAx>
        <c:axId val="200713728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2007121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4804289858756303"/>
          <c:y val="0.49045638888110904"/>
          <c:w val="0.34264513590337065"/>
          <c:h val="0.183253583951677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67705279836672E-3"/>
          <c:y val="2.5783130219669586E-2"/>
          <c:w val="0.63385138889542614"/>
          <c:h val="0.67173406353748699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TOTAL "Negativno"</c:v>
                </c:pt>
              </c:strCache>
            </c:strRef>
          </c:tx>
          <c:spPr>
            <a:solidFill>
              <a:srgbClr val="0F7BA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6D-4413-8B62-CB14E43885E1}"/>
              </c:ext>
            </c:extLst>
          </c:dPt>
          <c:dPt>
            <c:idx val="1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6D-4413-8B62-CB14E43885E1}"/>
              </c:ext>
            </c:extLst>
          </c:dPt>
          <c:dPt>
            <c:idx val="2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6D-4413-8B62-CB14E43885E1}"/>
              </c:ext>
            </c:extLst>
          </c:dPt>
          <c:dPt>
            <c:idx val="3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76D-4413-8B62-CB14E43885E1}"/>
              </c:ext>
            </c:extLst>
          </c:dPt>
          <c:dPt>
            <c:idx val="4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76D-4413-8B62-CB14E43885E1}"/>
              </c:ext>
            </c:extLst>
          </c:dPt>
          <c:dPt>
            <c:idx val="5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76D-4413-8B62-CB14E43885E1}"/>
              </c:ext>
            </c:extLst>
          </c:dPt>
          <c:dPt>
            <c:idx val="6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76D-4413-8B62-CB14E43885E1}"/>
              </c:ext>
            </c:extLst>
          </c:dPt>
          <c:dPt>
            <c:idx val="7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76D-4413-8B62-CB14E43885E1}"/>
              </c:ext>
            </c:extLst>
          </c:dPt>
          <c:dPt>
            <c:idx val="8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76D-4413-8B62-CB14E43885E1}"/>
              </c:ext>
            </c:extLst>
          </c:dPt>
          <c:dPt>
            <c:idx val="9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76D-4413-8B62-CB14E43885E1}"/>
              </c:ext>
            </c:extLst>
          </c:dPt>
          <c:dPt>
            <c:idx val="10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76D-4413-8B62-CB14E43885E1}"/>
              </c:ext>
            </c:extLst>
          </c:dPt>
          <c:dPt>
            <c:idx val="11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76D-4413-8B62-CB14E43885E1}"/>
              </c:ext>
            </c:extLst>
          </c:dPt>
          <c:dPt>
            <c:idx val="12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976D-4413-8B62-CB14E43885E1}"/>
              </c:ext>
            </c:extLst>
          </c:dPt>
          <c:dPt>
            <c:idx val="13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976D-4413-8B62-CB14E43885E1}"/>
              </c:ext>
            </c:extLst>
          </c:dPt>
          <c:dPt>
            <c:idx val="14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976D-4413-8B62-CB14E43885E1}"/>
              </c:ext>
            </c:extLst>
          </c:dPt>
          <c:dPt>
            <c:idx val="15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976D-4413-8B62-CB14E43885E1}"/>
              </c:ext>
            </c:extLst>
          </c:dPt>
          <c:dPt>
            <c:idx val="16"/>
            <c:invertIfNegative val="0"/>
            <c:bubble3D val="0"/>
            <c:spPr>
              <a:solidFill>
                <a:srgbClr val="0F7B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976D-4413-8B62-CB14E43885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Sep-16</c:v>
                </c:pt>
                <c:pt idx="1">
                  <c:v>Mar-16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37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976D-4413-8B62-CB14E43885E1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Neutralno</c:v>
                </c:pt>
              </c:strCache>
            </c:strRef>
          </c:tx>
          <c:spPr>
            <a:solidFill>
              <a:srgbClr val="B4E066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Sep-16</c:v>
                </c:pt>
                <c:pt idx="1">
                  <c:v>Mar-16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45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976D-4413-8B62-CB14E43885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"Pozitivno"</c:v>
                </c:pt>
              </c:strCache>
            </c:strRef>
          </c:tx>
          <c:spPr>
            <a:solidFill>
              <a:srgbClr val="89BD2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1361345681397908E-17"/>
                  <c:y val="2.3452381355418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76D-4413-8B62-CB14E43885E1}"/>
                </c:ext>
              </c:extLst>
            </c:dLbl>
            <c:dLbl>
              <c:idx val="1"/>
              <c:layout>
                <c:manualLayout>
                  <c:x val="0"/>
                  <c:y val="2.7361111581321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76D-4413-8B62-CB14E43885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Sep-16</c:v>
                </c:pt>
                <c:pt idx="1">
                  <c:v>Mar-16</c:v>
                </c:pt>
              </c:strCache>
            </c:strRef>
          </c:cat>
          <c:val>
            <c:numRef>
              <c:f>Sheet1!$D$2:$D$3</c:f>
              <c:numCache>
                <c:formatCode>0</c:formatCode>
                <c:ptCount val="2"/>
                <c:pt idx="0">
                  <c:v>14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976D-4413-8B62-CB14E43885E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 znam/Bez odgovora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Sep-16</c:v>
                </c:pt>
                <c:pt idx="1">
                  <c:v>Mar-16</c:v>
                </c:pt>
              </c:strCache>
            </c:strRef>
          </c:cat>
          <c:val>
            <c:numRef>
              <c:f>Sheet1!$E$2:$E$3</c:f>
              <c:numCache>
                <c:formatCode>0</c:formatCode>
                <c:ptCount val="2"/>
                <c:pt idx="0">
                  <c:v>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976D-4413-8B62-CB14E4388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00712192"/>
        <c:axId val="200713728"/>
      </c:barChart>
      <c:catAx>
        <c:axId val="20071219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13728"/>
        <c:crosses val="autoZero"/>
        <c:auto val="1"/>
        <c:lblAlgn val="ctr"/>
        <c:lblOffset val="100"/>
        <c:noMultiLvlLbl val="0"/>
      </c:catAx>
      <c:valAx>
        <c:axId val="200713728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2007121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3520546625124452"/>
          <c:y val="0.47691686794982313"/>
          <c:w val="0.34277157785189227"/>
          <c:h val="0.230669480417785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912577001406413E-2"/>
          <c:y val="1.5635876678278569E-2"/>
          <c:w val="0.96936578466237699"/>
          <c:h val="0.467063999763815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Ocena</c:v>
                </c:pt>
              </c:strCache>
            </c:strRef>
          </c:tx>
          <c:spPr>
            <a:solidFill>
              <a:schemeClr val="accent6"/>
            </a:solidFill>
            <a:ln w="12700">
              <a:noFill/>
              <a:prstDash val="dashDot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F7BA2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01-AC2A-469B-9BD1-06BA69FE6DB9}"/>
              </c:ext>
            </c:extLst>
          </c:dPt>
          <c:dPt>
            <c:idx val="1"/>
            <c:invertIfNegative val="0"/>
            <c:bubble3D val="0"/>
            <c:spPr>
              <a:solidFill>
                <a:srgbClr val="0F7BA2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03-AC2A-469B-9BD1-06BA69FE6DB9}"/>
              </c:ext>
            </c:extLst>
          </c:dPt>
          <c:dPt>
            <c:idx val="2"/>
            <c:invertIfNegative val="0"/>
            <c:bubble3D val="0"/>
            <c:spPr>
              <a:solidFill>
                <a:srgbClr val="0F7BA2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05-AC2A-469B-9BD1-06BA69FE6DB9}"/>
              </c:ext>
            </c:extLst>
          </c:dPt>
          <c:dPt>
            <c:idx val="3"/>
            <c:invertIfNegative val="0"/>
            <c:bubble3D val="0"/>
            <c:spPr>
              <a:solidFill>
                <a:srgbClr val="0F7BA2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07-AC2A-469B-9BD1-06BA69FE6DB9}"/>
              </c:ext>
            </c:extLst>
          </c:dPt>
          <c:dPt>
            <c:idx val="4"/>
            <c:invertIfNegative val="0"/>
            <c:bubble3D val="0"/>
            <c:spPr>
              <a:solidFill>
                <a:srgbClr val="0F7BA2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09-AC2A-469B-9BD1-06BA69FE6DB9}"/>
              </c:ext>
            </c:extLst>
          </c:dPt>
          <c:dPt>
            <c:idx val="5"/>
            <c:invertIfNegative val="0"/>
            <c:bubble3D val="0"/>
            <c:spPr>
              <a:solidFill>
                <a:srgbClr val="489A1E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0B-AC2A-469B-9BD1-06BA69FE6DB9}"/>
              </c:ext>
            </c:extLst>
          </c:dPt>
          <c:dPt>
            <c:idx val="6"/>
            <c:invertIfNegative val="0"/>
            <c:bubble3D val="0"/>
            <c:spPr>
              <a:solidFill>
                <a:srgbClr val="489A1E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0D-AC2A-469B-9BD1-06BA69FE6DB9}"/>
              </c:ext>
            </c:extLst>
          </c:dPt>
          <c:dPt>
            <c:idx val="7"/>
            <c:invertIfNegative val="0"/>
            <c:bubble3D val="0"/>
            <c:spPr>
              <a:solidFill>
                <a:srgbClr val="489A1E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0F-AC2A-469B-9BD1-06BA69FE6DB9}"/>
              </c:ext>
            </c:extLst>
          </c:dPt>
          <c:dPt>
            <c:idx val="8"/>
            <c:invertIfNegative val="0"/>
            <c:bubble3D val="0"/>
            <c:spPr>
              <a:solidFill>
                <a:srgbClr val="489A1E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11-AC2A-469B-9BD1-06BA69FE6DB9}"/>
              </c:ext>
            </c:extLst>
          </c:dPt>
          <c:dPt>
            <c:idx val="9"/>
            <c:invertIfNegative val="0"/>
            <c:bubble3D val="0"/>
            <c:spPr>
              <a:solidFill>
                <a:srgbClr val="489A1E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13-AC2A-469B-9BD1-06BA69FE6DB9}"/>
              </c:ext>
            </c:extLst>
          </c:dPt>
          <c:dPt>
            <c:idx val="10"/>
            <c:invertIfNegative val="0"/>
            <c:bubble3D val="0"/>
            <c:spPr>
              <a:solidFill>
                <a:srgbClr val="489A1E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15-AC2A-469B-9BD1-06BA69FE6DB9}"/>
              </c:ext>
            </c:extLst>
          </c:dPt>
          <c:dPt>
            <c:idx val="11"/>
            <c:invertIfNegative val="0"/>
            <c:bubble3D val="0"/>
            <c:spPr>
              <a:solidFill>
                <a:srgbClr val="489A1E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17-AC2A-469B-9BD1-06BA69FE6DB9}"/>
              </c:ext>
            </c:extLst>
          </c:dPt>
          <c:dPt>
            <c:idx val="12"/>
            <c:invertIfNegative val="0"/>
            <c:bubble3D val="0"/>
            <c:spPr>
              <a:solidFill>
                <a:srgbClr val="489A1E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19-AC2A-469B-9BD1-06BA69FE6DB9}"/>
              </c:ext>
            </c:extLst>
          </c:dPt>
          <c:dPt>
            <c:idx val="13"/>
            <c:invertIfNegative val="0"/>
            <c:bubble3D val="0"/>
            <c:spPr>
              <a:solidFill>
                <a:srgbClr val="489A1E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1B-AC2A-469B-9BD1-06BA69FE6DB9}"/>
              </c:ext>
            </c:extLst>
          </c:dPt>
          <c:dPt>
            <c:idx val="14"/>
            <c:invertIfNegative val="0"/>
            <c:bubble3D val="0"/>
            <c:spPr>
              <a:solidFill>
                <a:srgbClr val="489A1E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1D-AC2A-469B-9BD1-06BA69FE6DB9}"/>
              </c:ext>
            </c:extLst>
          </c:dPt>
          <c:dPt>
            <c:idx val="15"/>
            <c:invertIfNegative val="0"/>
            <c:bubble3D val="0"/>
            <c:spPr>
              <a:solidFill>
                <a:srgbClr val="489A1E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1F-AC2A-469B-9BD1-06BA69FE6DB9}"/>
              </c:ext>
            </c:extLst>
          </c:dPt>
          <c:dPt>
            <c:idx val="16"/>
            <c:invertIfNegative val="0"/>
            <c:bubble3D val="0"/>
            <c:spPr>
              <a:solidFill>
                <a:srgbClr val="89BD27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21-AC2A-469B-9BD1-06BA69FE6DB9}"/>
              </c:ext>
            </c:extLst>
          </c:dPt>
          <c:dPt>
            <c:idx val="17"/>
            <c:invertIfNegative val="0"/>
            <c:bubble3D val="0"/>
            <c:spPr>
              <a:solidFill>
                <a:srgbClr val="89BD27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23-AC2A-469B-9BD1-06BA69FE6DB9}"/>
              </c:ext>
            </c:extLst>
          </c:dPt>
          <c:dPt>
            <c:idx val="18"/>
            <c:invertIfNegative val="0"/>
            <c:bubble3D val="0"/>
            <c:spPr>
              <a:solidFill>
                <a:srgbClr val="89BD27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25-AC2A-469B-9BD1-06BA69FE6DB9}"/>
              </c:ext>
            </c:extLst>
          </c:dPt>
          <c:dPt>
            <c:idx val="19"/>
            <c:invertIfNegative val="0"/>
            <c:bubble3D val="0"/>
            <c:spPr>
              <a:solidFill>
                <a:srgbClr val="89BD27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27-AC2A-469B-9BD1-06BA69FE6DB9}"/>
              </c:ext>
            </c:extLst>
          </c:dPt>
          <c:dPt>
            <c:idx val="20"/>
            <c:invertIfNegative val="0"/>
            <c:bubble3D val="0"/>
            <c:spPr>
              <a:solidFill>
                <a:srgbClr val="89BD27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29-AC2A-469B-9BD1-06BA69FE6DB9}"/>
              </c:ext>
            </c:extLst>
          </c:dPt>
          <c:dPt>
            <c:idx val="21"/>
            <c:invertIfNegative val="0"/>
            <c:bubble3D val="0"/>
            <c:spPr>
              <a:solidFill>
                <a:srgbClr val="89BD27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2B-AC2A-469B-9BD1-06BA69FE6DB9}"/>
              </c:ext>
            </c:extLst>
          </c:dPt>
          <c:dPt>
            <c:idx val="22"/>
            <c:invertIfNegative val="0"/>
            <c:bubble3D val="0"/>
            <c:spPr>
              <a:solidFill>
                <a:srgbClr val="89BD27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2D-AC2A-469B-9BD1-06BA69FE6DB9}"/>
              </c:ext>
            </c:extLst>
          </c:dPt>
          <c:dPt>
            <c:idx val="23"/>
            <c:invertIfNegative val="0"/>
            <c:bubble3D val="0"/>
            <c:spPr>
              <a:solidFill>
                <a:srgbClr val="89BD27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2F-AC2A-469B-9BD1-06BA69FE6DB9}"/>
              </c:ext>
            </c:extLst>
          </c:dPt>
          <c:dPt>
            <c:idx val="24"/>
            <c:invertIfNegative val="0"/>
            <c:bubble3D val="0"/>
            <c:spPr>
              <a:solidFill>
                <a:srgbClr val="89BD27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31-AC2A-469B-9BD1-06BA69FE6DB9}"/>
              </c:ext>
            </c:extLst>
          </c:dPt>
          <c:dPt>
            <c:idx val="25"/>
            <c:invertIfNegative val="0"/>
            <c:bubble3D val="0"/>
            <c:spPr>
              <a:solidFill>
                <a:srgbClr val="89BD27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33-AC2A-469B-9BD1-06BA69FE6DB9}"/>
              </c:ext>
            </c:extLst>
          </c:dPt>
          <c:dPt>
            <c:idx val="26"/>
            <c:invertIfNegative val="0"/>
            <c:bubble3D val="0"/>
            <c:spPr>
              <a:solidFill>
                <a:srgbClr val="89BD27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35-AC2A-469B-9BD1-06BA69FE6DB9}"/>
              </c:ext>
            </c:extLst>
          </c:dPt>
          <c:dPt>
            <c:idx val="27"/>
            <c:invertIfNegative val="0"/>
            <c:bubble3D val="0"/>
            <c:spPr>
              <a:solidFill>
                <a:srgbClr val="89BD27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37-AC2A-469B-9BD1-06BA69FE6DB9}"/>
              </c:ext>
            </c:extLst>
          </c:dPt>
          <c:dPt>
            <c:idx val="28"/>
            <c:invertIfNegative val="0"/>
            <c:bubble3D val="0"/>
            <c:spPr>
              <a:solidFill>
                <a:srgbClr val="89BD27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39-AC2A-469B-9BD1-06BA69FE6DB9}"/>
              </c:ext>
            </c:extLst>
          </c:dPt>
          <c:dPt>
            <c:idx val="29"/>
            <c:invertIfNegative val="0"/>
            <c:bubble3D val="0"/>
            <c:spPr>
              <a:solidFill>
                <a:srgbClr val="89BD27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3B-AC2A-469B-9BD1-06BA69FE6DB9}"/>
              </c:ext>
            </c:extLst>
          </c:dPt>
          <c:dPt>
            <c:idx val="30"/>
            <c:invertIfNegative val="0"/>
            <c:bubble3D val="0"/>
            <c:spPr>
              <a:solidFill>
                <a:srgbClr val="89BD27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3D-AC2A-469B-9BD1-06BA69FE6DB9}"/>
              </c:ext>
            </c:extLst>
          </c:dPt>
          <c:dPt>
            <c:idx val="31"/>
            <c:invertIfNegative val="0"/>
            <c:bubble3D val="0"/>
            <c:spPr>
              <a:solidFill>
                <a:srgbClr val="89BD27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3F-AC2A-469B-9BD1-06BA69FE6DB9}"/>
              </c:ext>
            </c:extLst>
          </c:dPt>
          <c:dPt>
            <c:idx val="32"/>
            <c:invertIfNegative val="0"/>
            <c:bubble3D val="0"/>
            <c:spPr>
              <a:solidFill>
                <a:srgbClr val="89BD27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41-AC2A-469B-9BD1-06BA69FE6DB9}"/>
              </c:ext>
            </c:extLst>
          </c:dPt>
          <c:dPt>
            <c:idx val="33"/>
            <c:invertIfNegative val="0"/>
            <c:bubble3D val="0"/>
            <c:spPr>
              <a:solidFill>
                <a:srgbClr val="89BD27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43-AC2A-469B-9BD1-06BA69FE6DB9}"/>
              </c:ext>
            </c:extLst>
          </c:dPt>
          <c:dPt>
            <c:idx val="34"/>
            <c:invertIfNegative val="0"/>
            <c:bubble3D val="0"/>
            <c:spPr>
              <a:solidFill>
                <a:srgbClr val="79D738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45-AC2A-469B-9BD1-06BA69FE6DB9}"/>
              </c:ext>
            </c:extLst>
          </c:dPt>
          <c:dPt>
            <c:idx val="35"/>
            <c:invertIfNegative val="0"/>
            <c:bubble3D val="0"/>
            <c:spPr>
              <a:solidFill>
                <a:srgbClr val="79D738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47-AC2A-469B-9BD1-06BA69FE6DB9}"/>
              </c:ext>
            </c:extLst>
          </c:dPt>
          <c:dPt>
            <c:idx val="36"/>
            <c:invertIfNegative val="0"/>
            <c:bubble3D val="0"/>
            <c:spPr>
              <a:solidFill>
                <a:srgbClr val="79D738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49-AC2A-469B-9BD1-06BA69FE6DB9}"/>
              </c:ext>
            </c:extLst>
          </c:dPt>
          <c:dPt>
            <c:idx val="37"/>
            <c:invertIfNegative val="0"/>
            <c:bubble3D val="0"/>
            <c:spPr>
              <a:solidFill>
                <a:srgbClr val="79D738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4B-AC2A-469B-9BD1-06BA69FE6DB9}"/>
              </c:ext>
            </c:extLst>
          </c:dPt>
          <c:dPt>
            <c:idx val="38"/>
            <c:invertIfNegative val="0"/>
            <c:bubble3D val="0"/>
            <c:spPr>
              <a:solidFill>
                <a:srgbClr val="79D738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4D-AC2A-469B-9BD1-06BA69FE6DB9}"/>
              </c:ext>
            </c:extLst>
          </c:dPt>
          <c:dPt>
            <c:idx val="39"/>
            <c:invertIfNegative val="0"/>
            <c:bubble3D val="0"/>
            <c:spPr>
              <a:solidFill>
                <a:srgbClr val="79D738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4F-AC2A-469B-9BD1-06BA69FE6DB9}"/>
              </c:ext>
            </c:extLst>
          </c:dPt>
          <c:dPt>
            <c:idx val="40"/>
            <c:invertIfNegative val="0"/>
            <c:bubble3D val="0"/>
            <c:spPr>
              <a:solidFill>
                <a:srgbClr val="79D738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51-AC2A-469B-9BD1-06BA69FE6DB9}"/>
              </c:ext>
            </c:extLst>
          </c:dPt>
          <c:dPt>
            <c:idx val="41"/>
            <c:invertIfNegative val="0"/>
            <c:bubble3D val="0"/>
            <c:spPr>
              <a:solidFill>
                <a:srgbClr val="79D738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53-AC2A-469B-9BD1-06BA69FE6DB9}"/>
              </c:ext>
            </c:extLst>
          </c:dPt>
          <c:dPt>
            <c:idx val="42"/>
            <c:invertIfNegative val="0"/>
            <c:bubble3D val="0"/>
            <c:spPr>
              <a:solidFill>
                <a:srgbClr val="79D738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55-AC2A-469B-9BD1-06BA69FE6DB9}"/>
              </c:ext>
            </c:extLst>
          </c:dPt>
          <c:dPt>
            <c:idx val="43"/>
            <c:invertIfNegative val="0"/>
            <c:bubble3D val="0"/>
            <c:spPr>
              <a:solidFill>
                <a:srgbClr val="79D738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57-AC2A-469B-9BD1-06BA69FE6DB9}"/>
              </c:ext>
            </c:extLst>
          </c:dPt>
          <c:dPt>
            <c:idx val="44"/>
            <c:invertIfNegative val="0"/>
            <c:bubble3D val="0"/>
            <c:spPr>
              <a:solidFill>
                <a:srgbClr val="79D738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59-AC2A-469B-9BD1-06BA69FE6DB9}"/>
              </c:ext>
            </c:extLst>
          </c:dPt>
          <c:dPt>
            <c:idx val="45"/>
            <c:invertIfNegative val="0"/>
            <c:bubble3D val="0"/>
            <c:spPr>
              <a:solidFill>
                <a:srgbClr val="79D738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5B-AC2A-469B-9BD1-06BA69FE6DB9}"/>
              </c:ext>
            </c:extLst>
          </c:dPt>
          <c:dPt>
            <c:idx val="46"/>
            <c:invertIfNegative val="0"/>
            <c:bubble3D val="0"/>
            <c:spPr>
              <a:solidFill>
                <a:srgbClr val="79D738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5D-AC2A-469B-9BD1-06BA69FE6DB9}"/>
              </c:ext>
            </c:extLst>
          </c:dPt>
          <c:dPt>
            <c:idx val="47"/>
            <c:invertIfNegative val="0"/>
            <c:bubble3D val="0"/>
            <c:spPr>
              <a:solidFill>
                <a:srgbClr val="79D738"/>
              </a:solidFill>
              <a:ln w="12700">
                <a:noFill/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5F-AC2A-469B-9BD1-06BA69FE6D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Sheet1!$A$2:$A$21</c:f>
              <c:strCache>
                <c:ptCount val="20"/>
                <c:pt idx="0">
                  <c:v>Bujanovac</c:v>
                </c:pt>
                <c:pt idx="1">
                  <c:v>Šid</c:v>
                </c:pt>
                <c:pt idx="2">
                  <c:v>Kanjiza</c:v>
                </c:pt>
                <c:pt idx="3">
                  <c:v>Zaječar</c:v>
                </c:pt>
                <c:pt idx="4">
                  <c:v>Stari Grad</c:v>
                </c:pt>
                <c:pt idx="5">
                  <c:v>Surdulica</c:v>
                </c:pt>
                <c:pt idx="6">
                  <c:v>Savski Venac</c:v>
                </c:pt>
                <c:pt idx="7">
                  <c:v>Obrenovac</c:v>
                </c:pt>
                <c:pt idx="8">
                  <c:v>Vranje</c:v>
                </c:pt>
                <c:pt idx="9">
                  <c:v>Negotin</c:v>
                </c:pt>
                <c:pt idx="10">
                  <c:v>Palilula</c:v>
                </c:pt>
                <c:pt idx="11">
                  <c:v>Vladičin Han</c:v>
                </c:pt>
                <c:pt idx="12">
                  <c:v>Preševo</c:v>
                </c:pt>
                <c:pt idx="13">
                  <c:v>Smederevo</c:v>
                </c:pt>
                <c:pt idx="14">
                  <c:v>Subotica</c:v>
                </c:pt>
                <c:pt idx="15">
                  <c:v>Aleksinac</c:v>
                </c:pt>
                <c:pt idx="16">
                  <c:v>Sombor</c:v>
                </c:pt>
                <c:pt idx="17">
                  <c:v>Bosilegrad</c:v>
                </c:pt>
                <c:pt idx="18">
                  <c:v>Dimitrovgrad</c:v>
                </c:pt>
                <c:pt idx="19">
                  <c:v>Pirot</c:v>
                </c:pt>
              </c:strCache>
            </c:strRef>
          </c:cat>
          <c:val>
            <c:numRef>
              <c:f>Sheet1!$B$2:$B$21</c:f>
              <c:numCache>
                <c:formatCode>#,##0.00</c:formatCode>
                <c:ptCount val="20"/>
                <c:pt idx="0">
                  <c:v>1.6552389124670221</c:v>
                </c:pt>
                <c:pt idx="1">
                  <c:v>1.8683906403895811</c:v>
                </c:pt>
                <c:pt idx="2">
                  <c:v>2.1100779924621178</c:v>
                </c:pt>
                <c:pt idx="3">
                  <c:v>2.2840693940853223</c:v>
                </c:pt>
                <c:pt idx="4">
                  <c:v>2.3568294032409445</c:v>
                </c:pt>
                <c:pt idx="5">
                  <c:v>2.5235973212164224</c:v>
                </c:pt>
                <c:pt idx="6">
                  <c:v>2.5522330319154505</c:v>
                </c:pt>
                <c:pt idx="7">
                  <c:v>2.559694468956959</c:v>
                </c:pt>
                <c:pt idx="8">
                  <c:v>2.6003468762066597</c:v>
                </c:pt>
                <c:pt idx="9">
                  <c:v>2.6446352005719382</c:v>
                </c:pt>
                <c:pt idx="10">
                  <c:v>2.6735777007099735</c:v>
                </c:pt>
                <c:pt idx="11">
                  <c:v>2.7016124152345449</c:v>
                </c:pt>
                <c:pt idx="12">
                  <c:v>2.7604450381661318</c:v>
                </c:pt>
                <c:pt idx="13">
                  <c:v>2.8818840532716887</c:v>
                </c:pt>
                <c:pt idx="14">
                  <c:v>2.9091829448045528</c:v>
                </c:pt>
                <c:pt idx="15">
                  <c:v>2.9781486155025578</c:v>
                </c:pt>
                <c:pt idx="16">
                  <c:v>3.0488977715229724</c:v>
                </c:pt>
                <c:pt idx="17">
                  <c:v>3.0986331333523824</c:v>
                </c:pt>
                <c:pt idx="18">
                  <c:v>3.4222859007725361</c:v>
                </c:pt>
                <c:pt idx="19">
                  <c:v>3.4686049050951824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0-AC2A-469B-9BD1-06BA69FE6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overlap val="100"/>
        <c:axId val="884549888"/>
        <c:axId val="884551680"/>
      </c:barChart>
      <c:catAx>
        <c:axId val="884549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sz="900"/>
            </a:pPr>
            <a:endParaRPr lang="en-US"/>
          </a:p>
        </c:txPr>
        <c:crossAx val="884551680"/>
        <c:crosses val="autoZero"/>
        <c:auto val="1"/>
        <c:lblAlgn val="ctr"/>
        <c:lblOffset val="100"/>
        <c:noMultiLvlLbl val="0"/>
      </c:catAx>
      <c:valAx>
        <c:axId val="88455168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88454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466389604343978"/>
          <c:y val="2.8999963241501465E-2"/>
          <c:w val="0.60718056640173712"/>
          <c:h val="0.843086344262355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Sep-16</c:v>
                </c:pt>
              </c:strCache>
            </c:strRef>
          </c:tx>
          <c:spPr>
            <a:solidFill>
              <a:srgbClr val="4655A5"/>
            </a:solidFill>
            <a:ln>
              <a:noFill/>
            </a:ln>
          </c:spPr>
          <c:invertIfNegative val="0"/>
          <c:dLbls>
            <c:dLbl>
              <c:idx val="8"/>
              <c:spPr>
                <a:noFill/>
              </c:spPr>
              <c:txPr>
                <a:bodyPr/>
                <a:lstStyle/>
                <a:p>
                  <a:pPr>
                    <a:defRPr sz="1000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6D7-405C-B9A3-724BB6AB962D}"/>
                </c:ext>
              </c:extLst>
            </c:dLbl>
            <c:dLbl>
              <c:idx val="12"/>
              <c:spPr>
                <a:noFill/>
              </c:spPr>
              <c:txPr>
                <a:bodyPr/>
                <a:lstStyle/>
                <a:p>
                  <a:pPr>
                    <a:defRPr sz="1000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6D7-405C-B9A3-724BB6AB96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Rat, nedostatak bezbednosti i sigurnosti, strah od progona</c:v>
                </c:pt>
                <c:pt idx="1">
                  <c:v>Žele bolji životni standard </c:v>
                </c:pt>
                <c:pt idx="2">
                  <c:v>Nedostatak perspektive u budućnosti </c:v>
                </c:pt>
                <c:pt idx="3">
                  <c:v>Ljudska prava i slobode </c:v>
                </c:pt>
                <c:pt idx="4">
                  <c:v>Kriminal i korupcija </c:v>
                </c:pt>
                <c:pt idx="5">
                  <c:v>Nezaposlenost  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91.550105155077532</c:v>
                </c:pt>
                <c:pt idx="1">
                  <c:v>59.838381719904362</c:v>
                </c:pt>
                <c:pt idx="2">
                  <c:v>42.088169529783471</c:v>
                </c:pt>
                <c:pt idx="3">
                  <c:v>39.977635400459064</c:v>
                </c:pt>
                <c:pt idx="4">
                  <c:v>28.374804097794286</c:v>
                </c:pt>
                <c:pt idx="5">
                  <c:v>25.740430213438742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D7-405C-B9A3-724BB6AB96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Mar-16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3810">
              <a:noFill/>
            </a:ln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Rat, nedostatak bezbednosti i sigurnosti, strah od progona</c:v>
                </c:pt>
                <c:pt idx="1">
                  <c:v>Žele bolji životni standard </c:v>
                </c:pt>
                <c:pt idx="2">
                  <c:v>Nedostatak perspektive u budućnosti </c:v>
                </c:pt>
                <c:pt idx="3">
                  <c:v>Ljudska prava i slobode </c:v>
                </c:pt>
                <c:pt idx="4">
                  <c:v>Kriminal i korupcija </c:v>
                </c:pt>
                <c:pt idx="5">
                  <c:v>Nezaposlenost  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92.688916095944919</c:v>
                </c:pt>
                <c:pt idx="1">
                  <c:v>52.365916954397314</c:v>
                </c:pt>
                <c:pt idx="2">
                  <c:v>41.706544958552605</c:v>
                </c:pt>
                <c:pt idx="3">
                  <c:v>38.694972159414448</c:v>
                </c:pt>
                <c:pt idx="4">
                  <c:v>21.063283115036118</c:v>
                </c:pt>
                <c:pt idx="5">
                  <c:v>14.751176602485344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D7-405C-B9A3-724BB6AB96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610560"/>
        <c:axId val="34624640"/>
      </c:barChart>
      <c:catAx>
        <c:axId val="346105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34624640"/>
        <c:crosses val="autoZero"/>
        <c:auto val="1"/>
        <c:lblAlgn val="ctr"/>
        <c:lblOffset val="100"/>
        <c:noMultiLvlLbl val="0"/>
      </c:catAx>
      <c:valAx>
        <c:axId val="34624640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46105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4847403317751857"/>
          <c:w val="0.17408227877150731"/>
          <c:h val="0.10818623682432232"/>
        </c:manualLayout>
      </c:layout>
      <c:overlay val="0"/>
      <c:txPr>
        <a:bodyPr/>
        <a:lstStyle/>
        <a:p>
          <a:pPr>
            <a:defRPr sz="700">
              <a:solidFill>
                <a:schemeClr val="bg1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35206592083791"/>
          <c:y val="9.9588483444648365E-2"/>
          <c:w val="0.70220013278482019"/>
          <c:h val="0.5114624320359387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Razvijene  zemlje EU </c:v>
                </c:pt>
              </c:strCache>
            </c:strRef>
          </c:tx>
          <c:spPr>
            <a:solidFill>
              <a:srgbClr val="4655A5"/>
            </a:solidFill>
            <a:ln>
              <a:noFill/>
            </a:ln>
          </c:spPr>
          <c:invertIfNegative val="0"/>
          <c:dLbls>
            <c:dLbl>
              <c:idx val="8"/>
              <c:spPr>
                <a:noFill/>
              </c:spPr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101-431E-9825-31389E55130C}"/>
                </c:ext>
              </c:extLst>
            </c:dLbl>
            <c:dLbl>
              <c:idx val="12"/>
              <c:spPr>
                <a:noFill/>
              </c:spPr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101-431E-9825-31389E551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Sep-16</c:v>
                </c:pt>
                <c:pt idx="1">
                  <c:v>Mar-16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74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01-431E-9825-31389E55130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Uglavnom razvijene zemlje EU, a manjina koja ne uspe da  stigne do njih,  ostaće u Srbiji i regionu </c:v>
                </c:pt>
              </c:strCache>
            </c:strRef>
          </c:tx>
          <c:spPr>
            <a:solidFill>
              <a:srgbClr val="0F7BA2"/>
            </a:solidFill>
            <a:ln w="381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Sep-16</c:v>
                </c:pt>
                <c:pt idx="1">
                  <c:v>Mar-16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20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01-431E-9825-31389E55130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Srbija im je krajnja destinacija 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Sep-16</c:v>
                </c:pt>
                <c:pt idx="1">
                  <c:v>Mar-16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5A-47B9-9201-72E43268AD2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Ni oni sami to još uvek ne znaju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Sep-16</c:v>
                </c:pt>
                <c:pt idx="1">
                  <c:v>Mar-16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4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5A-47B9-9201-72E43268AD2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Ne znam/Bez odgovora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elete val="1"/>
          </c:dLbls>
          <c:cat>
            <c:strRef>
              <c:f>Sheet1!$B$1:$C$1</c:f>
              <c:strCache>
                <c:ptCount val="2"/>
                <c:pt idx="0">
                  <c:v>Sep-16</c:v>
                </c:pt>
                <c:pt idx="1">
                  <c:v>Mar-16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5A-47B9-9201-72E43268AD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4610560"/>
        <c:axId val="34624640"/>
      </c:barChart>
      <c:catAx>
        <c:axId val="346105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34624640"/>
        <c:crosses val="autoZero"/>
        <c:auto val="1"/>
        <c:lblAlgn val="ctr"/>
        <c:lblOffset val="100"/>
        <c:noMultiLvlLbl val="0"/>
      </c:catAx>
      <c:valAx>
        <c:axId val="34624640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4610560"/>
        <c:crosses val="autoZero"/>
        <c:crossBetween val="between"/>
        <c:majorUnit val="0.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62680866036353344"/>
          <c:w val="0.87364767347343997"/>
          <c:h val="0.32294527900674747"/>
        </c:manualLayout>
      </c:layout>
      <c:overlay val="0"/>
      <c:txPr>
        <a:bodyPr/>
        <a:lstStyle/>
        <a:p>
          <a:pPr>
            <a:defRPr sz="800">
              <a:solidFill>
                <a:schemeClr val="bg1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837378257887517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65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4A8-437F-9261-16B0F661B68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4A8-437F-9261-16B0F661B68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4A8-437F-9261-16B0F661B68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4A8-437F-9261-16B0F661B68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4A8-437F-9261-16B0F661B68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4A8-437F-9261-16B0F661B68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4A8-437F-9261-16B0F661B68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4A8-437F-9261-16B0F661B68A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4A8-437F-9261-16B0F661B68A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4A8-437F-9261-16B0F661B68A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4A8-437F-9261-16B0F661B6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Nema razlike između sadašnjih migranata/izbeglica sa Bliskog Istoka i izbeglica iz ’90-tih u bivšoj Jugoslaviji </c:v>
                </c:pt>
                <c:pt idx="1">
                  <c:v>Postoji razlika između sadašnjih migranata/izbeglica sa Bliskog Istoka i izbeglica iz ’90-tih u bivšoj Jugoslaviji </c:v>
                </c:pt>
                <c:pt idx="2">
                  <c:v>Ne znam / Bez odgovora 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45.088417637354411</c:v>
                </c:pt>
                <c:pt idx="1">
                  <c:v>38.829431393636554</c:v>
                </c:pt>
                <c:pt idx="2">
                  <c:v>16.082150969009405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4A8-437F-9261-16B0F661B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178428928"/>
        <c:axId val="178483968"/>
      </c:barChart>
      <c:catAx>
        <c:axId val="1784289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78483968"/>
        <c:crosses val="autoZero"/>
        <c:auto val="1"/>
        <c:lblAlgn val="ctr"/>
        <c:lblOffset val="100"/>
        <c:noMultiLvlLbl val="0"/>
      </c:catAx>
      <c:valAx>
        <c:axId val="178483968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17842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anchor="t"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733874366810634"/>
          <c:y val="4.9194510510233144E-2"/>
          <c:w val="0.58310149973535286"/>
          <c:h val="0.950805489489766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936-4E37-839B-FFCC25593AC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936-4E37-839B-FFCC25593AC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936-4E37-839B-FFCC25593AC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936-4E37-839B-FFCC25593AC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936-4E37-839B-FFCC25593AC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936-4E37-839B-FFCC25593AC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936-4E37-839B-FFCC25593AC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936-4E37-839B-FFCC25593AC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9936-4E37-839B-FFCC25593ACC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936-4E37-839B-FFCC25593ACC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9936-4E37-839B-FFCC25593A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Nema razlike između sadašnjih migranata/izbeglica sa Bliskog Istoka i izbeglica iz ’90-tih u bivšoj Jugoslaviji </c:v>
                </c:pt>
                <c:pt idx="1">
                  <c:v>Postoji razlika između sadašnjih migranata/izbeglica sa Bliskog Istoka i izbeglica iz ’90-tih u bivšoj Jugoslaviji </c:v>
                </c:pt>
                <c:pt idx="2">
                  <c:v>Ne znam / Bez odgovora 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49.973486148106034</c:v>
                </c:pt>
                <c:pt idx="1">
                  <c:v>36.24322240609655</c:v>
                </c:pt>
                <c:pt idx="2">
                  <c:v>13.783291445797277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936-4E37-839B-FFCC25593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178428928"/>
        <c:axId val="178483968"/>
      </c:barChart>
      <c:catAx>
        <c:axId val="17842892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78483968"/>
        <c:crosses val="autoZero"/>
        <c:auto val="1"/>
        <c:lblAlgn val="ctr"/>
        <c:lblOffset val="100"/>
        <c:noMultiLvlLbl val="0"/>
      </c:catAx>
      <c:valAx>
        <c:axId val="178483968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17842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anchor="t"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0.16777</cdr:y>
    </cdr:from>
    <cdr:to>
      <cdr:x>1</cdr:x>
      <cdr:y>0.17514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0" y="650949"/>
          <a:ext cx="6233725" cy="2857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0.50656</cdr:y>
    </cdr:from>
    <cdr:to>
      <cdr:x>1</cdr:x>
      <cdr:y>0.5262</cdr:y>
    </cdr:to>
    <cdr:cxnSp macro="">
      <cdr:nvCxnSpPr>
        <cdr:cNvPr id="4" name="Straight Connector 3"/>
        <cdr:cNvCxnSpPr/>
      </cdr:nvCxnSpPr>
      <cdr:spPr>
        <a:xfrm xmlns:a="http://schemas.openxmlformats.org/drawingml/2006/main" flipV="1">
          <a:off x="0" y="1965398"/>
          <a:ext cx="6353175" cy="762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F7BA2"/>
          </a:solidFill>
          <a:prstDash val="dash"/>
          <a:tailEnd type="triangle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0.30477</cdr:y>
    </cdr:from>
    <cdr:to>
      <cdr:x>1</cdr:x>
      <cdr:y>0.30992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0" y="1182478"/>
          <a:ext cx="6233725" cy="1999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0.95106</cdr:y>
    </cdr:from>
    <cdr:to>
      <cdr:x>1</cdr:x>
      <cdr:y>0.95581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0" y="3690032"/>
          <a:ext cx="6233725" cy="1844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</cdr:y>
    </cdr:from>
    <cdr:to>
      <cdr:x>1</cdr:x>
      <cdr:y>2.57737E-7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0" y="0"/>
          <a:ext cx="6233725" cy="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6BD712-6567-450C-B3C6-BAF6878345EE}" type="datetimeFigureOut">
              <a:rPr lang="en-AU" smtClean="0"/>
              <a:pPr/>
              <a:t>21/11/2016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487D93-240F-4041-8284-FC16D3A9610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5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dirty="0"/>
              <a:t>Uprkos očekivanjima, opštine Surdulica, Vladičin Han, Smederevo, Aleksinac, Obrenovac i Sombor nisu imale značajniji priliv migranata.</a:t>
            </a: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6208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809625"/>
            <a:ext cx="5395912" cy="4046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2583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u="sng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0419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Static</a:t>
            </a:r>
            <a:r>
              <a:rPr lang="en-GB" baseline="0" dirty="0"/>
              <a:t> slide – no automation required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093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0943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809625"/>
            <a:ext cx="5395912" cy="4046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2583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u="sng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753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5526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3949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809625"/>
            <a:ext cx="5395912" cy="4046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2583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 prethodno iskustvo građana sa izbegličkom krizom tokom 90-tih iz bivše Jugoslavije, zatim internoraseljenih lica sa Kosova ‘99 i ‘04, građani nailaze na delimično poznatu situaciju, ali se ne mogu lako identifikovati sa sadašnjim profilom izbeglica.</a:t>
            </a:r>
            <a:endParaRPr lang="en-US" b="1" u="sng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7408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1489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9950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uspešan nastavak odgovora na migrantsku krizu, prema mišljenju predstavnika lokalnih samouprava, opštinama su najpotrebniji finansijska pomoć, objekti za prihvat, tehnički i ljudski resursi.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110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798312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78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2400301" y="0"/>
            <a:ext cx="67437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24580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2904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285750" y="1285875"/>
            <a:ext cx="8569325" cy="4284663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insert movie…</a:t>
            </a:r>
          </a:p>
        </p:txBody>
      </p:sp>
    </p:spTree>
    <p:extLst>
      <p:ext uri="{BB962C8B-B14F-4D97-AF65-F5344CB8AC3E}">
        <p14:creationId xmlns:p14="http://schemas.microsoft.com/office/powerpoint/2010/main" val="10280868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insert movie…</a:t>
            </a:r>
          </a:p>
        </p:txBody>
      </p:sp>
    </p:spTree>
    <p:extLst>
      <p:ext uri="{BB962C8B-B14F-4D97-AF65-F5344CB8AC3E}">
        <p14:creationId xmlns:p14="http://schemas.microsoft.com/office/powerpoint/2010/main" val="769442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7184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10932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6008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44531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3052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7164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801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17285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82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7364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80916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0620972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285750" y="1285875"/>
            <a:ext cx="8569325" cy="4284663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insert movie…</a:t>
            </a:r>
          </a:p>
        </p:txBody>
      </p:sp>
    </p:spTree>
    <p:extLst>
      <p:ext uri="{BB962C8B-B14F-4D97-AF65-F5344CB8AC3E}">
        <p14:creationId xmlns:p14="http://schemas.microsoft.com/office/powerpoint/2010/main" val="33357588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insert movie…</a:t>
            </a:r>
          </a:p>
        </p:txBody>
      </p:sp>
    </p:spTree>
    <p:extLst>
      <p:ext uri="{BB962C8B-B14F-4D97-AF65-F5344CB8AC3E}">
        <p14:creationId xmlns:p14="http://schemas.microsoft.com/office/powerpoint/2010/main" val="24667831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63935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10932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564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9091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78097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31751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934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611434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40116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80216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50533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72439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39397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774693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285750" y="1285875"/>
            <a:ext cx="8569325" cy="4284663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insert movie…</a:t>
            </a:r>
          </a:p>
        </p:txBody>
      </p:sp>
    </p:spTree>
    <p:extLst>
      <p:ext uri="{BB962C8B-B14F-4D97-AF65-F5344CB8AC3E}">
        <p14:creationId xmlns:p14="http://schemas.microsoft.com/office/powerpoint/2010/main" val="13191035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insert movie…</a:t>
            </a:r>
          </a:p>
        </p:txBody>
      </p:sp>
    </p:spTree>
    <p:extLst>
      <p:ext uri="{BB962C8B-B14F-4D97-AF65-F5344CB8AC3E}">
        <p14:creationId xmlns:p14="http://schemas.microsoft.com/office/powerpoint/2010/main" val="25296963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52334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10932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102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4710159" y="0"/>
            <a:ext cx="4433841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710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4343401" y="0"/>
            <a:ext cx="451485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649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3286912" y="0"/>
            <a:ext cx="5857087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27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572000" y="276225"/>
            <a:ext cx="4283074" cy="5294313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99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661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Grey)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62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5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2"/>
          <p:cNvSpPr txBox="1">
            <a:spLocks/>
          </p:cNvSpPr>
          <p:nvPr userDrawn="1"/>
        </p:nvSpPr>
        <p:spPr>
          <a:xfrm>
            <a:off x="1304529" y="6089856"/>
            <a:ext cx="5114925" cy="2292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dirty="0">
                <a:solidFill>
                  <a:srgbClr val="EC008C"/>
                </a:solidFill>
                <a:latin typeface="+mj-lt"/>
                <a:ea typeface="Times New Roman"/>
                <a:cs typeface="Times New Roman"/>
              </a:rPr>
              <a:t>TNS Medium Gallup</a:t>
            </a:r>
            <a:endParaRPr lang="en-US" sz="900" dirty="0">
              <a:solidFill>
                <a:srgbClr val="333333"/>
              </a:solidFill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066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2400301" y="0"/>
            <a:ext cx="67437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13" y="0"/>
            <a:ext cx="4670433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33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205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5004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85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7375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06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0880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855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5367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4188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285750" y="1285875"/>
            <a:ext cx="8569325" cy="4284663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insert movie…</a:t>
            </a:r>
          </a:p>
        </p:txBody>
      </p:sp>
    </p:spTree>
    <p:extLst>
      <p:ext uri="{BB962C8B-B14F-4D97-AF65-F5344CB8AC3E}">
        <p14:creationId xmlns:p14="http://schemas.microsoft.com/office/powerpoint/2010/main" val="4283067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7051494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005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insert movie…</a:t>
            </a:r>
          </a:p>
        </p:txBody>
      </p:sp>
    </p:spTree>
    <p:extLst>
      <p:ext uri="{BB962C8B-B14F-4D97-AF65-F5344CB8AC3E}">
        <p14:creationId xmlns:p14="http://schemas.microsoft.com/office/powerpoint/2010/main" val="27106330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1936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798312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429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339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166641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557139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579325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69278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6610951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69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059732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809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04457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78129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272134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1074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6961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8459228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633408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7307312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6192469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15105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4710159" y="0"/>
            <a:ext cx="4433841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367549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2235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34806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18912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361560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4750605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32040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95446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64798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85748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40416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19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4343401" y="0"/>
            <a:ext cx="451485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376603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5047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42169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4415197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285750" y="1285875"/>
            <a:ext cx="8569325" cy="4284663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insert movie…</a:t>
            </a:r>
          </a:p>
        </p:txBody>
      </p:sp>
    </p:spTree>
    <p:extLst>
      <p:ext uri="{BB962C8B-B14F-4D97-AF65-F5344CB8AC3E}">
        <p14:creationId xmlns:p14="http://schemas.microsoft.com/office/powerpoint/2010/main" val="23628270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insert movie…</a:t>
            </a:r>
          </a:p>
        </p:txBody>
      </p:sp>
    </p:spTree>
    <p:extLst>
      <p:ext uri="{BB962C8B-B14F-4D97-AF65-F5344CB8AC3E}">
        <p14:creationId xmlns:p14="http://schemas.microsoft.com/office/powerpoint/2010/main" val="30433144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91013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133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487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10932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249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883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972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7" y="5570538"/>
            <a:ext cx="7562850" cy="368300"/>
          </a:xfrm>
        </p:spPr>
        <p:txBody>
          <a:bodyPr lIns="0" tIns="0" rIns="0" bIns="106581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3791700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13077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Box 12"/>
          <p:cNvSpPr txBox="1">
            <a:spLocks/>
          </p:cNvSpPr>
          <p:nvPr userDrawn="1"/>
        </p:nvSpPr>
        <p:spPr>
          <a:xfrm>
            <a:off x="1304529" y="6089856"/>
            <a:ext cx="5114925" cy="2292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dirty="0">
                <a:solidFill>
                  <a:srgbClr val="EC008C"/>
                </a:solidFill>
                <a:latin typeface="+mj-lt"/>
                <a:ea typeface="Times New Roman"/>
                <a:cs typeface="Times New Roman"/>
              </a:rPr>
              <a:t>TNS Medium Gallup</a:t>
            </a:r>
            <a:endParaRPr lang="en-US" sz="900" dirty="0">
              <a:solidFill>
                <a:srgbClr val="333333"/>
              </a:solidFill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65041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435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3286912" y="0"/>
            <a:ext cx="5857087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611993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8929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9090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04945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7901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79883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581410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285750" y="1285875"/>
            <a:ext cx="8569325" cy="4284663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insert movie…</a:t>
            </a:r>
          </a:p>
        </p:txBody>
      </p:sp>
    </p:spTree>
    <p:extLst>
      <p:ext uri="{BB962C8B-B14F-4D97-AF65-F5344CB8AC3E}">
        <p14:creationId xmlns:p14="http://schemas.microsoft.com/office/powerpoint/2010/main" val="39791332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insert movie…</a:t>
            </a:r>
          </a:p>
        </p:txBody>
      </p:sp>
    </p:spTree>
    <p:extLst>
      <p:ext uri="{BB962C8B-B14F-4D97-AF65-F5344CB8AC3E}">
        <p14:creationId xmlns:p14="http://schemas.microsoft.com/office/powerpoint/2010/main" val="24614950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0857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10932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433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896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7250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24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71049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8392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83614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185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4009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23136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285750" y="1285875"/>
            <a:ext cx="8569325" cy="4284663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insert movie…</a:t>
            </a:r>
          </a:p>
        </p:txBody>
      </p:sp>
    </p:spTree>
    <p:extLst>
      <p:ext uri="{BB962C8B-B14F-4D97-AF65-F5344CB8AC3E}">
        <p14:creationId xmlns:p14="http://schemas.microsoft.com/office/powerpoint/2010/main" val="14146163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insert movie…</a:t>
            </a:r>
          </a:p>
        </p:txBody>
      </p:sp>
    </p:spTree>
    <p:extLst>
      <p:ext uri="{BB962C8B-B14F-4D97-AF65-F5344CB8AC3E}">
        <p14:creationId xmlns:p14="http://schemas.microsoft.com/office/powerpoint/2010/main" val="6735225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049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10932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1952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10932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7821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798312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4983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04263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04250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64893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4587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03569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95319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51617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407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ags" Target="../tags/tag26.xml"/><Relationship Id="rId2" Type="http://schemas.openxmlformats.org/officeDocument/2006/relationships/slideLayout" Target="../slideLayouts/slideLayout80.xml"/><Relationship Id="rId16" Type="http://schemas.openxmlformats.org/officeDocument/2006/relationships/tags" Target="../tags/tag25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tags" Target="../tags/tag24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93.xml"/><Relationship Id="rId16" Type="http://schemas.openxmlformats.org/officeDocument/2006/relationships/tags" Target="../tags/tag29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tags" Target="../tags/tag28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ags" Target="../tags/tag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tags" Target="../tags/tag32.xml"/><Relationship Id="rId2" Type="http://schemas.openxmlformats.org/officeDocument/2006/relationships/slideLayout" Target="../slideLayouts/slideLayout105.xml"/><Relationship Id="rId16" Type="http://schemas.openxmlformats.org/officeDocument/2006/relationships/tags" Target="../tags/tag31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tags" Target="../tags/tag30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18.xml"/><Relationship Id="rId16" Type="http://schemas.openxmlformats.org/officeDocument/2006/relationships/tags" Target="../tags/tag35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tags" Target="../tags/tag34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tags" Target="../tags/tag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6" Type="http://schemas.openxmlformats.org/officeDocument/2006/relationships/tags" Target="../tags/tag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ags" Target="../tags/tag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ags" Target="../tags/tag10.xml"/><Relationship Id="rId2" Type="http://schemas.openxmlformats.org/officeDocument/2006/relationships/slideLayout" Target="../slideLayouts/slideLayout22.xml"/><Relationship Id="rId16" Type="http://schemas.openxmlformats.org/officeDocument/2006/relationships/tags" Target="../tags/tag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ags" Target="../tags/tag1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ags" Target="../tags/tag11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1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ags" Target="../tags/tag1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ags" Target="../tags/tag1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jpeg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1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tags" Target="../tags/tag21.xml"/><Relationship Id="rId2" Type="http://schemas.openxmlformats.org/officeDocument/2006/relationships/slideLayout" Target="../slideLayouts/slideLayout55.xml"/><Relationship Id="rId16" Type="http://schemas.openxmlformats.org/officeDocument/2006/relationships/tags" Target="../tags/tag20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ags" Target="../tags/tag19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ags" Target="../tags/tag23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ags" Target="../tags/tag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 userDrawn="1">
            <p:custDataLst>
              <p:tags r:id="rId10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</a:t>
            </a:r>
            <a:r>
              <a:rPr lang="en-AU" sz="750" b="0" kern="1200" dirty="0">
                <a:solidFill>
                  <a:srgbClr val="333333"/>
                </a:solidFill>
                <a:latin typeface="Arial" charset="0"/>
                <a:ea typeface="+mn-ea"/>
                <a:cs typeface="Arial" charset="0"/>
              </a:rPr>
              <a:t> TNS 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813" y="0"/>
            <a:ext cx="8573262" cy="1284971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 userDrawn="1">
            <p:custDataLst>
              <p:tags r:id="rId11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 userDrawn="1"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50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8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58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Baza</a:t>
                  </a: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</a:p>
              </p:txBody>
            </p:sp>
          </p:grpSp>
          <p:grpSp>
            <p:nvGrpSpPr>
              <p:cNvPr id="60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1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51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2" name="Group 5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6" name="Straight Connector 55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  <a:br>
                    <a:rPr lang="en-AU" dirty="0"/>
                  </a:br>
                  <a:r>
                    <a:rPr lang="en-AU" dirty="0"/>
                    <a:t>LEFT MARGIN</a:t>
                  </a:r>
                </a:p>
              </p:txBody>
            </p:sp>
          </p:grpSp>
          <p:grpSp>
            <p:nvGrpSpPr>
              <p:cNvPr id="53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</a:p>
                <a:p>
                  <a:pPr lvl="0"/>
                  <a:r>
                    <a:rPr lang="en-AU" dirty="0"/>
                    <a:t>RIGHT MARGIN</a:t>
                  </a:r>
                </a:p>
              </p:txBody>
            </p:sp>
          </p:grpSp>
        </p:grpSp>
      </p:grpSp>
      <p:grpSp>
        <p:nvGrpSpPr>
          <p:cNvPr id="3" name="Group 2"/>
          <p:cNvGrpSpPr/>
          <p:nvPr userDrawn="1"/>
        </p:nvGrpSpPr>
        <p:grpSpPr>
          <a:xfrm>
            <a:off x="1290880" y="6038139"/>
            <a:ext cx="6240892" cy="354625"/>
            <a:chOff x="1290880" y="6038139"/>
            <a:chExt cx="6240892" cy="354625"/>
          </a:xfrm>
        </p:grpSpPr>
        <p:sp>
          <p:nvSpPr>
            <p:cNvPr id="30" name="TextBox 29"/>
            <p:cNvSpPr txBox="1"/>
            <p:nvPr userDrawn="1">
              <p:custDataLst>
                <p:tags r:id="rId12"/>
              </p:custDataLst>
            </p:nvPr>
          </p:nvSpPr>
          <p:spPr>
            <a:xfrm>
              <a:off x="1290880" y="6038139"/>
              <a:ext cx="3028726" cy="19236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50" b="0" i="0" u="none" strike="noStrike" spc="0" baseline="0" dirty="0">
                  <a:solidFill>
                    <a:srgbClr val="EC008C"/>
                  </a:solidFill>
                  <a:latin typeface="Verdana"/>
                </a:rPr>
                <a:t>TNS Medium Gallup</a:t>
              </a:r>
            </a:p>
          </p:txBody>
        </p:sp>
        <p:sp>
          <p:nvSpPr>
            <p:cNvPr id="31" name="ZoneTexte 16"/>
            <p:cNvSpPr txBox="1"/>
            <p:nvPr userDrawn="1"/>
          </p:nvSpPr>
          <p:spPr>
            <a:xfrm>
              <a:off x="1307427" y="6084987"/>
              <a:ext cx="6224345" cy="3077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l-PL" sz="1000" b="0" i="0" u="none" strike="noStrike" spc="0" baseline="0" noProof="0" dirty="0">
                  <a:solidFill>
                    <a:srgbClr val="232323"/>
                  </a:solidFill>
                  <a:latin typeface="Verdana"/>
                </a:rPr>
                <a:t>Pripremljeno za UNDP u Srbiji </a:t>
              </a: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33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1" r:id="rId2"/>
    <p:sldLayoutId id="2147483693" r:id="rId3"/>
    <p:sldLayoutId id="2147483695" r:id="rId4"/>
    <p:sldLayoutId id="2147483697" r:id="rId5"/>
    <p:sldLayoutId id="2147483699" r:id="rId6"/>
    <p:sldLayoutId id="2147483701" r:id="rId7"/>
    <p:sldLayoutId id="2147483683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 userDrawn="1">
            <p:custDataLst>
              <p:tags r:id="rId15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©TNS 2016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 userDrawn="1">
            <p:custDataLst>
              <p:tags r:id="rId16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 userDrawn="1"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7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5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6" name="Group 55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</a:p>
              </p:txBody>
            </p:sp>
          </p:grpSp>
          <p:grpSp>
            <p:nvGrpSpPr>
              <p:cNvPr id="57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8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59" name="Straight Connector 58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48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49" name="Group 48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3" name="Straight Connector 52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  <a:br>
                    <a:rPr lang="en-AU" dirty="0"/>
                  </a:br>
                  <a:r>
                    <a:rPr lang="en-AU" dirty="0"/>
                    <a:t>LEFT MARGIN</a:t>
                  </a:r>
                </a:p>
              </p:txBody>
            </p:sp>
          </p:grpSp>
          <p:grpSp>
            <p:nvGrpSpPr>
              <p:cNvPr id="50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1" name="Straight Connector 50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</a:p>
                <a:p>
                  <a:pPr lvl="0"/>
                  <a:r>
                    <a:rPr lang="en-AU" dirty="0"/>
                    <a:t>RIGHT MARGIN</a:t>
                  </a:r>
                </a:p>
              </p:txBody>
            </p:sp>
          </p:grpSp>
        </p:grpSp>
      </p:grpSp>
      <p:pic>
        <p:nvPicPr>
          <p:cNvPr id="29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 userDrawn="1"/>
        </p:nvGrpSpPr>
        <p:grpSpPr>
          <a:xfrm>
            <a:off x="1290880" y="6038139"/>
            <a:ext cx="6240892" cy="354625"/>
            <a:chOff x="1290880" y="6038139"/>
            <a:chExt cx="6240892" cy="354625"/>
          </a:xfrm>
        </p:grpSpPr>
        <p:sp>
          <p:nvSpPr>
            <p:cNvPr id="32" name="TextBox 31"/>
            <p:cNvSpPr txBox="1"/>
            <p:nvPr userDrawn="1">
              <p:custDataLst>
                <p:tags r:id="rId17"/>
              </p:custDataLst>
            </p:nvPr>
          </p:nvSpPr>
          <p:spPr>
            <a:xfrm>
              <a:off x="1290880" y="6038139"/>
              <a:ext cx="3028726" cy="19236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50" b="0" i="0" u="none" strike="noStrike" spc="0" baseline="0" dirty="0">
                  <a:solidFill>
                    <a:srgbClr val="EC008C"/>
                  </a:solidFill>
                  <a:latin typeface="Verdana"/>
                </a:rPr>
                <a:t>TNS Medium Gallup</a:t>
              </a:r>
            </a:p>
          </p:txBody>
        </p:sp>
        <p:sp>
          <p:nvSpPr>
            <p:cNvPr id="33" name="ZoneTexte 16"/>
            <p:cNvSpPr txBox="1"/>
            <p:nvPr userDrawn="1"/>
          </p:nvSpPr>
          <p:spPr>
            <a:xfrm>
              <a:off x="1307427" y="6084987"/>
              <a:ext cx="6224345" cy="3077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0" i="0" u="none" strike="noStrike" spc="0" baseline="0" noProof="0" dirty="0">
                  <a:solidFill>
                    <a:srgbClr val="232323"/>
                  </a:solidFill>
                  <a:latin typeface="Verdana"/>
                </a:rPr>
                <a:t>Report prepared for </a:t>
              </a:r>
              <a:r>
                <a:rPr lang="x-none" sz="1000" b="0" i="0" u="none" strike="noStrike" spc="0" baseline="0" noProof="0" dirty="0">
                  <a:solidFill>
                    <a:srgbClr val="232323"/>
                  </a:solidFill>
                  <a:latin typeface="Verdana"/>
                </a:rPr>
                <a:t>UNDP in Serbia</a:t>
              </a: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55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7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5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6" name="Group 55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</a:p>
              </p:txBody>
            </p:sp>
          </p:grpSp>
          <p:grpSp>
            <p:nvGrpSpPr>
              <p:cNvPr id="57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8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59" name="Straight Connector 58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48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49" name="Group 48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3" name="Straight Connector 52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  <a:br>
                    <a:rPr lang="en-AU" dirty="0"/>
                  </a:br>
                  <a:r>
                    <a:rPr lang="en-AU" dirty="0"/>
                    <a:t>LEFT MARGIN</a:t>
                  </a:r>
                </a:p>
              </p:txBody>
            </p:sp>
          </p:grpSp>
          <p:grpSp>
            <p:nvGrpSpPr>
              <p:cNvPr id="50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1" name="Straight Connector 50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</a:p>
                <a:p>
                  <a:pPr lvl="0"/>
                  <a:r>
                    <a:rPr lang="en-AU" dirty="0"/>
                    <a:t>RIGHT MARGIN</a:t>
                  </a:r>
                </a:p>
              </p:txBody>
            </p:sp>
          </p:grpSp>
        </p:grpSp>
      </p:grpSp>
      <p:pic>
        <p:nvPicPr>
          <p:cNvPr id="29" name="Picture 2" descr="C:\Users\AndrewA\Desktop\TNS_logo_rgb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 userDrawn="1">
            <p:custDataLst>
              <p:tags r:id="rId15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©TNS 201</a:t>
            </a:r>
            <a:r>
              <a:rPr lang="sr-Latn-RS" sz="750" b="0" dirty="0">
                <a:solidFill>
                  <a:srgbClr val="333333"/>
                </a:solidFill>
                <a:latin typeface="+mn-lt"/>
              </a:rPr>
              <a:t>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290880" y="5946775"/>
            <a:ext cx="6224345" cy="461665"/>
            <a:chOff x="1290880" y="5946775"/>
            <a:chExt cx="6224345" cy="461665"/>
          </a:xfrm>
        </p:grpSpPr>
        <p:sp>
          <p:nvSpPr>
            <p:cNvPr id="32" name="TextBox 31"/>
            <p:cNvSpPr txBox="1"/>
            <p:nvPr userDrawn="1">
              <p:custDataLst>
                <p:tags r:id="rId16"/>
              </p:custDataLst>
            </p:nvPr>
          </p:nvSpPr>
          <p:spPr>
            <a:xfrm>
              <a:off x="1290880" y="6038139"/>
              <a:ext cx="3028726" cy="19236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50" b="0" i="0" u="none" strike="noStrike" spc="0" baseline="0" dirty="0">
                  <a:solidFill>
                    <a:srgbClr val="EC008C"/>
                  </a:solidFill>
                  <a:latin typeface="Verdana"/>
                </a:rPr>
                <a:t>TNS Medium Gallup</a:t>
              </a:r>
            </a:p>
          </p:txBody>
        </p:sp>
        <p:sp>
          <p:nvSpPr>
            <p:cNvPr id="33" name="ZoneTexte 16"/>
            <p:cNvSpPr txBox="1"/>
            <p:nvPr userDrawn="1"/>
          </p:nvSpPr>
          <p:spPr>
            <a:xfrm>
              <a:off x="1290880" y="5946775"/>
              <a:ext cx="6224345" cy="46166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32323"/>
                  </a:solidFill>
                  <a:effectLst/>
                  <a:uLnTx/>
                  <a:uFillTx/>
                  <a:latin typeface="Verdana"/>
                  <a:ea typeface="+mn-ea"/>
                  <a:cs typeface="Arial" charset="0"/>
                </a:rPr>
                <a:t>Pripremljeno za UNDP u Srbiji 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48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5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7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5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6" name="Group 55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</a:p>
              </p:txBody>
            </p:sp>
          </p:grpSp>
          <p:grpSp>
            <p:nvGrpSpPr>
              <p:cNvPr id="57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8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59" name="Straight Connector 58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48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49" name="Group 48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3" name="Straight Connector 52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  <a:br>
                    <a:rPr lang="en-AU" dirty="0"/>
                  </a:br>
                  <a:r>
                    <a:rPr lang="en-AU" dirty="0"/>
                    <a:t>LEFT MARGIN</a:t>
                  </a:r>
                </a:p>
              </p:txBody>
            </p:sp>
          </p:grpSp>
          <p:grpSp>
            <p:nvGrpSpPr>
              <p:cNvPr id="50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1" name="Straight Connector 50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</a:p>
                <a:p>
                  <a:pPr lvl="0"/>
                  <a:r>
                    <a:rPr lang="en-AU" dirty="0"/>
                    <a:t>RIGHT MARGIN</a:t>
                  </a:r>
                </a:p>
              </p:txBody>
            </p:sp>
          </p:grpSp>
        </p:grpSp>
      </p:grpSp>
      <p:pic>
        <p:nvPicPr>
          <p:cNvPr id="29" name="Picture 2" descr="C:\Users\AndrewA\Desktop\TNS_logo_rgb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 userDrawn="1">
            <p:custDataLst>
              <p:tags r:id="rId16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©TNS 201</a:t>
            </a:r>
            <a:r>
              <a:rPr lang="sr-Latn-RS" sz="750" b="0" dirty="0">
                <a:solidFill>
                  <a:srgbClr val="333333"/>
                </a:solidFill>
                <a:latin typeface="+mn-lt"/>
              </a:rPr>
              <a:t>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290880" y="6038139"/>
            <a:ext cx="6240892" cy="354625"/>
            <a:chOff x="1290880" y="6038139"/>
            <a:chExt cx="6240892" cy="354625"/>
          </a:xfrm>
        </p:grpSpPr>
        <p:sp>
          <p:nvSpPr>
            <p:cNvPr id="32" name="TextBox 31"/>
            <p:cNvSpPr txBox="1"/>
            <p:nvPr userDrawn="1">
              <p:custDataLst>
                <p:tags r:id="rId17"/>
              </p:custDataLst>
            </p:nvPr>
          </p:nvSpPr>
          <p:spPr>
            <a:xfrm>
              <a:off x="1290880" y="6038139"/>
              <a:ext cx="3028726" cy="19236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50" b="0" i="0" u="none" strike="noStrike" spc="0" baseline="0" dirty="0">
                  <a:solidFill>
                    <a:srgbClr val="EC008C"/>
                  </a:solidFill>
                  <a:latin typeface="Verdana"/>
                </a:rPr>
                <a:t>TNS Medium Gallup</a:t>
              </a:r>
            </a:p>
          </p:txBody>
        </p:sp>
        <p:sp>
          <p:nvSpPr>
            <p:cNvPr id="33" name="ZoneTexte 16"/>
            <p:cNvSpPr txBox="1"/>
            <p:nvPr userDrawn="1"/>
          </p:nvSpPr>
          <p:spPr>
            <a:xfrm>
              <a:off x="1307427" y="6084987"/>
              <a:ext cx="6224345" cy="3077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l-PL" sz="1000" b="0" i="0" u="none" strike="noStrike" spc="0" baseline="0" noProof="0" dirty="0">
                  <a:solidFill>
                    <a:srgbClr val="232323"/>
                  </a:solidFill>
                  <a:latin typeface="Verdana"/>
                </a:rPr>
                <a:t>Pripremljeno za UNDP u Srbiji </a:t>
              </a: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93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39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7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5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6" name="Group 55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</a:p>
              </p:txBody>
            </p:sp>
          </p:grpSp>
          <p:grpSp>
            <p:nvGrpSpPr>
              <p:cNvPr id="57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8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59" name="Straight Connector 58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48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49" name="Group 48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3" name="Straight Connector 52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  <a:br>
                    <a:rPr lang="en-AU" dirty="0"/>
                  </a:br>
                  <a:r>
                    <a:rPr lang="en-AU" dirty="0"/>
                    <a:t>LEFT MARGIN</a:t>
                  </a:r>
                </a:p>
              </p:txBody>
            </p:sp>
          </p:grpSp>
          <p:grpSp>
            <p:nvGrpSpPr>
              <p:cNvPr id="50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1" name="Straight Connector 50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</a:p>
                <a:p>
                  <a:pPr lvl="0"/>
                  <a:r>
                    <a:rPr lang="en-AU" dirty="0"/>
                    <a:t>RIGHT MARGIN</a:t>
                  </a:r>
                </a:p>
              </p:txBody>
            </p:sp>
          </p:grpSp>
        </p:grpSp>
      </p:grpSp>
      <p:pic>
        <p:nvPicPr>
          <p:cNvPr id="29" name="Picture 2" descr="C:\Users\AndrewA\Desktop\TNS_logo_rgb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 userDrawn="1">
            <p:custDataLst>
              <p:tags r:id="rId15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©TNS 201</a:t>
            </a:r>
            <a:r>
              <a:rPr lang="sr-Latn-RS" sz="750" b="0" dirty="0">
                <a:solidFill>
                  <a:srgbClr val="333333"/>
                </a:solidFill>
                <a:latin typeface="+mn-lt"/>
              </a:rPr>
              <a:t>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290880" y="6038139"/>
            <a:ext cx="6240892" cy="354625"/>
            <a:chOff x="1290880" y="6038139"/>
            <a:chExt cx="6240892" cy="354625"/>
          </a:xfrm>
        </p:grpSpPr>
        <p:sp>
          <p:nvSpPr>
            <p:cNvPr id="32" name="TextBox 31"/>
            <p:cNvSpPr txBox="1"/>
            <p:nvPr userDrawn="1">
              <p:custDataLst>
                <p:tags r:id="rId16"/>
              </p:custDataLst>
            </p:nvPr>
          </p:nvSpPr>
          <p:spPr>
            <a:xfrm>
              <a:off x="1290880" y="6038139"/>
              <a:ext cx="3028726" cy="19236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50" b="0" i="0" u="none" strike="noStrike" spc="0" baseline="0" dirty="0">
                  <a:solidFill>
                    <a:srgbClr val="EC008C"/>
                  </a:solidFill>
                  <a:latin typeface="Verdana"/>
                </a:rPr>
                <a:t>TNS Medium Gallup</a:t>
              </a:r>
            </a:p>
          </p:txBody>
        </p:sp>
        <p:sp>
          <p:nvSpPr>
            <p:cNvPr id="33" name="ZoneTexte 16"/>
            <p:cNvSpPr txBox="1"/>
            <p:nvPr userDrawn="1"/>
          </p:nvSpPr>
          <p:spPr>
            <a:xfrm>
              <a:off x="1307427" y="6084987"/>
              <a:ext cx="6224345" cy="3077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l-PL" sz="1000" b="0" i="0" u="none" strike="noStrike" spc="0" baseline="0" noProof="0" dirty="0">
                  <a:solidFill>
                    <a:srgbClr val="232323"/>
                  </a:solidFill>
                  <a:latin typeface="Verdana"/>
                </a:rPr>
                <a:t>Pripremljeno za UNDP u Srbiji </a:t>
              </a: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564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 userDrawn="1">
            <p:custDataLst>
              <p:tags r:id="rId14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©TNS 2016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8570675" cy="766800"/>
          </a:xfrm>
          <a:prstGeom prst="rect">
            <a:avLst/>
          </a:prstGeom>
        </p:spPr>
        <p:txBody>
          <a:bodyPr vert="horz" lIns="0" tIns="360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 userDrawn="1">
            <p:custDataLst>
              <p:tags r:id="rId15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 userDrawn="1"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50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8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58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Baza</a:t>
                  </a: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</a:p>
              </p:txBody>
            </p:sp>
          </p:grpSp>
          <p:grpSp>
            <p:nvGrpSpPr>
              <p:cNvPr id="60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1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51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2" name="Group 5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6" name="Straight Connector 55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  <a:br>
                    <a:rPr lang="en-AU" dirty="0"/>
                  </a:br>
                  <a:r>
                    <a:rPr lang="en-AU" dirty="0"/>
                    <a:t>LEFT MARGIN</a:t>
                  </a:r>
                </a:p>
              </p:txBody>
            </p:sp>
          </p:grpSp>
          <p:grpSp>
            <p:nvGrpSpPr>
              <p:cNvPr id="53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</a:p>
                <a:p>
                  <a:pPr lvl="0"/>
                  <a:r>
                    <a:rPr lang="en-AU" dirty="0"/>
                    <a:t>RIGHT MARGIN</a:t>
                  </a:r>
                </a:p>
              </p:txBody>
            </p:sp>
          </p:grpSp>
        </p:grpSp>
      </p:grpSp>
      <p:pic>
        <p:nvPicPr>
          <p:cNvPr id="28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 userDrawn="1"/>
        </p:nvGrpSpPr>
        <p:grpSpPr>
          <a:xfrm>
            <a:off x="1290880" y="6038139"/>
            <a:ext cx="6240892" cy="354625"/>
            <a:chOff x="1290880" y="6038139"/>
            <a:chExt cx="6240892" cy="354625"/>
          </a:xfrm>
        </p:grpSpPr>
        <p:sp>
          <p:nvSpPr>
            <p:cNvPr id="31" name="TextBox 30"/>
            <p:cNvSpPr txBox="1"/>
            <p:nvPr userDrawn="1">
              <p:custDataLst>
                <p:tags r:id="rId16"/>
              </p:custDataLst>
            </p:nvPr>
          </p:nvSpPr>
          <p:spPr>
            <a:xfrm>
              <a:off x="1290880" y="6038139"/>
              <a:ext cx="3028726" cy="19236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50" b="0" i="0" u="none" strike="noStrike" spc="0" baseline="0" dirty="0">
                  <a:solidFill>
                    <a:srgbClr val="EC008C"/>
                  </a:solidFill>
                  <a:latin typeface="Verdana"/>
                </a:rPr>
                <a:t>TNS Medium Gallup</a:t>
              </a:r>
            </a:p>
          </p:txBody>
        </p:sp>
        <p:sp>
          <p:nvSpPr>
            <p:cNvPr id="32" name="ZoneTexte 16"/>
            <p:cNvSpPr txBox="1"/>
            <p:nvPr userDrawn="1"/>
          </p:nvSpPr>
          <p:spPr>
            <a:xfrm>
              <a:off x="1307427" y="6084987"/>
              <a:ext cx="6224345" cy="3077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l-PL" sz="1000" b="0" i="0" u="none" strike="noStrike" spc="0" baseline="0" noProof="0" dirty="0">
                  <a:solidFill>
                    <a:srgbClr val="232323"/>
                  </a:solidFill>
                  <a:latin typeface="Verdana"/>
                </a:rPr>
                <a:t>Pripremljeno za UNDP u Srbiji </a:t>
              </a: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50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10" r:id="rId11"/>
    <p:sldLayoutId id="2147483824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 userDrawn="1">
            <p:custDataLst>
              <p:tags r:id="rId15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©TNS 2016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 userDrawn="1">
            <p:custDataLst>
              <p:tags r:id="rId16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 userDrawn="1"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7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5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6" name="Group 55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Baza</a:t>
                  </a: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</a:p>
              </p:txBody>
            </p:sp>
          </p:grpSp>
          <p:grpSp>
            <p:nvGrpSpPr>
              <p:cNvPr id="57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8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59" name="Straight Connector 58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48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49" name="Group 48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3" name="Straight Connector 52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  <a:br>
                    <a:rPr lang="en-AU" dirty="0"/>
                  </a:br>
                  <a:r>
                    <a:rPr lang="en-AU" dirty="0"/>
                    <a:t>LEFT MARGIN</a:t>
                  </a:r>
                </a:p>
              </p:txBody>
            </p:sp>
          </p:grpSp>
          <p:grpSp>
            <p:nvGrpSpPr>
              <p:cNvPr id="50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1" name="Straight Connector 50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</a:p>
                <a:p>
                  <a:pPr lvl="0"/>
                  <a:r>
                    <a:rPr lang="en-AU" dirty="0"/>
                    <a:t>RIGHT MARGIN</a:t>
                  </a:r>
                </a:p>
              </p:txBody>
            </p:sp>
          </p:grpSp>
        </p:grpSp>
      </p:grpSp>
      <p:pic>
        <p:nvPicPr>
          <p:cNvPr id="29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 userDrawn="1"/>
        </p:nvGrpSpPr>
        <p:grpSpPr>
          <a:xfrm>
            <a:off x="1290880" y="6038139"/>
            <a:ext cx="6240892" cy="354625"/>
            <a:chOff x="1290880" y="6038139"/>
            <a:chExt cx="6240892" cy="354625"/>
          </a:xfrm>
        </p:grpSpPr>
        <p:sp>
          <p:nvSpPr>
            <p:cNvPr id="32" name="TextBox 31"/>
            <p:cNvSpPr txBox="1"/>
            <p:nvPr userDrawn="1">
              <p:custDataLst>
                <p:tags r:id="rId17"/>
              </p:custDataLst>
            </p:nvPr>
          </p:nvSpPr>
          <p:spPr>
            <a:xfrm>
              <a:off x="1290880" y="6038139"/>
              <a:ext cx="3028726" cy="19236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50" b="0" i="0" u="none" strike="noStrike" spc="0" baseline="0" dirty="0">
                  <a:solidFill>
                    <a:srgbClr val="EC008C"/>
                  </a:solidFill>
                  <a:latin typeface="Verdana"/>
                </a:rPr>
                <a:t>TNS Medium Gallup</a:t>
              </a:r>
            </a:p>
          </p:txBody>
        </p:sp>
        <p:sp>
          <p:nvSpPr>
            <p:cNvPr id="33" name="ZoneTexte 16"/>
            <p:cNvSpPr txBox="1"/>
            <p:nvPr userDrawn="1"/>
          </p:nvSpPr>
          <p:spPr>
            <a:xfrm>
              <a:off x="1307427" y="6084987"/>
              <a:ext cx="6224345" cy="3077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l-PL" sz="1000" b="0" i="0" u="none" strike="noStrike" spc="0" baseline="0" noProof="0" dirty="0">
                  <a:solidFill>
                    <a:srgbClr val="232323"/>
                  </a:solidFill>
                  <a:latin typeface="Verdana"/>
                </a:rPr>
                <a:t>Pripremljeno za UNDP u Srbiji </a:t>
              </a: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169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5" r:id="rId2"/>
    <p:sldLayoutId id="2147483666" r:id="rId3"/>
    <p:sldLayoutId id="2147483686" r:id="rId4"/>
    <p:sldLayoutId id="2147483668" r:id="rId5"/>
    <p:sldLayoutId id="2147483689" r:id="rId6"/>
    <p:sldLayoutId id="2147483711" r:id="rId7"/>
    <p:sldLayoutId id="2147483712" r:id="rId8"/>
    <p:sldLayoutId id="2147483743" r:id="rId9"/>
    <p:sldLayoutId id="2147483744" r:id="rId10"/>
    <p:sldLayoutId id="2147483667" r:id="rId11"/>
    <p:sldLayoutId id="2147483770" r:id="rId12"/>
    <p:sldLayoutId id="2147483838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 userDrawn="1">
            <p:custDataLst>
              <p:tags r:id="rId11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©TNS 2016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9" name="Rectangle 88"/>
          <p:cNvSpPr/>
          <p:nvPr userDrawn="1">
            <p:custDataLst>
              <p:tags r:id="rId12"/>
            </p:custDataLst>
          </p:nvPr>
        </p:nvSpPr>
        <p:spPr>
          <a:xfrm>
            <a:off x="285750" y="5064973"/>
            <a:ext cx="8569324" cy="881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>
            <a:noAutofit/>
          </a:bodyPr>
          <a:lstStyle/>
          <a:p>
            <a:pPr lvl="0" algn="ctr"/>
            <a:endParaRPr lang="en-AU" dirty="0"/>
          </a:p>
        </p:txBody>
      </p:sp>
      <p:cxnSp>
        <p:nvCxnSpPr>
          <p:cNvPr id="70" name="Straight Connector 69"/>
          <p:cNvCxnSpPr/>
          <p:nvPr userDrawn="1">
            <p:custDataLst>
              <p:tags r:id="rId13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 userDrawn="1"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8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6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7" name="Group 56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Baza</a:t>
                  </a: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</a:p>
              </p:txBody>
            </p:sp>
          </p:grpSp>
          <p:grpSp>
            <p:nvGrpSpPr>
              <p:cNvPr id="58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0" name="Straight Connector 59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49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0" name="Group 49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  <a:br>
                    <a:rPr lang="en-AU" dirty="0"/>
                  </a:br>
                  <a:r>
                    <a:rPr lang="en-AU" dirty="0"/>
                    <a:t>LEFT MARGIN</a:t>
                  </a:r>
                </a:p>
              </p:txBody>
            </p:sp>
          </p:grpSp>
          <p:grpSp>
            <p:nvGrpSpPr>
              <p:cNvPr id="51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2" name="Straight Connector 5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</a:p>
                <a:p>
                  <a:pPr lvl="0"/>
                  <a:r>
                    <a:rPr lang="en-AU" dirty="0"/>
                    <a:t>RIGHT MARGIN</a:t>
                  </a:r>
                </a:p>
              </p:txBody>
            </p:sp>
          </p:grpSp>
        </p:grpSp>
      </p:grpSp>
      <p:pic>
        <p:nvPicPr>
          <p:cNvPr id="30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 userDrawn="1"/>
        </p:nvGrpSpPr>
        <p:grpSpPr>
          <a:xfrm>
            <a:off x="1290880" y="6038139"/>
            <a:ext cx="6240892" cy="354625"/>
            <a:chOff x="1290880" y="6038139"/>
            <a:chExt cx="6240892" cy="354625"/>
          </a:xfrm>
        </p:grpSpPr>
        <p:sp>
          <p:nvSpPr>
            <p:cNvPr id="33" name="TextBox 32"/>
            <p:cNvSpPr txBox="1"/>
            <p:nvPr userDrawn="1">
              <p:custDataLst>
                <p:tags r:id="rId14"/>
              </p:custDataLst>
            </p:nvPr>
          </p:nvSpPr>
          <p:spPr>
            <a:xfrm>
              <a:off x="1290880" y="6038139"/>
              <a:ext cx="3028726" cy="19236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50" b="0" i="0" u="none" strike="noStrike" spc="0" baseline="0" dirty="0">
                  <a:solidFill>
                    <a:srgbClr val="EC008C"/>
                  </a:solidFill>
                  <a:latin typeface="Verdana"/>
                </a:rPr>
                <a:t>TNS Medium Gallup</a:t>
              </a:r>
            </a:p>
          </p:txBody>
        </p:sp>
        <p:sp>
          <p:nvSpPr>
            <p:cNvPr id="34" name="ZoneTexte 16"/>
            <p:cNvSpPr txBox="1"/>
            <p:nvPr userDrawn="1"/>
          </p:nvSpPr>
          <p:spPr>
            <a:xfrm>
              <a:off x="1307427" y="6084987"/>
              <a:ext cx="6224345" cy="3077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l-PL" sz="1000" b="0" i="0" u="none" strike="noStrike" spc="0" baseline="0" noProof="0" dirty="0">
                  <a:solidFill>
                    <a:srgbClr val="232323"/>
                  </a:solidFill>
                  <a:latin typeface="Verdana"/>
                </a:rPr>
                <a:t>Pripremljeno za UNDP u Srbiji </a:t>
              </a: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038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5837" y="-3163"/>
            <a:ext cx="9151455" cy="6861163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68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2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68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54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54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2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6070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0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4070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178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530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7978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330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2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688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90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688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8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07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51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0" y="527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618" y="277012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618" y="1031837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0" y="781012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618" y="1535799"/>
              <a:ext cx="91365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0" y="1284974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0" y="2039799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0" y="1788974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618" y="2543875"/>
              <a:ext cx="914238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0" y="2293050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0" y="3047875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0" y="2797050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618" y="3551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618" y="3301012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0" y="4055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618" y="3805012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618" y="4307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0" y="4811837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0" y="4561012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0" y="5315799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4974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618" y="5819799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0" y="5568974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0" y="6071837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0" y="6323837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19" y="6575837"/>
              <a:ext cx="914238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 userDrawn="1"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90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99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125" name="Straight Connector 124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5" name="Group 104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115" name="Straight Connector 114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TextBox 123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Baza</a:t>
                  </a: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</a:p>
              </p:txBody>
            </p:sp>
          </p:grpSp>
          <p:grpSp>
            <p:nvGrpSpPr>
              <p:cNvPr id="106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113" name="Straight Connector 112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Box 113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7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108" name="Straight Connector 107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TextBox 108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91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93" name="Group 92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97" name="Straight Connector 96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97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  <a:br>
                    <a:rPr lang="en-AU" dirty="0"/>
                  </a:br>
                  <a:r>
                    <a:rPr lang="en-AU" dirty="0"/>
                    <a:t>LEFT MARGIN</a:t>
                  </a:r>
                </a:p>
              </p:txBody>
            </p:sp>
          </p:grpSp>
          <p:grpSp>
            <p:nvGrpSpPr>
              <p:cNvPr id="94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95" name="Straight Connector 94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TextBox 95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</a:p>
                <a:p>
                  <a:pPr lvl="0"/>
                  <a:r>
                    <a:rPr lang="en-AU" dirty="0"/>
                    <a:t>RIGHT MARGIN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4852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0" kern="120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16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C:\Users\AndrewA\Desktop\TNS_logo_rgb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0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>
            <p:custDataLst>
              <p:tags r:id="rId11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©TNS 201</a:t>
            </a:r>
            <a:r>
              <a:rPr lang="sr-Latn-RS" sz="750" b="0" dirty="0">
                <a:solidFill>
                  <a:srgbClr val="333333"/>
                </a:solidFill>
                <a:latin typeface="+mn-lt"/>
              </a:rPr>
              <a:t>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9" name="Rectangle 88"/>
          <p:cNvSpPr/>
          <p:nvPr>
            <p:custDataLst>
              <p:tags r:id="rId12"/>
            </p:custDataLst>
          </p:nvPr>
        </p:nvSpPr>
        <p:spPr>
          <a:xfrm>
            <a:off x="285750" y="5064973"/>
            <a:ext cx="8569324" cy="881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>
            <a:noAutofit/>
          </a:bodyPr>
          <a:lstStyle/>
          <a:p>
            <a:pPr lvl="0" algn="ctr"/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3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8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6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7" name="Group 56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Baza</a:t>
                  </a: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</a:p>
              </p:txBody>
            </p:sp>
          </p:grpSp>
          <p:grpSp>
            <p:nvGrpSpPr>
              <p:cNvPr id="58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0" name="Straight Connector 59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49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0" name="Group 49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  <a:br>
                    <a:rPr lang="en-AU" dirty="0"/>
                  </a:br>
                  <a:r>
                    <a:rPr lang="en-AU" dirty="0"/>
                    <a:t>LEFT MARGIN</a:t>
                  </a:r>
                </a:p>
              </p:txBody>
            </p:sp>
          </p:grpSp>
          <p:grpSp>
            <p:nvGrpSpPr>
              <p:cNvPr id="51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2" name="Straight Connector 5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</a:p>
                <a:p>
                  <a:pPr lvl="0"/>
                  <a:r>
                    <a:rPr lang="en-AU" dirty="0"/>
                    <a:t>RIGHT MARGIN</a:t>
                  </a:r>
                </a:p>
              </p:txBody>
            </p:sp>
          </p:grpSp>
        </p:grpSp>
      </p:grpSp>
      <p:grpSp>
        <p:nvGrpSpPr>
          <p:cNvPr id="31" name="Group 30"/>
          <p:cNvGrpSpPr/>
          <p:nvPr userDrawn="1"/>
        </p:nvGrpSpPr>
        <p:grpSpPr>
          <a:xfrm>
            <a:off x="1290880" y="6038139"/>
            <a:ext cx="6240892" cy="354625"/>
            <a:chOff x="1290880" y="6038139"/>
            <a:chExt cx="6240892" cy="354625"/>
          </a:xfrm>
        </p:grpSpPr>
        <p:sp>
          <p:nvSpPr>
            <p:cNvPr id="32" name="TextBox 31"/>
            <p:cNvSpPr txBox="1"/>
            <p:nvPr userDrawn="1">
              <p:custDataLst>
                <p:tags r:id="rId14"/>
              </p:custDataLst>
            </p:nvPr>
          </p:nvSpPr>
          <p:spPr>
            <a:xfrm>
              <a:off x="1290880" y="6038139"/>
              <a:ext cx="3028726" cy="19236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50" b="0" i="0" u="none" strike="noStrike" spc="0" baseline="0" dirty="0">
                  <a:solidFill>
                    <a:srgbClr val="EC008C"/>
                  </a:solidFill>
                  <a:latin typeface="Verdana"/>
                </a:rPr>
                <a:t>TNS Medium Gallup</a:t>
              </a:r>
            </a:p>
          </p:txBody>
        </p:sp>
        <p:sp>
          <p:nvSpPr>
            <p:cNvPr id="33" name="ZoneTexte 16"/>
            <p:cNvSpPr txBox="1"/>
            <p:nvPr userDrawn="1"/>
          </p:nvSpPr>
          <p:spPr>
            <a:xfrm>
              <a:off x="1307427" y="6084987"/>
              <a:ext cx="6224345" cy="3077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l-PL" sz="1000" b="0" i="0" u="none" strike="noStrike" spc="0" baseline="0" noProof="0" dirty="0">
                  <a:solidFill>
                    <a:srgbClr val="232323"/>
                  </a:solidFill>
                  <a:latin typeface="Verdana"/>
                </a:rPr>
                <a:t>Pripremljeno za UNDP u Srbiji </a:t>
              </a: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187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5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7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5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6" name="Group 55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Baza</a:t>
                  </a: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</a:p>
              </p:txBody>
            </p:sp>
          </p:grpSp>
          <p:grpSp>
            <p:nvGrpSpPr>
              <p:cNvPr id="57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8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59" name="Straight Connector 58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48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49" name="Group 48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3" name="Straight Connector 52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  <a:br>
                    <a:rPr lang="en-AU" dirty="0"/>
                  </a:br>
                  <a:r>
                    <a:rPr lang="en-AU" dirty="0"/>
                    <a:t>LEFT MARGIN</a:t>
                  </a:r>
                </a:p>
              </p:txBody>
            </p:sp>
          </p:grpSp>
          <p:grpSp>
            <p:nvGrpSpPr>
              <p:cNvPr id="50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1" name="Straight Connector 50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</a:p>
                <a:p>
                  <a:pPr lvl="0"/>
                  <a:r>
                    <a:rPr lang="en-AU" dirty="0"/>
                    <a:t>RIGHT MARGIN</a:t>
                  </a:r>
                </a:p>
              </p:txBody>
            </p:sp>
          </p:grpSp>
        </p:grpSp>
      </p:grpSp>
      <p:pic>
        <p:nvPicPr>
          <p:cNvPr id="29" name="Picture 2" descr="C:\Users\AndrewA\Desktop\TNS_logo_rgb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 userDrawn="1">
            <p:custDataLst>
              <p:tags r:id="rId16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©TNS 2016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1290880" y="6038139"/>
            <a:ext cx="6240892" cy="354625"/>
            <a:chOff x="1290880" y="6038139"/>
            <a:chExt cx="6240892" cy="354625"/>
          </a:xfrm>
        </p:grpSpPr>
        <p:sp>
          <p:nvSpPr>
            <p:cNvPr id="31" name="TextBox 30"/>
            <p:cNvSpPr txBox="1"/>
            <p:nvPr userDrawn="1">
              <p:custDataLst>
                <p:tags r:id="rId17"/>
              </p:custDataLst>
            </p:nvPr>
          </p:nvSpPr>
          <p:spPr>
            <a:xfrm>
              <a:off x="1290880" y="6038139"/>
              <a:ext cx="3028726" cy="19236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50" b="0" i="0" u="none" strike="noStrike" spc="0" baseline="0" dirty="0">
                  <a:solidFill>
                    <a:srgbClr val="EC008C"/>
                  </a:solidFill>
                  <a:latin typeface="Verdana"/>
                </a:rPr>
                <a:t>TNS Medium Gallup</a:t>
              </a:r>
            </a:p>
          </p:txBody>
        </p:sp>
        <p:sp>
          <p:nvSpPr>
            <p:cNvPr id="34" name="ZoneTexte 16"/>
            <p:cNvSpPr txBox="1"/>
            <p:nvPr userDrawn="1"/>
          </p:nvSpPr>
          <p:spPr>
            <a:xfrm>
              <a:off x="1307427" y="6084987"/>
              <a:ext cx="6224345" cy="3077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l-PL" sz="1000" b="0" i="0" u="none" strike="noStrike" spc="0" baseline="0" noProof="0" dirty="0">
                  <a:solidFill>
                    <a:srgbClr val="232323"/>
                  </a:solidFill>
                  <a:latin typeface="Verdana"/>
                </a:rPr>
                <a:t>Pripremljeno za UNDP u Srbiji </a:t>
              </a: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755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 userDrawn="1">
            <p:custDataLst>
              <p:tags r:id="rId14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©TNS 2016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 userDrawn="1">
            <p:custDataLst>
              <p:tags r:id="rId15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 userDrawn="1"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7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5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6" name="Group 55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Baza</a:t>
                  </a: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</a:p>
              </p:txBody>
            </p:sp>
          </p:grpSp>
          <p:grpSp>
            <p:nvGrpSpPr>
              <p:cNvPr id="57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8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59" name="Straight Connector 58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48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49" name="Group 48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3" name="Straight Connector 52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  <a:br>
                    <a:rPr lang="en-AU" dirty="0"/>
                  </a:br>
                  <a:r>
                    <a:rPr lang="en-AU" dirty="0"/>
                    <a:t>LEFT MARGIN</a:t>
                  </a:r>
                </a:p>
              </p:txBody>
            </p:sp>
          </p:grpSp>
          <p:grpSp>
            <p:nvGrpSpPr>
              <p:cNvPr id="50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1" name="Straight Connector 50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</a:p>
                <a:p>
                  <a:pPr lvl="0"/>
                  <a:r>
                    <a:rPr lang="en-AU" dirty="0"/>
                    <a:t>RIGHT MARGIN</a:t>
                  </a:r>
                </a:p>
              </p:txBody>
            </p:sp>
          </p:grpSp>
        </p:grpSp>
      </p:grpSp>
      <p:pic>
        <p:nvPicPr>
          <p:cNvPr id="29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2"/>
          <p:cNvSpPr txBox="1">
            <a:spLocks/>
          </p:cNvSpPr>
          <p:nvPr userDrawn="1"/>
        </p:nvSpPr>
        <p:spPr>
          <a:xfrm>
            <a:off x="1304529" y="6089856"/>
            <a:ext cx="5114925" cy="2292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dirty="0">
                <a:solidFill>
                  <a:srgbClr val="EC008C"/>
                </a:solidFill>
                <a:latin typeface="+mj-lt"/>
                <a:ea typeface="Times New Roman"/>
                <a:cs typeface="Times New Roman"/>
              </a:rPr>
              <a:t>TNS Medium Gallup</a:t>
            </a:r>
            <a:endParaRPr lang="en-US" sz="900" dirty="0">
              <a:solidFill>
                <a:srgbClr val="333333"/>
              </a:solidFill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111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9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chart" Target="../charts/chart1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9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2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chart" Target="../charts/chart22.xml"/><Relationship Id="rId5" Type="http://schemas.openxmlformats.org/officeDocument/2006/relationships/tags" Target="../tags/tag44.xml"/><Relationship Id="rId10" Type="http://schemas.openxmlformats.org/officeDocument/2006/relationships/chart" Target="../charts/chart21.xml"/><Relationship Id="rId4" Type="http://schemas.openxmlformats.org/officeDocument/2006/relationships/tags" Target="../tags/tag43.xml"/><Relationship Id="rId9" Type="http://schemas.openxmlformats.org/officeDocument/2006/relationships/chart" Target="../charts/char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4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4.xml"/><Relationship Id="rId1" Type="http://schemas.openxmlformats.org/officeDocument/2006/relationships/tags" Target="../tags/tag3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2.xml"/><Relationship Id="rId1" Type="http://schemas.openxmlformats.org/officeDocument/2006/relationships/tags" Target="../tags/tag38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TNS Medium Gallup</a:t>
            </a:r>
            <a:br>
              <a:rPr lang="en-AU" dirty="0"/>
            </a:br>
            <a:r>
              <a:rPr lang="en-AU" dirty="0"/>
              <a:t>Stavovi prema uticaju migrantske krize u opštinama </a:t>
            </a:r>
            <a:r>
              <a:rPr lang="en-AU" dirty="0" err="1"/>
              <a:t>Srbije</a:t>
            </a:r>
            <a:r>
              <a:rPr lang="en-AU" dirty="0"/>
              <a:t> 2016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336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RS" dirty="0"/>
              <a:t>3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Situacija</a:t>
            </a:r>
            <a:r>
              <a:rPr lang="en-US" dirty="0"/>
              <a:t> u op</a:t>
            </a:r>
            <a:r>
              <a:rPr lang="sr-Latn-RS" dirty="0"/>
              <a:t>š</a:t>
            </a:r>
            <a:r>
              <a:rPr lang="en-US" dirty="0" err="1"/>
              <a:t>tini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29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841517798"/>
              </p:ext>
            </p:extLst>
          </p:nvPr>
        </p:nvGraphicFramePr>
        <p:xfrm>
          <a:off x="425045" y="2403934"/>
          <a:ext cx="5793976" cy="116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Percepcija migrantske krize u opštini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r-Latn-RS" sz="1400" b="0" dirty="0"/>
              <a:t>Na osnovu opažanja građana u opštinama koje su umereno pogođene krizom</a:t>
            </a:r>
            <a:r>
              <a:rPr lang="en-US" sz="1400" b="0" dirty="0"/>
              <a:t>, </a:t>
            </a:r>
            <a:r>
              <a:rPr lang="sr-Latn-RS" sz="1400" b="0" dirty="0"/>
              <a:t>broj migranata je u porastu</a:t>
            </a:r>
            <a:r>
              <a:rPr lang="en-US" sz="1400" b="0" dirty="0"/>
              <a:t>, </a:t>
            </a:r>
            <a:r>
              <a:rPr lang="sr-Latn-RS" sz="1400" b="0" dirty="0"/>
              <a:t>dok je u opštinama koje su intenzivnije pogođene krizom njihov broj ostao isti.</a:t>
            </a:r>
            <a:endParaRPr lang="en-US" sz="1400" b="0" dirty="0"/>
          </a:p>
        </p:txBody>
      </p:sp>
      <p:sp>
        <p:nvSpPr>
          <p:cNvPr id="24" name="Rectangle 23"/>
          <p:cNvSpPr/>
          <p:nvPr/>
        </p:nvSpPr>
        <p:spPr>
          <a:xfrm>
            <a:off x="221742" y="1843478"/>
            <a:ext cx="5463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05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sr-Latn-RS" sz="1200" b="0" dirty="0"/>
              <a:t>GRAĐANI: </a:t>
            </a:r>
            <a:r>
              <a:rPr lang="en-US" sz="1200" b="0" dirty="0" err="1"/>
              <a:t>Zasnovano</a:t>
            </a:r>
            <a:r>
              <a:rPr lang="en-US" sz="1200" b="0" dirty="0"/>
              <a:t> </a:t>
            </a:r>
            <a:r>
              <a:rPr lang="en-US" sz="1200" b="0" dirty="0" err="1"/>
              <a:t>na</a:t>
            </a:r>
            <a:r>
              <a:rPr lang="en-US" sz="1200" b="0" dirty="0"/>
              <a:t> </a:t>
            </a:r>
            <a:r>
              <a:rPr lang="en-US" sz="1200" b="0" dirty="0" err="1"/>
              <a:t>Vašem</a:t>
            </a:r>
            <a:r>
              <a:rPr lang="en-US" sz="1200" b="0" dirty="0"/>
              <a:t> </a:t>
            </a:r>
            <a:r>
              <a:rPr lang="en-US" sz="1200" b="0" dirty="0" err="1"/>
              <a:t>opažanju</a:t>
            </a:r>
            <a:r>
              <a:rPr lang="en-US" sz="1200" b="0" dirty="0"/>
              <a:t> u </a:t>
            </a:r>
            <a:r>
              <a:rPr lang="en-US" sz="1200" b="0" dirty="0" err="1"/>
              <a:t>poslednjih</a:t>
            </a:r>
            <a:r>
              <a:rPr lang="en-US" sz="1200" b="0" dirty="0"/>
              <a:t> </a:t>
            </a:r>
            <a:r>
              <a:rPr lang="en-US" sz="1200" b="0" dirty="0" err="1"/>
              <a:t>šest</a:t>
            </a:r>
            <a:r>
              <a:rPr lang="en-US" sz="1200" b="0" dirty="0"/>
              <a:t> </a:t>
            </a:r>
            <a:r>
              <a:rPr lang="en-US" sz="1200" b="0" dirty="0" err="1"/>
              <a:t>meseci</a:t>
            </a:r>
            <a:r>
              <a:rPr lang="en-US" sz="1200" b="0" dirty="0"/>
              <a:t>, da li </a:t>
            </a:r>
            <a:r>
              <a:rPr lang="en-US" sz="1200" b="0" dirty="0" err="1"/>
              <a:t>je</a:t>
            </a:r>
            <a:r>
              <a:rPr lang="en-US" sz="1200" b="0" dirty="0"/>
              <a:t> </a:t>
            </a:r>
            <a:r>
              <a:rPr lang="en-US" sz="1200" b="0" dirty="0" err="1"/>
              <a:t>broj</a:t>
            </a:r>
            <a:r>
              <a:rPr lang="en-US" sz="1200" b="0" dirty="0"/>
              <a:t> </a:t>
            </a:r>
            <a:r>
              <a:rPr lang="en-US" sz="1200" b="0" dirty="0" err="1"/>
              <a:t>migranata</a:t>
            </a:r>
            <a:r>
              <a:rPr lang="en-US" sz="1200" b="0" dirty="0"/>
              <a:t>/</a:t>
            </a:r>
            <a:r>
              <a:rPr lang="en-US" sz="1200" b="0" dirty="0" err="1"/>
              <a:t>izbeglica</a:t>
            </a:r>
            <a:r>
              <a:rPr lang="en-US" sz="1200" b="0" dirty="0"/>
              <a:t> u </a:t>
            </a:r>
            <a:r>
              <a:rPr lang="en-US" sz="1200" b="0" dirty="0" err="1"/>
              <a:t>Vašoj</a:t>
            </a:r>
            <a:r>
              <a:rPr lang="en-US" sz="1200" b="0" dirty="0"/>
              <a:t> </a:t>
            </a:r>
            <a:r>
              <a:rPr lang="en-US" sz="1200" b="0" dirty="0" err="1"/>
              <a:t>opštini</a:t>
            </a:r>
            <a:r>
              <a:rPr lang="en-US" sz="1200" b="0" dirty="0"/>
              <a:t> </a:t>
            </a:r>
            <a:r>
              <a:rPr lang="en-US" sz="1200" b="0" dirty="0" err="1"/>
              <a:t>porastao</a:t>
            </a:r>
            <a:r>
              <a:rPr lang="en-US" sz="1200" b="0" dirty="0"/>
              <a:t>, </a:t>
            </a:r>
            <a:r>
              <a:rPr lang="en-US" sz="1200" b="0" dirty="0" err="1"/>
              <a:t>opao</a:t>
            </a:r>
            <a:r>
              <a:rPr lang="en-US" sz="1200" b="0" dirty="0"/>
              <a:t> </a:t>
            </a:r>
            <a:r>
              <a:rPr lang="en-US" sz="1200" b="0" dirty="0" err="1"/>
              <a:t>ili</a:t>
            </a:r>
            <a:r>
              <a:rPr lang="en-US" sz="1200" b="0" dirty="0"/>
              <a:t> </a:t>
            </a:r>
            <a:r>
              <a:rPr lang="en-US" sz="1200" b="0" dirty="0" err="1"/>
              <a:t>ostao</a:t>
            </a:r>
            <a:r>
              <a:rPr lang="en-US" sz="1200" b="0" dirty="0"/>
              <a:t> </a:t>
            </a:r>
            <a:r>
              <a:rPr lang="en-US" sz="1200" b="0" dirty="0" err="1"/>
              <a:t>isti</a:t>
            </a:r>
            <a:r>
              <a:rPr lang="en-US" sz="1200" b="0" dirty="0"/>
              <a:t>? </a:t>
            </a:r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4169274444"/>
              </p:ext>
            </p:extLst>
          </p:nvPr>
        </p:nvGraphicFramePr>
        <p:xfrm>
          <a:off x="285750" y="4031557"/>
          <a:ext cx="5793976" cy="1808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Rectangle 28"/>
          <p:cNvSpPr/>
          <p:nvPr/>
        </p:nvSpPr>
        <p:spPr>
          <a:xfrm>
            <a:off x="240030" y="3675605"/>
            <a:ext cx="546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05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sr-Latn-RS" sz="1200" b="0" dirty="0"/>
              <a:t>GRAĐANI: </a:t>
            </a:r>
            <a:r>
              <a:rPr lang="en-US" sz="1200" b="0" dirty="0"/>
              <a:t>Na </a:t>
            </a:r>
            <a:r>
              <a:rPr lang="en-US" sz="1200" b="0" dirty="0" err="1"/>
              <a:t>koji</a:t>
            </a:r>
            <a:r>
              <a:rPr lang="en-US" sz="1200" b="0" dirty="0"/>
              <a:t> </a:t>
            </a:r>
            <a:r>
              <a:rPr lang="en-US" sz="1200" b="0" dirty="0" err="1"/>
              <a:t>način</a:t>
            </a:r>
            <a:r>
              <a:rPr lang="en-US" sz="1200" b="0" dirty="0"/>
              <a:t> se </a:t>
            </a:r>
            <a:r>
              <a:rPr lang="en-US" sz="1200" b="0" dirty="0" err="1"/>
              <a:t>Vaša</a:t>
            </a:r>
            <a:r>
              <a:rPr lang="en-US" sz="1200" b="0" dirty="0"/>
              <a:t> </a:t>
            </a:r>
            <a:r>
              <a:rPr lang="en-US" sz="1200" b="0" dirty="0" err="1"/>
              <a:t>opština</a:t>
            </a:r>
            <a:r>
              <a:rPr lang="en-US" sz="1200" b="0" dirty="0"/>
              <a:t> </a:t>
            </a:r>
            <a:r>
              <a:rPr lang="en-US" sz="1200" b="0" dirty="0" err="1"/>
              <a:t>generalno</a:t>
            </a:r>
            <a:r>
              <a:rPr lang="en-US" sz="1200" b="0" dirty="0"/>
              <a:t> </a:t>
            </a:r>
            <a:r>
              <a:rPr lang="en-US" sz="1200" b="0" dirty="0" err="1"/>
              <a:t>nosi</a:t>
            </a:r>
            <a:r>
              <a:rPr lang="en-US" sz="1200" b="0" dirty="0"/>
              <a:t> </a:t>
            </a:r>
            <a:r>
              <a:rPr lang="en-US" sz="1200" b="0" dirty="0" err="1"/>
              <a:t>sa</a:t>
            </a:r>
            <a:r>
              <a:rPr lang="sr-Latn-RS" sz="1200" b="0" dirty="0"/>
              <a:t> </a:t>
            </a:r>
            <a:r>
              <a:rPr lang="en-US" sz="1200" b="0" dirty="0" err="1"/>
              <a:t>izbegličkom</a:t>
            </a:r>
            <a:r>
              <a:rPr lang="en-US" sz="1200" b="0" dirty="0"/>
              <a:t>/</a:t>
            </a:r>
            <a:r>
              <a:rPr lang="en-US" sz="1200" b="0" dirty="0" err="1"/>
              <a:t>migrantskom</a:t>
            </a:r>
            <a:r>
              <a:rPr lang="en-US" sz="1200" b="0" dirty="0"/>
              <a:t> </a:t>
            </a:r>
            <a:r>
              <a:rPr lang="en-US" sz="1200" b="0" dirty="0" err="1"/>
              <a:t>krizom</a:t>
            </a:r>
            <a:r>
              <a:rPr lang="en-US" sz="1200" b="0" dirty="0"/>
              <a:t>? </a:t>
            </a:r>
          </a:p>
        </p:txBody>
      </p:sp>
      <p:sp>
        <p:nvSpPr>
          <p:cNvPr id="13" name="Arrow: Pentagon 12"/>
          <p:cNvSpPr/>
          <p:nvPr/>
        </p:nvSpPr>
        <p:spPr>
          <a:xfrm flipH="1">
            <a:off x="6125444" y="4137269"/>
            <a:ext cx="2729625" cy="990911"/>
          </a:xfrm>
          <a:prstGeom prst="homePlate">
            <a:avLst>
              <a:gd name="adj" fmla="val 14860"/>
            </a:avLst>
          </a:prstGeom>
          <a:solidFill>
            <a:srgbClr val="0F7BA2"/>
          </a:solidFill>
        </p:spPr>
        <p:txBody>
          <a:bodyPr wrap="square">
            <a:noAutofit/>
          </a:bodyPr>
          <a:lstStyle/>
          <a:p>
            <a:pPr algn="r"/>
            <a:r>
              <a:rPr lang="sr-Latn-RS" sz="1200" b="0" dirty="0">
                <a:solidFill>
                  <a:schemeClr val="bg1"/>
                </a:solidFill>
                <a:latin typeface="+mj-lt"/>
              </a:rPr>
              <a:t>Predstavnici l</a:t>
            </a:r>
            <a:r>
              <a:rPr lang="en-US" sz="1200" b="0" dirty="0" err="1">
                <a:solidFill>
                  <a:schemeClr val="bg1"/>
                </a:solidFill>
                <a:latin typeface="+mj-lt"/>
              </a:rPr>
              <a:t>okaln</a:t>
            </a:r>
            <a:r>
              <a:rPr lang="sr-Latn-RS" sz="1200" b="0" dirty="0">
                <a:solidFill>
                  <a:schemeClr val="bg1"/>
                </a:solidFill>
                <a:latin typeface="+mj-lt"/>
              </a:rPr>
              <a:t>ih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 </a:t>
            </a:r>
            <a:r>
              <a:rPr lang="sr-Latn-RS" sz="1200" b="0" dirty="0">
                <a:solidFill>
                  <a:schemeClr val="bg1"/>
                </a:solidFill>
                <a:latin typeface="+mj-lt"/>
              </a:rPr>
              <a:t>samouprava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 </a:t>
            </a:r>
            <a:r>
              <a:rPr lang="sr-Latn-RS" sz="1200" b="0" dirty="0">
                <a:solidFill>
                  <a:schemeClr val="bg1"/>
                </a:solidFill>
                <a:latin typeface="+mj-lt"/>
              </a:rPr>
              <a:t>su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 </a:t>
            </a:r>
            <a:r>
              <a:rPr lang="sr-Latn-RS" sz="1200" b="0" dirty="0">
                <a:solidFill>
                  <a:schemeClr val="bg1"/>
                </a:solidFill>
                <a:latin typeface="+mj-lt"/>
              </a:rPr>
              <a:t>veoma </a:t>
            </a:r>
            <a:r>
              <a:rPr lang="en-US" sz="1200" b="0" dirty="0" err="1">
                <a:solidFill>
                  <a:schemeClr val="bg1"/>
                </a:solidFill>
                <a:latin typeface="+mj-lt"/>
              </a:rPr>
              <a:t>zadovoljn</a:t>
            </a:r>
            <a:r>
              <a:rPr lang="sr-Latn-RS" sz="1200" b="0" dirty="0">
                <a:solidFill>
                  <a:schemeClr val="bg1"/>
                </a:solidFill>
                <a:latin typeface="+mj-lt"/>
              </a:rPr>
              <a:t>i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0" dirty="0" err="1">
                <a:solidFill>
                  <a:schemeClr val="bg1"/>
                </a:solidFill>
                <a:latin typeface="+mj-lt"/>
              </a:rPr>
              <a:t>efikasnošću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0" dirty="0" err="1">
                <a:solidFill>
                  <a:schemeClr val="bg1"/>
                </a:solidFill>
                <a:latin typeface="+mj-lt"/>
              </a:rPr>
              <a:t>rada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0" dirty="0" err="1">
                <a:solidFill>
                  <a:schemeClr val="bg1"/>
                </a:solidFill>
                <a:latin typeface="+mj-lt"/>
              </a:rPr>
              <a:t>opštine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0" dirty="0" err="1">
                <a:solidFill>
                  <a:schemeClr val="bg1"/>
                </a:solidFill>
                <a:latin typeface="+mj-lt"/>
              </a:rPr>
              <a:t>tokom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0" dirty="0" err="1">
                <a:solidFill>
                  <a:schemeClr val="bg1"/>
                </a:solidFill>
                <a:latin typeface="+mj-lt"/>
              </a:rPr>
              <a:t>migrantske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0" dirty="0" err="1">
                <a:solidFill>
                  <a:schemeClr val="bg1"/>
                </a:solidFill>
                <a:latin typeface="+mj-lt"/>
              </a:rPr>
              <a:t>krize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 </a:t>
            </a:r>
            <a:endParaRPr lang="sr-Latn-RS" sz="1200" b="0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200" b="0" dirty="0" err="1">
                <a:solidFill>
                  <a:schemeClr val="bg1"/>
                </a:solidFill>
                <a:latin typeface="+mj-lt"/>
              </a:rPr>
              <a:t>preko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 90%</a:t>
            </a:r>
            <a:r>
              <a:rPr lang="sr-Latn-RS" sz="1200" b="0" dirty="0">
                <a:solidFill>
                  <a:schemeClr val="bg1"/>
                </a:solidFill>
                <a:latin typeface="+mj-lt"/>
              </a:rPr>
              <a:t> ocenjuje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 </a:t>
            </a:r>
            <a:r>
              <a:rPr lang="sr-Latn-RS" sz="1200" b="0" dirty="0">
                <a:solidFill>
                  <a:schemeClr val="bg1"/>
                </a:solidFill>
                <a:latin typeface="+mj-lt"/>
              </a:rPr>
              <a:t> uspešn</a:t>
            </a:r>
            <a:r>
              <a:rPr lang="en-US" sz="1200" b="0" dirty="0" err="1">
                <a:solidFill>
                  <a:schemeClr val="bg1"/>
                </a:solidFill>
                <a:latin typeface="+mj-lt"/>
              </a:rPr>
              <a:t>ost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). 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49604" y="6323838"/>
            <a:ext cx="505467" cy="25200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11</a:t>
            </a:fld>
            <a:endParaRPr lang="en-AU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018956"/>
              </p:ext>
            </p:extLst>
          </p:nvPr>
        </p:nvGraphicFramePr>
        <p:xfrm>
          <a:off x="7784687" y="5338716"/>
          <a:ext cx="1070387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600" dirty="0"/>
                        <a:t>Ba</a:t>
                      </a:r>
                      <a:r>
                        <a:rPr lang="sr-Latn-RS" sz="600" dirty="0"/>
                        <a:t>ze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x-none" sz="600" dirty="0"/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600" dirty="0"/>
                        <a:t>Sep</a:t>
                      </a:r>
                      <a:r>
                        <a:rPr lang="sr-Latn-RS" sz="600" dirty="0"/>
                        <a:t>-</a:t>
                      </a:r>
                      <a:r>
                        <a:rPr lang="en-US" sz="600" dirty="0"/>
                        <a:t>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RS" sz="600" dirty="0"/>
                        <a:t>811</a:t>
                      </a:r>
                      <a:endParaRPr lang="en-US" sz="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600" dirty="0"/>
                        <a:t>Mar</a:t>
                      </a:r>
                      <a:r>
                        <a:rPr lang="sr-Latn-RS" sz="600" dirty="0"/>
                        <a:t>-</a:t>
                      </a:r>
                      <a:r>
                        <a:rPr lang="en-US" sz="600" dirty="0"/>
                        <a:t>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RS" sz="600" dirty="0"/>
                        <a:t>800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137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Na koji način treba pomoći migrantima?</a:t>
            </a:r>
            <a:endParaRPr lang="en-AU" dirty="0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233777145"/>
              </p:ext>
            </p:extLst>
          </p:nvPr>
        </p:nvGraphicFramePr>
        <p:xfrm>
          <a:off x="159450" y="1809924"/>
          <a:ext cx="4029075" cy="2683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253812" y="1021081"/>
            <a:ext cx="3743325" cy="758825"/>
          </a:xfrm>
        </p:spPr>
        <p:txBody>
          <a:bodyPr/>
          <a:lstStyle/>
          <a:p>
            <a:r>
              <a:rPr lang="sr-Latn-RS" sz="1200" dirty="0"/>
              <a:t>GRAĐANI: </a:t>
            </a:r>
            <a:r>
              <a:rPr lang="en-US" sz="1200" b="0" dirty="0" err="1">
                <a:solidFill>
                  <a:schemeClr val="tx1"/>
                </a:solidFill>
              </a:rPr>
              <a:t>Prema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Vašem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mišljenju</a:t>
            </a:r>
            <a:r>
              <a:rPr lang="en-US" sz="1200" b="0" dirty="0">
                <a:solidFill>
                  <a:schemeClr val="tx1"/>
                </a:solidFill>
              </a:rPr>
              <a:t>, </a:t>
            </a:r>
            <a:r>
              <a:rPr lang="en-US" sz="1200" b="0" dirty="0" err="1">
                <a:solidFill>
                  <a:schemeClr val="tx1"/>
                </a:solidFill>
              </a:rPr>
              <a:t>kakvu</a:t>
            </a:r>
            <a:r>
              <a:rPr lang="en-US" sz="1200" b="0" dirty="0">
                <a:solidFill>
                  <a:schemeClr val="tx1"/>
                </a:solidFill>
              </a:rPr>
              <a:t> bi </a:t>
            </a:r>
            <a:r>
              <a:rPr lang="en-US" sz="1200" b="0" dirty="0" err="1">
                <a:solidFill>
                  <a:schemeClr val="tx1"/>
                </a:solidFill>
              </a:rPr>
              <a:t>pomoć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trebalo</a:t>
            </a:r>
            <a:r>
              <a:rPr lang="en-US" sz="1200" b="0" dirty="0">
                <a:solidFill>
                  <a:schemeClr val="tx1"/>
                </a:solidFill>
              </a:rPr>
              <a:t> da </a:t>
            </a:r>
            <a:r>
              <a:rPr lang="en-US" sz="1200" b="0" dirty="0" err="1">
                <a:solidFill>
                  <a:schemeClr val="tx1"/>
                </a:solidFill>
              </a:rPr>
              <a:t>dobiju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migranti</a:t>
            </a:r>
            <a:r>
              <a:rPr lang="en-US" sz="1200" b="0" dirty="0">
                <a:solidFill>
                  <a:schemeClr val="tx1"/>
                </a:solidFill>
              </a:rPr>
              <a:t> pre </a:t>
            </a:r>
            <a:r>
              <a:rPr lang="en-US" sz="1200" b="0" dirty="0" err="1">
                <a:solidFill>
                  <a:schemeClr val="tx1"/>
                </a:solidFill>
              </a:rPr>
              <a:t>svega</a:t>
            </a:r>
            <a:r>
              <a:rPr lang="en-US" sz="1200" b="0" dirty="0">
                <a:solidFill>
                  <a:schemeClr val="tx1"/>
                </a:solidFill>
              </a:rPr>
              <a:t>? </a:t>
            </a:r>
            <a:r>
              <a:rPr lang="sr-Latn-RS" sz="1200" b="0" dirty="0">
                <a:solidFill>
                  <a:schemeClr val="tx1"/>
                </a:solidFill>
              </a:rPr>
              <a:t>(u </a:t>
            </a:r>
            <a:r>
              <a:rPr lang="en-US" sz="1200" b="0" dirty="0">
                <a:solidFill>
                  <a:schemeClr val="tx1"/>
                </a:solidFill>
              </a:rPr>
              <a:t>%</a:t>
            </a:r>
            <a:r>
              <a:rPr lang="sr-Latn-RS" sz="1200" b="0" dirty="0">
                <a:solidFill>
                  <a:schemeClr val="tx1"/>
                </a:solidFill>
              </a:rPr>
              <a:t>)</a:t>
            </a:r>
            <a:endParaRPr lang="en-US" sz="1200" b="0" dirty="0">
              <a:solidFill>
                <a:schemeClr val="tx1"/>
              </a:solidFill>
            </a:endParaRPr>
          </a:p>
          <a:p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737" y="4573959"/>
            <a:ext cx="86955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050" b="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Građani su spremni i lično da pomognu obezbeđivanjem hrane i odeće, pružanjem informacia i opreme za decu. Sa druge strane, lokalne samouprave navode da su migrantima stavile na raspolaganje: smeštaj, hranu, medicinsku negu, odeću i transport, besplatne komunikacije (pristup internetu, punjenje mobilnih telefona, korišćenje telefona), informacije, kao i humanitarnu pomoć Crvenog krsta.</a:t>
            </a:r>
            <a:endParaRPr lang="en-US" sz="1050" b="0" dirty="0">
              <a:solidFill>
                <a:srgbClr val="333333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12</a:t>
            </a:fld>
            <a:endParaRPr lang="en-AU" dirty="0"/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/>
          </p:nvPr>
        </p:nvGraphicFramePr>
        <p:xfrm>
          <a:off x="7784687" y="5338716"/>
          <a:ext cx="1070387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600" dirty="0"/>
                        <a:t>Ba</a:t>
                      </a:r>
                      <a:r>
                        <a:rPr lang="sr-Latn-RS" sz="600" dirty="0"/>
                        <a:t>ze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x-none" sz="600" dirty="0"/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600" dirty="0"/>
                        <a:t>Sep</a:t>
                      </a:r>
                      <a:r>
                        <a:rPr lang="sr-Latn-RS" sz="600" dirty="0"/>
                        <a:t>-</a:t>
                      </a:r>
                      <a:r>
                        <a:rPr lang="en-US" sz="600" dirty="0"/>
                        <a:t>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RS" sz="600" dirty="0"/>
                        <a:t>811</a:t>
                      </a:r>
                      <a:endParaRPr lang="en-US" sz="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600" dirty="0"/>
                        <a:t>Mar</a:t>
                      </a:r>
                      <a:r>
                        <a:rPr lang="sr-Latn-RS" sz="600" dirty="0"/>
                        <a:t>-</a:t>
                      </a:r>
                      <a:r>
                        <a:rPr lang="en-US" sz="600" dirty="0"/>
                        <a:t>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RS" sz="600" dirty="0"/>
                        <a:t>800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07" name="Group 106"/>
          <p:cNvGrpSpPr/>
          <p:nvPr/>
        </p:nvGrpSpPr>
        <p:grpSpPr>
          <a:xfrm>
            <a:off x="3912788" y="4141295"/>
            <a:ext cx="761037" cy="455315"/>
            <a:chOff x="3072293" y="5484439"/>
            <a:chExt cx="761037" cy="455315"/>
          </a:xfrm>
        </p:grpSpPr>
        <p:sp>
          <p:nvSpPr>
            <p:cNvPr id="108" name="Rectangle 107"/>
            <p:cNvSpPr>
              <a:spLocks noChangeAspect="1"/>
            </p:cNvSpPr>
            <p:nvPr/>
          </p:nvSpPr>
          <p:spPr>
            <a:xfrm>
              <a:off x="3072293" y="5536132"/>
              <a:ext cx="91440" cy="914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Rectangle 108"/>
            <p:cNvSpPr>
              <a:spLocks noChangeAspect="1"/>
            </p:cNvSpPr>
            <p:nvPr/>
          </p:nvSpPr>
          <p:spPr>
            <a:xfrm>
              <a:off x="3072293" y="5678602"/>
              <a:ext cx="91440" cy="9144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251200" y="5570422"/>
              <a:ext cx="43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100615" y="5484439"/>
              <a:ext cx="7327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0" dirty="0">
                  <a:latin typeface="+mj-lt"/>
                </a:rPr>
                <a:t>Sep-16</a:t>
              </a:r>
            </a:p>
            <a:p>
              <a:endParaRPr lang="en-US" sz="200" b="0" dirty="0">
                <a:latin typeface="+mj-lt"/>
              </a:endParaRPr>
            </a:p>
            <a:p>
              <a:r>
                <a:rPr lang="en-US" sz="700" b="0" dirty="0">
                  <a:latin typeface="+mj-lt"/>
                </a:rPr>
                <a:t>Mar-16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4398087" y="1376552"/>
            <a:ext cx="8445" cy="3073433"/>
          </a:xfrm>
          <a:prstGeom prst="line">
            <a:avLst/>
          </a:prstGeom>
          <a:ln w="9525">
            <a:solidFill>
              <a:srgbClr val="6666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596787"/>
              </p:ext>
            </p:extLst>
          </p:nvPr>
        </p:nvGraphicFramePr>
        <p:xfrm>
          <a:off x="4673825" y="2145418"/>
          <a:ext cx="4091510" cy="3249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 Placeholder 10"/>
          <p:cNvSpPr txBox="1">
            <a:spLocks/>
          </p:cNvSpPr>
          <p:nvPr/>
        </p:nvSpPr>
        <p:spPr>
          <a:xfrm>
            <a:off x="4574334" y="1210149"/>
            <a:ext cx="4057651" cy="7588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252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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508000" indent="-2555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760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sr-Latn-RS" sz="1200" dirty="0"/>
              <a:t>GRAĐANI: </a:t>
            </a:r>
            <a:r>
              <a:rPr lang="en-US" sz="1200" dirty="0">
                <a:solidFill>
                  <a:schemeClr val="tx1"/>
                </a:solidFill>
              </a:rPr>
              <a:t>Da li </a:t>
            </a:r>
            <a:r>
              <a:rPr lang="en-US" sz="1200" dirty="0" err="1">
                <a:solidFill>
                  <a:schemeClr val="tx1"/>
                </a:solidFill>
              </a:rPr>
              <a:t>ste</a:t>
            </a:r>
            <a:r>
              <a:rPr lang="en-US" sz="1200" dirty="0">
                <a:solidFill>
                  <a:schemeClr val="tx1"/>
                </a:solidFill>
              </a:rPr>
              <a:t> u </a:t>
            </a:r>
            <a:r>
              <a:rPr lang="en-US" sz="1200" dirty="0" err="1">
                <a:solidFill>
                  <a:schemeClr val="tx1"/>
                </a:solidFill>
              </a:rPr>
              <a:t>skorije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vreme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čuli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za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međunarodnu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finansijsku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podršku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donaciju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Vašoj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opštini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koja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namenjena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migrantskoj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izbegličkoj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krizi</a:t>
            </a:r>
            <a:r>
              <a:rPr lang="en-US" sz="1200" dirty="0">
                <a:solidFill>
                  <a:schemeClr val="tx1"/>
                </a:solidFill>
              </a:rPr>
              <a:t>? (u %)</a:t>
            </a:r>
          </a:p>
          <a:p>
            <a:pPr fontAlgn="auto">
              <a:spcAft>
                <a:spcPts val="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07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Potrebe predstavnika </a:t>
            </a:r>
            <a:r>
              <a:rPr lang="en-US" dirty="0" err="1"/>
              <a:t>lokalnih</a:t>
            </a:r>
            <a:r>
              <a:rPr lang="en-US" dirty="0"/>
              <a:t> </a:t>
            </a:r>
            <a:r>
              <a:rPr lang="sr-Latn-RS" dirty="0"/>
              <a:t>samouprava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13</a:t>
            </a:fld>
            <a:endParaRPr lang="en-AU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67198254"/>
              </p:ext>
            </p:extLst>
          </p:nvPr>
        </p:nvGraphicFramePr>
        <p:xfrm>
          <a:off x="285738" y="2315947"/>
          <a:ext cx="4030674" cy="339379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020492">
                  <a:extLst>
                    <a:ext uri="{9D8B030D-6E8A-4147-A177-3AD203B41FA5}">
                      <a16:colId xmlns:a16="http://schemas.microsoft.com/office/drawing/2014/main" val="2317814156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2341324346"/>
                    </a:ext>
                  </a:extLst>
                </a:gridCol>
                <a:gridCol w="513286">
                  <a:extLst>
                    <a:ext uri="{9D8B030D-6E8A-4147-A177-3AD203B41FA5}">
                      <a16:colId xmlns:a16="http://schemas.microsoft.com/office/drawing/2014/main" val="981150974"/>
                    </a:ext>
                  </a:extLst>
                </a:gridCol>
              </a:tblGrid>
              <a:tr h="434139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71" marR="5307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Mar</a:t>
                      </a:r>
                      <a:r>
                        <a:rPr lang="en-US" sz="1000" u="none" strike="noStrike" baseline="0" dirty="0">
                          <a:effectLst/>
                        </a:rPr>
                        <a:t>-16</a:t>
                      </a:r>
                      <a:endParaRPr lang="en-US" sz="1000" b="1" i="0" u="none" strike="noStrike" baseline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899" marR="2899" marT="37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Sep-16</a:t>
                      </a:r>
                      <a:endParaRPr lang="en-US" sz="1000" b="1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899" marR="2899" marT="37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9864268"/>
                  </a:ext>
                </a:extLst>
              </a:tr>
              <a:tr h="2648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dirty="0" err="1">
                          <a:effectLst/>
                        </a:rPr>
                        <a:t>Nedostak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</a:rPr>
                        <a:t>tehničkih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</a:rPr>
                        <a:t>sredstava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</a:rPr>
                        <a:t>i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</a:rPr>
                        <a:t>opreme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29.0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34.0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F7B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796770"/>
                  </a:ext>
                </a:extLst>
              </a:tr>
              <a:tr h="2648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dirty="0" err="1">
                          <a:effectLst/>
                        </a:rPr>
                        <a:t>Problemi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</a:rPr>
                        <a:t>sa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</a:rPr>
                        <a:t>higijenom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26.2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29.1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981834"/>
                  </a:ext>
                </a:extLst>
              </a:tr>
              <a:tr h="2648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dirty="0" err="1">
                          <a:effectLst/>
                        </a:rPr>
                        <a:t>Nedostatak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</a:rPr>
                        <a:t>finansijskih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</a:rPr>
                        <a:t>sredstava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41.0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25.5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>
                    <a:solidFill>
                      <a:srgbClr val="89BD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775904"/>
                  </a:ext>
                </a:extLst>
              </a:tr>
              <a:tr h="2648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dirty="0" err="1">
                          <a:effectLst/>
                        </a:rPr>
                        <a:t>Nedostatak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</a:rPr>
                        <a:t>medicinske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</a:rPr>
                        <a:t>opreme</a:t>
                      </a:r>
                      <a:r>
                        <a:rPr lang="en-US" sz="1000" b="1" u="none" strike="noStrike" baseline="0" dirty="0">
                          <a:effectLst/>
                        </a:rPr>
                        <a:t> </a:t>
                      </a:r>
                      <a:r>
                        <a:rPr lang="en-US" sz="1000" b="1" u="none" strike="noStrike" baseline="0" dirty="0" err="1">
                          <a:effectLst/>
                        </a:rPr>
                        <a:t>i</a:t>
                      </a:r>
                      <a:r>
                        <a:rPr lang="en-US" sz="1000" b="1" u="none" strike="noStrike" baseline="0" dirty="0">
                          <a:effectLst/>
                        </a:rPr>
                        <a:t> </a:t>
                      </a:r>
                      <a:r>
                        <a:rPr lang="en-US" sz="1000" b="1" u="none" strike="noStrike" baseline="0" dirty="0" err="1">
                          <a:effectLst/>
                        </a:rPr>
                        <a:t>finansija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23.8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22.7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/>
                </a:tc>
                <a:extLst>
                  <a:ext uri="{0D108BD9-81ED-4DB2-BD59-A6C34878D82A}">
                    <a16:rowId xmlns:a16="http://schemas.microsoft.com/office/drawing/2014/main" val="2615039404"/>
                  </a:ext>
                </a:extLst>
              </a:tr>
              <a:tr h="2648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dirty="0" err="1">
                          <a:effectLst/>
                        </a:rPr>
                        <a:t>Nedostatak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</a:rPr>
                        <a:t>ljudstva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23.7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22.0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/>
                </a:tc>
                <a:extLst>
                  <a:ext uri="{0D108BD9-81ED-4DB2-BD59-A6C34878D82A}">
                    <a16:rowId xmlns:a16="http://schemas.microsoft.com/office/drawing/2014/main" val="3924616327"/>
                  </a:ext>
                </a:extLst>
              </a:tr>
              <a:tr h="2648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DDD (</a:t>
                      </a:r>
                      <a:r>
                        <a:rPr lang="en-US" sz="1000" u="none" strike="noStrike" dirty="0" err="1">
                          <a:effectLst/>
                        </a:rPr>
                        <a:t>dezinfekcija</a:t>
                      </a:r>
                      <a:r>
                        <a:rPr lang="en-US" sz="1000" u="none" strike="noStrike" dirty="0">
                          <a:effectLst/>
                        </a:rPr>
                        <a:t>, </a:t>
                      </a:r>
                      <a:r>
                        <a:rPr lang="en-US" sz="1000" u="none" strike="noStrike" dirty="0" err="1">
                          <a:effectLst/>
                        </a:rPr>
                        <a:t>deratizacija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i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zaprašivanje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insekata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6.3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12.8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/>
                </a:tc>
                <a:extLst>
                  <a:ext uri="{0D108BD9-81ED-4DB2-BD59-A6C34878D82A}">
                    <a16:rowId xmlns:a16="http://schemas.microsoft.com/office/drawing/2014/main" val="4132812935"/>
                  </a:ext>
                </a:extLst>
              </a:tr>
              <a:tr h="2648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 err="1">
                          <a:effectLst/>
                        </a:rPr>
                        <a:t>Birokratske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prepreke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8.4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11.3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/>
                </a:tc>
                <a:extLst>
                  <a:ext uri="{0D108BD9-81ED-4DB2-BD59-A6C34878D82A}">
                    <a16:rowId xmlns:a16="http://schemas.microsoft.com/office/drawing/2014/main" val="38798998"/>
                  </a:ext>
                </a:extLst>
              </a:tr>
              <a:tr h="2648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 err="1">
                          <a:effectLst/>
                        </a:rPr>
                        <a:t>Odnošenje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smeća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20.4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8.5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>
                    <a:solidFill>
                      <a:srgbClr val="89BD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955652"/>
                  </a:ext>
                </a:extLst>
              </a:tr>
              <a:tr h="2648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 err="1">
                          <a:effectLst/>
                        </a:rPr>
                        <a:t>Kanalizacija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4.8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7.1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/>
                </a:tc>
                <a:extLst>
                  <a:ext uri="{0D108BD9-81ED-4DB2-BD59-A6C34878D82A}">
                    <a16:rowId xmlns:a16="http://schemas.microsoft.com/office/drawing/2014/main" val="1712774520"/>
                  </a:ext>
                </a:extLst>
              </a:tr>
              <a:tr h="2648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 err="1">
                          <a:effectLst/>
                        </a:rPr>
                        <a:t>Snabdevanje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vodom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7.0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5.7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/>
                </a:tc>
                <a:extLst>
                  <a:ext uri="{0D108BD9-81ED-4DB2-BD59-A6C34878D82A}">
                    <a16:rowId xmlns:a16="http://schemas.microsoft.com/office/drawing/2014/main" val="2386053986"/>
                  </a:ext>
                </a:extLst>
              </a:tr>
              <a:tr h="2648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 err="1">
                          <a:effectLst/>
                        </a:rPr>
                        <a:t>Drugo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5.3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3.5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914" marR="4914" marT="6350" marB="0" anchor="ctr"/>
                </a:tc>
                <a:extLst>
                  <a:ext uri="{0D108BD9-81ED-4DB2-BD59-A6C34878D82A}">
                    <a16:rowId xmlns:a16="http://schemas.microsoft.com/office/drawing/2014/main" val="3260271051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1051403"/>
          </a:xfrm>
        </p:spPr>
        <p:txBody>
          <a:bodyPr/>
          <a:lstStyle/>
          <a:p>
            <a:r>
              <a:rPr lang="sr-Latn-RS" sz="1200" b="0" dirty="0"/>
              <a:t>PREDSTAVNICI SAMOUPRAVA: Najvažniji izazovi/problemi sa kojima se zaposleni u lokalnim službama susreću u pokušaju da obavljaju redovne javne usluge stanovništvu tokom migrantske/izbegličke krize. </a:t>
            </a:r>
            <a:r>
              <a:rPr lang="en-US" sz="1200" b="0" dirty="0"/>
              <a:t>(u %)</a:t>
            </a: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r-Latn-RS" sz="1200" b="0" dirty="0"/>
              <a:t>PREDSTAVNICI SAMOUPRAVA: </a:t>
            </a:r>
            <a:r>
              <a:rPr lang="en-US" sz="1200" b="0" dirty="0" err="1"/>
              <a:t>Koje</a:t>
            </a:r>
            <a:r>
              <a:rPr lang="en-US" sz="1200" b="0" dirty="0"/>
              <a:t> </a:t>
            </a:r>
            <a:r>
              <a:rPr lang="en-US" sz="1200" b="0" dirty="0" err="1"/>
              <a:t>vrste</a:t>
            </a:r>
            <a:r>
              <a:rPr lang="en-US" sz="1200" b="0" dirty="0"/>
              <a:t> </a:t>
            </a:r>
            <a:r>
              <a:rPr lang="en-US" sz="1200" b="0" dirty="0" err="1"/>
              <a:t>pomoći</a:t>
            </a:r>
            <a:r>
              <a:rPr lang="en-US" sz="1200" b="0" dirty="0"/>
              <a:t> </a:t>
            </a:r>
            <a:r>
              <a:rPr lang="en-US" sz="1200" b="0" dirty="0" err="1"/>
              <a:t>su</a:t>
            </a:r>
            <a:r>
              <a:rPr lang="en-US" sz="1200" b="0" dirty="0"/>
              <a:t> </a:t>
            </a:r>
            <a:r>
              <a:rPr lang="en-US" sz="1200" b="0" dirty="0" err="1"/>
              <a:t>najpotrebnije</a:t>
            </a:r>
            <a:r>
              <a:rPr lang="en-US" sz="1200" b="0" dirty="0"/>
              <a:t> </a:t>
            </a:r>
            <a:r>
              <a:rPr lang="en-US" sz="1200" b="0" dirty="0" err="1"/>
              <a:t>Vašoj</a:t>
            </a:r>
            <a:r>
              <a:rPr lang="en-US" sz="1200" b="0" dirty="0"/>
              <a:t> </a:t>
            </a:r>
            <a:r>
              <a:rPr lang="en-US" sz="1200" b="0" dirty="0" err="1"/>
              <a:t>opštini</a:t>
            </a:r>
            <a:r>
              <a:rPr lang="en-US" sz="1200" b="0" dirty="0"/>
              <a:t> /</a:t>
            </a:r>
            <a:r>
              <a:rPr lang="en-US" sz="1200" b="0" dirty="0" err="1"/>
              <a:t>službi</a:t>
            </a:r>
            <a:r>
              <a:rPr lang="en-US" sz="1200" b="0" dirty="0"/>
              <a:t>/</a:t>
            </a:r>
            <a:r>
              <a:rPr lang="en-US" sz="1200" b="0" dirty="0" err="1"/>
              <a:t>javnom</a:t>
            </a:r>
            <a:r>
              <a:rPr lang="en-US" sz="1200" b="0" dirty="0"/>
              <a:t> </a:t>
            </a:r>
            <a:r>
              <a:rPr lang="en-US" sz="1200" b="0" dirty="0" err="1"/>
              <a:t>preduzeću</a:t>
            </a:r>
            <a:r>
              <a:rPr lang="en-US" sz="1200" b="0" dirty="0"/>
              <a:t>/</a:t>
            </a:r>
            <a:r>
              <a:rPr lang="en-US" sz="1200" b="0" dirty="0" err="1"/>
              <a:t>direkciji</a:t>
            </a:r>
            <a:r>
              <a:rPr lang="en-US" sz="1200" b="0" dirty="0"/>
              <a:t> da bi se </a:t>
            </a:r>
            <a:r>
              <a:rPr lang="en-US" sz="1200" b="0" dirty="0" err="1"/>
              <a:t>obezbedio</a:t>
            </a:r>
            <a:r>
              <a:rPr lang="en-US" sz="1200" b="0" dirty="0"/>
              <a:t> </a:t>
            </a:r>
            <a:r>
              <a:rPr lang="en-US" sz="1200" b="0" dirty="0" err="1"/>
              <a:t>uspešan</a:t>
            </a:r>
            <a:r>
              <a:rPr lang="en-US" sz="1200" b="0" dirty="0"/>
              <a:t> </a:t>
            </a:r>
            <a:r>
              <a:rPr lang="en-US" sz="1200" b="0" dirty="0" err="1"/>
              <a:t>nastavak</a:t>
            </a:r>
            <a:r>
              <a:rPr lang="en-US" sz="1200" b="0" dirty="0"/>
              <a:t> </a:t>
            </a:r>
            <a:r>
              <a:rPr lang="en-US" sz="1200" b="0" dirty="0" err="1"/>
              <a:t>odgovora</a:t>
            </a:r>
            <a:r>
              <a:rPr lang="en-US" sz="1200" b="0" dirty="0"/>
              <a:t> </a:t>
            </a:r>
            <a:r>
              <a:rPr lang="en-US" sz="1200" b="0" dirty="0" err="1"/>
              <a:t>na</a:t>
            </a:r>
            <a:r>
              <a:rPr lang="en-US" sz="1200" b="0" dirty="0"/>
              <a:t> </a:t>
            </a:r>
            <a:r>
              <a:rPr lang="en-US" sz="1200" b="0" dirty="0" err="1"/>
              <a:t>migrantsku</a:t>
            </a:r>
            <a:r>
              <a:rPr lang="en-US" sz="1200" b="0" dirty="0"/>
              <a:t>/</a:t>
            </a:r>
            <a:r>
              <a:rPr lang="en-US" sz="1200" b="0" dirty="0" err="1"/>
              <a:t>izbegličku</a:t>
            </a:r>
            <a:r>
              <a:rPr lang="en-US" sz="1200" b="0" dirty="0"/>
              <a:t> </a:t>
            </a:r>
            <a:r>
              <a:rPr lang="en-US" sz="1200" b="0" dirty="0" err="1"/>
              <a:t>krizu</a:t>
            </a:r>
            <a:r>
              <a:rPr lang="en-US" sz="1200" b="0" dirty="0"/>
              <a:t>? (u %)</a:t>
            </a:r>
          </a:p>
          <a:p>
            <a:r>
              <a:rPr lang="en-US" sz="1200" b="0" dirty="0"/>
              <a:t> </a:t>
            </a:r>
          </a:p>
          <a:p>
            <a:endParaRPr lang="en-US" dirty="0"/>
          </a:p>
        </p:txBody>
      </p:sp>
      <p:graphicFrame>
        <p:nvGraphicFramePr>
          <p:cNvPr id="14" name="Content Placeholder 5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739007279"/>
              </p:ext>
            </p:extLst>
          </p:nvPr>
        </p:nvGraphicFramePr>
        <p:xfrm>
          <a:off x="4825999" y="2315947"/>
          <a:ext cx="4029075" cy="3393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461730"/>
              </p:ext>
            </p:extLst>
          </p:nvPr>
        </p:nvGraphicFramePr>
        <p:xfrm>
          <a:off x="7784687" y="5338716"/>
          <a:ext cx="1070387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600" dirty="0"/>
                        <a:t>Ba</a:t>
                      </a:r>
                      <a:r>
                        <a:rPr lang="sr-Latn-RS" sz="600" dirty="0"/>
                        <a:t>ze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x-none" sz="600" dirty="0"/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600" dirty="0"/>
                        <a:t>Sep</a:t>
                      </a:r>
                      <a:r>
                        <a:rPr lang="sr-Latn-RS" sz="600" dirty="0"/>
                        <a:t>-</a:t>
                      </a:r>
                      <a:r>
                        <a:rPr lang="en-US" sz="600" dirty="0"/>
                        <a:t>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RS" sz="600" dirty="0"/>
                        <a:t>167</a:t>
                      </a:r>
                      <a:endParaRPr lang="en-US" sz="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600" dirty="0"/>
                        <a:t>Mar</a:t>
                      </a:r>
                      <a:r>
                        <a:rPr lang="sr-Latn-RS" sz="600" dirty="0"/>
                        <a:t>-</a:t>
                      </a:r>
                      <a:r>
                        <a:rPr lang="en-US" sz="600" dirty="0"/>
                        <a:t>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RS" sz="600" dirty="0"/>
                        <a:t>176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409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r-Latn-RS" dirty="0"/>
              <a:t>4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Prihvatanje migranata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222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106426"/>
              </p:ext>
            </p:extLst>
          </p:nvPr>
        </p:nvGraphicFramePr>
        <p:xfrm>
          <a:off x="857464" y="4236225"/>
          <a:ext cx="1947877" cy="1695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GB" dirty="0" err="1"/>
              <a:t>Stepen</a:t>
            </a:r>
            <a:r>
              <a:rPr lang="en-GB" dirty="0"/>
              <a:t> p</a:t>
            </a:r>
            <a:r>
              <a:rPr lang="sr-Latn-RS" dirty="0"/>
              <a:t>rihvatanje migranata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85750" y="1031840"/>
            <a:ext cx="8569325" cy="600556"/>
          </a:xfrm>
        </p:spPr>
        <p:txBody>
          <a:bodyPr/>
          <a:lstStyle/>
          <a:p>
            <a:pPr>
              <a:defRPr/>
            </a:pPr>
            <a:r>
              <a:rPr lang="sr-Latn-RS" dirty="0"/>
              <a:t>Nizak stepen prihvatanja migranata, uz izraženo neslaganje građana sa otvaranjem centra za smeštaj migranata.</a:t>
            </a:r>
            <a:endParaRPr lang="en-US" dirty="0"/>
          </a:p>
        </p:txBody>
      </p:sp>
      <p:graphicFrame>
        <p:nvGraphicFramePr>
          <p:cNvPr id="47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449969"/>
              </p:ext>
            </p:extLst>
          </p:nvPr>
        </p:nvGraphicFramePr>
        <p:xfrm>
          <a:off x="2821789" y="2438407"/>
          <a:ext cx="1343169" cy="1402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8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358687"/>
              </p:ext>
            </p:extLst>
          </p:nvPr>
        </p:nvGraphicFramePr>
        <p:xfrm>
          <a:off x="873912" y="2368589"/>
          <a:ext cx="1947877" cy="1471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Rectangle 4"/>
          <p:cNvSpPr/>
          <p:nvPr/>
        </p:nvSpPr>
        <p:spPr bwMode="ltGray">
          <a:xfrm>
            <a:off x="428816" y="3889072"/>
            <a:ext cx="4207192" cy="37087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b="0" dirty="0">
                <a:solidFill>
                  <a:schemeClr val="tx1"/>
                </a:solidFill>
              </a:rPr>
              <a:t>GRAĐANI: </a:t>
            </a:r>
            <a:r>
              <a:rPr lang="en-GB" sz="1200" b="0" dirty="0" err="1">
                <a:solidFill>
                  <a:schemeClr val="tx1"/>
                </a:solidFill>
              </a:rPr>
              <a:t>Prema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Vašem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mišljenju</a:t>
            </a:r>
            <a:r>
              <a:rPr lang="en-GB" sz="1200" b="0" dirty="0">
                <a:solidFill>
                  <a:schemeClr val="tx1"/>
                </a:solidFill>
              </a:rPr>
              <a:t>, da li bi </a:t>
            </a:r>
            <a:r>
              <a:rPr lang="en-GB" sz="1200" b="0" dirty="0" err="1">
                <a:solidFill>
                  <a:schemeClr val="tx1"/>
                </a:solidFill>
              </a:rPr>
              <a:t>Srbija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trebalo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za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stalno</a:t>
            </a:r>
            <a:r>
              <a:rPr lang="en-GB" sz="1200" b="0" dirty="0">
                <a:solidFill>
                  <a:schemeClr val="tx1"/>
                </a:solidFill>
              </a:rPr>
              <a:t> da </a:t>
            </a:r>
            <a:r>
              <a:rPr lang="en-GB" sz="1200" b="0" dirty="0" err="1">
                <a:solidFill>
                  <a:schemeClr val="tx1"/>
                </a:solidFill>
              </a:rPr>
              <a:t>prihvati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migrante</a:t>
            </a:r>
            <a:r>
              <a:rPr lang="en-GB" sz="1200" b="0" dirty="0">
                <a:solidFill>
                  <a:schemeClr val="tx1"/>
                </a:solidFill>
              </a:rPr>
              <a:t>/</a:t>
            </a:r>
            <a:r>
              <a:rPr lang="en-GB" sz="1200" b="0" dirty="0" err="1">
                <a:solidFill>
                  <a:schemeClr val="tx1"/>
                </a:solidFill>
              </a:rPr>
              <a:t>izbeglice</a:t>
            </a:r>
            <a:r>
              <a:rPr lang="en-GB" sz="1200" b="0" dirty="0">
                <a:solidFill>
                  <a:schemeClr val="tx1"/>
                </a:solidFill>
              </a:rPr>
              <a:t>?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19416" y="5592308"/>
            <a:ext cx="761037" cy="455315"/>
            <a:chOff x="3072293" y="5484439"/>
            <a:chExt cx="761037" cy="455315"/>
          </a:xfrm>
        </p:grpSpPr>
        <p:sp>
          <p:nvSpPr>
            <p:cNvPr id="52" name="Rectangle 51"/>
            <p:cNvSpPr>
              <a:spLocks noChangeAspect="1"/>
            </p:cNvSpPr>
            <p:nvPr/>
          </p:nvSpPr>
          <p:spPr>
            <a:xfrm>
              <a:off x="3072293" y="5536132"/>
              <a:ext cx="91440" cy="914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Rectangle 52"/>
            <p:cNvSpPr>
              <a:spLocks noChangeAspect="1"/>
            </p:cNvSpPr>
            <p:nvPr/>
          </p:nvSpPr>
          <p:spPr>
            <a:xfrm>
              <a:off x="3072293" y="5678602"/>
              <a:ext cx="91440" cy="9144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51200" y="5570422"/>
              <a:ext cx="43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00615" y="5484439"/>
              <a:ext cx="7327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0" dirty="0">
                  <a:latin typeface="+mj-lt"/>
                </a:rPr>
                <a:t>Sep-16</a:t>
              </a:r>
            </a:p>
            <a:p>
              <a:endParaRPr lang="en-US" sz="200" b="0" dirty="0">
                <a:latin typeface="+mj-lt"/>
              </a:endParaRPr>
            </a:p>
            <a:p>
              <a:r>
                <a:rPr lang="en-US" sz="700" b="0" dirty="0">
                  <a:latin typeface="+mj-lt"/>
                </a:rPr>
                <a:t>Mar-16</a:t>
              </a:r>
            </a:p>
          </p:txBody>
        </p:sp>
      </p:grpSp>
      <p:graphicFrame>
        <p:nvGraphicFramePr>
          <p:cNvPr id="15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550050"/>
              </p:ext>
            </p:extLst>
          </p:nvPr>
        </p:nvGraphicFramePr>
        <p:xfrm>
          <a:off x="2869493" y="4331110"/>
          <a:ext cx="1343169" cy="1402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Rectangle 17"/>
          <p:cNvSpPr/>
          <p:nvPr/>
        </p:nvSpPr>
        <p:spPr bwMode="ltGray">
          <a:xfrm>
            <a:off x="285750" y="1904589"/>
            <a:ext cx="4350258" cy="37087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b="0" dirty="0">
                <a:solidFill>
                  <a:schemeClr val="tx1"/>
                </a:solidFill>
              </a:rPr>
              <a:t>GRAĐANI: Da li se </a:t>
            </a:r>
            <a:r>
              <a:rPr lang="en-GB" sz="1200" b="0" dirty="0" err="1">
                <a:solidFill>
                  <a:schemeClr val="tx1"/>
                </a:solidFill>
              </a:rPr>
              <a:t>slažete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ili</a:t>
            </a:r>
            <a:r>
              <a:rPr lang="en-GB" sz="1200" b="0" dirty="0">
                <a:solidFill>
                  <a:schemeClr val="tx1"/>
                </a:solidFill>
              </a:rPr>
              <a:t> ne </a:t>
            </a:r>
            <a:r>
              <a:rPr lang="en-GB" sz="1200" b="0" dirty="0" err="1">
                <a:solidFill>
                  <a:schemeClr val="tx1"/>
                </a:solidFill>
              </a:rPr>
              <a:t>slažete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sa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otvaranjem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centra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za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smeštaj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migranata</a:t>
            </a:r>
            <a:r>
              <a:rPr lang="en-GB" sz="1200" b="0" dirty="0">
                <a:solidFill>
                  <a:schemeClr val="tx1"/>
                </a:solidFill>
              </a:rPr>
              <a:t>/</a:t>
            </a:r>
            <a:r>
              <a:rPr lang="en-GB" sz="1200" b="0" dirty="0" err="1">
                <a:solidFill>
                  <a:schemeClr val="tx1"/>
                </a:solidFill>
              </a:rPr>
              <a:t>izbeglica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na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teritoriji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Vaše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opštine</a:t>
            </a:r>
            <a:r>
              <a:rPr lang="en-GB" sz="1200" b="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15</a:t>
            </a:fld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5199001" y="4999613"/>
            <a:ext cx="258568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1000" b="0" dirty="0" err="1">
                <a:latin typeface="+mj-lt"/>
              </a:rPr>
              <a:t>Siromaštvo</a:t>
            </a:r>
            <a:r>
              <a:rPr lang="en-US" sz="1000" b="0" dirty="0">
                <a:latin typeface="+mj-lt"/>
              </a:rPr>
              <a:t> u </a:t>
            </a:r>
            <a:r>
              <a:rPr lang="en-US" sz="1000" b="0" dirty="0" err="1">
                <a:latin typeface="+mj-lt"/>
              </a:rPr>
              <a:t>Srbiji</a:t>
            </a:r>
            <a:r>
              <a:rPr lang="en-US" sz="1000" b="0" dirty="0">
                <a:latin typeface="+mj-lt"/>
              </a:rPr>
              <a:t>, </a:t>
            </a:r>
            <a:r>
              <a:rPr lang="en-US" sz="1000" b="0" dirty="0" err="1">
                <a:latin typeface="+mj-lt"/>
              </a:rPr>
              <a:t>kao</a:t>
            </a:r>
            <a:r>
              <a:rPr lang="en-US" sz="1000" b="0" dirty="0">
                <a:latin typeface="+mj-lt"/>
              </a:rPr>
              <a:t> </a:t>
            </a:r>
            <a:r>
              <a:rPr lang="en-US" sz="1000" b="0" dirty="0" err="1">
                <a:latin typeface="+mj-lt"/>
              </a:rPr>
              <a:t>i</a:t>
            </a:r>
            <a:r>
              <a:rPr lang="en-US" sz="1000" b="0" dirty="0">
                <a:latin typeface="+mj-lt"/>
              </a:rPr>
              <a:t> </a:t>
            </a:r>
            <a:r>
              <a:rPr lang="en-US" sz="1000" b="0" dirty="0" err="1">
                <a:latin typeface="+mj-lt"/>
              </a:rPr>
              <a:t>kulturološke</a:t>
            </a:r>
            <a:r>
              <a:rPr lang="en-US" sz="1000" b="0" dirty="0">
                <a:latin typeface="+mj-lt"/>
              </a:rPr>
              <a:t>, </a:t>
            </a:r>
            <a:r>
              <a:rPr lang="en-US" sz="1000" b="0" dirty="0" err="1">
                <a:latin typeface="+mj-lt"/>
              </a:rPr>
              <a:t>religijske</a:t>
            </a:r>
            <a:r>
              <a:rPr lang="en-US" sz="1000" b="0" dirty="0">
                <a:latin typeface="+mj-lt"/>
              </a:rPr>
              <a:t> </a:t>
            </a:r>
            <a:r>
              <a:rPr lang="en-US" sz="1000" b="0" dirty="0" err="1">
                <a:latin typeface="+mj-lt"/>
              </a:rPr>
              <a:t>i</a:t>
            </a:r>
            <a:r>
              <a:rPr lang="en-US" sz="1000" b="0" dirty="0">
                <a:latin typeface="+mj-lt"/>
              </a:rPr>
              <a:t> </a:t>
            </a:r>
            <a:r>
              <a:rPr lang="en-US" sz="1000" b="0" dirty="0" err="1">
                <a:latin typeface="+mj-lt"/>
              </a:rPr>
              <a:t>jezičke</a:t>
            </a:r>
            <a:r>
              <a:rPr lang="en-US" sz="1000" b="0" dirty="0">
                <a:latin typeface="+mj-lt"/>
              </a:rPr>
              <a:t> </a:t>
            </a:r>
            <a:r>
              <a:rPr lang="en-US" sz="1000" b="0" dirty="0" err="1">
                <a:latin typeface="+mj-lt"/>
              </a:rPr>
              <a:t>razlike</a:t>
            </a:r>
            <a:r>
              <a:rPr lang="en-US" sz="1000" b="0" dirty="0">
                <a:latin typeface="+mj-lt"/>
              </a:rPr>
              <a:t> se </a:t>
            </a:r>
            <a:r>
              <a:rPr lang="en-US" sz="1000" b="0" dirty="0" err="1">
                <a:latin typeface="+mj-lt"/>
              </a:rPr>
              <a:t>smatraju</a:t>
            </a:r>
            <a:r>
              <a:rPr lang="en-US" sz="1000" b="0" dirty="0">
                <a:latin typeface="+mj-lt"/>
              </a:rPr>
              <a:t> </a:t>
            </a:r>
            <a:r>
              <a:rPr lang="en-US" sz="1000" b="0" dirty="0" err="1">
                <a:latin typeface="+mj-lt"/>
              </a:rPr>
              <a:t>najvećim</a:t>
            </a:r>
            <a:r>
              <a:rPr lang="en-US" sz="1000" b="0" dirty="0">
                <a:latin typeface="+mj-lt"/>
              </a:rPr>
              <a:t> </a:t>
            </a:r>
            <a:r>
              <a:rPr lang="en-US" sz="1000" b="0" dirty="0" err="1">
                <a:latin typeface="+mj-lt"/>
              </a:rPr>
              <a:t>problemima</a:t>
            </a:r>
            <a:r>
              <a:rPr lang="en-US" sz="1000" b="0" dirty="0">
                <a:latin typeface="+mj-lt"/>
              </a:rPr>
              <a:t> </a:t>
            </a:r>
            <a:r>
              <a:rPr lang="en-US" sz="1000" b="0" dirty="0" err="1">
                <a:latin typeface="+mj-lt"/>
              </a:rPr>
              <a:t>kada</a:t>
            </a:r>
            <a:r>
              <a:rPr lang="en-US" sz="1000" b="0" dirty="0">
                <a:latin typeface="+mj-lt"/>
              </a:rPr>
              <a:t> </a:t>
            </a:r>
            <a:r>
              <a:rPr lang="en-US" sz="1000" b="0" dirty="0" err="1">
                <a:latin typeface="+mj-lt"/>
              </a:rPr>
              <a:t>je</a:t>
            </a:r>
            <a:r>
              <a:rPr lang="en-US" sz="1000" b="0" dirty="0">
                <a:latin typeface="+mj-lt"/>
              </a:rPr>
              <a:t> </a:t>
            </a:r>
            <a:r>
              <a:rPr lang="en-US" sz="1000" b="0" dirty="0" err="1">
                <a:latin typeface="+mj-lt"/>
              </a:rPr>
              <a:t>reč</a:t>
            </a:r>
            <a:r>
              <a:rPr lang="en-US" sz="1000" b="0" dirty="0">
                <a:latin typeface="+mj-lt"/>
              </a:rPr>
              <a:t> o </a:t>
            </a:r>
            <a:r>
              <a:rPr lang="en-US" sz="1000" b="0" dirty="0" err="1">
                <a:latin typeface="+mj-lt"/>
              </a:rPr>
              <a:t>prihvatanju</a:t>
            </a:r>
            <a:r>
              <a:rPr lang="en-US" sz="1000" b="0" dirty="0">
                <a:latin typeface="+mj-lt"/>
              </a:rPr>
              <a:t> </a:t>
            </a:r>
            <a:r>
              <a:rPr lang="en-US" sz="1000" b="0" dirty="0" err="1">
                <a:latin typeface="+mj-lt"/>
              </a:rPr>
              <a:t>migranata</a:t>
            </a:r>
            <a:r>
              <a:rPr lang="en-US" sz="1000" b="0" dirty="0">
                <a:latin typeface="+mj-lt"/>
              </a:rPr>
              <a:t>. 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173881"/>
              </p:ext>
            </p:extLst>
          </p:nvPr>
        </p:nvGraphicFramePr>
        <p:xfrm>
          <a:off x="7784687" y="5338716"/>
          <a:ext cx="1070387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600" dirty="0"/>
                        <a:t>Ba</a:t>
                      </a:r>
                      <a:r>
                        <a:rPr lang="sr-Latn-RS" sz="600" dirty="0"/>
                        <a:t>ze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x-none" sz="600" dirty="0"/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600" dirty="0"/>
                        <a:t>Sep</a:t>
                      </a:r>
                      <a:r>
                        <a:rPr lang="sr-Latn-RS" sz="600" dirty="0"/>
                        <a:t>-</a:t>
                      </a:r>
                      <a:r>
                        <a:rPr lang="en-US" sz="600" dirty="0"/>
                        <a:t>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RS" sz="600" dirty="0"/>
                        <a:t>811</a:t>
                      </a:r>
                      <a:endParaRPr lang="en-US" sz="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600" dirty="0"/>
                        <a:t>Mar</a:t>
                      </a:r>
                      <a:r>
                        <a:rPr lang="sr-Latn-RS" sz="600" dirty="0"/>
                        <a:t>-</a:t>
                      </a:r>
                      <a:r>
                        <a:rPr lang="en-US" sz="600" dirty="0"/>
                        <a:t>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RS" sz="600" dirty="0"/>
                        <a:t>800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4634274" y="1904589"/>
            <a:ext cx="47705" cy="3741811"/>
          </a:xfrm>
          <a:prstGeom prst="line">
            <a:avLst/>
          </a:prstGeom>
          <a:ln w="9525">
            <a:solidFill>
              <a:srgbClr val="6666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sosceles Triangle 3"/>
          <p:cNvSpPr/>
          <p:nvPr/>
        </p:nvSpPr>
        <p:spPr>
          <a:xfrm rot="5400000">
            <a:off x="4650178" y="5270307"/>
            <a:ext cx="580623" cy="517022"/>
          </a:xfrm>
          <a:prstGeom prst="triangle">
            <a:avLst>
              <a:gd name="adj" fmla="val 50000"/>
            </a:avLst>
          </a:prstGeom>
          <a:solidFill>
            <a:srgbClr val="0F7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25921" y="4109330"/>
            <a:ext cx="24321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000" b="0" dirty="0">
                <a:latin typeface="+mj-lt"/>
              </a:rPr>
              <a:t>U </a:t>
            </a:r>
            <a:r>
              <a:rPr lang="en-US" sz="1000" b="0" dirty="0">
                <a:latin typeface="+mj-lt"/>
              </a:rPr>
              <a:t>Kanji</a:t>
            </a:r>
            <a:r>
              <a:rPr lang="sr-Latn-RS" sz="1000" b="0" dirty="0">
                <a:latin typeface="+mj-lt"/>
              </a:rPr>
              <a:t>ž</a:t>
            </a:r>
            <a:r>
              <a:rPr lang="en-US" sz="1000" b="0" dirty="0" err="1">
                <a:latin typeface="+mj-lt"/>
              </a:rPr>
              <a:t>i</a:t>
            </a:r>
            <a:r>
              <a:rPr lang="en-US" sz="1000" b="0" dirty="0">
                <a:latin typeface="+mj-lt"/>
              </a:rPr>
              <a:t>, </a:t>
            </a:r>
            <a:r>
              <a:rPr lang="sr-Latn-RS" sz="1000" b="0" dirty="0">
                <a:latin typeface="+mj-lt"/>
              </a:rPr>
              <a:t>Z</a:t>
            </a:r>
            <a:r>
              <a:rPr lang="en-US" sz="1000" b="0" dirty="0" err="1">
                <a:latin typeface="+mj-lt"/>
              </a:rPr>
              <a:t>aje</a:t>
            </a:r>
            <a:r>
              <a:rPr lang="sr-Latn-RS" sz="1000" b="0" dirty="0">
                <a:latin typeface="+mj-lt"/>
              </a:rPr>
              <a:t>č</a:t>
            </a:r>
            <a:r>
              <a:rPr lang="en-US" sz="1000" b="0" dirty="0" err="1">
                <a:latin typeface="+mj-lt"/>
              </a:rPr>
              <a:t>aru</a:t>
            </a:r>
            <a:r>
              <a:rPr lang="en-US" sz="1000" b="0" dirty="0">
                <a:latin typeface="+mj-lt"/>
              </a:rPr>
              <a:t> </a:t>
            </a:r>
            <a:r>
              <a:rPr lang="en-US" sz="1000" b="0" dirty="0" err="1">
                <a:latin typeface="+mj-lt"/>
              </a:rPr>
              <a:t>i</a:t>
            </a:r>
            <a:r>
              <a:rPr lang="en-US" sz="1000" b="0" dirty="0">
                <a:latin typeface="+mj-lt"/>
              </a:rPr>
              <a:t> </a:t>
            </a:r>
            <a:r>
              <a:rPr lang="sr-Latn-RS" sz="1000" b="0" dirty="0">
                <a:latin typeface="+mj-lt"/>
              </a:rPr>
              <a:t>Šidu je najizraženije neslaganje  sa otvaranjem centra za smeštaj, kao i trajnim prihvatanjem migranata.</a:t>
            </a:r>
            <a:endParaRPr lang="en-US" sz="1000" b="0" dirty="0">
              <a:latin typeface="+mj-lt"/>
            </a:endParaRPr>
          </a:p>
        </p:txBody>
      </p:sp>
      <p:sp>
        <p:nvSpPr>
          <p:cNvPr id="23" name="Isosceles Triangle 22"/>
          <p:cNvSpPr/>
          <p:nvPr/>
        </p:nvSpPr>
        <p:spPr>
          <a:xfrm rot="5400000">
            <a:off x="4640653" y="4206251"/>
            <a:ext cx="580623" cy="517022"/>
          </a:xfrm>
          <a:prstGeom prst="triangle">
            <a:avLst>
              <a:gd name="adj" fmla="val 50000"/>
            </a:avLst>
          </a:prstGeom>
          <a:solidFill>
            <a:srgbClr val="0F7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9476" y="2973727"/>
            <a:ext cx="2805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000" b="0" dirty="0">
                <a:latin typeface="+mj-lt"/>
              </a:rPr>
              <a:t>Što je očekivana interakcija sa migrantima bliskija, stepen spremnosti građana da učestvuju u toj interakciji je niža.</a:t>
            </a:r>
            <a:endParaRPr lang="en-US" sz="1000" b="0" dirty="0">
              <a:latin typeface="+mj-lt"/>
            </a:endParaRPr>
          </a:p>
        </p:txBody>
      </p:sp>
      <p:sp>
        <p:nvSpPr>
          <p:cNvPr id="24" name="Isosceles Triangle 23"/>
          <p:cNvSpPr/>
          <p:nvPr/>
        </p:nvSpPr>
        <p:spPr>
          <a:xfrm rot="5400000">
            <a:off x="4627522" y="3075306"/>
            <a:ext cx="580623" cy="517022"/>
          </a:xfrm>
          <a:prstGeom prst="triangle">
            <a:avLst>
              <a:gd name="adj" fmla="val 50000"/>
            </a:avLst>
          </a:prstGeom>
          <a:solidFill>
            <a:srgbClr val="0F7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19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Grupisanje stavova građana prema migrantima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16</a:t>
            </a:fld>
            <a:endParaRPr lang="en-AU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87656881"/>
              </p:ext>
            </p:extLst>
          </p:nvPr>
        </p:nvGraphicFramePr>
        <p:xfrm>
          <a:off x="3191772" y="1635414"/>
          <a:ext cx="1546424" cy="171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321839723"/>
              </p:ext>
            </p:extLst>
          </p:nvPr>
        </p:nvGraphicFramePr>
        <p:xfrm>
          <a:off x="3191772" y="1632347"/>
          <a:ext cx="1546424" cy="171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687446521"/>
              </p:ext>
            </p:extLst>
          </p:nvPr>
        </p:nvGraphicFramePr>
        <p:xfrm>
          <a:off x="4456851" y="3083893"/>
          <a:ext cx="1546424" cy="171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028757" y="1623524"/>
            <a:ext cx="3178863" cy="3178863"/>
            <a:chOff x="2976945" y="1538087"/>
            <a:chExt cx="3472874" cy="3472874"/>
          </a:xfrm>
        </p:grpSpPr>
        <p:cxnSp>
          <p:nvCxnSpPr>
            <p:cNvPr id="12" name="Straight Connector 11"/>
            <p:cNvCxnSpPr/>
            <p:nvPr>
              <p:custDataLst>
                <p:tags r:id="rId5"/>
              </p:custDataLst>
            </p:nvPr>
          </p:nvCxnSpPr>
          <p:spPr>
            <a:xfrm>
              <a:off x="2976945" y="3274525"/>
              <a:ext cx="3472874" cy="0"/>
            </a:xfrm>
            <a:prstGeom prst="line">
              <a:avLst/>
            </a:prstGeom>
            <a:ln w="19050">
              <a:solidFill>
                <a:srgbClr val="333333"/>
              </a:solidFill>
              <a:tailEnd type="triangle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>
              <p:custDataLst>
                <p:tags r:id="rId6"/>
              </p:custDataLst>
            </p:nvPr>
          </p:nvCxnSpPr>
          <p:spPr>
            <a:xfrm rot="16200000">
              <a:off x="2955829" y="3274524"/>
              <a:ext cx="3472874" cy="0"/>
            </a:xfrm>
            <a:prstGeom prst="line">
              <a:avLst/>
            </a:prstGeom>
            <a:ln w="19050">
              <a:solidFill>
                <a:srgbClr val="333333"/>
              </a:solidFill>
              <a:tailEnd type="triangle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668248" y="1834474"/>
            <a:ext cx="3131479" cy="3294012"/>
            <a:chOff x="506558" y="2102372"/>
            <a:chExt cx="3131479" cy="3294012"/>
          </a:xfrm>
        </p:grpSpPr>
        <p:sp>
          <p:nvSpPr>
            <p:cNvPr id="15" name="TextBox 14"/>
            <p:cNvSpPr txBox="1"/>
            <p:nvPr>
              <p:custDataLst>
                <p:tags r:id="rId1"/>
              </p:custDataLst>
            </p:nvPr>
          </p:nvSpPr>
          <p:spPr>
            <a:xfrm>
              <a:off x="3245301" y="4768676"/>
              <a:ext cx="392736" cy="1384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AU" sz="900" dirty="0" err="1">
                  <a:solidFill>
                    <a:srgbClr val="0F7BA2"/>
                  </a:solidFill>
                  <a:latin typeface="+mn-lt"/>
                </a:rPr>
                <a:t>Visok</a:t>
              </a:r>
              <a:r>
                <a:rPr lang="sr-Latn-RS" sz="900" dirty="0">
                  <a:solidFill>
                    <a:srgbClr val="0F7BA2"/>
                  </a:solidFill>
                  <a:latin typeface="+mn-lt"/>
                </a:rPr>
                <a:t>i</a:t>
              </a:r>
              <a:endParaRPr lang="en-AU" sz="900" dirty="0">
                <a:solidFill>
                  <a:srgbClr val="0F7BA2"/>
                </a:solidFill>
                <a:latin typeface="+mn-lt"/>
              </a:endParaRPr>
            </a:p>
          </p:txBody>
        </p:sp>
        <p:sp>
          <p:nvSpPr>
            <p:cNvPr id="16" name="TextBox 15"/>
            <p:cNvSpPr txBox="1"/>
            <p:nvPr>
              <p:custDataLst>
                <p:tags r:id="rId2"/>
              </p:custDataLst>
            </p:nvPr>
          </p:nvSpPr>
          <p:spPr>
            <a:xfrm>
              <a:off x="1333523" y="4768676"/>
              <a:ext cx="548228" cy="1384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sr-Latn-RS" sz="900" dirty="0">
                  <a:solidFill>
                    <a:srgbClr val="0F7BA2"/>
                  </a:solidFill>
                  <a:latin typeface="+mn-lt"/>
                </a:rPr>
                <a:t>Umereni</a:t>
              </a:r>
              <a:endParaRPr lang="en-AU" sz="900" dirty="0">
                <a:solidFill>
                  <a:srgbClr val="0F7BA2"/>
                </a:solidFill>
                <a:latin typeface="+mn-lt"/>
              </a:endParaRPr>
            </a:p>
          </p:txBody>
        </p:sp>
        <p:sp>
          <p:nvSpPr>
            <p:cNvPr id="17" name="TextBox 16"/>
            <p:cNvSpPr txBox="1"/>
            <p:nvPr>
              <p:custDataLst>
                <p:tags r:id="rId3"/>
              </p:custDataLst>
            </p:nvPr>
          </p:nvSpPr>
          <p:spPr>
            <a:xfrm rot="16200000">
              <a:off x="759248" y="4490457"/>
              <a:ext cx="360676" cy="1384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sr-Latn-RS" sz="900" dirty="0">
                  <a:solidFill>
                    <a:srgbClr val="89BD27"/>
                  </a:solidFill>
                  <a:latin typeface="+mn-lt"/>
                </a:rPr>
                <a:t>Niska</a:t>
              </a:r>
              <a:endParaRPr lang="en-AU" sz="900" dirty="0">
                <a:solidFill>
                  <a:srgbClr val="89BD27"/>
                </a:solidFill>
                <a:latin typeface="+mn-lt"/>
              </a:endParaRPr>
            </a:p>
          </p:txBody>
        </p:sp>
        <p:sp>
          <p:nvSpPr>
            <p:cNvPr id="18" name="TextBox 17"/>
            <p:cNvSpPr txBox="1"/>
            <p:nvPr>
              <p:custDataLst>
                <p:tags r:id="rId4"/>
              </p:custDataLst>
            </p:nvPr>
          </p:nvSpPr>
          <p:spPr>
            <a:xfrm rot="16200000">
              <a:off x="724782" y="2247925"/>
              <a:ext cx="429605" cy="1384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AU" sz="900" dirty="0" err="1">
                  <a:solidFill>
                    <a:srgbClr val="89BD27"/>
                  </a:solidFill>
                  <a:latin typeface="+mn-lt"/>
                </a:rPr>
                <a:t>Visok</a:t>
              </a:r>
              <a:r>
                <a:rPr lang="sr-Latn-RS" sz="900" dirty="0">
                  <a:solidFill>
                    <a:srgbClr val="89BD27"/>
                  </a:solidFill>
                  <a:latin typeface="+mn-lt"/>
                </a:rPr>
                <a:t>a</a:t>
              </a:r>
              <a:endParaRPr lang="en-AU" sz="900" dirty="0">
                <a:solidFill>
                  <a:srgbClr val="89BD27"/>
                </a:solidFill>
                <a:latin typeface="+mn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16200000">
              <a:off x="-29474" y="3321422"/>
              <a:ext cx="1320503" cy="248439"/>
            </a:xfrm>
            <a:prstGeom prst="rect">
              <a:avLst/>
            </a:prstGeom>
          </p:spPr>
          <p:txBody>
            <a:bodyPr wrap="none" lIns="78397" tIns="39198" rIns="78397" bIns="39198">
              <a:spAutoFit/>
            </a:bodyPr>
            <a:lstStyle/>
            <a:p>
              <a:pPr algn="ctr">
                <a:defRPr/>
              </a:pPr>
              <a:r>
                <a:rPr lang="sr-Latn-RS" sz="1100" dirty="0">
                  <a:solidFill>
                    <a:srgbClr val="89BD27"/>
                  </a:solidFill>
                  <a:latin typeface="Verdana"/>
                  <a:cs typeface="Verdana"/>
                </a:rPr>
                <a:t>SOLIDARNOST</a:t>
              </a:r>
              <a:endParaRPr lang="en-AU" sz="1050" dirty="0">
                <a:solidFill>
                  <a:srgbClr val="89BD27"/>
                </a:solidFill>
                <a:latin typeface="Verdana"/>
                <a:cs typeface="Verdana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09573" y="5147945"/>
              <a:ext cx="998299" cy="248439"/>
            </a:xfrm>
            <a:prstGeom prst="rect">
              <a:avLst/>
            </a:prstGeom>
          </p:spPr>
          <p:txBody>
            <a:bodyPr wrap="none" lIns="78397" tIns="39198" rIns="78397" bIns="39198">
              <a:spAutoFit/>
            </a:bodyPr>
            <a:lstStyle/>
            <a:p>
              <a:pPr algn="ctr">
                <a:defRPr/>
              </a:pPr>
              <a:r>
                <a:rPr lang="sr-Latn-RS" sz="1100" dirty="0">
                  <a:solidFill>
                    <a:srgbClr val="0F7BA2"/>
                  </a:solidFill>
                  <a:latin typeface="Verdana"/>
                  <a:cs typeface="Verdana"/>
                </a:rPr>
                <a:t>STRAHOVI</a:t>
              </a:r>
              <a:endParaRPr lang="en-AU" dirty="0">
                <a:solidFill>
                  <a:srgbClr val="0F7BA2"/>
                </a:solidFill>
                <a:latin typeface="Verdana"/>
                <a:cs typeface="Verdana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137165" y="3600261"/>
            <a:ext cx="2606786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100" b="0" dirty="0">
                <a:latin typeface="+mj-lt"/>
              </a:rPr>
              <a:t>U velikoj meri zabrinuti za ličnu bezbednost zbog pojačanog priliva migranata, a posebno </a:t>
            </a:r>
            <a:r>
              <a:rPr lang="sr-Latn-RS" sz="1100" dirty="0">
                <a:latin typeface="+mj-lt"/>
              </a:rPr>
              <a:t>zabrinuti za sigurnost žena</a:t>
            </a:r>
            <a:r>
              <a:rPr lang="sr-Latn-RS" sz="1100" b="0" dirty="0">
                <a:latin typeface="+mj-lt"/>
              </a:rPr>
              <a:t>. Veruju da među migrantima ima </a:t>
            </a:r>
            <a:r>
              <a:rPr lang="sr-Latn-RS" sz="1100" dirty="0">
                <a:latin typeface="+mj-lt"/>
              </a:rPr>
              <a:t>potencijalnih terorista</a:t>
            </a:r>
            <a:r>
              <a:rPr lang="sr-Latn-RS" sz="1100" b="0" dirty="0">
                <a:latin typeface="+mj-lt"/>
              </a:rPr>
              <a:t>. Ova grupa smatra da se migranti ne bi uklopili u društvo u Srbiji, takođe da </a:t>
            </a:r>
            <a:r>
              <a:rPr lang="en-US" sz="1100" b="0" dirty="0" err="1">
                <a:latin typeface="+mj-lt"/>
              </a:rPr>
              <a:t>ih</a:t>
            </a:r>
            <a:r>
              <a:rPr lang="en-US" sz="1100" b="0" dirty="0">
                <a:latin typeface="+mj-lt"/>
              </a:rPr>
              <a:t> </a:t>
            </a:r>
            <a:r>
              <a:rPr lang="sr-Latn-RS" sz="1100" dirty="0">
                <a:latin typeface="+mj-lt"/>
              </a:rPr>
              <a:t>ne bi trebalo sažalj</a:t>
            </a:r>
            <a:r>
              <a:rPr lang="en-US" sz="1100" dirty="0" err="1">
                <a:latin typeface="+mj-lt"/>
              </a:rPr>
              <a:t>evati</a:t>
            </a:r>
            <a:r>
              <a:rPr lang="sr-Latn-RS" sz="1100" dirty="0">
                <a:latin typeface="+mj-lt"/>
              </a:rPr>
              <a:t> </a:t>
            </a:r>
            <a:r>
              <a:rPr lang="sr-Latn-RS" sz="1100" b="0" dirty="0">
                <a:latin typeface="+mj-lt"/>
              </a:rPr>
              <a:t>jer imaju dovoljno novca za svoje potrebe.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14395" y="1757758"/>
            <a:ext cx="25735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sr-Latn-RS" altLang="en-US" sz="1100" b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Umereniji stav prema migrantima, konzervativnih stavova. Veruju da treba prihvatiti </a:t>
            </a:r>
            <a:r>
              <a:rPr lang="sr-Latn-RS" altLang="en-US" sz="11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samo migrante koji mogu lako da se prilagode </a:t>
            </a:r>
            <a:r>
              <a:rPr lang="sr-Latn-RS" altLang="en-US" sz="1100" b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zajednici. Imaju više saosećanja </a:t>
            </a:r>
            <a:r>
              <a:rPr lang="en-US" altLang="en-US" sz="1100" b="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sr-Latn-RS" altLang="en-US" sz="1100" b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migrant</a:t>
            </a:r>
            <a:r>
              <a:rPr lang="en-US" altLang="en-US" sz="1100" b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Latn-RS" altLang="en-US" sz="1100" b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iste vere.</a:t>
            </a:r>
          </a:p>
          <a:p>
            <a:pPr lvl="0" eaLnBrk="0" hangingPunct="0"/>
            <a:endParaRPr lang="sr-Latn-RS" altLang="en-US" sz="1100" b="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0665" y="1778188"/>
            <a:ext cx="25564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Latn-RS" sz="1100" b="0" dirty="0">
                <a:latin typeface="+mj-lt"/>
              </a:rPr>
              <a:t>Najviše se solidarišu sa migrantima, veruju da bi migranti trebalo da dobiju </a:t>
            </a:r>
            <a:r>
              <a:rPr lang="sr-Latn-RS" sz="1100" dirty="0">
                <a:latin typeface="+mj-lt"/>
              </a:rPr>
              <a:t>svu pomoć koja im je potrebna.</a:t>
            </a:r>
            <a:r>
              <a:rPr lang="sr-Latn-RS" sz="1100" b="0" dirty="0">
                <a:latin typeface="+mj-lt"/>
              </a:rPr>
              <a:t> </a:t>
            </a:r>
            <a:r>
              <a:rPr lang="en-US" sz="1100" b="0" dirty="0">
                <a:latin typeface="+mj-lt"/>
              </a:rPr>
              <a:t>P</a:t>
            </a:r>
            <a:r>
              <a:rPr lang="sr-Latn-RS" sz="1100" b="0" dirty="0">
                <a:latin typeface="+mj-lt"/>
              </a:rPr>
              <a:t>ozitivni stavovi prema migrantima značajno dominiraju u ovoj grupi</a:t>
            </a:r>
            <a:r>
              <a:rPr lang="en-US" sz="1100" b="0" dirty="0">
                <a:latin typeface="+mj-lt"/>
              </a:rPr>
              <a:t>. </a:t>
            </a:r>
            <a:endParaRPr lang="sr-Latn-RS" sz="1100" b="0" dirty="0">
              <a:latin typeface="+mj-lt"/>
            </a:endParaRPr>
          </a:p>
          <a:p>
            <a:pPr algn="r"/>
            <a:endParaRPr lang="sr-Latn-RS" sz="1100" b="0" dirty="0"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5751" y="1533270"/>
            <a:ext cx="2452322" cy="244918"/>
          </a:xfrm>
          <a:prstGeom prst="rect">
            <a:avLst/>
          </a:prstGeom>
          <a:solidFill>
            <a:srgbClr val="89B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Humanist</a:t>
            </a:r>
            <a:r>
              <a:rPr lang="sr-Latn-RS" alt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6143490" y="3373585"/>
            <a:ext cx="2544481" cy="227360"/>
          </a:xfrm>
          <a:prstGeom prst="rect">
            <a:avLst/>
          </a:prstGeom>
          <a:solidFill>
            <a:srgbClr val="0F7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1200" dirty="0"/>
              <a:t>Uplašeni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6137793" y="1510424"/>
            <a:ext cx="2550178" cy="2443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1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Tradi</a:t>
            </a:r>
            <a:r>
              <a:rPr lang="sr-Latn-RS" alt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1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ionalist</a:t>
            </a:r>
            <a:r>
              <a:rPr lang="sr-Latn-RS" alt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200" dirty="0"/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1745909876"/>
              </p:ext>
            </p:extLst>
          </p:nvPr>
        </p:nvGraphicFramePr>
        <p:xfrm>
          <a:off x="4456851" y="1623524"/>
          <a:ext cx="1546424" cy="171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415963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"/>
            <a:ext cx="8773189" cy="1031838"/>
          </a:xfrm>
        </p:spPr>
        <p:txBody>
          <a:bodyPr/>
          <a:lstStyle/>
          <a:p>
            <a:r>
              <a:rPr lang="sr-Latn-RS" dirty="0"/>
              <a:t>Suočavanje lokalnih samouprava sa migrantskom krizom</a:t>
            </a:r>
          </a:p>
        </p:txBody>
      </p:sp>
      <p:sp>
        <p:nvSpPr>
          <p:cNvPr id="16" name="TextBox 15"/>
          <p:cNvSpPr txBox="1"/>
          <p:nvPr/>
        </p:nvSpPr>
        <p:spPr bwMode="gray">
          <a:xfrm>
            <a:off x="295274" y="2814146"/>
            <a:ext cx="2025189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52413" lvl="1" indent="-252413">
              <a:spcAft>
                <a:spcPts val="1200"/>
              </a:spcAft>
              <a:buSzPct val="100000"/>
              <a:buFont typeface="Wingdings"/>
              <a:buChar char=""/>
            </a:pPr>
            <a:r>
              <a:rPr lang="sr-Latn-RS" sz="1000" b="0" dirty="0">
                <a:solidFill>
                  <a:srgbClr val="333333"/>
                </a:solidFill>
                <a:latin typeface="Verdana"/>
              </a:rPr>
              <a:t>Usmeravanje sredstava ka prevenciji kriminala i povećanju bezbednosti građana.</a:t>
            </a:r>
          </a:p>
          <a:p>
            <a:pPr marL="252413" lvl="1" indent="-252413">
              <a:spcAft>
                <a:spcPts val="1200"/>
              </a:spcAft>
              <a:buSzPct val="100000"/>
              <a:buFont typeface="Wingdings"/>
              <a:buChar char=""/>
            </a:pPr>
            <a:r>
              <a:rPr lang="sr-Latn-RS" sz="1000" b="0" dirty="0">
                <a:solidFill>
                  <a:srgbClr val="333333"/>
                </a:solidFill>
                <a:latin typeface="Verdana"/>
              </a:rPr>
              <a:t>Unapređenje informisanja građana putem medija o migrantima/izbeglicama.</a:t>
            </a:r>
          </a:p>
          <a:p>
            <a:pPr marL="252413" lvl="1" indent="-252413">
              <a:spcAft>
                <a:spcPts val="1200"/>
              </a:spcAft>
              <a:buSzPct val="100000"/>
              <a:buFont typeface="Wingdings"/>
              <a:buChar char=""/>
            </a:pPr>
            <a:r>
              <a:rPr lang="sr-Latn-RS" sz="1000" b="0" dirty="0">
                <a:solidFill>
                  <a:srgbClr val="333333"/>
                </a:solidFill>
                <a:latin typeface="Verdana"/>
              </a:rPr>
              <a:t>Razbijanje strahova i predrasuda građana, približavanjem ljudskih sudbina migranata/izbeglica.</a:t>
            </a:r>
          </a:p>
          <a:p>
            <a:pPr marL="252413" lvl="1" indent="-252413">
              <a:spcAft>
                <a:spcPts val="1200"/>
              </a:spcAft>
              <a:buSzPct val="100000"/>
              <a:buFont typeface="Wingdings"/>
              <a:buChar char=""/>
            </a:pPr>
            <a:r>
              <a:rPr lang="sr-Latn-RS" sz="1000" b="0" dirty="0">
                <a:solidFill>
                  <a:srgbClr val="333333"/>
                </a:solidFill>
                <a:latin typeface="Verdana"/>
              </a:rPr>
              <a:t>Potencijalni lideri promena mišljenja prema migrantima su „humanisti“, mlađe i obrazovanije stanovništvo.</a:t>
            </a:r>
          </a:p>
          <a:p>
            <a:pPr marL="252413" lvl="1" indent="-252413">
              <a:spcAft>
                <a:spcPts val="1200"/>
              </a:spcAft>
              <a:buSzPct val="100000"/>
              <a:buFont typeface="Wingdings"/>
              <a:buChar char=""/>
            </a:pPr>
            <a:endParaRPr lang="sr-Latn-RS" sz="1000" b="0" dirty="0">
              <a:solidFill>
                <a:srgbClr val="333333"/>
              </a:solidFill>
              <a:latin typeface="Verdana"/>
            </a:endParaRPr>
          </a:p>
          <a:p>
            <a:pPr marL="252413" lvl="1" indent="-252413">
              <a:spcAft>
                <a:spcPts val="1200"/>
              </a:spcAft>
              <a:buSzPct val="100000"/>
              <a:buFont typeface="Wingdings"/>
              <a:buChar char=""/>
            </a:pPr>
            <a:endParaRPr lang="sr-Latn-RS" sz="1000" b="0" dirty="0">
              <a:solidFill>
                <a:srgbClr val="333333"/>
              </a:solidFill>
              <a:latin typeface="Verdana"/>
            </a:endParaRPr>
          </a:p>
          <a:p>
            <a:pPr marL="252413" lvl="1" indent="-252413">
              <a:spcAft>
                <a:spcPts val="1200"/>
              </a:spcAft>
              <a:buSzPct val="100000"/>
              <a:buFont typeface="Wingdings"/>
              <a:buChar char=""/>
            </a:pPr>
            <a:endParaRPr lang="en-GB" sz="1000" b="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7" name="TextBox 16"/>
          <p:cNvSpPr txBox="1"/>
          <p:nvPr/>
        </p:nvSpPr>
        <p:spPr bwMode="gray">
          <a:xfrm>
            <a:off x="2496069" y="2814146"/>
            <a:ext cx="2002597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52413" lvl="1" indent="-252413">
              <a:spcAft>
                <a:spcPts val="1200"/>
              </a:spcAft>
              <a:buSzPct val="100000"/>
              <a:buFont typeface="Wingdings"/>
              <a:buChar char=""/>
            </a:pPr>
            <a:r>
              <a:rPr lang="sr-Latn-RS" sz="1000" b="0" dirty="0">
                <a:solidFill>
                  <a:srgbClr val="333333"/>
                </a:solidFill>
                <a:latin typeface="Verdana"/>
              </a:rPr>
              <a:t>Podsticanje ličnog doniranja, organizovanjem akcija prikupljanja pomoći (hrane i odeće) u bliskom okruženju građana.</a:t>
            </a:r>
          </a:p>
          <a:p>
            <a:pPr marL="252413" lvl="1" indent="-252413">
              <a:spcAft>
                <a:spcPts val="1200"/>
              </a:spcAft>
              <a:buSzPct val="100000"/>
              <a:buFont typeface="Wingdings"/>
              <a:buChar char=""/>
            </a:pPr>
            <a:r>
              <a:rPr lang="sr-Latn-RS" sz="1000" b="0" dirty="0">
                <a:solidFill>
                  <a:srgbClr val="333333"/>
                </a:solidFill>
                <a:latin typeface="Verdana"/>
              </a:rPr>
              <a:t>Promovisanje doniranja, preko predstavnika lokalnih samouprava putem edukacija, javnih tribina i slično.</a:t>
            </a:r>
          </a:p>
          <a:p>
            <a:pPr marL="252413" lvl="1" indent="-252413">
              <a:spcAft>
                <a:spcPts val="1200"/>
              </a:spcAft>
              <a:buSzPct val="100000"/>
              <a:buFont typeface="Wingdings"/>
              <a:buChar char=""/>
            </a:pPr>
            <a:endParaRPr lang="sr-Latn-RS" sz="1000" b="0" dirty="0">
              <a:solidFill>
                <a:srgbClr val="333333"/>
              </a:solidFill>
              <a:latin typeface="Verdana"/>
            </a:endParaRPr>
          </a:p>
          <a:p>
            <a:pPr marL="252413" lvl="1" indent="-252413">
              <a:spcAft>
                <a:spcPts val="1200"/>
              </a:spcAft>
              <a:buSzPct val="100000"/>
              <a:buFont typeface="Wingdings"/>
              <a:buChar char=""/>
            </a:pPr>
            <a:endParaRPr lang="sr-Latn-RS" sz="1000" b="0" dirty="0">
              <a:solidFill>
                <a:srgbClr val="333333"/>
              </a:solidFill>
              <a:latin typeface="Verdana"/>
            </a:endParaRPr>
          </a:p>
          <a:p>
            <a:pPr marL="252413" lvl="1" indent="-252413">
              <a:spcAft>
                <a:spcPts val="1200"/>
              </a:spcAft>
              <a:buSzPct val="100000"/>
              <a:buFont typeface="Wingdings"/>
              <a:buChar char=""/>
            </a:pPr>
            <a:endParaRPr lang="en-GB" sz="1000" b="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8" name="TextBox 17"/>
          <p:cNvSpPr txBox="1"/>
          <p:nvPr/>
        </p:nvSpPr>
        <p:spPr bwMode="gray">
          <a:xfrm>
            <a:off x="4671464" y="2814147"/>
            <a:ext cx="2025187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52413" lvl="1" indent="-252413">
              <a:spcAft>
                <a:spcPts val="1200"/>
              </a:spcAft>
              <a:buSzPct val="100000"/>
              <a:buFont typeface="Wingdings"/>
              <a:buChar char=""/>
            </a:pPr>
            <a:r>
              <a:rPr lang="sr-Latn-RS" sz="1000" b="0" spc="-20" dirty="0">
                <a:solidFill>
                  <a:srgbClr val="333333"/>
                </a:solidFill>
                <a:latin typeface="Verdana"/>
              </a:rPr>
              <a:t>O</a:t>
            </a:r>
            <a:r>
              <a:rPr lang="en-GB" sz="1000" b="0" spc="-20" dirty="0" err="1">
                <a:solidFill>
                  <a:srgbClr val="333333"/>
                </a:solidFill>
                <a:latin typeface="Verdana"/>
              </a:rPr>
              <a:t>državanje</a:t>
            </a:r>
            <a:r>
              <a:rPr lang="sr-Latn-RS" sz="1000" b="0" spc="-20" dirty="0">
                <a:solidFill>
                  <a:srgbClr val="333333"/>
                </a:solidFill>
                <a:latin typeface="Verdana"/>
              </a:rPr>
              <a:t> i poboljšavanje</a:t>
            </a:r>
            <a:r>
              <a:rPr lang="en-GB" sz="1000" b="0" spc="-20" dirty="0">
                <a:solidFill>
                  <a:srgbClr val="333333"/>
                </a:solidFill>
                <a:latin typeface="Verdana"/>
              </a:rPr>
              <a:t> </a:t>
            </a:r>
            <a:r>
              <a:rPr lang="en-GB" sz="1000" b="0" spc="-20" dirty="0" err="1">
                <a:solidFill>
                  <a:srgbClr val="333333"/>
                </a:solidFill>
                <a:latin typeface="Verdana"/>
              </a:rPr>
              <a:t>funkcionisanja</a:t>
            </a:r>
            <a:r>
              <a:rPr lang="en-GB" sz="1000" b="0" spc="-20" dirty="0">
                <a:solidFill>
                  <a:srgbClr val="333333"/>
                </a:solidFill>
                <a:latin typeface="Verdana"/>
              </a:rPr>
              <a:t> </a:t>
            </a:r>
            <a:r>
              <a:rPr lang="en-GB" sz="1000" b="0" spc="-20" dirty="0" err="1">
                <a:solidFill>
                  <a:srgbClr val="333333"/>
                </a:solidFill>
                <a:latin typeface="Verdana"/>
              </a:rPr>
              <a:t>opštine</a:t>
            </a:r>
            <a:r>
              <a:rPr lang="en-GB" sz="1000" b="0" spc="-20" dirty="0">
                <a:solidFill>
                  <a:srgbClr val="333333"/>
                </a:solidFill>
                <a:latin typeface="Verdana"/>
              </a:rPr>
              <a:t> u </a:t>
            </a:r>
            <a:r>
              <a:rPr lang="en-GB" sz="1000" b="0" spc="-20" dirty="0" err="1">
                <a:solidFill>
                  <a:srgbClr val="333333"/>
                </a:solidFill>
                <a:latin typeface="Verdana"/>
              </a:rPr>
              <a:t>kojima</a:t>
            </a:r>
            <a:r>
              <a:rPr lang="en-GB" sz="1000" b="0" spc="-20" dirty="0">
                <a:solidFill>
                  <a:srgbClr val="333333"/>
                </a:solidFill>
                <a:latin typeface="Verdana"/>
              </a:rPr>
              <a:t> </a:t>
            </a:r>
            <a:r>
              <a:rPr lang="en-GB" sz="1000" b="0" spc="-20" dirty="0" err="1">
                <a:solidFill>
                  <a:srgbClr val="333333"/>
                </a:solidFill>
                <a:latin typeface="Verdana"/>
              </a:rPr>
              <a:t>je</a:t>
            </a:r>
            <a:r>
              <a:rPr lang="en-GB" sz="1000" b="0" spc="-20" dirty="0">
                <a:solidFill>
                  <a:srgbClr val="333333"/>
                </a:solidFill>
                <a:latin typeface="Verdana"/>
              </a:rPr>
              <a:t> </a:t>
            </a:r>
            <a:r>
              <a:rPr lang="en-GB" sz="1000" b="0" spc="-20" dirty="0" err="1">
                <a:solidFill>
                  <a:srgbClr val="333333"/>
                </a:solidFill>
                <a:latin typeface="Verdana"/>
              </a:rPr>
              <a:t>veći</a:t>
            </a:r>
            <a:r>
              <a:rPr lang="en-GB" sz="1000" b="0" spc="-20" dirty="0">
                <a:solidFill>
                  <a:srgbClr val="333333"/>
                </a:solidFill>
                <a:latin typeface="Verdana"/>
              </a:rPr>
              <a:t> </a:t>
            </a:r>
            <a:r>
              <a:rPr lang="en-GB" sz="1000" b="0" spc="-20" dirty="0" err="1">
                <a:solidFill>
                  <a:srgbClr val="333333"/>
                </a:solidFill>
                <a:latin typeface="Verdana"/>
              </a:rPr>
              <a:t>priliv</a:t>
            </a:r>
            <a:r>
              <a:rPr lang="en-GB" sz="1000" b="0" spc="-20" dirty="0">
                <a:solidFill>
                  <a:srgbClr val="333333"/>
                </a:solidFill>
                <a:latin typeface="Verdana"/>
              </a:rPr>
              <a:t> </a:t>
            </a:r>
            <a:r>
              <a:rPr lang="en-GB" sz="1000" b="0" spc="-20" dirty="0" err="1">
                <a:solidFill>
                  <a:srgbClr val="333333"/>
                </a:solidFill>
                <a:latin typeface="Verdana"/>
              </a:rPr>
              <a:t>migranata</a:t>
            </a:r>
            <a:r>
              <a:rPr lang="sr-Latn-RS" sz="1000" b="0" spc="-20" dirty="0">
                <a:solidFill>
                  <a:srgbClr val="333333"/>
                </a:solidFill>
                <a:latin typeface="Verdana"/>
              </a:rPr>
              <a:t> (sa fokusom na opštine Kanjiža i Šid).</a:t>
            </a:r>
          </a:p>
          <a:p>
            <a:pPr marL="252413" lvl="1" indent="-252413">
              <a:spcAft>
                <a:spcPts val="1200"/>
              </a:spcAft>
              <a:buSzPct val="100000"/>
              <a:buFont typeface="Wingdings"/>
              <a:buChar char=""/>
            </a:pPr>
            <a:r>
              <a:rPr lang="sr-Latn-RS" sz="1000" b="0" spc="-20" dirty="0">
                <a:solidFill>
                  <a:srgbClr val="333333"/>
                </a:solidFill>
                <a:latin typeface="Verdana"/>
              </a:rPr>
              <a:t>A</a:t>
            </a:r>
            <a:r>
              <a:rPr lang="en-GB" sz="1000" b="0" spc="-20" dirty="0" err="1">
                <a:solidFill>
                  <a:srgbClr val="333333"/>
                </a:solidFill>
                <a:latin typeface="Verdana"/>
              </a:rPr>
              <a:t>lokacij</a:t>
            </a:r>
            <a:r>
              <a:rPr lang="sr-Latn-RS" sz="1000" b="0" spc="-20" dirty="0">
                <a:solidFill>
                  <a:srgbClr val="333333"/>
                </a:solidFill>
                <a:latin typeface="Verdana"/>
              </a:rPr>
              <a:t>a</a:t>
            </a:r>
            <a:r>
              <a:rPr lang="en-GB" sz="1000" b="0" spc="-20" dirty="0">
                <a:solidFill>
                  <a:srgbClr val="333333"/>
                </a:solidFill>
                <a:latin typeface="Verdana"/>
              </a:rPr>
              <a:t> </a:t>
            </a:r>
            <a:r>
              <a:rPr lang="en-GB" sz="1000" b="0" spc="-20" dirty="0" err="1">
                <a:solidFill>
                  <a:srgbClr val="333333"/>
                </a:solidFill>
                <a:latin typeface="Verdana"/>
              </a:rPr>
              <a:t>finansijskih</a:t>
            </a:r>
            <a:r>
              <a:rPr lang="en-GB" sz="1000" b="0" spc="-20" dirty="0">
                <a:solidFill>
                  <a:srgbClr val="333333"/>
                </a:solidFill>
                <a:latin typeface="Verdana"/>
              </a:rPr>
              <a:t>, </a:t>
            </a:r>
            <a:r>
              <a:rPr lang="en-GB" sz="1000" b="0" spc="-20" dirty="0" err="1">
                <a:solidFill>
                  <a:srgbClr val="333333"/>
                </a:solidFill>
                <a:latin typeface="Verdana"/>
              </a:rPr>
              <a:t>tehničkih</a:t>
            </a:r>
            <a:r>
              <a:rPr lang="en-GB" sz="1000" b="0" spc="-20" dirty="0">
                <a:solidFill>
                  <a:srgbClr val="333333"/>
                </a:solidFill>
                <a:latin typeface="Verdana"/>
              </a:rPr>
              <a:t> </a:t>
            </a:r>
            <a:r>
              <a:rPr lang="en-GB" sz="1000" b="0" spc="-20" dirty="0" err="1">
                <a:solidFill>
                  <a:srgbClr val="333333"/>
                </a:solidFill>
                <a:latin typeface="Verdana"/>
              </a:rPr>
              <a:t>i</a:t>
            </a:r>
            <a:r>
              <a:rPr lang="en-GB" sz="1000" b="0" spc="-20" dirty="0">
                <a:solidFill>
                  <a:srgbClr val="333333"/>
                </a:solidFill>
                <a:latin typeface="Verdana"/>
              </a:rPr>
              <a:t> </a:t>
            </a:r>
            <a:r>
              <a:rPr lang="en-GB" sz="1000" b="0" spc="-20" dirty="0" err="1">
                <a:solidFill>
                  <a:srgbClr val="333333"/>
                </a:solidFill>
                <a:latin typeface="Verdana"/>
              </a:rPr>
              <a:t>ljudskih</a:t>
            </a:r>
            <a:r>
              <a:rPr lang="en-GB" sz="1000" b="0" spc="-20" dirty="0">
                <a:solidFill>
                  <a:srgbClr val="333333"/>
                </a:solidFill>
                <a:latin typeface="Verdana"/>
              </a:rPr>
              <a:t> </a:t>
            </a:r>
            <a:r>
              <a:rPr lang="en-GB" sz="1000" b="0" spc="-20" dirty="0" err="1">
                <a:solidFill>
                  <a:srgbClr val="333333"/>
                </a:solidFill>
                <a:latin typeface="Verdana"/>
              </a:rPr>
              <a:t>resursa</a:t>
            </a:r>
            <a:r>
              <a:rPr lang="en-GB" sz="1000" b="0" spc="-20" dirty="0">
                <a:solidFill>
                  <a:srgbClr val="333333"/>
                </a:solidFill>
                <a:latin typeface="Verdana"/>
              </a:rPr>
              <a:t> ka </a:t>
            </a:r>
            <a:r>
              <a:rPr lang="en-GB" sz="1000" b="0" spc="-20" dirty="0" err="1">
                <a:solidFill>
                  <a:srgbClr val="333333"/>
                </a:solidFill>
                <a:latin typeface="Verdana"/>
              </a:rPr>
              <a:t>komunalnoj</a:t>
            </a:r>
            <a:r>
              <a:rPr lang="en-GB" sz="1000" b="0" spc="-20" dirty="0">
                <a:solidFill>
                  <a:srgbClr val="333333"/>
                </a:solidFill>
                <a:latin typeface="Verdana"/>
              </a:rPr>
              <a:t> </a:t>
            </a:r>
            <a:r>
              <a:rPr lang="en-GB" sz="1000" b="0" spc="-20" dirty="0" err="1">
                <a:solidFill>
                  <a:srgbClr val="333333"/>
                </a:solidFill>
                <a:latin typeface="Verdana"/>
              </a:rPr>
              <a:t>infrastrukturi</a:t>
            </a:r>
            <a:r>
              <a:rPr lang="sr-Latn-RS" sz="1000" b="0" spc="-20" dirty="0">
                <a:solidFill>
                  <a:srgbClr val="333333"/>
                </a:solidFill>
                <a:latin typeface="Verdana"/>
              </a:rPr>
              <a:t>, sa naglaskom na </a:t>
            </a:r>
            <a:r>
              <a:rPr lang="en-GB" sz="1000" b="0" spc="-20" dirty="0" err="1">
                <a:solidFill>
                  <a:srgbClr val="333333"/>
                </a:solidFill>
                <a:latin typeface="Verdana"/>
              </a:rPr>
              <a:t>vodovod</a:t>
            </a:r>
            <a:r>
              <a:rPr lang="en-GB" sz="1000" b="0" spc="-20" dirty="0">
                <a:solidFill>
                  <a:srgbClr val="333333"/>
                </a:solidFill>
                <a:latin typeface="Verdana"/>
              </a:rPr>
              <a:t>, </a:t>
            </a:r>
            <a:r>
              <a:rPr lang="en-GB" sz="1000" b="0" spc="-20" dirty="0" err="1">
                <a:solidFill>
                  <a:srgbClr val="333333"/>
                </a:solidFill>
                <a:latin typeface="Verdana"/>
              </a:rPr>
              <a:t>kanalizacij</a:t>
            </a:r>
            <a:r>
              <a:rPr lang="sr-Latn-RS" sz="1000" b="0" spc="-20" dirty="0">
                <a:solidFill>
                  <a:srgbClr val="333333"/>
                </a:solidFill>
                <a:latin typeface="Verdana"/>
              </a:rPr>
              <a:t>u</a:t>
            </a:r>
            <a:r>
              <a:rPr lang="en-GB" sz="1000" b="0" spc="-20" dirty="0">
                <a:solidFill>
                  <a:srgbClr val="333333"/>
                </a:solidFill>
                <a:latin typeface="Verdana"/>
              </a:rPr>
              <a:t>, </a:t>
            </a:r>
            <a:r>
              <a:rPr lang="en-GB" sz="1000" b="0" spc="-20" dirty="0" err="1">
                <a:solidFill>
                  <a:srgbClr val="333333"/>
                </a:solidFill>
                <a:latin typeface="Verdana"/>
              </a:rPr>
              <a:t>otpad</a:t>
            </a:r>
            <a:r>
              <a:rPr lang="en-GB" sz="1000" b="0" spc="-20" dirty="0">
                <a:solidFill>
                  <a:srgbClr val="333333"/>
                </a:solidFill>
                <a:latin typeface="Verdana"/>
              </a:rPr>
              <a:t> </a:t>
            </a:r>
            <a:r>
              <a:rPr lang="en-GB" sz="1000" b="0" spc="-20" dirty="0" err="1">
                <a:solidFill>
                  <a:srgbClr val="333333"/>
                </a:solidFill>
                <a:latin typeface="Verdana"/>
              </a:rPr>
              <a:t>i</a:t>
            </a:r>
            <a:r>
              <a:rPr lang="en-GB" sz="1000" b="0" spc="-20" dirty="0">
                <a:solidFill>
                  <a:srgbClr val="333333"/>
                </a:solidFill>
                <a:latin typeface="Verdana"/>
              </a:rPr>
              <a:t> transport.</a:t>
            </a:r>
            <a:endParaRPr lang="sr-Latn-RS" sz="1000" b="0" spc="-20" dirty="0">
              <a:solidFill>
                <a:srgbClr val="333333"/>
              </a:solidFill>
              <a:latin typeface="Verdana"/>
            </a:endParaRPr>
          </a:p>
          <a:p>
            <a:pPr marL="0" lvl="1">
              <a:spcAft>
                <a:spcPts val="1200"/>
              </a:spcAft>
              <a:buSzPct val="100000"/>
            </a:pPr>
            <a:endParaRPr lang="en-GB" sz="1000" b="0" spc="-20" dirty="0">
              <a:solidFill>
                <a:srgbClr val="333333"/>
              </a:solidFill>
              <a:latin typeface="Verdana"/>
            </a:endParaRPr>
          </a:p>
          <a:p>
            <a:pPr marL="252413" lvl="1" indent="-252413">
              <a:spcAft>
                <a:spcPts val="1200"/>
              </a:spcAft>
              <a:buSzPct val="100000"/>
              <a:buFont typeface="Wingdings"/>
              <a:buChar char=""/>
            </a:pPr>
            <a:endParaRPr lang="en-GB" sz="1000" b="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9" name="TextBox 18"/>
          <p:cNvSpPr txBox="1"/>
          <p:nvPr/>
        </p:nvSpPr>
        <p:spPr bwMode="gray">
          <a:xfrm>
            <a:off x="6921498" y="2814146"/>
            <a:ext cx="204470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52413" lvl="1" indent="-252413">
              <a:spcAft>
                <a:spcPts val="1200"/>
              </a:spcAft>
              <a:buSzPct val="100000"/>
              <a:buFont typeface="Wingdings"/>
              <a:buChar char=""/>
            </a:pPr>
            <a:r>
              <a:rPr lang="en-GB" sz="1000" b="0" spc="-30" dirty="0" err="1">
                <a:solidFill>
                  <a:srgbClr val="333333"/>
                </a:solidFill>
                <a:latin typeface="Verdana"/>
              </a:rPr>
              <a:t>Obezbeđivanje</a:t>
            </a:r>
            <a:r>
              <a:rPr lang="en-GB" sz="1000" b="0" spc="-30" dirty="0">
                <a:solidFill>
                  <a:srgbClr val="333333"/>
                </a:solidFill>
                <a:latin typeface="Verdana"/>
              </a:rPr>
              <a:t> </a:t>
            </a:r>
            <a:r>
              <a:rPr lang="en-GB" sz="1000" b="0" spc="-30" dirty="0" err="1">
                <a:solidFill>
                  <a:srgbClr val="333333"/>
                </a:solidFill>
                <a:latin typeface="Verdana"/>
              </a:rPr>
              <a:t>humanitarne</a:t>
            </a:r>
            <a:r>
              <a:rPr lang="en-GB" sz="1000" b="0" spc="-30" dirty="0">
                <a:solidFill>
                  <a:srgbClr val="333333"/>
                </a:solidFill>
                <a:latin typeface="Verdana"/>
              </a:rPr>
              <a:t> </a:t>
            </a:r>
            <a:r>
              <a:rPr lang="en-GB" sz="1000" b="0" spc="-30" dirty="0" err="1">
                <a:solidFill>
                  <a:srgbClr val="333333"/>
                </a:solidFill>
                <a:latin typeface="Verdana"/>
              </a:rPr>
              <a:t>pomoći</a:t>
            </a:r>
            <a:r>
              <a:rPr lang="en-GB" sz="1000" b="0" spc="-30" dirty="0">
                <a:solidFill>
                  <a:srgbClr val="333333"/>
                </a:solidFill>
                <a:latin typeface="Verdana"/>
              </a:rPr>
              <a:t> </a:t>
            </a:r>
            <a:r>
              <a:rPr lang="en-GB" sz="1000" b="0" spc="-30" dirty="0" err="1">
                <a:solidFill>
                  <a:srgbClr val="333333"/>
                </a:solidFill>
                <a:latin typeface="Verdana"/>
              </a:rPr>
              <a:t>migrantima</a:t>
            </a:r>
            <a:r>
              <a:rPr lang="en-GB" sz="1000" b="0" spc="-30" dirty="0">
                <a:solidFill>
                  <a:srgbClr val="333333"/>
                </a:solidFill>
                <a:latin typeface="Verdana"/>
              </a:rPr>
              <a:t> (</a:t>
            </a:r>
            <a:r>
              <a:rPr lang="en-GB" sz="1000" b="0" spc="-30" dirty="0" err="1">
                <a:solidFill>
                  <a:srgbClr val="333333"/>
                </a:solidFill>
                <a:latin typeface="Verdana"/>
              </a:rPr>
              <a:t>smeštaj</a:t>
            </a:r>
            <a:r>
              <a:rPr lang="en-GB" sz="1000" b="0" spc="-30" dirty="0">
                <a:solidFill>
                  <a:srgbClr val="333333"/>
                </a:solidFill>
                <a:latin typeface="Verdana"/>
              </a:rPr>
              <a:t>, </a:t>
            </a:r>
            <a:r>
              <a:rPr lang="en-GB" sz="1000" b="0" spc="-30" dirty="0" err="1">
                <a:solidFill>
                  <a:srgbClr val="333333"/>
                </a:solidFill>
                <a:latin typeface="Verdana"/>
              </a:rPr>
              <a:t>hrana</a:t>
            </a:r>
            <a:r>
              <a:rPr lang="en-GB" sz="1000" b="0" spc="-30" dirty="0">
                <a:solidFill>
                  <a:srgbClr val="333333"/>
                </a:solidFill>
                <a:latin typeface="Verdana"/>
              </a:rPr>
              <a:t>, </a:t>
            </a:r>
            <a:r>
              <a:rPr lang="en-GB" sz="1000" b="0" spc="-30" dirty="0" err="1">
                <a:solidFill>
                  <a:srgbClr val="333333"/>
                </a:solidFill>
                <a:latin typeface="Verdana"/>
              </a:rPr>
              <a:t>odeća</a:t>
            </a:r>
            <a:r>
              <a:rPr lang="en-GB" sz="1000" b="0" spc="-30" dirty="0">
                <a:solidFill>
                  <a:srgbClr val="333333"/>
                </a:solidFill>
                <a:latin typeface="Verdana"/>
              </a:rPr>
              <a:t>, </a:t>
            </a:r>
            <a:r>
              <a:rPr lang="en-GB" sz="1000" b="0" spc="-30" dirty="0" err="1">
                <a:solidFill>
                  <a:srgbClr val="333333"/>
                </a:solidFill>
                <a:latin typeface="Verdana"/>
              </a:rPr>
              <a:t>medicinsko</a:t>
            </a:r>
            <a:r>
              <a:rPr lang="en-GB" sz="1000" b="0" spc="-30" dirty="0">
                <a:solidFill>
                  <a:srgbClr val="333333"/>
                </a:solidFill>
                <a:latin typeface="Verdana"/>
              </a:rPr>
              <a:t> </a:t>
            </a:r>
            <a:r>
              <a:rPr lang="en-GB" sz="1000" b="0" spc="-30" dirty="0" err="1">
                <a:solidFill>
                  <a:srgbClr val="333333"/>
                </a:solidFill>
                <a:latin typeface="Verdana"/>
              </a:rPr>
              <a:t>zbrinjavanje</a:t>
            </a:r>
            <a:r>
              <a:rPr lang="en-GB" sz="1000" b="0" spc="-30" dirty="0">
                <a:solidFill>
                  <a:srgbClr val="333333"/>
                </a:solidFill>
                <a:latin typeface="Verdana"/>
              </a:rPr>
              <a:t>), </a:t>
            </a:r>
            <a:r>
              <a:rPr lang="sr-Latn-RS" sz="1000" b="0" spc="-30" dirty="0">
                <a:solidFill>
                  <a:srgbClr val="333333"/>
                </a:solidFill>
                <a:latin typeface="Verdana"/>
              </a:rPr>
              <a:t>sa naglaskom </a:t>
            </a:r>
            <a:r>
              <a:rPr lang="en-GB" sz="1000" b="0" spc="-30" dirty="0" err="1">
                <a:solidFill>
                  <a:srgbClr val="333333"/>
                </a:solidFill>
                <a:latin typeface="Verdana"/>
              </a:rPr>
              <a:t>na</a:t>
            </a:r>
            <a:r>
              <a:rPr lang="en-GB" sz="1000" b="0" spc="-30" dirty="0">
                <a:solidFill>
                  <a:srgbClr val="333333"/>
                </a:solidFill>
                <a:latin typeface="Verdana"/>
              </a:rPr>
              <a:t> </a:t>
            </a:r>
            <a:r>
              <a:rPr lang="en-GB" sz="1000" b="0" spc="-30" dirty="0" err="1">
                <a:solidFill>
                  <a:srgbClr val="333333"/>
                </a:solidFill>
                <a:latin typeface="Verdana"/>
              </a:rPr>
              <a:t>osetljive</a:t>
            </a:r>
            <a:r>
              <a:rPr lang="en-GB" sz="1000" b="0" spc="-30" dirty="0">
                <a:solidFill>
                  <a:srgbClr val="333333"/>
                </a:solidFill>
                <a:latin typeface="Verdana"/>
              </a:rPr>
              <a:t> </a:t>
            </a:r>
            <a:r>
              <a:rPr lang="en-GB" sz="1000" b="0" spc="-30" dirty="0" err="1">
                <a:solidFill>
                  <a:srgbClr val="333333"/>
                </a:solidFill>
                <a:latin typeface="Verdana"/>
              </a:rPr>
              <a:t>grupe</a:t>
            </a:r>
            <a:r>
              <a:rPr lang="en-GB" sz="1000" b="0" spc="-30" dirty="0">
                <a:solidFill>
                  <a:srgbClr val="333333"/>
                </a:solidFill>
                <a:latin typeface="Verdana"/>
              </a:rPr>
              <a:t> (</a:t>
            </a:r>
            <a:r>
              <a:rPr lang="en-GB" sz="1000" b="0" spc="-30" dirty="0" err="1">
                <a:solidFill>
                  <a:srgbClr val="333333"/>
                </a:solidFill>
                <a:latin typeface="Verdana"/>
              </a:rPr>
              <a:t>žene</a:t>
            </a:r>
            <a:r>
              <a:rPr lang="en-GB" sz="1000" b="0" spc="-30" dirty="0">
                <a:solidFill>
                  <a:srgbClr val="333333"/>
                </a:solidFill>
                <a:latin typeface="Verdana"/>
              </a:rPr>
              <a:t> </a:t>
            </a:r>
            <a:r>
              <a:rPr lang="en-GB" sz="1000" b="0" spc="-30" dirty="0" err="1">
                <a:solidFill>
                  <a:srgbClr val="333333"/>
                </a:solidFill>
                <a:latin typeface="Verdana"/>
              </a:rPr>
              <a:t>i</a:t>
            </a:r>
            <a:r>
              <a:rPr lang="en-GB" sz="1000" b="0" spc="-30" dirty="0">
                <a:solidFill>
                  <a:srgbClr val="333333"/>
                </a:solidFill>
                <a:latin typeface="Verdana"/>
              </a:rPr>
              <a:t> </a:t>
            </a:r>
            <a:r>
              <a:rPr lang="en-GB" sz="1000" b="0" spc="-30" dirty="0" err="1">
                <a:solidFill>
                  <a:srgbClr val="333333"/>
                </a:solidFill>
                <a:latin typeface="Verdana"/>
              </a:rPr>
              <a:t>decu</a:t>
            </a:r>
            <a:r>
              <a:rPr lang="en-GB" sz="1000" b="0" spc="-30" dirty="0">
                <a:solidFill>
                  <a:srgbClr val="333333"/>
                </a:solidFill>
                <a:latin typeface="Verdana"/>
              </a:rPr>
              <a:t>).</a:t>
            </a:r>
            <a:endParaRPr lang="sr-Latn-RS" sz="1000" b="0" spc="-30" dirty="0">
              <a:solidFill>
                <a:srgbClr val="333333"/>
              </a:solidFill>
              <a:latin typeface="Verdana"/>
            </a:endParaRPr>
          </a:p>
          <a:p>
            <a:pPr marL="252413" lvl="1" indent="-252413">
              <a:spcAft>
                <a:spcPts val="1200"/>
              </a:spcAft>
              <a:buSzPct val="100000"/>
              <a:buFont typeface="Wingdings"/>
              <a:buChar char=""/>
            </a:pPr>
            <a:r>
              <a:rPr lang="sr-Latn-RS" sz="1000" b="0" dirty="0">
                <a:solidFill>
                  <a:srgbClr val="333333"/>
                </a:solidFill>
                <a:latin typeface="Verdana"/>
              </a:rPr>
              <a:t>Usmeravanje sredstava na zdravstvenu zaštitu (ljudske resurse i opremu), i veći stepen higijene.</a:t>
            </a:r>
            <a:endParaRPr lang="en-GB" sz="1000" b="0" spc="-3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20" name="TextBox 19"/>
          <p:cNvSpPr txBox="1"/>
          <p:nvPr/>
        </p:nvSpPr>
        <p:spPr bwMode="gray">
          <a:xfrm>
            <a:off x="295274" y="2225166"/>
            <a:ext cx="8568647" cy="319296"/>
          </a:xfrm>
          <a:prstGeom prst="rect">
            <a:avLst/>
          </a:prstGeom>
          <a:noFill/>
        </p:spPr>
        <p:txBody>
          <a:bodyPr wrap="square" lIns="102850" tIns="51424" rIns="102850" bIns="51424" rtlCol="0">
            <a:spAutoFit/>
          </a:bodyPr>
          <a:lstStyle/>
          <a:p>
            <a:pPr algn="ctr"/>
            <a:r>
              <a:rPr lang="sr-Latn-RS" sz="1400" b="0" dirty="0">
                <a:solidFill>
                  <a:srgbClr val="333333"/>
                </a:solidFill>
                <a:latin typeface="Verdana"/>
              </a:rPr>
              <a:t>Na koji način pristupiti migrantskoj krizi u lokalnim samoupravama?</a:t>
            </a:r>
            <a:endParaRPr lang="en-US" sz="1400" b="0" dirty="0">
              <a:solidFill>
                <a:srgbClr val="333333"/>
              </a:solidFill>
              <a:latin typeface="Verdana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365152" y="2814146"/>
            <a:ext cx="4370801" cy="2710354"/>
            <a:chOff x="2352452" y="1222037"/>
            <a:chExt cx="4370801" cy="4619963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6723253" y="1222037"/>
              <a:ext cx="0" cy="4619963"/>
            </a:xfrm>
            <a:prstGeom prst="line">
              <a:avLst/>
            </a:prstGeom>
            <a:ln w="3175">
              <a:solidFill>
                <a:srgbClr val="CCC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572000" y="1222037"/>
              <a:ext cx="0" cy="4619963"/>
            </a:xfrm>
            <a:prstGeom prst="line">
              <a:avLst/>
            </a:prstGeom>
            <a:ln w="3175">
              <a:solidFill>
                <a:srgbClr val="CCC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352452" y="1222037"/>
              <a:ext cx="0" cy="4619963"/>
            </a:xfrm>
            <a:prstGeom prst="line">
              <a:avLst/>
            </a:prstGeom>
            <a:ln w="3175">
              <a:solidFill>
                <a:srgbClr val="CCC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/>
          <p:cNvSpPr/>
          <p:nvPr/>
        </p:nvSpPr>
        <p:spPr bwMode="ltGray">
          <a:xfrm>
            <a:off x="302503" y="1244600"/>
            <a:ext cx="1934529" cy="811783"/>
          </a:xfrm>
          <a:prstGeom prst="rect">
            <a:avLst/>
          </a:prstGeom>
          <a:solidFill>
            <a:srgbClr val="4655A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600" b="0" dirty="0" err="1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ltGray">
          <a:xfrm>
            <a:off x="2496468" y="1244600"/>
            <a:ext cx="1934529" cy="811783"/>
          </a:xfrm>
          <a:prstGeom prst="rect">
            <a:avLst/>
          </a:prstGeom>
          <a:solidFill>
            <a:srgbClr val="7030A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600" b="0" dirty="0" err="1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 bwMode="ltGray">
          <a:xfrm>
            <a:off x="4703316" y="1244600"/>
            <a:ext cx="1934529" cy="811783"/>
          </a:xfrm>
          <a:prstGeom prst="rect">
            <a:avLst/>
          </a:prstGeom>
          <a:solidFill>
            <a:srgbClr val="89BD2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600" b="0" dirty="0" err="1">
              <a:solidFill>
                <a:srgbClr val="FFFFFF"/>
              </a:solidFill>
            </a:endParaRPr>
          </a:p>
        </p:txBody>
      </p:sp>
      <p:sp>
        <p:nvSpPr>
          <p:cNvPr id="52" name="Rectangle 51"/>
          <p:cNvSpPr/>
          <p:nvPr/>
        </p:nvSpPr>
        <p:spPr bwMode="ltGray">
          <a:xfrm>
            <a:off x="6935564" y="1244600"/>
            <a:ext cx="1934529" cy="811783"/>
          </a:xfrm>
          <a:prstGeom prst="rect">
            <a:avLst/>
          </a:prstGeom>
          <a:solidFill>
            <a:srgbClr val="53C6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600" b="0" dirty="0" err="1">
              <a:solidFill>
                <a:srgbClr val="FFFFFF"/>
              </a:solidFill>
            </a:endParaRPr>
          </a:p>
        </p:txBody>
      </p:sp>
      <p:sp>
        <p:nvSpPr>
          <p:cNvPr id="53" name="Rectangle 52"/>
          <p:cNvSpPr/>
          <p:nvPr/>
        </p:nvSpPr>
        <p:spPr bwMode="ltGray">
          <a:xfrm>
            <a:off x="302504" y="1481367"/>
            <a:ext cx="1934528" cy="5076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1963" rIns="0" bIns="456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2" algn="ctr" fontAlgn="auto">
              <a:lnSpc>
                <a:spcPts val="1200"/>
              </a:lnSpc>
              <a:spcBef>
                <a:spcPct val="20000"/>
              </a:spcBef>
              <a:spcAft>
                <a:spcPts val="0"/>
              </a:spcAft>
            </a:pPr>
            <a:r>
              <a:rPr lang="sr-Latn-RS" sz="1000" b="0" dirty="0">
                <a:solidFill>
                  <a:schemeClr val="bg1"/>
                </a:solidFill>
              </a:rPr>
              <a:t>Na koji način pristupiti izraženim strahovima građana?</a:t>
            </a:r>
            <a:endParaRPr lang="en-GB" sz="1000" b="0" dirty="0">
              <a:solidFill>
                <a:schemeClr val="bg1"/>
              </a:solidFill>
            </a:endParaRPr>
          </a:p>
          <a:p>
            <a:pPr algn="ctr">
              <a:lnSpc>
                <a:spcPts val="1200"/>
              </a:lnSpc>
            </a:pPr>
            <a:endParaRPr lang="en-GB" sz="1000" b="0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 bwMode="ltGray">
          <a:xfrm>
            <a:off x="302503" y="1215089"/>
            <a:ext cx="1934529" cy="42389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1963" rIns="0" bIns="456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Latn-RS" sz="1600" b="0" dirty="0">
                <a:solidFill>
                  <a:schemeClr val="bg1"/>
                </a:solidFill>
              </a:rPr>
              <a:t>Strahovi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ltGray">
          <a:xfrm>
            <a:off x="2470670" y="1471792"/>
            <a:ext cx="1961280" cy="20035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1963" rIns="0" bIns="456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2" algn="ctr" fontAlgn="auto">
              <a:spcBef>
                <a:spcPct val="20000"/>
              </a:spcBef>
              <a:spcAft>
                <a:spcPts val="0"/>
              </a:spcAft>
            </a:pPr>
            <a:r>
              <a:rPr lang="sr-Latn-RS" sz="1000" b="0" dirty="0">
                <a:solidFill>
                  <a:schemeClr val="bg1"/>
                </a:solidFill>
              </a:rPr>
              <a:t>Na koji način razvijati solidarnost</a:t>
            </a:r>
            <a:r>
              <a:rPr lang="en-US" sz="1000" b="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6" name="Rectangle 55"/>
          <p:cNvSpPr/>
          <p:nvPr/>
        </p:nvSpPr>
        <p:spPr bwMode="ltGray">
          <a:xfrm>
            <a:off x="2499973" y="1215089"/>
            <a:ext cx="1931024" cy="42389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1963" rIns="0" bIns="456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Latn-RS" sz="1600" b="0" dirty="0">
                <a:solidFill>
                  <a:schemeClr val="bg1"/>
                </a:solidFill>
              </a:rPr>
              <a:t>Solidarnost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 bwMode="ltGray">
          <a:xfrm>
            <a:off x="6921499" y="1215089"/>
            <a:ext cx="1943648" cy="42389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1963" rIns="0" bIns="456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Latn-RS" sz="1600" b="0" dirty="0">
                <a:solidFill>
                  <a:schemeClr val="bg1"/>
                </a:solidFill>
              </a:rPr>
              <a:t>Migranti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 bwMode="ltGray">
          <a:xfrm>
            <a:off x="6935563" y="1481367"/>
            <a:ext cx="1934529" cy="5076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1963" rIns="0" bIns="456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2" algn="ctr" fontAlgn="auto">
              <a:lnSpc>
                <a:spcPts val="1100"/>
              </a:lnSpc>
              <a:spcBef>
                <a:spcPct val="20000"/>
              </a:spcBef>
              <a:spcAft>
                <a:spcPts val="0"/>
              </a:spcAft>
            </a:pPr>
            <a:r>
              <a:rPr lang="sr-Latn-RS" sz="1000" b="0" spc="-20" dirty="0">
                <a:solidFill>
                  <a:schemeClr val="bg1"/>
                </a:solidFill>
              </a:rPr>
              <a:t>Na koji način pomoći migrantima / izbeglicama</a:t>
            </a:r>
            <a:r>
              <a:rPr lang="en-US" sz="1000" b="0" spc="-2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9" name="Rectangle 58"/>
          <p:cNvSpPr/>
          <p:nvPr/>
        </p:nvSpPr>
        <p:spPr bwMode="ltGray">
          <a:xfrm>
            <a:off x="4703316" y="1215089"/>
            <a:ext cx="1934530" cy="42389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1963" rIns="0" bIns="456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Latn-RS" sz="1600" b="0" dirty="0">
                <a:solidFill>
                  <a:schemeClr val="bg1"/>
                </a:solidFill>
              </a:rPr>
              <a:t>Samouprave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 bwMode="ltGray">
          <a:xfrm>
            <a:off x="4703316" y="1470857"/>
            <a:ext cx="1934529" cy="58650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1963" rIns="0" bIns="456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2" algn="ctr" fontAlgn="auto">
              <a:lnSpc>
                <a:spcPts val="1100"/>
              </a:lnSpc>
              <a:spcBef>
                <a:spcPct val="20000"/>
              </a:spcBef>
              <a:spcAft>
                <a:spcPts val="0"/>
              </a:spcAft>
            </a:pPr>
            <a:r>
              <a:rPr lang="sr-Latn-RS" sz="1000" b="0" dirty="0">
                <a:solidFill>
                  <a:schemeClr val="bg1"/>
                </a:solidFill>
              </a:rPr>
              <a:t>Koje su </a:t>
            </a:r>
          </a:p>
          <a:p>
            <a:pPr marL="0" lvl="2" algn="ctr" fontAlgn="auto">
              <a:lnSpc>
                <a:spcPts val="1100"/>
              </a:lnSpc>
              <a:spcBef>
                <a:spcPct val="20000"/>
              </a:spcBef>
              <a:spcAft>
                <a:spcPts val="0"/>
              </a:spcAft>
            </a:pPr>
            <a:r>
              <a:rPr lang="sr-Latn-RS" sz="1000" b="0" dirty="0">
                <a:solidFill>
                  <a:schemeClr val="bg1"/>
                </a:solidFill>
              </a:rPr>
              <a:t>prioritetne potrebe lokalnih samouprava</a:t>
            </a:r>
            <a:r>
              <a:rPr lang="en-US" sz="1000" b="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8357908" y="6324879"/>
            <a:ext cx="504788" cy="251816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/>
          <a:p>
            <a:pPr algn="r"/>
            <a:r>
              <a:rPr lang="en-GB" sz="750" b="0">
                <a:solidFill>
                  <a:srgbClr val="333333"/>
                </a:solidFill>
                <a:latin typeface="+mn-lt"/>
              </a:rPr>
              <a:t>7</a:t>
            </a:r>
            <a:endParaRPr lang="en-GB" sz="750" b="0" dirty="0" err="1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3101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>
            <p:custDataLst>
              <p:tags r:id="rId2"/>
            </p:custDataLst>
          </p:nvPr>
        </p:nvSpPr>
        <p:spPr>
          <a:xfrm>
            <a:off x="196022" y="5625548"/>
            <a:ext cx="8803198" cy="245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7620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7911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cs typeface="Verdana" pitchFamily="34" charset="0"/>
              </a:rPr>
              <a:t>TNS Medium Gallup | Savski trg 9, 11000 Belgrade | + 381 11 3613 230 | + 381 11 3613 230 | www.tnsmediumgallup.co.rs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853" y="2098414"/>
            <a:ext cx="35979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66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Hvala!</a:t>
            </a:r>
            <a:endParaRPr lang="en-US" sz="66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933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 istraživanju</a:t>
            </a:r>
            <a:endParaRPr lang="en-AU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901930"/>
              </p:ext>
            </p:extLst>
          </p:nvPr>
        </p:nvGraphicFramePr>
        <p:xfrm>
          <a:off x="285751" y="2102418"/>
          <a:ext cx="8569326" cy="3257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1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498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050" b="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Cilj</a:t>
                      </a:r>
                      <a:r>
                        <a:rPr lang="sr-Latn-RS" sz="1050" b="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istraživanja</a:t>
                      </a:r>
                      <a:endParaRPr lang="en-US" sz="1050" b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7B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50" b="0" kern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I</a:t>
                      </a:r>
                      <a:r>
                        <a:rPr lang="en-US" sz="1050" b="1" kern="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dentifikovanje</a:t>
                      </a:r>
                      <a:r>
                        <a:rPr lang="en-US" sz="1050" b="1" kern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050" b="1" kern="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potreba</a:t>
                      </a:r>
                      <a:r>
                        <a:rPr lang="en-US" sz="1050" b="1" kern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050" b="1" kern="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lokalnih</a:t>
                      </a:r>
                      <a:r>
                        <a:rPr lang="en-US" sz="1050" b="1" kern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050" b="1" kern="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samouprava</a:t>
                      </a:r>
                      <a:r>
                        <a:rPr lang="en-US" sz="1050" b="1" kern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050" b="1" kern="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i</a:t>
                      </a:r>
                      <a:r>
                        <a:rPr lang="en-US" sz="1050" b="1" kern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050" b="1" kern="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zajednica</a:t>
                      </a:r>
                      <a:r>
                        <a:rPr lang="en-US" sz="1050" b="1" kern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050" b="0" kern="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koje</a:t>
                      </a:r>
                      <a:r>
                        <a:rPr lang="en-US" sz="1050" b="0" kern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050" b="0" kern="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su</a:t>
                      </a:r>
                      <a:r>
                        <a:rPr lang="en-US" sz="1050" b="0" kern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050" b="0" kern="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najviše</a:t>
                      </a:r>
                      <a:r>
                        <a:rPr lang="en-US" sz="1050" b="0" kern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050" b="0" kern="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izložene</a:t>
                      </a:r>
                      <a:r>
                        <a:rPr lang="en-US" sz="1050" b="0" kern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050" b="0" kern="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uticaju</a:t>
                      </a:r>
                      <a:r>
                        <a:rPr lang="en-US" sz="1050" b="0" kern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050" b="0" kern="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migrantske</a:t>
                      </a:r>
                      <a:r>
                        <a:rPr lang="en-US" sz="1050" b="0" kern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050" b="0" kern="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krize</a:t>
                      </a:r>
                      <a:r>
                        <a:rPr lang="en-US" sz="1050" b="0" kern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.</a:t>
                      </a:r>
                      <a:endParaRPr lang="en-US" sz="1050" dirty="0">
                        <a:solidFill>
                          <a:srgbClr val="333333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981872"/>
                  </a:ext>
                </a:extLst>
              </a:tr>
              <a:tr h="546498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AU" sz="1050" b="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Period</a:t>
                      </a:r>
                      <a:endParaRPr lang="en-US" sz="1050" b="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7B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5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Dva talasa istraživanja: </a:t>
                      </a:r>
                      <a:r>
                        <a:rPr lang="sr-Latn-RS" sz="1050" b="1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</a:t>
                      </a:r>
                      <a:r>
                        <a:rPr lang="sr-Latn-RS" sz="105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sr-Latn-RS" sz="1050" b="1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septembar</a:t>
                      </a:r>
                      <a:r>
                        <a:rPr lang="sr-Latn-RS" sz="1050" baseline="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2016.</a:t>
                      </a:r>
                      <a:r>
                        <a:rPr lang="sr-Latn-RS" sz="105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godine</a:t>
                      </a:r>
                      <a:endParaRPr lang="en-US" sz="1050" dirty="0">
                        <a:solidFill>
                          <a:srgbClr val="333333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5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AU" sz="105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Teritorija</a:t>
                      </a:r>
                      <a:endParaRPr lang="en-US" sz="105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F7B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AU" sz="1050" b="1" dirty="0" err="1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opština</a:t>
                      </a:r>
                      <a:r>
                        <a:rPr lang="en-AU" sz="1050" b="1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 </a:t>
                      </a:r>
                      <a:r>
                        <a:rPr lang="en-AU" sz="1050" b="1" dirty="0" err="1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Srbiji</a:t>
                      </a:r>
                      <a:r>
                        <a:rPr lang="en-AU" sz="1050" b="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AU" sz="1050" b="0" dirty="0" err="1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koje</a:t>
                      </a:r>
                      <a:r>
                        <a:rPr lang="en-AU" sz="1050" b="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b="0" dirty="0" err="1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AU" sz="1050" b="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b="0" dirty="0" err="1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pogođene</a:t>
                      </a:r>
                      <a:r>
                        <a:rPr lang="en-AU" sz="1050" b="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b="0" dirty="0" err="1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migrantskom</a:t>
                      </a:r>
                      <a:r>
                        <a:rPr lang="en-AU" sz="1050" b="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b="0" dirty="0" err="1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krizom</a:t>
                      </a:r>
                      <a:r>
                        <a:rPr lang="sr-Latn-RS" sz="1050" b="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odabrane u dogovoru sa UNDP Srbija</a:t>
                      </a:r>
                      <a:endParaRPr lang="en-AU" sz="1050" b="0" dirty="0">
                        <a:solidFill>
                          <a:srgbClr val="333333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24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AU" sz="1050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Uzorak</a:t>
                      </a:r>
                      <a:endParaRPr lang="en-US" sz="105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7B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50" b="1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Dve ciljne grupe:</a:t>
                      </a:r>
                    </a:p>
                    <a:p>
                      <a:pPr marL="228600" marR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AU" sz="1050" b="1" dirty="0" err="1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Opšta</a:t>
                      </a:r>
                      <a:r>
                        <a:rPr lang="en-AU" sz="1050" b="1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b="1" dirty="0" err="1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populacija</a:t>
                      </a:r>
                      <a:endParaRPr lang="sr-Latn-RS" sz="1050" b="1" dirty="0">
                        <a:solidFill>
                          <a:srgbClr val="333333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AU" sz="1000" dirty="0" err="1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Veli</a:t>
                      </a:r>
                      <a:r>
                        <a:rPr lang="sr-Latn-RS" sz="100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čina</a:t>
                      </a:r>
                      <a:r>
                        <a:rPr lang="sr-Latn-RS" sz="1000" baseline="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uzorka: </a:t>
                      </a:r>
                      <a:r>
                        <a:rPr lang="en-AU" sz="100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N~800</a:t>
                      </a:r>
                      <a:r>
                        <a:rPr lang="en-AU" sz="1000" baseline="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00" baseline="0" dirty="0" err="1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ispitanika</a:t>
                      </a:r>
                      <a:r>
                        <a:rPr lang="en-AU" sz="1000" baseline="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00" baseline="0" dirty="0" err="1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AU" sz="1000" baseline="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00" baseline="0" dirty="0" err="1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talasu</a:t>
                      </a:r>
                      <a:endParaRPr lang="sr-Latn-RS" sz="1000" baseline="0" dirty="0">
                        <a:solidFill>
                          <a:srgbClr val="333333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sr-Latn-RS" sz="1000" baseline="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 uzorka: 18+, </a:t>
                      </a:r>
                      <a:r>
                        <a:rPr lang="sr-Latn-RS" sz="100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slučajni stratifikovani uzorak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000" dirty="0" err="1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Metod</a:t>
                      </a:r>
                      <a:r>
                        <a:rPr lang="en-US" sz="100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000" baseline="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Latn-RS" sz="100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licem u lice intervju, u domaćinstvu ispitanika 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1050" dirty="0">
                        <a:solidFill>
                          <a:srgbClr val="333333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50" b="1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AU" sz="1050" b="1" dirty="0" err="1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Predstavnici</a:t>
                      </a:r>
                      <a:r>
                        <a:rPr lang="en-AU" sz="1050" b="1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lokalne </a:t>
                      </a:r>
                      <a:r>
                        <a:rPr lang="en-AU" sz="1050" b="1" dirty="0" err="1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samouprave</a:t>
                      </a:r>
                      <a:r>
                        <a:rPr lang="en-AU" sz="1050" b="1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sr-Latn-RS" sz="1050" b="1" dirty="0">
                        <a:solidFill>
                          <a:srgbClr val="333333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AU" sz="1000" dirty="0" err="1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Veli</a:t>
                      </a:r>
                      <a:r>
                        <a:rPr lang="sr-Latn-RS" sz="100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čina</a:t>
                      </a:r>
                      <a:r>
                        <a:rPr lang="sr-Latn-RS" sz="1000" baseline="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uzorka: </a:t>
                      </a:r>
                      <a:r>
                        <a:rPr lang="en-AU" sz="100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N~170</a:t>
                      </a:r>
                      <a:r>
                        <a:rPr lang="en-AU" sz="1000" baseline="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00" baseline="0" dirty="0" err="1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ispitanika</a:t>
                      </a:r>
                      <a:r>
                        <a:rPr lang="en-AU" sz="1000" baseline="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00" baseline="0" dirty="0" err="1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AU" sz="1000" baseline="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00" baseline="0" dirty="0" err="1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talasu</a:t>
                      </a:r>
                      <a:endParaRPr lang="sr-Latn-RS" sz="1000" baseline="0" dirty="0">
                        <a:solidFill>
                          <a:srgbClr val="333333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sr-Latn-RS" sz="1000" baseline="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 uzorka: ciljani uzorak</a:t>
                      </a:r>
                      <a:endParaRPr lang="sr-Latn-RS" sz="1000" dirty="0">
                        <a:solidFill>
                          <a:srgbClr val="333333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000" dirty="0" err="1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Metod</a:t>
                      </a:r>
                      <a:r>
                        <a:rPr lang="en-US" sz="100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000" baseline="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</a:t>
                      </a:r>
                      <a:r>
                        <a:rPr lang="sr-Latn-RS" sz="1000" dirty="0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ombinacija intervjua licem u lice, telefonskog i web intervjua.</a:t>
                      </a:r>
                      <a:endParaRPr lang="en-US" sz="1000" dirty="0">
                        <a:solidFill>
                          <a:srgbClr val="333333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44603" y="1233292"/>
            <a:ext cx="861047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U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okviru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kern="0" dirty="0" err="1">
                <a:solidFill>
                  <a:sysClr val="windowText" lastClr="000000"/>
                </a:solidFill>
                <a:latin typeface="+mj-lt"/>
              </a:rPr>
              <a:t>Projekta</a:t>
            </a:r>
            <a:r>
              <a:rPr lang="en-US" sz="110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kern="0" dirty="0" err="1">
                <a:solidFill>
                  <a:sysClr val="windowText" lastClr="000000"/>
                </a:solidFill>
                <a:latin typeface="+mj-lt"/>
              </a:rPr>
              <a:t>jačanje</a:t>
            </a:r>
            <a:r>
              <a:rPr lang="en-US" sz="110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kern="0" dirty="0" err="1">
                <a:solidFill>
                  <a:sysClr val="windowText" lastClr="000000"/>
                </a:solidFill>
                <a:latin typeface="+mj-lt"/>
              </a:rPr>
              <a:t>koordinacije</a:t>
            </a:r>
            <a:r>
              <a:rPr lang="en-US" sz="110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kern="0" dirty="0" err="1">
                <a:solidFill>
                  <a:sysClr val="windowText" lastClr="000000"/>
                </a:solidFill>
                <a:latin typeface="+mj-lt"/>
              </a:rPr>
              <a:t>i</a:t>
            </a:r>
            <a:r>
              <a:rPr lang="en-US" sz="110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kern="0" dirty="0" err="1">
                <a:solidFill>
                  <a:sysClr val="windowText" lastClr="000000"/>
                </a:solidFill>
                <a:latin typeface="+mj-lt"/>
              </a:rPr>
              <a:t>odgovora</a:t>
            </a:r>
            <a:r>
              <a:rPr lang="en-US" sz="110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kern="0" dirty="0" err="1">
                <a:solidFill>
                  <a:sysClr val="windowText" lastClr="000000"/>
                </a:solidFill>
                <a:latin typeface="+mj-lt"/>
              </a:rPr>
              <a:t>lokalnih</a:t>
            </a:r>
            <a:r>
              <a:rPr lang="en-US" sz="110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kern="0" dirty="0" err="1">
                <a:solidFill>
                  <a:sysClr val="windowText" lastClr="000000"/>
                </a:solidFill>
                <a:latin typeface="+mj-lt"/>
              </a:rPr>
              <a:t>samouprava</a:t>
            </a:r>
            <a:r>
              <a:rPr lang="en-US" sz="110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kern="0" dirty="0" err="1">
                <a:solidFill>
                  <a:sysClr val="windowText" lastClr="000000"/>
                </a:solidFill>
                <a:latin typeface="+mj-lt"/>
              </a:rPr>
              <a:t>na</a:t>
            </a:r>
            <a:r>
              <a:rPr lang="en-US" sz="110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kern="0" dirty="0" err="1">
                <a:solidFill>
                  <a:sysClr val="windowText" lastClr="000000"/>
                </a:solidFill>
                <a:latin typeface="+mj-lt"/>
              </a:rPr>
              <a:t>migrantsku</a:t>
            </a:r>
            <a:r>
              <a:rPr lang="en-US" sz="110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kern="0" dirty="0" err="1">
                <a:solidFill>
                  <a:sysClr val="windowText" lastClr="000000"/>
                </a:solidFill>
                <a:latin typeface="+mj-lt"/>
              </a:rPr>
              <a:t>krizu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TNS Medium Gallup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je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u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saradnji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sa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Programom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Ujedinjenih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nacija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za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razvoj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(UNDP)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Srbija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,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realizovao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istraživanje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stavova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prema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uticaju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migrantske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krize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u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opštinama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Srbije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.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1845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z="1200" dirty="0" err="1"/>
              <a:t>Opštine</a:t>
            </a:r>
            <a:r>
              <a:rPr lang="en-US" sz="1200" dirty="0"/>
              <a:t> pod </a:t>
            </a:r>
            <a:r>
              <a:rPr lang="sr-Latn-RS" sz="1200" dirty="0"/>
              <a:t>umerenim</a:t>
            </a:r>
            <a:r>
              <a:rPr lang="en-US" sz="1200" dirty="0"/>
              <a:t> </a:t>
            </a:r>
            <a:r>
              <a:rPr lang="en-US" sz="1200" dirty="0" err="1"/>
              <a:t>uticajem</a:t>
            </a:r>
            <a:r>
              <a:rPr lang="en-US" sz="1200" dirty="0"/>
              <a:t> </a:t>
            </a:r>
            <a:r>
              <a:rPr lang="en-US" sz="1200" dirty="0" err="1"/>
              <a:t>migrantske</a:t>
            </a:r>
            <a:r>
              <a:rPr lang="en-US" sz="1200" dirty="0"/>
              <a:t> </a:t>
            </a:r>
            <a:r>
              <a:rPr lang="en-US" sz="1200" dirty="0" err="1"/>
              <a:t>krize</a:t>
            </a:r>
            <a:r>
              <a:rPr lang="sr-Latn-RS" sz="1200" dirty="0"/>
              <a:t>:</a:t>
            </a:r>
          </a:p>
          <a:p>
            <a:endParaRPr lang="en-US" sz="1200" dirty="0"/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sr-Latn-RS" sz="1200" dirty="0"/>
              <a:t>Zaječar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sr-Latn-RS" sz="1200" dirty="0"/>
              <a:t>Pirot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sr-Latn-RS" sz="1200" dirty="0"/>
              <a:t>Vranje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sr-Latn-RS" sz="1200" dirty="0"/>
              <a:t>Surdulica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sr-Latn-RS" sz="1200" dirty="0"/>
              <a:t>Vladičin Han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sr-Latn-RS" sz="1200" dirty="0"/>
              <a:t>Smederevo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sr-Latn-RS" sz="1200" dirty="0"/>
              <a:t>Aleksinac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sr-Latn-RS" sz="1200" dirty="0"/>
              <a:t>Obrenovac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sr-Latn-RS" sz="1200" dirty="0"/>
              <a:t>Sombor </a:t>
            </a:r>
          </a:p>
          <a:p>
            <a:pPr lvl="0"/>
            <a:endParaRPr lang="sr-Latn-RS" sz="1200" dirty="0"/>
          </a:p>
          <a:p>
            <a:endParaRPr lang="en-US" sz="1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sr-Latn-RS" sz="1200" dirty="0"/>
              <a:t>Pored analize prema grupama, obezbeđen je i uzorak od po približno 60 ispitanika za Preševo i Šid, kako bi se specifične analize radile na nivou pojedinačne opštine zbog značaja koji ove opštine imaju za razumevanje percepcije migrantske krize. </a:t>
            </a:r>
          </a:p>
          <a:p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Analiza je rađena </a:t>
            </a:r>
            <a:r>
              <a:rPr lang="en-US" dirty="0"/>
              <a:t>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sr-Latn-RS" dirty="0"/>
              <a:t> intenzitet uticaja migrantske krize u opštinama: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r-Latn-RS" sz="1200" dirty="0"/>
              <a:t>Opštine pod intenzivnim uticajem migrantske krize:</a:t>
            </a:r>
          </a:p>
          <a:p>
            <a:endParaRPr lang="en-GB" sz="1200" dirty="0"/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sr-Latn-RS" sz="1200" dirty="0"/>
              <a:t>Preševo 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sr-Latn-RS" sz="1200" dirty="0"/>
              <a:t>Šid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sr-Latn-RS" sz="1200" dirty="0"/>
              <a:t>Kanjiža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sr-Latn-RS" sz="1200" dirty="0"/>
              <a:t>Beograd (Palilula, Savski venac i Stari grad)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sr-Latn-RS" sz="1200" dirty="0"/>
              <a:t>Bujanovac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sr-Latn-RS" sz="1200" dirty="0"/>
              <a:t>Dimitrovgrad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sr-Latn-RS" sz="1200" dirty="0"/>
              <a:t>Bosilegrad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sr-Latn-RS" sz="1200" dirty="0"/>
              <a:t>Negotin</a:t>
            </a:r>
            <a:endParaRPr lang="en-US" sz="1200" dirty="0"/>
          </a:p>
        </p:txBody>
      </p:sp>
      <p:sp>
        <p:nvSpPr>
          <p:cNvPr id="53" name="Rectangle 52"/>
          <p:cNvSpPr/>
          <p:nvPr/>
        </p:nvSpPr>
        <p:spPr bwMode="ltGray">
          <a:xfrm>
            <a:off x="302504" y="1481367"/>
            <a:ext cx="1934528" cy="5076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1963" rIns="0" bIns="456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1000" b="0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 bwMode="ltGray">
          <a:xfrm>
            <a:off x="302503" y="1215089"/>
            <a:ext cx="1934529" cy="42389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1963" rIns="0" bIns="456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Latn-RS" sz="1600" b="0" dirty="0">
                <a:solidFill>
                  <a:schemeClr val="bg1"/>
                </a:solidFill>
              </a:rPr>
              <a:t>I grupa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ltGray">
          <a:xfrm>
            <a:off x="2470670" y="1471792"/>
            <a:ext cx="1961280" cy="20035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1963" rIns="0" bIns="456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2" algn="ctr" fontAlgn="auto">
              <a:spcBef>
                <a:spcPct val="20000"/>
              </a:spcBef>
              <a:spcAft>
                <a:spcPts val="0"/>
              </a:spcAft>
            </a:pP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 bwMode="ltGray">
          <a:xfrm>
            <a:off x="2499973" y="1215089"/>
            <a:ext cx="1931024" cy="42389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1963" rIns="0" bIns="456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Latn-RS" sz="1600" b="0" dirty="0">
                <a:solidFill>
                  <a:schemeClr val="bg1"/>
                </a:solidFill>
              </a:rPr>
              <a:t>II grupa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 bwMode="ltGray">
          <a:xfrm>
            <a:off x="6921499" y="1215089"/>
            <a:ext cx="1943648" cy="42389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1963" rIns="0" bIns="456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Latn-RS" sz="1600" b="0" dirty="0">
                <a:solidFill>
                  <a:schemeClr val="bg1"/>
                </a:solidFill>
              </a:rPr>
              <a:t>Preševo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 bwMode="ltGray">
          <a:xfrm>
            <a:off x="6935563" y="1481367"/>
            <a:ext cx="1934529" cy="5076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1963" rIns="0" bIns="456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2" algn="ctr" fontAlgn="auto">
              <a:lnSpc>
                <a:spcPts val="1100"/>
              </a:lnSpc>
              <a:spcBef>
                <a:spcPct val="20000"/>
              </a:spcBef>
              <a:spcAft>
                <a:spcPts val="0"/>
              </a:spcAft>
            </a:pPr>
            <a:endParaRPr lang="en-US" sz="1000" b="0" spc="-20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 bwMode="ltGray">
          <a:xfrm>
            <a:off x="4703316" y="1215089"/>
            <a:ext cx="1934530" cy="42389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1963" rIns="0" bIns="456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Latn-RS" sz="1600" b="0" dirty="0">
                <a:solidFill>
                  <a:schemeClr val="bg1"/>
                </a:solidFill>
              </a:rPr>
              <a:t>Šid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 bwMode="ltGray">
          <a:xfrm>
            <a:off x="4703316" y="1470857"/>
            <a:ext cx="1934529" cy="58650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1963" rIns="0" bIns="456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2" algn="ctr" fontAlgn="auto">
              <a:lnSpc>
                <a:spcPts val="1100"/>
              </a:lnSpc>
              <a:spcBef>
                <a:spcPct val="20000"/>
              </a:spcBef>
              <a:spcAft>
                <a:spcPts val="0"/>
              </a:spcAft>
            </a:pP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/>
          </p:nvPr>
        </p:nvSpPr>
        <p:spPr bwMode="ltGray">
          <a:xfrm>
            <a:off x="302502" y="1242964"/>
            <a:ext cx="2664000" cy="388395"/>
          </a:xfrm>
          <a:prstGeom prst="rect">
            <a:avLst/>
          </a:prstGeom>
          <a:solidFill>
            <a:srgbClr val="7A228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0" dirty="0"/>
              <a:t>I </a:t>
            </a:r>
            <a:r>
              <a:rPr lang="sr-Latn-RS" b="0" dirty="0"/>
              <a:t>– intenzivni uticaj</a:t>
            </a:r>
            <a:endParaRPr lang="en-US" b="0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0"/>
          </p:nvPr>
        </p:nvSpPr>
        <p:spPr bwMode="ltGray">
          <a:xfrm>
            <a:off x="3255008" y="1242964"/>
            <a:ext cx="2664000" cy="388395"/>
          </a:xfrm>
          <a:prstGeom prst="rect">
            <a:avLst/>
          </a:prstGeom>
          <a:solidFill>
            <a:srgbClr val="4655A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0" dirty="0"/>
              <a:t>II </a:t>
            </a:r>
            <a:r>
              <a:rPr lang="sr-Latn-RS" b="0" dirty="0"/>
              <a:t>– umereni uticaj</a:t>
            </a:r>
            <a:endParaRPr lang="en-US" b="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1"/>
          </p:nvPr>
        </p:nvSpPr>
        <p:spPr bwMode="ltGray">
          <a:xfrm>
            <a:off x="6207513" y="1250584"/>
            <a:ext cx="2664000" cy="388395"/>
          </a:xfrm>
          <a:prstGeom prst="rect">
            <a:avLst/>
          </a:prstGeom>
          <a:solidFill>
            <a:srgbClr val="89BD2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sr-Latn-RS" b="0" dirty="0"/>
              <a:t>Šid i Preševo</a:t>
            </a:r>
            <a:endParaRPr lang="en-US" b="0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814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Iz ugla građana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73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061302"/>
              </p:ext>
            </p:extLst>
          </p:nvPr>
        </p:nvGraphicFramePr>
        <p:xfrm>
          <a:off x="3594917" y="5166985"/>
          <a:ext cx="1070387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600" dirty="0"/>
                        <a:t>Ba</a:t>
                      </a:r>
                      <a:r>
                        <a:rPr lang="sr-Latn-RS" sz="600" dirty="0"/>
                        <a:t>ze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x-none" sz="600" dirty="0"/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RS" sz="600" dirty="0"/>
                        <a:t>811</a:t>
                      </a:r>
                      <a:endParaRPr lang="en-US" sz="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RS" sz="600" dirty="0"/>
                        <a:t>800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453526"/>
              </p:ext>
            </p:extLst>
          </p:nvPr>
        </p:nvGraphicFramePr>
        <p:xfrm>
          <a:off x="304801" y="2139877"/>
          <a:ext cx="4333874" cy="3879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Socioekonomski problemi najvažniji za građane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r-Latn-RS" b="0" dirty="0"/>
              <a:t>Najvažniji problemi</a:t>
            </a:r>
          </a:p>
          <a:p>
            <a:endParaRPr lang="en-US" sz="1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552413224"/>
              </p:ext>
            </p:extLst>
          </p:nvPr>
        </p:nvGraphicFramePr>
        <p:xfrm>
          <a:off x="4824735" y="2139877"/>
          <a:ext cx="3822207" cy="1787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15"/>
          <p:cNvSpPr/>
          <p:nvPr/>
        </p:nvSpPr>
        <p:spPr>
          <a:xfrm>
            <a:off x="204502" y="1501616"/>
            <a:ext cx="4468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+mj-lt"/>
              </a:rPr>
              <a:t>GRAĐANI: </a:t>
            </a:r>
            <a:r>
              <a:rPr lang="en-US" sz="1200" b="0" dirty="0" err="1">
                <a:latin typeface="+mj-lt"/>
              </a:rPr>
              <a:t>Prema</a:t>
            </a:r>
            <a:r>
              <a:rPr lang="en-US" sz="1200" b="0" dirty="0">
                <a:latin typeface="+mj-lt"/>
              </a:rPr>
              <a:t> </a:t>
            </a:r>
            <a:r>
              <a:rPr lang="en-US" sz="1200" b="0" dirty="0" err="1">
                <a:latin typeface="+mj-lt"/>
              </a:rPr>
              <a:t>Vašem</a:t>
            </a:r>
            <a:r>
              <a:rPr lang="en-US" sz="1200" b="0" dirty="0">
                <a:latin typeface="+mj-lt"/>
              </a:rPr>
              <a:t> </a:t>
            </a:r>
            <a:r>
              <a:rPr lang="en-US" sz="1200" b="0" dirty="0" err="1">
                <a:latin typeface="+mj-lt"/>
              </a:rPr>
              <a:t>mišljenju</a:t>
            </a:r>
            <a:r>
              <a:rPr lang="en-US" sz="1200" b="0" dirty="0">
                <a:latin typeface="+mj-lt"/>
              </a:rPr>
              <a:t>, </a:t>
            </a:r>
            <a:r>
              <a:rPr lang="en-US" sz="1200" b="0" dirty="0" err="1">
                <a:latin typeface="+mj-lt"/>
              </a:rPr>
              <a:t>koji</a:t>
            </a:r>
            <a:r>
              <a:rPr lang="en-US" sz="1200" b="0" dirty="0">
                <a:latin typeface="+mj-lt"/>
              </a:rPr>
              <a:t> </a:t>
            </a:r>
            <a:r>
              <a:rPr lang="en-US" sz="1200" b="0" dirty="0" err="1">
                <a:latin typeface="+mj-lt"/>
              </a:rPr>
              <a:t>su</a:t>
            </a:r>
            <a:r>
              <a:rPr lang="en-US" sz="1200" b="0" dirty="0">
                <a:latin typeface="+mj-lt"/>
              </a:rPr>
              <a:t> </a:t>
            </a:r>
            <a:r>
              <a:rPr lang="en-US" sz="1200" b="0" dirty="0" err="1">
                <a:latin typeface="+mj-lt"/>
              </a:rPr>
              <a:t>najveći</a:t>
            </a:r>
            <a:r>
              <a:rPr lang="en-US" sz="1200" b="0" dirty="0">
                <a:latin typeface="+mj-lt"/>
              </a:rPr>
              <a:t>/</a:t>
            </a:r>
            <a:r>
              <a:rPr lang="en-US" sz="1200" b="0" dirty="0" err="1">
                <a:latin typeface="+mj-lt"/>
              </a:rPr>
              <a:t>najhitniji</a:t>
            </a:r>
            <a:r>
              <a:rPr lang="en-US" sz="1200" b="0" dirty="0">
                <a:latin typeface="+mj-lt"/>
              </a:rPr>
              <a:t> </a:t>
            </a:r>
            <a:r>
              <a:rPr lang="en-US" sz="1200" b="0" dirty="0" err="1">
                <a:latin typeface="+mj-lt"/>
              </a:rPr>
              <a:t>problemi</a:t>
            </a:r>
            <a:r>
              <a:rPr lang="en-US" sz="1200" b="0" dirty="0">
                <a:latin typeface="+mj-lt"/>
              </a:rPr>
              <a:t> </a:t>
            </a:r>
            <a:r>
              <a:rPr lang="en-US" sz="1200" b="0" dirty="0" err="1">
                <a:latin typeface="+mj-lt"/>
              </a:rPr>
              <a:t>sa</a:t>
            </a:r>
            <a:r>
              <a:rPr lang="en-US" sz="1200" b="0" dirty="0">
                <a:latin typeface="+mj-lt"/>
              </a:rPr>
              <a:t> </a:t>
            </a:r>
            <a:r>
              <a:rPr lang="en-US" sz="1200" b="0" dirty="0" err="1">
                <a:latin typeface="+mj-lt"/>
              </a:rPr>
              <a:t>kojima</a:t>
            </a:r>
            <a:r>
              <a:rPr lang="en-US" sz="1200" b="0" dirty="0">
                <a:latin typeface="+mj-lt"/>
              </a:rPr>
              <a:t> se </a:t>
            </a:r>
            <a:r>
              <a:rPr lang="en-US" sz="1200" b="0" dirty="0" err="1">
                <a:latin typeface="+mj-lt"/>
              </a:rPr>
              <a:t>suočavate</a:t>
            </a:r>
            <a:r>
              <a:rPr lang="en-US" sz="1200" b="0" dirty="0">
                <a:latin typeface="+mj-lt"/>
              </a:rPr>
              <a:t> u </a:t>
            </a:r>
            <a:r>
              <a:rPr lang="en-US" sz="1200" b="0" dirty="0" err="1">
                <a:latin typeface="+mj-lt"/>
              </a:rPr>
              <a:t>opštini</a:t>
            </a:r>
            <a:r>
              <a:rPr lang="en-US" sz="1200" b="0" dirty="0">
                <a:latin typeface="+mj-lt"/>
              </a:rPr>
              <a:t> u </a:t>
            </a:r>
            <a:r>
              <a:rPr lang="en-US" sz="1200" b="0" dirty="0" err="1">
                <a:latin typeface="+mj-lt"/>
              </a:rPr>
              <a:t>kojoj</a:t>
            </a:r>
            <a:r>
              <a:rPr lang="en-US" sz="1200" b="0" dirty="0">
                <a:latin typeface="+mj-lt"/>
              </a:rPr>
              <a:t> </a:t>
            </a:r>
            <a:r>
              <a:rPr lang="en-US" sz="1200" b="0" dirty="0" err="1">
                <a:latin typeface="+mj-lt"/>
              </a:rPr>
              <a:t>živite</a:t>
            </a:r>
            <a:r>
              <a:rPr lang="en-US" sz="1200" b="0" dirty="0">
                <a:latin typeface="+mj-lt"/>
              </a:rPr>
              <a:t>?</a:t>
            </a:r>
            <a:r>
              <a:rPr lang="sr-Latn-RS" sz="1200" b="0" dirty="0">
                <a:latin typeface="+mj-lt"/>
              </a:rPr>
              <a:t> (u %)</a:t>
            </a:r>
            <a:endParaRPr lang="en-US" sz="1200" b="0" dirty="0">
              <a:latin typeface="+mj-lt"/>
            </a:endParaRPr>
          </a:p>
        </p:txBody>
      </p:sp>
      <p:graphicFrame>
        <p:nvGraphicFramePr>
          <p:cNvPr id="106" name="Tab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300654"/>
              </p:ext>
            </p:extLst>
          </p:nvPr>
        </p:nvGraphicFramePr>
        <p:xfrm>
          <a:off x="4791590" y="4049802"/>
          <a:ext cx="3876161" cy="1584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09260">
                  <a:extLst>
                    <a:ext uri="{9D8B030D-6E8A-4147-A177-3AD203B41FA5}">
                      <a16:colId xmlns:a16="http://schemas.microsoft.com/office/drawing/2014/main" val="1386345942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739247270"/>
                    </a:ext>
                  </a:extLst>
                </a:gridCol>
                <a:gridCol w="1123951">
                  <a:extLst>
                    <a:ext uri="{9D8B030D-6E8A-4147-A177-3AD203B41FA5}">
                      <a16:colId xmlns:a16="http://schemas.microsoft.com/office/drawing/2014/main" val="1498436812"/>
                    </a:ext>
                  </a:extLst>
                </a:gridCol>
              </a:tblGrid>
              <a:tr h="365450">
                <a:tc>
                  <a:txBody>
                    <a:bodyPr/>
                    <a:lstStyle/>
                    <a:p>
                      <a:r>
                        <a:rPr lang="sr-Latn-RS" sz="900" dirty="0"/>
                        <a:t>Percepcija problema migranata u opštinama...</a:t>
                      </a:r>
                      <a:endParaRPr lang="en-US" sz="900" dirty="0"/>
                    </a:p>
                  </a:txBody>
                  <a:tcPr anchor="ctr">
                    <a:solidFill>
                      <a:srgbClr val="0F7BA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900" dirty="0"/>
                        <a:t>Sep-16</a:t>
                      </a:r>
                      <a:endParaRPr lang="en-US" sz="900" dirty="0"/>
                    </a:p>
                  </a:txBody>
                  <a:tcPr anchor="ctr">
                    <a:solidFill>
                      <a:srgbClr val="0F7BA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800" dirty="0"/>
                        <a:t>Sep 16- </a:t>
                      </a:r>
                      <a:r>
                        <a:rPr lang="sr-Latn-RS" sz="800" baseline="0" dirty="0"/>
                        <a:t>Mart 16</a:t>
                      </a:r>
                      <a:endParaRPr lang="en-US" sz="1000" dirty="0"/>
                    </a:p>
                  </a:txBody>
                  <a:tcPr anchor="ctr">
                    <a:solidFill>
                      <a:srgbClr val="0F7B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06191"/>
                  </a:ext>
                </a:extLst>
              </a:tr>
              <a:tr h="33040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 </a:t>
                      </a:r>
                      <a:r>
                        <a:rPr kumimoji="0" lang="sr-Latn-RS" sz="9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– Intenzivnije pogođenim krizom</a:t>
                      </a:r>
                      <a:r>
                        <a:rPr kumimoji="0" lang="en-US" sz="9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000" dirty="0"/>
                        <a:t>22</a:t>
                      </a:r>
                      <a:endParaRPr lang="en-US" sz="1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800" baseline="0" dirty="0"/>
                        <a:t>+  6</a:t>
                      </a: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147486"/>
                  </a:ext>
                </a:extLst>
              </a:tr>
              <a:tr h="240296">
                <a:tc>
                  <a:txBody>
                    <a:bodyPr/>
                    <a:lstStyle/>
                    <a:p>
                      <a:pPr marL="1793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900" dirty="0"/>
                        <a:t>Preševo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000" dirty="0"/>
                        <a:t>6</a:t>
                      </a:r>
                      <a:endParaRPr lang="en-US" sz="1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sr-Latn-RS" sz="800" dirty="0"/>
                        <a:t>- 38</a:t>
                      </a: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769402"/>
                  </a:ext>
                </a:extLst>
              </a:tr>
              <a:tr h="240296">
                <a:tc>
                  <a:txBody>
                    <a:bodyPr/>
                    <a:lstStyle/>
                    <a:p>
                      <a:pPr marL="1793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900" dirty="0"/>
                        <a:t>Šid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000" dirty="0"/>
                        <a:t>16</a:t>
                      </a:r>
                      <a:endParaRPr lang="en-US" sz="1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800" dirty="0"/>
                        <a:t>+ 12</a:t>
                      </a: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617358"/>
                  </a:ext>
                </a:extLst>
              </a:tr>
              <a:tr h="3304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II –</a:t>
                      </a:r>
                      <a:r>
                        <a:rPr kumimoji="0" lang="sr-Latn-RS" sz="9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Umereno pogođenim krizom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000" dirty="0"/>
                        <a:t>9</a:t>
                      </a:r>
                      <a:endParaRPr lang="en-US" sz="1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800" dirty="0"/>
                        <a:t>-   6 </a:t>
                      </a: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877398"/>
                  </a:ext>
                </a:extLst>
              </a:tr>
            </a:tbl>
          </a:graphicData>
        </a:graphic>
      </p:graphicFrame>
      <p:sp>
        <p:nvSpPr>
          <p:cNvPr id="107" name="Isosceles Triangle 106"/>
          <p:cNvSpPr/>
          <p:nvPr/>
        </p:nvSpPr>
        <p:spPr>
          <a:xfrm>
            <a:off x="7799006" y="4492295"/>
            <a:ext cx="135467" cy="132772"/>
          </a:xfrm>
          <a:prstGeom prst="triangle">
            <a:avLst/>
          </a:prstGeom>
          <a:solidFill>
            <a:srgbClr val="0F7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Isosceles Triangle 107"/>
          <p:cNvSpPr/>
          <p:nvPr/>
        </p:nvSpPr>
        <p:spPr>
          <a:xfrm>
            <a:off x="7799420" y="5050123"/>
            <a:ext cx="135467" cy="132772"/>
          </a:xfrm>
          <a:prstGeom prst="triangle">
            <a:avLst/>
          </a:prstGeom>
          <a:solidFill>
            <a:srgbClr val="0F7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Isosceles Triangle 108"/>
          <p:cNvSpPr/>
          <p:nvPr/>
        </p:nvSpPr>
        <p:spPr>
          <a:xfrm rot="10800000">
            <a:off x="7799420" y="5332817"/>
            <a:ext cx="135467" cy="132772"/>
          </a:xfrm>
          <a:prstGeom prst="triangle">
            <a:avLst/>
          </a:prstGeom>
          <a:solidFill>
            <a:srgbClr val="0F7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Isosceles Triangle 109"/>
          <p:cNvSpPr/>
          <p:nvPr/>
        </p:nvSpPr>
        <p:spPr>
          <a:xfrm rot="10800000">
            <a:off x="7799005" y="4815639"/>
            <a:ext cx="135467" cy="132772"/>
          </a:xfrm>
          <a:prstGeom prst="triangle">
            <a:avLst/>
          </a:prstGeom>
          <a:solidFill>
            <a:srgbClr val="0F7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4313068" y="2243624"/>
            <a:ext cx="511667" cy="215444"/>
            <a:chOff x="6829776" y="2449129"/>
            <a:chExt cx="511667" cy="215444"/>
          </a:xfrm>
        </p:grpSpPr>
        <p:sp>
          <p:nvSpPr>
            <p:cNvPr id="54" name="TextBox 53"/>
            <p:cNvSpPr txBox="1"/>
            <p:nvPr/>
          </p:nvSpPr>
          <p:spPr>
            <a:xfrm>
              <a:off x="6896768" y="2449129"/>
              <a:ext cx="4446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800" b="0" dirty="0">
                  <a:solidFill>
                    <a:srgbClr val="797979"/>
                  </a:solidFill>
                  <a:latin typeface="+mj-lt"/>
                </a:rPr>
                <a:t>4</a:t>
              </a:r>
              <a:endParaRPr lang="en-US" sz="800" b="0" dirty="0">
                <a:solidFill>
                  <a:srgbClr val="797979"/>
                </a:solidFill>
                <a:latin typeface="+mj-lt"/>
              </a:endParaRPr>
            </a:p>
          </p:txBody>
        </p:sp>
        <p:sp>
          <p:nvSpPr>
            <p:cNvPr id="55" name="Isosceles Triangle 54"/>
            <p:cNvSpPr/>
            <p:nvPr/>
          </p:nvSpPr>
          <p:spPr>
            <a:xfrm>
              <a:off x="6829776" y="2494844"/>
              <a:ext cx="135467" cy="13277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228773" y="2506482"/>
            <a:ext cx="444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00" dirty="0">
                <a:solidFill>
                  <a:srgbClr val="797979"/>
                </a:solidFill>
                <a:latin typeface="+mj-lt"/>
              </a:rPr>
              <a:t>=</a:t>
            </a:r>
            <a:endParaRPr lang="en-US" sz="1000" dirty="0">
              <a:solidFill>
                <a:srgbClr val="797979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36598" y="5026115"/>
            <a:ext cx="444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=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436598" y="5272336"/>
            <a:ext cx="444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=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922155" y="3345680"/>
            <a:ext cx="511667" cy="215444"/>
            <a:chOff x="6829776" y="2449129"/>
            <a:chExt cx="511667" cy="215444"/>
          </a:xfrm>
        </p:grpSpPr>
        <p:sp>
          <p:nvSpPr>
            <p:cNvPr id="60" name="TextBox 59"/>
            <p:cNvSpPr txBox="1"/>
            <p:nvPr/>
          </p:nvSpPr>
          <p:spPr>
            <a:xfrm>
              <a:off x="6896768" y="2449129"/>
              <a:ext cx="4446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800" b="0" dirty="0">
                  <a:solidFill>
                    <a:srgbClr val="797979"/>
                  </a:solidFill>
                  <a:latin typeface="+mj-lt"/>
                </a:rPr>
                <a:t>4</a:t>
              </a:r>
              <a:endParaRPr lang="en-US" sz="800" b="0" dirty="0">
                <a:solidFill>
                  <a:srgbClr val="797979"/>
                </a:solidFill>
                <a:latin typeface="+mj-lt"/>
              </a:endParaRPr>
            </a:p>
          </p:txBody>
        </p:sp>
        <p:sp>
          <p:nvSpPr>
            <p:cNvPr id="61" name="Isosceles Triangle 60"/>
            <p:cNvSpPr/>
            <p:nvPr/>
          </p:nvSpPr>
          <p:spPr>
            <a:xfrm>
              <a:off x="6829776" y="2494844"/>
              <a:ext cx="135467" cy="13277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220113" y="2830205"/>
            <a:ext cx="511667" cy="215444"/>
            <a:chOff x="6829776" y="2449129"/>
            <a:chExt cx="511667" cy="215444"/>
          </a:xfrm>
        </p:grpSpPr>
        <p:sp>
          <p:nvSpPr>
            <p:cNvPr id="63" name="TextBox 62"/>
            <p:cNvSpPr txBox="1"/>
            <p:nvPr/>
          </p:nvSpPr>
          <p:spPr>
            <a:xfrm>
              <a:off x="6896768" y="2449129"/>
              <a:ext cx="4446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800" b="0" dirty="0">
                  <a:solidFill>
                    <a:srgbClr val="797979"/>
                  </a:solidFill>
                  <a:latin typeface="+mj-lt"/>
                </a:rPr>
                <a:t>1</a:t>
              </a:r>
              <a:endParaRPr lang="en-US" sz="800" b="0" dirty="0">
                <a:solidFill>
                  <a:srgbClr val="797979"/>
                </a:solidFill>
                <a:latin typeface="+mj-lt"/>
              </a:endParaRPr>
            </a:p>
          </p:txBody>
        </p:sp>
        <p:sp>
          <p:nvSpPr>
            <p:cNvPr id="64" name="Isosceles Triangle 63"/>
            <p:cNvSpPr/>
            <p:nvPr/>
          </p:nvSpPr>
          <p:spPr>
            <a:xfrm rot="10800000">
              <a:off x="6829776" y="2494844"/>
              <a:ext cx="135467" cy="13277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220113" y="3106420"/>
            <a:ext cx="511667" cy="215444"/>
            <a:chOff x="6829776" y="2449129"/>
            <a:chExt cx="511667" cy="215444"/>
          </a:xfrm>
        </p:grpSpPr>
        <p:sp>
          <p:nvSpPr>
            <p:cNvPr id="66" name="TextBox 65"/>
            <p:cNvSpPr txBox="1"/>
            <p:nvPr/>
          </p:nvSpPr>
          <p:spPr>
            <a:xfrm>
              <a:off x="6896768" y="2449129"/>
              <a:ext cx="4446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800" b="0" dirty="0">
                  <a:solidFill>
                    <a:srgbClr val="797979"/>
                  </a:solidFill>
                  <a:latin typeface="+mj-lt"/>
                </a:rPr>
                <a:t>1</a:t>
              </a:r>
              <a:endParaRPr lang="en-US" sz="800" b="0" dirty="0">
                <a:solidFill>
                  <a:srgbClr val="797979"/>
                </a:solidFill>
                <a:latin typeface="+mj-lt"/>
              </a:endParaRPr>
            </a:p>
          </p:txBody>
        </p:sp>
        <p:sp>
          <p:nvSpPr>
            <p:cNvPr id="67" name="Isosceles Triangle 66"/>
            <p:cNvSpPr/>
            <p:nvPr/>
          </p:nvSpPr>
          <p:spPr>
            <a:xfrm rot="10800000">
              <a:off x="6829776" y="2494844"/>
              <a:ext cx="135467" cy="13277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498193" y="4162470"/>
            <a:ext cx="511667" cy="215444"/>
            <a:chOff x="6829776" y="2449129"/>
            <a:chExt cx="511667" cy="215444"/>
          </a:xfrm>
        </p:grpSpPr>
        <p:sp>
          <p:nvSpPr>
            <p:cNvPr id="69" name="TextBox 68"/>
            <p:cNvSpPr txBox="1"/>
            <p:nvPr/>
          </p:nvSpPr>
          <p:spPr>
            <a:xfrm>
              <a:off x="6896768" y="2449129"/>
              <a:ext cx="4446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800" b="0" dirty="0">
                  <a:solidFill>
                    <a:srgbClr val="797979"/>
                  </a:solidFill>
                  <a:latin typeface="+mj-lt"/>
                </a:rPr>
                <a:t>2</a:t>
              </a:r>
              <a:endParaRPr lang="en-US" sz="800" b="0" dirty="0">
                <a:solidFill>
                  <a:srgbClr val="797979"/>
                </a:solidFill>
                <a:latin typeface="+mj-lt"/>
              </a:endParaRPr>
            </a:p>
          </p:txBody>
        </p:sp>
        <p:sp>
          <p:nvSpPr>
            <p:cNvPr id="70" name="Isosceles Triangle 69"/>
            <p:cNvSpPr/>
            <p:nvPr/>
          </p:nvSpPr>
          <p:spPr>
            <a:xfrm rot="10800000">
              <a:off x="6829776" y="2494844"/>
              <a:ext cx="135467" cy="13277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502956" y="4729383"/>
            <a:ext cx="511667" cy="272389"/>
            <a:chOff x="6829776" y="2449129"/>
            <a:chExt cx="511667" cy="215444"/>
          </a:xfrm>
        </p:grpSpPr>
        <p:sp>
          <p:nvSpPr>
            <p:cNvPr id="72" name="TextBox 71"/>
            <p:cNvSpPr txBox="1"/>
            <p:nvPr/>
          </p:nvSpPr>
          <p:spPr>
            <a:xfrm>
              <a:off x="6896768" y="2449129"/>
              <a:ext cx="4446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800" b="0" dirty="0">
                  <a:solidFill>
                    <a:srgbClr val="797979"/>
                  </a:solidFill>
                  <a:latin typeface="+mj-lt"/>
                </a:rPr>
                <a:t>2</a:t>
              </a:r>
              <a:endParaRPr lang="en-US" sz="800" b="0" dirty="0">
                <a:solidFill>
                  <a:srgbClr val="797979"/>
                </a:solidFill>
                <a:latin typeface="+mj-lt"/>
              </a:endParaRPr>
            </a:p>
          </p:txBody>
        </p:sp>
        <p:sp>
          <p:nvSpPr>
            <p:cNvPr id="73" name="Isosceles Triangle 72"/>
            <p:cNvSpPr/>
            <p:nvPr/>
          </p:nvSpPr>
          <p:spPr>
            <a:xfrm rot="10800000">
              <a:off x="6829776" y="2494844"/>
              <a:ext cx="135467" cy="13277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500521" y="4460214"/>
            <a:ext cx="511667" cy="215444"/>
            <a:chOff x="6829776" y="2449129"/>
            <a:chExt cx="511667" cy="215444"/>
          </a:xfrm>
        </p:grpSpPr>
        <p:sp>
          <p:nvSpPr>
            <p:cNvPr id="75" name="TextBox 74"/>
            <p:cNvSpPr txBox="1"/>
            <p:nvPr/>
          </p:nvSpPr>
          <p:spPr>
            <a:xfrm>
              <a:off x="6896768" y="2449129"/>
              <a:ext cx="4446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800" b="0" dirty="0">
                  <a:solidFill>
                    <a:srgbClr val="797979"/>
                  </a:solidFill>
                  <a:latin typeface="+mj-lt"/>
                </a:rPr>
                <a:t>6</a:t>
              </a:r>
              <a:endParaRPr lang="en-US" sz="800" b="0" dirty="0">
                <a:solidFill>
                  <a:srgbClr val="797979"/>
                </a:solidFill>
                <a:latin typeface="+mj-lt"/>
              </a:endParaRPr>
            </a:p>
          </p:txBody>
        </p:sp>
        <p:sp>
          <p:nvSpPr>
            <p:cNvPr id="76" name="Isosceles Triangle 75"/>
            <p:cNvSpPr/>
            <p:nvPr/>
          </p:nvSpPr>
          <p:spPr>
            <a:xfrm rot="10800000">
              <a:off x="6829776" y="2494844"/>
              <a:ext cx="135467" cy="13277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498193" y="5534684"/>
            <a:ext cx="511667" cy="215444"/>
            <a:chOff x="6829776" y="2449129"/>
            <a:chExt cx="511667" cy="215444"/>
          </a:xfrm>
        </p:grpSpPr>
        <p:sp>
          <p:nvSpPr>
            <p:cNvPr id="78" name="TextBox 77"/>
            <p:cNvSpPr txBox="1"/>
            <p:nvPr/>
          </p:nvSpPr>
          <p:spPr>
            <a:xfrm>
              <a:off x="6896768" y="2449129"/>
              <a:ext cx="4446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800" b="0" dirty="0">
                  <a:solidFill>
                    <a:srgbClr val="797979"/>
                  </a:solidFill>
                  <a:latin typeface="+mj-lt"/>
                </a:rPr>
                <a:t>1</a:t>
              </a:r>
              <a:endParaRPr lang="en-US" sz="800" b="0" dirty="0">
                <a:solidFill>
                  <a:srgbClr val="797979"/>
                </a:solidFill>
                <a:latin typeface="+mj-lt"/>
              </a:endParaRPr>
            </a:p>
          </p:txBody>
        </p:sp>
        <p:sp>
          <p:nvSpPr>
            <p:cNvPr id="79" name="Isosceles Triangle 78"/>
            <p:cNvSpPr/>
            <p:nvPr/>
          </p:nvSpPr>
          <p:spPr>
            <a:xfrm rot="10800000">
              <a:off x="6829776" y="2494844"/>
              <a:ext cx="135467" cy="13277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913595" y="3882091"/>
            <a:ext cx="511667" cy="215444"/>
            <a:chOff x="6829776" y="2449129"/>
            <a:chExt cx="511667" cy="215444"/>
          </a:xfrm>
        </p:grpSpPr>
        <p:sp>
          <p:nvSpPr>
            <p:cNvPr id="81" name="TextBox 80"/>
            <p:cNvSpPr txBox="1"/>
            <p:nvPr/>
          </p:nvSpPr>
          <p:spPr>
            <a:xfrm>
              <a:off x="6896768" y="2449129"/>
              <a:ext cx="4446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800" b="0" dirty="0">
                  <a:solidFill>
                    <a:srgbClr val="797979"/>
                  </a:solidFill>
                  <a:latin typeface="+mj-lt"/>
                </a:rPr>
                <a:t>1</a:t>
              </a:r>
              <a:endParaRPr lang="en-US" sz="800" b="0" dirty="0">
                <a:solidFill>
                  <a:srgbClr val="797979"/>
                </a:solidFill>
                <a:latin typeface="+mj-lt"/>
              </a:endParaRPr>
            </a:p>
          </p:txBody>
        </p:sp>
        <p:sp>
          <p:nvSpPr>
            <p:cNvPr id="82" name="Isosceles Triangle 81"/>
            <p:cNvSpPr/>
            <p:nvPr/>
          </p:nvSpPr>
          <p:spPr>
            <a:xfrm>
              <a:off x="6829776" y="2494844"/>
              <a:ext cx="135467" cy="13277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914657" y="3593309"/>
            <a:ext cx="511667" cy="215444"/>
            <a:chOff x="6829776" y="2449129"/>
            <a:chExt cx="511667" cy="215444"/>
          </a:xfrm>
        </p:grpSpPr>
        <p:sp>
          <p:nvSpPr>
            <p:cNvPr id="84" name="TextBox 83"/>
            <p:cNvSpPr txBox="1"/>
            <p:nvPr/>
          </p:nvSpPr>
          <p:spPr>
            <a:xfrm>
              <a:off x="6896768" y="2449129"/>
              <a:ext cx="4446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800" b="0" dirty="0">
                  <a:solidFill>
                    <a:srgbClr val="797979"/>
                  </a:solidFill>
                  <a:latin typeface="+mj-lt"/>
                </a:rPr>
                <a:t>2</a:t>
              </a:r>
              <a:endParaRPr lang="en-US" sz="800" b="0" dirty="0">
                <a:solidFill>
                  <a:srgbClr val="797979"/>
                </a:solidFill>
                <a:latin typeface="+mj-lt"/>
              </a:endParaRPr>
            </a:p>
          </p:txBody>
        </p:sp>
        <p:sp>
          <p:nvSpPr>
            <p:cNvPr id="85" name="Isosceles Triangle 84"/>
            <p:cNvSpPr/>
            <p:nvPr/>
          </p:nvSpPr>
          <p:spPr>
            <a:xfrm>
              <a:off x="6829776" y="2494844"/>
              <a:ext cx="135467" cy="13277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90" name="Text Placeholder 8"/>
          <p:cNvSpPr txBox="1">
            <a:spLocks/>
          </p:cNvSpPr>
          <p:nvPr/>
        </p:nvSpPr>
        <p:spPr>
          <a:xfrm>
            <a:off x="4771154" y="1031839"/>
            <a:ext cx="4030663" cy="4916524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252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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508000" indent="-2555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760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sr-Latn-RS" dirty="0"/>
              <a:t>Ž</a:t>
            </a:r>
            <a:r>
              <a:rPr lang="en-US" dirty="0" err="1"/>
              <a:t>ivotni</a:t>
            </a:r>
            <a:r>
              <a:rPr lang="en-US" dirty="0"/>
              <a:t> standard</a:t>
            </a:r>
            <a:endParaRPr lang="sr-Latn-RS" dirty="0"/>
          </a:p>
          <a:p>
            <a:pPr fontAlgn="auto">
              <a:spcAft>
                <a:spcPts val="0"/>
              </a:spcAft>
            </a:pPr>
            <a:endParaRPr lang="sr-Latn-RS" sz="1400" dirty="0"/>
          </a:p>
        </p:txBody>
      </p:sp>
      <p:sp>
        <p:nvSpPr>
          <p:cNvPr id="91" name="Rectangle 90"/>
          <p:cNvSpPr/>
          <p:nvPr/>
        </p:nvSpPr>
        <p:spPr>
          <a:xfrm>
            <a:off x="4689907" y="1501616"/>
            <a:ext cx="4468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200" b="0" dirty="0">
                <a:latin typeface="+mj-lt"/>
              </a:rPr>
              <a:t>GRAĐANI: Kako biste opisali svoj i trenutni životni standard Vaše porodice? (u %)</a:t>
            </a:r>
            <a:endParaRPr lang="en-US" sz="1200" b="0" dirty="0">
              <a:latin typeface="+mj-lt"/>
            </a:endParaRPr>
          </a:p>
        </p:txBody>
      </p:sp>
      <p:sp>
        <p:nvSpPr>
          <p:cNvPr id="4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008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sr-Latn-RS" dirty="0">
                <a:solidFill>
                  <a:schemeClr val="tx1"/>
                </a:solidFill>
              </a:rPr>
              <a:t>reovlađuj</a:t>
            </a:r>
            <a:r>
              <a:rPr lang="en-US" dirty="0">
                <a:solidFill>
                  <a:schemeClr val="tx1"/>
                </a:solidFill>
              </a:rPr>
              <a:t>u</a:t>
            </a:r>
            <a:r>
              <a:rPr lang="sr-Latn-RS" dirty="0">
                <a:solidFill>
                  <a:schemeClr val="tx1"/>
                </a:solidFill>
              </a:rPr>
              <a:t> neutralni stavovi </a:t>
            </a:r>
            <a:r>
              <a:rPr lang="en-US" dirty="0" err="1">
                <a:solidFill>
                  <a:schemeClr val="tx1"/>
                </a:solidFill>
              </a:rPr>
              <a:t>prema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migrantima</a:t>
            </a:r>
            <a:r>
              <a:rPr lang="en-US" dirty="0">
                <a:solidFill>
                  <a:schemeClr val="tx1"/>
                </a:solidFill>
              </a:rPr>
              <a:t> me</a:t>
            </a:r>
            <a:r>
              <a:rPr lang="sr-Latn-RS" dirty="0">
                <a:solidFill>
                  <a:schemeClr val="tx1"/>
                </a:solidFill>
              </a:rPr>
              <a:t>đ</a:t>
            </a:r>
            <a:r>
              <a:rPr lang="en-US" dirty="0">
                <a:solidFill>
                  <a:schemeClr val="tx1"/>
                </a:solidFill>
              </a:rPr>
              <a:t>u </a:t>
            </a:r>
            <a:r>
              <a:rPr lang="en-US" dirty="0" err="1">
                <a:solidFill>
                  <a:schemeClr val="tx1"/>
                </a:solidFill>
              </a:rPr>
              <a:t>gra</a:t>
            </a:r>
            <a:r>
              <a:rPr lang="sr-Latn-RS" dirty="0">
                <a:solidFill>
                  <a:schemeClr val="tx1"/>
                </a:solidFill>
              </a:rPr>
              <a:t>đ</a:t>
            </a:r>
            <a:r>
              <a:rPr lang="en-US" dirty="0">
                <a:solidFill>
                  <a:schemeClr val="tx1"/>
                </a:solidFill>
              </a:rPr>
              <a:t>anima, </a:t>
            </a:r>
            <a:r>
              <a:rPr lang="sr-Latn-RS" dirty="0">
                <a:solidFill>
                  <a:schemeClr val="tx1"/>
                </a:solidFill>
              </a:rPr>
              <a:t>sa tendencijom ka negativnim</a:t>
            </a:r>
            <a:endParaRPr lang="en-GB" dirty="0"/>
          </a:p>
        </p:txBody>
      </p:sp>
      <p:graphicFrame>
        <p:nvGraphicFramePr>
          <p:cNvPr id="38" name="Content Placeholder 6"/>
          <p:cNvGraphicFramePr>
            <a:graphicFrameLocks/>
          </p:cNvGraphicFramePr>
          <p:nvPr>
            <p:extLst/>
          </p:nvPr>
        </p:nvGraphicFramePr>
        <p:xfrm>
          <a:off x="385240" y="2637313"/>
          <a:ext cx="4091510" cy="3249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668842"/>
              </p:ext>
            </p:extLst>
          </p:nvPr>
        </p:nvGraphicFramePr>
        <p:xfrm>
          <a:off x="4825999" y="2524499"/>
          <a:ext cx="4036697" cy="333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4476750" y="1733841"/>
            <a:ext cx="0" cy="3149055"/>
          </a:xfrm>
          <a:prstGeom prst="line">
            <a:avLst/>
          </a:prstGeom>
          <a:ln w="9525">
            <a:solidFill>
              <a:srgbClr val="6666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0"/>
          <p:cNvSpPr txBox="1">
            <a:spLocks/>
          </p:cNvSpPr>
          <p:nvPr/>
        </p:nvSpPr>
        <p:spPr>
          <a:xfrm>
            <a:off x="285749" y="1702044"/>
            <a:ext cx="4540250" cy="7588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252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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508000" indent="-2555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760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sr-Latn-RS" sz="1200" dirty="0"/>
              <a:t>GRAĐANI: </a:t>
            </a:r>
            <a:r>
              <a:rPr lang="en-US" sz="1200" dirty="0" err="1">
                <a:solidFill>
                  <a:schemeClr val="tx1"/>
                </a:solidFill>
              </a:rPr>
              <a:t>Generalno</a:t>
            </a:r>
            <a:r>
              <a:rPr lang="en-US" sz="1200" dirty="0">
                <a:solidFill>
                  <a:schemeClr val="tx1"/>
                </a:solidFill>
              </a:rPr>
              <a:t>, u </a:t>
            </a:r>
            <a:r>
              <a:rPr lang="en-US" sz="1200" dirty="0" err="1">
                <a:solidFill>
                  <a:schemeClr val="tx1"/>
                </a:solidFill>
              </a:rPr>
              <a:t>kojoj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meri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ste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informisani</a:t>
            </a:r>
            <a:r>
              <a:rPr lang="en-US" sz="1200" dirty="0">
                <a:solidFill>
                  <a:schemeClr val="tx1"/>
                </a:solidFill>
              </a:rPr>
              <a:t> o </a:t>
            </a:r>
            <a:r>
              <a:rPr lang="en-US" sz="1200" dirty="0" err="1">
                <a:solidFill>
                  <a:schemeClr val="tx1"/>
                </a:solidFill>
              </a:rPr>
              <a:t>migrantskoj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izbegličkoj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krizi</a:t>
            </a:r>
            <a:r>
              <a:rPr lang="en-US" sz="1200" dirty="0">
                <a:solidFill>
                  <a:schemeClr val="tx1"/>
                </a:solidFill>
              </a:rPr>
              <a:t>? (u %)</a:t>
            </a:r>
          </a:p>
          <a:p>
            <a:pPr fontAlgn="auto">
              <a:spcAft>
                <a:spcPts val="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Text Placeholder 11"/>
          <p:cNvSpPr txBox="1">
            <a:spLocks/>
          </p:cNvSpPr>
          <p:nvPr/>
        </p:nvSpPr>
        <p:spPr>
          <a:xfrm>
            <a:off x="4826000" y="1733841"/>
            <a:ext cx="4022724" cy="7588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252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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508000" indent="-2555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760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sr-Latn-RS" sz="1200" dirty="0"/>
              <a:t>GRAĐANI: </a:t>
            </a:r>
            <a:r>
              <a:rPr lang="en-US" sz="1200" dirty="0" err="1">
                <a:solidFill>
                  <a:schemeClr val="tx1"/>
                </a:solidFill>
              </a:rPr>
              <a:t>Kakav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Vaš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generalni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stav</a:t>
            </a:r>
            <a:r>
              <a:rPr lang="en-US" sz="1200" dirty="0">
                <a:solidFill>
                  <a:schemeClr val="tx1"/>
                </a:solidFill>
              </a:rPr>
              <a:t> o </a:t>
            </a:r>
            <a:r>
              <a:rPr lang="en-US" sz="1200" dirty="0" err="1">
                <a:solidFill>
                  <a:schemeClr val="tx1"/>
                </a:solidFill>
              </a:rPr>
              <a:t>migrantima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izbeglicama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koji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dolaze</a:t>
            </a:r>
            <a:r>
              <a:rPr lang="en-US" sz="1200" dirty="0">
                <a:solidFill>
                  <a:schemeClr val="tx1"/>
                </a:solidFill>
              </a:rPr>
              <a:t> u </a:t>
            </a:r>
            <a:r>
              <a:rPr lang="en-US" sz="1200" dirty="0" err="1">
                <a:solidFill>
                  <a:schemeClr val="tx1"/>
                </a:solidFill>
              </a:rPr>
              <a:t>Srbiju</a:t>
            </a:r>
            <a:r>
              <a:rPr lang="en-US" sz="1200" dirty="0">
                <a:solidFill>
                  <a:schemeClr val="tx1"/>
                </a:solidFill>
              </a:rPr>
              <a:t>? (u %)</a:t>
            </a:r>
          </a:p>
          <a:p>
            <a:pPr fontAlgn="auto">
              <a:spcAft>
                <a:spcPts val="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5749" y="1200522"/>
            <a:ext cx="85629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 err="1">
                <a:latin typeface="+mj-lt"/>
              </a:rPr>
              <a:t>Niža</a:t>
            </a:r>
            <a:r>
              <a:rPr lang="en-US" sz="1400" b="0" dirty="0">
                <a:latin typeface="+mj-lt"/>
              </a:rPr>
              <a:t> </a:t>
            </a:r>
            <a:r>
              <a:rPr lang="en-US" sz="1400" b="0" dirty="0" err="1">
                <a:latin typeface="+mj-lt"/>
              </a:rPr>
              <a:t>informisanost</a:t>
            </a:r>
            <a:r>
              <a:rPr lang="en-US" sz="1400" b="0" dirty="0">
                <a:latin typeface="+mj-lt"/>
              </a:rPr>
              <a:t> </a:t>
            </a:r>
            <a:r>
              <a:rPr lang="en-US" sz="1400" b="0" dirty="0" err="1">
                <a:latin typeface="+mj-lt"/>
              </a:rPr>
              <a:t>povezana</a:t>
            </a:r>
            <a:r>
              <a:rPr lang="en-US" sz="1400" b="0" dirty="0">
                <a:latin typeface="+mj-lt"/>
              </a:rPr>
              <a:t> </a:t>
            </a:r>
            <a:r>
              <a:rPr lang="en-US" sz="1400" b="0" dirty="0" err="1">
                <a:latin typeface="+mj-lt"/>
              </a:rPr>
              <a:t>sa</a:t>
            </a:r>
            <a:r>
              <a:rPr lang="en-US" sz="1400" b="0" dirty="0">
                <a:latin typeface="+mj-lt"/>
              </a:rPr>
              <a:t> </a:t>
            </a:r>
            <a:r>
              <a:rPr lang="en-US" sz="1400" b="0" dirty="0" err="1">
                <a:latin typeface="+mj-lt"/>
              </a:rPr>
              <a:t>negativnim</a:t>
            </a:r>
            <a:r>
              <a:rPr lang="en-US" sz="1400" b="0" dirty="0">
                <a:latin typeface="+mj-lt"/>
              </a:rPr>
              <a:t> </a:t>
            </a:r>
            <a:r>
              <a:rPr lang="en-US" sz="1400" b="0" dirty="0" err="1">
                <a:latin typeface="+mj-lt"/>
              </a:rPr>
              <a:t>i</a:t>
            </a:r>
            <a:r>
              <a:rPr lang="en-US" sz="1400" b="0" dirty="0">
                <a:latin typeface="+mj-lt"/>
              </a:rPr>
              <a:t> </a:t>
            </a:r>
            <a:r>
              <a:rPr lang="en-US" sz="1400" b="0" dirty="0" err="1">
                <a:latin typeface="+mj-lt"/>
              </a:rPr>
              <a:t>neutralnim</a:t>
            </a:r>
            <a:r>
              <a:rPr lang="en-US" sz="1400" b="0" dirty="0">
                <a:latin typeface="+mj-lt"/>
              </a:rPr>
              <a:t> </a:t>
            </a:r>
            <a:r>
              <a:rPr lang="en-US" sz="1400" b="0" dirty="0" err="1">
                <a:latin typeface="+mj-lt"/>
              </a:rPr>
              <a:t>mišljenjem</a:t>
            </a:r>
            <a:r>
              <a:rPr lang="en-US" sz="1400" b="0" dirty="0">
                <a:latin typeface="+mj-lt"/>
              </a:rPr>
              <a:t> </a:t>
            </a:r>
            <a:r>
              <a:rPr lang="en-US" sz="1400" b="0" dirty="0" err="1">
                <a:latin typeface="+mj-lt"/>
              </a:rPr>
              <a:t>prema</a:t>
            </a:r>
            <a:r>
              <a:rPr lang="en-US" sz="1400" b="0" dirty="0">
                <a:latin typeface="+mj-lt"/>
              </a:rPr>
              <a:t> </a:t>
            </a:r>
            <a:r>
              <a:rPr lang="en-US" sz="1400" b="0" dirty="0" err="1">
                <a:latin typeface="+mj-lt"/>
              </a:rPr>
              <a:t>migrantima</a:t>
            </a:r>
            <a:r>
              <a:rPr lang="en-US" sz="1400" b="0" dirty="0">
                <a:latin typeface="+mj-lt"/>
              </a:rPr>
              <a:t>.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6</a:t>
            </a:fld>
            <a:endParaRPr lang="en-AU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018956"/>
              </p:ext>
            </p:extLst>
          </p:nvPr>
        </p:nvGraphicFramePr>
        <p:xfrm>
          <a:off x="7784687" y="5338716"/>
          <a:ext cx="1070387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600" dirty="0"/>
                        <a:t>Ba</a:t>
                      </a:r>
                      <a:r>
                        <a:rPr lang="sr-Latn-RS" sz="600" dirty="0"/>
                        <a:t>ze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x-none" sz="600" dirty="0"/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600" dirty="0"/>
                        <a:t>Sep</a:t>
                      </a:r>
                      <a:r>
                        <a:rPr lang="sr-Latn-RS" sz="600" dirty="0"/>
                        <a:t>-</a:t>
                      </a:r>
                      <a:r>
                        <a:rPr lang="en-US" sz="600" dirty="0"/>
                        <a:t>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RS" sz="600" dirty="0"/>
                        <a:t>811</a:t>
                      </a:r>
                      <a:endParaRPr lang="en-US" sz="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600" dirty="0"/>
                        <a:t>Mar</a:t>
                      </a:r>
                      <a:r>
                        <a:rPr lang="sr-Latn-RS" sz="600" dirty="0"/>
                        <a:t>-</a:t>
                      </a:r>
                      <a:r>
                        <a:rPr lang="en-US" sz="600" dirty="0"/>
                        <a:t>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RS" sz="600" dirty="0"/>
                        <a:t>800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95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Kakvi su stavovi građana u opštinama?</a:t>
            </a:r>
            <a:endParaRPr lang="en-US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916208431"/>
              </p:ext>
            </p:extLst>
          </p:nvPr>
        </p:nvGraphicFramePr>
        <p:xfrm>
          <a:off x="285750" y="2460715"/>
          <a:ext cx="8569324" cy="3296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481444" y="2355574"/>
            <a:ext cx="0" cy="2788801"/>
          </a:xfrm>
          <a:prstGeom prst="line">
            <a:avLst/>
          </a:prstGeom>
          <a:ln w="9525">
            <a:solidFill>
              <a:srgbClr val="6666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9"/>
          <p:cNvSpPr txBox="1">
            <a:spLocks/>
          </p:cNvSpPr>
          <p:nvPr/>
        </p:nvSpPr>
        <p:spPr>
          <a:xfrm>
            <a:off x="285750" y="1031839"/>
            <a:ext cx="8569325" cy="47990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252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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508000" indent="-2555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760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sr-Latn-RS" dirty="0"/>
              <a:t>Stavovi prema migrantima / izbeglicama</a:t>
            </a:r>
          </a:p>
          <a:p>
            <a:pPr fontAlgn="auto">
              <a:spcAft>
                <a:spcPts val="0"/>
              </a:spcAft>
            </a:pPr>
            <a:r>
              <a:rPr lang="sr-Latn-RS" sz="1200" dirty="0"/>
              <a:t>GRAĐANI: </a:t>
            </a:r>
            <a:r>
              <a:rPr lang="sr-Latn-RS" sz="1200" dirty="0">
                <a:solidFill>
                  <a:schemeClr val="tx1"/>
                </a:solidFill>
              </a:rPr>
              <a:t>Kakav je Vaš generalni stav o migrantima/izbeglicama koji dolaze u Srbiju? </a:t>
            </a:r>
          </a:p>
          <a:p>
            <a:pPr fontAlgn="auto">
              <a:spcAft>
                <a:spcPts val="0"/>
              </a:spcAft>
            </a:pPr>
            <a:r>
              <a:rPr lang="en-AU" sz="1100" dirty="0"/>
              <a:t>Prose</a:t>
            </a:r>
            <a:r>
              <a:rPr lang="sr-Latn-RS" sz="1100" dirty="0"/>
              <a:t>č</a:t>
            </a:r>
            <a:r>
              <a:rPr lang="en-AU" sz="1100" dirty="0" err="1"/>
              <a:t>na</a:t>
            </a:r>
            <a:r>
              <a:rPr lang="en-AU" sz="1100" dirty="0"/>
              <a:t> </a:t>
            </a:r>
            <a:r>
              <a:rPr lang="en-AU" sz="1100" dirty="0" err="1"/>
              <a:t>ocen</a:t>
            </a:r>
            <a:r>
              <a:rPr lang="sr-Latn-RS" sz="1100" dirty="0"/>
              <a:t>a</a:t>
            </a:r>
            <a:r>
              <a:rPr lang="en-AU" sz="1100" dirty="0"/>
              <a:t> </a:t>
            </a:r>
            <a:r>
              <a:rPr lang="en-AU" sz="1100" dirty="0" err="1"/>
              <a:t>na</a:t>
            </a:r>
            <a:r>
              <a:rPr lang="en-AU" sz="1100" dirty="0"/>
              <a:t> </a:t>
            </a:r>
            <a:r>
              <a:rPr lang="en-AU" sz="1100" dirty="0" err="1"/>
              <a:t>skali</a:t>
            </a:r>
            <a:r>
              <a:rPr lang="en-AU" sz="1100" dirty="0"/>
              <a:t> 1</a:t>
            </a:r>
            <a:r>
              <a:rPr lang="sr-Latn-RS" sz="1100" dirty="0"/>
              <a:t>-</a:t>
            </a:r>
            <a:r>
              <a:rPr lang="en-AU" sz="1100" dirty="0"/>
              <a:t>5</a:t>
            </a:r>
            <a:r>
              <a:rPr lang="sr-Latn-RS" sz="1100" dirty="0"/>
              <a:t> (1 „veoma negativno mišljenje“ - 5 „veoma pozitivno mišljenje“)</a:t>
            </a:r>
            <a:endParaRPr lang="en-AU" sz="1100" dirty="0"/>
          </a:p>
          <a:p>
            <a:pPr fontAlgn="auto">
              <a:spcAft>
                <a:spcPts val="0"/>
              </a:spcAft>
            </a:pP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438536" y="2071236"/>
            <a:ext cx="1980199" cy="14913"/>
          </a:xfrm>
          <a:prstGeom prst="line">
            <a:avLst/>
          </a:prstGeom>
          <a:ln w="19050">
            <a:solidFill>
              <a:srgbClr val="0F7B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2481444" y="2082301"/>
            <a:ext cx="4572746" cy="3848"/>
          </a:xfrm>
          <a:prstGeom prst="line">
            <a:avLst/>
          </a:prstGeom>
          <a:ln w="19050">
            <a:solidFill>
              <a:srgbClr val="489A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2796" y="1839762"/>
            <a:ext cx="215259" cy="239170"/>
          </a:xfrm>
          <a:prstGeom prst="rect">
            <a:avLst/>
          </a:prstGeom>
          <a:solidFill>
            <a:srgbClr val="0F7BA2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1139" b="0" dirty="0">
                <a:solidFill>
                  <a:srgbClr val="FFFFFF"/>
                </a:solidFill>
                <a:latin typeface="Verdana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1322" y="1839762"/>
            <a:ext cx="215259" cy="239170"/>
          </a:xfrm>
          <a:prstGeom prst="rect">
            <a:avLst/>
          </a:prstGeom>
          <a:solidFill>
            <a:srgbClr val="489A1E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1139" b="0" dirty="0">
                <a:solidFill>
                  <a:srgbClr val="FFFFFF"/>
                </a:solidFill>
                <a:latin typeface="Verdana"/>
              </a:rPr>
              <a:t>2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7074094" y="2086149"/>
            <a:ext cx="1605333" cy="1"/>
          </a:xfrm>
          <a:prstGeom prst="line">
            <a:avLst/>
          </a:prstGeom>
          <a:ln w="19050">
            <a:solidFill>
              <a:srgbClr val="89B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74094" y="1839762"/>
            <a:ext cx="215259" cy="239170"/>
          </a:xfrm>
          <a:prstGeom prst="rect">
            <a:avLst/>
          </a:prstGeom>
          <a:solidFill>
            <a:srgbClr val="89BD27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1139" b="0" dirty="0">
                <a:solidFill>
                  <a:srgbClr val="FFFFFF"/>
                </a:solidFill>
                <a:latin typeface="Verdana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07675" y="2125087"/>
            <a:ext cx="260339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sr-Latn-RS" sz="900" dirty="0">
                <a:solidFill>
                  <a:srgbClr val="333333"/>
                </a:solidFill>
                <a:latin typeface="Verdana"/>
              </a:rPr>
              <a:t>Niže ocene (2,5-2,9)</a:t>
            </a:r>
            <a:endParaRPr lang="en-GB" sz="900" b="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7613" y="2132279"/>
            <a:ext cx="1646868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sr-Latn-RS" sz="900" dirty="0">
                <a:solidFill>
                  <a:srgbClr val="333333"/>
                </a:solidFill>
                <a:latin typeface="Verdana"/>
              </a:rPr>
              <a:t>Najniže ocene (do 2,5)</a:t>
            </a:r>
            <a:endParaRPr lang="en-GB" sz="900" b="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3144" y="2132279"/>
            <a:ext cx="1793118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sr-Latn-RS" sz="900" dirty="0">
                <a:solidFill>
                  <a:srgbClr val="333333"/>
                </a:solidFill>
                <a:latin typeface="Verdana"/>
              </a:rPr>
              <a:t>Srednje ocene (preko 3,0)</a:t>
            </a:r>
            <a:endParaRPr lang="en-GB" sz="900" b="0" dirty="0">
              <a:solidFill>
                <a:srgbClr val="333333"/>
              </a:solidFill>
              <a:latin typeface="Verdana"/>
            </a:endParaRPr>
          </a:p>
        </p:txBody>
      </p:sp>
      <p:graphicFrame>
        <p:nvGraphicFramePr>
          <p:cNvPr id="2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695874"/>
              </p:ext>
            </p:extLst>
          </p:nvPr>
        </p:nvGraphicFramePr>
        <p:xfrm>
          <a:off x="438536" y="5617454"/>
          <a:ext cx="7603943" cy="307057"/>
        </p:xfrm>
        <a:graphic>
          <a:graphicData uri="http://schemas.openxmlformats.org/drawingml/2006/table">
            <a:tbl>
              <a:tblPr firstRow="1" bandRow="1"/>
              <a:tblGrid>
                <a:gridCol w="7603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4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endParaRPr lang="en-GB" sz="600" b="0" dirty="0">
                        <a:solidFill>
                          <a:schemeClr val="tx1"/>
                        </a:solidFill>
                      </a:endParaRPr>
                    </a:p>
                  </a:txBody>
                  <a:tcPr marL="20763" marR="2076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</a:rPr>
                        <a:t>Ba</a:t>
                      </a:r>
                      <a:r>
                        <a:rPr lang="sr-Latn-RS" sz="600" b="0" dirty="0">
                          <a:solidFill>
                            <a:schemeClr val="tx1"/>
                          </a:solidFill>
                        </a:rPr>
                        <a:t>za</a:t>
                      </a:r>
                      <a:r>
                        <a:rPr lang="en-GB" sz="600" b="0" dirty="0">
                          <a:solidFill>
                            <a:schemeClr val="tx1"/>
                          </a:solidFill>
                        </a:rPr>
                        <a:t>: 1611, </a:t>
                      </a:r>
                      <a:r>
                        <a:rPr lang="sr-Latn-RS" sz="600" b="0" dirty="0">
                          <a:solidFill>
                            <a:schemeClr val="tx1"/>
                          </a:solidFill>
                        </a:rPr>
                        <a:t>mart</a:t>
                      </a:r>
                      <a:r>
                        <a:rPr lang="sr-Latn-RS" sz="600" b="0" baseline="0" dirty="0">
                          <a:solidFill>
                            <a:schemeClr val="tx1"/>
                          </a:solidFill>
                        </a:rPr>
                        <a:t> i</a:t>
                      </a:r>
                      <a:r>
                        <a:rPr lang="en-GB" sz="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600" b="0" dirty="0" err="1">
                          <a:solidFill>
                            <a:schemeClr val="tx1"/>
                          </a:solidFill>
                        </a:rPr>
                        <a:t>septembar</a:t>
                      </a:r>
                      <a:r>
                        <a:rPr lang="en-GB" sz="600" b="0" dirty="0">
                          <a:solidFill>
                            <a:schemeClr val="tx1"/>
                          </a:solidFill>
                        </a:rPr>
                        <a:t> 2016. </a:t>
                      </a:r>
                      <a:r>
                        <a:rPr lang="en-GB" sz="600" b="0" dirty="0" err="1">
                          <a:solidFill>
                            <a:schemeClr val="tx1"/>
                          </a:solidFill>
                        </a:rPr>
                        <a:t>godine</a:t>
                      </a:r>
                      <a:r>
                        <a:rPr lang="en-GB" sz="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600" b="0" dirty="0" err="1">
                          <a:solidFill>
                            <a:schemeClr val="tx1"/>
                          </a:solidFill>
                        </a:rPr>
                        <a:t>zbirno</a:t>
                      </a:r>
                      <a:r>
                        <a:rPr lang="en-GB" sz="6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600" b="0" baseline="0" dirty="0" err="1">
                          <a:solidFill>
                            <a:schemeClr val="tx1"/>
                          </a:solidFill>
                        </a:rPr>
                        <a:t>prema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</a:rPr>
                        <a:t> op</a:t>
                      </a:r>
                      <a:r>
                        <a:rPr lang="sr-Latn-RS" sz="600" b="0" baseline="0" dirty="0">
                          <a:solidFill>
                            <a:schemeClr val="tx1"/>
                          </a:solidFill>
                        </a:rPr>
                        <a:t>š</a:t>
                      </a:r>
                      <a:r>
                        <a:rPr lang="en-GB" sz="600" b="0" baseline="0" dirty="0" err="1">
                          <a:solidFill>
                            <a:schemeClr val="tx1"/>
                          </a:solidFill>
                        </a:rPr>
                        <a:t>tinama</a:t>
                      </a:r>
                      <a:endParaRPr lang="sr-Latn-RS" sz="6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sr-Latn-RS" sz="600" b="0" baseline="0" dirty="0">
                          <a:solidFill>
                            <a:schemeClr val="tx1"/>
                          </a:solidFill>
                        </a:rPr>
                        <a:t>*Podaci se moraju uzeti sa rezervom, jer su veoma male baze (ispod 40 ispitanika)</a:t>
                      </a:r>
                      <a:endParaRPr lang="en-GB" sz="600" b="0" dirty="0">
                        <a:solidFill>
                          <a:schemeClr val="tx1"/>
                        </a:solidFill>
                      </a:endParaRPr>
                    </a:p>
                  </a:txBody>
                  <a:tcPr marL="20763" marR="2076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592736"/>
              </p:ext>
            </p:extLst>
          </p:nvPr>
        </p:nvGraphicFramePr>
        <p:xfrm>
          <a:off x="427616" y="5516219"/>
          <a:ext cx="8304060" cy="15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03">
                  <a:extLst>
                    <a:ext uri="{9D8B030D-6E8A-4147-A177-3AD203B41FA5}">
                      <a16:colId xmlns:a16="http://schemas.microsoft.com/office/drawing/2014/main" val="1308631707"/>
                    </a:ext>
                  </a:extLst>
                </a:gridCol>
                <a:gridCol w="415203">
                  <a:extLst>
                    <a:ext uri="{9D8B030D-6E8A-4147-A177-3AD203B41FA5}">
                      <a16:colId xmlns:a16="http://schemas.microsoft.com/office/drawing/2014/main" val="2880322434"/>
                    </a:ext>
                  </a:extLst>
                </a:gridCol>
                <a:gridCol w="415203">
                  <a:extLst>
                    <a:ext uri="{9D8B030D-6E8A-4147-A177-3AD203B41FA5}">
                      <a16:colId xmlns:a16="http://schemas.microsoft.com/office/drawing/2014/main" val="1076882974"/>
                    </a:ext>
                  </a:extLst>
                </a:gridCol>
                <a:gridCol w="415203">
                  <a:extLst>
                    <a:ext uri="{9D8B030D-6E8A-4147-A177-3AD203B41FA5}">
                      <a16:colId xmlns:a16="http://schemas.microsoft.com/office/drawing/2014/main" val="4134432971"/>
                    </a:ext>
                  </a:extLst>
                </a:gridCol>
                <a:gridCol w="415203">
                  <a:extLst>
                    <a:ext uri="{9D8B030D-6E8A-4147-A177-3AD203B41FA5}">
                      <a16:colId xmlns:a16="http://schemas.microsoft.com/office/drawing/2014/main" val="1102640938"/>
                    </a:ext>
                  </a:extLst>
                </a:gridCol>
                <a:gridCol w="415203">
                  <a:extLst>
                    <a:ext uri="{9D8B030D-6E8A-4147-A177-3AD203B41FA5}">
                      <a16:colId xmlns:a16="http://schemas.microsoft.com/office/drawing/2014/main" val="4117839935"/>
                    </a:ext>
                  </a:extLst>
                </a:gridCol>
                <a:gridCol w="415203">
                  <a:extLst>
                    <a:ext uri="{9D8B030D-6E8A-4147-A177-3AD203B41FA5}">
                      <a16:colId xmlns:a16="http://schemas.microsoft.com/office/drawing/2014/main" val="2016651734"/>
                    </a:ext>
                  </a:extLst>
                </a:gridCol>
                <a:gridCol w="415203">
                  <a:extLst>
                    <a:ext uri="{9D8B030D-6E8A-4147-A177-3AD203B41FA5}">
                      <a16:colId xmlns:a16="http://schemas.microsoft.com/office/drawing/2014/main" val="2676807276"/>
                    </a:ext>
                  </a:extLst>
                </a:gridCol>
                <a:gridCol w="415203">
                  <a:extLst>
                    <a:ext uri="{9D8B030D-6E8A-4147-A177-3AD203B41FA5}">
                      <a16:colId xmlns:a16="http://schemas.microsoft.com/office/drawing/2014/main" val="3329974492"/>
                    </a:ext>
                  </a:extLst>
                </a:gridCol>
                <a:gridCol w="415203">
                  <a:extLst>
                    <a:ext uri="{9D8B030D-6E8A-4147-A177-3AD203B41FA5}">
                      <a16:colId xmlns:a16="http://schemas.microsoft.com/office/drawing/2014/main" val="250279412"/>
                    </a:ext>
                  </a:extLst>
                </a:gridCol>
                <a:gridCol w="415203">
                  <a:extLst>
                    <a:ext uri="{9D8B030D-6E8A-4147-A177-3AD203B41FA5}">
                      <a16:colId xmlns:a16="http://schemas.microsoft.com/office/drawing/2014/main" val="3644049074"/>
                    </a:ext>
                  </a:extLst>
                </a:gridCol>
                <a:gridCol w="415203">
                  <a:extLst>
                    <a:ext uri="{9D8B030D-6E8A-4147-A177-3AD203B41FA5}">
                      <a16:colId xmlns:a16="http://schemas.microsoft.com/office/drawing/2014/main" val="3354157421"/>
                    </a:ext>
                  </a:extLst>
                </a:gridCol>
                <a:gridCol w="415203">
                  <a:extLst>
                    <a:ext uri="{9D8B030D-6E8A-4147-A177-3AD203B41FA5}">
                      <a16:colId xmlns:a16="http://schemas.microsoft.com/office/drawing/2014/main" val="1891708921"/>
                    </a:ext>
                  </a:extLst>
                </a:gridCol>
                <a:gridCol w="415203">
                  <a:extLst>
                    <a:ext uri="{9D8B030D-6E8A-4147-A177-3AD203B41FA5}">
                      <a16:colId xmlns:a16="http://schemas.microsoft.com/office/drawing/2014/main" val="855099674"/>
                    </a:ext>
                  </a:extLst>
                </a:gridCol>
                <a:gridCol w="415203">
                  <a:extLst>
                    <a:ext uri="{9D8B030D-6E8A-4147-A177-3AD203B41FA5}">
                      <a16:colId xmlns:a16="http://schemas.microsoft.com/office/drawing/2014/main" val="1988696275"/>
                    </a:ext>
                  </a:extLst>
                </a:gridCol>
                <a:gridCol w="415203">
                  <a:extLst>
                    <a:ext uri="{9D8B030D-6E8A-4147-A177-3AD203B41FA5}">
                      <a16:colId xmlns:a16="http://schemas.microsoft.com/office/drawing/2014/main" val="2371175817"/>
                    </a:ext>
                  </a:extLst>
                </a:gridCol>
                <a:gridCol w="415203">
                  <a:extLst>
                    <a:ext uri="{9D8B030D-6E8A-4147-A177-3AD203B41FA5}">
                      <a16:colId xmlns:a16="http://schemas.microsoft.com/office/drawing/2014/main" val="2084624729"/>
                    </a:ext>
                  </a:extLst>
                </a:gridCol>
                <a:gridCol w="415203">
                  <a:extLst>
                    <a:ext uri="{9D8B030D-6E8A-4147-A177-3AD203B41FA5}">
                      <a16:colId xmlns:a16="http://schemas.microsoft.com/office/drawing/2014/main" val="3046706745"/>
                    </a:ext>
                  </a:extLst>
                </a:gridCol>
                <a:gridCol w="415203">
                  <a:extLst>
                    <a:ext uri="{9D8B030D-6E8A-4147-A177-3AD203B41FA5}">
                      <a16:colId xmlns:a16="http://schemas.microsoft.com/office/drawing/2014/main" val="2150692044"/>
                    </a:ext>
                  </a:extLst>
                </a:gridCol>
                <a:gridCol w="415203">
                  <a:extLst>
                    <a:ext uri="{9D8B030D-6E8A-4147-A177-3AD203B41FA5}">
                      <a16:colId xmlns:a16="http://schemas.microsoft.com/office/drawing/2014/main" val="3186870517"/>
                    </a:ext>
                  </a:extLst>
                </a:gridCol>
              </a:tblGrid>
              <a:tr h="1552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8659" marB="0" anchor="ctr">
                    <a:solidFill>
                      <a:srgbClr val="0F7B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8659" marB="0" anchor="ctr">
                    <a:solidFill>
                      <a:srgbClr val="0F7B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8659" marB="0" anchor="ctr">
                    <a:solidFill>
                      <a:srgbClr val="0F7B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8659" marB="0" anchor="ctr">
                    <a:solidFill>
                      <a:srgbClr val="0F7B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9525" marR="9525" marT="8659" marB="0" anchor="ctr">
                    <a:solidFill>
                      <a:srgbClr val="0F7B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  <a:r>
                        <a:rPr lang="sr-Latn-RS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8659" marB="0" anchor="ctr">
                    <a:solidFill>
                      <a:srgbClr val="489A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9525" marR="9525" marT="8659" marB="0" anchor="ctr">
                    <a:solidFill>
                      <a:srgbClr val="489A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8659" marB="0" anchor="ctr">
                    <a:solidFill>
                      <a:srgbClr val="489A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8659" marB="0" anchor="ctr">
                    <a:solidFill>
                      <a:srgbClr val="489A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8659" marB="0" anchor="ctr">
                    <a:solidFill>
                      <a:srgbClr val="489A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285</a:t>
                      </a:r>
                    </a:p>
                  </a:txBody>
                  <a:tcPr marL="9525" marR="9525" marT="8659" marB="0" anchor="ctr">
                    <a:solidFill>
                      <a:srgbClr val="489A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8659" marB="0" anchor="ctr">
                    <a:solidFill>
                      <a:srgbClr val="489A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8659" marB="0" anchor="ctr">
                    <a:solidFill>
                      <a:srgbClr val="489A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8659" marB="0" anchor="ctr">
                    <a:solidFill>
                      <a:srgbClr val="489A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9525" marT="8659" marB="0" anchor="ctr">
                    <a:solidFill>
                      <a:srgbClr val="489A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8659" marB="0" anchor="ctr">
                    <a:solidFill>
                      <a:srgbClr val="489A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8659" marB="0" anchor="ctr">
                    <a:solidFill>
                      <a:srgbClr val="89BD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  <a:r>
                        <a:rPr lang="sr-Latn-RS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8659" marB="0" anchor="ctr">
                    <a:solidFill>
                      <a:srgbClr val="89BD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  <a:r>
                        <a:rPr lang="sr-Latn-RS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8659" marB="0" anchor="ctr">
                    <a:solidFill>
                      <a:srgbClr val="89BD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8659" marB="0" anchor="ctr">
                    <a:solidFill>
                      <a:srgbClr val="89BD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944398"/>
                  </a:ext>
                </a:extLst>
              </a:tr>
            </a:tbl>
          </a:graphicData>
        </a:graphic>
      </p:graphicFrame>
      <p:cxnSp>
        <p:nvCxnSpPr>
          <p:cNvPr id="42" name="Straight Connector 41"/>
          <p:cNvCxnSpPr/>
          <p:nvPr/>
        </p:nvCxnSpPr>
        <p:spPr>
          <a:xfrm>
            <a:off x="7054190" y="2270778"/>
            <a:ext cx="0" cy="2788801"/>
          </a:xfrm>
          <a:prstGeom prst="line">
            <a:avLst/>
          </a:prstGeom>
          <a:ln w="9525">
            <a:solidFill>
              <a:srgbClr val="6666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974909"/>
              </p:ext>
            </p:extLst>
          </p:nvPr>
        </p:nvGraphicFramePr>
        <p:xfrm>
          <a:off x="7353280" y="1148512"/>
          <a:ext cx="1378397" cy="528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6507">
                  <a:extLst>
                    <a:ext uri="{9D8B030D-6E8A-4147-A177-3AD203B41FA5}">
                      <a16:colId xmlns:a16="http://schemas.microsoft.com/office/drawing/2014/main" val="3529076213"/>
                    </a:ext>
                  </a:extLst>
                </a:gridCol>
                <a:gridCol w="401890">
                  <a:extLst>
                    <a:ext uri="{9D8B030D-6E8A-4147-A177-3AD203B41FA5}">
                      <a16:colId xmlns:a16="http://schemas.microsoft.com/office/drawing/2014/main" val="1422645633"/>
                    </a:ext>
                  </a:extLst>
                </a:gridCol>
              </a:tblGrid>
              <a:tr h="24110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Prosek</a:t>
                      </a:r>
                      <a:r>
                        <a:rPr lang="sr-Latn-RS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r-Latn-RS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en-US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2,70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292481"/>
                  </a:ext>
                </a:extLst>
              </a:tr>
              <a:tr h="83685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Mart 2016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2,66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819830"/>
                  </a:ext>
                </a:extLst>
              </a:tr>
              <a:tr h="15603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Sep</a:t>
                      </a:r>
                      <a:r>
                        <a:rPr lang="sr-Latn-R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tembar 20</a:t>
                      </a:r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2,73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540142"/>
                  </a:ext>
                </a:extLst>
              </a:tr>
            </a:tbl>
          </a:graphicData>
        </a:graphic>
      </p:graphicFrame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0910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1" y="1"/>
            <a:ext cx="8560537" cy="1031838"/>
          </a:xfrm>
        </p:spPr>
        <p:txBody>
          <a:bodyPr/>
          <a:lstStyle/>
          <a:p>
            <a:r>
              <a:rPr lang="sr-Latn-RS" dirty="0"/>
              <a:t>Građani razumeju razloge migracija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85749" y="1754871"/>
            <a:ext cx="4030663" cy="758861"/>
          </a:xfrm>
        </p:spPr>
        <p:txBody>
          <a:bodyPr/>
          <a:lstStyle/>
          <a:p>
            <a:r>
              <a:rPr lang="en-US" sz="1200" b="0" dirty="0">
                <a:solidFill>
                  <a:schemeClr val="tx1"/>
                </a:solidFill>
              </a:rPr>
              <a:t>GRAĐANI: </a:t>
            </a:r>
            <a:r>
              <a:rPr lang="en-US" sz="1200" b="0" dirty="0" err="1">
                <a:solidFill>
                  <a:schemeClr val="tx1"/>
                </a:solidFill>
              </a:rPr>
              <a:t>Prema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Vašem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mišljenju</a:t>
            </a:r>
            <a:r>
              <a:rPr lang="en-US" sz="1200" b="0" dirty="0">
                <a:solidFill>
                  <a:schemeClr val="tx1"/>
                </a:solidFill>
              </a:rPr>
              <a:t>, </a:t>
            </a:r>
            <a:r>
              <a:rPr lang="en-US" sz="1200" b="0" dirty="0" err="1">
                <a:solidFill>
                  <a:schemeClr val="tx1"/>
                </a:solidFill>
              </a:rPr>
              <a:t>koji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je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glavni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razlog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što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migranti</a:t>
            </a:r>
            <a:r>
              <a:rPr lang="en-US" sz="1200" b="0" dirty="0">
                <a:solidFill>
                  <a:schemeClr val="tx1"/>
                </a:solidFill>
              </a:rPr>
              <a:t>/</a:t>
            </a:r>
            <a:r>
              <a:rPr lang="en-US" sz="1200" b="0" dirty="0" err="1">
                <a:solidFill>
                  <a:schemeClr val="tx1"/>
                </a:solidFill>
              </a:rPr>
              <a:t>izbeglice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napuštaju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svoje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države</a:t>
            </a:r>
            <a:r>
              <a:rPr lang="en-US" sz="1200" b="0" dirty="0">
                <a:solidFill>
                  <a:schemeClr val="tx1"/>
                </a:solidFill>
              </a:rPr>
              <a:t>? (u %) </a:t>
            </a:r>
          </a:p>
          <a:p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826000" y="1754871"/>
            <a:ext cx="4029074" cy="758861"/>
          </a:xfrm>
        </p:spPr>
        <p:txBody>
          <a:bodyPr/>
          <a:lstStyle/>
          <a:p>
            <a:r>
              <a:rPr lang="en-US" sz="1200" b="0" dirty="0">
                <a:solidFill>
                  <a:schemeClr val="tx1"/>
                </a:solidFill>
              </a:rPr>
              <a:t>GRAĐANI: </a:t>
            </a:r>
            <a:r>
              <a:rPr lang="en-US" sz="1200" b="0" dirty="0" err="1">
                <a:solidFill>
                  <a:schemeClr val="tx1"/>
                </a:solidFill>
              </a:rPr>
              <a:t>Prema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Vašem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mišljenju</a:t>
            </a:r>
            <a:r>
              <a:rPr lang="en-US" sz="1200" b="0" dirty="0">
                <a:solidFill>
                  <a:schemeClr val="tx1"/>
                </a:solidFill>
              </a:rPr>
              <a:t>, </a:t>
            </a:r>
            <a:r>
              <a:rPr lang="en-US" sz="1200" b="0" dirty="0" err="1">
                <a:solidFill>
                  <a:schemeClr val="tx1"/>
                </a:solidFill>
              </a:rPr>
              <a:t>koja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je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konačna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destinacija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za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migrante</a:t>
            </a:r>
            <a:r>
              <a:rPr lang="en-US" sz="1200" b="0" dirty="0">
                <a:solidFill>
                  <a:schemeClr val="tx1"/>
                </a:solidFill>
              </a:rPr>
              <a:t>/</a:t>
            </a:r>
            <a:r>
              <a:rPr lang="en-US" sz="1200" b="0" dirty="0" err="1">
                <a:solidFill>
                  <a:schemeClr val="tx1"/>
                </a:solidFill>
              </a:rPr>
              <a:t>izbeglice</a:t>
            </a:r>
            <a:r>
              <a:rPr lang="en-US" sz="1200" b="0" dirty="0">
                <a:solidFill>
                  <a:schemeClr val="tx1"/>
                </a:solidFill>
              </a:rPr>
              <a:t>? (u %) 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388" y="1248611"/>
            <a:ext cx="8695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400" b="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Iako građani većinom smatraju da migranti napuštaju svoje države zbog ratova i nesigurnosti na tim područjima, socio-ekonomski razlozi su u porastu.</a:t>
            </a:r>
            <a:endParaRPr lang="en-US" sz="3600" b="0" dirty="0"/>
          </a:p>
        </p:txBody>
      </p:sp>
      <p:graphicFrame>
        <p:nvGraphicFramePr>
          <p:cNvPr id="16" name="Content Placeholder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93039314"/>
              </p:ext>
            </p:extLst>
          </p:nvPr>
        </p:nvGraphicFramePr>
        <p:xfrm>
          <a:off x="285750" y="2538362"/>
          <a:ext cx="4030663" cy="354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ontent Placeholder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843141322"/>
              </p:ext>
            </p:extLst>
          </p:nvPr>
        </p:nvGraphicFramePr>
        <p:xfrm>
          <a:off x="4713954" y="2401201"/>
          <a:ext cx="4029075" cy="3524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3693317" y="3096363"/>
            <a:ext cx="511667" cy="215444"/>
            <a:chOff x="6829776" y="2449129"/>
            <a:chExt cx="511667" cy="215444"/>
          </a:xfrm>
        </p:grpSpPr>
        <p:sp>
          <p:nvSpPr>
            <p:cNvPr id="20" name="TextBox 19"/>
            <p:cNvSpPr txBox="1"/>
            <p:nvPr/>
          </p:nvSpPr>
          <p:spPr>
            <a:xfrm>
              <a:off x="6896768" y="2449129"/>
              <a:ext cx="4446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800" b="0" dirty="0">
                  <a:solidFill>
                    <a:srgbClr val="797979"/>
                  </a:solidFill>
                  <a:latin typeface="+mj-lt"/>
                </a:rPr>
                <a:t>7</a:t>
              </a:r>
              <a:endParaRPr lang="en-US" sz="800" b="0" dirty="0">
                <a:solidFill>
                  <a:srgbClr val="797979"/>
                </a:solidFill>
                <a:latin typeface="+mj-lt"/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6829776" y="2494844"/>
              <a:ext cx="135467" cy="13277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36037" y="5175005"/>
            <a:ext cx="511667" cy="215444"/>
            <a:chOff x="6829776" y="2449129"/>
            <a:chExt cx="511667" cy="215444"/>
          </a:xfrm>
        </p:grpSpPr>
        <p:sp>
          <p:nvSpPr>
            <p:cNvPr id="26" name="TextBox 25"/>
            <p:cNvSpPr txBox="1"/>
            <p:nvPr/>
          </p:nvSpPr>
          <p:spPr>
            <a:xfrm>
              <a:off x="6896768" y="2449129"/>
              <a:ext cx="4446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800" b="0" dirty="0">
                  <a:solidFill>
                    <a:srgbClr val="797979"/>
                  </a:solidFill>
                  <a:latin typeface="+mj-lt"/>
                </a:rPr>
                <a:t>11</a:t>
              </a:r>
              <a:endParaRPr lang="en-US" sz="800" b="0" dirty="0">
                <a:solidFill>
                  <a:srgbClr val="797979"/>
                </a:solidFill>
                <a:latin typeface="+mj-lt"/>
              </a:endParaRPr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6829776" y="2494844"/>
              <a:ext cx="135467" cy="13277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137322" y="4651657"/>
            <a:ext cx="511667" cy="215444"/>
            <a:chOff x="6829776" y="2449129"/>
            <a:chExt cx="511667" cy="215444"/>
          </a:xfrm>
        </p:grpSpPr>
        <p:sp>
          <p:nvSpPr>
            <p:cNvPr id="29" name="TextBox 28"/>
            <p:cNvSpPr txBox="1"/>
            <p:nvPr/>
          </p:nvSpPr>
          <p:spPr>
            <a:xfrm>
              <a:off x="6896768" y="2449129"/>
              <a:ext cx="4446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800" b="0" dirty="0">
                  <a:solidFill>
                    <a:srgbClr val="797979"/>
                  </a:solidFill>
                  <a:latin typeface="+mj-lt"/>
                </a:rPr>
                <a:t>7</a:t>
              </a:r>
              <a:endParaRPr lang="en-US" sz="800" b="0" dirty="0">
                <a:solidFill>
                  <a:srgbClr val="797979"/>
                </a:solidFill>
                <a:latin typeface="+mj-lt"/>
              </a:endParaRPr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6829776" y="2494844"/>
              <a:ext cx="135467" cy="13277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229737" y="3021470"/>
            <a:ext cx="4333874" cy="1999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90194" y="4088243"/>
            <a:ext cx="4333874" cy="1999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8</a:t>
            </a:fld>
            <a:endParaRPr lang="en-AU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018956"/>
              </p:ext>
            </p:extLst>
          </p:nvPr>
        </p:nvGraphicFramePr>
        <p:xfrm>
          <a:off x="7784687" y="5338716"/>
          <a:ext cx="1070387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600" dirty="0"/>
                        <a:t>Ba</a:t>
                      </a:r>
                      <a:r>
                        <a:rPr lang="sr-Latn-RS" sz="600" dirty="0"/>
                        <a:t>ze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x-none" sz="600" dirty="0"/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600" dirty="0"/>
                        <a:t>Sep</a:t>
                      </a:r>
                      <a:r>
                        <a:rPr lang="sr-Latn-RS" sz="600" dirty="0"/>
                        <a:t>-</a:t>
                      </a:r>
                      <a:r>
                        <a:rPr lang="en-US" sz="600" dirty="0"/>
                        <a:t>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RS" sz="600" dirty="0"/>
                        <a:t>811</a:t>
                      </a:r>
                      <a:endParaRPr lang="en-US" sz="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600" dirty="0"/>
                        <a:t>Mar</a:t>
                      </a:r>
                      <a:r>
                        <a:rPr lang="sr-Latn-RS" sz="600" dirty="0"/>
                        <a:t>-</a:t>
                      </a:r>
                      <a:r>
                        <a:rPr lang="en-US" sz="600" dirty="0"/>
                        <a:t>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RS" sz="600" dirty="0"/>
                        <a:t>800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74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GB" dirty="0"/>
              <a:t>Pore</a:t>
            </a:r>
            <a:r>
              <a:rPr lang="sr-Latn-RS" dirty="0"/>
              <a:t>đenje </a:t>
            </a:r>
            <a:r>
              <a:rPr lang="en-US" dirty="0" err="1"/>
              <a:t>iskustva</a:t>
            </a:r>
            <a:r>
              <a:rPr lang="sr-Latn-RS" dirty="0"/>
              <a:t> građana sa</a:t>
            </a:r>
            <a:r>
              <a:rPr lang="en-US" dirty="0"/>
              <a:t> </a:t>
            </a:r>
            <a:r>
              <a:rPr lang="sr-Latn-RS" dirty="0"/>
              <a:t>izbegličk</a:t>
            </a:r>
            <a:r>
              <a:rPr lang="en-US" dirty="0"/>
              <a:t>om</a:t>
            </a:r>
            <a:r>
              <a:rPr lang="sr-Latn-RS" dirty="0"/>
              <a:t> kriz</a:t>
            </a:r>
            <a:r>
              <a:rPr lang="en-US" dirty="0"/>
              <a:t>om</a:t>
            </a:r>
            <a:r>
              <a:rPr lang="sr-Latn-RS" dirty="0"/>
              <a:t> </a:t>
            </a:r>
            <a:br>
              <a:rPr lang="en-US" dirty="0"/>
            </a:br>
            <a:r>
              <a:rPr lang="sr-Latn-RS" dirty="0"/>
              <a:t>90-tih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85750" y="1031840"/>
            <a:ext cx="8569325" cy="600556"/>
          </a:xfrm>
        </p:spPr>
        <p:txBody>
          <a:bodyPr/>
          <a:lstStyle/>
          <a:p>
            <a:pPr>
              <a:defRPr/>
            </a:pPr>
            <a:r>
              <a:rPr lang="en-US" sz="1400" dirty="0" err="1"/>
              <a:t>Doživljaj</a:t>
            </a:r>
            <a:r>
              <a:rPr lang="en-US" sz="1400" dirty="0"/>
              <a:t> </a:t>
            </a:r>
            <a:r>
              <a:rPr lang="en-US" sz="1400" dirty="0" err="1"/>
              <a:t>različitosti</a:t>
            </a:r>
            <a:r>
              <a:rPr lang="sr-Latn-RS" sz="1400" dirty="0"/>
              <a:t> </a:t>
            </a:r>
            <a:r>
              <a:rPr lang="en-US" sz="1400" dirty="0" err="1"/>
              <a:t>sa</a:t>
            </a:r>
            <a:r>
              <a:rPr lang="en-US" sz="1400" dirty="0"/>
              <a:t> </a:t>
            </a:r>
            <a:r>
              <a:rPr lang="en-US" sz="1400" dirty="0" err="1"/>
              <a:t>prethodnim</a:t>
            </a:r>
            <a:r>
              <a:rPr lang="en-US" sz="1400" dirty="0"/>
              <a:t> </a:t>
            </a:r>
            <a:r>
              <a:rPr lang="en-US" sz="1400" dirty="0" err="1"/>
              <a:t>iskustvom</a:t>
            </a:r>
            <a:r>
              <a:rPr lang="en-US" sz="1400" dirty="0"/>
              <a:t> </a:t>
            </a:r>
            <a:r>
              <a:rPr lang="en-US" sz="1400" dirty="0" err="1"/>
              <a:t>migrantske</a:t>
            </a:r>
            <a:r>
              <a:rPr lang="en-US" sz="1400" dirty="0"/>
              <a:t> </a:t>
            </a:r>
            <a:r>
              <a:rPr lang="en-US" sz="1400" dirty="0" err="1"/>
              <a:t>krize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sada</a:t>
            </a:r>
            <a:r>
              <a:rPr lang="sr-Latn-RS" sz="1400" dirty="0"/>
              <a:t> i sadašnjih migranata</a:t>
            </a:r>
            <a:r>
              <a:rPr lang="en-US" sz="1400" dirty="0"/>
              <a:t> </a:t>
            </a:r>
            <a:r>
              <a:rPr lang="en-US" sz="1400" dirty="0" err="1"/>
              <a:t>je</a:t>
            </a:r>
            <a:r>
              <a:rPr lang="en-US" sz="1400" dirty="0"/>
              <a:t> </a:t>
            </a:r>
            <a:r>
              <a:rPr lang="en-US" sz="1400" dirty="0" err="1"/>
              <a:t>tipičan</a:t>
            </a:r>
            <a:r>
              <a:rPr lang="en-US" sz="1400" dirty="0"/>
              <a:t>, </a:t>
            </a:r>
            <a:r>
              <a:rPr lang="en-US" sz="1400" dirty="0" err="1"/>
              <a:t>najviše</a:t>
            </a:r>
            <a:r>
              <a:rPr lang="en-US" sz="1400" dirty="0"/>
              <a:t> </a:t>
            </a:r>
            <a:r>
              <a:rPr lang="en-US" sz="1400" dirty="0" err="1"/>
              <a:t>zbog</a:t>
            </a:r>
            <a:r>
              <a:rPr lang="en-US" sz="1400" dirty="0"/>
              <a:t> </a:t>
            </a:r>
            <a:r>
              <a:rPr lang="en-US" sz="1400" dirty="0" err="1"/>
              <a:t>percepcije</a:t>
            </a:r>
            <a:r>
              <a:rPr lang="en-US" sz="1400" dirty="0"/>
              <a:t> </a:t>
            </a:r>
            <a:r>
              <a:rPr lang="en-US" sz="1400" dirty="0" err="1"/>
              <a:t>različitog</a:t>
            </a:r>
            <a:r>
              <a:rPr lang="en-US" sz="1400" dirty="0"/>
              <a:t> </a:t>
            </a:r>
            <a:r>
              <a:rPr lang="en-US" sz="1400" dirty="0" err="1"/>
              <a:t>porekla</a:t>
            </a:r>
            <a:r>
              <a:rPr lang="en-US" sz="1400" dirty="0"/>
              <a:t>, </a:t>
            </a:r>
            <a:r>
              <a:rPr lang="en-US" sz="1400" dirty="0" err="1"/>
              <a:t>veroispovesti</a:t>
            </a:r>
            <a:r>
              <a:rPr lang="en-US" sz="1400" dirty="0"/>
              <a:t>, </a:t>
            </a:r>
            <a:r>
              <a:rPr lang="en-US" sz="1400" dirty="0" err="1"/>
              <a:t>nacionalnosti</a:t>
            </a:r>
            <a:r>
              <a:rPr lang="en-US" sz="1400" dirty="0"/>
              <a:t>, </a:t>
            </a:r>
            <a:r>
              <a:rPr lang="sr-Latn-RS" sz="1400" dirty="0"/>
              <a:t>k</a:t>
            </a:r>
            <a:r>
              <a:rPr lang="en-US" sz="1400" dirty="0" err="1"/>
              <a:t>ulture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jezika</a:t>
            </a:r>
            <a:r>
              <a:rPr lang="sr-Latn-RS" sz="1400" dirty="0"/>
              <a:t>.</a:t>
            </a:r>
            <a:endParaRPr lang="en-US" sz="1400" dirty="0"/>
          </a:p>
          <a:p>
            <a:pPr>
              <a:defRPr/>
            </a:pP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460" y="1944109"/>
            <a:ext cx="5425614" cy="3514622"/>
          </a:xfrm>
          <a:prstGeom prst="rect">
            <a:avLst/>
          </a:prstGeom>
        </p:spPr>
      </p:pic>
      <p:graphicFrame>
        <p:nvGraphicFramePr>
          <p:cNvPr id="47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647645"/>
              </p:ext>
            </p:extLst>
          </p:nvPr>
        </p:nvGraphicFramePr>
        <p:xfrm>
          <a:off x="2494556" y="2565623"/>
          <a:ext cx="1343169" cy="3068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8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627628"/>
              </p:ext>
            </p:extLst>
          </p:nvPr>
        </p:nvGraphicFramePr>
        <p:xfrm>
          <a:off x="808617" y="2388691"/>
          <a:ext cx="1947877" cy="324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753497"/>
              </p:ext>
            </p:extLst>
          </p:nvPr>
        </p:nvGraphicFramePr>
        <p:xfrm>
          <a:off x="280948" y="2589740"/>
          <a:ext cx="1241022" cy="2982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1022">
                  <a:extLst>
                    <a:ext uri="{9D8B030D-6E8A-4147-A177-3AD203B41FA5}">
                      <a16:colId xmlns:a16="http://schemas.microsoft.com/office/drawing/2014/main" val="2552100399"/>
                    </a:ext>
                  </a:extLst>
                </a:gridCol>
              </a:tblGrid>
              <a:tr h="99412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err="1">
                          <a:effectLst/>
                        </a:rPr>
                        <a:t>Nema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razlike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između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sadašnjih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migranata</a:t>
                      </a:r>
                      <a:r>
                        <a:rPr lang="en-US" sz="900" u="none" strike="noStrike" dirty="0">
                          <a:effectLst/>
                        </a:rPr>
                        <a:t>/</a:t>
                      </a:r>
                      <a:r>
                        <a:rPr lang="en-US" sz="900" u="none" strike="noStrike" dirty="0" err="1">
                          <a:effectLst/>
                        </a:rPr>
                        <a:t>izbeglica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sa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Bliskog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Istoka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i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izbeglica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iz</a:t>
                      </a:r>
                      <a:r>
                        <a:rPr lang="en-US" sz="900" u="none" strike="noStrike" dirty="0">
                          <a:effectLst/>
                        </a:rPr>
                        <a:t> ’90-tih u </a:t>
                      </a:r>
                      <a:r>
                        <a:rPr lang="en-US" sz="900" u="none" strike="noStrike" dirty="0" err="1">
                          <a:effectLst/>
                        </a:rPr>
                        <a:t>bivšoj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Jugoslaviji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9" marR="8439" marT="8439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633712"/>
                  </a:ext>
                </a:extLst>
              </a:tr>
              <a:tr h="99412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err="1">
                          <a:effectLst/>
                        </a:rPr>
                        <a:t>Postoji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razlika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između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sadašnjih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migranata</a:t>
                      </a:r>
                      <a:r>
                        <a:rPr lang="en-US" sz="900" u="none" strike="noStrike" dirty="0">
                          <a:effectLst/>
                        </a:rPr>
                        <a:t>/</a:t>
                      </a:r>
                      <a:r>
                        <a:rPr lang="en-US" sz="900" u="none" strike="noStrike" dirty="0" err="1">
                          <a:effectLst/>
                        </a:rPr>
                        <a:t>izbeglica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sa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Bliskog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Istoka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i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izbeglica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iz</a:t>
                      </a:r>
                      <a:r>
                        <a:rPr lang="en-US" sz="900" u="none" strike="noStrike" dirty="0">
                          <a:effectLst/>
                        </a:rPr>
                        <a:t> ’90-tih u </a:t>
                      </a:r>
                      <a:r>
                        <a:rPr lang="en-US" sz="900" u="none" strike="noStrike" dirty="0" err="1">
                          <a:effectLst/>
                        </a:rPr>
                        <a:t>bivšoj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Jugoslaviji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9" marR="8439" marT="8439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048391"/>
                  </a:ext>
                </a:extLst>
              </a:tr>
              <a:tr h="994128">
                <a:tc>
                  <a:txBody>
                    <a:bodyPr/>
                    <a:lstStyle/>
                    <a:p>
                      <a:pPr algn="r" fontAlgn="b"/>
                      <a:r>
                        <a:rPr lang="sr-Latn-CS" sz="900" u="none" strike="noStrike" dirty="0">
                          <a:effectLst/>
                        </a:rPr>
                        <a:t>Ne znam / Bez odgovora </a:t>
                      </a:r>
                      <a:endParaRPr lang="sr-Latn-C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9" marR="8439" marT="8439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6069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ltGray">
          <a:xfrm>
            <a:off x="292502" y="2038951"/>
            <a:ext cx="4927198" cy="37087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b="0" dirty="0">
                <a:solidFill>
                  <a:schemeClr val="tx1"/>
                </a:solidFill>
              </a:rPr>
              <a:t>GRAĐANI: </a:t>
            </a:r>
            <a:r>
              <a:rPr lang="en-GB" sz="1200" b="0" dirty="0" err="1">
                <a:solidFill>
                  <a:schemeClr val="tx1"/>
                </a:solidFill>
              </a:rPr>
              <a:t>Šta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je</a:t>
            </a:r>
            <a:r>
              <a:rPr lang="en-GB" sz="1200" b="0" dirty="0">
                <a:solidFill>
                  <a:schemeClr val="tx1"/>
                </a:solidFill>
              </a:rPr>
              <a:t> od </a:t>
            </a:r>
            <a:r>
              <a:rPr lang="en-GB" sz="1200" b="0" dirty="0" err="1">
                <a:solidFill>
                  <a:schemeClr val="tx1"/>
                </a:solidFill>
              </a:rPr>
              <a:t>sledećeg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najbliže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Vašem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mišljenju</a:t>
            </a:r>
            <a:r>
              <a:rPr lang="en-GB" sz="1200" b="0" dirty="0">
                <a:solidFill>
                  <a:schemeClr val="tx1"/>
                </a:solidFill>
              </a:rPr>
              <a:t>: (u %)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28098" y="5361318"/>
            <a:ext cx="761037" cy="455315"/>
            <a:chOff x="3072293" y="5484439"/>
            <a:chExt cx="761037" cy="455315"/>
          </a:xfrm>
        </p:grpSpPr>
        <p:sp>
          <p:nvSpPr>
            <p:cNvPr id="52" name="Rectangle 51"/>
            <p:cNvSpPr>
              <a:spLocks noChangeAspect="1"/>
            </p:cNvSpPr>
            <p:nvPr/>
          </p:nvSpPr>
          <p:spPr>
            <a:xfrm>
              <a:off x="3072293" y="5536132"/>
              <a:ext cx="91440" cy="914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Rectangle 52"/>
            <p:cNvSpPr>
              <a:spLocks noChangeAspect="1"/>
            </p:cNvSpPr>
            <p:nvPr/>
          </p:nvSpPr>
          <p:spPr>
            <a:xfrm>
              <a:off x="3072293" y="5678602"/>
              <a:ext cx="91440" cy="9144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51200" y="5570422"/>
              <a:ext cx="43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00615" y="5484439"/>
              <a:ext cx="7327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0" dirty="0">
                  <a:latin typeface="+mj-lt"/>
                </a:rPr>
                <a:t>Sep-16</a:t>
              </a:r>
            </a:p>
            <a:p>
              <a:endParaRPr lang="en-US" sz="200" b="0" dirty="0">
                <a:latin typeface="+mj-lt"/>
              </a:endParaRPr>
            </a:p>
            <a:p>
              <a:r>
                <a:rPr lang="en-US" sz="700" b="0" dirty="0">
                  <a:latin typeface="+mj-lt"/>
                </a:rPr>
                <a:t>Mar-16</a:t>
              </a:r>
            </a:p>
          </p:txBody>
        </p:sp>
      </p:grp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9</a:t>
            </a:fld>
            <a:endParaRPr lang="en-AU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018956"/>
              </p:ext>
            </p:extLst>
          </p:nvPr>
        </p:nvGraphicFramePr>
        <p:xfrm>
          <a:off x="7784687" y="5338716"/>
          <a:ext cx="1070387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600" dirty="0"/>
                        <a:t>Ba</a:t>
                      </a:r>
                      <a:r>
                        <a:rPr lang="sr-Latn-RS" sz="600" dirty="0"/>
                        <a:t>ze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x-none" sz="600" dirty="0"/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600" dirty="0"/>
                        <a:t>Sep</a:t>
                      </a:r>
                      <a:r>
                        <a:rPr lang="sr-Latn-RS" sz="600" dirty="0"/>
                        <a:t>-</a:t>
                      </a:r>
                      <a:r>
                        <a:rPr lang="en-US" sz="600" dirty="0"/>
                        <a:t>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RS" sz="600" dirty="0"/>
                        <a:t>811</a:t>
                      </a:r>
                      <a:endParaRPr lang="en-US" sz="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600" dirty="0"/>
                        <a:t>Mar</a:t>
                      </a:r>
                      <a:r>
                        <a:rPr lang="sr-Latn-RS" sz="600" dirty="0"/>
                        <a:t>-</a:t>
                      </a:r>
                      <a:r>
                        <a:rPr lang="en-US" sz="600" dirty="0"/>
                        <a:t>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RS" sz="600" dirty="0"/>
                        <a:t>800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6595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4001"/>
  <p:tag name="DESIGN" val="GREYBO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GREYBO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GREYBO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OV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770.8107"/>
  <p:tag name="HEIGHT" val="111.5543"/>
  <p:tag name="TOP" val="7.874016E-05"/>
  <p:tag name="LEFT" val="25.3374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770.8107"/>
  <p:tag name="HEIGHT" val="111.5543"/>
  <p:tag name="TOP" val="7.874016E-05"/>
  <p:tag name="LEFT" val="25.3374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770.8107"/>
  <p:tag name="HEIGHT" val="111.5543"/>
  <p:tag name="TOP" val="7.874016E-05"/>
  <p:tag name="LEFT" val="25.337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06.0492"/>
  <p:tag name="HEIGHT" val="33.92732"/>
  <p:tag name="TOP" val="401.2"/>
  <p:tag name="LEFT" val="431.557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06.0492"/>
  <p:tag name="HEIGHT" val="33.92732"/>
  <p:tag name="TOP" val="400.11"/>
  <p:tag name="LEFT" val="266.572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24.3512"/>
  <p:tag name="HEIGHT" val="33.92732"/>
  <p:tag name="TOP" val="318.1893"/>
  <p:tag name="LEFT" val="187.43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24.3512"/>
  <p:tag name="HEIGHT" val="33.92732"/>
  <p:tag name="TOP" val="176.7023"/>
  <p:tag name="LEFT" val="187.43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EID" val="348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EID" val="348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PAGENUMB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USTOMSLID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693.1652"/>
  <p:tag name="HEIGHT" val="19.36228"/>
  <p:tag name="TOP" val="442.9565"/>
  <p:tag name="LEFT" val="15.43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heme/theme1.xml><?xml version="1.0" encoding="utf-8"?>
<a:theme xmlns:a="http://schemas.openxmlformats.org/drawingml/2006/main" name="Title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b="0" dirty="0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3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pter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andard with Grey Box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id Layout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nk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Standard with Grey Box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10036</TotalTime>
  <Words>1805</Words>
  <Application>Microsoft Office PowerPoint</Application>
  <PresentationFormat>On-screen Show (4:3)</PresentationFormat>
  <Paragraphs>341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Arial</vt:lpstr>
      <vt:lpstr>Calibri</vt:lpstr>
      <vt:lpstr>Times New Roman</vt:lpstr>
      <vt:lpstr>Verdana</vt:lpstr>
      <vt:lpstr>Wingdings</vt:lpstr>
      <vt:lpstr>Title</vt:lpstr>
      <vt:lpstr>Chapter</vt:lpstr>
      <vt:lpstr>Standard</vt:lpstr>
      <vt:lpstr>Standard with Grey Box</vt:lpstr>
      <vt:lpstr>Grid Layout</vt:lpstr>
      <vt:lpstr>Blank</vt:lpstr>
      <vt:lpstr>1_Standard with Grey Box</vt:lpstr>
      <vt:lpstr>1_Standard</vt:lpstr>
      <vt:lpstr>2_Standard</vt:lpstr>
      <vt:lpstr>3_Standard</vt:lpstr>
      <vt:lpstr>4_Standard</vt:lpstr>
      <vt:lpstr>5_Standard</vt:lpstr>
      <vt:lpstr>6_Standard</vt:lpstr>
      <vt:lpstr>TNS Medium Gallup Stavovi prema uticaju migrantske krize u opštinama Srbije 2016</vt:lpstr>
      <vt:lpstr>O istraživanju</vt:lpstr>
      <vt:lpstr>Analiza je rađena u odnosu na intenzitet uticaja migrantske krize u opštinama:</vt:lpstr>
      <vt:lpstr>Iz ugla građana</vt:lpstr>
      <vt:lpstr>Socioekonomski problemi najvažniji za građane</vt:lpstr>
      <vt:lpstr>Preovlađuju neutralni stavovi prema migrantima među građanima, sa tendencijom ka negativnim</vt:lpstr>
      <vt:lpstr>Kakvi su stavovi građana u opštinama?</vt:lpstr>
      <vt:lpstr>Građani razumeju razloge migracija</vt:lpstr>
      <vt:lpstr>Poređenje iskustva građana sa izbegličkom krizom  90-tih</vt:lpstr>
      <vt:lpstr>Situacija u opštini</vt:lpstr>
      <vt:lpstr>Percepcija migrantske krize u opštini</vt:lpstr>
      <vt:lpstr>Na koji način treba pomoći migrantima?</vt:lpstr>
      <vt:lpstr>Potrebe predstavnika lokalnih samouprava</vt:lpstr>
      <vt:lpstr>Prihvatanje migranata</vt:lpstr>
      <vt:lpstr>Stepen prihvatanje migranata</vt:lpstr>
      <vt:lpstr>Grupisanje stavova građana prema migrantima</vt:lpstr>
      <vt:lpstr>Suočavanje lokalnih samouprava sa migrantskom krizom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line presentation title Using property</dc:title>
  <dc:creator>Milana Aleksic</dc:creator>
  <cp:lastModifiedBy>Milana Aleksic</cp:lastModifiedBy>
  <cp:revision>1095</cp:revision>
  <cp:lastPrinted>2016-04-08T10:57:22Z</cp:lastPrinted>
  <dcterms:created xsi:type="dcterms:W3CDTF">2016-03-21T08:55:45Z</dcterms:created>
  <dcterms:modified xsi:type="dcterms:W3CDTF">2016-11-21T09:18:19Z</dcterms:modified>
</cp:coreProperties>
</file>