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4"/>
  </p:notesMasterIdLst>
  <p:sldIdLst>
    <p:sldId id="256" r:id="rId2"/>
    <p:sldId id="258" r:id="rId3"/>
    <p:sldId id="259" r:id="rId4"/>
    <p:sldId id="261" r:id="rId5"/>
    <p:sldId id="262" r:id="rId6"/>
    <p:sldId id="264" r:id="rId7"/>
    <p:sldId id="265" r:id="rId8"/>
    <p:sldId id="266" r:id="rId9"/>
    <p:sldId id="268" r:id="rId10"/>
    <p:sldId id="269" r:id="rId11"/>
    <p:sldId id="270" r:id="rId12"/>
    <p:sldId id="274" r:id="rId13"/>
    <p:sldId id="275" r:id="rId14"/>
    <p:sldId id="287" r:id="rId15"/>
    <p:sldId id="278" r:id="rId16"/>
    <p:sldId id="279" r:id="rId17"/>
    <p:sldId id="280" r:id="rId18"/>
    <p:sldId id="281" r:id="rId19"/>
    <p:sldId id="282" r:id="rId20"/>
    <p:sldId id="283" r:id="rId21"/>
    <p:sldId id="284"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lena Manic" initials="J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2.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4.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5.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Ivo%20Colovic\Desktop\UNDPKf2.xls"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oleObject" Target="file:///C:\Users\Ivo%20Colovic\Desktop\UNDPKf2.xls"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I'!$C$2</c:f>
              <c:strCache>
                <c:ptCount val="1"/>
                <c:pt idx="0">
                  <c:v>2009 oktobar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I'!$C$3:$C$5</c:f>
              <c:numCache>
                <c:formatCode>0%</c:formatCode>
                <c:ptCount val="3"/>
                <c:pt idx="0">
                  <c:v>0.1</c:v>
                </c:pt>
                <c:pt idx="1">
                  <c:v>0.25</c:v>
                </c:pt>
                <c:pt idx="2">
                  <c:v>0.65000000000000202</c:v>
                </c:pt>
              </c:numCache>
            </c:numRef>
          </c:val>
        </c:ser>
        <c:ser>
          <c:idx val="1"/>
          <c:order val="1"/>
          <c:tx>
            <c:strRef>
              <c:f>'grafikon I'!$D$2</c:f>
              <c:strCache>
                <c:ptCount val="1"/>
                <c:pt idx="0">
                  <c:v>2010 mart</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I'!$D$3:$D$5</c:f>
              <c:numCache>
                <c:formatCode>0%</c:formatCode>
                <c:ptCount val="3"/>
                <c:pt idx="0">
                  <c:v>0.14000000000000001</c:v>
                </c:pt>
                <c:pt idx="1">
                  <c:v>0.19000000000000031</c:v>
                </c:pt>
                <c:pt idx="2">
                  <c:v>0.67000000000000215</c:v>
                </c:pt>
              </c:numCache>
            </c:numRef>
          </c:val>
        </c:ser>
        <c:ser>
          <c:idx val="2"/>
          <c:order val="2"/>
          <c:tx>
            <c:strRef>
              <c:f>'grafikon I'!$E$2</c:f>
              <c:strCache>
                <c:ptCount val="1"/>
                <c:pt idx="0">
                  <c:v>2010 oktobar</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 I'!$B$3:$B$5</c:f>
              <c:strCache>
                <c:ptCount val="3"/>
                <c:pt idx="0">
                  <c:v>Ne zna/ne može da proceni</c:v>
                </c:pt>
                <c:pt idx="1">
                  <c:v>U pravom smeru</c:v>
                </c:pt>
                <c:pt idx="2">
                  <c:v>U pogrešnom smeru</c:v>
                </c:pt>
              </c:strCache>
            </c:strRef>
          </c:cat>
          <c:val>
            <c:numRef>
              <c:f>'grafikon I'!$E$3:$E$5</c:f>
              <c:numCache>
                <c:formatCode>0%</c:formatCode>
                <c:ptCount val="3"/>
                <c:pt idx="0">
                  <c:v>0.16000000000000031</c:v>
                </c:pt>
                <c:pt idx="1">
                  <c:v>0.22000000000000031</c:v>
                </c:pt>
                <c:pt idx="2">
                  <c:v>0.62000000000000166</c:v>
                </c:pt>
              </c:numCache>
            </c:numRef>
          </c:val>
        </c:ser>
        <c:ser>
          <c:idx val="3"/>
          <c:order val="3"/>
          <c:tx>
            <c:strRef>
              <c:f>'grafikon I'!$F$2</c:f>
              <c:strCache>
                <c:ptCount val="1"/>
                <c:pt idx="0">
                  <c:v>2011 novembar</c:v>
                </c:pt>
              </c:strCache>
            </c:strRef>
          </c:tx>
          <c:spPr>
            <a:solidFill>
              <a:schemeClr val="accent1">
                <a:lumMod val="75000"/>
              </a:schemeClr>
            </a:solidFill>
            <a:ln>
              <a:solidFill>
                <a:schemeClr val="accent1"/>
              </a:solidFill>
            </a:ln>
            <a:scene3d>
              <a:camera prst="orthographicFront"/>
              <a:lightRig rig="threePt" dir="t"/>
            </a:scene3d>
            <a:sp3d>
              <a:bevelT/>
              <a:bevelB/>
            </a:sp3d>
          </c:spPr>
          <c:dLbls>
            <c:showVal val="1"/>
          </c:dLbls>
          <c:cat>
            <c:strRef>
              <c:f>'grafikon I'!$B$3:$B$5</c:f>
              <c:strCache>
                <c:ptCount val="3"/>
                <c:pt idx="0">
                  <c:v>Ne zna/ne može da proceni</c:v>
                </c:pt>
                <c:pt idx="1">
                  <c:v>U pravom smeru</c:v>
                </c:pt>
                <c:pt idx="2">
                  <c:v>U pogrešnom smeru</c:v>
                </c:pt>
              </c:strCache>
            </c:strRef>
          </c:cat>
          <c:val>
            <c:numRef>
              <c:f>'grafikon I'!$F$3:$F$5</c:f>
              <c:numCache>
                <c:formatCode>0%</c:formatCode>
                <c:ptCount val="3"/>
                <c:pt idx="0">
                  <c:v>0.12000000000000002</c:v>
                </c:pt>
                <c:pt idx="1">
                  <c:v>0.14000000000000001</c:v>
                </c:pt>
                <c:pt idx="2">
                  <c:v>0.73000000000000065</c:v>
                </c:pt>
              </c:numCache>
            </c:numRef>
          </c:val>
        </c:ser>
        <c:ser>
          <c:idx val="4"/>
          <c:order val="4"/>
          <c:tx>
            <c:strRef>
              <c:f>'grafikon I'!$G$2</c:f>
              <c:strCache>
                <c:ptCount val="1"/>
                <c:pt idx="0">
                  <c:v>2012 jun</c:v>
                </c:pt>
              </c:strCache>
            </c:strRef>
          </c:tx>
          <c:spPr>
            <a:solidFill>
              <a:schemeClr val="accent1">
                <a:lumMod val="50000"/>
              </a:schemeClr>
            </a:solidFill>
            <a:ln>
              <a:solidFill>
                <a:schemeClr val="bg1"/>
              </a:solidFill>
            </a:ln>
            <a:scene3d>
              <a:camera prst="orthographicFront"/>
              <a:lightRig rig="threePt" dir="t"/>
            </a:scene3d>
            <a:sp3d>
              <a:bevelT/>
              <a:bevelB/>
            </a:sp3d>
          </c:spPr>
          <c:dLbls>
            <c:showVal val="1"/>
          </c:dLbls>
          <c:cat>
            <c:strRef>
              <c:f>'grafikon I'!$B$3:$B$5</c:f>
              <c:strCache>
                <c:ptCount val="3"/>
                <c:pt idx="0">
                  <c:v>Ne zna/ne može da proceni</c:v>
                </c:pt>
                <c:pt idx="1">
                  <c:v>U pravom smeru</c:v>
                </c:pt>
                <c:pt idx="2">
                  <c:v>U pogrešnom smeru</c:v>
                </c:pt>
              </c:strCache>
            </c:strRef>
          </c:cat>
          <c:val>
            <c:numRef>
              <c:f>'grafikon I'!$G$3:$G$5</c:f>
              <c:numCache>
                <c:formatCode>0%</c:formatCode>
                <c:ptCount val="3"/>
                <c:pt idx="0">
                  <c:v>0.13</c:v>
                </c:pt>
                <c:pt idx="1">
                  <c:v>0.16000000000000031</c:v>
                </c:pt>
                <c:pt idx="2">
                  <c:v>0.71000000000000063</c:v>
                </c:pt>
              </c:numCache>
            </c:numRef>
          </c:val>
        </c:ser>
        <c:ser>
          <c:idx val="5"/>
          <c:order val="5"/>
          <c:tx>
            <c:strRef>
              <c:f>'grafikon I'!$H$2</c:f>
              <c:strCache>
                <c:ptCount val="1"/>
                <c:pt idx="0">
                  <c:v>2012 decembar</c:v>
                </c:pt>
              </c:strCache>
            </c:strRef>
          </c:tx>
          <c:spPr>
            <a:solidFill>
              <a:srgbClr val="C00000"/>
            </a:solidFill>
            <a:ln>
              <a:solidFill>
                <a:sysClr val="window" lastClr="FFFFFF"/>
              </a:solidFill>
            </a:ln>
            <a:scene3d>
              <a:camera prst="orthographicFront"/>
              <a:lightRig rig="threePt" dir="t"/>
            </a:scene3d>
            <a:sp3d>
              <a:bevelT/>
              <a:bevelB/>
            </a:sp3d>
          </c:spPr>
          <c:dLbls>
            <c:showVal val="1"/>
          </c:dLbls>
          <c:cat>
            <c:strRef>
              <c:f>'grafikon I'!$B$3:$B$5</c:f>
              <c:strCache>
                <c:ptCount val="3"/>
                <c:pt idx="0">
                  <c:v>Ne zna/ne može da proceni</c:v>
                </c:pt>
                <c:pt idx="1">
                  <c:v>U pravom smeru</c:v>
                </c:pt>
                <c:pt idx="2">
                  <c:v>U pogrešnom smeru</c:v>
                </c:pt>
              </c:strCache>
            </c:strRef>
          </c:cat>
          <c:val>
            <c:numRef>
              <c:f>'grafikon I'!$H$3:$H$5</c:f>
              <c:numCache>
                <c:formatCode>0%</c:formatCode>
                <c:ptCount val="3"/>
                <c:pt idx="0">
                  <c:v>0.23</c:v>
                </c:pt>
                <c:pt idx="1">
                  <c:v>0.32000000000000095</c:v>
                </c:pt>
                <c:pt idx="2">
                  <c:v>0.45</c:v>
                </c:pt>
              </c:numCache>
            </c:numRef>
          </c:val>
        </c:ser>
        <c:ser>
          <c:idx val="6"/>
          <c:order val="6"/>
          <c:tx>
            <c:strRef>
              <c:f>'grafikon I'!$I$2</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'grafikon I'!$B$3:$B$5</c:f>
              <c:strCache>
                <c:ptCount val="3"/>
                <c:pt idx="0">
                  <c:v>Ne zna/ne može da proceni</c:v>
                </c:pt>
                <c:pt idx="1">
                  <c:v>U pravom smeru</c:v>
                </c:pt>
                <c:pt idx="2">
                  <c:v>U pogrešnom smeru</c:v>
                </c:pt>
              </c:strCache>
            </c:strRef>
          </c:cat>
          <c:val>
            <c:numRef>
              <c:f>'grafikon I'!$I$3:$I$5</c:f>
              <c:numCache>
                <c:formatCode>0%</c:formatCode>
                <c:ptCount val="3"/>
                <c:pt idx="0">
                  <c:v>0.19000000000000031</c:v>
                </c:pt>
                <c:pt idx="1">
                  <c:v>0.32000000000000095</c:v>
                </c:pt>
                <c:pt idx="2">
                  <c:v>0.49000000000000032</c:v>
                </c:pt>
              </c:numCache>
            </c:numRef>
          </c:val>
        </c:ser>
        <c:axId val="74797056"/>
        <c:axId val="74798592"/>
      </c:barChart>
      <c:catAx>
        <c:axId val="74797056"/>
        <c:scaling>
          <c:orientation val="minMax"/>
        </c:scaling>
        <c:axPos val="l"/>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4798592"/>
        <c:crosses val="autoZero"/>
        <c:auto val="1"/>
        <c:lblAlgn val="ctr"/>
        <c:lblOffset val="100"/>
      </c:catAx>
      <c:valAx>
        <c:axId val="74798592"/>
        <c:scaling>
          <c:orientation val="minMax"/>
        </c:scaling>
        <c:delete val="1"/>
        <c:axPos val="b"/>
        <c:numFmt formatCode="0%" sourceLinked="1"/>
        <c:tickLblPos val="none"/>
        <c:crossAx val="74797056"/>
        <c:crosses val="autoZero"/>
        <c:crossBetween val="between"/>
      </c:valAx>
    </c:plotArea>
    <c:legend>
      <c:legendPos val="r"/>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348372072355468"/>
          <c:y val="4.569055036344756E-2"/>
          <c:w val="0.65966550005510483"/>
          <c:h val="0.90861889927310746"/>
        </c:manualLayout>
      </c:layout>
      <c:barChart>
        <c:barDir val="bar"/>
        <c:grouping val="percentStacked"/>
        <c:ser>
          <c:idx val="0"/>
          <c:order val="0"/>
          <c:tx>
            <c:strRef>
              <c:f>'institucije grafikon'!$C$74</c:f>
              <c:strCache>
                <c:ptCount val="1"/>
                <c:pt idx="0">
                  <c:v>okt 2009</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grafikon'!$C$75:$C$78</c:f>
              <c:numCache>
                <c:formatCode>0%</c:formatCode>
                <c:ptCount val="4"/>
                <c:pt idx="0">
                  <c:v>0.23</c:v>
                </c:pt>
                <c:pt idx="1">
                  <c:v>0.43000000000000038</c:v>
                </c:pt>
                <c:pt idx="2">
                  <c:v>0.61000000000000065</c:v>
                </c:pt>
                <c:pt idx="3">
                  <c:v>0.62000000000000111</c:v>
                </c:pt>
              </c:numCache>
            </c:numRef>
          </c:val>
        </c:ser>
        <c:ser>
          <c:idx val="1"/>
          <c:order val="1"/>
          <c:tx>
            <c:strRef>
              <c:f>'institucije grafikon'!$D$74</c:f>
              <c:strCache>
                <c:ptCount val="1"/>
                <c:pt idx="0">
                  <c:v>mar 2010</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grafikon'!$D$75:$D$78</c:f>
              <c:numCache>
                <c:formatCode>0%</c:formatCode>
                <c:ptCount val="4"/>
                <c:pt idx="0">
                  <c:v>0.23</c:v>
                </c:pt>
                <c:pt idx="1">
                  <c:v>0.44</c:v>
                </c:pt>
                <c:pt idx="2">
                  <c:v>0.66000000000000136</c:v>
                </c:pt>
                <c:pt idx="3">
                  <c:v>0.65000000000000135</c:v>
                </c:pt>
              </c:numCache>
            </c:numRef>
          </c:val>
        </c:ser>
        <c:ser>
          <c:idx val="2"/>
          <c:order val="2"/>
          <c:tx>
            <c:strRef>
              <c:f>'institucije grafikon'!$E$74</c:f>
              <c:strCache>
                <c:ptCount val="1"/>
                <c:pt idx="0">
                  <c:v>okt 2010</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grafikon'!$E$75:$E$78</c:f>
              <c:numCache>
                <c:formatCode>0%</c:formatCode>
                <c:ptCount val="4"/>
                <c:pt idx="0">
                  <c:v>0.27</c:v>
                </c:pt>
                <c:pt idx="1">
                  <c:v>0.36000000000000032</c:v>
                </c:pt>
                <c:pt idx="2">
                  <c:v>0.63000000000000123</c:v>
                </c:pt>
                <c:pt idx="3">
                  <c:v>0.60000000000000064</c:v>
                </c:pt>
              </c:numCache>
            </c:numRef>
          </c:val>
        </c:ser>
        <c:ser>
          <c:idx val="3"/>
          <c:order val="3"/>
          <c:tx>
            <c:strRef>
              <c:f>'institucije grafikon'!$F$74</c:f>
              <c:strCache>
                <c:ptCount val="1"/>
                <c:pt idx="0">
                  <c:v>nov 2011</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grafikon'!$F$75:$F$78</c:f>
              <c:numCache>
                <c:formatCode>0%</c:formatCode>
                <c:ptCount val="4"/>
                <c:pt idx="0">
                  <c:v>0.25</c:v>
                </c:pt>
                <c:pt idx="1">
                  <c:v>0.45</c:v>
                </c:pt>
                <c:pt idx="2">
                  <c:v>0.67000000000000148</c:v>
                </c:pt>
                <c:pt idx="3">
                  <c:v>0.63000000000000123</c:v>
                </c:pt>
              </c:numCache>
            </c:numRef>
          </c:val>
        </c:ser>
        <c:ser>
          <c:idx val="4"/>
          <c:order val="4"/>
          <c:tx>
            <c:strRef>
              <c:f>'institucije grafikon'!$G$74</c:f>
              <c:strCache>
                <c:ptCount val="1"/>
                <c:pt idx="0">
                  <c:v>jun 2012</c:v>
                </c:pt>
              </c:strCache>
            </c:strRef>
          </c:tx>
          <c:spPr>
            <a:solidFill>
              <a:schemeClr val="accent1">
                <a:lumMod val="50000"/>
              </a:schemeClr>
            </a:solidFill>
            <a:ln>
              <a:noFill/>
            </a:ln>
            <a:scene3d>
              <a:camera prst="orthographicFront"/>
              <a:lightRig rig="threePt" dir="t"/>
            </a:scene3d>
            <a:sp3d>
              <a:bevelT/>
            </a:sp3d>
          </c:spPr>
          <c:dLbls>
            <c:txPr>
              <a:bodyPr/>
              <a:lstStyle/>
              <a:p>
                <a:pPr>
                  <a:defRPr>
                    <a:solidFill>
                      <a:schemeClr val="bg1"/>
                    </a:solidFill>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grafikon'!$G$75:$G$78</c:f>
              <c:numCache>
                <c:formatCode>0%</c:formatCode>
                <c:ptCount val="4"/>
                <c:pt idx="0">
                  <c:v>0.32000000000000062</c:v>
                </c:pt>
                <c:pt idx="1">
                  <c:v>0.47000000000000008</c:v>
                </c:pt>
                <c:pt idx="2">
                  <c:v>0.69000000000000061</c:v>
                </c:pt>
                <c:pt idx="3">
                  <c:v>0.65000000000000135</c:v>
                </c:pt>
              </c:numCache>
            </c:numRef>
          </c:val>
        </c:ser>
        <c:ser>
          <c:idx val="5"/>
          <c:order val="5"/>
          <c:tx>
            <c:strRef>
              <c:f>'institucije grafikon'!$H$74</c:f>
              <c:strCache>
                <c:ptCount val="1"/>
                <c:pt idx="0">
                  <c:v>dec 2012</c:v>
                </c:pt>
              </c:strCache>
            </c:strRef>
          </c:tx>
          <c:spPr>
            <a:solidFill>
              <a:srgbClr val="C00000"/>
            </a:solidFill>
            <a:scene3d>
              <a:camera prst="orthographicFront"/>
              <a:lightRig rig="threePt" dir="t"/>
            </a:scene3d>
            <a:sp3d>
              <a:bevelT/>
            </a:sp3d>
          </c:spPr>
          <c:dLbls>
            <c:txPr>
              <a:bodyPr/>
              <a:lstStyle/>
              <a:p>
                <a:pPr>
                  <a:defRPr>
                    <a:solidFill>
                      <a:schemeClr val="bg1"/>
                    </a:solidFill>
                  </a:defRPr>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grafikon'!$H$75:$H$78</c:f>
              <c:numCache>
                <c:formatCode>0%</c:formatCode>
                <c:ptCount val="4"/>
                <c:pt idx="0">
                  <c:v>0.13</c:v>
                </c:pt>
                <c:pt idx="1">
                  <c:v>0.24000000000000021</c:v>
                </c:pt>
                <c:pt idx="2">
                  <c:v>0.47000000000000008</c:v>
                </c:pt>
                <c:pt idx="3">
                  <c:v>0.44</c:v>
                </c:pt>
              </c:numCache>
            </c:numRef>
          </c:val>
        </c:ser>
        <c:ser>
          <c:idx val="6"/>
          <c:order val="6"/>
          <c:tx>
            <c:strRef>
              <c:f>'institucije grafikon'!$I$74</c:f>
              <c:strCache>
                <c:ptCount val="1"/>
                <c:pt idx="0">
                  <c:v>jun 2013</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200" b="1"/>
                </a:pPr>
                <a:endParaRPr lang="en-US"/>
              </a:p>
            </c:txPr>
            <c:showVal val="1"/>
          </c:dLbls>
          <c:cat>
            <c:strRef>
              <c:f>'institucije grafikon'!$B$75:$B$78</c:f>
              <c:strCache>
                <c:ptCount val="4"/>
                <c:pt idx="0">
                  <c:v>Vojska </c:v>
                </c:pt>
                <c:pt idx="1">
                  <c:v>Predsednik države</c:v>
                </c:pt>
                <c:pt idx="2">
                  <c:v>Vlada </c:v>
                </c:pt>
                <c:pt idx="3">
                  <c:v>Parlament / zakonodavstvo </c:v>
                </c:pt>
              </c:strCache>
            </c:strRef>
          </c:cat>
          <c:val>
            <c:numRef>
              <c:f>'institucije grafikon'!$I$75:$I$78</c:f>
              <c:numCache>
                <c:formatCode>0%</c:formatCode>
                <c:ptCount val="4"/>
                <c:pt idx="0">
                  <c:v>0.16</c:v>
                </c:pt>
                <c:pt idx="1">
                  <c:v>0.29000000000000031</c:v>
                </c:pt>
                <c:pt idx="2">
                  <c:v>0.47000000000000008</c:v>
                </c:pt>
                <c:pt idx="3">
                  <c:v>0.48000000000000032</c:v>
                </c:pt>
              </c:numCache>
            </c:numRef>
          </c:val>
        </c:ser>
        <c:overlap val="100"/>
        <c:axId val="76305536"/>
        <c:axId val="76307072"/>
      </c:barChart>
      <c:catAx>
        <c:axId val="76305536"/>
        <c:scaling>
          <c:orientation val="minMax"/>
        </c:scaling>
        <c:axPos val="l"/>
        <c:numFmt formatCode="mmm/yy"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6307072"/>
        <c:crosses val="autoZero"/>
        <c:auto val="1"/>
        <c:lblAlgn val="ctr"/>
        <c:lblOffset val="100"/>
      </c:catAx>
      <c:valAx>
        <c:axId val="76307072"/>
        <c:scaling>
          <c:orientation val="minMax"/>
        </c:scaling>
        <c:delete val="1"/>
        <c:axPos val="b"/>
        <c:numFmt formatCode="0%" sourceLinked="1"/>
        <c:tickLblPos val="none"/>
        <c:crossAx val="76305536"/>
        <c:crosses val="autoZero"/>
        <c:crossBetween val="between"/>
      </c:valAx>
    </c:plotArea>
    <c:legend>
      <c:legendPos val="r"/>
      <c:layout>
        <c:manualLayout>
          <c:xMode val="edge"/>
          <c:yMode val="edge"/>
          <c:x val="0.87873465255045746"/>
          <c:y val="0.13726996082011494"/>
          <c:w val="0.12048016891350492"/>
          <c:h val="0.69961695721943762"/>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711"/>
          <c:h val="0.69096711440481762"/>
        </c:manualLayout>
      </c:layout>
      <c:barChart>
        <c:barDir val="col"/>
        <c:grouping val="clustered"/>
        <c:ser>
          <c:idx val="0"/>
          <c:order val="0"/>
          <c:tx>
            <c:strRef>
              <c:f>procenti!$G$1035</c:f>
              <c:strCache>
                <c:ptCount val="1"/>
                <c:pt idx="0">
                  <c:v>dec.12</c:v>
                </c:pt>
              </c:strCache>
            </c:strRef>
          </c:tx>
          <c:spPr>
            <a:solidFill>
              <a:schemeClr val="accent1">
                <a:lumMod val="60000"/>
                <a:lumOff val="40000"/>
              </a:schemeClr>
            </a:solidFill>
            <a:scene3d>
              <a:camera prst="orthographicFront"/>
              <a:lightRig rig="threePt" dir="t"/>
            </a:scene3d>
            <a:sp3d>
              <a:bevelT/>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Mediji</c:v>
                </c:pt>
                <c:pt idx="1">
                  <c:v>Čujem</c:v>
                </c:pt>
                <c:pt idx="2">
                  <c:v>Prijatelji, rodbina</c:v>
                </c:pt>
                <c:pt idx="3">
                  <c:v>Lično iskustvo</c:v>
                </c:pt>
                <c:pt idx="4">
                  <c:v>Drugi izvori</c:v>
                </c:pt>
              </c:strCache>
            </c:strRef>
          </c:cat>
          <c:val>
            <c:numRef>
              <c:f>procenti!$G$1036:$G$1040</c:f>
              <c:numCache>
                <c:formatCode>0%</c:formatCode>
                <c:ptCount val="5"/>
                <c:pt idx="0">
                  <c:v>0.66000000000000136</c:v>
                </c:pt>
                <c:pt idx="1">
                  <c:v>0.34</c:v>
                </c:pt>
                <c:pt idx="2">
                  <c:v>0.35000000000000031</c:v>
                </c:pt>
                <c:pt idx="3">
                  <c:v>0.13</c:v>
                </c:pt>
                <c:pt idx="4">
                  <c:v>2.0000000000000011E-2</c:v>
                </c:pt>
              </c:numCache>
            </c:numRef>
          </c:val>
        </c:ser>
        <c:ser>
          <c:idx val="1"/>
          <c:order val="1"/>
          <c:tx>
            <c:strRef>
              <c:f>procenti!$H$1035</c:f>
              <c:strCache>
                <c:ptCount val="1"/>
                <c:pt idx="0">
                  <c:v>jun.13</c:v>
                </c:pt>
              </c:strCache>
            </c:strRef>
          </c:tx>
          <c:spPr>
            <a:solidFill>
              <a:schemeClr val="accent2">
                <a:lumMod val="40000"/>
                <a:lumOff val="60000"/>
              </a:schemeClr>
            </a:solidFill>
            <a:scene3d>
              <a:camera prst="orthographicFront"/>
              <a:lightRig rig="threePt" dir="t"/>
            </a:scene3d>
            <a:sp3d>
              <a:bevelT/>
              <a:bevelB/>
            </a:sp3d>
          </c:spPr>
          <c:dLbls>
            <c:txPr>
              <a:bodyPr/>
              <a:lstStyle/>
              <a:p>
                <a:pPr>
                  <a:defRPr sz="1200" b="1" i="0" u="none" strike="noStrike" baseline="0">
                    <a:solidFill>
                      <a:srgbClr val="000000"/>
                    </a:solidFill>
                    <a:latin typeface="Constantia"/>
                    <a:ea typeface="Constantia"/>
                    <a:cs typeface="Constantia"/>
                  </a:defRPr>
                </a:pPr>
                <a:endParaRPr lang="en-US"/>
              </a:p>
            </c:txPr>
            <c:showVal val="1"/>
          </c:dLbls>
          <c:cat>
            <c:strRef>
              <c:f>procenti!$F$1036:$F$1040</c:f>
              <c:strCache>
                <c:ptCount val="5"/>
                <c:pt idx="0">
                  <c:v>Mediji</c:v>
                </c:pt>
                <c:pt idx="1">
                  <c:v>Čujem</c:v>
                </c:pt>
                <c:pt idx="2">
                  <c:v>Prijatelji, rodbina</c:v>
                </c:pt>
                <c:pt idx="3">
                  <c:v>Lično iskustvo</c:v>
                </c:pt>
                <c:pt idx="4">
                  <c:v>Drugi izvori</c:v>
                </c:pt>
              </c:strCache>
            </c:strRef>
          </c:cat>
          <c:val>
            <c:numRef>
              <c:f>procenti!$H$1036:$H$1040</c:f>
              <c:numCache>
                <c:formatCode>0%</c:formatCode>
                <c:ptCount val="5"/>
                <c:pt idx="0">
                  <c:v>0.60000000000000064</c:v>
                </c:pt>
                <c:pt idx="1">
                  <c:v>0.38000000000000062</c:v>
                </c:pt>
                <c:pt idx="2">
                  <c:v>0.31000000000000055</c:v>
                </c:pt>
                <c:pt idx="3">
                  <c:v>0.13</c:v>
                </c:pt>
                <c:pt idx="4">
                  <c:v>1.0000000000000005E-2</c:v>
                </c:pt>
              </c:numCache>
            </c:numRef>
          </c:val>
        </c:ser>
        <c:axId val="78271616"/>
        <c:axId val="78273152"/>
      </c:barChart>
      <c:catAx>
        <c:axId val="78271616"/>
        <c:scaling>
          <c:orientation val="minMax"/>
        </c:scaling>
        <c:axPos val="b"/>
        <c:numFmt formatCode="General" sourceLinked="1"/>
        <c:tickLblPos val="nextTo"/>
        <c:txPr>
          <a:bodyPr rot="0" vert="horz"/>
          <a:lstStyle/>
          <a:p>
            <a:pPr>
              <a:defRPr sz="1000" b="0" i="0" u="none" strike="noStrike" baseline="0">
                <a:solidFill>
                  <a:srgbClr val="000000"/>
                </a:solidFill>
                <a:latin typeface="Constantia"/>
                <a:ea typeface="Constantia"/>
                <a:cs typeface="Constantia"/>
              </a:defRPr>
            </a:pPr>
            <a:endParaRPr lang="en-US"/>
          </a:p>
        </c:txPr>
        <c:crossAx val="78273152"/>
        <c:crosses val="autoZero"/>
        <c:auto val="1"/>
        <c:lblAlgn val="ctr"/>
        <c:lblOffset val="100"/>
      </c:catAx>
      <c:valAx>
        <c:axId val="78273152"/>
        <c:scaling>
          <c:orientation val="minMax"/>
        </c:scaling>
        <c:delete val="1"/>
        <c:axPos val="l"/>
        <c:numFmt formatCode="0%" sourceLinked="1"/>
        <c:tickLblPos val="none"/>
        <c:crossAx val="78271616"/>
        <c:crosses val="autoZero"/>
        <c:crossBetween val="between"/>
      </c:valAx>
    </c:plotArea>
    <c:legend>
      <c:legendPos val="b"/>
      <c:txPr>
        <a:bodyPr/>
        <a:lstStyle/>
        <a:p>
          <a:pPr>
            <a:defRPr sz="92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II'!$C$17</c:f>
              <c:strCache>
                <c:ptCount val="1"/>
                <c:pt idx="0">
                  <c:v>2009 oktobar</c:v>
                </c:pt>
              </c:strCache>
            </c:strRef>
          </c:tx>
          <c:spPr>
            <a:solidFill>
              <a:schemeClr val="tx2">
                <a:lumMod val="5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II'!$C$18:$C$24</c:f>
              <c:numCache>
                <c:formatCode>0%</c:formatCode>
                <c:ptCount val="7"/>
                <c:pt idx="0">
                  <c:v>9.0000000000000024E-2</c:v>
                </c:pt>
                <c:pt idx="1">
                  <c:v>9.0000000000000024E-2</c:v>
                </c:pt>
                <c:pt idx="2">
                  <c:v>0.14000000000000001</c:v>
                </c:pt>
                <c:pt idx="3">
                  <c:v>0.24000000000000021</c:v>
                </c:pt>
                <c:pt idx="4">
                  <c:v>0.16</c:v>
                </c:pt>
                <c:pt idx="5">
                  <c:v>0.30000000000000032</c:v>
                </c:pt>
                <c:pt idx="6">
                  <c:v>0.37000000000000038</c:v>
                </c:pt>
              </c:numCache>
            </c:numRef>
          </c:val>
        </c:ser>
        <c:ser>
          <c:idx val="1"/>
          <c:order val="1"/>
          <c:tx>
            <c:strRef>
              <c:f>'grafikoni II'!$D$17</c:f>
              <c:strCache>
                <c:ptCount val="1"/>
                <c:pt idx="0">
                  <c:v>2010 mart</c:v>
                </c:pt>
              </c:strCache>
            </c:strRef>
          </c:tx>
          <c:spPr>
            <a:solidFill>
              <a:schemeClr val="accent1">
                <a:lumMod val="50000"/>
              </a:schemeClr>
            </a:solidFill>
            <a:scene3d>
              <a:camera prst="orthographicFront"/>
              <a:lightRig rig="threePt" dir="t"/>
            </a:scene3d>
            <a:sp3d>
              <a:bevelT/>
              <a:bevelB/>
            </a:sp3d>
          </c:spPr>
          <c:dLbls>
            <c:txPr>
              <a:bodyPr/>
              <a:lstStyle/>
              <a:p>
                <a:pPr>
                  <a:defRPr sz="800" b="1"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II'!$D$18:$D$24</c:f>
              <c:numCache>
                <c:formatCode>0%</c:formatCode>
                <c:ptCount val="7"/>
                <c:pt idx="0">
                  <c:v>0.05</c:v>
                </c:pt>
                <c:pt idx="1">
                  <c:v>8.0000000000000043E-2</c:v>
                </c:pt>
                <c:pt idx="2">
                  <c:v>0.11</c:v>
                </c:pt>
                <c:pt idx="3">
                  <c:v>0.2</c:v>
                </c:pt>
                <c:pt idx="4">
                  <c:v>0.15000000000000024</c:v>
                </c:pt>
                <c:pt idx="5">
                  <c:v>0.37000000000000038</c:v>
                </c:pt>
                <c:pt idx="6">
                  <c:v>0.33000000000000074</c:v>
                </c:pt>
              </c:numCache>
            </c:numRef>
          </c:val>
        </c:ser>
        <c:ser>
          <c:idx val="2"/>
          <c:order val="2"/>
          <c:tx>
            <c:strRef>
              <c:f>'grafikoni II'!$E$17</c:f>
              <c:strCache>
                <c:ptCount val="1"/>
                <c:pt idx="0">
                  <c:v>2010 oktobar</c:v>
                </c:pt>
              </c:strCache>
            </c:strRef>
          </c:tx>
          <c:spPr>
            <a:solidFill>
              <a:schemeClr val="accent1">
                <a:lumMod val="75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II'!$E$18:$E$24</c:f>
              <c:numCache>
                <c:formatCode>0%</c:formatCode>
                <c:ptCount val="7"/>
                <c:pt idx="0">
                  <c:v>6.0000000000000032E-2</c:v>
                </c:pt>
                <c:pt idx="1">
                  <c:v>8.0000000000000043E-2</c:v>
                </c:pt>
                <c:pt idx="2">
                  <c:v>0.1</c:v>
                </c:pt>
                <c:pt idx="3">
                  <c:v>0.18000000000000024</c:v>
                </c:pt>
                <c:pt idx="4">
                  <c:v>0.13</c:v>
                </c:pt>
                <c:pt idx="5">
                  <c:v>0.30000000000000032</c:v>
                </c:pt>
                <c:pt idx="6">
                  <c:v>0.33000000000000074</c:v>
                </c:pt>
              </c:numCache>
            </c:numRef>
          </c:val>
        </c:ser>
        <c:ser>
          <c:idx val="3"/>
          <c:order val="3"/>
          <c:tx>
            <c:strRef>
              <c:f>'grafikoni II'!$F$17</c:f>
              <c:strCache>
                <c:ptCount val="1"/>
                <c:pt idx="0">
                  <c:v>2011 novembar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II'!$F$18:$F$24</c:f>
              <c:numCache>
                <c:formatCode>0%</c:formatCode>
                <c:ptCount val="7"/>
                <c:pt idx="0">
                  <c:v>8.0000000000000043E-2</c:v>
                </c:pt>
                <c:pt idx="1">
                  <c:v>0.1</c:v>
                </c:pt>
                <c:pt idx="2">
                  <c:v>0.1</c:v>
                </c:pt>
                <c:pt idx="3">
                  <c:v>0.15000000000000024</c:v>
                </c:pt>
                <c:pt idx="4">
                  <c:v>0.13</c:v>
                </c:pt>
                <c:pt idx="5">
                  <c:v>0.29000000000000031</c:v>
                </c:pt>
                <c:pt idx="6">
                  <c:v>0.33000000000000074</c:v>
                </c:pt>
              </c:numCache>
            </c:numRef>
          </c:val>
        </c:ser>
        <c:ser>
          <c:idx val="4"/>
          <c:order val="4"/>
          <c:tx>
            <c:strRef>
              <c:f>'grafikoni II'!$G$17</c:f>
              <c:strCache>
                <c:ptCount val="1"/>
                <c:pt idx="0">
                  <c:v>2012 jun</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II'!$G$18:$G$24</c:f>
              <c:numCache>
                <c:formatCode>0%</c:formatCode>
                <c:ptCount val="7"/>
                <c:pt idx="0">
                  <c:v>7.0000000000000021E-2</c:v>
                </c:pt>
                <c:pt idx="1">
                  <c:v>0.11</c:v>
                </c:pt>
                <c:pt idx="2">
                  <c:v>0.11</c:v>
                </c:pt>
                <c:pt idx="3">
                  <c:v>0.17</c:v>
                </c:pt>
                <c:pt idx="4">
                  <c:v>0.11</c:v>
                </c:pt>
                <c:pt idx="5">
                  <c:v>0.26</c:v>
                </c:pt>
                <c:pt idx="6">
                  <c:v>0.33000000000000074</c:v>
                </c:pt>
              </c:numCache>
            </c:numRef>
          </c:val>
        </c:ser>
        <c:ser>
          <c:idx val="5"/>
          <c:order val="5"/>
          <c:tx>
            <c:strRef>
              <c:f>'grafikoni II'!$H$17</c:f>
              <c:strCache>
                <c:ptCount val="1"/>
                <c:pt idx="0">
                  <c:v>2012 decembar</c:v>
                </c:pt>
              </c:strCache>
            </c:strRef>
          </c:tx>
          <c:spPr>
            <a:solidFill>
              <a:srgbClr val="C00000"/>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II'!$H$18:$H$24</c:f>
              <c:numCache>
                <c:formatCode>0%</c:formatCode>
                <c:ptCount val="7"/>
                <c:pt idx="0">
                  <c:v>4.0000000000000022E-2</c:v>
                </c:pt>
                <c:pt idx="1">
                  <c:v>9.0000000000000024E-2</c:v>
                </c:pt>
                <c:pt idx="2">
                  <c:v>0.14000000000000001</c:v>
                </c:pt>
                <c:pt idx="3">
                  <c:v>0.18000000000000024</c:v>
                </c:pt>
                <c:pt idx="4">
                  <c:v>0.24000000000000021</c:v>
                </c:pt>
                <c:pt idx="5">
                  <c:v>0.34</c:v>
                </c:pt>
                <c:pt idx="6">
                  <c:v>0.4</c:v>
                </c:pt>
              </c:numCache>
            </c:numRef>
          </c:val>
        </c:ser>
        <c:ser>
          <c:idx val="6"/>
          <c:order val="6"/>
          <c:tx>
            <c:strRef>
              <c:f>'grafikoni II'!$I$17</c:f>
              <c:strCache>
                <c:ptCount val="1"/>
                <c:pt idx="0">
                  <c:v>2013 jun</c:v>
                </c:pt>
              </c:strCache>
            </c:strRef>
          </c:tx>
          <c:spPr>
            <a:solidFill>
              <a:srgbClr val="C0504D">
                <a:lumMod val="40000"/>
                <a:lumOff val="60000"/>
              </a:srgbClr>
            </a:solidFill>
            <a:ln>
              <a:solidFill>
                <a:sysClr val="window" lastClr="FFFFFF"/>
              </a:solidFill>
            </a:ln>
            <a:scene3d>
              <a:camera prst="orthographicFront"/>
              <a:lightRig rig="threePt" dir="t"/>
            </a:scene3d>
            <a:sp3d>
              <a:bevelT/>
              <a:bevelB/>
            </a:sp3d>
          </c:spPr>
          <c:dLbls>
            <c:dLbl>
              <c:idx val="0"/>
              <c:layout>
                <c:manualLayout>
                  <c:x val="2.5493024044739254E-2"/>
                  <c:y val="0"/>
                </c:manualLayout>
              </c:layout>
              <c:showVal val="1"/>
            </c:dLbl>
            <c:dLbl>
              <c:idx val="1"/>
              <c:layout>
                <c:manualLayout>
                  <c:x val="8.4976746815797546E-3"/>
                  <c:y val="-6.5142569900029333E-3"/>
                </c:manualLayout>
              </c:layout>
              <c:showVal val="1"/>
            </c:dLbl>
            <c:dLbl>
              <c:idx val="2"/>
              <c:layout>
                <c:manualLayout>
                  <c:x val="1.2746512022369627E-2"/>
                  <c:y val="-6.5142569900029333E-3"/>
                </c:manualLayout>
              </c:layout>
              <c:showVal val="1"/>
            </c:dLbl>
            <c:dLbl>
              <c:idx val="3"/>
              <c:layout>
                <c:manualLayout>
                  <c:x val="2.1244186703949456E-2"/>
                  <c:y val="-1.3028513980005907E-2"/>
                </c:manualLayout>
              </c:layout>
              <c:showVal val="1"/>
            </c:dLbl>
            <c:dLbl>
              <c:idx val="4"/>
              <c:layout>
                <c:manualLayout>
                  <c:x val="7.7894451404465554E-17"/>
                  <c:y val="-1.3028513980005848E-2"/>
                </c:manualLayout>
              </c:layout>
              <c:showVal val="1"/>
            </c:dLbl>
            <c:dLbl>
              <c:idx val="5"/>
              <c:layout>
                <c:manualLayout>
                  <c:x val="5.5234885430268381E-2"/>
                  <c:y val="3.2571284950014667E-3"/>
                </c:manualLayout>
              </c:layout>
              <c:showVal val="1"/>
            </c:dLbl>
            <c:spPr>
              <a:solidFill>
                <a:srgbClr val="C0504D">
                  <a:lumMod val="40000"/>
                  <a:lumOff val="60000"/>
                </a:srgbClr>
              </a:solidFill>
            </c:spPr>
            <c:txPr>
              <a:bodyPr/>
              <a:lstStyle/>
              <a:p>
                <a:pPr>
                  <a:defRPr b="1"/>
                </a:pPr>
                <a:endParaRPr lang="en-US"/>
              </a:p>
            </c:txPr>
            <c:showVal val="1"/>
          </c:dLbls>
          <c:cat>
            <c:strRef>
              <c:f>'grafikoni II'!$B$18:$B$24</c:f>
              <c:strCache>
                <c:ptCount val="7"/>
                <c:pt idx="0">
                  <c:v>Prijavio/la bih novinarima</c:v>
                </c:pt>
                <c:pt idx="1">
                  <c:v>Ništa ne bih učinio/la, čekao/la bih da se situacija promeni</c:v>
                </c:pt>
                <c:pt idx="2">
                  <c:v>Prijavio/la bih upravi</c:v>
                </c:pt>
                <c:pt idx="3">
                  <c:v>Platio/la bih ukoliko imam novac</c:v>
                </c:pt>
                <c:pt idx="4">
                  <c:v>Prijavio bih organima za sprovođenje zakona</c:v>
                </c:pt>
                <c:pt idx="5">
                  <c:v>Potražio bih nekog da mi pomogne bez plaćanja mita</c:v>
                </c:pt>
                <c:pt idx="6">
                  <c:v>Ne bih platio/la</c:v>
                </c:pt>
              </c:strCache>
            </c:strRef>
          </c:cat>
          <c:val>
            <c:numRef>
              <c:f>'grafikoni II'!$I$18:$I$24</c:f>
              <c:numCache>
                <c:formatCode>0%</c:formatCode>
                <c:ptCount val="7"/>
                <c:pt idx="0">
                  <c:v>7.0000000000000021E-2</c:v>
                </c:pt>
                <c:pt idx="1">
                  <c:v>0.14000000000000001</c:v>
                </c:pt>
                <c:pt idx="2">
                  <c:v>0.14000000000000001</c:v>
                </c:pt>
                <c:pt idx="3">
                  <c:v>0.17</c:v>
                </c:pt>
                <c:pt idx="4">
                  <c:v>0.18000000000000024</c:v>
                </c:pt>
                <c:pt idx="5">
                  <c:v>0.32000000000000062</c:v>
                </c:pt>
                <c:pt idx="6">
                  <c:v>0.46</c:v>
                </c:pt>
              </c:numCache>
            </c:numRef>
          </c:val>
        </c:ser>
        <c:axId val="78874496"/>
        <c:axId val="78876032"/>
      </c:barChart>
      <c:catAx>
        <c:axId val="78874496"/>
        <c:scaling>
          <c:orientation val="minMax"/>
        </c:scaling>
        <c:axPos val="l"/>
        <c:numFmt formatCode="General"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8876032"/>
        <c:crosses val="autoZero"/>
        <c:auto val="1"/>
        <c:lblAlgn val="ctr"/>
        <c:lblOffset val="100"/>
      </c:catAx>
      <c:valAx>
        <c:axId val="78876032"/>
        <c:scaling>
          <c:orientation val="minMax"/>
        </c:scaling>
        <c:delete val="1"/>
        <c:axPos val="b"/>
        <c:numFmt formatCode="0%" sourceLinked="1"/>
        <c:tickLblPos val="none"/>
        <c:crossAx val="78874496"/>
        <c:crosses val="autoZero"/>
        <c:crossBetween val="between"/>
      </c:valAx>
    </c:plotArea>
    <c:legend>
      <c:legendPos val="r"/>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'ko se bori proti korupcije graf'!$C$6</c:f>
              <c:strCache>
                <c:ptCount val="1"/>
                <c:pt idx="0">
                  <c:v>jun.12</c:v>
                </c:pt>
              </c:strCache>
            </c:strRef>
          </c:tx>
          <c:spPr>
            <a:solidFill>
              <a:srgbClr val="AEBAD5">
                <a:lumMod val="50000"/>
              </a:srgb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graf'!$C$7:$C$18</c:f>
              <c:numCache>
                <c:formatCode>0%</c:formatCode>
                <c:ptCount val="12"/>
                <c:pt idx="0">
                  <c:v>1.0000000000000005E-2</c:v>
                </c:pt>
                <c:pt idx="1">
                  <c:v>1.0000000000000005E-2</c:v>
                </c:pt>
                <c:pt idx="2">
                  <c:v>7.0000000000000021E-2</c:v>
                </c:pt>
                <c:pt idx="3">
                  <c:v>3.0000000000000002E-2</c:v>
                </c:pt>
                <c:pt idx="4">
                  <c:v>3.0000000000000002E-2</c:v>
                </c:pt>
                <c:pt idx="5">
                  <c:v>4.0000000000000022E-2</c:v>
                </c:pt>
                <c:pt idx="6">
                  <c:v>2.0000000000000011E-2</c:v>
                </c:pt>
                <c:pt idx="7">
                  <c:v>0.11</c:v>
                </c:pt>
                <c:pt idx="8">
                  <c:v>0.24000000000000021</c:v>
                </c:pt>
                <c:pt idx="9">
                  <c:v>0.13</c:v>
                </c:pt>
                <c:pt idx="10">
                  <c:v>0.47000000000000008</c:v>
                </c:pt>
                <c:pt idx="11">
                  <c:v>0.46</c:v>
                </c:pt>
              </c:numCache>
            </c:numRef>
          </c:val>
        </c:ser>
        <c:ser>
          <c:idx val="1"/>
          <c:order val="1"/>
          <c:tx>
            <c:strRef>
              <c:f>'ko se bori proti korupcije graf'!$D$6</c:f>
              <c:strCache>
                <c:ptCount val="1"/>
                <c:pt idx="0">
                  <c:v>dec.12</c:v>
                </c:pt>
              </c:strCache>
            </c:strRef>
          </c:tx>
          <c:spPr>
            <a:solidFill>
              <a:srgbClr val="C00000"/>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graf'!$D$7:$D$18</c:f>
              <c:numCache>
                <c:formatCode>0%</c:formatCode>
                <c:ptCount val="12"/>
                <c:pt idx="0">
                  <c:v>1.0000000000000005E-2</c:v>
                </c:pt>
                <c:pt idx="1">
                  <c:v>1.0000000000000005E-2</c:v>
                </c:pt>
                <c:pt idx="2">
                  <c:v>0.05</c:v>
                </c:pt>
                <c:pt idx="3">
                  <c:v>0.05</c:v>
                </c:pt>
                <c:pt idx="4">
                  <c:v>6.0000000000000032E-2</c:v>
                </c:pt>
                <c:pt idx="5">
                  <c:v>9.0000000000000024E-2</c:v>
                </c:pt>
                <c:pt idx="6">
                  <c:v>2.0000000000000011E-2</c:v>
                </c:pt>
                <c:pt idx="7">
                  <c:v>0.18000000000000024</c:v>
                </c:pt>
                <c:pt idx="8">
                  <c:v>0.37000000000000038</c:v>
                </c:pt>
                <c:pt idx="9">
                  <c:v>0.26</c:v>
                </c:pt>
                <c:pt idx="10">
                  <c:v>0.49000000000000032</c:v>
                </c:pt>
                <c:pt idx="11">
                  <c:v>0.41000000000000031</c:v>
                </c:pt>
              </c:numCache>
            </c:numRef>
          </c:val>
        </c:ser>
        <c:ser>
          <c:idx val="2"/>
          <c:order val="2"/>
          <c:tx>
            <c:strRef>
              <c:f>'ko se bori proti korupcije graf'!$E$6</c:f>
              <c:strCache>
                <c:ptCount val="1"/>
                <c:pt idx="0">
                  <c:v>jun.13</c:v>
                </c:pt>
              </c:strCache>
            </c:strRef>
          </c:tx>
          <c:spPr>
            <a:solidFill>
              <a:srgbClr val="FE8637">
                <a:lumMod val="40000"/>
                <a:lumOff val="60000"/>
              </a:srgbClr>
            </a:solidFill>
            <a:ln>
              <a:solidFill>
                <a:sysClr val="window" lastClr="FFFFFF"/>
              </a:solidFill>
            </a:ln>
            <a:scene3d>
              <a:camera prst="orthographicFront"/>
              <a:lightRig rig="threePt" dir="t"/>
            </a:scene3d>
            <a:sp3d>
              <a:bevelT/>
              <a:bevelB/>
            </a:sp3d>
          </c:spPr>
          <c:dLbls>
            <c:dLbl>
              <c:idx val="3"/>
              <c:layout>
                <c:manualLayout>
                  <c:x val="-6.2305295950155952E-3"/>
                  <c:y val="-1.2759170653907534E-2"/>
                </c:manualLayout>
              </c:layout>
              <c:dLblPos val="outEnd"/>
              <c:showVal val="1"/>
            </c:dLbl>
            <c:dLbl>
              <c:idx val="4"/>
              <c:layout>
                <c:manualLayout>
                  <c:x val="-2.0768431983385228E-3"/>
                  <c:y val="-6.379585326953748E-3"/>
                </c:manualLayout>
              </c:layout>
              <c:dLblPos val="outEnd"/>
              <c:showVal val="1"/>
            </c:dLbl>
            <c:dLbl>
              <c:idx val="5"/>
              <c:layout>
                <c:manualLayout>
                  <c:x val="0"/>
                  <c:y val="-1.2759170653907534E-2"/>
                </c:manualLayout>
              </c:layout>
              <c:dLblPos val="outEnd"/>
              <c:showVal val="1"/>
            </c:dLbl>
            <c:dLbl>
              <c:idx val="6"/>
              <c:layout>
                <c:manualLayout>
                  <c:x val="0"/>
                  <c:y val="-9.5693779904305609E-3"/>
                </c:manualLayout>
              </c:layout>
              <c:dLblPos val="outEnd"/>
              <c:showVal val="1"/>
            </c:dLbl>
            <c:dLbl>
              <c:idx val="7"/>
              <c:layout>
                <c:manualLayout>
                  <c:x val="-7.6150037580681151E-17"/>
                  <c:y val="-1.5948963317384369E-2"/>
                </c:manualLayout>
              </c:layout>
              <c:dLblPos val="outEnd"/>
              <c:showVal val="1"/>
            </c:dLbl>
            <c:dLbl>
              <c:idx val="9"/>
              <c:layout>
                <c:manualLayout>
                  <c:x val="4.1536863966771314E-3"/>
                  <c:y val="-1.9138755980861243E-2"/>
                </c:manualLayout>
              </c:layout>
              <c:dLblPos val="outEnd"/>
              <c:showVal val="1"/>
            </c:dLbl>
            <c:dLbl>
              <c:idx val="10"/>
              <c:layout>
                <c:manualLayout>
                  <c:x val="0"/>
                  <c:y val="-1.5948963317384369E-2"/>
                </c:manualLayout>
              </c:layout>
              <c:dLblPos val="outEnd"/>
              <c:showVal val="1"/>
            </c:dLbl>
            <c:dLbl>
              <c:idx val="11"/>
              <c:layout>
                <c:manualLayout>
                  <c:x val="-6.2305295950155952E-3"/>
                  <c:y val="-1.9138755980861243E-2"/>
                </c:manualLayout>
              </c:layout>
              <c:dLblPos val="outEnd"/>
              <c:showVal val="1"/>
            </c:dLbl>
            <c:spPr>
              <a:solidFill>
                <a:srgbClr val="C0504D">
                  <a:lumMod val="40000"/>
                  <a:lumOff val="60000"/>
                </a:srgbClr>
              </a:solidFill>
            </c:spPr>
            <c:txPr>
              <a:bodyPr/>
              <a:lstStyle/>
              <a:p>
                <a:pPr>
                  <a:defRPr sz="1000" b="1"/>
                </a:pPr>
                <a:endParaRPr lang="en-US"/>
              </a:p>
            </c:txPr>
            <c:showVal val="1"/>
          </c:dLbls>
          <c:cat>
            <c:strRef>
              <c:f>'ko se bori proti korupcije graf'!$B$7:$B$18</c:f>
              <c:strCache>
                <c:ptCount val="12"/>
                <c:pt idx="0">
                  <c:v>Poverenik za informacije od javnog značaja i zaštitu podataka o ličnosti</c:v>
                </c:pt>
                <c:pt idx="1">
                  <c:v>NVO</c:v>
                </c:pt>
                <c:pt idx="2">
                  <c:v>Specijalne elitne jedinice</c:v>
                </c:pt>
                <c:pt idx="3">
                  <c:v>Državna revizorska institucija</c:v>
                </c:pt>
                <c:pt idx="4">
                  <c:v>Parlament</c:v>
                </c:pt>
                <c:pt idx="5">
                  <c:v>Predsednik</c:v>
                </c:pt>
                <c:pt idx="6">
                  <c:v>Zaštitnik građana</c:v>
                </c:pt>
                <c:pt idx="7">
                  <c:v>Građani  (pokreti građana)</c:v>
                </c:pt>
                <c:pt idx="8">
                  <c:v>Sudstvo</c:v>
                </c:pt>
                <c:pt idx="9">
                  <c:v>Agencija za borbu protiv korupcije</c:v>
                </c:pt>
                <c:pt idx="10">
                  <c:v>Policija</c:v>
                </c:pt>
                <c:pt idx="11">
                  <c:v>Vlada</c:v>
                </c:pt>
              </c:strCache>
            </c:strRef>
          </c:cat>
          <c:val>
            <c:numRef>
              <c:f>'ko se bori proti korupcije graf'!$E$7:$E$18</c:f>
              <c:numCache>
                <c:formatCode>0%</c:formatCode>
                <c:ptCount val="12"/>
                <c:pt idx="0">
                  <c:v>1.0000000000000005E-2</c:v>
                </c:pt>
                <c:pt idx="1">
                  <c:v>2.0000000000000011E-2</c:v>
                </c:pt>
                <c:pt idx="2">
                  <c:v>3.0000000000000002E-2</c:v>
                </c:pt>
                <c:pt idx="3">
                  <c:v>3.0000000000000002E-2</c:v>
                </c:pt>
                <c:pt idx="4">
                  <c:v>3.0000000000000002E-2</c:v>
                </c:pt>
                <c:pt idx="5">
                  <c:v>0.05</c:v>
                </c:pt>
                <c:pt idx="6">
                  <c:v>0.1</c:v>
                </c:pt>
                <c:pt idx="7">
                  <c:v>0.19</c:v>
                </c:pt>
                <c:pt idx="8">
                  <c:v>0.27</c:v>
                </c:pt>
                <c:pt idx="9">
                  <c:v>0.35000000000000031</c:v>
                </c:pt>
                <c:pt idx="10">
                  <c:v>0.39000000000000062</c:v>
                </c:pt>
                <c:pt idx="11">
                  <c:v>0.43000000000000038</c:v>
                </c:pt>
              </c:numCache>
            </c:numRef>
          </c:val>
        </c:ser>
        <c:axId val="78749056"/>
        <c:axId val="78652544"/>
      </c:barChart>
      <c:catAx>
        <c:axId val="78749056"/>
        <c:scaling>
          <c:orientation val="minMax"/>
        </c:scaling>
        <c:axPos val="l"/>
        <c:numFmt formatCode="@"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8652544"/>
        <c:crosses val="autoZero"/>
        <c:auto val="1"/>
        <c:lblAlgn val="ctr"/>
        <c:lblOffset val="100"/>
      </c:catAx>
      <c:valAx>
        <c:axId val="78652544"/>
        <c:scaling>
          <c:orientation val="minMax"/>
        </c:scaling>
        <c:delete val="1"/>
        <c:axPos val="b"/>
        <c:numFmt formatCode="0%" sourceLinked="1"/>
        <c:tickLblPos val="none"/>
        <c:crossAx val="78749056"/>
        <c:crosses val="autoZero"/>
        <c:crossBetween val="between"/>
      </c:valAx>
    </c:plotArea>
    <c:legend>
      <c:legendPos val="r"/>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40233178720686746"/>
          <c:y val="4.0385153527182055E-2"/>
          <c:w val="0.47521233770981941"/>
          <c:h val="0.91922969294563583"/>
        </c:manualLayout>
      </c:layout>
      <c:barChart>
        <c:barDir val="bar"/>
        <c:grouping val="clustered"/>
        <c:ser>
          <c:idx val="0"/>
          <c:order val="0"/>
          <c:tx>
            <c:strRef>
              <c:f>'grafikoni II'!$C$31</c:f>
              <c:strCache>
                <c:ptCount val="1"/>
                <c:pt idx="0">
                  <c:v>2009 oktobar</c:v>
                </c:pt>
              </c:strCache>
            </c:strRef>
          </c:tx>
          <c:spPr>
            <a:solidFill>
              <a:schemeClr val="tx2">
                <a:lumMod val="50000"/>
              </a:schemeClr>
            </a:solidFill>
            <a:scene3d>
              <a:camera prst="orthographicFront"/>
              <a:lightRig rig="threePt" dir="t"/>
            </a:scene3d>
            <a:sp3d>
              <a:bevelT/>
              <a:bevelB/>
            </a:sp3d>
          </c:spPr>
          <c:dLbls>
            <c:txPr>
              <a:bodyPr/>
              <a:lstStyle/>
              <a:p>
                <a:pPr>
                  <a:defRPr sz="7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II'!$C$32:$C$38</c:f>
              <c:numCache>
                <c:formatCode>0%</c:formatCode>
                <c:ptCount val="7"/>
                <c:pt idx="0">
                  <c:v>0.22</c:v>
                </c:pt>
                <c:pt idx="1">
                  <c:v>0.35000000000000031</c:v>
                </c:pt>
                <c:pt idx="2">
                  <c:v>0.45</c:v>
                </c:pt>
                <c:pt idx="3">
                  <c:v>0.52</c:v>
                </c:pt>
                <c:pt idx="4">
                  <c:v>0.54</c:v>
                </c:pt>
                <c:pt idx="5">
                  <c:v>0.54</c:v>
                </c:pt>
                <c:pt idx="6">
                  <c:v>0.75000000000000122</c:v>
                </c:pt>
              </c:numCache>
            </c:numRef>
          </c:val>
        </c:ser>
        <c:ser>
          <c:idx val="1"/>
          <c:order val="1"/>
          <c:tx>
            <c:strRef>
              <c:f>'grafikoni II'!$D$31</c:f>
              <c:strCache>
                <c:ptCount val="1"/>
                <c:pt idx="0">
                  <c:v>2010 mart</c:v>
                </c:pt>
              </c:strCache>
            </c:strRef>
          </c:tx>
          <c:spPr>
            <a:solidFill>
              <a:schemeClr val="accent1">
                <a:lumMod val="50000"/>
              </a:schemeClr>
            </a:solidFill>
            <a:scene3d>
              <a:camera prst="orthographicFront"/>
              <a:lightRig rig="threePt" dir="t"/>
            </a:scene3d>
            <a:sp3d>
              <a:bevelT/>
              <a:bevelB/>
            </a:sp3d>
          </c:spPr>
          <c:dLbls>
            <c:txPr>
              <a:bodyPr/>
              <a:lstStyle/>
              <a:p>
                <a:pPr>
                  <a:defRPr sz="700" b="1"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II'!$D$32:$D$38</c:f>
              <c:numCache>
                <c:formatCode>0%</c:formatCode>
                <c:ptCount val="7"/>
                <c:pt idx="0">
                  <c:v>0.25</c:v>
                </c:pt>
                <c:pt idx="1">
                  <c:v>0.37000000000000038</c:v>
                </c:pt>
                <c:pt idx="2">
                  <c:v>0.41000000000000031</c:v>
                </c:pt>
                <c:pt idx="3">
                  <c:v>0.5</c:v>
                </c:pt>
                <c:pt idx="4">
                  <c:v>0.52</c:v>
                </c:pt>
                <c:pt idx="5">
                  <c:v>0.49000000000000032</c:v>
                </c:pt>
                <c:pt idx="6">
                  <c:v>0.70000000000000062</c:v>
                </c:pt>
              </c:numCache>
            </c:numRef>
          </c:val>
        </c:ser>
        <c:ser>
          <c:idx val="2"/>
          <c:order val="2"/>
          <c:tx>
            <c:strRef>
              <c:f>'grafikoni II'!$E$31</c:f>
              <c:strCache>
                <c:ptCount val="1"/>
                <c:pt idx="0">
                  <c:v>2010 oktobar</c:v>
                </c:pt>
              </c:strCache>
            </c:strRef>
          </c:tx>
          <c:spPr>
            <a:solidFill>
              <a:schemeClr val="accent1">
                <a:lumMod val="75000"/>
              </a:schemeClr>
            </a:solidFill>
            <a:scene3d>
              <a:camera prst="orthographicFront"/>
              <a:lightRig rig="threePt" dir="t"/>
            </a:scene3d>
            <a:sp3d>
              <a:bevelT/>
              <a:bevelB/>
            </a:sp3d>
          </c:spPr>
          <c:dLbls>
            <c:txPr>
              <a:bodyPr/>
              <a:lstStyle/>
              <a:p>
                <a:pPr>
                  <a:defRPr sz="7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II'!$E$32:$E$38</c:f>
              <c:numCache>
                <c:formatCode>0%</c:formatCode>
                <c:ptCount val="7"/>
                <c:pt idx="0">
                  <c:v>0.21000000000000021</c:v>
                </c:pt>
                <c:pt idx="1">
                  <c:v>0.32000000000000062</c:v>
                </c:pt>
                <c:pt idx="2">
                  <c:v>0.36000000000000032</c:v>
                </c:pt>
                <c:pt idx="3">
                  <c:v>0.4</c:v>
                </c:pt>
                <c:pt idx="4">
                  <c:v>0.45</c:v>
                </c:pt>
                <c:pt idx="5">
                  <c:v>0.42000000000000032</c:v>
                </c:pt>
                <c:pt idx="6">
                  <c:v>0.58000000000000007</c:v>
                </c:pt>
              </c:numCache>
            </c:numRef>
          </c:val>
        </c:ser>
        <c:ser>
          <c:idx val="3"/>
          <c:order val="3"/>
          <c:tx>
            <c:strRef>
              <c:f>'grafikoni II'!$F$31</c:f>
              <c:strCache>
                <c:ptCount val="1"/>
                <c:pt idx="0">
                  <c:v>2011 novembar</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II'!$F$32:$F$38</c:f>
              <c:numCache>
                <c:formatCode>0%</c:formatCode>
                <c:ptCount val="7"/>
                <c:pt idx="0">
                  <c:v>0.30000000000000032</c:v>
                </c:pt>
                <c:pt idx="1">
                  <c:v>0.38000000000000062</c:v>
                </c:pt>
                <c:pt idx="2">
                  <c:v>0.41000000000000031</c:v>
                </c:pt>
                <c:pt idx="3">
                  <c:v>0.46</c:v>
                </c:pt>
                <c:pt idx="4">
                  <c:v>0.48000000000000032</c:v>
                </c:pt>
                <c:pt idx="5">
                  <c:v>0.49000000000000032</c:v>
                </c:pt>
                <c:pt idx="6">
                  <c:v>0.66000000000000136</c:v>
                </c:pt>
              </c:numCache>
            </c:numRef>
          </c:val>
        </c:ser>
        <c:ser>
          <c:idx val="4"/>
          <c:order val="4"/>
          <c:tx>
            <c:strRef>
              <c:f>'grafikoni II'!$G$31</c:f>
              <c:strCache>
                <c:ptCount val="1"/>
                <c:pt idx="0">
                  <c:v>2012 jun</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7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II'!$G$32:$G$38</c:f>
              <c:numCache>
                <c:formatCode>0%</c:formatCode>
                <c:ptCount val="7"/>
                <c:pt idx="0">
                  <c:v>0.21000000000000021</c:v>
                </c:pt>
                <c:pt idx="1">
                  <c:v>0.4</c:v>
                </c:pt>
                <c:pt idx="2">
                  <c:v>0.43000000000000038</c:v>
                </c:pt>
                <c:pt idx="3">
                  <c:v>0.47000000000000008</c:v>
                </c:pt>
                <c:pt idx="4">
                  <c:v>0.47000000000000008</c:v>
                </c:pt>
                <c:pt idx="5">
                  <c:v>0.44</c:v>
                </c:pt>
                <c:pt idx="6">
                  <c:v>0.71000000000000063</c:v>
                </c:pt>
              </c:numCache>
            </c:numRef>
          </c:val>
        </c:ser>
        <c:ser>
          <c:idx val="5"/>
          <c:order val="5"/>
          <c:tx>
            <c:strRef>
              <c:f>'grafikoni II'!$H$31</c:f>
              <c:strCache>
                <c:ptCount val="1"/>
                <c:pt idx="0">
                  <c:v>2012 decembar</c:v>
                </c:pt>
              </c:strCache>
            </c:strRef>
          </c:tx>
          <c:spPr>
            <a:solidFill>
              <a:srgbClr val="C00000"/>
            </a:solidFill>
            <a:scene3d>
              <a:camera prst="orthographicFront"/>
              <a:lightRig rig="threePt" dir="t"/>
            </a:scene3d>
            <a:sp3d>
              <a:bevelT/>
              <a:bevelB/>
            </a:sp3d>
          </c:spPr>
          <c:dLbls>
            <c:txPr>
              <a:bodyPr/>
              <a:lstStyle/>
              <a:p>
                <a:pPr>
                  <a:defRPr sz="700" b="0" i="0" u="none" strike="noStrike" baseline="0">
                    <a:solidFill>
                      <a:srgbClr val="000000"/>
                    </a:solidFill>
                    <a:latin typeface="Constantia"/>
                    <a:ea typeface="Constantia"/>
                    <a:cs typeface="Constantia"/>
                  </a:defRPr>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II'!$H$32:$H$38</c:f>
              <c:numCache>
                <c:formatCode>0%</c:formatCode>
                <c:ptCount val="7"/>
                <c:pt idx="0">
                  <c:v>0.33000000000000074</c:v>
                </c:pt>
                <c:pt idx="1">
                  <c:v>0.45</c:v>
                </c:pt>
                <c:pt idx="2">
                  <c:v>0.51</c:v>
                </c:pt>
                <c:pt idx="3">
                  <c:v>0.60000000000000064</c:v>
                </c:pt>
                <c:pt idx="4">
                  <c:v>0.61000000000000065</c:v>
                </c:pt>
                <c:pt idx="5">
                  <c:v>0.69000000000000061</c:v>
                </c:pt>
                <c:pt idx="6">
                  <c:v>0.79</c:v>
                </c:pt>
              </c:numCache>
            </c:numRef>
          </c:val>
        </c:ser>
        <c:ser>
          <c:idx val="6"/>
          <c:order val="6"/>
          <c:tx>
            <c:strRef>
              <c:f>'grafikoni II'!$I$31</c:f>
              <c:strCache>
                <c:ptCount val="1"/>
                <c:pt idx="0">
                  <c:v>2013 jun</c:v>
                </c:pt>
              </c:strCache>
            </c:strRef>
          </c:tx>
          <c:spPr>
            <a:solidFill>
              <a:srgbClr val="C0504D">
                <a:lumMod val="40000"/>
                <a:lumOff val="60000"/>
              </a:srgbClr>
            </a:solidFill>
            <a:scene3d>
              <a:camera prst="orthographicFront"/>
              <a:lightRig rig="threePt" dir="t"/>
            </a:scene3d>
            <a:sp3d>
              <a:bevelT/>
              <a:bevelB/>
            </a:sp3d>
          </c:spPr>
          <c:dLbls>
            <c:dLbl>
              <c:idx val="0"/>
              <c:layout>
                <c:manualLayout>
                  <c:x val="8.2362079590628121E-2"/>
                  <c:y val="0"/>
                </c:manualLayout>
              </c:layout>
              <c:showVal val="1"/>
            </c:dLbl>
            <c:dLbl>
              <c:idx val="1"/>
              <c:layout>
                <c:manualLayout>
                  <c:x val="5.7653455713439626E-2"/>
                  <c:y val="0"/>
                </c:manualLayout>
              </c:layout>
              <c:showVal val="1"/>
            </c:dLbl>
            <c:dLbl>
              <c:idx val="2"/>
              <c:layout>
                <c:manualLayout>
                  <c:x val="5.9712507703205513E-2"/>
                  <c:y val="-3.6713775933801891E-3"/>
                </c:manualLayout>
              </c:layout>
              <c:showVal val="1"/>
            </c:dLbl>
            <c:dLbl>
              <c:idx val="3"/>
              <c:layout>
                <c:manualLayout>
                  <c:x val="6.7948715662268067E-2"/>
                  <c:y val="3.6713775933801891E-3"/>
                </c:manualLayout>
              </c:layout>
              <c:showVal val="1"/>
            </c:dLbl>
            <c:dLbl>
              <c:idx val="4"/>
              <c:layout>
                <c:manualLayout>
                  <c:x val="3.9121987805548319E-2"/>
                  <c:y val="3.6713775933801891E-3"/>
                </c:manualLayout>
              </c:layout>
              <c:showVal val="1"/>
            </c:dLbl>
            <c:dLbl>
              <c:idx val="5"/>
              <c:layout>
                <c:manualLayout>
                  <c:x val="5.9712507703205513E-2"/>
                  <c:y val="0"/>
                </c:manualLayout>
              </c:layout>
              <c:showVal val="1"/>
            </c:dLbl>
            <c:dLbl>
              <c:idx val="6"/>
              <c:layout>
                <c:manualLayout>
                  <c:x val="2.2649571887422799E-2"/>
                  <c:y val="0"/>
                </c:manualLayout>
              </c:layout>
              <c:showVal val="1"/>
            </c:dLbl>
            <c:spPr>
              <a:solidFill>
                <a:srgbClr val="C0504D">
                  <a:lumMod val="40000"/>
                  <a:lumOff val="60000"/>
                </a:srgbClr>
              </a:solidFill>
            </c:spPr>
            <c:txPr>
              <a:bodyPr/>
              <a:lstStyle/>
              <a:p>
                <a:pPr>
                  <a:defRPr b="1"/>
                </a:pPr>
                <a:endParaRPr lang="en-US"/>
              </a:p>
            </c:txPr>
            <c:showVal val="1"/>
          </c:dLbls>
          <c:cat>
            <c:strRef>
              <c:f>'grafikoni II'!$B$32:$B$38</c:f>
              <c:strCache>
                <c:ptCount val="7"/>
                <c:pt idx="0">
                  <c:v>Povećanje plata službenika u javnom sektoru</c:v>
                </c:pt>
                <c:pt idx="1">
                  <c:v>Transparentnost u donošenju administrativnih odluka</c:v>
                </c:pt>
                <c:pt idx="2">
                  <c:v>Jačanje kontrole civilnog (nevladinog) sektora nad  javnom administracijom</c:v>
                </c:pt>
                <c:pt idx="3">
                  <c:v>Jačanje javne svesti o korupciji</c:v>
                </c:pt>
                <c:pt idx="4">
                  <c:v>Jačanje kontrole države nad javnom administracijom</c:v>
                </c:pt>
                <c:pt idx="5">
                  <c:v>Poboljšanje zakonskih mera (novi antikorupcijski zakon, međunarodne konvencije...)</c:v>
                </c:pt>
                <c:pt idx="6">
                  <c:v>Stroge kaznene mere</c:v>
                </c:pt>
              </c:strCache>
            </c:strRef>
          </c:cat>
          <c:val>
            <c:numRef>
              <c:f>'grafikoni II'!$I$32:$I$38</c:f>
              <c:numCache>
                <c:formatCode>0%</c:formatCode>
                <c:ptCount val="7"/>
                <c:pt idx="0">
                  <c:v>0.24000000000000021</c:v>
                </c:pt>
                <c:pt idx="1">
                  <c:v>0.39000000000000062</c:v>
                </c:pt>
                <c:pt idx="2">
                  <c:v>0.47000000000000008</c:v>
                </c:pt>
                <c:pt idx="3">
                  <c:v>0.53</c:v>
                </c:pt>
                <c:pt idx="4">
                  <c:v>0.62000000000000111</c:v>
                </c:pt>
                <c:pt idx="5">
                  <c:v>0.64000000000000123</c:v>
                </c:pt>
                <c:pt idx="6">
                  <c:v>0.81</c:v>
                </c:pt>
              </c:numCache>
            </c:numRef>
          </c:val>
        </c:ser>
        <c:axId val="78189312"/>
        <c:axId val="78190848"/>
      </c:barChart>
      <c:catAx>
        <c:axId val="78189312"/>
        <c:scaling>
          <c:orientation val="minMax"/>
        </c:scaling>
        <c:axPos val="l"/>
        <c:numFmt formatCode="mmm/yy"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8190848"/>
        <c:crosses val="autoZero"/>
        <c:auto val="1"/>
        <c:lblAlgn val="ctr"/>
        <c:lblOffset val="100"/>
      </c:catAx>
      <c:valAx>
        <c:axId val="78190848"/>
        <c:scaling>
          <c:orientation val="minMax"/>
        </c:scaling>
        <c:delete val="1"/>
        <c:axPos val="b"/>
        <c:numFmt formatCode="0%" sourceLinked="1"/>
        <c:tickLblPos val="none"/>
        <c:crossAx val="78189312"/>
        <c:crosses val="autoZero"/>
        <c:crossBetween val="between"/>
      </c:valAx>
    </c:plotArea>
    <c:legend>
      <c:legendPos val="r"/>
      <c:layout>
        <c:manualLayout>
          <c:xMode val="edge"/>
          <c:yMode val="edge"/>
          <c:x val="0.82176909278539489"/>
          <c:y val="0.31528985661741682"/>
          <c:w val="0.16875784682061343"/>
          <c:h val="0.50070195636822779"/>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7296587926509252E-2"/>
          <c:y val="4.7058823529411813E-2"/>
          <c:w val="0.95380577427821689"/>
          <c:h val="0.69096711440481762"/>
        </c:manualLayout>
      </c:layout>
      <c:barChart>
        <c:barDir val="col"/>
        <c:grouping val="clustered"/>
        <c:ser>
          <c:idx val="0"/>
          <c:order val="0"/>
          <c:tx>
            <c:strRef>
              <c:f>procenti!$C$905</c:f>
              <c:strCache>
                <c:ptCount val="1"/>
                <c:pt idx="0">
                  <c:v>2012 jun</c:v>
                </c:pt>
              </c:strCache>
            </c:strRef>
          </c:tx>
          <c:spPr>
            <a:solidFill>
              <a:srgbClr val="C00000"/>
            </a:solidFill>
            <a:scene3d>
              <a:camera prst="orthographicFront"/>
              <a:lightRig rig="threePt" dir="t"/>
            </a:scene3d>
            <a:sp3d>
              <a:bevelT/>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procenti!$C$906:$C$910</c:f>
              <c:numCache>
                <c:formatCode>0%</c:formatCode>
                <c:ptCount val="5"/>
                <c:pt idx="0">
                  <c:v>8.0000000000000043E-2</c:v>
                </c:pt>
                <c:pt idx="1">
                  <c:v>2.0000000000000011E-2</c:v>
                </c:pt>
                <c:pt idx="2">
                  <c:v>0.32000000000000062</c:v>
                </c:pt>
                <c:pt idx="3">
                  <c:v>0.23</c:v>
                </c:pt>
                <c:pt idx="4">
                  <c:v>0.35000000000000031</c:v>
                </c:pt>
              </c:numCache>
            </c:numRef>
          </c:val>
        </c:ser>
        <c:ser>
          <c:idx val="1"/>
          <c:order val="1"/>
          <c:tx>
            <c:strRef>
              <c:f>procenti!$D$905</c:f>
              <c:strCache>
                <c:ptCount val="1"/>
                <c:pt idx="0">
                  <c:v>2012 decembar</c:v>
                </c:pt>
              </c:strCache>
            </c:strRef>
          </c:tx>
          <c:spPr>
            <a:solidFill>
              <a:schemeClr val="tx2">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procenti!$D$906:$D$910</c:f>
              <c:numCache>
                <c:formatCode>0%</c:formatCode>
                <c:ptCount val="5"/>
                <c:pt idx="0">
                  <c:v>0.11</c:v>
                </c:pt>
                <c:pt idx="1">
                  <c:v>9.0000000000000024E-2</c:v>
                </c:pt>
                <c:pt idx="2">
                  <c:v>0.49000000000000032</c:v>
                </c:pt>
                <c:pt idx="3">
                  <c:v>0.22</c:v>
                </c:pt>
                <c:pt idx="4">
                  <c:v>9.0000000000000024E-2</c:v>
                </c:pt>
              </c:numCache>
            </c:numRef>
          </c:val>
        </c:ser>
        <c:ser>
          <c:idx val="2"/>
          <c:order val="2"/>
          <c:tx>
            <c:strRef>
              <c:f>procenti!$E$905</c:f>
              <c:strCache>
                <c:ptCount val="1"/>
                <c:pt idx="0">
                  <c:v>2013 jun</c:v>
                </c:pt>
              </c:strCache>
            </c:strRef>
          </c:tx>
          <c:spPr>
            <a:solidFill>
              <a:schemeClr val="accent2">
                <a:lumMod val="60000"/>
                <a:lumOff val="40000"/>
              </a:scheme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procenti!$B$906:$B$910</c:f>
              <c:strCache>
                <c:ptCount val="5"/>
                <c:pt idx="0">
                  <c:v>Ne zna/BO</c:v>
                </c:pt>
                <c:pt idx="1">
                  <c:v>Vrlo efikasna</c:v>
                </c:pt>
                <c:pt idx="2">
                  <c:v>Malo efikasna</c:v>
                </c:pt>
                <c:pt idx="3">
                  <c:v>Uglavnom neefikasna</c:v>
                </c:pt>
                <c:pt idx="4">
                  <c:v>Uopšte nije efikasna</c:v>
                </c:pt>
              </c:strCache>
            </c:strRef>
          </c:cat>
          <c:val>
            <c:numRef>
              <c:f>procenti!$E$906:$E$910</c:f>
              <c:numCache>
                <c:formatCode>0%</c:formatCode>
                <c:ptCount val="5"/>
                <c:pt idx="0">
                  <c:v>9.0000000000000024E-2</c:v>
                </c:pt>
                <c:pt idx="1">
                  <c:v>0.11</c:v>
                </c:pt>
                <c:pt idx="2">
                  <c:v>0.53</c:v>
                </c:pt>
                <c:pt idx="3">
                  <c:v>0.21000000000000021</c:v>
                </c:pt>
                <c:pt idx="4">
                  <c:v>6.0000000000000032E-2</c:v>
                </c:pt>
              </c:numCache>
            </c:numRef>
          </c:val>
        </c:ser>
        <c:axId val="43603456"/>
        <c:axId val="43604992"/>
      </c:barChart>
      <c:catAx>
        <c:axId val="43603456"/>
        <c:scaling>
          <c:orientation val="minMax"/>
        </c:scaling>
        <c:axPos val="b"/>
        <c:numFmt formatCode="@"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43604992"/>
        <c:crosses val="autoZero"/>
        <c:auto val="1"/>
        <c:lblAlgn val="ctr"/>
        <c:lblOffset val="100"/>
      </c:catAx>
      <c:valAx>
        <c:axId val="43604992"/>
        <c:scaling>
          <c:orientation val="minMax"/>
        </c:scaling>
        <c:delete val="1"/>
        <c:axPos val="l"/>
        <c:numFmt formatCode="0%" sourceLinked="1"/>
        <c:tickLblPos val="none"/>
        <c:crossAx val="43603456"/>
        <c:crosses val="autoZero"/>
        <c:crossBetween val="between"/>
      </c:valAx>
    </c:plotArea>
    <c:legend>
      <c:legendPos val="b"/>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272733780180018E-2"/>
          <c:y val="0"/>
          <c:w val="0.93333331742622649"/>
          <c:h val="0.71661156859209463"/>
        </c:manualLayout>
      </c:layout>
      <c:barChart>
        <c:barDir val="col"/>
        <c:grouping val="clustered"/>
        <c:ser>
          <c:idx val="0"/>
          <c:order val="0"/>
          <c:tx>
            <c:strRef>
              <c:f>'grafikoni II'!$B$45</c:f>
              <c:strCache>
                <c:ptCount val="1"/>
                <c:pt idx="0">
                  <c:v>Da</c:v>
                </c:pt>
              </c:strCache>
            </c:strRef>
          </c:tx>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2">
                  <a:lumMod val="60000"/>
                  <a:lumOff val="40000"/>
                </a:schemeClr>
              </a:solidFill>
              <a:ln>
                <a:solidFill>
                  <a:sysClr val="window" lastClr="FFFFFF"/>
                </a:solidFill>
              </a:ln>
              <a:scene3d>
                <a:camera prst="orthographicFront"/>
                <a:lightRig rig="threePt" dir="t"/>
              </a:scene3d>
              <a:sp3d>
                <a:bevelT/>
                <a:bevelB/>
              </a:sp3d>
            </c:spPr>
          </c:dPt>
          <c:dLbls>
            <c:dLbl>
              <c:idx val="5"/>
              <c:spPr/>
              <c:txPr>
                <a:bodyPr/>
                <a:lstStyle/>
                <a:p>
                  <a:pPr>
                    <a:defRPr sz="1400" b="1" i="0" u="none" strike="noStrike" baseline="0">
                      <a:solidFill>
                        <a:srgbClr val="000000"/>
                      </a:solidFill>
                      <a:latin typeface="Constantia"/>
                      <a:ea typeface="Constantia"/>
                      <a:cs typeface="Constantia"/>
                    </a:defRPr>
                  </a:pPr>
                  <a:endParaRPr lang="en-US"/>
                </a:p>
              </c:txPr>
            </c:dLbl>
            <c:txPr>
              <a:bodyPr/>
              <a:lstStyle/>
              <a:p>
                <a:pPr>
                  <a:defRPr sz="1200" b="1" i="0" u="none" strike="noStrike" baseline="0">
                    <a:solidFill>
                      <a:srgbClr val="000000"/>
                    </a:solidFill>
                    <a:latin typeface="Constantia"/>
                    <a:ea typeface="Constantia"/>
                    <a:cs typeface="Constantia"/>
                  </a:defRPr>
                </a:pPr>
                <a:endParaRPr lang="en-US"/>
              </a:p>
            </c:txPr>
            <c:showVal val="1"/>
          </c:dLbls>
          <c:cat>
            <c:strRef>
              <c:f>'grafikoni II'!$C$44:$H$44</c:f>
              <c:strCache>
                <c:ptCount val="6"/>
                <c:pt idx="0">
                  <c:v>2010 mart</c:v>
                </c:pt>
                <c:pt idx="1">
                  <c:v>2010 oktobar</c:v>
                </c:pt>
                <c:pt idx="2">
                  <c:v>2011 novembar</c:v>
                </c:pt>
                <c:pt idx="3">
                  <c:v>2012 jun</c:v>
                </c:pt>
                <c:pt idx="4">
                  <c:v>2012 decembar</c:v>
                </c:pt>
                <c:pt idx="5">
                  <c:v>2013 jun</c:v>
                </c:pt>
              </c:strCache>
            </c:strRef>
          </c:cat>
          <c:val>
            <c:numRef>
              <c:f>'grafikoni II'!$C$45:$H$45</c:f>
              <c:numCache>
                <c:formatCode>0%</c:formatCode>
                <c:ptCount val="6"/>
                <c:pt idx="0">
                  <c:v>0.60000000000000064</c:v>
                </c:pt>
                <c:pt idx="1">
                  <c:v>0.65000000000000135</c:v>
                </c:pt>
                <c:pt idx="2">
                  <c:v>0.63000000000000123</c:v>
                </c:pt>
                <c:pt idx="3">
                  <c:v>0.75000000000000122</c:v>
                </c:pt>
                <c:pt idx="4">
                  <c:v>0.77000000000000124</c:v>
                </c:pt>
                <c:pt idx="5">
                  <c:v>0.77000000000000124</c:v>
                </c:pt>
              </c:numCache>
            </c:numRef>
          </c:val>
        </c:ser>
        <c:axId val="67533440"/>
        <c:axId val="67547520"/>
      </c:barChart>
      <c:catAx>
        <c:axId val="67533440"/>
        <c:scaling>
          <c:orientation val="minMax"/>
        </c:scaling>
        <c:axPos val="b"/>
        <c:numFmt formatCode="mmm/yy" sourceLinked="1"/>
        <c:tickLblPos val="nextTo"/>
        <c:txPr>
          <a:bodyPr rot="0" vert="horz"/>
          <a:lstStyle/>
          <a:p>
            <a:pPr>
              <a:defRPr sz="1200" b="1" i="0" u="none" strike="noStrike" baseline="0">
                <a:solidFill>
                  <a:srgbClr val="000000"/>
                </a:solidFill>
                <a:latin typeface="Constantia"/>
                <a:ea typeface="Constantia"/>
                <a:cs typeface="Constantia"/>
              </a:defRPr>
            </a:pPr>
            <a:endParaRPr lang="en-US"/>
          </a:p>
        </c:txPr>
        <c:crossAx val="67547520"/>
        <c:crosses val="autoZero"/>
        <c:auto val="1"/>
        <c:lblAlgn val="ctr"/>
        <c:lblOffset val="100"/>
      </c:catAx>
      <c:valAx>
        <c:axId val="67547520"/>
        <c:scaling>
          <c:orientation val="minMax"/>
        </c:scaling>
        <c:delete val="1"/>
        <c:axPos val="l"/>
        <c:numFmt formatCode="0%" sourceLinked="1"/>
        <c:tickLblPos val="none"/>
        <c:crossAx val="67533440"/>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'grafikoni II'!$C$49</c:f>
              <c:strCache>
                <c:ptCount val="1"/>
                <c:pt idx="0">
                  <c:v>2010 mart</c:v>
                </c:pt>
              </c:strCache>
            </c:strRef>
          </c:tx>
          <c:spPr>
            <a:solidFill>
              <a:schemeClr val="tx2">
                <a:lumMod val="5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Uopšte ne</c:v>
                </c:pt>
                <c:pt idx="1">
                  <c:v>Malo</c:v>
                </c:pt>
                <c:pt idx="2">
                  <c:v>Delimično</c:v>
                </c:pt>
                <c:pt idx="3">
                  <c:v>Znatno</c:v>
                </c:pt>
                <c:pt idx="4">
                  <c:v>Ne zna/BO</c:v>
                </c:pt>
              </c:strCache>
            </c:strRef>
          </c:cat>
          <c:val>
            <c:numRef>
              <c:f>'grafikoni II'!$C$50:$C$54</c:f>
              <c:numCache>
                <c:formatCode>0%</c:formatCode>
                <c:ptCount val="5"/>
                <c:pt idx="0">
                  <c:v>0.2</c:v>
                </c:pt>
                <c:pt idx="1">
                  <c:v>0.29000000000000031</c:v>
                </c:pt>
                <c:pt idx="2">
                  <c:v>0.15000000000000024</c:v>
                </c:pt>
                <c:pt idx="3">
                  <c:v>2.0000000000000011E-2</c:v>
                </c:pt>
                <c:pt idx="4">
                  <c:v>0.33000000000000074</c:v>
                </c:pt>
              </c:numCache>
            </c:numRef>
          </c:val>
        </c:ser>
        <c:ser>
          <c:idx val="1"/>
          <c:order val="1"/>
          <c:tx>
            <c:strRef>
              <c:f>'grafikoni II'!$D$49</c:f>
              <c:strCache>
                <c:ptCount val="1"/>
                <c:pt idx="0">
                  <c:v>2010 oktobar</c:v>
                </c:pt>
              </c:strCache>
            </c:strRef>
          </c:tx>
          <c:spPr>
            <a:solidFill>
              <a:schemeClr val="accent1">
                <a:lumMod val="50000"/>
              </a:schemeClr>
            </a:solidFill>
            <a:scene3d>
              <a:camera prst="orthographicFront"/>
              <a:lightRig rig="threePt" dir="t"/>
            </a:scene3d>
            <a:sp3d>
              <a:bevelT/>
              <a:bevelB/>
            </a:sp3d>
          </c:spPr>
          <c:dLbls>
            <c:txPr>
              <a:bodyPr/>
              <a:lstStyle/>
              <a:p>
                <a:pPr>
                  <a:defRPr sz="800" b="1"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Uopšte ne</c:v>
                </c:pt>
                <c:pt idx="1">
                  <c:v>Malo</c:v>
                </c:pt>
                <c:pt idx="2">
                  <c:v>Delimično</c:v>
                </c:pt>
                <c:pt idx="3">
                  <c:v>Znatno</c:v>
                </c:pt>
                <c:pt idx="4">
                  <c:v>Ne zna/BO</c:v>
                </c:pt>
              </c:strCache>
            </c:strRef>
          </c:cat>
          <c:val>
            <c:numRef>
              <c:f>'grafikoni II'!$D$50:$D$54</c:f>
              <c:numCache>
                <c:formatCode>0%</c:formatCode>
                <c:ptCount val="5"/>
                <c:pt idx="0">
                  <c:v>0.14000000000000001</c:v>
                </c:pt>
                <c:pt idx="1">
                  <c:v>0.32000000000000062</c:v>
                </c:pt>
                <c:pt idx="2">
                  <c:v>0.24000000000000021</c:v>
                </c:pt>
                <c:pt idx="3">
                  <c:v>3.0000000000000002E-2</c:v>
                </c:pt>
                <c:pt idx="4">
                  <c:v>0.28000000000000008</c:v>
                </c:pt>
              </c:numCache>
            </c:numRef>
          </c:val>
        </c:ser>
        <c:ser>
          <c:idx val="2"/>
          <c:order val="2"/>
          <c:tx>
            <c:strRef>
              <c:f>'grafikoni II'!$E$49</c:f>
              <c:strCache>
                <c:ptCount val="1"/>
                <c:pt idx="0">
                  <c:v>2011 novembar</c:v>
                </c:pt>
              </c:strCache>
            </c:strRef>
          </c:tx>
          <c:spPr>
            <a:solidFill>
              <a:schemeClr val="accent1">
                <a:lumMod val="75000"/>
              </a:schemeClr>
            </a:solidFill>
            <a:scene3d>
              <a:camera prst="orthographicFront"/>
              <a:lightRig rig="threePt" dir="t"/>
            </a:scene3d>
            <a:sp3d>
              <a:bevelT/>
              <a:bevelB/>
            </a:sp3d>
          </c:spPr>
          <c:dLbls>
            <c:txPr>
              <a:bodyPr/>
              <a:lstStyle/>
              <a:p>
                <a:pPr>
                  <a:defRPr sz="10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Uopšte ne</c:v>
                </c:pt>
                <c:pt idx="1">
                  <c:v>Malo</c:v>
                </c:pt>
                <c:pt idx="2">
                  <c:v>Delimično</c:v>
                </c:pt>
                <c:pt idx="3">
                  <c:v>Znatno</c:v>
                </c:pt>
                <c:pt idx="4">
                  <c:v>Ne zna/BO</c:v>
                </c:pt>
              </c:strCache>
            </c:strRef>
          </c:cat>
          <c:val>
            <c:numRef>
              <c:f>'grafikoni II'!$E$50:$E$54</c:f>
              <c:numCache>
                <c:formatCode>0%</c:formatCode>
                <c:ptCount val="5"/>
                <c:pt idx="0">
                  <c:v>0.13</c:v>
                </c:pt>
                <c:pt idx="1">
                  <c:v>0.36000000000000032</c:v>
                </c:pt>
                <c:pt idx="2">
                  <c:v>0.22</c:v>
                </c:pt>
                <c:pt idx="3">
                  <c:v>2.0000000000000011E-2</c:v>
                </c:pt>
                <c:pt idx="4">
                  <c:v>0.27</c:v>
                </c:pt>
              </c:numCache>
            </c:numRef>
          </c:val>
        </c:ser>
        <c:ser>
          <c:idx val="3"/>
          <c:order val="3"/>
          <c:tx>
            <c:strRef>
              <c:f>'grafikoni II'!$F$49</c:f>
              <c:strCache>
                <c:ptCount val="1"/>
                <c:pt idx="0">
                  <c:v>2012 jun</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Uopšte ne</c:v>
                </c:pt>
                <c:pt idx="1">
                  <c:v>Malo</c:v>
                </c:pt>
                <c:pt idx="2">
                  <c:v>Delimično</c:v>
                </c:pt>
                <c:pt idx="3">
                  <c:v>Znatno</c:v>
                </c:pt>
                <c:pt idx="4">
                  <c:v>Ne zna/BO</c:v>
                </c:pt>
              </c:strCache>
            </c:strRef>
          </c:cat>
          <c:val>
            <c:numRef>
              <c:f>'grafikoni II'!$F$50:$F$54</c:f>
              <c:numCache>
                <c:formatCode>0%</c:formatCode>
                <c:ptCount val="5"/>
                <c:pt idx="0">
                  <c:v>0.2</c:v>
                </c:pt>
                <c:pt idx="1">
                  <c:v>0.38000000000000062</c:v>
                </c:pt>
                <c:pt idx="2">
                  <c:v>0.19</c:v>
                </c:pt>
                <c:pt idx="3">
                  <c:v>3.0000000000000002E-2</c:v>
                </c:pt>
                <c:pt idx="4">
                  <c:v>0.2</c:v>
                </c:pt>
              </c:numCache>
            </c:numRef>
          </c:val>
        </c:ser>
        <c:ser>
          <c:idx val="4"/>
          <c:order val="4"/>
          <c:tx>
            <c:strRef>
              <c:f>'grafikoni II'!$G$49</c:f>
              <c:strCache>
                <c:ptCount val="1"/>
                <c:pt idx="0">
                  <c:v>2012 decembar</c:v>
                </c:pt>
              </c:strCache>
            </c:strRef>
          </c:tx>
          <c:spPr>
            <a:solidFill>
              <a:srgbClr val="C00000"/>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'grafikoni II'!$B$50:$B$54</c:f>
              <c:strCache>
                <c:ptCount val="5"/>
                <c:pt idx="0">
                  <c:v>Uopšte ne</c:v>
                </c:pt>
                <c:pt idx="1">
                  <c:v>Malo</c:v>
                </c:pt>
                <c:pt idx="2">
                  <c:v>Delimično</c:v>
                </c:pt>
                <c:pt idx="3">
                  <c:v>Znatno</c:v>
                </c:pt>
                <c:pt idx="4">
                  <c:v>Ne zna/BO</c:v>
                </c:pt>
              </c:strCache>
            </c:strRef>
          </c:cat>
          <c:val>
            <c:numRef>
              <c:f>'grafikoni II'!$G$50:$G$54</c:f>
              <c:numCache>
                <c:formatCode>0%</c:formatCode>
                <c:ptCount val="5"/>
                <c:pt idx="0">
                  <c:v>0.1</c:v>
                </c:pt>
                <c:pt idx="1">
                  <c:v>0.35000000000000031</c:v>
                </c:pt>
                <c:pt idx="2">
                  <c:v>0.24000000000000021</c:v>
                </c:pt>
                <c:pt idx="3">
                  <c:v>0.05</c:v>
                </c:pt>
                <c:pt idx="4">
                  <c:v>0.26</c:v>
                </c:pt>
              </c:numCache>
            </c:numRef>
          </c:val>
        </c:ser>
        <c:ser>
          <c:idx val="5"/>
          <c:order val="5"/>
          <c:tx>
            <c:strRef>
              <c:f>'grafikoni II'!$H$49</c:f>
              <c:strCache>
                <c:ptCount val="1"/>
                <c:pt idx="0">
                  <c:v>2013 jun</c:v>
                </c:pt>
              </c:strCache>
            </c:strRef>
          </c:tx>
          <c:spPr>
            <a:solidFill>
              <a:schemeClr val="accent2">
                <a:lumMod val="40000"/>
                <a:lumOff val="60000"/>
              </a:schemeClr>
            </a:solidFill>
            <a:ln>
              <a:solidFill>
                <a:sysClr val="window" lastClr="FFFFFF"/>
              </a:solidFill>
            </a:ln>
            <a:scene3d>
              <a:camera prst="orthographicFront"/>
              <a:lightRig rig="threePt" dir="t"/>
            </a:scene3d>
            <a:sp3d>
              <a:bevelT/>
              <a:bevelB/>
            </a:sp3d>
          </c:spPr>
          <c:dLbls>
            <c:showVal val="1"/>
          </c:dLbls>
          <c:cat>
            <c:strRef>
              <c:f>'grafikoni II'!$B$50:$B$54</c:f>
              <c:strCache>
                <c:ptCount val="5"/>
                <c:pt idx="0">
                  <c:v>Uopšte ne</c:v>
                </c:pt>
                <c:pt idx="1">
                  <c:v>Malo</c:v>
                </c:pt>
                <c:pt idx="2">
                  <c:v>Delimično</c:v>
                </c:pt>
                <c:pt idx="3">
                  <c:v>Znatno</c:v>
                </c:pt>
                <c:pt idx="4">
                  <c:v>Ne zna/BO</c:v>
                </c:pt>
              </c:strCache>
            </c:strRef>
          </c:cat>
          <c:val>
            <c:numRef>
              <c:f>'grafikoni II'!$H$50:$H$54</c:f>
              <c:numCache>
                <c:formatCode>0%</c:formatCode>
                <c:ptCount val="5"/>
                <c:pt idx="0">
                  <c:v>0.12000000000000002</c:v>
                </c:pt>
                <c:pt idx="1">
                  <c:v>0.31000000000000055</c:v>
                </c:pt>
                <c:pt idx="2">
                  <c:v>0.24000000000000021</c:v>
                </c:pt>
                <c:pt idx="3">
                  <c:v>0.05</c:v>
                </c:pt>
                <c:pt idx="4">
                  <c:v>0.28000000000000008</c:v>
                </c:pt>
              </c:numCache>
            </c:numRef>
          </c:val>
        </c:ser>
        <c:axId val="43527168"/>
        <c:axId val="43541248"/>
      </c:barChart>
      <c:catAx>
        <c:axId val="43527168"/>
        <c:scaling>
          <c:orientation val="minMax"/>
        </c:scaling>
        <c:axPos val="l"/>
        <c:numFmt formatCode="@"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43541248"/>
        <c:crosses val="autoZero"/>
        <c:auto val="1"/>
        <c:lblAlgn val="ctr"/>
        <c:lblOffset val="100"/>
      </c:catAx>
      <c:valAx>
        <c:axId val="43541248"/>
        <c:scaling>
          <c:orientation val="minMax"/>
        </c:scaling>
        <c:delete val="1"/>
        <c:axPos val="b"/>
        <c:numFmt formatCode="0%" sourceLinked="1"/>
        <c:tickLblPos val="none"/>
        <c:crossAx val="43527168"/>
        <c:crosses val="autoZero"/>
        <c:crossBetween val="between"/>
      </c:valAx>
    </c:plotArea>
    <c:legend>
      <c:legendPos val="r"/>
      <c:layout>
        <c:manualLayout>
          <c:xMode val="edge"/>
          <c:yMode val="edge"/>
          <c:x val="0.84071521357338053"/>
          <c:y val="0.33401608484903561"/>
          <c:w val="0.14981172603262891"/>
          <c:h val="0.3319676045243129"/>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bar"/>
        <c:grouping val="percentStacked"/>
        <c:ser>
          <c:idx val="0"/>
          <c:order val="0"/>
          <c:tx>
            <c:strRef>
              <c:f>'grafikon I'!$C$9</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I'!$C$10:$C$16</c:f>
              <c:numCache>
                <c:formatCode>0%</c:formatCode>
                <c:ptCount val="7"/>
                <c:pt idx="0">
                  <c:v>1.0000000000000005E-2</c:v>
                </c:pt>
                <c:pt idx="1">
                  <c:v>1.0000000000000005E-2</c:v>
                </c:pt>
                <c:pt idx="2">
                  <c:v>3.0000000000000002E-2</c:v>
                </c:pt>
                <c:pt idx="3">
                  <c:v>1.0000000000000005E-2</c:v>
                </c:pt>
                <c:pt idx="4">
                  <c:v>1.0000000000000005E-2</c:v>
                </c:pt>
                <c:pt idx="5">
                  <c:v>0</c:v>
                </c:pt>
                <c:pt idx="6">
                  <c:v>1.0000000000000005E-2</c:v>
                </c:pt>
              </c:numCache>
            </c:numRef>
          </c:val>
        </c:ser>
        <c:ser>
          <c:idx val="1"/>
          <c:order val="1"/>
          <c:tx>
            <c:strRef>
              <c:f>'grafikon I'!$D$9</c:f>
              <c:strCache>
                <c:ptCount val="1"/>
                <c:pt idx="0">
                  <c:v>Izuzetno dobra</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I'!$D$10:$D$16</c:f>
              <c:numCache>
                <c:formatCode>0%</c:formatCode>
                <c:ptCount val="7"/>
                <c:pt idx="0">
                  <c:v>2.0000000000000011E-2</c:v>
                </c:pt>
                <c:pt idx="1">
                  <c:v>1.0000000000000005E-2</c:v>
                </c:pt>
                <c:pt idx="2">
                  <c:v>0</c:v>
                </c:pt>
                <c:pt idx="3">
                  <c:v>1.0000000000000005E-2</c:v>
                </c:pt>
                <c:pt idx="4">
                  <c:v>0</c:v>
                </c:pt>
                <c:pt idx="5">
                  <c:v>1.0000000000000005E-2</c:v>
                </c:pt>
                <c:pt idx="6">
                  <c:v>1.0000000000000005E-2</c:v>
                </c:pt>
              </c:numCache>
            </c:numRef>
          </c:val>
        </c:ser>
        <c:ser>
          <c:idx val="2"/>
          <c:order val="2"/>
          <c:tx>
            <c:strRef>
              <c:f>'grafikon I'!$E$9</c:f>
              <c:strCache>
                <c:ptCount val="1"/>
                <c:pt idx="0">
                  <c:v>Uglavnom dobra</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200" b="0" i="0" u="none" strike="noStrike" baseline="0">
                    <a:solidFill>
                      <a:srgbClr val="000000"/>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I'!$E$10:$E$16</c:f>
              <c:numCache>
                <c:formatCode>0%</c:formatCode>
                <c:ptCount val="7"/>
                <c:pt idx="0">
                  <c:v>0.11</c:v>
                </c:pt>
                <c:pt idx="1">
                  <c:v>0.1</c:v>
                </c:pt>
                <c:pt idx="2">
                  <c:v>0.14000000000000001</c:v>
                </c:pt>
                <c:pt idx="3">
                  <c:v>0.12000000000000002</c:v>
                </c:pt>
                <c:pt idx="4">
                  <c:v>9.0000000000000024E-2</c:v>
                </c:pt>
                <c:pt idx="5">
                  <c:v>0.1</c:v>
                </c:pt>
                <c:pt idx="6">
                  <c:v>9.0000000000000024E-2</c:v>
                </c:pt>
              </c:numCache>
            </c:numRef>
          </c:val>
        </c:ser>
        <c:ser>
          <c:idx val="3"/>
          <c:order val="3"/>
          <c:tx>
            <c:strRef>
              <c:f>'grafikon I'!$F$9</c:f>
              <c:strCache>
                <c:ptCount val="1"/>
                <c:pt idx="0">
                  <c:v>Podnošljiva</c:v>
                </c:pt>
              </c:strCache>
            </c:strRef>
          </c:tx>
          <c:spPr>
            <a:solidFill>
              <a:schemeClr val="accent1">
                <a:lumMod val="75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I'!$F$10:$F$16</c:f>
              <c:numCache>
                <c:formatCode>0%</c:formatCode>
                <c:ptCount val="7"/>
                <c:pt idx="0">
                  <c:v>0.37000000000000038</c:v>
                </c:pt>
                <c:pt idx="1">
                  <c:v>0.37000000000000038</c:v>
                </c:pt>
                <c:pt idx="2">
                  <c:v>0.39000000000000096</c:v>
                </c:pt>
                <c:pt idx="3">
                  <c:v>0.35000000000000031</c:v>
                </c:pt>
                <c:pt idx="4">
                  <c:v>0.31000000000000083</c:v>
                </c:pt>
                <c:pt idx="5">
                  <c:v>0.45</c:v>
                </c:pt>
                <c:pt idx="6">
                  <c:v>0.37000000000000038</c:v>
                </c:pt>
              </c:numCache>
            </c:numRef>
          </c:val>
        </c:ser>
        <c:ser>
          <c:idx val="4"/>
          <c:order val="4"/>
          <c:tx>
            <c:strRef>
              <c:f>'grafikon I'!$G$9</c:f>
              <c:strCache>
                <c:ptCount val="1"/>
                <c:pt idx="0">
                  <c:v>Loša</c:v>
                </c:pt>
              </c:strCache>
            </c:strRef>
          </c:tx>
          <c:spPr>
            <a:solidFill>
              <a:schemeClr val="tx2">
                <a:lumMod val="50000"/>
              </a:schemeClr>
            </a:solidFill>
            <a:scene3d>
              <a:camera prst="orthographicFront"/>
              <a:lightRig rig="threePt" dir="t"/>
            </a:scene3d>
            <a:sp3d>
              <a:bevelT/>
              <a:bevelB/>
            </a:sp3d>
          </c:spPr>
          <c:dLbls>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I'!$G$10:$G$16</c:f>
              <c:numCache>
                <c:formatCode>0%</c:formatCode>
                <c:ptCount val="7"/>
                <c:pt idx="0">
                  <c:v>0.38000000000000095</c:v>
                </c:pt>
                <c:pt idx="1">
                  <c:v>0.38000000000000095</c:v>
                </c:pt>
                <c:pt idx="2">
                  <c:v>0.34</c:v>
                </c:pt>
                <c:pt idx="3">
                  <c:v>0.45</c:v>
                </c:pt>
                <c:pt idx="4">
                  <c:v>0.45</c:v>
                </c:pt>
                <c:pt idx="5">
                  <c:v>0.31000000000000083</c:v>
                </c:pt>
                <c:pt idx="6">
                  <c:v>0.36000000000000032</c:v>
                </c:pt>
              </c:numCache>
            </c:numRef>
          </c:val>
        </c:ser>
        <c:ser>
          <c:idx val="5"/>
          <c:order val="5"/>
          <c:tx>
            <c:strRef>
              <c:f>'grafikon I'!$H$9</c:f>
              <c:strCache>
                <c:ptCount val="1"/>
                <c:pt idx="0">
                  <c:v>Nepodnošljiva</c:v>
                </c:pt>
              </c:strCache>
            </c:strRef>
          </c:tx>
          <c:spPr>
            <a:solidFill>
              <a:srgbClr val="C00000"/>
            </a:solidFill>
            <a:scene3d>
              <a:camera prst="orthographicFront"/>
              <a:lightRig rig="threePt" dir="t"/>
            </a:scene3d>
            <a:sp3d>
              <a:bevelT/>
              <a:bevelB/>
            </a:sp3d>
          </c:spPr>
          <c:dLbls>
            <c:dLbl>
              <c:idx val="0"/>
              <c:layout>
                <c:manualLayout>
                  <c:x val="6.3897752861940401E-3"/>
                  <c:y val="-1.2461059190031204E-2"/>
                </c:manualLayout>
              </c:layout>
              <c:dLblPos val="ctr"/>
              <c:showVal val="1"/>
            </c:dLbl>
            <c:dLbl>
              <c:idx val="1"/>
              <c:layout>
                <c:manualLayout>
                  <c:x val="0"/>
                  <c:y val="-2.0768431983385169E-2"/>
                </c:manualLayout>
              </c:layout>
              <c:dLblPos val="ctr"/>
              <c:showVal val="1"/>
            </c:dLbl>
            <c:dLbl>
              <c:idx val="2"/>
              <c:layout>
                <c:manualLayout>
                  <c:x val="0"/>
                  <c:y val="-1.2461059190031128E-2"/>
                </c:manualLayout>
              </c:layout>
              <c:dLblPos val="ctr"/>
              <c:showVal val="1"/>
            </c:dLbl>
            <c:dLbl>
              <c:idx val="3"/>
              <c:layout>
                <c:manualLayout>
                  <c:x val="4.2598501907960247E-3"/>
                  <c:y val="-4.1536863966770508E-3"/>
                </c:manualLayout>
              </c:layout>
              <c:dLblPos val="ctr"/>
              <c:showVal val="1"/>
            </c:dLbl>
            <c:dLbl>
              <c:idx val="4"/>
              <c:layout>
                <c:manualLayout>
                  <c:x val="4.2598501907960247E-3"/>
                  <c:y val="0"/>
                </c:manualLayout>
              </c:layout>
              <c:dLblPos val="ctr"/>
              <c:showVal val="1"/>
            </c:dLbl>
            <c:dLbl>
              <c:idx val="5"/>
              <c:layout>
                <c:manualLayout>
                  <c:x val="2.1299250953980041E-3"/>
                  <c:y val="-8.3073727933540946E-3"/>
                </c:manualLayout>
              </c:layout>
              <c:dLblPos val="ctr"/>
              <c:showVal val="1"/>
            </c:dLbl>
            <c:txPr>
              <a:bodyPr/>
              <a:lstStyle/>
              <a:p>
                <a:pPr>
                  <a:defRPr sz="1200" b="1" i="0" u="none" strike="noStrike" baseline="0">
                    <a:solidFill>
                      <a:srgbClr val="FFFFFF"/>
                    </a:solidFill>
                    <a:latin typeface="Constantia"/>
                    <a:ea typeface="Constantia"/>
                    <a:cs typeface="Constantia"/>
                  </a:defRPr>
                </a:pPr>
                <a:endParaRPr lang="en-US"/>
              </a:p>
            </c:txPr>
            <c:showVal val="1"/>
          </c:dLbls>
          <c:cat>
            <c:strRef>
              <c:f>'grafikon I'!$B$10:$B$16</c:f>
              <c:strCache>
                <c:ptCount val="7"/>
                <c:pt idx="0">
                  <c:v>2009 oktobar</c:v>
                </c:pt>
                <c:pt idx="1">
                  <c:v>2010 mart</c:v>
                </c:pt>
                <c:pt idx="2">
                  <c:v>2010 oktobar</c:v>
                </c:pt>
                <c:pt idx="3">
                  <c:v>2011 novembar</c:v>
                </c:pt>
                <c:pt idx="4">
                  <c:v>2012 jun</c:v>
                </c:pt>
                <c:pt idx="5">
                  <c:v>2012 decembar</c:v>
                </c:pt>
                <c:pt idx="6">
                  <c:v>2013 jun</c:v>
                </c:pt>
              </c:strCache>
            </c:strRef>
          </c:cat>
          <c:val>
            <c:numRef>
              <c:f>'grafikon I'!$H$10:$H$16</c:f>
              <c:numCache>
                <c:formatCode>0%</c:formatCode>
                <c:ptCount val="7"/>
                <c:pt idx="0">
                  <c:v>0.11</c:v>
                </c:pt>
                <c:pt idx="1">
                  <c:v>0.13</c:v>
                </c:pt>
                <c:pt idx="2">
                  <c:v>0.1</c:v>
                </c:pt>
                <c:pt idx="3">
                  <c:v>6.0000000000000032E-2</c:v>
                </c:pt>
                <c:pt idx="4">
                  <c:v>0.14000000000000001</c:v>
                </c:pt>
                <c:pt idx="5">
                  <c:v>0.13</c:v>
                </c:pt>
                <c:pt idx="6">
                  <c:v>0.16</c:v>
                </c:pt>
              </c:numCache>
            </c:numRef>
          </c:val>
        </c:ser>
        <c:overlap val="100"/>
        <c:axId val="74403840"/>
        <c:axId val="74405376"/>
      </c:barChart>
      <c:catAx>
        <c:axId val="74403840"/>
        <c:scaling>
          <c:orientation val="minMax"/>
        </c:scaling>
        <c:axPos val="l"/>
        <c:numFmt formatCode="mmm/yy"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4405376"/>
        <c:crosses val="autoZero"/>
        <c:auto val="1"/>
        <c:lblAlgn val="ctr"/>
        <c:lblOffset val="100"/>
      </c:catAx>
      <c:valAx>
        <c:axId val="74405376"/>
        <c:scaling>
          <c:orientation val="minMax"/>
        </c:scaling>
        <c:delete val="1"/>
        <c:axPos val="b"/>
        <c:numFmt formatCode="0%" sourceLinked="1"/>
        <c:tickLblPos val="none"/>
        <c:crossAx val="74403840"/>
        <c:crosses val="autoZero"/>
        <c:crossBetween val="between"/>
      </c:valAx>
    </c:plotArea>
    <c:legend>
      <c:legendPos val="r"/>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bar"/>
        <c:grouping val="clustered"/>
        <c:ser>
          <c:idx val="0"/>
          <c:order val="0"/>
          <c:tx>
            <c:strRef>
              <c:f>'grafikon I'!$C$22</c:f>
              <c:strCache>
                <c:ptCount val="1"/>
                <c:pt idx="0">
                  <c:v>2009 oktobar</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I'!$C$23:$C$34</c:f>
              <c:numCache>
                <c:formatCode>0%</c:formatCode>
                <c:ptCount val="12"/>
                <c:pt idx="0">
                  <c:v>3.0000000000000002E-2</c:v>
                </c:pt>
                <c:pt idx="1">
                  <c:v>1.0000000000000005E-2</c:v>
                </c:pt>
                <c:pt idx="2">
                  <c:v>2.0000000000000011E-2</c:v>
                </c:pt>
                <c:pt idx="3">
                  <c:v>2.0000000000000011E-2</c:v>
                </c:pt>
                <c:pt idx="4">
                  <c:v>3.0000000000000002E-2</c:v>
                </c:pt>
                <c:pt idx="5">
                  <c:v>9.0000000000000024E-2</c:v>
                </c:pt>
                <c:pt idx="6">
                  <c:v>2.0000000000000011E-2</c:v>
                </c:pt>
                <c:pt idx="7">
                  <c:v>7.0000000000000021E-2</c:v>
                </c:pt>
                <c:pt idx="8">
                  <c:v>7.0000000000000021E-2</c:v>
                </c:pt>
                <c:pt idx="9">
                  <c:v>0.23</c:v>
                </c:pt>
                <c:pt idx="10">
                  <c:v>0.11</c:v>
                </c:pt>
                <c:pt idx="11">
                  <c:v>0.29000000000000031</c:v>
                </c:pt>
              </c:numCache>
            </c:numRef>
          </c:val>
        </c:ser>
        <c:ser>
          <c:idx val="1"/>
          <c:order val="1"/>
          <c:tx>
            <c:strRef>
              <c:f>'grafikon I'!$D$22</c:f>
              <c:strCache>
                <c:ptCount val="1"/>
                <c:pt idx="0">
                  <c:v>2010 mart</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I'!$D$23:$D$34</c:f>
              <c:numCache>
                <c:formatCode>0%</c:formatCode>
                <c:ptCount val="12"/>
                <c:pt idx="0">
                  <c:v>3.0000000000000002E-2</c:v>
                </c:pt>
                <c:pt idx="1">
                  <c:v>1.0000000000000005E-2</c:v>
                </c:pt>
                <c:pt idx="2">
                  <c:v>2.0000000000000011E-2</c:v>
                </c:pt>
                <c:pt idx="3">
                  <c:v>1.0000000000000005E-2</c:v>
                </c:pt>
                <c:pt idx="4">
                  <c:v>1.0000000000000005E-2</c:v>
                </c:pt>
                <c:pt idx="5">
                  <c:v>7.0000000000000021E-2</c:v>
                </c:pt>
                <c:pt idx="6">
                  <c:v>3.0000000000000002E-2</c:v>
                </c:pt>
                <c:pt idx="7">
                  <c:v>9.0000000000000024E-2</c:v>
                </c:pt>
                <c:pt idx="8">
                  <c:v>8.0000000000000043E-2</c:v>
                </c:pt>
                <c:pt idx="9">
                  <c:v>0.21000000000000021</c:v>
                </c:pt>
                <c:pt idx="10">
                  <c:v>8.0000000000000043E-2</c:v>
                </c:pt>
                <c:pt idx="11">
                  <c:v>0.35000000000000031</c:v>
                </c:pt>
              </c:numCache>
            </c:numRef>
          </c:val>
        </c:ser>
        <c:ser>
          <c:idx val="2"/>
          <c:order val="2"/>
          <c:tx>
            <c:strRef>
              <c:f>'grafikon I'!$E$22</c:f>
              <c:strCache>
                <c:ptCount val="1"/>
                <c:pt idx="0">
                  <c:v>2010 oktobar</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I'!$E$23:$E$34</c:f>
              <c:numCache>
                <c:formatCode>0%</c:formatCode>
                <c:ptCount val="12"/>
                <c:pt idx="0">
                  <c:v>4.0000000000000022E-2</c:v>
                </c:pt>
                <c:pt idx="1">
                  <c:v>1.0000000000000005E-2</c:v>
                </c:pt>
                <c:pt idx="2">
                  <c:v>2.0000000000000011E-2</c:v>
                </c:pt>
                <c:pt idx="3">
                  <c:v>2.0000000000000011E-2</c:v>
                </c:pt>
                <c:pt idx="4">
                  <c:v>3.0000000000000002E-2</c:v>
                </c:pt>
                <c:pt idx="5">
                  <c:v>4.0000000000000022E-2</c:v>
                </c:pt>
                <c:pt idx="6">
                  <c:v>2.0000000000000011E-2</c:v>
                </c:pt>
                <c:pt idx="7">
                  <c:v>0.1</c:v>
                </c:pt>
                <c:pt idx="8">
                  <c:v>9.0000000000000024E-2</c:v>
                </c:pt>
                <c:pt idx="9">
                  <c:v>0.23</c:v>
                </c:pt>
                <c:pt idx="10">
                  <c:v>7.0000000000000021E-2</c:v>
                </c:pt>
                <c:pt idx="11">
                  <c:v>0.32000000000000095</c:v>
                </c:pt>
              </c:numCache>
            </c:numRef>
          </c:val>
        </c:ser>
        <c:ser>
          <c:idx val="3"/>
          <c:order val="3"/>
          <c:tx>
            <c:strRef>
              <c:f>'grafikon I'!$F$22</c:f>
              <c:strCache>
                <c:ptCount val="1"/>
                <c:pt idx="0">
                  <c:v>2011 novembar</c:v>
                </c:pt>
              </c:strCache>
            </c:strRef>
          </c:tx>
          <c:spPr>
            <a:solidFill>
              <a:schemeClr val="accent1">
                <a:lumMod val="75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I'!$F$23:$F$34</c:f>
              <c:numCache>
                <c:formatCode>0%</c:formatCode>
                <c:ptCount val="12"/>
                <c:pt idx="0">
                  <c:v>2.0000000000000011E-2</c:v>
                </c:pt>
                <c:pt idx="1">
                  <c:v>1.0000000000000005E-2</c:v>
                </c:pt>
                <c:pt idx="2">
                  <c:v>1.0000000000000005E-2</c:v>
                </c:pt>
                <c:pt idx="3">
                  <c:v>3.0000000000000002E-2</c:v>
                </c:pt>
                <c:pt idx="4">
                  <c:v>1.0000000000000005E-2</c:v>
                </c:pt>
                <c:pt idx="5">
                  <c:v>4.0000000000000022E-2</c:v>
                </c:pt>
                <c:pt idx="6">
                  <c:v>2.0000000000000011E-2</c:v>
                </c:pt>
                <c:pt idx="7">
                  <c:v>7.0000000000000021E-2</c:v>
                </c:pt>
                <c:pt idx="8">
                  <c:v>0.05</c:v>
                </c:pt>
                <c:pt idx="9">
                  <c:v>0.21000000000000021</c:v>
                </c:pt>
                <c:pt idx="10">
                  <c:v>0.12000000000000002</c:v>
                </c:pt>
                <c:pt idx="11">
                  <c:v>0.41000000000000031</c:v>
                </c:pt>
              </c:numCache>
            </c:numRef>
          </c:val>
        </c:ser>
        <c:ser>
          <c:idx val="4"/>
          <c:order val="4"/>
          <c:tx>
            <c:strRef>
              <c:f>'grafikon I'!$G$22</c:f>
              <c:strCache>
                <c:ptCount val="1"/>
                <c:pt idx="0">
                  <c:v>2012 jun</c:v>
                </c:pt>
              </c:strCache>
            </c:strRef>
          </c:tx>
          <c:spPr>
            <a:solidFill>
              <a:schemeClr val="tx2">
                <a:lumMod val="50000"/>
              </a:schemeClr>
            </a:solidFill>
            <a:scene3d>
              <a:camera prst="orthographicFront"/>
              <a:lightRig rig="threePt" dir="t"/>
            </a:scene3d>
            <a:sp3d>
              <a:bevelT/>
              <a:bevelB/>
            </a:sp3d>
          </c:spPr>
          <c:dLbls>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I'!$G$23:$G$34</c:f>
              <c:numCache>
                <c:formatCode>0%</c:formatCode>
                <c:ptCount val="12"/>
                <c:pt idx="0">
                  <c:v>3.0000000000000002E-2</c:v>
                </c:pt>
                <c:pt idx="1">
                  <c:v>1.0000000000000005E-2</c:v>
                </c:pt>
                <c:pt idx="2">
                  <c:v>2.0000000000000011E-2</c:v>
                </c:pt>
                <c:pt idx="3">
                  <c:v>1.0000000000000005E-2</c:v>
                </c:pt>
                <c:pt idx="4">
                  <c:v>1.0000000000000005E-2</c:v>
                </c:pt>
                <c:pt idx="5">
                  <c:v>3.0000000000000002E-2</c:v>
                </c:pt>
                <c:pt idx="6">
                  <c:v>1.0000000000000005E-2</c:v>
                </c:pt>
                <c:pt idx="7">
                  <c:v>9.0000000000000024E-2</c:v>
                </c:pt>
                <c:pt idx="8">
                  <c:v>0.05</c:v>
                </c:pt>
                <c:pt idx="9">
                  <c:v>0.23</c:v>
                </c:pt>
                <c:pt idx="10">
                  <c:v>9.0000000000000024E-2</c:v>
                </c:pt>
                <c:pt idx="11">
                  <c:v>0.4</c:v>
                </c:pt>
              </c:numCache>
            </c:numRef>
          </c:val>
        </c:ser>
        <c:ser>
          <c:idx val="5"/>
          <c:order val="5"/>
          <c:tx>
            <c:strRef>
              <c:f>'grafikon I'!$H$22</c:f>
              <c:strCache>
                <c:ptCount val="1"/>
                <c:pt idx="0">
                  <c:v>2012 decembar</c:v>
                </c:pt>
              </c:strCache>
            </c:strRef>
          </c:tx>
          <c:spPr>
            <a:solidFill>
              <a:srgbClr val="C00000"/>
            </a:solidFill>
            <a:scene3d>
              <a:camera prst="orthographicFront"/>
              <a:lightRig rig="threePt" dir="t"/>
            </a:scene3d>
            <a:sp3d>
              <a:bevelT/>
              <a:bevelB/>
            </a:sp3d>
          </c:spPr>
          <c:dLbls>
            <c:dLbl>
              <c:idx val="1"/>
              <c:layout>
                <c:manualLayout>
                  <c:x val="0"/>
                  <c:y val="-1.1111111111111125E-2"/>
                </c:manualLayout>
              </c:layout>
              <c:dLblPos val="outEnd"/>
              <c:showVal val="1"/>
            </c:dLbl>
            <c:txPr>
              <a:bodyPr/>
              <a:lstStyle/>
              <a:p>
                <a:pPr>
                  <a:defRPr sz="800" b="0" i="0" u="none" strike="noStrike" baseline="0">
                    <a:solidFill>
                      <a:srgbClr val="000000"/>
                    </a:solidFill>
                    <a:latin typeface="Constantia"/>
                    <a:ea typeface="Constantia"/>
                    <a:cs typeface="Constantia"/>
                  </a:defRPr>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I'!$H$23:$H$34</c:f>
              <c:numCache>
                <c:formatCode>0%</c:formatCode>
                <c:ptCount val="12"/>
                <c:pt idx="0">
                  <c:v>1.0000000000000005E-2</c:v>
                </c:pt>
                <c:pt idx="1">
                  <c:v>1.0000000000000005E-2</c:v>
                </c:pt>
                <c:pt idx="2">
                  <c:v>2.0000000000000011E-2</c:v>
                </c:pt>
                <c:pt idx="3">
                  <c:v>2.0000000000000011E-2</c:v>
                </c:pt>
                <c:pt idx="4">
                  <c:v>2.0000000000000011E-2</c:v>
                </c:pt>
                <c:pt idx="5">
                  <c:v>3.0000000000000002E-2</c:v>
                </c:pt>
                <c:pt idx="6">
                  <c:v>3.0000000000000002E-2</c:v>
                </c:pt>
                <c:pt idx="7">
                  <c:v>6.0000000000000032E-2</c:v>
                </c:pt>
                <c:pt idx="8">
                  <c:v>7.0000000000000021E-2</c:v>
                </c:pt>
                <c:pt idx="9">
                  <c:v>0.14000000000000001</c:v>
                </c:pt>
                <c:pt idx="10">
                  <c:v>0.15000000000000024</c:v>
                </c:pt>
                <c:pt idx="11">
                  <c:v>0.44</c:v>
                </c:pt>
              </c:numCache>
            </c:numRef>
          </c:val>
        </c:ser>
        <c:ser>
          <c:idx val="6"/>
          <c:order val="6"/>
          <c:tx>
            <c:strRef>
              <c:f>'grafikon I'!$I$22</c:f>
              <c:strCache>
                <c:ptCount val="1"/>
                <c:pt idx="0">
                  <c:v>2013 jun</c:v>
                </c:pt>
              </c:strCache>
            </c:strRef>
          </c:tx>
          <c:spPr>
            <a:solidFill>
              <a:schemeClr val="accent2">
                <a:lumMod val="60000"/>
                <a:lumOff val="40000"/>
              </a:schemeClr>
            </a:solidFill>
            <a:ln>
              <a:solidFill>
                <a:schemeClr val="bg1"/>
              </a:solidFill>
            </a:ln>
            <a:scene3d>
              <a:camera prst="orthographicFront"/>
              <a:lightRig rig="threePt" dir="t"/>
            </a:scene3d>
            <a:sp3d>
              <a:bevelT/>
              <a:bevelB/>
            </a:sp3d>
          </c:spPr>
          <c:dLbls>
            <c:dLbl>
              <c:idx val="0"/>
              <c:layout>
                <c:manualLayout>
                  <c:x val="2.5274201872546392E-2"/>
                  <c:y val="-4.3556867520415593E-3"/>
                </c:manualLayout>
              </c:layout>
              <c:showVal val="1"/>
            </c:dLbl>
            <c:dLbl>
              <c:idx val="1"/>
              <c:layout>
                <c:manualLayout>
                  <c:x val="1.6849467915030922E-2"/>
                  <c:y val="0"/>
                </c:manualLayout>
              </c:layout>
              <c:showVal val="1"/>
            </c:dLbl>
            <c:dLbl>
              <c:idx val="2"/>
              <c:layout>
                <c:manualLayout>
                  <c:x val="1.6849467915030922E-2"/>
                  <c:y val="0"/>
                </c:manualLayout>
              </c:layout>
              <c:showVal val="1"/>
            </c:dLbl>
            <c:dLbl>
              <c:idx val="3"/>
              <c:layout>
                <c:manualLayout>
                  <c:x val="1.8955651404409784E-2"/>
                  <c:y val="4.3556867520415593E-3"/>
                </c:manualLayout>
              </c:layout>
              <c:showVal val="1"/>
            </c:dLbl>
            <c:dLbl>
              <c:idx val="4"/>
              <c:layout>
                <c:manualLayout>
                  <c:x val="1.4743284425652061E-2"/>
                  <c:y val="4.3556867520416469E-3"/>
                </c:manualLayout>
              </c:layout>
              <c:showVal val="1"/>
            </c:dLbl>
            <c:dLbl>
              <c:idx val="5"/>
              <c:layout>
                <c:manualLayout>
                  <c:x val="1.6849467915030922E-2"/>
                  <c:y val="0"/>
                </c:manualLayout>
              </c:layout>
              <c:showVal val="1"/>
            </c:dLbl>
            <c:dLbl>
              <c:idx val="6"/>
              <c:layout>
                <c:manualLayout>
                  <c:x val="1.4743284425652061E-2"/>
                  <c:y val="0"/>
                </c:manualLayout>
              </c:layout>
              <c:showVal val="1"/>
            </c:dLbl>
            <c:dLbl>
              <c:idx val="7"/>
              <c:layout>
                <c:manualLayout>
                  <c:x val="5.3039933371323414E-2"/>
                  <c:y val="-1.1433627808982706E-2"/>
                </c:manualLayout>
              </c:layout>
              <c:showVal val="1"/>
            </c:dLbl>
            <c:dLbl>
              <c:idx val="8"/>
              <c:layout>
                <c:manualLayout>
                  <c:x val="3.8946099428183251E-2"/>
                  <c:y val="-4.7877542233713917E-3"/>
                </c:manualLayout>
              </c:layout>
              <c:showVal val="1"/>
            </c:dLbl>
            <c:dLbl>
              <c:idx val="9"/>
              <c:layout>
                <c:manualLayout>
                  <c:x val="2.25613184598559E-2"/>
                  <c:y val="-2.0205290383880792E-2"/>
                </c:manualLayout>
              </c:layout>
              <c:showVal val="1"/>
            </c:dLbl>
            <c:dLbl>
              <c:idx val="10"/>
              <c:layout>
                <c:manualLayout>
                  <c:x val="4.8574570957033297E-2"/>
                  <c:y val="-4.3188720311521339E-4"/>
                </c:manualLayout>
              </c:layout>
              <c:showVal val="1"/>
            </c:dLbl>
            <c:dLbl>
              <c:idx val="11"/>
              <c:layout>
                <c:manualLayout>
                  <c:x val="2.2735394355864212E-2"/>
                  <c:y val="-1.67570560827295E-2"/>
                </c:manualLayout>
              </c:layout>
              <c:showVal val="1"/>
            </c:dLbl>
            <c:spPr>
              <a:solidFill>
                <a:srgbClr val="7598D9">
                  <a:lumMod val="20000"/>
                  <a:lumOff val="80000"/>
                </a:srgbClr>
              </a:solidFill>
            </c:spPr>
            <c:txPr>
              <a:bodyPr/>
              <a:lstStyle/>
              <a:p>
                <a:pPr>
                  <a:defRPr sz="1100" b="1"/>
                </a:pPr>
                <a:endParaRPr lang="en-US"/>
              </a:p>
            </c:txPr>
            <c:showVal val="1"/>
          </c:dLbls>
          <c:cat>
            <c:strRef>
              <c:f>'grafikon I'!$B$23:$B$34</c:f>
              <c:strCache>
                <c:ptCount val="12"/>
                <c:pt idx="0">
                  <c:v>Penzije</c:v>
                </c:pt>
                <c:pt idx="1">
                  <c:v>Kosovo i Metohija</c:v>
                </c:pt>
                <c:pt idx="2">
                  <c:v>Zdravstvo</c:v>
                </c:pt>
                <c:pt idx="3">
                  <c:v>Loš obrazovni sistem</c:v>
                </c:pt>
                <c:pt idx="4">
                  <c:v>Odnosi sa Evropom i EU</c:v>
                </c:pt>
                <c:pt idx="5">
                  <c:v>Kriminal i bezbednost</c:v>
                </c:pt>
                <c:pt idx="6">
                  <c:v>Slabost i neefikasnost institucija</c:v>
                </c:pt>
                <c:pt idx="7">
                  <c:v>Niske plate</c:v>
                </c:pt>
                <c:pt idx="8">
                  <c:v>Nedostatak mogućnosti za mlade ljude</c:v>
                </c:pt>
                <c:pt idx="9">
                  <c:v>Siromaštvo</c:v>
                </c:pt>
                <c:pt idx="10">
                  <c:v>Korupcija</c:v>
                </c:pt>
                <c:pt idx="11">
                  <c:v>Nezaposlenost</c:v>
                </c:pt>
              </c:strCache>
            </c:strRef>
          </c:cat>
          <c:val>
            <c:numRef>
              <c:f>'grafikon I'!$I$23:$I$34</c:f>
              <c:numCache>
                <c:formatCode>0%</c:formatCode>
                <c:ptCount val="12"/>
                <c:pt idx="0">
                  <c:v>1.0000000000000005E-2</c:v>
                </c:pt>
                <c:pt idx="1">
                  <c:v>0</c:v>
                </c:pt>
                <c:pt idx="2">
                  <c:v>1.0000000000000005E-2</c:v>
                </c:pt>
                <c:pt idx="3">
                  <c:v>2.0000000000000011E-2</c:v>
                </c:pt>
                <c:pt idx="4">
                  <c:v>1.0000000000000005E-2</c:v>
                </c:pt>
                <c:pt idx="5">
                  <c:v>3.0000000000000002E-2</c:v>
                </c:pt>
                <c:pt idx="6">
                  <c:v>4.0000000000000022E-2</c:v>
                </c:pt>
                <c:pt idx="7">
                  <c:v>6.0000000000000032E-2</c:v>
                </c:pt>
                <c:pt idx="8">
                  <c:v>6.0000000000000032E-2</c:v>
                </c:pt>
                <c:pt idx="9">
                  <c:v>0.15000000000000024</c:v>
                </c:pt>
                <c:pt idx="10">
                  <c:v>0.15000000000000024</c:v>
                </c:pt>
                <c:pt idx="11">
                  <c:v>0.44</c:v>
                </c:pt>
              </c:numCache>
            </c:numRef>
          </c:val>
        </c:ser>
        <c:axId val="76183808"/>
        <c:axId val="76193792"/>
      </c:barChart>
      <c:catAx>
        <c:axId val="76183808"/>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6193792"/>
        <c:crosses val="autoZero"/>
        <c:auto val="1"/>
        <c:lblAlgn val="ctr"/>
        <c:lblOffset val="100"/>
      </c:catAx>
      <c:valAx>
        <c:axId val="76193792"/>
        <c:scaling>
          <c:orientation val="minMax"/>
        </c:scaling>
        <c:delete val="1"/>
        <c:axPos val="b"/>
        <c:numFmt formatCode="0%" sourceLinked="1"/>
        <c:tickLblPos val="none"/>
        <c:crossAx val="76183808"/>
        <c:crosses val="autoZero"/>
        <c:crossBetween val="between"/>
      </c:valAx>
    </c:plotArea>
    <c:legend>
      <c:legendPos val="r"/>
      <c:layout>
        <c:manualLayout>
          <c:xMode val="edge"/>
          <c:yMode val="edge"/>
          <c:x val="0.74931023202824565"/>
          <c:y val="0.20194528680463236"/>
          <c:w val="0.22656355071501766"/>
          <c:h val="0.62055265091863521"/>
        </c:manualLayout>
      </c:layout>
      <c:txPr>
        <a:bodyPr/>
        <a:lstStyle/>
        <a:p>
          <a:pPr>
            <a:defRPr sz="12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accent1">
                  <a:lumMod val="20000"/>
                  <a:lumOff val="80000"/>
                </a:schemeClr>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60000"/>
                  <a:lumOff val="40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chemeClr val="tx2">
                  <a:lumMod val="75000"/>
                </a:schemeClr>
              </a:solidFill>
              <a:scene3d>
                <a:camera prst="orthographicFront"/>
                <a:lightRig rig="threePt" dir="t"/>
              </a:scene3d>
              <a:sp3d>
                <a:bevelT/>
                <a:bevelB/>
              </a:sp3d>
            </c:spPr>
          </c:dPt>
          <c:dPt>
            <c:idx val="5"/>
            <c:spPr>
              <a:solidFill>
                <a:srgbClr val="C00000"/>
              </a:solidFill>
              <a:scene3d>
                <a:camera prst="orthographicFront"/>
                <a:lightRig rig="threePt" dir="t"/>
              </a:scene3d>
              <a:sp3d>
                <a:bevelT/>
                <a:bevelB/>
              </a:sp3d>
            </c:spPr>
          </c:dPt>
          <c:dPt>
            <c:idx val="6"/>
            <c:spPr>
              <a:solidFill>
                <a:schemeClr val="accent2">
                  <a:lumMod val="60000"/>
                  <a:lumOff val="40000"/>
                </a:schemeClr>
              </a:solidFill>
              <a:ln>
                <a:solidFill>
                  <a:sysClr val="window" lastClr="FFFFFF"/>
                </a:solidFill>
              </a:ln>
              <a:scene3d>
                <a:camera prst="orthographicFront"/>
                <a:lightRig rig="threePt" dir="t"/>
              </a:scene3d>
              <a:sp3d>
                <a:bevelT/>
                <a:bevelB/>
              </a:sp3d>
            </c:spPr>
          </c:dPt>
          <c:dPt>
            <c:idx val="8"/>
            <c:spPr>
              <a:solidFill>
                <a:srgbClr val="4F81BD">
                  <a:lumMod val="20000"/>
                  <a:lumOff val="80000"/>
                </a:srgbClr>
              </a:solidFill>
              <a:scene3d>
                <a:camera prst="orthographicFront"/>
                <a:lightRig rig="threePt" dir="t"/>
              </a:scene3d>
              <a:sp3d>
                <a:bevelT/>
                <a:bevelB/>
              </a:sp3d>
            </c:spPr>
          </c:dPt>
          <c:dPt>
            <c:idx val="9"/>
            <c:spPr>
              <a:solidFill>
                <a:schemeClr val="accent1">
                  <a:lumMod val="20000"/>
                  <a:lumOff val="80000"/>
                </a:schemeClr>
              </a:solidFill>
              <a:scene3d>
                <a:camera prst="orthographicFront"/>
                <a:lightRig rig="threePt" dir="t"/>
              </a:scene3d>
              <a:sp3d>
                <a:bevelT/>
                <a:bevelB/>
              </a:sp3d>
            </c:spPr>
          </c:dPt>
          <c:dPt>
            <c:idx val="10"/>
            <c:spPr>
              <a:solidFill>
                <a:schemeClr val="accent1">
                  <a:lumMod val="40000"/>
                  <a:lumOff val="60000"/>
                </a:schemeClr>
              </a:solidFill>
              <a:scene3d>
                <a:camera prst="orthographicFront"/>
                <a:lightRig rig="threePt" dir="t"/>
              </a:scene3d>
              <a:sp3d>
                <a:bevelT/>
                <a:bevelB/>
              </a:sp3d>
            </c:spPr>
          </c:dPt>
          <c:dPt>
            <c:idx val="11"/>
            <c:spPr>
              <a:solidFill>
                <a:schemeClr val="accent1">
                  <a:lumMod val="60000"/>
                  <a:lumOff val="40000"/>
                </a:schemeClr>
              </a:solidFill>
              <a:scene3d>
                <a:camera prst="orthographicFront"/>
                <a:lightRig rig="threePt" dir="t"/>
              </a:scene3d>
              <a:sp3d>
                <a:bevelT/>
                <a:bevelB/>
              </a:sp3d>
            </c:spPr>
          </c:dPt>
          <c:dPt>
            <c:idx val="12"/>
            <c:spPr>
              <a:solidFill>
                <a:schemeClr val="accent1">
                  <a:lumMod val="75000"/>
                </a:schemeClr>
              </a:solidFill>
              <a:scene3d>
                <a:camera prst="orthographicFront"/>
                <a:lightRig rig="threePt" dir="t"/>
              </a:scene3d>
              <a:sp3d>
                <a:bevelT/>
                <a:bevelB/>
              </a:sp3d>
            </c:spPr>
          </c:dPt>
          <c:dPt>
            <c:idx val="13"/>
            <c:spPr>
              <a:solidFill>
                <a:schemeClr val="accent1">
                  <a:lumMod val="50000"/>
                </a:schemeClr>
              </a:solidFill>
              <a:scene3d>
                <a:camera prst="orthographicFront"/>
                <a:lightRig rig="threePt" dir="t"/>
              </a:scene3d>
              <a:sp3d>
                <a:bevelT/>
                <a:bevelB/>
              </a:sp3d>
            </c:spPr>
          </c:dPt>
          <c:dPt>
            <c:idx val="14"/>
            <c:spPr>
              <a:solidFill>
                <a:srgbClr val="C00000"/>
              </a:solidFill>
              <a:ln>
                <a:solidFill>
                  <a:sysClr val="window" lastClr="FFFFFF"/>
                </a:solidFill>
              </a:ln>
              <a:scene3d>
                <a:camera prst="orthographicFront"/>
                <a:lightRig rig="threePt" dir="t"/>
              </a:scene3d>
              <a:sp3d>
                <a:bevelT/>
                <a:bevelB/>
              </a:sp3d>
            </c:spPr>
          </c:dPt>
          <c:dPt>
            <c:idx val="15"/>
            <c:spPr>
              <a:solidFill>
                <a:schemeClr val="accent2">
                  <a:lumMod val="40000"/>
                  <a:lumOff val="60000"/>
                </a:schemeClr>
              </a:solidFill>
              <a:ln>
                <a:solidFill>
                  <a:sysClr val="window" lastClr="FFFFFF"/>
                </a:solidFill>
              </a:ln>
              <a:scene3d>
                <a:camera prst="orthographicFront"/>
                <a:lightRig rig="threePt" dir="t"/>
              </a:scene3d>
              <a:sp3d>
                <a:bevelT/>
                <a:bevelB/>
              </a:sp3d>
            </c:spPr>
          </c:dPt>
          <c:dLbls>
            <c:dLbl>
              <c:idx val="2"/>
              <c:layout>
                <c:manualLayout>
                  <c:x val="4.3492532554759928E-3"/>
                  <c:y val="3.7749286479037934E-3"/>
                </c:manualLayout>
              </c:layout>
              <c:showVal val="1"/>
            </c:dLbl>
            <c:dLbl>
              <c:idx val="5"/>
              <c:spPr/>
              <c:txPr>
                <a:bodyPr/>
                <a:lstStyle/>
                <a:p>
                  <a:pPr>
                    <a:defRPr sz="1000" b="1" i="0" u="none" strike="noStrike" baseline="0">
                      <a:solidFill>
                        <a:srgbClr val="000000"/>
                      </a:solidFill>
                      <a:latin typeface="Constantia"/>
                      <a:ea typeface="Constantia"/>
                      <a:cs typeface="Constantia"/>
                    </a:defRPr>
                  </a:pPr>
                  <a:endParaRPr lang="en-US"/>
                </a:p>
              </c:txPr>
            </c:dLbl>
            <c:dLbl>
              <c:idx val="6"/>
              <c:spPr/>
              <c:txPr>
                <a:bodyPr/>
                <a:lstStyle/>
                <a:p>
                  <a:pPr>
                    <a:defRPr sz="1200" b="1" i="0" u="none" strike="noStrike" baseline="0">
                      <a:solidFill>
                        <a:srgbClr val="000000"/>
                      </a:solidFill>
                      <a:latin typeface="Constantia"/>
                      <a:ea typeface="Constantia"/>
                      <a:cs typeface="Constantia"/>
                    </a:defRPr>
                  </a:pPr>
                  <a:endParaRPr lang="en-US"/>
                </a:p>
              </c:txPr>
            </c:dLbl>
            <c:dLbl>
              <c:idx val="15"/>
              <c:spPr/>
              <c:txPr>
                <a:bodyPr/>
                <a:lstStyle/>
                <a:p>
                  <a:pPr>
                    <a:defRPr sz="1200" b="1" i="0" u="none" strike="noStrike" baseline="0">
                      <a:solidFill>
                        <a:srgbClr val="000000"/>
                      </a:solidFill>
                      <a:latin typeface="Constantia"/>
                      <a:ea typeface="Constantia"/>
                      <a:cs typeface="Constantia"/>
                    </a:defRPr>
                  </a:pPr>
                  <a:endParaRPr lang="en-US"/>
                </a:p>
              </c:txPr>
            </c:dLbl>
            <c:txPr>
              <a:bodyPr/>
              <a:lstStyle/>
              <a:p>
                <a:pPr>
                  <a:defRPr sz="1000" b="0" i="0" u="none" strike="noStrike" baseline="0">
                    <a:solidFill>
                      <a:srgbClr val="000000"/>
                    </a:solidFill>
                    <a:latin typeface="Constantia"/>
                    <a:ea typeface="Constantia"/>
                    <a:cs typeface="Constantia"/>
                  </a:defRPr>
                </a:pPr>
                <a:endParaRPr lang="en-US"/>
              </a:p>
            </c:txPr>
            <c:showVal val="1"/>
          </c:dLbls>
          <c:cat>
            <c:multiLvlStrRef>
              <c:f>'grafikon I'!$B$41:$C$56</c:f>
              <c:multiLvlStrCache>
                <c:ptCount val="16"/>
                <c:lvl>
                  <c:pt idx="0">
                    <c:v>okt.09</c:v>
                  </c:pt>
                  <c:pt idx="1">
                    <c:v>mar.10</c:v>
                  </c:pt>
                  <c:pt idx="2">
                    <c:v>okt.10</c:v>
                  </c:pt>
                  <c:pt idx="3">
                    <c:v>nov.11</c:v>
                  </c:pt>
                  <c:pt idx="4">
                    <c:v>jun.12</c:v>
                  </c:pt>
                  <c:pt idx="5">
                    <c:v>dec.12</c:v>
                  </c:pt>
                  <c:pt idx="6">
                    <c:v>jun.13</c:v>
                  </c:pt>
                  <c:pt idx="9">
                    <c:v>okt.09</c:v>
                  </c:pt>
                  <c:pt idx="10">
                    <c:v>mar.10</c:v>
                  </c:pt>
                  <c:pt idx="11">
                    <c:v>okt.10</c:v>
                  </c:pt>
                  <c:pt idx="12">
                    <c:v>nov.11</c:v>
                  </c:pt>
                  <c:pt idx="13">
                    <c:v>jun.12</c:v>
                  </c:pt>
                  <c:pt idx="14">
                    <c:v>dec.12</c:v>
                  </c:pt>
                  <c:pt idx="15">
                    <c:v>jun.13</c:v>
                  </c:pt>
                </c:lvl>
                <c:lvl>
                  <c:pt idx="0">
                    <c:v>Indirektno iskustvo</c:v>
                  </c:pt>
                  <c:pt idx="9">
                    <c:v>Direktno iskustvo</c:v>
                  </c:pt>
                </c:lvl>
              </c:multiLvlStrCache>
            </c:multiLvlStrRef>
          </c:cat>
          <c:val>
            <c:numRef>
              <c:f>'grafikon I'!$D$41:$D$56</c:f>
              <c:numCache>
                <c:formatCode>0%</c:formatCode>
                <c:ptCount val="16"/>
                <c:pt idx="0">
                  <c:v>0.38000000000000067</c:v>
                </c:pt>
                <c:pt idx="1">
                  <c:v>0.33000000000000085</c:v>
                </c:pt>
                <c:pt idx="2">
                  <c:v>0.34</c:v>
                </c:pt>
                <c:pt idx="3">
                  <c:v>0.39000000000000068</c:v>
                </c:pt>
                <c:pt idx="4">
                  <c:v>0.35000000000000031</c:v>
                </c:pt>
                <c:pt idx="5">
                  <c:v>0.2</c:v>
                </c:pt>
                <c:pt idx="6">
                  <c:v>0.26</c:v>
                </c:pt>
                <c:pt idx="9">
                  <c:v>0.15000000000000024</c:v>
                </c:pt>
                <c:pt idx="10">
                  <c:v>0.16</c:v>
                </c:pt>
                <c:pt idx="11">
                  <c:v>0.13</c:v>
                </c:pt>
                <c:pt idx="12">
                  <c:v>0.11</c:v>
                </c:pt>
                <c:pt idx="13">
                  <c:v>0.14000000000000001</c:v>
                </c:pt>
                <c:pt idx="14">
                  <c:v>8.0000000000000043E-2</c:v>
                </c:pt>
                <c:pt idx="15">
                  <c:v>0.11</c:v>
                </c:pt>
              </c:numCache>
            </c:numRef>
          </c:val>
        </c:ser>
        <c:axId val="73571712"/>
        <c:axId val="73573504"/>
      </c:barChart>
      <c:catAx>
        <c:axId val="73571712"/>
        <c:scaling>
          <c:orientation val="minMax"/>
        </c:scaling>
        <c:axPos val="b"/>
        <c:numFmt formatCode="General" sourceLinked="1"/>
        <c:tickLblPos val="nextTo"/>
        <c:txPr>
          <a:bodyPr rot="-5400000" vert="horz"/>
          <a:lstStyle/>
          <a:p>
            <a:pPr>
              <a:defRPr sz="1000" b="1" i="0" u="none" strike="noStrike" baseline="0">
                <a:solidFill>
                  <a:srgbClr val="000000"/>
                </a:solidFill>
                <a:latin typeface="Constantia"/>
                <a:ea typeface="Constantia"/>
                <a:cs typeface="Constantia"/>
              </a:defRPr>
            </a:pPr>
            <a:endParaRPr lang="en-US"/>
          </a:p>
        </c:txPr>
        <c:crossAx val="73573504"/>
        <c:crosses val="autoZero"/>
        <c:auto val="1"/>
        <c:lblAlgn val="ctr"/>
        <c:lblOffset val="100"/>
      </c:catAx>
      <c:valAx>
        <c:axId val="73573504"/>
        <c:scaling>
          <c:orientation val="minMax"/>
        </c:scaling>
        <c:delete val="1"/>
        <c:axPos val="l"/>
        <c:numFmt formatCode="0%" sourceLinked="1"/>
        <c:tickLblPos val="none"/>
        <c:crossAx val="73571712"/>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3.702299978568125E-2"/>
          <c:y val="4.2063502339086123E-2"/>
          <c:w val="0.93873381871757711"/>
          <c:h val="0.48279446182955588"/>
        </c:manualLayout>
      </c:layout>
      <c:barChart>
        <c:barDir val="col"/>
        <c:grouping val="clustered"/>
        <c:ser>
          <c:idx val="0"/>
          <c:order val="0"/>
          <c:tx>
            <c:strRef>
              <c:f>'grafikon I'!$C$61</c:f>
              <c:strCache>
                <c:ptCount val="1"/>
                <c:pt idx="0">
                  <c:v>dec.12</c:v>
                </c:pt>
              </c:strCache>
            </c:strRef>
          </c:tx>
          <c:spPr>
            <a:solidFill>
              <a:schemeClr val="accent5">
                <a:lumMod val="75000"/>
              </a:schemeClr>
            </a:solidFill>
            <a:ln>
              <a:solidFill>
                <a:sysClr val="window" lastClr="FFFFFF"/>
              </a:solidFill>
            </a:ln>
            <a:scene3d>
              <a:camera prst="orthographicFront"/>
              <a:lightRig rig="threePt" dir="t"/>
            </a:scene3d>
            <a:sp3d>
              <a:bevelT/>
              <a:bevelB/>
            </a:sp3d>
          </c:spPr>
          <c:dLbls>
            <c:showVal val="1"/>
          </c:dLbls>
          <c:cat>
            <c:strRef>
              <c:f>'grafikon I'!$B$62:$B$72</c:f>
              <c:strCache>
                <c:ptCount val="11"/>
                <c:pt idx="0">
                  <c:v>Doktoru</c:v>
                </c:pt>
                <c:pt idx="1">
                  <c:v>Policajcu</c:v>
                </c:pt>
                <c:pt idx="2">
                  <c:v>Službeniku u državnoj administraciji</c:v>
                </c:pt>
                <c:pt idx="3">
                  <c:v>Tužiocu</c:v>
                </c:pt>
                <c:pt idx="4">
                  <c:v>Nekom drugom</c:v>
                </c:pt>
                <c:pt idx="5">
                  <c:v>Nastavniku/profesoru</c:v>
                </c:pt>
                <c:pt idx="6">
                  <c:v>Poreskom službeniku</c:v>
                </c:pt>
                <c:pt idx="7">
                  <c:v>Cariniku</c:v>
                </c:pt>
                <c:pt idx="8">
                  <c:v>Sudiji</c:v>
                </c:pt>
                <c:pt idx="9">
                  <c:v>Advokatu / Pravniku</c:v>
                </c:pt>
                <c:pt idx="10">
                  <c:v>Osoblju iz komunalne službe</c:v>
                </c:pt>
              </c:strCache>
            </c:strRef>
          </c:cat>
          <c:val>
            <c:numRef>
              <c:f>'grafikon I'!$C$62:$C$72</c:f>
              <c:numCache>
                <c:formatCode>0%</c:formatCode>
                <c:ptCount val="11"/>
                <c:pt idx="0">
                  <c:v>0.25</c:v>
                </c:pt>
                <c:pt idx="1">
                  <c:v>0.19</c:v>
                </c:pt>
                <c:pt idx="2">
                  <c:v>9.0000000000000024E-2</c:v>
                </c:pt>
                <c:pt idx="3">
                  <c:v>0.05</c:v>
                </c:pt>
                <c:pt idx="4">
                  <c:v>0.12000000000000002</c:v>
                </c:pt>
                <c:pt idx="5">
                  <c:v>9.0000000000000024E-2</c:v>
                </c:pt>
                <c:pt idx="6">
                  <c:v>3.0000000000000002E-2</c:v>
                </c:pt>
                <c:pt idx="7">
                  <c:v>3.0000000000000002E-2</c:v>
                </c:pt>
                <c:pt idx="8">
                  <c:v>0.05</c:v>
                </c:pt>
                <c:pt idx="9">
                  <c:v>3.0000000000000002E-2</c:v>
                </c:pt>
                <c:pt idx="10">
                  <c:v>7.0000000000000021E-2</c:v>
                </c:pt>
              </c:numCache>
            </c:numRef>
          </c:val>
        </c:ser>
        <c:ser>
          <c:idx val="1"/>
          <c:order val="1"/>
          <c:tx>
            <c:strRef>
              <c:f>'grafikon I'!$D$61</c:f>
              <c:strCache>
                <c:ptCount val="1"/>
                <c:pt idx="0">
                  <c:v>jun.13</c:v>
                </c:pt>
              </c:strCache>
            </c:strRef>
          </c:tx>
          <c:spPr>
            <a:solidFill>
              <a:schemeClr val="accent3">
                <a:lumMod val="60000"/>
                <a:lumOff val="40000"/>
              </a:schemeClr>
            </a:solidFill>
            <a:ln>
              <a:solidFill>
                <a:sysClr val="window" lastClr="FFFFFF"/>
              </a:solidFill>
            </a:ln>
            <a:scene3d>
              <a:camera prst="orthographicFront"/>
              <a:lightRig rig="threePt" dir="t"/>
            </a:scene3d>
            <a:sp3d>
              <a:bevelT/>
              <a:bevelB/>
            </a:sp3d>
          </c:spPr>
          <c:dLbls>
            <c:dLbl>
              <c:idx val="0"/>
              <c:spPr/>
              <c:txPr>
                <a:bodyPr/>
                <a:lstStyle/>
                <a:p>
                  <a:pPr>
                    <a:defRPr b="1"/>
                  </a:pPr>
                  <a:endParaRPr lang="en-US"/>
                </a:p>
              </c:txPr>
            </c:dLbl>
            <c:showVal val="1"/>
          </c:dLbls>
          <c:cat>
            <c:strRef>
              <c:f>'grafikon I'!$B$62:$B$72</c:f>
              <c:strCache>
                <c:ptCount val="11"/>
                <c:pt idx="0">
                  <c:v>Doktoru</c:v>
                </c:pt>
                <c:pt idx="1">
                  <c:v>Policajcu</c:v>
                </c:pt>
                <c:pt idx="2">
                  <c:v>Službeniku u državnoj administraciji</c:v>
                </c:pt>
                <c:pt idx="3">
                  <c:v>Tužiocu</c:v>
                </c:pt>
                <c:pt idx="4">
                  <c:v>Nekom drugom</c:v>
                </c:pt>
                <c:pt idx="5">
                  <c:v>Nastavniku/profesoru</c:v>
                </c:pt>
                <c:pt idx="6">
                  <c:v>Poreskom službeniku</c:v>
                </c:pt>
                <c:pt idx="7">
                  <c:v>Cariniku</c:v>
                </c:pt>
                <c:pt idx="8">
                  <c:v>Sudiji</c:v>
                </c:pt>
                <c:pt idx="9">
                  <c:v>Advokatu / Pravniku</c:v>
                </c:pt>
                <c:pt idx="10">
                  <c:v>Osoblju iz komunalne službe</c:v>
                </c:pt>
              </c:strCache>
            </c:strRef>
          </c:cat>
          <c:val>
            <c:numRef>
              <c:f>'grafikon I'!$D$62:$D$72</c:f>
              <c:numCache>
                <c:formatCode>0%</c:formatCode>
                <c:ptCount val="11"/>
                <c:pt idx="0">
                  <c:v>0.46913580246913505</c:v>
                </c:pt>
                <c:pt idx="1">
                  <c:v>0.14814814814814853</c:v>
                </c:pt>
                <c:pt idx="2">
                  <c:v>0.13580246913580246</c:v>
                </c:pt>
                <c:pt idx="3">
                  <c:v>4.9382716049382935E-2</c:v>
                </c:pt>
                <c:pt idx="4">
                  <c:v>4.9382716049382935E-2</c:v>
                </c:pt>
                <c:pt idx="5">
                  <c:v>3.7037037037037056E-2</c:v>
                </c:pt>
                <c:pt idx="6">
                  <c:v>3.7037037037037056E-2</c:v>
                </c:pt>
                <c:pt idx="7">
                  <c:v>3.7037037037037056E-2</c:v>
                </c:pt>
                <c:pt idx="8">
                  <c:v>1.2345679012345711E-2</c:v>
                </c:pt>
                <c:pt idx="9">
                  <c:v>1.2345679012345711E-2</c:v>
                </c:pt>
                <c:pt idx="10">
                  <c:v>1.2345679012345711E-2</c:v>
                </c:pt>
              </c:numCache>
            </c:numRef>
          </c:val>
        </c:ser>
        <c:axId val="75979776"/>
        <c:axId val="75997952"/>
      </c:barChart>
      <c:catAx>
        <c:axId val="75979776"/>
        <c:scaling>
          <c:orientation val="minMax"/>
        </c:scaling>
        <c:axPos val="b"/>
        <c:numFmt formatCode="General" sourceLinked="1"/>
        <c:tickLblPos val="nextTo"/>
        <c:txPr>
          <a:bodyPr/>
          <a:lstStyle/>
          <a:p>
            <a:pPr>
              <a:defRPr sz="1200"/>
            </a:pPr>
            <a:endParaRPr lang="en-US"/>
          </a:p>
        </c:txPr>
        <c:crossAx val="75997952"/>
        <c:crosses val="autoZero"/>
        <c:auto val="1"/>
        <c:lblAlgn val="ctr"/>
        <c:lblOffset val="100"/>
      </c:catAx>
      <c:valAx>
        <c:axId val="75997952"/>
        <c:scaling>
          <c:orientation val="minMax"/>
        </c:scaling>
        <c:delete val="1"/>
        <c:axPos val="l"/>
        <c:numFmt formatCode="0%" sourceLinked="1"/>
        <c:tickLblPos val="none"/>
        <c:crossAx val="75979776"/>
        <c:crosses val="autoZero"/>
        <c:crossBetween val="between"/>
      </c:valAx>
    </c:plotArea>
    <c:legend>
      <c:legendPos val="b"/>
      <c:layout/>
    </c:legend>
    <c:plotVisOnly val="1"/>
    <c:dispBlanksAs val="gap"/>
  </c:chart>
  <c:spPr>
    <a:ln>
      <a:noFill/>
    </a:ln>
  </c:spPr>
  <c:txPr>
    <a:bodyPr/>
    <a:lstStyle/>
    <a:p>
      <a:pPr>
        <a:defRPr>
          <a:latin typeface="Constantia" pitchFamily="18"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2.4243181496743201E-2"/>
          <c:y val="5.0293299578861118E-2"/>
          <c:w val="0.9515136370065137"/>
          <c:h val="0.56823729569938164"/>
        </c:manualLayout>
      </c:layout>
      <c:barChart>
        <c:barDir val="col"/>
        <c:grouping val="clustered"/>
        <c:ser>
          <c:idx val="0"/>
          <c:order val="0"/>
          <c:dPt>
            <c:idx val="0"/>
            <c:spPr>
              <a:solidFill>
                <a:srgbClr val="C00000"/>
              </a:solidFill>
              <a:scene3d>
                <a:camera prst="orthographicFront"/>
                <a:lightRig rig="threePt" dir="t"/>
              </a:scene3d>
              <a:sp3d>
                <a:bevelT/>
                <a:bevelB/>
              </a:sp3d>
            </c:spPr>
          </c:dPt>
          <c:dPt>
            <c:idx val="1"/>
            <c:spPr>
              <a:solidFill>
                <a:schemeClr val="accent1">
                  <a:lumMod val="40000"/>
                  <a:lumOff val="60000"/>
                </a:schemeClr>
              </a:solidFill>
              <a:scene3d>
                <a:camera prst="orthographicFront"/>
                <a:lightRig rig="threePt" dir="t"/>
              </a:scene3d>
              <a:sp3d>
                <a:bevelT/>
                <a:bevelB/>
              </a:sp3d>
            </c:spPr>
          </c:dPt>
          <c:dPt>
            <c:idx val="2"/>
            <c:spPr>
              <a:solidFill>
                <a:schemeClr val="accent1">
                  <a:lumMod val="75000"/>
                </a:schemeClr>
              </a:solidFill>
              <a:scene3d>
                <a:camera prst="orthographicFront"/>
                <a:lightRig rig="threePt" dir="t"/>
              </a:scene3d>
              <a:sp3d>
                <a:bevelT/>
                <a:bevelB/>
              </a:sp3d>
            </c:spPr>
          </c:dPt>
          <c:dPt>
            <c:idx val="3"/>
            <c:spPr>
              <a:solidFill>
                <a:schemeClr val="accent1">
                  <a:lumMod val="75000"/>
                </a:schemeClr>
              </a:solidFill>
              <a:scene3d>
                <a:camera prst="orthographicFront"/>
                <a:lightRig rig="threePt" dir="t"/>
              </a:scene3d>
              <a:sp3d>
                <a:bevelT/>
                <a:bevelB/>
              </a:sp3d>
            </c:spPr>
          </c:dPt>
          <c:dPt>
            <c:idx val="4"/>
            <c:spPr>
              <a:solidFill>
                <a:srgbClr val="C00000"/>
              </a:solidFill>
              <a:scene3d>
                <a:camera prst="orthographicFront"/>
                <a:lightRig rig="threePt" dir="t"/>
              </a:scene3d>
              <a:sp3d>
                <a:bevelT/>
                <a:bevelB/>
              </a:sp3d>
            </c:spPr>
          </c:dPt>
          <c:dPt>
            <c:idx val="5"/>
            <c:spPr>
              <a:solidFill>
                <a:schemeClr val="accent1">
                  <a:lumMod val="40000"/>
                  <a:lumOff val="60000"/>
                </a:schemeClr>
              </a:solidFill>
              <a:scene3d>
                <a:camera prst="orthographicFront"/>
                <a:lightRig rig="threePt" dir="t"/>
              </a:scene3d>
              <a:sp3d>
                <a:bevelT/>
                <a:bevelB/>
              </a:sp3d>
            </c:spPr>
          </c:dPt>
          <c:dPt>
            <c:idx val="6"/>
            <c:spPr>
              <a:solidFill>
                <a:schemeClr val="accent1">
                  <a:lumMod val="75000"/>
                </a:schemeClr>
              </a:solidFill>
              <a:scene3d>
                <a:camera prst="orthographicFront"/>
                <a:lightRig rig="threePt" dir="t"/>
              </a:scene3d>
              <a:sp3d>
                <a:bevelT/>
                <a:bevelB/>
              </a:sp3d>
            </c:spPr>
          </c:dPt>
          <c:dLbls>
            <c:txPr>
              <a:bodyPr/>
              <a:lstStyle/>
              <a:p>
                <a:pPr>
                  <a:defRPr sz="1200" b="1" i="0" u="none" strike="noStrike" baseline="0">
                    <a:solidFill>
                      <a:srgbClr val="000000"/>
                    </a:solidFill>
                    <a:latin typeface="Constantia"/>
                    <a:ea typeface="Constantia"/>
                    <a:cs typeface="Constantia"/>
                  </a:defRPr>
                </a:pPr>
                <a:endParaRPr lang="en-US"/>
              </a:p>
            </c:txPr>
            <c:showVal val="1"/>
          </c:dLbls>
          <c:cat>
            <c:multiLvlStrRef>
              <c:f>'grafikon I'!$B$90:$C$96</c:f>
              <c:multiLvlStrCache>
                <c:ptCount val="7"/>
                <c:lvl>
                  <c:pt idx="0">
                    <c:v>Tražili su mi mito direktno</c:v>
                  </c:pt>
                  <c:pt idx="1">
                    <c:v>Ponudio/la  sam plaćanje mita kako bi se izbegli problemi sa nadležnima</c:v>
                  </c:pt>
                  <c:pt idx="2">
                    <c:v>Ponudio/la  sam mito radi dobijanja određene usluge</c:v>
                  </c:pt>
                  <c:pt idx="4">
                    <c:v>Tražili su mi mito direktno</c:v>
                  </c:pt>
                  <c:pt idx="5">
                    <c:v>Ponudio/la  sam plaćanje mita kako bi se izbegli problemi sa nadležnima</c:v>
                  </c:pt>
                  <c:pt idx="6">
                    <c:v>Ponudio/la  sam mito radi dobijanja određene usluge</c:v>
                  </c:pt>
                </c:lvl>
                <c:lvl>
                  <c:pt idx="0">
                    <c:v>Indirektno iskustvo</c:v>
                  </c:pt>
                  <c:pt idx="4">
                    <c:v>Direktno iskustvo</c:v>
                  </c:pt>
                </c:lvl>
              </c:multiLvlStrCache>
            </c:multiLvlStrRef>
          </c:cat>
          <c:val>
            <c:numRef>
              <c:f>'grafikon I'!$D$90:$D$96</c:f>
              <c:numCache>
                <c:formatCode>0%</c:formatCode>
                <c:ptCount val="7"/>
                <c:pt idx="0">
                  <c:v>0.26938775510204216</c:v>
                </c:pt>
                <c:pt idx="1">
                  <c:v>0.16734693877551021</c:v>
                </c:pt>
                <c:pt idx="2">
                  <c:v>0.56326530612244896</c:v>
                </c:pt>
                <c:pt idx="4">
                  <c:v>0.1944444444444452</c:v>
                </c:pt>
                <c:pt idx="5">
                  <c:v>0.23611111111111124</c:v>
                </c:pt>
                <c:pt idx="6">
                  <c:v>0.56944444444444464</c:v>
                </c:pt>
              </c:numCache>
            </c:numRef>
          </c:val>
        </c:ser>
        <c:axId val="76509568"/>
        <c:axId val="76511104"/>
      </c:barChart>
      <c:catAx>
        <c:axId val="76509568"/>
        <c:scaling>
          <c:orientation val="minMax"/>
        </c:scaling>
        <c:axPos val="b"/>
        <c:numFmt formatCode="General" sourceLinked="1"/>
        <c:tickLblPos val="nextTo"/>
        <c:txPr>
          <a:bodyPr rot="0" vert="horz"/>
          <a:lstStyle/>
          <a:p>
            <a:pPr>
              <a:defRPr sz="1000" b="1" i="0" u="none" strike="noStrike" baseline="0">
                <a:solidFill>
                  <a:srgbClr val="000000"/>
                </a:solidFill>
                <a:latin typeface="Constantia"/>
                <a:ea typeface="Constantia"/>
                <a:cs typeface="Constantia"/>
              </a:defRPr>
            </a:pPr>
            <a:endParaRPr lang="en-US"/>
          </a:p>
        </c:txPr>
        <c:crossAx val="76511104"/>
        <c:crosses val="autoZero"/>
        <c:auto val="1"/>
        <c:lblAlgn val="ctr"/>
        <c:lblOffset val="100"/>
      </c:catAx>
      <c:valAx>
        <c:axId val="76511104"/>
        <c:scaling>
          <c:orientation val="minMax"/>
        </c:scaling>
        <c:delete val="1"/>
        <c:axPos val="l"/>
        <c:numFmt formatCode="0%" sourceLinked="1"/>
        <c:tickLblPos val="none"/>
        <c:crossAx val="76509568"/>
        <c:crosses val="autoZero"/>
        <c:crossBetween val="between"/>
      </c:valAx>
      <c:spPr>
        <a:noFill/>
        <a:ln w="25400">
          <a:noFill/>
        </a:ln>
      </c:spPr>
    </c:plotArea>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36"/>
          <c:y val="4.569055036344756E-2"/>
          <c:w val="0.60748235042048315"/>
          <c:h val="0.90861889927310679"/>
        </c:manualLayout>
      </c:layout>
      <c:barChart>
        <c:barDir val="bar"/>
        <c:grouping val="percentStacked"/>
        <c:ser>
          <c:idx val="0"/>
          <c:order val="0"/>
          <c:tx>
            <c:strRef>
              <c:f>'grafikon I'!$B$103</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I'!$C$103:$I$103</c:f>
              <c:numCache>
                <c:formatCode>0%</c:formatCode>
                <c:ptCount val="7"/>
                <c:pt idx="0">
                  <c:v>8.0000000000000043E-2</c:v>
                </c:pt>
                <c:pt idx="1">
                  <c:v>9.0000000000000024E-2</c:v>
                </c:pt>
                <c:pt idx="2">
                  <c:v>8.0000000000000043E-2</c:v>
                </c:pt>
                <c:pt idx="3">
                  <c:v>7.0000000000000021E-2</c:v>
                </c:pt>
                <c:pt idx="4">
                  <c:v>9.0000000000000024E-2</c:v>
                </c:pt>
                <c:pt idx="5">
                  <c:v>0.1</c:v>
                </c:pt>
                <c:pt idx="6">
                  <c:v>0.1</c:v>
                </c:pt>
              </c:numCache>
            </c:numRef>
          </c:val>
        </c:ser>
        <c:ser>
          <c:idx val="1"/>
          <c:order val="1"/>
          <c:tx>
            <c:strRef>
              <c:f>'grafikon I'!$B$104</c:f>
              <c:strCache>
                <c:ptCount val="1"/>
                <c:pt idx="0">
                  <c:v>Veoma se povećao</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I'!$C$104:$I$104</c:f>
              <c:numCache>
                <c:formatCode>0%</c:formatCode>
                <c:ptCount val="7"/>
                <c:pt idx="0">
                  <c:v>0.19</c:v>
                </c:pt>
                <c:pt idx="1">
                  <c:v>0.25</c:v>
                </c:pt>
                <c:pt idx="2">
                  <c:v>0.1</c:v>
                </c:pt>
                <c:pt idx="3">
                  <c:v>0.23</c:v>
                </c:pt>
                <c:pt idx="4">
                  <c:v>0.24000000000000021</c:v>
                </c:pt>
                <c:pt idx="5">
                  <c:v>8.0000000000000043E-2</c:v>
                </c:pt>
                <c:pt idx="6">
                  <c:v>7.0000000000000021E-2</c:v>
                </c:pt>
              </c:numCache>
            </c:numRef>
          </c:val>
        </c:ser>
        <c:ser>
          <c:idx val="2"/>
          <c:order val="2"/>
          <c:tx>
            <c:strRef>
              <c:f>'grafikon I'!$B$105</c:f>
              <c:strCache>
                <c:ptCount val="1"/>
                <c:pt idx="0">
                  <c:v>Malo se povećao</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I'!$C$105:$I$105</c:f>
              <c:numCache>
                <c:formatCode>0%</c:formatCode>
                <c:ptCount val="7"/>
                <c:pt idx="0">
                  <c:v>0.22</c:v>
                </c:pt>
                <c:pt idx="1">
                  <c:v>0.2</c:v>
                </c:pt>
                <c:pt idx="2">
                  <c:v>0.23</c:v>
                </c:pt>
                <c:pt idx="3">
                  <c:v>0.25</c:v>
                </c:pt>
                <c:pt idx="4">
                  <c:v>0.24000000000000021</c:v>
                </c:pt>
                <c:pt idx="5">
                  <c:v>0.12000000000000002</c:v>
                </c:pt>
                <c:pt idx="6">
                  <c:v>0.11</c:v>
                </c:pt>
              </c:numCache>
            </c:numRef>
          </c:val>
        </c:ser>
        <c:ser>
          <c:idx val="3"/>
          <c:order val="3"/>
          <c:tx>
            <c:strRef>
              <c:f>'grafikon I'!$B$106</c:f>
              <c:strCache>
                <c:ptCount val="1"/>
                <c:pt idx="0">
                  <c:v>Ostao je isti</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I'!$C$106:$I$106</c:f>
              <c:numCache>
                <c:formatCode>0%</c:formatCode>
                <c:ptCount val="7"/>
                <c:pt idx="0">
                  <c:v>0.4</c:v>
                </c:pt>
                <c:pt idx="1">
                  <c:v>0.38000000000000062</c:v>
                </c:pt>
                <c:pt idx="2">
                  <c:v>0.47000000000000008</c:v>
                </c:pt>
                <c:pt idx="3">
                  <c:v>0.35000000000000031</c:v>
                </c:pt>
                <c:pt idx="4">
                  <c:v>0.35000000000000031</c:v>
                </c:pt>
                <c:pt idx="5">
                  <c:v>0.45</c:v>
                </c:pt>
                <c:pt idx="6">
                  <c:v>0.43000000000000038</c:v>
                </c:pt>
              </c:numCache>
            </c:numRef>
          </c:val>
        </c:ser>
        <c:ser>
          <c:idx val="4"/>
          <c:order val="4"/>
          <c:tx>
            <c:strRef>
              <c:f>'grafikon I'!$B$107</c:f>
              <c:strCache>
                <c:ptCount val="1"/>
                <c:pt idx="0">
                  <c:v>Malo se smanjio</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I'!$C$107:$I$107</c:f>
              <c:numCache>
                <c:formatCode>0%</c:formatCode>
                <c:ptCount val="7"/>
                <c:pt idx="0">
                  <c:v>0.11</c:v>
                </c:pt>
                <c:pt idx="1">
                  <c:v>7.0000000000000021E-2</c:v>
                </c:pt>
                <c:pt idx="2">
                  <c:v>0.12000000000000002</c:v>
                </c:pt>
                <c:pt idx="3">
                  <c:v>0.1</c:v>
                </c:pt>
                <c:pt idx="4">
                  <c:v>8.0000000000000043E-2</c:v>
                </c:pt>
                <c:pt idx="5">
                  <c:v>0.24000000000000021</c:v>
                </c:pt>
                <c:pt idx="6">
                  <c:v>0.27</c:v>
                </c:pt>
              </c:numCache>
            </c:numRef>
          </c:val>
        </c:ser>
        <c:ser>
          <c:idx val="5"/>
          <c:order val="5"/>
          <c:tx>
            <c:strRef>
              <c:f>'grafikon I'!$B$108</c:f>
              <c:strCache>
                <c:ptCount val="1"/>
                <c:pt idx="0">
                  <c:v>Veoma se smanjio</c:v>
                </c:pt>
              </c:strCache>
            </c:strRef>
          </c:tx>
          <c:spPr>
            <a:solidFill>
              <a:srgbClr val="C00000"/>
            </a:solidFill>
            <a:scene3d>
              <a:camera prst="orthographicFront"/>
              <a:lightRig rig="threePt" dir="t"/>
            </a:scene3d>
            <a:sp3d>
              <a:bevelT/>
              <a:bevelB/>
            </a:sp3d>
          </c:spPr>
          <c:dLbls>
            <c:dLbl>
              <c:idx val="0"/>
              <c:layout>
                <c:manualLayout>
                  <c:x val="1.9169325858582106E-2"/>
                  <c:y val="-1.246105919003119E-2"/>
                </c:manualLayout>
              </c:layout>
              <c:dLblPos val="ctr"/>
              <c:showVal val="1"/>
            </c:dLbl>
            <c:dLbl>
              <c:idx val="1"/>
              <c:layout>
                <c:manualLayout>
                  <c:x val="1.7039400763184026E-2"/>
                  <c:y val="-1.246105919003119E-2"/>
                </c:manualLayout>
              </c:layout>
              <c:dLblPos val="ctr"/>
              <c:showVal val="1"/>
            </c:dLbl>
            <c:dLbl>
              <c:idx val="2"/>
              <c:layout>
                <c:manualLayout>
                  <c:x val="1.064962547699002E-2"/>
                  <c:y val="-1.2461059190031116E-2"/>
                </c:manualLayout>
              </c:layout>
              <c:dLblPos val="ctr"/>
              <c:showVal val="1"/>
            </c:dLbl>
            <c:dLbl>
              <c:idx val="3"/>
              <c:layout>
                <c:manualLayout>
                  <c:x val="1.9169325858582106E-2"/>
                  <c:y val="-4.1536863966770508E-3"/>
                </c:manualLayout>
              </c:layout>
              <c:dLblPos val="ctr"/>
              <c:showVal val="1"/>
            </c:dLbl>
            <c:dLbl>
              <c:idx val="4"/>
              <c:layout>
                <c:manualLayout>
                  <c:x val="1.277955057238802E-2"/>
                  <c:y val="0"/>
                </c:manualLayout>
              </c:layout>
              <c:dLblPos val="ctr"/>
              <c:showVal val="1"/>
            </c:dLbl>
            <c:dLbl>
              <c:idx val="5"/>
              <c:layout>
                <c:manualLayout>
                  <c:x val="1.7039400763184026E-2"/>
                  <c:y val="-8.3073727933541015E-3"/>
                </c:manualLayout>
              </c:layout>
              <c:dLblPos val="ctr"/>
              <c:showVal val="1"/>
            </c:dLbl>
            <c:dLbl>
              <c:idx val="6"/>
              <c:spPr/>
              <c:txPr>
                <a:bodyPr/>
                <a:lstStyle/>
                <a:p>
                  <a:pPr>
                    <a:defRPr sz="1000" b="1" i="0" u="none" strike="noStrike" baseline="0">
                      <a:solidFill>
                        <a:schemeClr val="bg1"/>
                      </a:solidFill>
                      <a:latin typeface="Constantia"/>
                      <a:ea typeface="Constantia"/>
                      <a:cs typeface="Constantia"/>
                    </a:defRPr>
                  </a:pPr>
                  <a:endParaRPr lang="en-US"/>
                </a:p>
              </c:txPr>
            </c:dLbl>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I'!$C$102:$I$102</c:f>
              <c:strCache>
                <c:ptCount val="7"/>
                <c:pt idx="0">
                  <c:v>2009 oktobar</c:v>
                </c:pt>
                <c:pt idx="1">
                  <c:v>2010 mart</c:v>
                </c:pt>
                <c:pt idx="2">
                  <c:v>2010 oktobar</c:v>
                </c:pt>
                <c:pt idx="3">
                  <c:v>2011 novembar</c:v>
                </c:pt>
                <c:pt idx="4">
                  <c:v>2012 jun</c:v>
                </c:pt>
                <c:pt idx="5">
                  <c:v>2012 decembar</c:v>
                </c:pt>
                <c:pt idx="6">
                  <c:v>2013 jun</c:v>
                </c:pt>
              </c:strCache>
            </c:strRef>
          </c:cat>
          <c:val>
            <c:numRef>
              <c:f>'grafikon I'!$C$108:$I$108</c:f>
              <c:numCache>
                <c:formatCode>0%</c:formatCode>
                <c:ptCount val="7"/>
                <c:pt idx="0">
                  <c:v>0</c:v>
                </c:pt>
                <c:pt idx="1">
                  <c:v>1.0000000000000005E-2</c:v>
                </c:pt>
                <c:pt idx="2">
                  <c:v>0</c:v>
                </c:pt>
                <c:pt idx="3">
                  <c:v>0</c:v>
                </c:pt>
                <c:pt idx="4">
                  <c:v>0</c:v>
                </c:pt>
                <c:pt idx="5">
                  <c:v>1.0000000000000005E-2</c:v>
                </c:pt>
                <c:pt idx="6">
                  <c:v>2.0000000000000011E-2</c:v>
                </c:pt>
              </c:numCache>
            </c:numRef>
          </c:val>
        </c:ser>
        <c:overlap val="100"/>
        <c:axId val="76436224"/>
        <c:axId val="76437760"/>
      </c:barChart>
      <c:catAx>
        <c:axId val="76436224"/>
        <c:scaling>
          <c:orientation val="minMax"/>
        </c:scaling>
        <c:axPos val="l"/>
        <c:numFmt formatCode="General"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6437760"/>
        <c:crosses val="autoZero"/>
        <c:auto val="1"/>
        <c:lblAlgn val="ctr"/>
        <c:lblOffset val="100"/>
      </c:catAx>
      <c:valAx>
        <c:axId val="76437760"/>
        <c:scaling>
          <c:orientation val="minMax"/>
        </c:scaling>
        <c:delete val="1"/>
        <c:axPos val="b"/>
        <c:numFmt formatCode="0%" sourceLinked="1"/>
        <c:tickLblPos val="none"/>
        <c:crossAx val="76436224"/>
        <c:crosses val="autoZero"/>
        <c:crossBetween val="between"/>
      </c:valAx>
    </c:plotArea>
    <c:legend>
      <c:legendPos val="r"/>
      <c:layout>
        <c:manualLayout>
          <c:xMode val="edge"/>
          <c:yMode val="edge"/>
          <c:x val="0.8180667416572911"/>
          <c:y val="0.13072834645669337"/>
          <c:w val="0.17015130251575689"/>
          <c:h val="0.76884633738964625"/>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5188358598032442"/>
          <c:y val="4.569055036344756E-2"/>
          <c:w val="0.60748235042048315"/>
          <c:h val="0.90861889927310702"/>
        </c:manualLayout>
      </c:layout>
      <c:barChart>
        <c:barDir val="bar"/>
        <c:grouping val="percentStacked"/>
        <c:ser>
          <c:idx val="0"/>
          <c:order val="0"/>
          <c:tx>
            <c:strRef>
              <c:f>'grafikon I'!$B$114</c:f>
              <c:strCache>
                <c:ptCount val="1"/>
                <c:pt idx="0">
                  <c:v>Ne zna/BO</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I'!$C$114:$I$114</c:f>
              <c:numCache>
                <c:formatCode>0%</c:formatCode>
                <c:ptCount val="7"/>
                <c:pt idx="0">
                  <c:v>9.0000000000000024E-2</c:v>
                </c:pt>
                <c:pt idx="1">
                  <c:v>0.1</c:v>
                </c:pt>
                <c:pt idx="2">
                  <c:v>0.14000000000000001</c:v>
                </c:pt>
                <c:pt idx="3">
                  <c:v>0.11</c:v>
                </c:pt>
                <c:pt idx="4">
                  <c:v>9.0000000000000024E-2</c:v>
                </c:pt>
                <c:pt idx="5">
                  <c:v>0.13</c:v>
                </c:pt>
                <c:pt idx="6">
                  <c:v>0.15000000000000024</c:v>
                </c:pt>
              </c:numCache>
            </c:numRef>
          </c:val>
        </c:ser>
        <c:ser>
          <c:idx val="1"/>
          <c:order val="1"/>
          <c:tx>
            <c:strRef>
              <c:f>'grafikon I'!$B$115</c:f>
              <c:strCache>
                <c:ptCount val="1"/>
                <c:pt idx="0">
                  <c:v>Veoma povećati</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I'!$C$115:$I$115</c:f>
              <c:numCache>
                <c:formatCode>0%</c:formatCode>
                <c:ptCount val="7"/>
                <c:pt idx="0">
                  <c:v>0.14000000000000001</c:v>
                </c:pt>
                <c:pt idx="1">
                  <c:v>0.14000000000000001</c:v>
                </c:pt>
                <c:pt idx="2">
                  <c:v>8.0000000000000043E-2</c:v>
                </c:pt>
                <c:pt idx="3">
                  <c:v>0.16</c:v>
                </c:pt>
                <c:pt idx="4">
                  <c:v>0.19</c:v>
                </c:pt>
                <c:pt idx="5">
                  <c:v>4.0000000000000022E-2</c:v>
                </c:pt>
                <c:pt idx="6">
                  <c:v>7.0000000000000021E-2</c:v>
                </c:pt>
              </c:numCache>
            </c:numRef>
          </c:val>
        </c:ser>
        <c:ser>
          <c:idx val="2"/>
          <c:order val="2"/>
          <c:tx>
            <c:strRef>
              <c:f>'grafikon I'!$B$116</c:f>
              <c:strCache>
                <c:ptCount val="1"/>
                <c:pt idx="0">
                  <c:v>Malo povećati</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I'!$C$116:$I$116</c:f>
              <c:numCache>
                <c:formatCode>0%</c:formatCode>
                <c:ptCount val="7"/>
                <c:pt idx="0">
                  <c:v>0.18000000000000024</c:v>
                </c:pt>
                <c:pt idx="1">
                  <c:v>0.19</c:v>
                </c:pt>
                <c:pt idx="2">
                  <c:v>0.17</c:v>
                </c:pt>
                <c:pt idx="3">
                  <c:v>0.21000000000000021</c:v>
                </c:pt>
                <c:pt idx="4">
                  <c:v>0.21000000000000021</c:v>
                </c:pt>
                <c:pt idx="5">
                  <c:v>9.0000000000000024E-2</c:v>
                </c:pt>
                <c:pt idx="6">
                  <c:v>8.0000000000000043E-2</c:v>
                </c:pt>
              </c:numCache>
            </c:numRef>
          </c:val>
        </c:ser>
        <c:ser>
          <c:idx val="3"/>
          <c:order val="3"/>
          <c:tx>
            <c:strRef>
              <c:f>'grafikon I'!$B$117</c:f>
              <c:strCache>
                <c:ptCount val="1"/>
                <c:pt idx="0">
                  <c:v>Ostati isti</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I'!$C$117:$I$117</c:f>
              <c:numCache>
                <c:formatCode>0%</c:formatCode>
                <c:ptCount val="7"/>
                <c:pt idx="0">
                  <c:v>0.41000000000000031</c:v>
                </c:pt>
                <c:pt idx="1">
                  <c:v>0.45</c:v>
                </c:pt>
                <c:pt idx="2">
                  <c:v>0.43000000000000038</c:v>
                </c:pt>
                <c:pt idx="3">
                  <c:v>0.38000000000000062</c:v>
                </c:pt>
                <c:pt idx="4">
                  <c:v>0.36000000000000032</c:v>
                </c:pt>
                <c:pt idx="5">
                  <c:v>0.33000000000000074</c:v>
                </c:pt>
                <c:pt idx="6">
                  <c:v>0.37000000000000038</c:v>
                </c:pt>
              </c:numCache>
            </c:numRef>
          </c:val>
        </c:ser>
        <c:ser>
          <c:idx val="4"/>
          <c:order val="4"/>
          <c:tx>
            <c:strRef>
              <c:f>'grafikon I'!$B$118</c:f>
              <c:strCache>
                <c:ptCount val="1"/>
                <c:pt idx="0">
                  <c:v>Malo smanjiti</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I'!$C$118:$I$118</c:f>
              <c:numCache>
                <c:formatCode>0%</c:formatCode>
                <c:ptCount val="7"/>
                <c:pt idx="0">
                  <c:v>0.16</c:v>
                </c:pt>
                <c:pt idx="1">
                  <c:v>0.12000000000000002</c:v>
                </c:pt>
                <c:pt idx="2">
                  <c:v>0.17</c:v>
                </c:pt>
                <c:pt idx="3">
                  <c:v>0.13</c:v>
                </c:pt>
                <c:pt idx="4">
                  <c:v>0.12000000000000002</c:v>
                </c:pt>
                <c:pt idx="5">
                  <c:v>0.34</c:v>
                </c:pt>
                <c:pt idx="6">
                  <c:v>0.28000000000000008</c:v>
                </c:pt>
              </c:numCache>
            </c:numRef>
          </c:val>
        </c:ser>
        <c:ser>
          <c:idx val="5"/>
          <c:order val="5"/>
          <c:tx>
            <c:strRef>
              <c:f>'grafikon I'!$B$119</c:f>
              <c:strCache>
                <c:ptCount val="1"/>
                <c:pt idx="0">
                  <c:v>Veoma smanjiti</c:v>
                </c:pt>
              </c:strCache>
            </c:strRef>
          </c:tx>
          <c:spPr>
            <a:solidFill>
              <a:srgbClr val="C00000"/>
            </a:solidFill>
            <a:scene3d>
              <a:camera prst="orthographicFront"/>
              <a:lightRig rig="threePt" dir="t"/>
            </a:scene3d>
            <a:sp3d>
              <a:bevelT/>
              <a:bevelB/>
            </a:sp3d>
          </c:spPr>
          <c:dLbls>
            <c:dLbl>
              <c:idx val="0"/>
              <c:layout>
                <c:manualLayout>
                  <c:x val="1.916932585858212E-2"/>
                  <c:y val="-1.2461059190031197E-2"/>
                </c:manualLayout>
              </c:layout>
              <c:dLblPos val="ctr"/>
              <c:showVal val="1"/>
            </c:dLbl>
            <c:dLbl>
              <c:idx val="1"/>
              <c:layout>
                <c:manualLayout>
                  <c:x val="1.7039400763184026E-2"/>
                  <c:y val="-1.2461059190031197E-2"/>
                </c:manualLayout>
              </c:layout>
              <c:dLblPos val="ctr"/>
              <c:showVal val="1"/>
            </c:dLbl>
            <c:dLbl>
              <c:idx val="2"/>
              <c:layout>
                <c:manualLayout>
                  <c:x val="1.064962547699002E-2"/>
                  <c:y val="-1.2461059190031123E-2"/>
                </c:manualLayout>
              </c:layout>
              <c:dLblPos val="ctr"/>
              <c:showVal val="1"/>
            </c:dLbl>
            <c:dLbl>
              <c:idx val="3"/>
              <c:layout>
                <c:manualLayout>
                  <c:x val="1.916932585858212E-2"/>
                  <c:y val="-4.1536863966770508E-3"/>
                </c:manualLayout>
              </c:layout>
              <c:dLblPos val="ctr"/>
              <c:showVal val="1"/>
            </c:dLbl>
            <c:dLbl>
              <c:idx val="4"/>
              <c:layout>
                <c:manualLayout>
                  <c:x val="2.1849840198546612E-2"/>
                  <c:y val="0"/>
                </c:manualLayout>
              </c:layout>
              <c:dLblPos val="ctr"/>
              <c:showVal val="1"/>
            </c:dLbl>
            <c:dLbl>
              <c:idx val="5"/>
              <c:layout>
                <c:manualLayout>
                  <c:x val="6.1550877568875275E-3"/>
                  <c:y val="-8.3073727933541015E-3"/>
                </c:manualLayout>
              </c:layout>
              <c:spPr/>
              <c:txPr>
                <a:bodyPr/>
                <a:lstStyle/>
                <a:p>
                  <a:pPr>
                    <a:defRPr sz="1000" b="1" i="0" u="none" strike="noStrike" baseline="0">
                      <a:solidFill>
                        <a:srgbClr val="FFFFFF"/>
                      </a:solidFill>
                      <a:latin typeface="Constantia"/>
                      <a:ea typeface="Constantia"/>
                      <a:cs typeface="Constantia"/>
                    </a:defRPr>
                  </a:pPr>
                  <a:endParaRPr lang="en-US"/>
                </a:p>
              </c:txPr>
              <c:dLblPos val="ctr"/>
              <c:showVal val="1"/>
            </c:dLbl>
            <c:dLbl>
              <c:idx val="6"/>
              <c:spPr/>
              <c:txPr>
                <a:bodyPr/>
                <a:lstStyle/>
                <a:p>
                  <a:pPr>
                    <a:defRPr sz="1000" b="1" i="0" u="none" strike="noStrike" baseline="0">
                      <a:solidFill>
                        <a:schemeClr val="bg1"/>
                      </a:solidFill>
                      <a:latin typeface="Constantia"/>
                      <a:ea typeface="Constantia"/>
                      <a:cs typeface="Constantia"/>
                    </a:defRPr>
                  </a:pPr>
                  <a:endParaRPr lang="en-US"/>
                </a:p>
              </c:txPr>
            </c:dLbl>
            <c:txPr>
              <a:bodyPr/>
              <a:lstStyle/>
              <a:p>
                <a:pPr>
                  <a:defRPr sz="1000" b="1" i="0" u="none" strike="noStrike" baseline="0">
                    <a:solidFill>
                      <a:srgbClr val="000000"/>
                    </a:solidFill>
                    <a:latin typeface="Constantia"/>
                    <a:ea typeface="Constantia"/>
                    <a:cs typeface="Constantia"/>
                  </a:defRPr>
                </a:pPr>
                <a:endParaRPr lang="en-US"/>
              </a:p>
            </c:txPr>
            <c:showVal val="1"/>
          </c:dLbls>
          <c:cat>
            <c:strRef>
              <c:f>'grafikon I'!$C$113:$I$113</c:f>
              <c:strCache>
                <c:ptCount val="7"/>
                <c:pt idx="0">
                  <c:v>2009 oktobar</c:v>
                </c:pt>
                <c:pt idx="1">
                  <c:v>2010 mart</c:v>
                </c:pt>
                <c:pt idx="2">
                  <c:v>2010 oktobar</c:v>
                </c:pt>
                <c:pt idx="3">
                  <c:v>2011 novembar</c:v>
                </c:pt>
                <c:pt idx="4">
                  <c:v>2012 jun</c:v>
                </c:pt>
                <c:pt idx="5">
                  <c:v>2012 decembar</c:v>
                </c:pt>
                <c:pt idx="6">
                  <c:v>2013 jun</c:v>
                </c:pt>
              </c:strCache>
            </c:strRef>
          </c:cat>
          <c:val>
            <c:numRef>
              <c:f>'grafikon I'!$C$119:$I$119</c:f>
              <c:numCache>
                <c:formatCode>0%</c:formatCode>
                <c:ptCount val="7"/>
                <c:pt idx="0">
                  <c:v>1.0000000000000005E-2</c:v>
                </c:pt>
                <c:pt idx="1">
                  <c:v>0</c:v>
                </c:pt>
                <c:pt idx="2">
                  <c:v>1.0000000000000005E-2</c:v>
                </c:pt>
                <c:pt idx="3">
                  <c:v>1.0000000000000005E-2</c:v>
                </c:pt>
                <c:pt idx="4">
                  <c:v>3.0000000000000002E-2</c:v>
                </c:pt>
                <c:pt idx="5">
                  <c:v>7.0000000000000021E-2</c:v>
                </c:pt>
                <c:pt idx="6">
                  <c:v>0.05</c:v>
                </c:pt>
              </c:numCache>
            </c:numRef>
          </c:val>
        </c:ser>
        <c:overlap val="100"/>
        <c:axId val="76699520"/>
        <c:axId val="76701056"/>
      </c:barChart>
      <c:catAx>
        <c:axId val="76699520"/>
        <c:scaling>
          <c:orientation val="minMax"/>
        </c:scaling>
        <c:axPos val="l"/>
        <c:numFmt formatCode="General" sourceLinked="1"/>
        <c:tickLblPos val="nextTo"/>
        <c:txPr>
          <a:bodyPr rot="0" vert="horz"/>
          <a:lstStyle/>
          <a:p>
            <a:pPr>
              <a:defRPr sz="1200" b="0" i="0" u="none" strike="noStrike" baseline="0">
                <a:solidFill>
                  <a:srgbClr val="000000"/>
                </a:solidFill>
                <a:latin typeface="Constantia"/>
                <a:ea typeface="Constantia"/>
                <a:cs typeface="Constantia"/>
              </a:defRPr>
            </a:pPr>
            <a:endParaRPr lang="en-US"/>
          </a:p>
        </c:txPr>
        <c:crossAx val="76701056"/>
        <c:crosses val="autoZero"/>
        <c:auto val="1"/>
        <c:lblAlgn val="ctr"/>
        <c:lblOffset val="100"/>
      </c:catAx>
      <c:valAx>
        <c:axId val="76701056"/>
        <c:scaling>
          <c:orientation val="minMax"/>
        </c:scaling>
        <c:delete val="1"/>
        <c:axPos val="b"/>
        <c:numFmt formatCode="0%" sourceLinked="1"/>
        <c:tickLblPos val="none"/>
        <c:crossAx val="76699520"/>
        <c:crosses val="autoZero"/>
        <c:crossBetween val="between"/>
      </c:valAx>
    </c:plotArea>
    <c:legend>
      <c:legendPos val="r"/>
      <c:layout>
        <c:manualLayout>
          <c:xMode val="edge"/>
          <c:yMode val="edge"/>
          <c:x val="0.8180667416572911"/>
          <c:y val="0.27466770357409032"/>
          <c:w val="0.17015130251575689"/>
          <c:h val="0.45066459285181942"/>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manualLayout>
          <c:layoutTarget val="inner"/>
          <c:xMode val="edge"/>
          <c:yMode val="edge"/>
          <c:x val="0.18703495453521993"/>
          <c:y val="4.569055036344756E-2"/>
          <c:w val="0.63245873865008784"/>
          <c:h val="0.90861889927310724"/>
        </c:manualLayout>
      </c:layout>
      <c:barChart>
        <c:barDir val="bar"/>
        <c:grouping val="percentStacked"/>
        <c:ser>
          <c:idx val="0"/>
          <c:order val="0"/>
          <c:tx>
            <c:strRef>
              <c:f>'institucije grafikon'!$C$50</c:f>
              <c:strCache>
                <c:ptCount val="1"/>
                <c:pt idx="0">
                  <c:v>okt.09</c:v>
                </c:pt>
              </c:strCache>
            </c:strRef>
          </c:tx>
          <c:spPr>
            <a:solidFill>
              <a:schemeClr val="accent1">
                <a:lumMod val="20000"/>
                <a:lumOff val="8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grafikon'!$C$51:$C$58</c:f>
              <c:numCache>
                <c:formatCode>0%</c:formatCode>
                <c:ptCount val="8"/>
                <c:pt idx="0">
                  <c:v>0.55000000000000004</c:v>
                </c:pt>
                <c:pt idx="1">
                  <c:v>0.72000000000000064</c:v>
                </c:pt>
                <c:pt idx="2">
                  <c:v>0.66000000000000136</c:v>
                </c:pt>
                <c:pt idx="3">
                  <c:v>0.65000000000000135</c:v>
                </c:pt>
                <c:pt idx="4">
                  <c:v>0.65000000000000135</c:v>
                </c:pt>
                <c:pt idx="5">
                  <c:v>0.70000000000000062</c:v>
                </c:pt>
                <c:pt idx="6">
                  <c:v>0.78</c:v>
                </c:pt>
                <c:pt idx="7">
                  <c:v>0.76000000000000123</c:v>
                </c:pt>
              </c:numCache>
            </c:numRef>
          </c:val>
        </c:ser>
        <c:ser>
          <c:idx val="1"/>
          <c:order val="1"/>
          <c:tx>
            <c:strRef>
              <c:f>'institucije grafikon'!$D$50</c:f>
              <c:strCache>
                <c:ptCount val="1"/>
                <c:pt idx="0">
                  <c:v>mar.10</c:v>
                </c:pt>
              </c:strCache>
            </c:strRef>
          </c:tx>
          <c:spPr>
            <a:solidFill>
              <a:schemeClr val="accent1">
                <a:lumMod val="40000"/>
                <a:lumOff val="60000"/>
              </a:schemeClr>
            </a:solidFill>
            <a:scene3d>
              <a:camera prst="orthographicFront"/>
              <a:lightRig rig="threePt" dir="t"/>
            </a:scene3d>
            <a:sp3d>
              <a:bevelT/>
              <a:bevelB/>
            </a:sp3d>
          </c:spPr>
          <c:dLbls>
            <c:txPr>
              <a:bodyPr/>
              <a:lstStyle/>
              <a:p>
                <a:pPr>
                  <a:defRPr sz="9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grafikon'!$D$51:$D$58</c:f>
              <c:numCache>
                <c:formatCode>0%</c:formatCode>
                <c:ptCount val="8"/>
                <c:pt idx="0">
                  <c:v>0.55000000000000004</c:v>
                </c:pt>
                <c:pt idx="1">
                  <c:v>0.62000000000000111</c:v>
                </c:pt>
                <c:pt idx="2">
                  <c:v>0.68</c:v>
                </c:pt>
                <c:pt idx="3">
                  <c:v>0.65000000000000135</c:v>
                </c:pt>
                <c:pt idx="4">
                  <c:v>0.66000000000000136</c:v>
                </c:pt>
                <c:pt idx="5">
                  <c:v>0.70000000000000062</c:v>
                </c:pt>
                <c:pt idx="6">
                  <c:v>0.70000000000000062</c:v>
                </c:pt>
                <c:pt idx="7">
                  <c:v>0.8</c:v>
                </c:pt>
              </c:numCache>
            </c:numRef>
          </c:val>
        </c:ser>
        <c:ser>
          <c:idx val="2"/>
          <c:order val="2"/>
          <c:tx>
            <c:strRef>
              <c:f>'institucije grafikon'!$E$50</c:f>
              <c:strCache>
                <c:ptCount val="1"/>
                <c:pt idx="0">
                  <c:v>okt.10</c:v>
                </c:pt>
              </c:strCache>
            </c:strRef>
          </c:tx>
          <c:spPr>
            <a:solidFill>
              <a:schemeClr val="accent1">
                <a:lumMod val="60000"/>
                <a:lumOff val="40000"/>
              </a:schemeClr>
            </a:solidFill>
            <a:scene3d>
              <a:camera prst="orthographicFront"/>
              <a:lightRig rig="threePt" dir="t"/>
            </a:scene3d>
            <a:sp3d>
              <a:bevelT/>
              <a:bevelB/>
            </a:sp3d>
          </c:spPr>
          <c:dLbls>
            <c:txPr>
              <a:bodyPr/>
              <a:lstStyle/>
              <a:p>
                <a:pPr>
                  <a:defRPr sz="1000" b="1" i="0" u="none" strike="noStrike" baseline="0">
                    <a:solidFill>
                      <a:srgbClr val="000000"/>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grafikon'!$E$51:$E$58</c:f>
              <c:numCache>
                <c:formatCode>0%</c:formatCode>
                <c:ptCount val="8"/>
                <c:pt idx="0">
                  <c:v>0.52</c:v>
                </c:pt>
                <c:pt idx="1">
                  <c:v>0.63000000000000123</c:v>
                </c:pt>
                <c:pt idx="2">
                  <c:v>0.67000000000000148</c:v>
                </c:pt>
                <c:pt idx="3">
                  <c:v>0.56999999999999995</c:v>
                </c:pt>
                <c:pt idx="4">
                  <c:v>0.67000000000000148</c:v>
                </c:pt>
                <c:pt idx="5">
                  <c:v>0.68</c:v>
                </c:pt>
                <c:pt idx="6">
                  <c:v>0.73000000000000065</c:v>
                </c:pt>
                <c:pt idx="7">
                  <c:v>0.7400000000000011</c:v>
                </c:pt>
              </c:numCache>
            </c:numRef>
          </c:val>
        </c:ser>
        <c:ser>
          <c:idx val="3"/>
          <c:order val="3"/>
          <c:tx>
            <c:strRef>
              <c:f>'institucije grafikon'!$F$50</c:f>
              <c:strCache>
                <c:ptCount val="1"/>
                <c:pt idx="0">
                  <c:v>nov.11</c:v>
                </c:pt>
              </c:strCache>
            </c:strRef>
          </c:tx>
          <c:spPr>
            <a:solidFill>
              <a:schemeClr val="accent1">
                <a:lumMod val="75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grafikon'!$F$51:$F$58</c:f>
              <c:numCache>
                <c:formatCode>0%</c:formatCode>
                <c:ptCount val="8"/>
                <c:pt idx="0">
                  <c:v>0.55000000000000004</c:v>
                </c:pt>
                <c:pt idx="1">
                  <c:v>0.63000000000000123</c:v>
                </c:pt>
                <c:pt idx="2">
                  <c:v>0.63000000000000123</c:v>
                </c:pt>
                <c:pt idx="3">
                  <c:v>0.63000000000000123</c:v>
                </c:pt>
                <c:pt idx="4">
                  <c:v>0.64000000000000123</c:v>
                </c:pt>
                <c:pt idx="5">
                  <c:v>0.67000000000000148</c:v>
                </c:pt>
                <c:pt idx="6">
                  <c:v>0.7400000000000011</c:v>
                </c:pt>
                <c:pt idx="7">
                  <c:v>0.76000000000000123</c:v>
                </c:pt>
              </c:numCache>
            </c:numRef>
          </c:val>
        </c:ser>
        <c:ser>
          <c:idx val="4"/>
          <c:order val="4"/>
          <c:tx>
            <c:strRef>
              <c:f>'institucije grafikon'!$G$50</c:f>
              <c:strCache>
                <c:ptCount val="1"/>
                <c:pt idx="0">
                  <c:v>jun.12</c:v>
                </c:pt>
              </c:strCache>
            </c:strRef>
          </c:tx>
          <c:spPr>
            <a:solidFill>
              <a:schemeClr val="tx2">
                <a:lumMod val="50000"/>
              </a:schemeClr>
            </a:solidFill>
            <a:scene3d>
              <a:camera prst="orthographicFront"/>
              <a:lightRig rig="threePt" dir="t"/>
            </a:scene3d>
            <a:sp3d>
              <a:bevelT/>
              <a:bevelB/>
            </a:sp3d>
          </c:spPr>
          <c:dLbls>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grafikon'!$G$51:$G$58</c:f>
              <c:numCache>
                <c:formatCode>0%</c:formatCode>
                <c:ptCount val="8"/>
                <c:pt idx="0">
                  <c:v>0.64000000000000123</c:v>
                </c:pt>
                <c:pt idx="1">
                  <c:v>0.66000000000000136</c:v>
                </c:pt>
                <c:pt idx="2">
                  <c:v>0.62000000000000111</c:v>
                </c:pt>
                <c:pt idx="3">
                  <c:v>0.64000000000000123</c:v>
                </c:pt>
                <c:pt idx="4">
                  <c:v>0.67000000000000148</c:v>
                </c:pt>
                <c:pt idx="5">
                  <c:v>0.69000000000000061</c:v>
                </c:pt>
                <c:pt idx="6">
                  <c:v>0.7400000000000011</c:v>
                </c:pt>
                <c:pt idx="7">
                  <c:v>0.77000000000000124</c:v>
                </c:pt>
              </c:numCache>
            </c:numRef>
          </c:val>
        </c:ser>
        <c:ser>
          <c:idx val="5"/>
          <c:order val="5"/>
          <c:tx>
            <c:strRef>
              <c:f>'institucije grafikon'!$H$50</c:f>
              <c:strCache>
                <c:ptCount val="1"/>
                <c:pt idx="0">
                  <c:v>dec.12</c:v>
                </c:pt>
              </c:strCache>
            </c:strRef>
          </c:tx>
          <c:spPr>
            <a:solidFill>
              <a:srgbClr val="C00000"/>
            </a:solidFill>
            <a:scene3d>
              <a:camera prst="orthographicFront"/>
              <a:lightRig rig="threePt" dir="t"/>
            </a:scene3d>
            <a:sp3d>
              <a:bevelT/>
              <a:bevelB/>
            </a:sp3d>
          </c:spPr>
          <c:dLbls>
            <c:dLbl>
              <c:idx val="0"/>
              <c:layout>
                <c:manualLayout>
                  <c:x val="1.9169278022885299E-2"/>
                  <c:y val="-6.7952978965448319E-3"/>
                </c:manualLayout>
              </c:layout>
              <c:dLblPos val="ctr"/>
              <c:showVal val="1"/>
            </c:dLbl>
            <c:dLbl>
              <c:idx val="1"/>
              <c:layout>
                <c:manualLayout>
                  <c:x val="1.7039358242564667E-2"/>
                  <c:y val="-1.1295755169414058E-3"/>
                </c:manualLayout>
              </c:layout>
              <c:dLblPos val="ctr"/>
              <c:showVal val="1"/>
            </c:dLbl>
            <c:dLbl>
              <c:idx val="2"/>
              <c:layout>
                <c:manualLayout>
                  <c:x val="1.0649598901602915E-2"/>
                  <c:y val="-4.9067237700103628E-3"/>
                </c:manualLayout>
              </c:layout>
              <c:dLblPos val="ctr"/>
              <c:showVal val="1"/>
            </c:dLbl>
            <c:dLbl>
              <c:idx val="3"/>
              <c:layout>
                <c:manualLayout>
                  <c:x val="1.9169325858582126E-2"/>
                  <c:y val="-4.1536863966770508E-3"/>
                </c:manualLayout>
              </c:layout>
              <c:dLblPos val="ctr"/>
              <c:showVal val="1"/>
            </c:dLbl>
            <c:dLbl>
              <c:idx val="4"/>
              <c:layout>
                <c:manualLayout>
                  <c:x val="2.1849840198546612E-2"/>
                  <c:y val="0"/>
                </c:manualLayout>
              </c:layout>
              <c:dLblPos val="ctr"/>
              <c:showVal val="1"/>
            </c:dLbl>
            <c:dLbl>
              <c:idx val="5"/>
              <c:layout>
                <c:manualLayout>
                  <c:x val="6.155047980896413E-3"/>
                  <c:y val="-2.6416244711620794E-3"/>
                </c:manualLayout>
              </c:layout>
              <c:dLblPos val="ctr"/>
              <c:showVal val="1"/>
            </c:dLbl>
            <c:dLbl>
              <c:idx val="10"/>
              <c:layout>
                <c:manualLayout>
                  <c:x val="0"/>
                  <c:y val="-5.6657223796033433E-3"/>
                </c:manualLayout>
              </c:layout>
              <c:dLblPos val="ctr"/>
              <c:showVal val="1"/>
            </c:dLbl>
            <c:txPr>
              <a:bodyPr/>
              <a:lstStyle/>
              <a:p>
                <a:pPr>
                  <a:defRPr sz="1000" b="1" i="0" u="none" strike="noStrike" baseline="0">
                    <a:solidFill>
                      <a:srgbClr val="FFFFFF"/>
                    </a:solidFill>
                    <a:latin typeface="Constantia"/>
                    <a:ea typeface="Constantia"/>
                    <a:cs typeface="Constantia"/>
                  </a:defRPr>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grafikon'!$H$51:$H$58</c:f>
              <c:numCache>
                <c:formatCode>0%</c:formatCode>
                <c:ptCount val="8"/>
                <c:pt idx="0">
                  <c:v>0.51</c:v>
                </c:pt>
                <c:pt idx="1">
                  <c:v>0.52</c:v>
                </c:pt>
                <c:pt idx="2">
                  <c:v>0.60000000000000064</c:v>
                </c:pt>
                <c:pt idx="3">
                  <c:v>0.56000000000000005</c:v>
                </c:pt>
                <c:pt idx="4">
                  <c:v>0.63000000000000123</c:v>
                </c:pt>
                <c:pt idx="5">
                  <c:v>0.64000000000000123</c:v>
                </c:pt>
                <c:pt idx="6">
                  <c:v>0.69000000000000061</c:v>
                </c:pt>
                <c:pt idx="7">
                  <c:v>0.72000000000000064</c:v>
                </c:pt>
              </c:numCache>
            </c:numRef>
          </c:val>
        </c:ser>
        <c:ser>
          <c:idx val="6"/>
          <c:order val="6"/>
          <c:tx>
            <c:strRef>
              <c:f>'institucije grafikon'!$I$50</c:f>
              <c:strCache>
                <c:ptCount val="1"/>
                <c:pt idx="0">
                  <c:v>jun.13</c:v>
                </c:pt>
              </c:strCache>
            </c:strRef>
          </c:tx>
          <c:spPr>
            <a:solidFill>
              <a:srgbClr val="C0504D">
                <a:lumMod val="40000"/>
                <a:lumOff val="60000"/>
              </a:srgbClr>
            </a:solidFill>
            <a:ln>
              <a:solidFill>
                <a:sysClr val="window" lastClr="FFFFFF"/>
              </a:solidFill>
            </a:ln>
            <a:scene3d>
              <a:camera prst="orthographicFront"/>
              <a:lightRig rig="threePt" dir="t"/>
            </a:scene3d>
            <a:sp3d>
              <a:bevelT/>
              <a:bevelB/>
            </a:sp3d>
          </c:spPr>
          <c:dLbls>
            <c:txPr>
              <a:bodyPr/>
              <a:lstStyle/>
              <a:p>
                <a:pPr>
                  <a:defRPr sz="1200" b="1"/>
                </a:pPr>
                <a:endParaRPr lang="en-US"/>
              </a:p>
            </c:txPr>
            <c:showVal val="1"/>
          </c:dLbls>
          <c:cat>
            <c:strRef>
              <c:f>'institucije grafikon'!$B$51:$B$58</c:f>
              <c:strCache>
                <c:ptCount val="8"/>
                <c:pt idx="0">
                  <c:v>Grad/administracija </c:v>
                </c:pt>
                <c:pt idx="1">
                  <c:v>Carina</c:v>
                </c:pt>
                <c:pt idx="2">
                  <c:v>Advokati/Pravnici</c:v>
                </c:pt>
                <c:pt idx="3">
                  <c:v>Policija</c:v>
                </c:pt>
                <c:pt idx="4">
                  <c:v>Tužioci </c:v>
                </c:pt>
                <c:pt idx="5">
                  <c:v>Sudije </c:v>
                </c:pt>
                <c:pt idx="6">
                  <c:v>Zdravstvo</c:v>
                </c:pt>
                <c:pt idx="7">
                  <c:v>Političke partije </c:v>
                </c:pt>
              </c:strCache>
            </c:strRef>
          </c:cat>
          <c:val>
            <c:numRef>
              <c:f>'institucije grafikon'!$I$51:$I$58</c:f>
              <c:numCache>
                <c:formatCode>0%</c:formatCode>
                <c:ptCount val="8"/>
                <c:pt idx="0">
                  <c:v>0.51</c:v>
                </c:pt>
                <c:pt idx="1">
                  <c:v>0.62000000000000111</c:v>
                </c:pt>
                <c:pt idx="2">
                  <c:v>0.62000000000000111</c:v>
                </c:pt>
                <c:pt idx="3">
                  <c:v>0.65000000000000135</c:v>
                </c:pt>
                <c:pt idx="4">
                  <c:v>0.65000000000000135</c:v>
                </c:pt>
                <c:pt idx="5">
                  <c:v>0.67000000000000148</c:v>
                </c:pt>
                <c:pt idx="6">
                  <c:v>0.68</c:v>
                </c:pt>
                <c:pt idx="7">
                  <c:v>0.72000000000000064</c:v>
                </c:pt>
              </c:numCache>
            </c:numRef>
          </c:val>
        </c:ser>
        <c:overlap val="100"/>
        <c:axId val="76828032"/>
        <c:axId val="76846208"/>
      </c:barChart>
      <c:catAx>
        <c:axId val="76828032"/>
        <c:scaling>
          <c:orientation val="minMax"/>
        </c:scaling>
        <c:axPos val="l"/>
        <c:numFmt formatCode="General" sourceLinked="1"/>
        <c:tickLblPos val="nextTo"/>
        <c:txPr>
          <a:bodyPr rot="0" vert="horz"/>
          <a:lstStyle/>
          <a:p>
            <a:pPr>
              <a:defRPr sz="1100" b="0" i="0" u="none" strike="noStrike" baseline="0">
                <a:solidFill>
                  <a:srgbClr val="000000"/>
                </a:solidFill>
                <a:latin typeface="Constantia"/>
                <a:ea typeface="Constantia"/>
                <a:cs typeface="Constantia"/>
              </a:defRPr>
            </a:pPr>
            <a:endParaRPr lang="en-US"/>
          </a:p>
        </c:txPr>
        <c:crossAx val="76846208"/>
        <c:crosses val="autoZero"/>
        <c:auto val="1"/>
        <c:lblAlgn val="ctr"/>
        <c:lblOffset val="100"/>
      </c:catAx>
      <c:valAx>
        <c:axId val="76846208"/>
        <c:scaling>
          <c:orientation val="minMax"/>
        </c:scaling>
        <c:delete val="1"/>
        <c:axPos val="b"/>
        <c:numFmt formatCode="0%" sourceLinked="1"/>
        <c:tickLblPos val="none"/>
        <c:crossAx val="76828032"/>
        <c:crosses val="autoZero"/>
        <c:crossBetween val="between"/>
      </c:valAx>
    </c:plotArea>
    <c:legend>
      <c:legendPos val="r"/>
      <c:layout>
        <c:manualLayout>
          <c:xMode val="edge"/>
          <c:yMode val="edge"/>
          <c:x val="0.87873465255045702"/>
          <c:y val="0.13726996082011494"/>
          <c:w val="9.8664202555205374E-2"/>
          <c:h val="0.71806565275231005"/>
        </c:manualLayout>
      </c:layout>
      <c:txPr>
        <a:bodyPr/>
        <a:lstStyle/>
        <a:p>
          <a:pPr>
            <a:defRPr sz="1100" b="0" i="0" u="none" strike="noStrike" baseline="0">
              <a:solidFill>
                <a:srgbClr val="000000"/>
              </a:solidFill>
              <a:latin typeface="Constantia"/>
              <a:ea typeface="Constantia"/>
              <a:cs typeface="Constantia"/>
            </a:defRPr>
          </a:pPr>
          <a:endParaRPr lang="en-US"/>
        </a:p>
      </c:txPr>
    </c:legend>
    <c:plotVisOnly val="1"/>
    <c:dispBlanksAs val="gap"/>
  </c:chart>
  <c:spPr>
    <a:ln>
      <a:noFill/>
    </a:ln>
  </c:spPr>
  <c:txPr>
    <a:bodyPr/>
    <a:lstStyle/>
    <a:p>
      <a:pPr>
        <a:defRPr sz="1000" b="0" i="0" u="none" strike="noStrike" baseline="0">
          <a:solidFill>
            <a:srgbClr val="000000"/>
          </a:solidFill>
          <a:latin typeface="Constantia"/>
          <a:ea typeface="Constantia"/>
          <a:cs typeface="Constantia"/>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8B996-F9E1-4B6D-892A-23503787A621}" type="datetimeFigureOut">
              <a:rPr lang="en-US" smtClean="0"/>
              <a:pPr/>
              <a:t>03/10/2013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3C200-A9E9-4688-A66D-B6013F11DF3E}" type="slidenum">
              <a:rPr lang="en-US" smtClean="0"/>
              <a:pPr/>
              <a:t>‹#›</a:t>
            </a:fld>
            <a:endParaRPr lang="en-US" dirty="0"/>
          </a:p>
        </p:txBody>
      </p:sp>
    </p:spTree>
    <p:extLst>
      <p:ext uri="{BB962C8B-B14F-4D97-AF65-F5344CB8AC3E}">
        <p14:creationId xmlns="" xmlns:p14="http://schemas.microsoft.com/office/powerpoint/2010/main" val="19743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93C200-A9E9-4688-A66D-B6013F11DF3E}"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93C200-A9E9-4688-A66D-B6013F11DF3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793044-E744-4FCC-AEB5-9AA3CF26BF96}" type="datetimeFigureOut">
              <a:rPr lang="en-US" smtClean="0"/>
              <a:pPr/>
              <a:t>03/10/2013</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2CEB27-F745-4858-877F-B94A882FB92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793044-E744-4FCC-AEB5-9AA3CF26BF96}" type="datetimeFigureOut">
              <a:rPr lang="en-US" smtClean="0"/>
              <a:pPr/>
              <a:t>03/10/2013</a:t>
            </a:fld>
            <a:endParaRPr lang="en-US" dirty="0"/>
          </a:p>
        </p:txBody>
      </p:sp>
      <p:sp>
        <p:nvSpPr>
          <p:cNvPr id="9" name="Slide Number Placeholder 8"/>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793044-E744-4FCC-AEB5-9AA3CF26BF96}" type="datetimeFigureOut">
              <a:rPr lang="en-US" smtClean="0"/>
              <a:pPr/>
              <a:t>03/10/2013</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462CEB27-F745-4858-877F-B94A882FB92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CEB27-F745-4858-877F-B94A882FB92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CEB27-F745-4858-877F-B94A882FB929}"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793044-E744-4FCC-AEB5-9AA3CF26BF96}" type="datetimeFigureOut">
              <a:rPr lang="en-US" smtClean="0"/>
              <a:pPr/>
              <a:t>03/10/2013</a:t>
            </a:fld>
            <a:endParaRPr lang="en-US" dirty="0"/>
          </a:p>
        </p:txBody>
      </p:sp>
      <p:sp>
        <p:nvSpPr>
          <p:cNvPr id="7" name="Slide Number Placeholder 6"/>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93044-E744-4FCC-AEB5-9AA3CF26BF96}" type="datetimeFigureOut">
              <a:rPr lang="en-US" smtClean="0"/>
              <a:pPr/>
              <a:t>03/10/2013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CEB27-F745-4858-877F-B94A882FB92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793044-E744-4FCC-AEB5-9AA3CF26BF96}" type="datetimeFigureOut">
              <a:rPr lang="en-US" smtClean="0"/>
              <a:pPr/>
              <a:t>03/10/2013</a:t>
            </a:fld>
            <a:endParaRPr lang="en-US" dirty="0"/>
          </a:p>
        </p:txBody>
      </p:sp>
      <p:sp>
        <p:nvSpPr>
          <p:cNvPr id="22" name="Slide Number Placeholder 21"/>
          <p:cNvSpPr>
            <a:spLocks noGrp="1"/>
          </p:cNvSpPr>
          <p:nvPr>
            <p:ph type="sldNum" sz="quarter" idx="15"/>
          </p:nvPr>
        </p:nvSpPr>
        <p:spPr/>
        <p:txBody>
          <a:bodyPr rtlCol="0"/>
          <a:lstStyle/>
          <a:p>
            <a:fld id="{462CEB27-F745-4858-877F-B94A882FB929}"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793044-E744-4FCC-AEB5-9AA3CF26BF96}" type="datetimeFigureOut">
              <a:rPr lang="en-US" smtClean="0"/>
              <a:pPr/>
              <a:t>03/10/2013</a:t>
            </a:fld>
            <a:endParaRPr lang="en-US" dirty="0"/>
          </a:p>
        </p:txBody>
      </p:sp>
      <p:sp>
        <p:nvSpPr>
          <p:cNvPr id="18" name="Slide Number Placeholder 17"/>
          <p:cNvSpPr>
            <a:spLocks noGrp="1"/>
          </p:cNvSpPr>
          <p:nvPr>
            <p:ph type="sldNum" sz="quarter" idx="11"/>
          </p:nvPr>
        </p:nvSpPr>
        <p:spPr/>
        <p:txBody>
          <a:bodyPr rtlCol="0"/>
          <a:lstStyle/>
          <a:p>
            <a:fld id="{462CEB27-F745-4858-877F-B94A882FB929}"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793044-E744-4FCC-AEB5-9AA3CF26BF96}" type="datetimeFigureOut">
              <a:rPr lang="en-US" smtClean="0"/>
              <a:pPr/>
              <a:t>03/10/2013</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2CEB27-F745-4858-877F-B94A882FB92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3429000"/>
            <a:ext cx="6643734" cy="857256"/>
          </a:xfrm>
        </p:spPr>
        <p:txBody>
          <a:bodyPr>
            <a:normAutofit fontScale="90000"/>
          </a:bodyPr>
          <a:lstStyle/>
          <a:p>
            <a:pPr algn="ctr"/>
            <a:r>
              <a:rPr lang="en-US" sz="3100" dirty="0" smtClean="0">
                <a:solidFill>
                  <a:schemeClr val="tx1"/>
                </a:solidFill>
                <a:latin typeface="Constantia" pitchFamily="18" charset="0"/>
              </a:rPr>
              <a:t>STAV GRAĐANA SRBIJE PREMA KORUPCIJI</a:t>
            </a:r>
            <a:br>
              <a:rPr lang="en-US" sz="3100" dirty="0" smtClean="0">
                <a:solidFill>
                  <a:schemeClr val="tx1"/>
                </a:solidFill>
                <a:latin typeface="Constantia" pitchFamily="18" charset="0"/>
              </a:rPr>
            </a:br>
            <a:r>
              <a:rPr lang="en-US" dirty="0" smtClean="0"/>
              <a:t/>
            </a:r>
            <a:br>
              <a:rPr lang="en-US" dirty="0" smtClean="0"/>
            </a:br>
            <a:endParaRPr lang="en-US" dirty="0">
              <a:solidFill>
                <a:srgbClr val="FF0000"/>
              </a:solidFill>
            </a:endParaRPr>
          </a:p>
        </p:txBody>
      </p:sp>
      <p:sp>
        <p:nvSpPr>
          <p:cNvPr id="3" name="Subtitle 2"/>
          <p:cNvSpPr>
            <a:spLocks noGrp="1"/>
          </p:cNvSpPr>
          <p:nvPr>
            <p:ph type="subTitle" idx="1"/>
          </p:nvPr>
        </p:nvSpPr>
        <p:spPr>
          <a:xfrm>
            <a:off x="3428992" y="5357826"/>
            <a:ext cx="4214842" cy="1017096"/>
          </a:xfrm>
        </p:spPr>
        <p:txBody>
          <a:bodyPr>
            <a:normAutofit/>
          </a:bodyPr>
          <a:lstStyle/>
          <a:p>
            <a:pPr algn="ctr"/>
            <a:r>
              <a:rPr lang="sr-Latn-RS" sz="1600" b="0" dirty="0" smtClean="0">
                <a:solidFill>
                  <a:schemeClr val="tx1"/>
                </a:solidFill>
                <a:latin typeface="Constantia" pitchFamily="18" charset="0"/>
              </a:rPr>
              <a:t>Izveštaj pripremljen za </a:t>
            </a:r>
            <a:r>
              <a:rPr lang="sr-Latn-RS" sz="1600" dirty="0" smtClean="0">
                <a:solidFill>
                  <a:schemeClr val="tx1"/>
                </a:solidFill>
                <a:latin typeface="Constantia" pitchFamily="18" charset="0"/>
              </a:rPr>
              <a:t>UNDP</a:t>
            </a:r>
            <a:r>
              <a:rPr lang="sr-Latn-RS" sz="1600" b="0" dirty="0" smtClean="0">
                <a:solidFill>
                  <a:schemeClr val="tx1"/>
                </a:solidFill>
                <a:latin typeface="Constantia" pitchFamily="18" charset="0"/>
              </a:rPr>
              <a:t> Srbija</a:t>
            </a:r>
          </a:p>
          <a:p>
            <a:pPr algn="ctr"/>
            <a:r>
              <a:rPr lang="sr-Latn-RS" sz="1600" b="0" dirty="0" smtClean="0">
                <a:solidFill>
                  <a:schemeClr val="tx1"/>
                </a:solidFill>
                <a:latin typeface="Constantia" pitchFamily="18" charset="0"/>
              </a:rPr>
              <a:t>Izveštaj pripremio </a:t>
            </a:r>
            <a:r>
              <a:rPr lang="sr-Latn-RS" sz="1600" dirty="0" smtClean="0">
                <a:solidFill>
                  <a:schemeClr val="tx1"/>
                </a:solidFill>
                <a:latin typeface="Constantia" pitchFamily="18" charset="0"/>
              </a:rPr>
              <a:t>CeSID DOO</a:t>
            </a:r>
            <a:r>
              <a:rPr lang="sr-Latn-RS" sz="1600" b="0" dirty="0" smtClean="0">
                <a:solidFill>
                  <a:schemeClr val="tx1"/>
                </a:solidFill>
                <a:latin typeface="Constantia" pitchFamily="18" charset="0"/>
              </a:rPr>
              <a:t>, Beograd</a:t>
            </a:r>
          </a:p>
          <a:p>
            <a:pPr algn="ctr"/>
            <a:r>
              <a:rPr lang="sr-Latn-RS" sz="1600" b="0" dirty="0" smtClean="0">
                <a:solidFill>
                  <a:schemeClr val="tx1"/>
                </a:solidFill>
                <a:latin typeface="Constantia" pitchFamily="18" charset="0"/>
              </a:rPr>
              <a:t>Jun 2013. godine </a:t>
            </a: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286776" y="214290"/>
            <a:ext cx="642942" cy="107157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215082"/>
            <a:ext cx="1500198" cy="4698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Percepcija korupcije</a:t>
            </a:r>
            <a:endParaRPr lang="sr-Latn-CS" sz="2000" b="1" dirty="0" smtClean="0">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5929354"/>
          </a:xfrm>
        </p:spPr>
        <p:txBody>
          <a:bodyPr>
            <a:normAutofit/>
          </a:bodyPr>
          <a:lstStyle/>
          <a:p>
            <a:pPr>
              <a:lnSpc>
                <a:spcPct val="150000"/>
              </a:lnSpc>
            </a:pPr>
            <a:endParaRPr lang="sr-Latn-RS" sz="2000" noProof="1" smtClean="0">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10</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86388"/>
            <a:ext cx="7429552" cy="817245"/>
          </a:xfrm>
          <a:prstGeom prst="roundRect">
            <a:avLst/>
          </a:prstGeom>
          <a:noFill/>
          <a:ln>
            <a:solidFill>
              <a:schemeClr val="accent1">
                <a:shade val="50000"/>
              </a:schemeClr>
            </a:solidFill>
          </a:ln>
        </p:spPr>
        <p:txBody>
          <a:bodyPr wrap="square" rtlCol="0">
            <a:spAutoFit/>
          </a:bodyPr>
          <a:lstStyle/>
          <a:p>
            <a:pPr algn="just"/>
            <a:r>
              <a:rPr lang="sr-Latn-RS" sz="1400" noProof="1" smtClean="0">
                <a:latin typeface="Constantia" pitchFamily="18" charset="0"/>
              </a:rPr>
              <a:t>U ovom trenutku 29% građana smatra da se nivo korupcije u prethodnoj godini smanjio što je najbolji rezultat od početka UNDP istraživačkog projekta. Građani Srbije veoma vrednuju rezultate u borbi protiv korupcije koji su postignuti u poslednjih 12 meseci. </a:t>
            </a:r>
            <a:endParaRPr lang="en-US" sz="1400" noProof="1" smtClean="0">
              <a:latin typeface="Constantia" pitchFamily="18" charset="0"/>
            </a:endParaRPr>
          </a:p>
        </p:txBody>
      </p:sp>
      <p:graphicFrame>
        <p:nvGraphicFramePr>
          <p:cNvPr id="12" name="Chart 11"/>
          <p:cNvGraphicFramePr/>
          <p:nvPr/>
        </p:nvGraphicFramePr>
        <p:xfrm>
          <a:off x="571472" y="642918"/>
          <a:ext cx="7786742" cy="435771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285752"/>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
            </a:r>
            <a:br>
              <a:rPr lang="sr-Latn-RS" sz="2000" b="1" dirty="0" smtClean="0">
                <a:solidFill>
                  <a:schemeClr val="tx1"/>
                </a:solidFill>
                <a:latin typeface="Constantia" pitchFamily="18" charset="0"/>
              </a:rPr>
            </a:br>
            <a:r>
              <a:rPr lang="sr-Latn-RS" sz="2000" b="1" dirty="0" smtClean="0">
                <a:solidFill>
                  <a:schemeClr val="tx1"/>
                </a:solidFill>
                <a:latin typeface="Constantia" pitchFamily="18" charset="0"/>
              </a:rPr>
              <a:t>Kakva je budućnost korupcije u Srbiji u narednih 12 meseci?</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11</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4929198"/>
            <a:ext cx="7429552" cy="1293971"/>
          </a:xfrm>
          <a:prstGeom prst="roundRect">
            <a:avLst/>
          </a:prstGeom>
          <a:noFill/>
          <a:ln>
            <a:solidFill>
              <a:schemeClr val="accent1">
                <a:shade val="50000"/>
              </a:schemeClr>
            </a:solidFill>
          </a:ln>
        </p:spPr>
        <p:txBody>
          <a:bodyPr wrap="square" rtlCol="0">
            <a:spAutoFit/>
          </a:bodyPr>
          <a:lstStyle/>
          <a:p>
            <a:pPr algn="just"/>
            <a:r>
              <a:rPr lang="sr-Latn-RS" sz="1200" noProof="1" smtClean="0">
                <a:latin typeface="Constantia" pitchFamily="18" charset="0"/>
              </a:rPr>
              <a:t> </a:t>
            </a:r>
            <a:r>
              <a:rPr lang="sr-Latn-RS" sz="1400" noProof="1" smtClean="0">
                <a:latin typeface="Constantia" pitchFamily="18" charset="0"/>
              </a:rPr>
              <a:t>Svaki treći građanin Srbije očekuje da će se nivo korupcije u narednoj godini smanjiti, dok je 15% onih koji smatraju da će doći do njegovog povećanja! Ovo je nešto lošiji rezultat u odnosu na decembarski istraživački ciklus koji jasno daje signal da dalji rast poverenja među građanima pre svega zavisi od napora koje nadležni organi usmere ka daljoj borbi protiv korupcije. </a:t>
            </a:r>
          </a:p>
        </p:txBody>
      </p:sp>
      <p:graphicFrame>
        <p:nvGraphicFramePr>
          <p:cNvPr id="10" name="Content Placeholder 9"/>
          <p:cNvGraphicFramePr>
            <a:graphicFrameLocks noGrp="1"/>
          </p:cNvGraphicFramePr>
          <p:nvPr>
            <p:ph sz="quarter" idx="1"/>
          </p:nvPr>
        </p:nvGraphicFramePr>
        <p:xfrm>
          <a:off x="457200" y="714375"/>
          <a:ext cx="7900988" cy="407194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Odakle vreba korupcija?</a:t>
            </a:r>
            <a:endParaRPr lang="sr-Latn-CS" sz="2000" b="1" dirty="0" smtClean="0">
              <a:solidFill>
                <a:schemeClr val="tx1"/>
              </a:solidFill>
              <a:latin typeface="Constantia" pitchFamily="18" charset="0"/>
            </a:endParaRPr>
          </a:p>
        </p:txBody>
      </p:sp>
      <p:sp>
        <p:nvSpPr>
          <p:cNvPr id="3" name="Content Placeholder 2"/>
          <p:cNvSpPr>
            <a:spLocks noGrp="1"/>
          </p:cNvSpPr>
          <p:nvPr>
            <p:ph sz="quarter" idx="1"/>
          </p:nvPr>
        </p:nvSpPr>
        <p:spPr>
          <a:xfrm>
            <a:off x="457200" y="714356"/>
            <a:ext cx="8043890" cy="5929354"/>
          </a:xfrm>
        </p:spPr>
        <p:txBody>
          <a:bodyPr>
            <a:normAutofit/>
          </a:bodyPr>
          <a:lstStyle/>
          <a:p>
            <a:pPr>
              <a:buNone/>
            </a:pPr>
            <a:endParaRPr lang="sr-Latn-RS" sz="2000" noProof="1">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12</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072074"/>
            <a:ext cx="7572428" cy="1183870"/>
          </a:xfrm>
          <a:prstGeom prst="roundRect">
            <a:avLst/>
          </a:prstGeom>
          <a:noFill/>
          <a:ln>
            <a:solidFill>
              <a:schemeClr val="accent1"/>
            </a:solidFill>
          </a:ln>
        </p:spPr>
        <p:txBody>
          <a:bodyPr wrap="square" rtlCol="0">
            <a:spAutoFit/>
          </a:bodyPr>
          <a:lstStyle/>
          <a:p>
            <a:pPr algn="just">
              <a:lnSpc>
                <a:spcPct val="115000"/>
              </a:lnSpc>
              <a:spcAft>
                <a:spcPts val="1000"/>
              </a:spcAft>
            </a:pPr>
            <a:r>
              <a:rPr lang="sr-Latn-RS" sz="1200" noProof="1" smtClean="0">
                <a:latin typeface="Constantia"/>
                <a:ea typeface="Calibri"/>
                <a:cs typeface="Times New Roman"/>
              </a:rPr>
              <a:t>Prema mišljenju građana Srbije, p</a:t>
            </a:r>
            <a:r>
              <a:rPr lang="en-US" sz="1200" noProof="1" smtClean="0">
                <a:latin typeface="Constantia"/>
                <a:ea typeface="Calibri"/>
                <a:cs typeface="Times New Roman"/>
              </a:rPr>
              <a:t>oliti</a:t>
            </a:r>
            <a:r>
              <a:rPr lang="sr-Latn-RS" sz="1200" noProof="1" smtClean="0">
                <a:latin typeface="Constantia"/>
                <a:ea typeface="Calibri"/>
                <a:cs typeface="Times New Roman"/>
              </a:rPr>
              <a:t>č</a:t>
            </a:r>
            <a:r>
              <a:rPr lang="en-US" sz="1200" noProof="1" smtClean="0">
                <a:latin typeface="Constantia"/>
                <a:ea typeface="Calibri"/>
                <a:cs typeface="Times New Roman"/>
              </a:rPr>
              <a:t>ke partije </a:t>
            </a:r>
            <a:r>
              <a:rPr lang="sr-Latn-RS" sz="1200" noProof="1" smtClean="0">
                <a:latin typeface="Constantia"/>
                <a:ea typeface="Calibri"/>
                <a:cs typeface="Times New Roman"/>
              </a:rPr>
              <a:t>su godinama unazad najkorumpiraniji deo sistema. Pravosuđe i zdravstvo su konstantno u vrhu liste, a tu im se u ovom ciklusu priključila i policija. </a:t>
            </a:r>
          </a:p>
          <a:p>
            <a:pPr algn="ctr">
              <a:lnSpc>
                <a:spcPct val="115000"/>
              </a:lnSpc>
              <a:spcAft>
                <a:spcPts val="1000"/>
              </a:spcAft>
            </a:pPr>
            <a:r>
              <a:rPr lang="sr-Latn-RS" sz="1200" i="1" noProof="1" smtClean="0">
                <a:latin typeface="Constantia"/>
                <a:ea typeface="Calibri"/>
                <a:cs typeface="Times New Roman"/>
              </a:rPr>
              <a:t>Sve navedene institucije se suočavaju sa jednim velikim problemom – Kako da povrate poverenje građana u svoj rad? </a:t>
            </a:r>
            <a:endParaRPr lang="en-US" sz="1200" i="1" noProof="1" smtClean="0">
              <a:latin typeface="Constantia"/>
              <a:ea typeface="Calibri"/>
              <a:cs typeface="Times New Roman"/>
            </a:endParaRPr>
          </a:p>
        </p:txBody>
      </p:sp>
      <p:graphicFrame>
        <p:nvGraphicFramePr>
          <p:cNvPr id="12" name="Chart 11"/>
          <p:cNvGraphicFramePr/>
          <p:nvPr/>
        </p:nvGraphicFramePr>
        <p:xfrm>
          <a:off x="500034" y="714356"/>
          <a:ext cx="7786742"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357190"/>
          </a:xfrm>
        </p:spPr>
        <p:txBody>
          <a:bodyPr>
            <a:normAutofit fontScale="90000"/>
          </a:bodyPr>
          <a:lstStyle/>
          <a:p>
            <a:pPr>
              <a:lnSpc>
                <a:spcPct val="150000"/>
              </a:lnSpc>
            </a:pPr>
            <a:r>
              <a:rPr lang="en-US" dirty="0" smtClean="0"/>
              <a:t/>
            </a:r>
            <a:br>
              <a:rPr lang="en-US" dirty="0" smtClean="0"/>
            </a:br>
            <a:r>
              <a:rPr lang="en-US" dirty="0" smtClean="0"/>
              <a:t> </a:t>
            </a:r>
            <a:r>
              <a:rPr lang="en-US" sz="2000" b="1" dirty="0" smtClean="0">
                <a:solidFill>
                  <a:schemeClr val="tx1"/>
                </a:solidFill>
                <a:latin typeface="Constantia" pitchFamily="18" charset="0"/>
              </a:rPr>
              <a:t>Koliko</a:t>
            </a:r>
            <a:r>
              <a:rPr lang="sr-Latn-RS" sz="2000" b="1" dirty="0" smtClean="0">
                <a:solidFill>
                  <a:schemeClr val="tx1"/>
                </a:solidFill>
                <a:latin typeface="Constantia" pitchFamily="18" charset="0"/>
              </a:rPr>
              <a:t> je korupcije u ključnim institucijama sistema?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642910" y="4857760"/>
            <a:ext cx="7500990" cy="1095335"/>
          </a:xfrm>
          <a:prstGeom prst="roundRect">
            <a:avLst/>
          </a:prstGeom>
          <a:noFill/>
          <a:ln>
            <a:solidFill>
              <a:schemeClr val="accent1"/>
            </a:solidFill>
          </a:ln>
        </p:spPr>
        <p:txBody>
          <a:bodyPr wrap="square" rtlCol="0">
            <a:spAutoFit/>
          </a:bodyPr>
          <a:lstStyle/>
          <a:p>
            <a:pPr algn="ctr">
              <a:spcAft>
                <a:spcPts val="1000"/>
              </a:spcAft>
            </a:pPr>
            <a:r>
              <a:rPr lang="sr-Latn-RS" sz="1400" i="1" noProof="1" smtClean="0">
                <a:latin typeface="Constantia"/>
                <a:ea typeface="Calibri"/>
                <a:cs typeface="Times New Roman"/>
              </a:rPr>
              <a:t>Ako je sudeći po odgovorima ispitanika, </a:t>
            </a:r>
            <a:r>
              <a:rPr lang="sr-Latn-RS" sz="1400" b="1" i="1" noProof="1" smtClean="0">
                <a:latin typeface="Constantia"/>
                <a:ea typeface="Calibri"/>
                <a:cs typeface="Times New Roman"/>
              </a:rPr>
              <a:t>prilično</a:t>
            </a:r>
            <a:r>
              <a:rPr lang="sr-Latn-RS" sz="1400" i="1" noProof="1" smtClean="0">
                <a:latin typeface="Constantia"/>
                <a:ea typeface="Calibri"/>
                <a:cs typeface="Times New Roman"/>
              </a:rPr>
              <a:t>! </a:t>
            </a:r>
          </a:p>
          <a:p>
            <a:pPr algn="just">
              <a:spcAft>
                <a:spcPts val="1000"/>
              </a:spcAft>
            </a:pPr>
            <a:r>
              <a:rPr lang="sr-Latn-RS" sz="1200" noProof="1" smtClean="0">
                <a:latin typeface="Constantia"/>
                <a:ea typeface="Calibri"/>
                <a:cs typeface="Times New Roman"/>
              </a:rPr>
              <a:t>Međutim, Vlada, Predsednik, Parlament i vojska se kotiraju znatno bolje u odnosu na period od pre samo godinu dana! Vlada Republike Srbije je jedina institucija u kojoj se nivo korupcije nije povećao u odnosu na decembarsko istraživanje. </a:t>
            </a:r>
            <a:endParaRPr lang="en-US" sz="1200" noProof="1" smtClean="0">
              <a:latin typeface="Constantia"/>
              <a:ea typeface="Calibri"/>
              <a:cs typeface="Times New Roman"/>
            </a:endParaRPr>
          </a:p>
        </p:txBody>
      </p:sp>
      <p:graphicFrame>
        <p:nvGraphicFramePr>
          <p:cNvPr id="10" name="Content Placeholder 9"/>
          <p:cNvGraphicFramePr>
            <a:graphicFrameLocks noGrp="1"/>
          </p:cNvGraphicFramePr>
          <p:nvPr>
            <p:ph sz="quarter" idx="1"/>
          </p:nvPr>
        </p:nvGraphicFramePr>
        <p:xfrm>
          <a:off x="457201" y="642918"/>
          <a:ext cx="7829576" cy="407196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200" b="1" dirty="0" smtClean="0">
                <a:solidFill>
                  <a:schemeClr val="tx1"/>
                </a:solidFill>
                <a:latin typeface="Constantia" pitchFamily="18" charset="0"/>
              </a:rPr>
              <a:t>Izvor informacija o korupciji</a:t>
            </a:r>
            <a:endParaRPr lang="sr-Latn-CS" sz="22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14</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1" name="TextBox 10"/>
          <p:cNvSpPr txBox="1"/>
          <p:nvPr/>
        </p:nvSpPr>
        <p:spPr>
          <a:xfrm>
            <a:off x="571472" y="5286388"/>
            <a:ext cx="7429552" cy="715089"/>
          </a:xfrm>
          <a:prstGeom prst="roundRect">
            <a:avLst/>
          </a:prstGeom>
          <a:noFill/>
          <a:ln>
            <a:solidFill>
              <a:schemeClr val="accent1">
                <a:shade val="50000"/>
              </a:schemeClr>
            </a:solidFill>
          </a:ln>
        </p:spPr>
        <p:txBody>
          <a:bodyPr wrap="square" rtlCol="0">
            <a:spAutoFit/>
          </a:bodyPr>
          <a:lstStyle/>
          <a:p>
            <a:pPr algn="ctr"/>
            <a:r>
              <a:rPr lang="sr-Latn-RS" sz="1200" noProof="1" smtClean="0">
                <a:latin typeface="Constantia"/>
                <a:ea typeface="Calibri"/>
                <a:cs typeface="Times New Roman"/>
              </a:rPr>
              <a:t>Obzirom da direktna i indirektna iskustva sa korupcijom ima manje od dve petine građana, ne treba da čudi podatak da su mediji glavni izvor informacija o korupciji. </a:t>
            </a:r>
            <a:r>
              <a:rPr lang="en-US" sz="1200" noProof="1" smtClean="0">
                <a:latin typeface="Constantia"/>
                <a:ea typeface="Calibri"/>
                <a:cs typeface="Times New Roman"/>
              </a:rPr>
              <a:t>M</a:t>
            </a:r>
            <a:r>
              <a:rPr lang="sr-Latn-RS" sz="1200" noProof="1" smtClean="0">
                <a:latin typeface="Constantia"/>
                <a:ea typeface="Calibri"/>
                <a:cs typeface="Times New Roman"/>
              </a:rPr>
              <a:t>ediji su i glavni izvor komunikacije za sve eventualne poruke koje se žele plasirati građanima,  a tiču se borbe protiv korupcije u Srbiji.</a:t>
            </a:r>
            <a:endParaRPr lang="en-US" sz="1200" noProof="1" smtClean="0">
              <a:latin typeface="Constantia"/>
              <a:ea typeface="Calibri"/>
              <a:cs typeface="Times New Roman"/>
            </a:endParaRPr>
          </a:p>
        </p:txBody>
      </p:sp>
      <p:graphicFrame>
        <p:nvGraphicFramePr>
          <p:cNvPr id="12" name="Content Placeholder 11"/>
          <p:cNvGraphicFramePr>
            <a:graphicFrameLocks noGrp="1"/>
          </p:cNvGraphicFramePr>
          <p:nvPr>
            <p:ph sz="quarter" idx="1"/>
          </p:nvPr>
        </p:nvGraphicFramePr>
        <p:xfrm>
          <a:off x="457200" y="714375"/>
          <a:ext cx="7900988" cy="442913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7715304" cy="642918"/>
          </a:xfrm>
          <a:ln>
            <a:noFill/>
          </a:ln>
        </p:spPr>
        <p:txBody>
          <a:bodyPr>
            <a:noAutofit/>
          </a:bodyPr>
          <a:lstStyle/>
          <a:p>
            <a:r>
              <a:rPr lang="sr-Latn-RS" sz="1800" b="1" noProof="1" smtClean="0">
                <a:solidFill>
                  <a:schemeClr val="tx1"/>
                </a:solidFill>
                <a:latin typeface="Constantia" pitchFamily="18" charset="0"/>
              </a:rPr>
              <a:t>Ukoliko biste se našli u situaciji da vam neko direktno traži mito, šta biste uradili?</a:t>
            </a:r>
          </a:p>
        </p:txBody>
      </p:sp>
      <p:sp>
        <p:nvSpPr>
          <p:cNvPr id="6" name="Slide Number Placeholder 5"/>
          <p:cNvSpPr>
            <a:spLocks noGrp="1"/>
          </p:cNvSpPr>
          <p:nvPr>
            <p:ph type="sldNum" sz="quarter" idx="15"/>
          </p:nvPr>
        </p:nvSpPr>
        <p:spPr/>
        <p:txBody>
          <a:bodyPr/>
          <a:lstStyle/>
          <a:p>
            <a:fld id="{462CEB27-F745-4858-877F-B94A882FB929}" type="slidenum">
              <a:rPr lang="en-US" smtClean="0"/>
              <a:pPr/>
              <a:t>15</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786578" y="1071547"/>
            <a:ext cx="1785950" cy="4640729"/>
          </a:xfrm>
          <a:prstGeom prst="roundRect">
            <a:avLst/>
          </a:prstGeom>
          <a:noFill/>
          <a:ln>
            <a:solidFill>
              <a:schemeClr val="accent1"/>
            </a:solidFill>
          </a:ln>
        </p:spPr>
        <p:txBody>
          <a:bodyPr wrap="square" rtlCol="0">
            <a:spAutoFit/>
          </a:bodyPr>
          <a:lstStyle/>
          <a:p>
            <a:pPr algn="just">
              <a:lnSpc>
                <a:spcPct val="115000"/>
              </a:lnSpc>
              <a:spcAft>
                <a:spcPts val="1000"/>
              </a:spcAft>
            </a:pPr>
            <a:r>
              <a:rPr lang="en-US" sz="1200" noProof="1" smtClean="0">
                <a:latin typeface="Constantia" pitchFamily="18" charset="0"/>
                <a:ea typeface="Calibri"/>
                <a:cs typeface="Times New Roman"/>
              </a:rPr>
              <a:t>Gra</a:t>
            </a:r>
            <a:r>
              <a:rPr lang="sr-Latn-RS" sz="1200" noProof="1" smtClean="0">
                <a:latin typeface="Constantia" pitchFamily="18" charset="0"/>
                <a:ea typeface="Calibri"/>
                <a:cs typeface="Times New Roman"/>
              </a:rPr>
              <a:t>đ</a:t>
            </a:r>
            <a:r>
              <a:rPr lang="en-US" sz="1200" noProof="1" smtClean="0">
                <a:latin typeface="Constantia" pitchFamily="18" charset="0"/>
                <a:ea typeface="Calibri"/>
                <a:cs typeface="Times New Roman"/>
              </a:rPr>
              <a:t>an</a:t>
            </a:r>
            <a:r>
              <a:rPr lang="sr-Latn-RS" sz="1200" noProof="1" smtClean="0">
                <a:latin typeface="Constantia" pitchFamily="18" charset="0"/>
                <a:ea typeface="Calibri"/>
                <a:cs typeface="Times New Roman"/>
              </a:rPr>
              <a:t>i osećaju da je na delu borba protiv korupcije i sve je više onih koji su spremni da ne plate traženo mito! U ovom istraživačkom ciklusu skoro svaki drugi građanin (46%) je izjavio  da ne bi platio mito koji bi mu tražio privatni ili državni službenik.</a:t>
            </a:r>
          </a:p>
          <a:p>
            <a:pPr algn="just">
              <a:lnSpc>
                <a:spcPct val="115000"/>
              </a:lnSpc>
              <a:spcAft>
                <a:spcPts val="1000"/>
              </a:spcAft>
            </a:pPr>
            <a:r>
              <a:rPr lang="sr-Latn-RS" sz="1200" noProof="1" smtClean="0">
                <a:latin typeface="Constantia" pitchFamily="18" charset="0"/>
                <a:ea typeface="Calibri"/>
                <a:cs typeface="Times New Roman"/>
              </a:rPr>
              <a:t>Još uvek izostaje rekacija u vidu prijave korupcije nadležnim organima, a koju bi trebalo očekivati sa rastom poverenja u iste. </a:t>
            </a:r>
            <a:endParaRPr lang="en-US" sz="1200" noProof="1" smtClean="0">
              <a:latin typeface="Constantia" pitchFamily="18" charset="0"/>
              <a:ea typeface="Calibri"/>
              <a:cs typeface="Times New Roman"/>
            </a:endParaRPr>
          </a:p>
        </p:txBody>
      </p:sp>
      <p:graphicFrame>
        <p:nvGraphicFramePr>
          <p:cNvPr id="10" name="Content Placeholder 9"/>
          <p:cNvGraphicFramePr>
            <a:graphicFrameLocks noGrp="1"/>
          </p:cNvGraphicFramePr>
          <p:nvPr>
            <p:ph sz="quarter" idx="1"/>
          </p:nvPr>
        </p:nvGraphicFramePr>
        <p:xfrm>
          <a:off x="500034" y="714356"/>
          <a:ext cx="6186501" cy="564358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Ko bi trebalo da bude na čelu borbe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16</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285720" y="4786322"/>
            <a:ext cx="7929618" cy="1532334"/>
          </a:xfrm>
          <a:prstGeom prst="roundRect">
            <a:avLst/>
          </a:prstGeom>
          <a:noFill/>
          <a:ln>
            <a:solidFill>
              <a:schemeClr val="accent1"/>
            </a:solidFill>
          </a:ln>
        </p:spPr>
        <p:txBody>
          <a:bodyPr wrap="square" rtlCol="0">
            <a:spAutoFit/>
          </a:bodyPr>
          <a:lstStyle/>
          <a:p>
            <a:pPr algn="ctr"/>
            <a:r>
              <a:rPr lang="sr-Latn-RS" sz="1200" b="1" i="1" noProof="1" smtClean="0">
                <a:latin typeface="Constantia" pitchFamily="18" charset="0"/>
              </a:rPr>
              <a:t>Vlada Republike Srbije je definitivno preuzela primat u borbi protiv korupcije!</a:t>
            </a:r>
          </a:p>
          <a:p>
            <a:pPr algn="just"/>
            <a:r>
              <a:rPr lang="sr-Latn-RS" sz="1200" noProof="1" smtClean="0">
                <a:latin typeface="Constantia" pitchFamily="18" charset="0"/>
              </a:rPr>
              <a:t>Isticanje</a:t>
            </a:r>
            <a:r>
              <a:rPr lang="en-US" sz="1200" dirty="0" smtClean="0">
                <a:latin typeface="Constantia" pitchFamily="18" charset="0"/>
              </a:rPr>
              <a:t> Vlade na prvo mesto i pad poverenja u „konkurentske“ institucije u čijoj direktnoj nadležnosti je upravo borba protiv korupcije nas navodi </a:t>
            </a:r>
            <a:r>
              <a:rPr lang="en-US" sz="1200" noProof="1" smtClean="0">
                <a:latin typeface="Constantia" pitchFamily="18" charset="0"/>
              </a:rPr>
              <a:t>na</a:t>
            </a:r>
            <a:r>
              <a:rPr lang="en-US" sz="1200" dirty="0" smtClean="0">
                <a:latin typeface="Constantia" pitchFamily="18" charset="0"/>
              </a:rPr>
              <a:t> dva zaključka:</a:t>
            </a:r>
          </a:p>
          <a:p>
            <a:pPr algn="just"/>
            <a:r>
              <a:rPr lang="en-US" sz="1200" i="1" dirty="0" smtClean="0">
                <a:latin typeface="Constantia" pitchFamily="18" charset="0"/>
              </a:rPr>
              <a:t>a) Građani smatraju da je korupcija jedan od ključnih problema Srbije sa kojim se može jedino suočiti institucija sa najvećim autoritetom i ovlašćenjima u zemlji; </a:t>
            </a:r>
            <a:endParaRPr lang="en-US" sz="1200" dirty="0" smtClean="0">
              <a:latin typeface="Constantia" pitchFamily="18" charset="0"/>
            </a:endParaRPr>
          </a:p>
          <a:p>
            <a:pPr algn="just"/>
            <a:r>
              <a:rPr lang="en-US" sz="1200" i="1" dirty="0" smtClean="0">
                <a:latin typeface="Constantia" pitchFamily="18" charset="0"/>
              </a:rPr>
              <a:t>b) Građani prepoznaju Vladu kao instituciju koja je najavila i započela borbu protiv korupcije, te stoga od nje očekuju i  da je završi.</a:t>
            </a:r>
            <a:endParaRPr lang="en-US" sz="1200" dirty="0" smtClean="0">
              <a:latin typeface="Constantia" pitchFamily="18" charset="0"/>
            </a:endParaRPr>
          </a:p>
        </p:txBody>
      </p:sp>
      <p:graphicFrame>
        <p:nvGraphicFramePr>
          <p:cNvPr id="14" name="Content Placeholder 13"/>
          <p:cNvGraphicFramePr>
            <a:graphicFrameLocks noGrp="1"/>
          </p:cNvGraphicFramePr>
          <p:nvPr>
            <p:ph sz="quarter" idx="1"/>
          </p:nvPr>
        </p:nvGraphicFramePr>
        <p:xfrm>
          <a:off x="428596" y="500042"/>
          <a:ext cx="7615262" cy="4286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Koji je najbolji vid borbe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17</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428596" y="5357826"/>
            <a:ext cx="7715304" cy="856972"/>
          </a:xfrm>
          <a:prstGeom prst="roundRect">
            <a:avLst/>
          </a:prstGeom>
          <a:noFill/>
          <a:ln>
            <a:solidFill>
              <a:schemeClr val="accent1"/>
            </a:solidFill>
          </a:ln>
        </p:spPr>
        <p:txBody>
          <a:bodyPr wrap="square" rtlCol="0">
            <a:spAutoFit/>
          </a:bodyPr>
          <a:lstStyle/>
          <a:p>
            <a:pPr algn="ctr">
              <a:spcAft>
                <a:spcPts val="1000"/>
              </a:spcAft>
            </a:pPr>
            <a:r>
              <a:rPr lang="sr-Latn-RS" sz="1200" b="1" i="1" noProof="1" smtClean="0">
                <a:latin typeface="Constantia" pitchFamily="18" charset="0"/>
              </a:rPr>
              <a:t>Korupcija i kriminal moraju biti  strogo sankcionisani! </a:t>
            </a:r>
          </a:p>
          <a:p>
            <a:pPr algn="ctr">
              <a:spcAft>
                <a:spcPts val="1000"/>
              </a:spcAft>
            </a:pPr>
            <a:r>
              <a:rPr lang="sr-Latn-RS" sz="1200" noProof="1" smtClean="0">
                <a:latin typeface="Constantia" pitchFamily="18" charset="0"/>
              </a:rPr>
              <a:t>Pad poverenja u policiju i pravosuđe, kao ključne institucije poretka, je vezan upravo za neaktivnost u sprečavanju kriminalnih radnji i nedovođenje sudskih procesa do kraja ili blago kažnjavanje počinilaca krivičnih dela. </a:t>
            </a:r>
            <a:endParaRPr lang="en-US" sz="1200" noProof="1" smtClean="0">
              <a:latin typeface="Constantia" pitchFamily="18" charset="0"/>
            </a:endParaRPr>
          </a:p>
        </p:txBody>
      </p:sp>
      <p:graphicFrame>
        <p:nvGraphicFramePr>
          <p:cNvPr id="10" name="Content Placeholder 9"/>
          <p:cNvGraphicFramePr>
            <a:graphicFrameLocks noGrp="1"/>
          </p:cNvGraphicFramePr>
          <p:nvPr>
            <p:ph sz="quarter" idx="1"/>
          </p:nvPr>
        </p:nvGraphicFramePr>
        <p:xfrm>
          <a:off x="457200" y="500043"/>
          <a:ext cx="8043863" cy="485778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sr-Latn-RS" sz="2000" b="1" dirty="0" smtClean="0">
                <a:solidFill>
                  <a:schemeClr val="tx1"/>
                </a:solidFill>
                <a:latin typeface="Constantia" pitchFamily="18" charset="0"/>
              </a:rPr>
              <a:t>Koliko je Vlada efikasna u borbi protiv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18</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072074"/>
            <a:ext cx="7358114" cy="919401"/>
          </a:xfrm>
          <a:prstGeom prst="roundRect">
            <a:avLst/>
          </a:prstGeom>
          <a:noFill/>
          <a:ln>
            <a:solidFill>
              <a:schemeClr val="accent1"/>
            </a:solidFill>
          </a:ln>
        </p:spPr>
        <p:txBody>
          <a:bodyPr wrap="square" rtlCol="0">
            <a:spAutoFit/>
          </a:bodyPr>
          <a:lstStyle/>
          <a:p>
            <a:pPr algn="ctr"/>
            <a:r>
              <a:rPr lang="sr-Latn-RS" sz="1200" b="1" i="1" noProof="1" smtClean="0">
                <a:latin typeface="Constantia" pitchFamily="18" charset="0"/>
              </a:rPr>
              <a:t>Prilično!</a:t>
            </a:r>
            <a:r>
              <a:rPr lang="sr-Latn-RS" sz="1200" i="1" noProof="1" smtClean="0">
                <a:latin typeface="Constantia" pitchFamily="18" charset="0"/>
              </a:rPr>
              <a:t> </a:t>
            </a:r>
          </a:p>
          <a:p>
            <a:pPr algn="ctr"/>
            <a:endParaRPr lang="sr-Latn-RS" sz="1200" noProof="1" smtClean="0">
              <a:latin typeface="Constantia" pitchFamily="18" charset="0"/>
            </a:endParaRPr>
          </a:p>
          <a:p>
            <a:pPr algn="ctr"/>
            <a:r>
              <a:rPr lang="sr-Latn-RS" sz="1200" noProof="1" smtClean="0">
                <a:latin typeface="Constantia" pitchFamily="18" charset="0"/>
              </a:rPr>
              <a:t>Efikasnost Vlade u borbi protiv korupcije se iz ciklusa u ciklus sve više vrednuje od strane građana! U ovom trenutku čak 64% građana smatra da je Vlada efikasna u svojim naporima da smanji nivo korupcije u Srbiji!</a:t>
            </a:r>
          </a:p>
        </p:txBody>
      </p:sp>
      <p:graphicFrame>
        <p:nvGraphicFramePr>
          <p:cNvPr id="10" name="Content Placeholder 9"/>
          <p:cNvGraphicFramePr>
            <a:graphicFrameLocks noGrp="1"/>
          </p:cNvGraphicFramePr>
          <p:nvPr>
            <p:ph sz="quarter" idx="1"/>
          </p:nvPr>
        </p:nvGraphicFramePr>
        <p:xfrm>
          <a:off x="457200" y="714375"/>
          <a:ext cx="8043863" cy="421482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71678"/>
            <a:ext cx="6172200" cy="1285884"/>
          </a:xfrm>
        </p:spPr>
        <p:txBody>
          <a:bodyPr>
            <a:normAutofit fontScale="90000"/>
          </a:bodyPr>
          <a:lstStyle/>
          <a:p>
            <a:pPr algn="ctr"/>
            <a:r>
              <a:rPr lang="sr-Latn-RS" sz="3100" dirty="0" smtClean="0">
                <a:solidFill>
                  <a:schemeClr val="tx1"/>
                </a:solidFill>
                <a:latin typeface="Constantia" pitchFamily="18" charset="0"/>
              </a:rPr>
              <a:t>PERCEPCIJA RADA AGENCIJE ZA BORBU PROTIV KORUPCIJE</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pic>
        <p:nvPicPr>
          <p:cNvPr id="13" name="il_fi" descr="http://www.novosti.rs/upload/images/2012/03/0303/016.jpg"/>
          <p:cNvPicPr/>
          <p:nvPr/>
        </p:nvPicPr>
        <p:blipFill>
          <a:blip r:embed="rId4" cstate="print"/>
          <a:srcRect/>
          <a:stretch>
            <a:fillRect/>
          </a:stretch>
        </p:blipFill>
        <p:spPr bwMode="auto">
          <a:xfrm>
            <a:off x="4286248" y="2857496"/>
            <a:ext cx="2052322" cy="3559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28982" cy="439718"/>
          </a:xfrm>
        </p:spPr>
        <p:txBody>
          <a:bodyPr>
            <a:normAutofit fontScale="90000"/>
          </a:bodyPr>
          <a:lstStyle/>
          <a:p>
            <a:r>
              <a:rPr lang="en-US" dirty="0" smtClean="0"/>
              <a:t/>
            </a:r>
            <a:br>
              <a:rPr lang="en-US" dirty="0" smtClean="0"/>
            </a:br>
            <a:r>
              <a:rPr lang="en-US" dirty="0" smtClean="0"/>
              <a:t> </a:t>
            </a:r>
            <a:r>
              <a:rPr lang="sr-Latn-RS" sz="2200" b="1" noProof="1" smtClean="0">
                <a:solidFill>
                  <a:schemeClr val="tx1"/>
                </a:solidFill>
                <a:latin typeface="Constantia" pitchFamily="18" charset="0"/>
              </a:rPr>
              <a:t>Metodo</a:t>
            </a:r>
            <a:r>
              <a:rPr lang="en-US" sz="2200" b="1" noProof="1" smtClean="0">
                <a:solidFill>
                  <a:schemeClr val="tx1"/>
                </a:solidFill>
                <a:latin typeface="Constantia" pitchFamily="18" charset="0"/>
              </a:rPr>
              <a:t>logija</a:t>
            </a:r>
            <a:endParaRPr lang="sr-Latn-RS" sz="2200" b="1" noProof="1">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5759596"/>
          </a:xfrm>
        </p:spPr>
        <p:txBody>
          <a:bodyPr>
            <a:normAutofit/>
          </a:bodyPr>
          <a:lstStyle/>
          <a:p>
            <a:pPr>
              <a:lnSpc>
                <a:spcPct val="150000"/>
              </a:lnSpc>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2</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graphicFrame>
        <p:nvGraphicFramePr>
          <p:cNvPr id="9" name="Table 8"/>
          <p:cNvGraphicFramePr>
            <a:graphicFrameLocks noGrp="1"/>
          </p:cNvGraphicFramePr>
          <p:nvPr/>
        </p:nvGraphicFramePr>
        <p:xfrm>
          <a:off x="571472" y="1000104"/>
          <a:ext cx="7572428" cy="4929224"/>
        </p:xfrm>
        <a:graphic>
          <a:graphicData uri="http://schemas.openxmlformats.org/drawingml/2006/table">
            <a:tbl>
              <a:tblPr firstRow="1" bandRow="1">
                <a:tableStyleId>{5C22544A-7EE6-4342-B048-85BDC9FD1C3A}</a:tableStyleId>
              </a:tblPr>
              <a:tblGrid>
                <a:gridCol w="3786214"/>
                <a:gridCol w="3786214"/>
              </a:tblGrid>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Istraživanje realizovali</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Agencija za istraživanje javnog mnjenja CeSID za</a:t>
                      </a:r>
                      <a:r>
                        <a:rPr lang="sr-Latn-RS" sz="1400" b="0" baseline="0" noProof="1" smtClean="0">
                          <a:solidFill>
                            <a:schemeClr val="tx1"/>
                          </a:solidFill>
                          <a:latin typeface="Constantia"/>
                          <a:ea typeface="Times New Roman"/>
                          <a:cs typeface="Times New Roman"/>
                        </a:rPr>
                        <a:t> </a:t>
                      </a:r>
                      <a:r>
                        <a:rPr lang="sr-Latn-RS" sz="1400" b="0" noProof="1" smtClean="0">
                          <a:solidFill>
                            <a:schemeClr val="tx1"/>
                          </a:solidFill>
                          <a:latin typeface="Constantia"/>
                          <a:ea typeface="Times New Roman"/>
                          <a:cs typeface="Times New Roman"/>
                        </a:rPr>
                        <a:t> UNDP Srbija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Terenski rad</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U periodu između 01. i 08. juna 2013. godine</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Tip i veličina uzorka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Slučajni, reprezentativni uzorak od 610 punoletnih građana Srbije</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Okvir uzorka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Teritorija biračkog mesta kao najpouzdanija registarska jedinica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Odabir domaćinstva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Slučajno uzorkovanje bez zamene – u okviru biračkog mesta, svaka druga kućna adresa od početne tačke </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746515">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Odabir ispitanika u okviru domaćinstva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Slučajno uzorkovanje bez zamene – izbor ispitanika metodom prvog rođendana u odnosu na dan anketiranja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Istraživačka tehnika</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Licem u lice u okviru domaćinstva</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r h="572699">
                <a:tc>
                  <a:txBody>
                    <a:bodyPr/>
                    <a:lstStyle/>
                    <a:p>
                      <a:pPr algn="ctr">
                        <a:lnSpc>
                          <a:spcPct val="115000"/>
                        </a:lnSpc>
                        <a:spcAft>
                          <a:spcPts val="0"/>
                        </a:spcAft>
                      </a:pPr>
                      <a:r>
                        <a:rPr lang="sr-Latn-RS" sz="1400" b="1" noProof="1" smtClean="0">
                          <a:solidFill>
                            <a:srgbClr val="FFFFFF"/>
                          </a:solidFill>
                          <a:latin typeface="Constantia"/>
                          <a:ea typeface="Times New Roman"/>
                          <a:cs typeface="Times New Roman"/>
                        </a:rPr>
                        <a:t>Istraživački instrument</a:t>
                      </a:r>
                      <a:endParaRPr lang="sr-Latn-RS" sz="1400" noProof="1">
                        <a:latin typeface="Calibri"/>
                        <a:ea typeface="Calibri"/>
                        <a:cs typeface="Times New Roman"/>
                      </a:endParaRPr>
                    </a:p>
                  </a:txBody>
                  <a:tcPr marL="68580" marR="68580" marT="0" marB="0" anchor="ctr">
                    <a:solidFill>
                      <a:schemeClr val="accent1">
                        <a:lumMod val="75000"/>
                      </a:schemeClr>
                    </a:solidFill>
                  </a:tcPr>
                </a:tc>
                <a:tc>
                  <a:txBody>
                    <a:bodyPr/>
                    <a:lstStyle/>
                    <a:p>
                      <a:pPr algn="ctr">
                        <a:lnSpc>
                          <a:spcPct val="115000"/>
                        </a:lnSpc>
                        <a:spcAft>
                          <a:spcPts val="0"/>
                        </a:spcAft>
                      </a:pPr>
                      <a:r>
                        <a:rPr lang="sr-Latn-RS" sz="1400" b="0" noProof="1" smtClean="0">
                          <a:solidFill>
                            <a:schemeClr val="tx1"/>
                          </a:solidFill>
                          <a:latin typeface="Constantia"/>
                          <a:ea typeface="Times New Roman"/>
                          <a:cs typeface="Times New Roman"/>
                        </a:rPr>
                        <a:t>Upitnik</a:t>
                      </a:r>
                      <a:endParaRPr lang="sr-Latn-RS" sz="1400" b="0" noProof="1">
                        <a:solidFill>
                          <a:schemeClr val="tx1"/>
                        </a:solidFill>
                        <a:latin typeface="Calibri"/>
                        <a:ea typeface="Calibri"/>
                        <a:cs typeface="Times New Roman"/>
                      </a:endParaRPr>
                    </a:p>
                  </a:txBody>
                  <a:tcPr marL="68580" marR="68580" marT="0" marB="0" anchor="ct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sr-Latn-RS" sz="2000" b="1" noProof="1" smtClean="0">
                <a:solidFill>
                  <a:schemeClr val="tx1"/>
                </a:solidFill>
                <a:latin typeface="Constantia"/>
                <a:ea typeface="Calibri"/>
                <a:cs typeface="Times New Roman"/>
              </a:rPr>
              <a:t>Prepoznatljvost rada Agencije za borbu protiv korupcije</a:t>
            </a:r>
            <a:endParaRPr lang="sr-Latn-RS" sz="20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20</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5286388"/>
            <a:ext cx="7358114" cy="948912"/>
          </a:xfrm>
          <a:prstGeom prst="roundRect">
            <a:avLst/>
          </a:prstGeom>
          <a:noFill/>
          <a:ln>
            <a:solidFill>
              <a:schemeClr val="accent1"/>
            </a:solidFill>
          </a:ln>
        </p:spPr>
        <p:txBody>
          <a:bodyPr wrap="square" rtlCol="0">
            <a:spAutoFit/>
          </a:bodyPr>
          <a:lstStyle/>
          <a:p>
            <a:pPr algn="ctr">
              <a:lnSpc>
                <a:spcPct val="115000"/>
              </a:lnSpc>
              <a:spcAft>
                <a:spcPts val="1000"/>
              </a:spcAft>
            </a:pPr>
            <a:r>
              <a:rPr lang="sr-Latn-RS" sz="1200" b="1" i="1" noProof="1" smtClean="0">
                <a:latin typeface="Constantia"/>
                <a:ea typeface="Calibri"/>
                <a:cs typeface="Times New Roman"/>
              </a:rPr>
              <a:t>Prepoznatljivost rada Agencije među građanima Srbije raste iz godine u godinu. </a:t>
            </a:r>
          </a:p>
          <a:p>
            <a:pPr algn="ctr">
              <a:lnSpc>
                <a:spcPct val="115000"/>
              </a:lnSpc>
              <a:spcAft>
                <a:spcPts val="1000"/>
              </a:spcAft>
            </a:pPr>
            <a:r>
              <a:rPr lang="sr-Latn-RS" sz="1200" noProof="1" smtClean="0">
                <a:latin typeface="Constantia"/>
                <a:ea typeface="Calibri"/>
                <a:cs typeface="Times New Roman"/>
              </a:rPr>
              <a:t>U ovom trentku 77% punoletnih građana je upoznato sa radom Agencije čime je potvrđen  veoma dobar rezultat iz prošlog istraživačkog ciklusa!</a:t>
            </a:r>
            <a:endParaRPr lang="en-US" sz="1200" noProof="1" smtClean="0">
              <a:latin typeface="Constantia"/>
              <a:ea typeface="Calibri"/>
              <a:cs typeface="Times New Roman"/>
            </a:endParaRPr>
          </a:p>
        </p:txBody>
      </p:sp>
      <p:graphicFrame>
        <p:nvGraphicFramePr>
          <p:cNvPr id="11" name="Content Placeholder 10"/>
          <p:cNvGraphicFramePr>
            <a:graphicFrameLocks noGrp="1"/>
          </p:cNvGraphicFramePr>
          <p:nvPr>
            <p:ph sz="quarter" idx="1"/>
          </p:nvPr>
        </p:nvGraphicFramePr>
        <p:xfrm>
          <a:off x="428596" y="571480"/>
          <a:ext cx="8043863" cy="457201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7715304" cy="285752"/>
          </a:xfrm>
        </p:spPr>
        <p:txBody>
          <a:bodyPr>
            <a:normAutofit fontScale="90000"/>
          </a:bodyPr>
          <a:lstStyle/>
          <a:p>
            <a:r>
              <a:rPr lang="sr-Latn-RS" sz="1800" b="1" noProof="1" smtClean="0">
                <a:solidFill>
                  <a:schemeClr val="tx1"/>
                </a:solidFill>
                <a:latin typeface="Constantia"/>
                <a:ea typeface="Calibri"/>
                <a:cs typeface="Times New Roman"/>
              </a:rPr>
              <a:t>Koliki je doprinos Agencije za borbu protiv korupcije?</a:t>
            </a:r>
            <a:endParaRPr lang="sr-Latn-RS" sz="1800" b="1" noProof="1"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21</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714348" y="4929198"/>
            <a:ext cx="7429552" cy="1265595"/>
          </a:xfrm>
          <a:prstGeom prst="roundRect">
            <a:avLst/>
          </a:prstGeom>
          <a:noFill/>
          <a:ln>
            <a:solidFill>
              <a:schemeClr val="accent1"/>
            </a:solidFill>
          </a:ln>
        </p:spPr>
        <p:txBody>
          <a:bodyPr wrap="square" rtlCol="0">
            <a:spAutoFit/>
          </a:bodyPr>
          <a:lstStyle/>
          <a:p>
            <a:pPr algn="just">
              <a:spcAft>
                <a:spcPts val="1000"/>
              </a:spcAft>
            </a:pPr>
            <a:r>
              <a:rPr lang="sr-Latn-RS" sz="1200" noProof="1" smtClean="0">
                <a:latin typeface="Constantia"/>
                <a:ea typeface="Calibri"/>
                <a:cs typeface="Times New Roman"/>
              </a:rPr>
              <a:t>Slično kao i prepoznatljivost rada tako i doprinos Agencije u borbi protiv korupcije blago stagnira u odnosu na prethodni istraživački ciklus. U ovom trenutku 60% ispitanika smatra da postoji određeni doprinos Agencije u borbi protiv korupcije. </a:t>
            </a:r>
          </a:p>
          <a:p>
            <a:pPr algn="ctr">
              <a:spcAft>
                <a:spcPts val="1000"/>
              </a:spcAft>
            </a:pPr>
            <a:r>
              <a:rPr lang="sr-Latn-RS" sz="1200" i="1" noProof="1" smtClean="0">
                <a:latin typeface="Constantia"/>
                <a:ea typeface="Calibri"/>
                <a:cs typeface="Times New Roman"/>
              </a:rPr>
              <a:t>Dobra vest je to što iz ciklusa u ciklus sve više građana smatra da Agencija treba da bude nosilac borbe protiv korupcije. Agenciji preostaje da opravda poverenje građana.</a:t>
            </a:r>
            <a:endParaRPr lang="en-US" sz="1200" i="1" noProof="1" smtClean="0">
              <a:latin typeface="Constantia"/>
              <a:ea typeface="Calibri"/>
              <a:cs typeface="Times New Roman"/>
            </a:endParaRPr>
          </a:p>
        </p:txBody>
      </p:sp>
      <p:graphicFrame>
        <p:nvGraphicFramePr>
          <p:cNvPr id="10" name="Content Placeholder 9"/>
          <p:cNvGraphicFramePr>
            <a:graphicFrameLocks noGrp="1"/>
          </p:cNvGraphicFramePr>
          <p:nvPr>
            <p:ph sz="quarter" idx="1"/>
          </p:nvPr>
        </p:nvGraphicFramePr>
        <p:xfrm>
          <a:off x="457200" y="571480"/>
          <a:ext cx="8043863" cy="442915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5992"/>
            <a:ext cx="5715024" cy="1000132"/>
          </a:xfrm>
        </p:spPr>
        <p:txBody>
          <a:bodyPr>
            <a:normAutofit fontScale="90000"/>
          </a:bodyPr>
          <a:lstStyle/>
          <a:p>
            <a:pPr algn="ctr"/>
            <a:r>
              <a:rPr lang="sr-Latn-RS" sz="3100" dirty="0" smtClean="0">
                <a:solidFill>
                  <a:schemeClr val="tx1"/>
                </a:solidFill>
                <a:latin typeface="Constantia" pitchFamily="18" charset="0"/>
              </a:rPr>
              <a:t>HVALA NA PAŽNJI</a:t>
            </a:r>
            <a:r>
              <a:rPr lang="en-US" dirty="0" smtClean="0"/>
              <a:t/>
            </a:r>
            <a:br>
              <a:rPr lang="en-US" dirty="0" smtClean="0"/>
            </a:br>
            <a:endParaRPr lang="en-US" dirty="0"/>
          </a:p>
        </p:txBody>
      </p:sp>
      <p:sp>
        <p:nvSpPr>
          <p:cNvPr id="3" name="Subtitle 2"/>
          <p:cNvSpPr>
            <a:spLocks noGrp="1"/>
          </p:cNvSpPr>
          <p:nvPr>
            <p:ph type="subTitle" idx="1"/>
          </p:nvPr>
        </p:nvSpPr>
        <p:spPr>
          <a:xfrm>
            <a:off x="3428992" y="5357826"/>
            <a:ext cx="4214842" cy="1017096"/>
          </a:xfrm>
        </p:spPr>
        <p:txBody>
          <a:bodyPr>
            <a:normAutofit/>
          </a:bodyPr>
          <a:lstStyle/>
          <a:p>
            <a:pPr algn="ctr"/>
            <a:endParaRPr lang="en-US" sz="1600" b="0"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b="1" dirty="0" smtClean="0">
                <a:solidFill>
                  <a:schemeClr val="tx1"/>
                </a:solidFill>
                <a:latin typeface="Constantia" pitchFamily="18" charset="0"/>
              </a:rPr>
              <a:t/>
            </a:r>
            <a:br>
              <a:rPr lang="en-US" b="1" dirty="0" smtClean="0">
                <a:solidFill>
                  <a:schemeClr val="tx1"/>
                </a:solidFill>
                <a:latin typeface="Constantia" pitchFamily="18" charset="0"/>
              </a:rPr>
            </a:br>
            <a:r>
              <a:rPr lang="en-US" b="1" dirty="0" smtClean="0">
                <a:solidFill>
                  <a:schemeClr val="tx1"/>
                </a:solidFill>
                <a:latin typeface="Constantia" pitchFamily="18" charset="0"/>
              </a:rPr>
              <a:t> </a:t>
            </a:r>
            <a:r>
              <a:rPr lang="en-US" sz="2000" b="1" dirty="0" smtClean="0">
                <a:solidFill>
                  <a:schemeClr val="tx1"/>
                </a:solidFill>
                <a:latin typeface="Constantia" pitchFamily="18" charset="0"/>
              </a:rPr>
              <a:t/>
            </a:r>
            <a:br>
              <a:rPr lang="en-US" sz="2000" b="1" dirty="0" smtClean="0">
                <a:solidFill>
                  <a:schemeClr val="tx1"/>
                </a:solidFill>
                <a:latin typeface="Constantia" pitchFamily="18" charset="0"/>
              </a:rPr>
            </a:br>
            <a:r>
              <a:rPr lang="sr-Latn-RS" sz="2000" b="1" noProof="1" smtClean="0">
                <a:solidFill>
                  <a:schemeClr val="tx1"/>
                </a:solidFill>
                <a:latin typeface="Constantia" pitchFamily="18" charset="0"/>
                <a:ea typeface="Calibri"/>
                <a:cs typeface="Times New Roman"/>
              </a:rPr>
              <a:t>Socijalno</a:t>
            </a:r>
            <a:r>
              <a:rPr lang="en-US" sz="2000" b="1" dirty="0" smtClean="0">
                <a:solidFill>
                  <a:schemeClr val="tx1"/>
                </a:solidFill>
                <a:latin typeface="Constantia" pitchFamily="18" charset="0"/>
                <a:ea typeface="Calibri"/>
                <a:cs typeface="Times New Roman"/>
              </a:rPr>
              <a:t> </a:t>
            </a:r>
            <a:r>
              <a:rPr lang="sr-Latn-RS" sz="2000" b="1" noProof="1" smtClean="0">
                <a:solidFill>
                  <a:schemeClr val="tx1"/>
                </a:solidFill>
                <a:latin typeface="Constantia" pitchFamily="18" charset="0"/>
                <a:ea typeface="Calibri"/>
                <a:cs typeface="Times New Roman"/>
              </a:rPr>
              <a:t>ekonomska situacija u zemlji – očekivanja građana Srbije</a:t>
            </a:r>
            <a:endParaRPr lang="sr-Latn-RS" sz="2000" b="1" noProof="1" smtClean="0">
              <a:solidFill>
                <a:schemeClr val="tx1"/>
              </a:solidFill>
              <a:latin typeface="Constantia" pitchFamily="18" charset="0"/>
            </a:endParaRPr>
          </a:p>
        </p:txBody>
      </p:sp>
      <p:sp>
        <p:nvSpPr>
          <p:cNvPr id="3" name="Content Placeholder 2"/>
          <p:cNvSpPr>
            <a:spLocks noGrp="1"/>
          </p:cNvSpPr>
          <p:nvPr>
            <p:ph sz="quarter" idx="1"/>
          </p:nvPr>
        </p:nvSpPr>
        <p:spPr>
          <a:xfrm>
            <a:off x="357158" y="642918"/>
            <a:ext cx="7901014" cy="5759596"/>
          </a:xfrm>
        </p:spPr>
        <p:txBody>
          <a:bodyPr>
            <a:normAutofit/>
          </a:bodyPr>
          <a:lstStyle/>
          <a:p>
            <a:pPr>
              <a:lnSpc>
                <a:spcPct val="150000"/>
              </a:lnSpc>
              <a:buNone/>
            </a:pPr>
            <a:endParaRPr lang="sr-Latn-RS" sz="2000" noProof="1" smtClean="0">
              <a:latin typeface="Constantia" pitchFamily="18" charset="0"/>
            </a:endParaRPr>
          </a:p>
          <a:p>
            <a:endParaRPr lang="sr-Latn-RS"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3</a:t>
            </a:fld>
            <a:endParaRPr lang="en-US" dirty="0"/>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6286512" y="1857365"/>
            <a:ext cx="2286016" cy="2676525"/>
          </a:xfrm>
          <a:prstGeom prst="roundRect">
            <a:avLst/>
          </a:prstGeom>
          <a:noFill/>
          <a:ln cap="rnd">
            <a:solidFill>
              <a:schemeClr val="accent1">
                <a:lumMod val="75000"/>
              </a:schemeClr>
            </a:solidFill>
            <a:miter lim="800000"/>
          </a:ln>
        </p:spPr>
        <p:txBody>
          <a:bodyPr wrap="square" rtlCol="0">
            <a:spAutoFit/>
          </a:bodyPr>
          <a:lstStyle/>
          <a:p>
            <a:pPr algn="just"/>
            <a:r>
              <a:rPr lang="sr-Latn-RS" sz="1400" noProof="1" smtClean="0">
                <a:latin typeface="Constantia" pitchFamily="18" charset="0"/>
              </a:rPr>
              <a:t>Optimizam građana Srbije je još uvek na nivou od decembra prošle godine. Po prvi put, u poslednje tri godine od kada UNDP radi istraživanja, u dva uzastopna istraživanja među ispitanicima nalazimo manje od polovine pesimista. </a:t>
            </a:r>
            <a:endParaRPr lang="en-US" sz="1400" noProof="1" smtClean="0">
              <a:latin typeface="Constantia" pitchFamily="18" charset="0"/>
            </a:endParaRPr>
          </a:p>
        </p:txBody>
      </p:sp>
      <p:graphicFrame>
        <p:nvGraphicFramePr>
          <p:cNvPr id="10" name="Chart 9"/>
          <p:cNvGraphicFramePr/>
          <p:nvPr/>
        </p:nvGraphicFramePr>
        <p:xfrm>
          <a:off x="285720" y="571480"/>
          <a:ext cx="5786478" cy="5429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Autofit/>
          </a:bodyPr>
          <a:lstStyle/>
          <a:p>
            <a:r>
              <a:rPr lang="sr-Latn-RS" sz="1800" b="1" noProof="1" smtClean="0">
                <a:solidFill>
                  <a:schemeClr val="tx1"/>
                </a:solidFill>
                <a:latin typeface="Constantia" pitchFamily="18" charset="0"/>
              </a:rPr>
              <a:t>Kako biste ocenili svoju sadašnju materijalnu situaciju?</a:t>
            </a:r>
            <a:endParaRPr lang="sr-Latn-RS" sz="1800" b="1" noProof="1" smtClean="0">
              <a:solidFill>
                <a:srgbClr val="FF0000"/>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4</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3" name="TextBox 12"/>
          <p:cNvSpPr txBox="1"/>
          <p:nvPr/>
        </p:nvSpPr>
        <p:spPr>
          <a:xfrm>
            <a:off x="500034" y="5214950"/>
            <a:ext cx="7715304" cy="928694"/>
          </a:xfrm>
          <a:prstGeom prst="roundRect">
            <a:avLst>
              <a:gd name="adj" fmla="val 50000"/>
            </a:avLst>
          </a:prstGeom>
          <a:noFill/>
          <a:ln cap="rnd">
            <a:solidFill>
              <a:schemeClr val="accent1">
                <a:lumMod val="75000"/>
              </a:schemeClr>
            </a:solidFill>
            <a:miter lim="800000"/>
          </a:ln>
        </p:spPr>
        <p:txBody>
          <a:bodyPr wrap="square" rtlCol="0">
            <a:normAutofit fontScale="25000" lnSpcReduction="20000"/>
          </a:bodyPr>
          <a:lstStyle/>
          <a:p>
            <a:pPr algn="ctr"/>
            <a:r>
              <a:rPr lang="sr-Latn-RS" sz="5600" dirty="0" smtClean="0">
                <a:latin typeface="Constantia" pitchFamily="18" charset="0"/>
              </a:rPr>
              <a:t>Čak 52% ispitanika tvrdi da u ovom momentu žive loše ili nepodnošljivo! </a:t>
            </a:r>
          </a:p>
          <a:p>
            <a:pPr algn="ctr"/>
            <a:r>
              <a:rPr lang="sr-Latn-RS" sz="5600" dirty="0" smtClean="0">
                <a:latin typeface="Constantia" pitchFamily="18" charset="0"/>
              </a:rPr>
              <a:t>Veoma je značajno to što građani svoj optimizam ne baziraju na trenutnoj ekonomskoj situaciji. Ovo je pokazatelj da je dobar deo javnosti svestan da reforme koje donose bolji život ne mogu stići preko noći! </a:t>
            </a:r>
          </a:p>
          <a:p>
            <a:pPr algn="just"/>
            <a:endParaRPr lang="en-US" dirty="0"/>
          </a:p>
        </p:txBody>
      </p:sp>
      <p:graphicFrame>
        <p:nvGraphicFramePr>
          <p:cNvPr id="12" name="Content Placeholder 11"/>
          <p:cNvGraphicFramePr>
            <a:graphicFrameLocks noGrp="1"/>
          </p:cNvGraphicFramePr>
          <p:nvPr>
            <p:ph sz="quarter" idx="1"/>
          </p:nvPr>
        </p:nvGraphicFramePr>
        <p:xfrm>
          <a:off x="457200" y="785813"/>
          <a:ext cx="7758138" cy="428625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rmAutofit fontScale="90000"/>
          </a:bodyPr>
          <a:lstStyle/>
          <a:p>
            <a:pPr>
              <a:lnSpc>
                <a:spcPct val="150000"/>
              </a:lnSpc>
            </a:pPr>
            <a:r>
              <a:rPr lang="en-US" dirty="0" smtClean="0"/>
              <a:t/>
            </a:r>
            <a:br>
              <a:rPr lang="en-US" dirty="0" smtClean="0"/>
            </a:br>
            <a:r>
              <a:rPr lang="en-US" dirty="0" smtClean="0"/>
              <a:t> </a:t>
            </a:r>
            <a:r>
              <a:rPr lang="sr-Latn-RS" sz="2000" b="1" dirty="0" smtClean="0">
                <a:solidFill>
                  <a:schemeClr val="tx1"/>
                </a:solidFill>
                <a:latin typeface="Constantia" pitchFamily="18" charset="0"/>
              </a:rPr>
              <a:t>Koji su ključni problemi?</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5</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4" name="TextBox 13"/>
          <p:cNvSpPr txBox="1"/>
          <p:nvPr/>
        </p:nvSpPr>
        <p:spPr>
          <a:xfrm>
            <a:off x="6072198" y="1071546"/>
            <a:ext cx="2500330" cy="4298394"/>
          </a:xfrm>
          <a:prstGeom prst="roundRect">
            <a:avLst/>
          </a:prstGeom>
          <a:noFill/>
          <a:ln>
            <a:solidFill>
              <a:schemeClr val="accent1">
                <a:lumMod val="75000"/>
              </a:schemeClr>
            </a:solidFill>
          </a:ln>
        </p:spPr>
        <p:txBody>
          <a:bodyPr wrap="square" rtlCol="0">
            <a:spAutoFit/>
          </a:bodyPr>
          <a:lstStyle/>
          <a:p>
            <a:pPr lvl="0" algn="just"/>
            <a:r>
              <a:rPr lang="sr-Latn-RS" sz="1200" noProof="1" smtClean="0">
                <a:latin typeface="Constantia" pitchFamily="18" charset="0"/>
              </a:rPr>
              <a:t>Nema većih promena  u redosledu problema sa kojima se suočava javnost u Srbiji. </a:t>
            </a:r>
          </a:p>
          <a:p>
            <a:pPr lvl="0" algn="just"/>
            <a:endParaRPr lang="sr-Latn-RS" sz="1200" noProof="1" smtClean="0">
              <a:latin typeface="Constantia" pitchFamily="18" charset="0"/>
            </a:endParaRPr>
          </a:p>
          <a:p>
            <a:pPr lvl="0" algn="just"/>
            <a:r>
              <a:rPr lang="sr-Latn-RS" sz="1200" noProof="1" smtClean="0">
                <a:latin typeface="Constantia" pitchFamily="18" charset="0"/>
              </a:rPr>
              <a:t>Korupcija je i dalje na drugom mestu sa 15% građana koji je izdvajaju kao ključni problem Srbije.</a:t>
            </a:r>
          </a:p>
          <a:p>
            <a:pPr lvl="0" algn="just"/>
            <a:endParaRPr lang="sr-Latn-RS" sz="1200" noProof="1" smtClean="0">
              <a:latin typeface="Constantia" pitchFamily="18" charset="0"/>
            </a:endParaRPr>
          </a:p>
          <a:p>
            <a:pPr lvl="0" algn="just"/>
            <a:r>
              <a:rPr lang="sr-Latn-RS" sz="1200" noProof="1" smtClean="0">
                <a:latin typeface="Constantia" pitchFamily="18" charset="0"/>
              </a:rPr>
              <a:t>Ovaj rezultat svedoči da je svest građana o štetnosti korupcije veoma velika s obzirom na to da se građani uglavnom žale na loš životni standard i ekonomske probleme</a:t>
            </a:r>
          </a:p>
          <a:p>
            <a:pPr lvl="0" algn="just"/>
            <a:endParaRPr lang="sr-Latn-RS" sz="1200" noProof="1" smtClean="0">
              <a:latin typeface="Constantia" pitchFamily="18" charset="0"/>
            </a:endParaRPr>
          </a:p>
          <a:p>
            <a:pPr lvl="0" algn="just"/>
            <a:r>
              <a:rPr lang="sr-Latn-RS" sz="1200" noProof="1" smtClean="0">
                <a:latin typeface="Constantia" pitchFamily="18" charset="0"/>
              </a:rPr>
              <a:t>Svest građana o štetnosti korupcije je veoma izražena isto kao i njihova želja da se ovaj problem reši! </a:t>
            </a:r>
            <a:endParaRPr lang="en-US" sz="1200" noProof="1" smtClean="0">
              <a:latin typeface="Constantia" pitchFamily="18" charset="0"/>
            </a:endParaRPr>
          </a:p>
          <a:p>
            <a:endParaRPr lang="en-US" dirty="0"/>
          </a:p>
        </p:txBody>
      </p:sp>
      <p:graphicFrame>
        <p:nvGraphicFramePr>
          <p:cNvPr id="10" name="Content Placeholder 9"/>
          <p:cNvGraphicFramePr>
            <a:graphicFrameLocks noGrp="1"/>
          </p:cNvGraphicFramePr>
          <p:nvPr>
            <p:ph sz="quarter" idx="1"/>
          </p:nvPr>
        </p:nvGraphicFramePr>
        <p:xfrm>
          <a:off x="457201" y="500043"/>
          <a:ext cx="5543559" cy="597378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70" y="2000240"/>
            <a:ext cx="6572296" cy="1071570"/>
          </a:xfrm>
        </p:spPr>
        <p:txBody>
          <a:bodyPr>
            <a:normAutofit/>
          </a:bodyPr>
          <a:lstStyle/>
          <a:p>
            <a:pPr algn="ctr"/>
            <a:r>
              <a:rPr lang="pl-PL" sz="2800" dirty="0" smtClean="0">
                <a:solidFill>
                  <a:schemeClr val="tx1"/>
                </a:solidFill>
                <a:latin typeface="Constantia" pitchFamily="18" charset="0"/>
              </a:rPr>
              <a:t>UČESTALOST SLUČAJEVA KORUPCIJE</a:t>
            </a:r>
            <a:endParaRPr lang="en-US" sz="2800" dirty="0">
              <a:solidFill>
                <a:schemeClr val="tx1"/>
              </a:solidFill>
            </a:endParaRPr>
          </a:p>
        </p:txBody>
      </p:sp>
      <p:sp>
        <p:nvSpPr>
          <p:cNvPr id="3" name="Subtitle 2"/>
          <p:cNvSpPr>
            <a:spLocks noGrp="1"/>
          </p:cNvSpPr>
          <p:nvPr>
            <p:ph type="subTitle" idx="1"/>
          </p:nvPr>
        </p:nvSpPr>
        <p:spPr>
          <a:xfrm>
            <a:off x="3428992" y="4500570"/>
            <a:ext cx="4214842" cy="1874352"/>
          </a:xfrm>
        </p:spPr>
        <p:txBody>
          <a:bodyPr>
            <a:normAutofit/>
          </a:bodyPr>
          <a:lstStyle/>
          <a:p>
            <a:pPr algn="ctr"/>
            <a:r>
              <a:rPr lang="sr-Latn-RS" sz="2800" b="0" i="1" dirty="0" smtClean="0">
                <a:solidFill>
                  <a:schemeClr val="tx1"/>
                </a:solidFill>
                <a:latin typeface="Constantia" pitchFamily="18" charset="0"/>
              </a:rPr>
              <a:t>Ko je platio, koliko, kome i zašto?</a:t>
            </a:r>
            <a:endParaRPr lang="en-US" sz="2800" b="0" i="1" dirty="0">
              <a:solidFill>
                <a:schemeClr val="tx1"/>
              </a:solidFill>
              <a:latin typeface="Constantia" pitchFamily="18" charset="0"/>
            </a:endParaRPr>
          </a:p>
        </p:txBody>
      </p:sp>
      <p:pic>
        <p:nvPicPr>
          <p:cNvPr id="8" name="Picture 10" descr="UNDP.jpg"/>
          <p:cNvPicPr>
            <a:picLocks noChangeAspect="1" noChangeArrowheads="1"/>
          </p:cNvPicPr>
          <p:nvPr/>
        </p:nvPicPr>
        <p:blipFill>
          <a:blip r:embed="rId2" cstate="print"/>
          <a:srcRect/>
          <a:stretch>
            <a:fillRect/>
          </a:stretch>
        </p:blipFill>
        <p:spPr bwMode="auto">
          <a:xfrm>
            <a:off x="8143900" y="214290"/>
            <a:ext cx="785818" cy="1285860"/>
          </a:xfrm>
          <a:prstGeom prst="rect">
            <a:avLst/>
          </a:prstGeom>
          <a:noFill/>
          <a:ln w="9525">
            <a:noFill/>
            <a:miter lim="800000"/>
            <a:headEnd/>
            <a:tailEnd/>
          </a:ln>
        </p:spPr>
      </p:pic>
      <p:pic>
        <p:nvPicPr>
          <p:cNvPr id="9" name="Picture 9"/>
          <p:cNvPicPr>
            <a:picLocks noChangeAspect="1" noChangeArrowheads="1"/>
          </p:cNvPicPr>
          <p:nvPr/>
        </p:nvPicPr>
        <p:blipFill>
          <a:blip r:embed="rId3" cstate="print"/>
          <a:srcRect/>
          <a:stretch>
            <a:fillRect/>
          </a:stretch>
        </p:blipFill>
        <p:spPr bwMode="auto">
          <a:xfrm>
            <a:off x="1785918" y="6143644"/>
            <a:ext cx="1570038"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en-US" sz="2000" b="1" dirty="0" smtClean="0">
                <a:solidFill>
                  <a:schemeClr val="tx1"/>
                </a:solidFill>
                <a:latin typeface="Constantia" pitchFamily="18" charset="0"/>
              </a:rPr>
              <a:t>U</a:t>
            </a:r>
            <a:r>
              <a:rPr lang="sr-Latn-RS" sz="2000" b="1" dirty="0" smtClean="0">
                <a:solidFill>
                  <a:schemeClr val="tx1"/>
                </a:solidFill>
                <a:latin typeface="Constantia" pitchFamily="18" charset="0"/>
              </a:rPr>
              <a:t>čestalost slučajeva korupcije</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7</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2" name="TextBox 11"/>
          <p:cNvSpPr txBox="1"/>
          <p:nvPr/>
        </p:nvSpPr>
        <p:spPr>
          <a:xfrm>
            <a:off x="642910" y="5143512"/>
            <a:ext cx="7429552" cy="1038701"/>
          </a:xfrm>
          <a:prstGeom prst="roundRect">
            <a:avLst>
              <a:gd name="adj" fmla="val 50000"/>
            </a:avLst>
          </a:prstGeom>
          <a:noFill/>
          <a:ln>
            <a:solidFill>
              <a:schemeClr val="accent1">
                <a:lumMod val="75000"/>
              </a:schemeClr>
            </a:solidFill>
          </a:ln>
        </p:spPr>
        <p:txBody>
          <a:bodyPr wrap="square" rtlCol="0">
            <a:spAutoFit/>
          </a:bodyPr>
          <a:lstStyle/>
          <a:p>
            <a:pPr algn="ctr"/>
            <a:r>
              <a:rPr lang="sr-Latn-RS" sz="1400" noProof="1" smtClean="0">
                <a:latin typeface="Constantia" pitchFamily="18" charset="0"/>
              </a:rPr>
              <a:t>Broj direktnih i indirektnih iskustava sa korupcijom je za nijansu veći u odnosu na kraj prošle godine. Međutim, brojke su i da</a:t>
            </a:r>
            <a:r>
              <a:rPr lang="en-US" sz="1400" noProof="1" smtClean="0">
                <a:latin typeface="Constantia" pitchFamily="18" charset="0"/>
              </a:rPr>
              <a:t>l</a:t>
            </a:r>
            <a:r>
              <a:rPr lang="sr-Latn-RS" sz="1400" noProof="1" smtClean="0">
                <a:latin typeface="Constantia" pitchFamily="18" charset="0"/>
              </a:rPr>
              <a:t>je značajno manje u odnosu na period od 2009 do juna 2012. godine.  </a:t>
            </a:r>
            <a:endParaRPr lang="sr-Latn-RS" sz="1400" noProof="1">
              <a:latin typeface="Constantia" pitchFamily="18" charset="0"/>
            </a:endParaRPr>
          </a:p>
        </p:txBody>
      </p:sp>
      <p:graphicFrame>
        <p:nvGraphicFramePr>
          <p:cNvPr id="11" name="Content Placeholder 10"/>
          <p:cNvGraphicFramePr>
            <a:graphicFrameLocks noGrp="1"/>
          </p:cNvGraphicFramePr>
          <p:nvPr>
            <p:ph sz="quarter" idx="1"/>
          </p:nvPr>
        </p:nvGraphicFramePr>
        <p:xfrm>
          <a:off x="457200" y="714375"/>
          <a:ext cx="7900988" cy="428626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428628"/>
          </a:xfrm>
        </p:spPr>
        <p:txBody>
          <a:bodyPr>
            <a:noAutofit/>
          </a:bodyPr>
          <a:lstStyle/>
          <a:p>
            <a:pPr>
              <a:lnSpc>
                <a:spcPct val="150000"/>
              </a:lnSpc>
            </a:pPr>
            <a:r>
              <a:rPr lang="en-US" sz="1800" dirty="0" smtClean="0">
                <a:latin typeface="Constantia" pitchFamily="18" charset="0"/>
              </a:rPr>
              <a:t/>
            </a:r>
            <a:br>
              <a:rPr lang="en-US" sz="1800" dirty="0" smtClean="0">
                <a:latin typeface="Constantia" pitchFamily="18" charset="0"/>
              </a:rPr>
            </a:br>
            <a:r>
              <a:rPr lang="sr-Latn-RS" sz="1800" b="1" dirty="0" smtClean="0">
                <a:solidFill>
                  <a:schemeClr val="tx1"/>
                </a:solidFill>
                <a:latin typeface="Constantia" pitchFamily="18" charset="0"/>
              </a:rPr>
              <a:t>Kome je plaćeno?</a:t>
            </a:r>
            <a:endParaRPr lang="sr-Latn-CS" sz="1800" b="1" dirty="0" smtClean="0">
              <a:solidFill>
                <a:schemeClr val="tx1"/>
              </a:solidFill>
              <a:latin typeface="Constantia" pitchFamily="18" charset="0"/>
            </a:endParaRPr>
          </a:p>
        </p:txBody>
      </p:sp>
      <p:sp>
        <p:nvSpPr>
          <p:cNvPr id="3" name="Content Placeholder 2"/>
          <p:cNvSpPr>
            <a:spLocks noGrp="1"/>
          </p:cNvSpPr>
          <p:nvPr>
            <p:ph sz="quarter" idx="1"/>
          </p:nvPr>
        </p:nvSpPr>
        <p:spPr>
          <a:xfrm>
            <a:off x="457200" y="714356"/>
            <a:ext cx="7901014" cy="6143644"/>
          </a:xfrm>
        </p:spPr>
        <p:txBody>
          <a:bodyPr>
            <a:normAutofit/>
          </a:bodyPr>
          <a:lstStyle/>
          <a:p>
            <a:pPr algn="just">
              <a:buNone/>
            </a:pPr>
            <a:endParaRPr lang="sr-Latn-RS" sz="1600" noProof="1"/>
          </a:p>
        </p:txBody>
      </p:sp>
      <p:sp>
        <p:nvSpPr>
          <p:cNvPr id="6" name="Slide Number Placeholder 5"/>
          <p:cNvSpPr>
            <a:spLocks noGrp="1"/>
          </p:cNvSpPr>
          <p:nvPr>
            <p:ph type="sldNum" sz="quarter" idx="15"/>
          </p:nvPr>
        </p:nvSpPr>
        <p:spPr/>
        <p:txBody>
          <a:bodyPr/>
          <a:lstStyle/>
          <a:p>
            <a:fld id="{462CEB27-F745-4858-877F-B94A882FB929}" type="slidenum">
              <a:rPr lang="en-US" smtClean="0"/>
              <a:pPr/>
              <a:t>8</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19" name="TextBox 18"/>
          <p:cNvSpPr txBox="1"/>
          <p:nvPr/>
        </p:nvSpPr>
        <p:spPr>
          <a:xfrm>
            <a:off x="642910" y="5357826"/>
            <a:ext cx="7429552" cy="817245"/>
          </a:xfrm>
          <a:prstGeom prst="roundRect">
            <a:avLst/>
          </a:prstGeom>
          <a:noFill/>
          <a:ln>
            <a:solidFill>
              <a:schemeClr val="accent1">
                <a:shade val="50000"/>
              </a:schemeClr>
            </a:solidFill>
          </a:ln>
        </p:spPr>
        <p:txBody>
          <a:bodyPr wrap="square" rtlCol="0">
            <a:spAutoFit/>
          </a:bodyPr>
          <a:lstStyle/>
          <a:p>
            <a:pPr algn="ctr"/>
            <a:r>
              <a:rPr lang="sr-Latn-RS" sz="1400" noProof="1" smtClean="0">
                <a:latin typeface="Constantia" pitchFamily="18" charset="0"/>
              </a:rPr>
              <a:t>Korupcija u zdravstvu dobrim delom snosi odgovornost za povećan broj direktnih i indirektnih iskustava sa ovom pojavom. Doktori su učesnici u skoro svakom drugom slučaju korupcije u poslednja tri meseca</a:t>
            </a:r>
            <a:r>
              <a:rPr lang="en-US" sz="1400" noProof="1" smtClean="0">
                <a:latin typeface="Constantia" pitchFamily="18" charset="0"/>
              </a:rPr>
              <a:t>.</a:t>
            </a:r>
            <a:endParaRPr lang="sr-Latn-RS" sz="1400" noProof="1">
              <a:latin typeface="Constantia" pitchFamily="18" charset="0"/>
            </a:endParaRPr>
          </a:p>
        </p:txBody>
      </p:sp>
      <p:graphicFrame>
        <p:nvGraphicFramePr>
          <p:cNvPr id="9" name="Chart 8"/>
          <p:cNvGraphicFramePr/>
          <p:nvPr/>
        </p:nvGraphicFramePr>
        <p:xfrm>
          <a:off x="357158" y="571480"/>
          <a:ext cx="7858179" cy="471490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7715304" cy="357190"/>
          </a:xfrm>
        </p:spPr>
        <p:txBody>
          <a:bodyPr>
            <a:normAutofit fontScale="90000"/>
          </a:bodyPr>
          <a:lstStyle/>
          <a:p>
            <a:r>
              <a:rPr lang="en-US" dirty="0" smtClean="0"/>
              <a:t/>
            </a:r>
            <a:br>
              <a:rPr lang="en-US" dirty="0" smtClean="0"/>
            </a:br>
            <a:r>
              <a:rPr lang="pl-PL" sz="2000" b="1" dirty="0" smtClean="0">
                <a:solidFill>
                  <a:schemeClr val="tx1"/>
                </a:solidFill>
                <a:latin typeface="Constantia" pitchFamily="18" charset="0"/>
              </a:rPr>
              <a:t>Šta je razlog za davanje mita?</a:t>
            </a:r>
            <a:endParaRPr lang="sr-Latn-CS" sz="2000" b="1" dirty="0" smtClean="0">
              <a:solidFill>
                <a:schemeClr val="tx1"/>
              </a:solidFill>
              <a:latin typeface="Constantia" pitchFamily="18" charset="0"/>
            </a:endParaRPr>
          </a:p>
        </p:txBody>
      </p:sp>
      <p:sp>
        <p:nvSpPr>
          <p:cNvPr id="6" name="Slide Number Placeholder 5"/>
          <p:cNvSpPr>
            <a:spLocks noGrp="1"/>
          </p:cNvSpPr>
          <p:nvPr>
            <p:ph type="sldNum" sz="quarter" idx="15"/>
          </p:nvPr>
        </p:nvSpPr>
        <p:spPr/>
        <p:txBody>
          <a:bodyPr/>
          <a:lstStyle/>
          <a:p>
            <a:fld id="{462CEB27-F745-4858-877F-B94A882FB929}" type="slidenum">
              <a:rPr lang="en-US" smtClean="0"/>
              <a:pPr/>
              <a:t>9</a:t>
            </a:fld>
            <a:endParaRPr lang="en-US"/>
          </a:p>
        </p:txBody>
      </p:sp>
      <p:pic>
        <p:nvPicPr>
          <p:cNvPr id="7" name="Picture 9"/>
          <p:cNvPicPr>
            <a:picLocks noChangeAspect="1" noChangeArrowheads="1"/>
          </p:cNvPicPr>
          <p:nvPr/>
        </p:nvPicPr>
        <p:blipFill>
          <a:blip r:embed="rId3" cstate="print"/>
          <a:srcRect/>
          <a:stretch>
            <a:fillRect/>
          </a:stretch>
        </p:blipFill>
        <p:spPr bwMode="auto">
          <a:xfrm>
            <a:off x="214282" y="6286520"/>
            <a:ext cx="1071570" cy="398461"/>
          </a:xfrm>
          <a:prstGeom prst="rect">
            <a:avLst/>
          </a:prstGeom>
          <a:noFill/>
          <a:ln w="9525">
            <a:noFill/>
            <a:miter lim="800000"/>
            <a:headEnd/>
            <a:tailEnd/>
          </a:ln>
        </p:spPr>
      </p:pic>
      <p:pic>
        <p:nvPicPr>
          <p:cNvPr id="8" name="Picture 10" descr="UNDP.jpg"/>
          <p:cNvPicPr>
            <a:picLocks noChangeAspect="1" noChangeArrowheads="1"/>
          </p:cNvPicPr>
          <p:nvPr/>
        </p:nvPicPr>
        <p:blipFill>
          <a:blip r:embed="rId4" cstate="print"/>
          <a:srcRect/>
          <a:stretch>
            <a:fillRect/>
          </a:stretch>
        </p:blipFill>
        <p:spPr bwMode="auto">
          <a:xfrm>
            <a:off x="8286776" y="214290"/>
            <a:ext cx="428628" cy="714380"/>
          </a:xfrm>
          <a:prstGeom prst="rect">
            <a:avLst/>
          </a:prstGeom>
          <a:noFill/>
          <a:ln w="9525">
            <a:noFill/>
            <a:miter lim="800000"/>
            <a:headEnd/>
            <a:tailEnd/>
          </a:ln>
        </p:spPr>
      </p:pic>
      <p:sp>
        <p:nvSpPr>
          <p:cNvPr id="20" name="TextBox 19"/>
          <p:cNvSpPr txBox="1"/>
          <p:nvPr/>
        </p:nvSpPr>
        <p:spPr>
          <a:xfrm>
            <a:off x="571472" y="4572008"/>
            <a:ext cx="7572428" cy="1328023"/>
          </a:xfrm>
          <a:prstGeom prst="roundRect">
            <a:avLst/>
          </a:prstGeom>
          <a:noFill/>
          <a:ln>
            <a:solidFill>
              <a:schemeClr val="accent1">
                <a:shade val="50000"/>
              </a:schemeClr>
            </a:solidFill>
          </a:ln>
        </p:spPr>
        <p:txBody>
          <a:bodyPr wrap="square" rtlCol="0">
            <a:spAutoFit/>
          </a:bodyPr>
          <a:lstStyle/>
          <a:p>
            <a:pPr algn="ctr"/>
            <a:r>
              <a:rPr lang="sr-Latn-RS" sz="1200" noProof="1" smtClean="0">
                <a:latin typeface="Constantia" pitchFamily="18" charset="0"/>
              </a:rPr>
              <a:t>Kao produkt nešto izraženijeg iskustva sa korupcijom u prethodna tri meseca, došlo je do povećanja broja slučajeva u kojima je od građana traženo mito. </a:t>
            </a:r>
          </a:p>
          <a:p>
            <a:pPr algn="ctr"/>
            <a:r>
              <a:rPr lang="sr-Latn-RS" sz="1200" noProof="1" smtClean="0">
                <a:latin typeface="Constantia" pitchFamily="18" charset="0"/>
              </a:rPr>
              <a:t>Ipak, glavni uzročnici korupcije su upravo sami građani koji su u želji da što lakše i bezbolnije ostvare svoj interes spremni da za to i plate.</a:t>
            </a:r>
            <a:endParaRPr lang="en-US" sz="1200" noProof="1" smtClean="0">
              <a:latin typeface="Constantia" pitchFamily="18" charset="0"/>
            </a:endParaRPr>
          </a:p>
          <a:p>
            <a:pPr algn="ctr"/>
            <a:r>
              <a:rPr lang="en-US" sz="1200" noProof="1" smtClean="0">
                <a:latin typeface="Constantia" pitchFamily="18" charset="0"/>
              </a:rPr>
              <a:t>Prose</a:t>
            </a:r>
            <a:r>
              <a:rPr lang="sr-Latn-RS" sz="1200" noProof="1" smtClean="0">
                <a:latin typeface="Constantia" pitchFamily="18" charset="0"/>
              </a:rPr>
              <a:t>čni iznos mita među onim ispitanicima koji su učestvovali u korupciji u prethodna tri meseca je bio 205</a:t>
            </a:r>
            <a:r>
              <a:rPr lang="sr-Latn-RS" sz="1200" b="1" noProof="1" smtClean="0">
                <a:latin typeface="Constantia" pitchFamily="18" charset="0"/>
              </a:rPr>
              <a:t> €</a:t>
            </a:r>
            <a:r>
              <a:rPr lang="sr-Latn-RS" sz="1200" noProof="1" smtClean="0">
                <a:latin typeface="Constantia" pitchFamily="18" charset="0"/>
              </a:rPr>
              <a:t> što je znatno više nego u prethodna dva istraživačka ciklusa!  </a:t>
            </a:r>
            <a:endParaRPr lang="sr-Latn-RS" sz="1200" noProof="1">
              <a:latin typeface="Constantia" pitchFamily="18" charset="0"/>
            </a:endParaRPr>
          </a:p>
        </p:txBody>
      </p:sp>
      <p:graphicFrame>
        <p:nvGraphicFramePr>
          <p:cNvPr id="10" name="Content Placeholder 9"/>
          <p:cNvGraphicFramePr>
            <a:graphicFrameLocks noGrp="1"/>
          </p:cNvGraphicFramePr>
          <p:nvPr>
            <p:ph sz="quarter" idx="1"/>
          </p:nvPr>
        </p:nvGraphicFramePr>
        <p:xfrm>
          <a:off x="457200" y="714375"/>
          <a:ext cx="7543824" cy="3571881"/>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797</TotalTime>
  <Words>1202</Words>
  <Application>Microsoft Office PowerPoint</Application>
  <PresentationFormat>On-screen Show (4:3)</PresentationFormat>
  <Paragraphs>135</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STAV GRAĐANA SRBIJE PREMA KORUPCIJI  </vt:lpstr>
      <vt:lpstr>  Metodologija</vt:lpstr>
      <vt:lpstr>   Socijalno ekonomska situacija u zemlji – očekivanja građana Srbije</vt:lpstr>
      <vt:lpstr>Kako biste ocenili svoju sadašnju materijalnu situaciju?</vt:lpstr>
      <vt:lpstr>  Koji su ključni problemi?</vt:lpstr>
      <vt:lpstr>UČESTALOST SLUČAJEVA KORUPCIJE</vt:lpstr>
      <vt:lpstr> Učestalost slučajeva korupcije</vt:lpstr>
      <vt:lpstr> Kome je plaćeno?</vt:lpstr>
      <vt:lpstr> Šta je razlog za davanje mita?</vt:lpstr>
      <vt:lpstr>  Percepcija korupcije</vt:lpstr>
      <vt:lpstr>  Kakva je budućnost korupcije u Srbiji u narednih 12 meseci?</vt:lpstr>
      <vt:lpstr>  Odakle vreba korupcija?</vt:lpstr>
      <vt:lpstr>  Koliko je korupcije u ključnim institucijama sistema?</vt:lpstr>
      <vt:lpstr>  Izvor informacija o korupciji</vt:lpstr>
      <vt:lpstr>Ukoliko biste se našli u situaciji da vam neko direktno traži mito, šta biste uradili?</vt:lpstr>
      <vt:lpstr>  Ko bi trebalo da bude na čelu borbe protiv korupcije?</vt:lpstr>
      <vt:lpstr>  Koji je najbolji vid borbe protiv korupcije?</vt:lpstr>
      <vt:lpstr> Koliko je Vlada efikasna u borbi protiv korupcije?</vt:lpstr>
      <vt:lpstr>PERCEPCIJA RADA AGENCIJE ZA BORBU PROTIV KORUPCIJE </vt:lpstr>
      <vt:lpstr> Prepoznatljvost rada Agencije za borbu protiv korupcije</vt:lpstr>
      <vt:lpstr>Koliki je doprinos Agencije za borbu protiv korupcije?</vt:lpstr>
      <vt:lpstr>HVALA NA PAŽNJI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STAV GRAĐANA SRBIJE PREMA KORUPCIJI</dc:title>
  <dc:creator>Ivo Colovic</dc:creator>
  <cp:lastModifiedBy>Daniel Varga</cp:lastModifiedBy>
  <cp:revision>242</cp:revision>
  <dcterms:created xsi:type="dcterms:W3CDTF">2013-01-24T10:23:53Z</dcterms:created>
  <dcterms:modified xsi:type="dcterms:W3CDTF">2013-10-03T08:56:54Z</dcterms:modified>
</cp:coreProperties>
</file>