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sldIdLst>
    <p:sldId id="3190" r:id="rId5"/>
    <p:sldId id="3200" r:id="rId6"/>
    <p:sldId id="3219" r:id="rId7"/>
    <p:sldId id="3178" r:id="rId8"/>
    <p:sldId id="3220" r:id="rId9"/>
    <p:sldId id="3181" r:id="rId10"/>
    <p:sldId id="3189" r:id="rId11"/>
    <p:sldId id="3177" r:id="rId12"/>
    <p:sldId id="3218" r:id="rId13"/>
    <p:sldId id="3215" r:id="rId14"/>
    <p:sldId id="32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14733"/>
    <a:srgbClr val="F6F8FC"/>
    <a:srgbClr val="2F2A58"/>
    <a:srgbClr val="929292"/>
    <a:srgbClr val="AAAAAA"/>
    <a:srgbClr val="C1C1C1"/>
    <a:srgbClr val="8DBAAE"/>
    <a:srgbClr val="5D2F0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6C51AA-75D5-40B0-BC0B-786B7582DDEB}" v="679" dt="2021-01-19T01:20:48.199"/>
    <p1510:client id="{A2EC388B-8A6C-4CB5-8D99-6C5933D7044E}" v="10" dt="2021-01-19T00:52:34.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5963" autoAdjust="0"/>
  </p:normalViewPr>
  <p:slideViewPr>
    <p:cSldViewPr snapToGrid="0">
      <p:cViewPr varScale="1">
        <p:scale>
          <a:sx n="109" d="100"/>
          <a:sy n="109" d="100"/>
        </p:scale>
        <p:origin x="3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a:t>
            </a:fld>
            <a:endParaRPr lang="en-US"/>
          </a:p>
        </p:txBody>
      </p:sp>
    </p:spTree>
    <p:extLst>
      <p:ext uri="{BB962C8B-B14F-4D97-AF65-F5344CB8AC3E}">
        <p14:creationId xmlns:p14="http://schemas.microsoft.com/office/powerpoint/2010/main" val="98382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3</a:t>
            </a:fld>
            <a:endParaRPr lang="en-US"/>
          </a:p>
        </p:txBody>
      </p:sp>
    </p:spTree>
    <p:extLst>
      <p:ext uri="{BB962C8B-B14F-4D97-AF65-F5344CB8AC3E}">
        <p14:creationId xmlns:p14="http://schemas.microsoft.com/office/powerpoint/2010/main" val="194533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4</a:t>
            </a:fld>
            <a:endParaRPr lang="en-US"/>
          </a:p>
        </p:txBody>
      </p:sp>
    </p:spTree>
    <p:extLst>
      <p:ext uri="{BB962C8B-B14F-4D97-AF65-F5344CB8AC3E}">
        <p14:creationId xmlns:p14="http://schemas.microsoft.com/office/powerpoint/2010/main" val="186415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800" dirty="0">
                <a:effectLst/>
                <a:latin typeface="Calibri" panose="020F0502020204030204" pitchFamily="34" charset="0"/>
                <a:ea typeface="Calibri" panose="020F0502020204030204" pitchFamily="34" charset="0"/>
              </a:rPr>
              <a:t>ХХИ-ээр хөгжлийн бүх чухал талыг бүрэн хэмжих боломжгүй байсаар ирсэн билээ. Хүмүүсийн чадавхыг хэмждэг ХХИ нь хөгжлийг ДНБ-ээр хэмжсэнээс илүү үнэн зөв илтгэдэг тул бидэнд хэрэгтэй байсан, өдгөө ч өргөн хэрэглэгдэж байна. Гэвч ХХИ нь бидний гараг дэлхийдээ үзүүлж буй нөлөөллийг тооцож байгаагүй.</a:t>
            </a: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800" dirty="0">
                <a:effectLst/>
                <a:latin typeface="Calibri" panose="020F0502020204030204" pitchFamily="34" charset="0"/>
                <a:ea typeface="Calibri" panose="020F0502020204030204" pitchFamily="34" charset="0"/>
              </a:rPr>
              <a:t>Улс орнуудыг ахиц дэвшлээ дан ганц орлогоос илүү өргөн хүрээтэй хэмжүүрээр хэмжихийг уриалж, хөгжлийн талаарх олон нийтийн болон улс төрийн хэлэлцүүлэг, мэтгэлцээнийг үр дүнтэй байлгах хэрэгсэл болгож ХХИ-г бий болгосон билээ. Нэгэнт бид Антропоценийн эрин үед амьдарч байгаа учраас 2020 оны Хүний Хөгжлийн Илтгэлд гараг дэлхийдээ учруулж буй ачааллыг буруулж, нийгмийн тэнцвэргүй байдлыг шийдвэрлэхэд шаардлагатай өөрчлөлтийг чухалчлан оруулсан юм.</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n-MN"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mn-MN" sz="1800" dirty="0">
                <a:effectLst/>
                <a:latin typeface="Arial" panose="020B0604020202020204" pitchFamily="34" charset="0"/>
                <a:ea typeface="Calibri" panose="020F0502020204030204" pitchFamily="34" charset="0"/>
                <a:cs typeface="Times New Roman" panose="02020603050405020304" pitchFamily="18" charset="0"/>
              </a:rPr>
              <a:t>Хүний ахиц дэвшлийг тэнцвэржүүлэх шинэ босго тогтоох </a:t>
            </a:r>
            <a:r>
              <a:rPr lang="mn-MN" sz="1800" b="1" dirty="0">
                <a:effectLst/>
                <a:latin typeface="Arial" panose="020B0604020202020204" pitchFamily="34" charset="0"/>
                <a:ea typeface="Calibri" panose="020F0502020204030204" pitchFamily="34" charset="0"/>
                <a:cs typeface="Times New Roman" panose="02020603050405020304" pitchFamily="18" charset="0"/>
              </a:rPr>
              <a:t>ДАТХХИ нь улс үндэстэн тус бүрийн нүүрстөрөгчийн ялгаруулалт, материалын хэрэглээ гэсэн хоёр талбар дахь байгаль дэлхийдээ өгч буй ачааллыг, нэг хүнд ногдох байдлаар Хүний Хөгжлийн үндсэн Индекстэй нь уялдуулан тооцдог</a:t>
            </a:r>
            <a:r>
              <a:rPr lang="mn-MN" sz="1800" dirty="0">
                <a:effectLst/>
                <a:latin typeface="Arial" panose="020B060402020202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mn-MN"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a:t>Дараагийн хуудаснаас хүн төрөлхтөний байгаль дэлхийдээ өгч буй Дарамт, ачааллыг тооцсон Хүний хөгжлий индекс</a:t>
            </a:r>
            <a:endParaRPr lang="en-US" sz="1200" dirty="0"/>
          </a:p>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5</a:t>
            </a:fld>
            <a:endParaRPr lang="en-US"/>
          </a:p>
        </p:txBody>
      </p:sp>
    </p:spTree>
    <p:extLst>
      <p:ext uri="{BB962C8B-B14F-4D97-AF65-F5344CB8AC3E}">
        <p14:creationId xmlns:p14="http://schemas.microsoft.com/office/powerpoint/2010/main" val="192794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7</a:t>
            </a:fld>
            <a:endParaRPr lang="en-US"/>
          </a:p>
        </p:txBody>
      </p:sp>
    </p:spTree>
    <p:extLst>
      <p:ext uri="{BB962C8B-B14F-4D97-AF65-F5344CB8AC3E}">
        <p14:creationId xmlns:p14="http://schemas.microsoft.com/office/powerpoint/2010/main" val="156038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1C38D-F26D-4167-83EF-8774BC62D548}" type="slidenum">
              <a:rPr lang="en-US" smtClean="0"/>
              <a:t>10</a:t>
            </a:fld>
            <a:endParaRPr lang="en-US"/>
          </a:p>
        </p:txBody>
      </p:sp>
    </p:spTree>
    <p:extLst>
      <p:ext uri="{BB962C8B-B14F-4D97-AF65-F5344CB8AC3E}">
        <p14:creationId xmlns:p14="http://schemas.microsoft.com/office/powerpoint/2010/main" val="177716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11</a:t>
            </a:fld>
            <a:endParaRPr/>
          </a:p>
        </p:txBody>
      </p:sp>
    </p:spTree>
    <p:extLst>
      <p:ext uri="{BB962C8B-B14F-4D97-AF65-F5344CB8AC3E}">
        <p14:creationId xmlns:p14="http://schemas.microsoft.com/office/powerpoint/2010/main" val="69202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46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39DBEF7-C353-F54D-A377-5BEFB4697969}"/>
              </a:ext>
            </a:extLst>
          </p:cNvPr>
          <p:cNvPicPr>
            <a:picLocks noChangeAspect="1"/>
          </p:cNvPicPr>
          <p:nvPr userDrawn="1"/>
        </p:nvPicPr>
        <p:blipFill>
          <a:blip r:embed="rId2"/>
          <a:stretch>
            <a:fillRect/>
          </a:stretch>
        </p:blipFill>
        <p:spPr>
          <a:xfrm>
            <a:off x="11029700" y="76510"/>
            <a:ext cx="749206" cy="1141175"/>
          </a:xfrm>
          <a:prstGeom prst="rect">
            <a:avLst/>
          </a:prstGeom>
        </p:spPr>
      </p:pic>
      <p:sp>
        <p:nvSpPr>
          <p:cNvPr id="2" name="Title 1">
            <a:extLst>
              <a:ext uri="{FF2B5EF4-FFF2-40B4-BE49-F238E27FC236}">
                <a16:creationId xmlns:a16="http://schemas.microsoft.com/office/drawing/2014/main" id="{2D177973-3045-DF4B-AD72-2CE92FE389FD}"/>
              </a:ext>
            </a:extLst>
          </p:cNvPr>
          <p:cNvSpPr>
            <a:spLocks noGrp="1"/>
          </p:cNvSpPr>
          <p:nvPr>
            <p:ph type="title"/>
          </p:nvPr>
        </p:nvSpPr>
        <p:spPr/>
        <p:txBody>
          <a:bodyPr/>
          <a:lstStyle/>
          <a:p>
            <a:r>
              <a:rPr lang="en-US"/>
              <a:t>Click to edit Master title style</a:t>
            </a:r>
          </a:p>
        </p:txBody>
      </p:sp>
      <p:sp>
        <p:nvSpPr>
          <p:cNvPr id="9" name="Content Placeholder 5">
            <a:extLst>
              <a:ext uri="{FF2B5EF4-FFF2-40B4-BE49-F238E27FC236}">
                <a16:creationId xmlns:a16="http://schemas.microsoft.com/office/drawing/2014/main" id="{09043528-7B68-B342-86A3-C7E8B8E4EEFD}"/>
              </a:ext>
            </a:extLst>
          </p:cNvPr>
          <p:cNvSpPr>
            <a:spLocks noGrp="1"/>
          </p:cNvSpPr>
          <p:nvPr>
            <p:ph sz="quarter" idx="10"/>
          </p:nvPr>
        </p:nvSpPr>
        <p:spPr>
          <a:xfrm>
            <a:off x="560388" y="1583414"/>
            <a:ext cx="10515600" cy="4605338"/>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034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A5A8-57BA-414E-A6BF-6DF938321EEC}"/>
              </a:ext>
            </a:extLst>
          </p:cNvPr>
          <p:cNvSpPr>
            <a:spLocks noGrp="1"/>
          </p:cNvSpPr>
          <p:nvPr>
            <p:ph type="title"/>
          </p:nvPr>
        </p:nvSpPr>
        <p:spPr/>
        <p:txBody>
          <a:bodyPr/>
          <a:lstStyle/>
          <a:p>
            <a:r>
              <a:rPr lang="en-US" dirty="0"/>
              <a:t>Click to edit Master title style</a:t>
            </a:r>
          </a:p>
        </p:txBody>
      </p:sp>
      <p:pic>
        <p:nvPicPr>
          <p:cNvPr id="7" name="Picture 6" descr="A picture containing logo&#10;&#10;Description automatically generated">
            <a:extLst>
              <a:ext uri="{FF2B5EF4-FFF2-40B4-BE49-F238E27FC236}">
                <a16:creationId xmlns:a16="http://schemas.microsoft.com/office/drawing/2014/main" id="{A7451D06-D58E-B049-A223-4871A293000A}"/>
              </a:ext>
            </a:extLst>
          </p:cNvPr>
          <p:cNvPicPr>
            <a:picLocks noChangeAspect="1"/>
          </p:cNvPicPr>
          <p:nvPr userDrawn="1"/>
        </p:nvPicPr>
        <p:blipFill>
          <a:blip r:embed="rId2"/>
          <a:stretch>
            <a:fillRect/>
          </a:stretch>
        </p:blipFill>
        <p:spPr>
          <a:xfrm>
            <a:off x="11029700" y="76510"/>
            <a:ext cx="749206" cy="1141175"/>
          </a:xfrm>
          <a:prstGeom prst="rect">
            <a:avLst/>
          </a:prstGeom>
        </p:spPr>
      </p:pic>
    </p:spTree>
    <p:extLst>
      <p:ext uri="{BB962C8B-B14F-4D97-AF65-F5344CB8AC3E}">
        <p14:creationId xmlns:p14="http://schemas.microsoft.com/office/powerpoint/2010/main" val="115933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39DBEF7-C353-F54D-A377-5BEFB4697969}"/>
              </a:ext>
            </a:extLst>
          </p:cNvPr>
          <p:cNvPicPr>
            <a:picLocks noChangeAspect="1"/>
          </p:cNvPicPr>
          <p:nvPr userDrawn="1"/>
        </p:nvPicPr>
        <p:blipFill>
          <a:blip r:embed="rId2"/>
          <a:stretch>
            <a:fillRect/>
          </a:stretch>
        </p:blipFill>
        <p:spPr>
          <a:xfrm>
            <a:off x="11029700" y="76510"/>
            <a:ext cx="749206" cy="1141175"/>
          </a:xfrm>
          <a:prstGeom prst="rect">
            <a:avLst/>
          </a:prstGeom>
        </p:spPr>
      </p:pic>
      <p:sp>
        <p:nvSpPr>
          <p:cNvPr id="5" name="Title 1">
            <a:extLst>
              <a:ext uri="{FF2B5EF4-FFF2-40B4-BE49-F238E27FC236}">
                <a16:creationId xmlns:a16="http://schemas.microsoft.com/office/drawing/2014/main" id="{2DEE612C-F189-6E4B-8B56-18A5E4CEF640}"/>
              </a:ext>
            </a:extLst>
          </p:cNvPr>
          <p:cNvSpPr>
            <a:spLocks noGrp="1"/>
          </p:cNvSpPr>
          <p:nvPr>
            <p:ph type="title"/>
          </p:nvPr>
        </p:nvSpPr>
        <p:spPr>
          <a:xfrm>
            <a:off x="560614" y="220160"/>
            <a:ext cx="10515600" cy="1022804"/>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F49FE372-A733-6648-B02B-D3D6BEFA1794}"/>
              </a:ext>
            </a:extLst>
          </p:cNvPr>
          <p:cNvSpPr>
            <a:spLocks noGrp="1"/>
          </p:cNvSpPr>
          <p:nvPr>
            <p:ph sz="quarter" idx="10"/>
          </p:nvPr>
        </p:nvSpPr>
        <p:spPr>
          <a:xfrm>
            <a:off x="560388" y="1583414"/>
            <a:ext cx="10515600" cy="4605338"/>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27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39DBEF7-C353-F54D-A377-5BEFB4697969}"/>
              </a:ext>
            </a:extLst>
          </p:cNvPr>
          <p:cNvPicPr>
            <a:picLocks noChangeAspect="1"/>
          </p:cNvPicPr>
          <p:nvPr userDrawn="1"/>
        </p:nvPicPr>
        <p:blipFill>
          <a:blip r:embed="rId2"/>
          <a:stretch>
            <a:fillRect/>
          </a:stretch>
        </p:blipFill>
        <p:spPr>
          <a:xfrm>
            <a:off x="11029700" y="76510"/>
            <a:ext cx="749206" cy="1141175"/>
          </a:xfrm>
          <a:prstGeom prst="rect">
            <a:avLst/>
          </a:prstGeom>
        </p:spPr>
      </p:pic>
      <p:sp>
        <p:nvSpPr>
          <p:cNvPr id="4" name="Title 1">
            <a:extLst>
              <a:ext uri="{FF2B5EF4-FFF2-40B4-BE49-F238E27FC236}">
                <a16:creationId xmlns:a16="http://schemas.microsoft.com/office/drawing/2014/main" id="{37833EC3-B09A-FC42-AB7F-CF457080F4C5}"/>
              </a:ext>
            </a:extLst>
          </p:cNvPr>
          <p:cNvSpPr>
            <a:spLocks noGrp="1"/>
          </p:cNvSpPr>
          <p:nvPr>
            <p:ph type="title"/>
          </p:nvPr>
        </p:nvSpPr>
        <p:spPr>
          <a:xfrm>
            <a:off x="560614" y="309371"/>
            <a:ext cx="10515600" cy="1022804"/>
          </a:xfrm>
        </p:spPr>
        <p:txBody>
          <a:bodyPr/>
          <a:lstStyle/>
          <a:p>
            <a:r>
              <a:rPr lang="en-US" dirty="0"/>
              <a:t>Click to edit Master title style</a:t>
            </a:r>
          </a:p>
        </p:txBody>
      </p:sp>
    </p:spTree>
    <p:extLst>
      <p:ext uri="{BB962C8B-B14F-4D97-AF65-F5344CB8AC3E}">
        <p14:creationId xmlns:p14="http://schemas.microsoft.com/office/powerpoint/2010/main" val="15456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8DBAAE"/>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39DBEF7-C353-F54D-A377-5BEFB4697969}"/>
              </a:ext>
            </a:extLst>
          </p:cNvPr>
          <p:cNvPicPr>
            <a:picLocks noChangeAspect="1"/>
          </p:cNvPicPr>
          <p:nvPr userDrawn="1"/>
        </p:nvPicPr>
        <p:blipFill>
          <a:blip r:embed="rId2"/>
          <a:stretch>
            <a:fillRect/>
          </a:stretch>
        </p:blipFill>
        <p:spPr>
          <a:xfrm>
            <a:off x="11029700" y="76510"/>
            <a:ext cx="749206" cy="1141175"/>
          </a:xfrm>
          <a:prstGeom prst="rect">
            <a:avLst/>
          </a:prstGeom>
        </p:spPr>
      </p:pic>
      <p:sp>
        <p:nvSpPr>
          <p:cNvPr id="5" name="Title 1">
            <a:extLst>
              <a:ext uri="{FF2B5EF4-FFF2-40B4-BE49-F238E27FC236}">
                <a16:creationId xmlns:a16="http://schemas.microsoft.com/office/drawing/2014/main" id="{189B592E-C2DF-0847-80D9-B31E07BAD399}"/>
              </a:ext>
            </a:extLst>
          </p:cNvPr>
          <p:cNvSpPr>
            <a:spLocks noGrp="1"/>
          </p:cNvSpPr>
          <p:nvPr>
            <p:ph type="title"/>
          </p:nvPr>
        </p:nvSpPr>
        <p:spPr>
          <a:xfrm>
            <a:off x="560614" y="220160"/>
            <a:ext cx="10515600" cy="1022804"/>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9288BA26-4F79-8049-91C6-BF76CD33103C}"/>
              </a:ext>
            </a:extLst>
          </p:cNvPr>
          <p:cNvSpPr>
            <a:spLocks noGrp="1"/>
          </p:cNvSpPr>
          <p:nvPr>
            <p:ph sz="quarter" idx="10"/>
          </p:nvPr>
        </p:nvSpPr>
        <p:spPr>
          <a:xfrm>
            <a:off x="560388" y="1583414"/>
            <a:ext cx="10515600" cy="4605338"/>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846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8DBAAE"/>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39DBEF7-C353-F54D-A377-5BEFB4697969}"/>
              </a:ext>
            </a:extLst>
          </p:cNvPr>
          <p:cNvPicPr>
            <a:picLocks noChangeAspect="1"/>
          </p:cNvPicPr>
          <p:nvPr userDrawn="1"/>
        </p:nvPicPr>
        <p:blipFill>
          <a:blip r:embed="rId2"/>
          <a:stretch>
            <a:fillRect/>
          </a:stretch>
        </p:blipFill>
        <p:spPr>
          <a:xfrm>
            <a:off x="11029700" y="76510"/>
            <a:ext cx="749206" cy="1141175"/>
          </a:xfrm>
          <a:prstGeom prst="rect">
            <a:avLst/>
          </a:prstGeom>
        </p:spPr>
      </p:pic>
      <p:sp>
        <p:nvSpPr>
          <p:cNvPr id="4" name="Title 1">
            <a:extLst>
              <a:ext uri="{FF2B5EF4-FFF2-40B4-BE49-F238E27FC236}">
                <a16:creationId xmlns:a16="http://schemas.microsoft.com/office/drawing/2014/main" id="{66EADA50-5822-B54B-9BB5-DACD96725B53}"/>
              </a:ext>
            </a:extLst>
          </p:cNvPr>
          <p:cNvSpPr>
            <a:spLocks noGrp="1"/>
          </p:cNvSpPr>
          <p:nvPr>
            <p:ph type="title"/>
          </p:nvPr>
        </p:nvSpPr>
        <p:spPr>
          <a:xfrm>
            <a:off x="560614" y="220160"/>
            <a:ext cx="10515600" cy="1022804"/>
          </a:xfrm>
        </p:spPr>
        <p:txBody>
          <a:bodyPr/>
          <a:lstStyle/>
          <a:p>
            <a:r>
              <a:rPr lang="en-US"/>
              <a:t>Click to edit Master title style</a:t>
            </a:r>
          </a:p>
        </p:txBody>
      </p:sp>
    </p:spTree>
    <p:extLst>
      <p:ext uri="{BB962C8B-B14F-4D97-AF65-F5344CB8AC3E}">
        <p14:creationId xmlns:p14="http://schemas.microsoft.com/office/powerpoint/2010/main" val="84574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8DBAAE"/>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C39DBEF7-C353-F54D-A377-5BEFB4697969}"/>
              </a:ext>
            </a:extLst>
          </p:cNvPr>
          <p:cNvPicPr>
            <a:picLocks noChangeAspect="1"/>
          </p:cNvPicPr>
          <p:nvPr userDrawn="1"/>
        </p:nvPicPr>
        <p:blipFill>
          <a:blip r:embed="rId2"/>
          <a:stretch>
            <a:fillRect/>
          </a:stretch>
        </p:blipFill>
        <p:spPr>
          <a:xfrm>
            <a:off x="11029700" y="76510"/>
            <a:ext cx="749206" cy="1141175"/>
          </a:xfrm>
          <a:prstGeom prst="rect">
            <a:avLst/>
          </a:prstGeom>
        </p:spPr>
      </p:pic>
      <p:sp>
        <p:nvSpPr>
          <p:cNvPr id="4" name="Title 1">
            <a:extLst>
              <a:ext uri="{FF2B5EF4-FFF2-40B4-BE49-F238E27FC236}">
                <a16:creationId xmlns:a16="http://schemas.microsoft.com/office/drawing/2014/main" id="{66EADA50-5822-B54B-9BB5-DACD96725B53}"/>
              </a:ext>
            </a:extLst>
          </p:cNvPr>
          <p:cNvSpPr>
            <a:spLocks noGrp="1"/>
          </p:cNvSpPr>
          <p:nvPr>
            <p:ph type="title"/>
          </p:nvPr>
        </p:nvSpPr>
        <p:spPr>
          <a:xfrm>
            <a:off x="560614" y="220160"/>
            <a:ext cx="10515600" cy="1022804"/>
          </a:xfrm>
        </p:spPr>
        <p:txBody>
          <a:bodyPr/>
          <a:lstStyle/>
          <a:p>
            <a:r>
              <a:rPr lang="en-US" dirty="0"/>
              <a:t>Click to edit Master title style</a:t>
            </a:r>
          </a:p>
        </p:txBody>
      </p:sp>
      <p:sp>
        <p:nvSpPr>
          <p:cNvPr id="12" name="Content Placeholder 10">
            <a:extLst>
              <a:ext uri="{FF2B5EF4-FFF2-40B4-BE49-F238E27FC236}">
                <a16:creationId xmlns:a16="http://schemas.microsoft.com/office/drawing/2014/main" id="{FFCAA130-9507-6C43-8A3C-DDC2AB4442FA}"/>
              </a:ext>
            </a:extLst>
          </p:cNvPr>
          <p:cNvSpPr>
            <a:spLocks noGrp="1"/>
          </p:cNvSpPr>
          <p:nvPr>
            <p:ph sz="quarter" idx="10" hasCustomPrompt="1"/>
          </p:nvPr>
        </p:nvSpPr>
        <p:spPr>
          <a:xfrm>
            <a:off x="574415" y="6535420"/>
            <a:ext cx="8252560" cy="218544"/>
          </a:xfrm>
        </p:spPr>
        <p:txBody>
          <a:bodyPr/>
          <a:lstStyle>
            <a:lvl1pPr>
              <a:buNone/>
              <a:defRPr sz="800">
                <a:solidFill>
                  <a:srgbClr val="FFFFFF"/>
                </a:solidFill>
              </a:defRPr>
            </a:lvl1pPr>
            <a:lvl2pPr>
              <a:defRPr sz="800">
                <a:solidFill>
                  <a:srgbClr val="FFFFFF"/>
                </a:solidFill>
              </a:defRPr>
            </a:lvl2pPr>
            <a:lvl3pPr>
              <a:defRPr sz="800">
                <a:solidFill>
                  <a:srgbClr val="FFFFFF"/>
                </a:solidFill>
              </a:defRPr>
            </a:lvl3pPr>
            <a:lvl4pPr>
              <a:defRPr sz="800">
                <a:solidFill>
                  <a:srgbClr val="FFFFFF"/>
                </a:solidFill>
              </a:defRPr>
            </a:lvl4pPr>
            <a:lvl5pPr>
              <a:defRPr sz="800">
                <a:solidFill>
                  <a:srgbClr val="FFFFFF"/>
                </a:solidFill>
              </a:defRPr>
            </a:lvl5pPr>
          </a:lstStyle>
          <a:p>
            <a:pPr lvl="0"/>
            <a:r>
              <a:rPr lang="en-US" dirty="0"/>
              <a:t>Source:</a:t>
            </a:r>
          </a:p>
        </p:txBody>
      </p:sp>
      <p:sp>
        <p:nvSpPr>
          <p:cNvPr id="20" name="Text Placeholder 2">
            <a:extLst>
              <a:ext uri="{FF2B5EF4-FFF2-40B4-BE49-F238E27FC236}">
                <a16:creationId xmlns:a16="http://schemas.microsoft.com/office/drawing/2014/main" id="{B1723AFB-A9E3-C04E-BE67-AA3CF103D487}"/>
              </a:ext>
            </a:extLst>
          </p:cNvPr>
          <p:cNvSpPr>
            <a:spLocks noGrp="1"/>
          </p:cNvSpPr>
          <p:nvPr>
            <p:ph type="body" idx="1"/>
          </p:nvPr>
        </p:nvSpPr>
        <p:spPr>
          <a:xfrm>
            <a:off x="574415" y="1681163"/>
            <a:ext cx="1634471" cy="1107996"/>
          </a:xfrm>
        </p:spPr>
        <p:txBody>
          <a:bodyPr anchor="t">
            <a:spAutoFit/>
          </a:bodyPr>
          <a:lstStyle>
            <a:lvl1pPr marL="0" indent="0">
              <a:lnSpc>
                <a:spcPct val="100000"/>
              </a:lnSpc>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70158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F6F8FC"/>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EADA50-5822-B54B-9BB5-DACD96725B53}"/>
              </a:ext>
            </a:extLst>
          </p:cNvPr>
          <p:cNvSpPr>
            <a:spLocks noGrp="1"/>
          </p:cNvSpPr>
          <p:nvPr>
            <p:ph type="title"/>
          </p:nvPr>
        </p:nvSpPr>
        <p:spPr>
          <a:xfrm>
            <a:off x="560614" y="220160"/>
            <a:ext cx="10515600" cy="1022804"/>
          </a:xfrm>
        </p:spPr>
        <p:txBody>
          <a:bodyPr/>
          <a:lstStyle>
            <a:lvl1pPr>
              <a:defRPr>
                <a:solidFill>
                  <a:schemeClr val="bg1"/>
                </a:solidFill>
              </a:defRPr>
            </a:lvl1pPr>
          </a:lstStyle>
          <a:p>
            <a:r>
              <a:rPr lang="en-US" dirty="0"/>
              <a:t>Click to edit Master title style</a:t>
            </a:r>
          </a:p>
        </p:txBody>
      </p:sp>
      <p:sp>
        <p:nvSpPr>
          <p:cNvPr id="12" name="Content Placeholder 10">
            <a:extLst>
              <a:ext uri="{FF2B5EF4-FFF2-40B4-BE49-F238E27FC236}">
                <a16:creationId xmlns:a16="http://schemas.microsoft.com/office/drawing/2014/main" id="{FFCAA130-9507-6C43-8A3C-DDC2AB4442FA}"/>
              </a:ext>
            </a:extLst>
          </p:cNvPr>
          <p:cNvSpPr>
            <a:spLocks noGrp="1"/>
          </p:cNvSpPr>
          <p:nvPr>
            <p:ph sz="quarter" idx="10" hasCustomPrompt="1"/>
          </p:nvPr>
        </p:nvSpPr>
        <p:spPr>
          <a:xfrm>
            <a:off x="574415" y="6535420"/>
            <a:ext cx="8252560" cy="218544"/>
          </a:xfrm>
        </p:spPr>
        <p:txBody>
          <a:bodyPr/>
          <a:lstStyle>
            <a:lvl1pPr>
              <a:buNone/>
              <a:defRPr sz="800">
                <a:solidFill>
                  <a:schemeClr val="bg1"/>
                </a:solidFill>
              </a:defRPr>
            </a:lvl1pPr>
            <a:lvl2pPr>
              <a:defRPr sz="800">
                <a:solidFill>
                  <a:srgbClr val="FFFFFF"/>
                </a:solidFill>
              </a:defRPr>
            </a:lvl2pPr>
            <a:lvl3pPr>
              <a:defRPr sz="800">
                <a:solidFill>
                  <a:srgbClr val="FFFFFF"/>
                </a:solidFill>
              </a:defRPr>
            </a:lvl3pPr>
            <a:lvl4pPr>
              <a:defRPr sz="800">
                <a:solidFill>
                  <a:srgbClr val="FFFFFF"/>
                </a:solidFill>
              </a:defRPr>
            </a:lvl4pPr>
            <a:lvl5pPr>
              <a:defRPr sz="800">
                <a:solidFill>
                  <a:srgbClr val="FFFFFF"/>
                </a:solidFill>
              </a:defRPr>
            </a:lvl5pPr>
          </a:lstStyle>
          <a:p>
            <a:pPr lvl="0"/>
            <a:r>
              <a:rPr lang="en-US" dirty="0"/>
              <a:t>Source:</a:t>
            </a:r>
          </a:p>
        </p:txBody>
      </p:sp>
      <p:sp>
        <p:nvSpPr>
          <p:cNvPr id="20" name="Text Placeholder 2">
            <a:extLst>
              <a:ext uri="{FF2B5EF4-FFF2-40B4-BE49-F238E27FC236}">
                <a16:creationId xmlns:a16="http://schemas.microsoft.com/office/drawing/2014/main" id="{B1723AFB-A9E3-C04E-BE67-AA3CF103D487}"/>
              </a:ext>
            </a:extLst>
          </p:cNvPr>
          <p:cNvSpPr>
            <a:spLocks noGrp="1"/>
          </p:cNvSpPr>
          <p:nvPr>
            <p:ph type="body" idx="1"/>
          </p:nvPr>
        </p:nvSpPr>
        <p:spPr>
          <a:xfrm>
            <a:off x="574415" y="1681163"/>
            <a:ext cx="1634471" cy="1107996"/>
          </a:xfrm>
        </p:spPr>
        <p:txBody>
          <a:bodyPr anchor="t">
            <a:spAutoFit/>
          </a:bodyPr>
          <a:lstStyle>
            <a:lvl1pPr marL="0" indent="0">
              <a:lnSpc>
                <a:spcPct val="100000"/>
              </a:lnSpc>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Google Shape;97;p14">
            <a:extLst>
              <a:ext uri="{FF2B5EF4-FFF2-40B4-BE49-F238E27FC236}">
                <a16:creationId xmlns:a16="http://schemas.microsoft.com/office/drawing/2014/main" id="{4DFCA0A7-57E0-0A45-AB64-42615A9F9F75}"/>
              </a:ext>
            </a:extLst>
          </p:cNvPr>
          <p:cNvPicPr preferRelativeResize="0"/>
          <p:nvPr userDrawn="1"/>
        </p:nvPicPr>
        <p:blipFill rotWithShape="1">
          <a:blip r:embed="rId2">
            <a:alphaModFix/>
          </a:blip>
          <a:srcRect b="18486"/>
          <a:stretch/>
        </p:blipFill>
        <p:spPr>
          <a:xfrm>
            <a:off x="11150897" y="220160"/>
            <a:ext cx="553326" cy="880220"/>
          </a:xfrm>
          <a:prstGeom prst="rect">
            <a:avLst/>
          </a:prstGeom>
          <a:noFill/>
          <a:ln>
            <a:noFill/>
          </a:ln>
        </p:spPr>
      </p:pic>
    </p:spTree>
    <p:extLst>
      <p:ext uri="{BB962C8B-B14F-4D97-AF65-F5344CB8AC3E}">
        <p14:creationId xmlns:p14="http://schemas.microsoft.com/office/powerpoint/2010/main" val="3298923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inal">
  <p:cSld name="Final">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59577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2021-432B-9640-B8CA-7EDE602F65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0CDEB-558C-A342-811A-D17049016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9076245-3CA1-E44A-BCFA-8A006A49FD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Tree>
    <p:extLst>
      <p:ext uri="{BB962C8B-B14F-4D97-AF65-F5344CB8AC3E}">
        <p14:creationId xmlns:p14="http://schemas.microsoft.com/office/powerpoint/2010/main" val="15370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E97A-53CF-7E45-8F6E-4BEC4436F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01518-B10A-0E46-A1CF-F38240B5E412}"/>
              </a:ext>
            </a:extLst>
          </p:cNvPr>
          <p:cNvSpPr>
            <a:spLocks noGrp="1"/>
          </p:cNvSpPr>
          <p:nvPr>
            <p:ph idx="1"/>
          </p:nvPr>
        </p:nvSpPr>
        <p:spPr>
          <a:xfrm>
            <a:off x="560613" y="1590051"/>
            <a:ext cx="10515600" cy="36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361EB-6AF7-2143-B8B5-3F56D0E377C9}"/>
              </a:ext>
            </a:extLst>
          </p:cNvPr>
          <p:cNvSpPr>
            <a:spLocks noGrp="1"/>
          </p:cNvSpPr>
          <p:nvPr>
            <p:ph type="dt" sz="half" idx="10"/>
          </p:nvPr>
        </p:nvSpPr>
        <p:spPr>
          <a:xfrm>
            <a:off x="5606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sz="800" dirty="0"/>
          </a:p>
        </p:txBody>
      </p:sp>
      <p:sp>
        <p:nvSpPr>
          <p:cNvPr id="6" name="Slide Number Placeholder 5">
            <a:extLst>
              <a:ext uri="{FF2B5EF4-FFF2-40B4-BE49-F238E27FC236}">
                <a16:creationId xmlns:a16="http://schemas.microsoft.com/office/drawing/2014/main" id="{E34A9CEE-5292-F341-853A-BE080E70134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
        <p:nvSpPr>
          <p:cNvPr id="7" name="TextBox 6">
            <a:extLst>
              <a:ext uri="{FF2B5EF4-FFF2-40B4-BE49-F238E27FC236}">
                <a16:creationId xmlns:a16="http://schemas.microsoft.com/office/drawing/2014/main" id="{3B03AEC6-AB0C-F341-8269-F66AB5C8FFFD}"/>
              </a:ext>
            </a:extLst>
          </p:cNvPr>
          <p:cNvSpPr txBox="1"/>
          <p:nvPr userDrawn="1"/>
        </p:nvSpPr>
        <p:spPr>
          <a:xfrm>
            <a:off x="9997440" y="6522720"/>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598D292B-4236-DD48-82A1-60656412511D}"/>
              </a:ext>
            </a:extLst>
          </p:cNvPr>
          <p:cNvSpPr txBox="1"/>
          <p:nvPr userDrawn="1"/>
        </p:nvSpPr>
        <p:spPr>
          <a:xfrm>
            <a:off x="10850880" y="6514011"/>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0918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8DA6-08B1-1542-B8D5-A7146EACF7CC}"/>
              </a:ext>
            </a:extLst>
          </p:cNvPr>
          <p:cNvSpPr>
            <a:spLocks noGrp="1"/>
          </p:cNvSpPr>
          <p:nvPr>
            <p:ph type="title"/>
          </p:nvPr>
        </p:nvSpPr>
        <p:spPr>
          <a:xfrm>
            <a:off x="560614" y="365126"/>
            <a:ext cx="10515600" cy="10228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62418-1401-B849-A163-170335D81446}"/>
              </a:ext>
            </a:extLst>
          </p:cNvPr>
          <p:cNvSpPr>
            <a:spLocks noGrp="1"/>
          </p:cNvSpPr>
          <p:nvPr>
            <p:ph sz="half" idx="1"/>
          </p:nvPr>
        </p:nvSpPr>
        <p:spPr>
          <a:xfrm>
            <a:off x="56061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AE77F-67E6-5D48-8C28-73D25BD577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F0FD1260-68B6-3346-8679-3AE798ECFDF7}"/>
              </a:ext>
            </a:extLst>
          </p:cNvPr>
          <p:cNvSpPr>
            <a:spLocks noGrp="1"/>
          </p:cNvSpPr>
          <p:nvPr>
            <p:ph type="dt" sz="half" idx="10"/>
          </p:nvPr>
        </p:nvSpPr>
        <p:spPr>
          <a:xfrm>
            <a:off x="5606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sz="800" dirty="0"/>
          </a:p>
        </p:txBody>
      </p:sp>
      <p:sp>
        <p:nvSpPr>
          <p:cNvPr id="10" name="Slide Number Placeholder 5">
            <a:extLst>
              <a:ext uri="{FF2B5EF4-FFF2-40B4-BE49-F238E27FC236}">
                <a16:creationId xmlns:a16="http://schemas.microsoft.com/office/drawing/2014/main" id="{9949A17E-1540-444B-B4FC-EDB2DE8B60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Tree>
    <p:extLst>
      <p:ext uri="{BB962C8B-B14F-4D97-AF65-F5344CB8AC3E}">
        <p14:creationId xmlns:p14="http://schemas.microsoft.com/office/powerpoint/2010/main" val="174642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80EF-5FCF-E54A-8347-1BA319500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CB17B7-713C-6442-BBC2-01AAC3A35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42323-8F73-5D40-9B1B-FD5F805F6C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C9AB7-A1D1-C74D-A94C-9C87E2758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47CEE-FDF7-FB48-8B16-AD8E94D92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FB40B1-73D1-2645-866B-78B1334F236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a:p>
        </p:txBody>
      </p:sp>
      <p:sp>
        <p:nvSpPr>
          <p:cNvPr id="8" name="Footer Placeholder 7">
            <a:extLst>
              <a:ext uri="{FF2B5EF4-FFF2-40B4-BE49-F238E27FC236}">
                <a16:creationId xmlns:a16="http://schemas.microsoft.com/office/drawing/2014/main" id="{A2CE29B3-E33F-F649-86F9-B1F0D05C856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a:extLst>
              <a:ext uri="{FF2B5EF4-FFF2-40B4-BE49-F238E27FC236}">
                <a16:creationId xmlns:a16="http://schemas.microsoft.com/office/drawing/2014/main" id="{9F0699B7-EE76-4942-8F7B-785E51F873C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a:p>
        </p:txBody>
      </p:sp>
    </p:spTree>
    <p:extLst>
      <p:ext uri="{BB962C8B-B14F-4D97-AF65-F5344CB8AC3E}">
        <p14:creationId xmlns:p14="http://schemas.microsoft.com/office/powerpoint/2010/main" val="361629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997D9F2A-4424-0F4D-856C-9CB9CD536EE7}"/>
              </a:ext>
            </a:extLst>
          </p:cNvPr>
          <p:cNvSpPr>
            <a:spLocks noGrp="1"/>
          </p:cNvSpPr>
          <p:nvPr>
            <p:ph type="dt" sz="half" idx="10"/>
          </p:nvPr>
        </p:nvSpPr>
        <p:spPr>
          <a:xfrm>
            <a:off x="5606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sz="800" dirty="0"/>
          </a:p>
        </p:txBody>
      </p:sp>
      <p:sp>
        <p:nvSpPr>
          <p:cNvPr id="9" name="Slide Number Placeholder 5">
            <a:extLst>
              <a:ext uri="{FF2B5EF4-FFF2-40B4-BE49-F238E27FC236}">
                <a16:creationId xmlns:a16="http://schemas.microsoft.com/office/drawing/2014/main" id="{3DB289D5-C660-FC42-86F6-8A02FF01AC8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Tree>
    <p:extLst>
      <p:ext uri="{BB962C8B-B14F-4D97-AF65-F5344CB8AC3E}">
        <p14:creationId xmlns:p14="http://schemas.microsoft.com/office/powerpoint/2010/main" val="104398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3862-1907-0D4A-8D6A-5BA20F3234CB}"/>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997D9F2A-4424-0F4D-856C-9CB9CD536EE7}"/>
              </a:ext>
            </a:extLst>
          </p:cNvPr>
          <p:cNvSpPr>
            <a:spLocks noGrp="1"/>
          </p:cNvSpPr>
          <p:nvPr>
            <p:ph type="dt" sz="half" idx="10"/>
          </p:nvPr>
        </p:nvSpPr>
        <p:spPr>
          <a:xfrm>
            <a:off x="5606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sz="800" dirty="0"/>
          </a:p>
        </p:txBody>
      </p:sp>
      <p:sp>
        <p:nvSpPr>
          <p:cNvPr id="9" name="Slide Number Placeholder 5">
            <a:extLst>
              <a:ext uri="{FF2B5EF4-FFF2-40B4-BE49-F238E27FC236}">
                <a16:creationId xmlns:a16="http://schemas.microsoft.com/office/drawing/2014/main" id="{3DB289D5-C660-FC42-86F6-8A02FF01AC8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Tree>
    <p:extLst>
      <p:ext uri="{BB962C8B-B14F-4D97-AF65-F5344CB8AC3E}">
        <p14:creationId xmlns:p14="http://schemas.microsoft.com/office/powerpoint/2010/main" val="258791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1F31-8D1A-C449-81BE-DF489B215A59}"/>
              </a:ext>
            </a:extLst>
          </p:cNvPr>
          <p:cNvSpPr>
            <a:spLocks noGrp="1"/>
          </p:cNvSpPr>
          <p:nvPr>
            <p:ph type="title"/>
          </p:nvPr>
        </p:nvSpPr>
        <p:spPr>
          <a:xfrm>
            <a:off x="56061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9419C-A309-744A-BF82-0A7AE063C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E24D0D-83D4-B74B-A373-35D381BE3535}"/>
              </a:ext>
            </a:extLst>
          </p:cNvPr>
          <p:cNvSpPr>
            <a:spLocks noGrp="1"/>
          </p:cNvSpPr>
          <p:nvPr>
            <p:ph type="body" sz="half" idx="2"/>
          </p:nvPr>
        </p:nvSpPr>
        <p:spPr>
          <a:xfrm>
            <a:off x="5606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3">
            <a:extLst>
              <a:ext uri="{FF2B5EF4-FFF2-40B4-BE49-F238E27FC236}">
                <a16:creationId xmlns:a16="http://schemas.microsoft.com/office/drawing/2014/main" id="{CB170E58-AB0B-3B4F-A692-7DAC2BB7931B}"/>
              </a:ext>
            </a:extLst>
          </p:cNvPr>
          <p:cNvSpPr>
            <a:spLocks noGrp="1"/>
          </p:cNvSpPr>
          <p:nvPr>
            <p:ph type="dt" sz="half" idx="10"/>
          </p:nvPr>
        </p:nvSpPr>
        <p:spPr>
          <a:xfrm>
            <a:off x="5606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sz="800" dirty="0"/>
          </a:p>
        </p:txBody>
      </p:sp>
      <p:sp>
        <p:nvSpPr>
          <p:cNvPr id="9" name="Slide Number Placeholder 5">
            <a:extLst>
              <a:ext uri="{FF2B5EF4-FFF2-40B4-BE49-F238E27FC236}">
                <a16:creationId xmlns:a16="http://schemas.microsoft.com/office/drawing/2014/main" id="{A9D170DE-BD4D-C440-8297-24A816E390F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Tree>
    <p:extLst>
      <p:ext uri="{BB962C8B-B14F-4D97-AF65-F5344CB8AC3E}">
        <p14:creationId xmlns:p14="http://schemas.microsoft.com/office/powerpoint/2010/main" val="86114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30B6-A309-414E-83CB-D8ED86776B3E}"/>
              </a:ext>
            </a:extLst>
          </p:cNvPr>
          <p:cNvSpPr>
            <a:spLocks noGrp="1"/>
          </p:cNvSpPr>
          <p:nvPr>
            <p:ph type="title"/>
          </p:nvPr>
        </p:nvSpPr>
        <p:spPr>
          <a:xfrm>
            <a:off x="560613"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5B8A58-F78E-3743-B4C1-5DAE5F00A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A72BD5-B307-524C-8AD3-325BFC613FD5}"/>
              </a:ext>
            </a:extLst>
          </p:cNvPr>
          <p:cNvSpPr>
            <a:spLocks noGrp="1"/>
          </p:cNvSpPr>
          <p:nvPr>
            <p:ph type="body" sz="half" idx="2"/>
          </p:nvPr>
        </p:nvSpPr>
        <p:spPr>
          <a:xfrm>
            <a:off x="5606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Date Placeholder 3">
            <a:extLst>
              <a:ext uri="{FF2B5EF4-FFF2-40B4-BE49-F238E27FC236}">
                <a16:creationId xmlns:a16="http://schemas.microsoft.com/office/drawing/2014/main" id="{A8A66E7B-11A2-2445-BBEB-A9B3F0E24D5A}"/>
              </a:ext>
            </a:extLst>
          </p:cNvPr>
          <p:cNvSpPr>
            <a:spLocks noGrp="1"/>
          </p:cNvSpPr>
          <p:nvPr>
            <p:ph type="dt" sz="half" idx="10"/>
          </p:nvPr>
        </p:nvSpPr>
        <p:spPr>
          <a:xfrm>
            <a:off x="5606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66D0E-855A-0A41-A5F7-F0DEDE39227A}" type="datetimeFigureOut">
              <a:rPr lang="en-US" smtClean="0"/>
              <a:pPr/>
              <a:t>1/19/2021</a:t>
            </a:fld>
            <a:endParaRPr lang="en-US" sz="800" dirty="0"/>
          </a:p>
        </p:txBody>
      </p:sp>
      <p:sp>
        <p:nvSpPr>
          <p:cNvPr id="9" name="Slide Number Placeholder 5">
            <a:extLst>
              <a:ext uri="{FF2B5EF4-FFF2-40B4-BE49-F238E27FC236}">
                <a16:creationId xmlns:a16="http://schemas.microsoft.com/office/drawing/2014/main" id="{2F639CD2-0189-0349-9AC8-504A0BE4E7D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FADA9-49DE-FA49-BBC6-ECF4BEAF89E7}" type="slidenum">
              <a:rPr lang="en-US" smtClean="0"/>
              <a:pPr/>
              <a:t>‹#›</a:t>
            </a:fld>
            <a:endParaRPr lang="en-US" dirty="0">
              <a:solidFill>
                <a:srgbClr val="FFFFFF"/>
              </a:solidFill>
            </a:endParaRPr>
          </a:p>
        </p:txBody>
      </p:sp>
    </p:spTree>
    <p:extLst>
      <p:ext uri="{BB962C8B-B14F-4D97-AF65-F5344CB8AC3E}">
        <p14:creationId xmlns:p14="http://schemas.microsoft.com/office/powerpoint/2010/main" val="30394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560613" y="1590051"/>
            <a:ext cx="10515600" cy="36778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55A98086-7169-E546-9133-F31BEAFFE93B}"/>
              </a:ext>
            </a:extLst>
          </p:cNvPr>
          <p:cNvSpPr txBox="1"/>
          <p:nvPr userDrawn="1"/>
        </p:nvSpPr>
        <p:spPr>
          <a:xfrm>
            <a:off x="5507182" y="675409"/>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5" name="Title Placeholder 4">
            <a:extLst>
              <a:ext uri="{FF2B5EF4-FFF2-40B4-BE49-F238E27FC236}">
                <a16:creationId xmlns:a16="http://schemas.microsoft.com/office/drawing/2014/main" id="{F5B2A7C0-EC33-ED4E-AEF1-5FD21B2E3102}"/>
              </a:ext>
            </a:extLst>
          </p:cNvPr>
          <p:cNvSpPr>
            <a:spLocks noGrp="1"/>
          </p:cNvSpPr>
          <p:nvPr>
            <p:ph type="title"/>
          </p:nvPr>
        </p:nvSpPr>
        <p:spPr>
          <a:xfrm>
            <a:off x="560614" y="220160"/>
            <a:ext cx="10515600" cy="102280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8" r:id="rId4"/>
    <p:sldLayoutId id="2147483679" r:id="rId5"/>
    <p:sldLayoutId id="2147483686" r:id="rId6"/>
    <p:sldLayoutId id="2147483680" r:id="rId7"/>
    <p:sldLayoutId id="2147483682" r:id="rId8"/>
    <p:sldLayoutId id="2147483683" r:id="rId9"/>
    <p:sldLayoutId id="2147483650" r:id="rId10"/>
    <p:sldLayoutId id="2147483665" r:id="rId11"/>
    <p:sldLayoutId id="2147483669" r:id="rId12"/>
    <p:sldLayoutId id="2147483666" r:id="rId13"/>
    <p:sldLayoutId id="2147483672" r:id="rId14"/>
    <p:sldLayoutId id="2147483687" r:id="rId15"/>
    <p:sldLayoutId id="2147483673" r:id="rId16"/>
    <p:sldLayoutId id="2147483689" r:id="rId17"/>
    <p:sldLayoutId id="2147483688" r:id="rId18"/>
  </p:sldLayoutIdLst>
  <p:txStyles>
    <p:titleStyle>
      <a:lvl1pPr algn="l" defTabSz="914400" rtl="0" eaLnBrk="1" latinLnBrk="0" hangingPunct="1">
        <a:lnSpc>
          <a:spcPct val="90000"/>
        </a:lnSpc>
        <a:spcBef>
          <a:spcPct val="0"/>
        </a:spcBef>
        <a:buNone/>
        <a:defRPr lang="en-US" sz="3200" kern="1200">
          <a:solidFill>
            <a:srgbClr val="F6F8FC"/>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FFFFFF"/>
          </a:solidFill>
          <a:latin typeface="+mj-lt"/>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j-lt"/>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j-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FFFFFF"/>
          </a:solidFill>
          <a:latin typeface="+mj-lt"/>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FFFFFF"/>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6285716A-736A-F04F-B266-65B2DD7C1260}"/>
              </a:ext>
            </a:extLst>
          </p:cNvPr>
          <p:cNvPicPr>
            <a:picLocks noChangeAspect="1"/>
          </p:cNvPicPr>
          <p:nvPr/>
        </p:nvPicPr>
        <p:blipFill>
          <a:blip r:embed="rId3"/>
          <a:stretch>
            <a:fillRect/>
          </a:stretch>
        </p:blipFill>
        <p:spPr>
          <a:xfrm>
            <a:off x="-3832786" y="119887"/>
            <a:ext cx="11642577" cy="13476226"/>
          </a:xfrm>
          <a:prstGeom prst="rect">
            <a:avLst/>
          </a:prstGeom>
        </p:spPr>
      </p:pic>
      <p:sp>
        <p:nvSpPr>
          <p:cNvPr id="2" name="TextBox 1">
            <a:extLst>
              <a:ext uri="{FF2B5EF4-FFF2-40B4-BE49-F238E27FC236}">
                <a16:creationId xmlns:a16="http://schemas.microsoft.com/office/drawing/2014/main" id="{DEAEBFCA-054E-9942-9B83-D54050C7D093}"/>
              </a:ext>
            </a:extLst>
          </p:cNvPr>
          <p:cNvSpPr txBox="1"/>
          <p:nvPr/>
        </p:nvSpPr>
        <p:spPr>
          <a:xfrm>
            <a:off x="10995102" y="925551"/>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D35D8DDA-6BB2-CA4D-AE2F-BE592301D56F}"/>
              </a:ext>
            </a:extLst>
          </p:cNvPr>
          <p:cNvSpPr txBox="1"/>
          <p:nvPr/>
        </p:nvSpPr>
        <p:spPr>
          <a:xfrm>
            <a:off x="3195873" y="1919335"/>
            <a:ext cx="0" cy="0"/>
          </a:xfrm>
          <a:prstGeom prst="rect">
            <a:avLst/>
          </a:prstGeom>
        </p:spPr>
        <p:txBody>
          <a:bodyPr vert="horz" wrap="none" lIns="91440" tIns="45720" rIns="91440" bIns="45720" rtlCol="0">
            <a:noAutofit/>
          </a:bodyPr>
          <a:lstStyle/>
          <a:p>
            <a:pPr>
              <a:spcAft>
                <a:spcPts val="600"/>
              </a:spcAft>
            </a:pPr>
            <a:endParaRPr lang="en-US" sz="3600" b="1" dirty="0">
              <a:solidFill>
                <a:srgbClr val="FFFFFF"/>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7370DEEF-51C8-6D41-8D25-E98FE65E7298}"/>
              </a:ext>
            </a:extLst>
          </p:cNvPr>
          <p:cNvSpPr txBox="1"/>
          <p:nvPr/>
        </p:nvSpPr>
        <p:spPr>
          <a:xfrm>
            <a:off x="7440866" y="2411718"/>
            <a:ext cx="4407411" cy="787651"/>
          </a:xfrm>
          <a:prstGeom prst="rect">
            <a:avLst/>
          </a:prstGeom>
        </p:spPr>
        <p:txBody>
          <a:bodyPr vert="horz" wrap="square" lIns="91440" tIns="45720" rIns="91440" bIns="45720" rtlCol="0">
            <a:noAutofit/>
          </a:bodyPr>
          <a:lstStyle/>
          <a:p>
            <a:pPr marL="0" indent="0" algn="r">
              <a:spcAft>
                <a:spcPts val="600"/>
              </a:spcAft>
              <a:buNone/>
            </a:pPr>
            <a:r>
              <a:rPr lang="en-US" sz="3600" b="1" dirty="0">
                <a:solidFill>
                  <a:srgbClr val="FFFFFF"/>
                </a:solidFill>
                <a:latin typeface="Calibri Light" panose="020F0302020204030204" pitchFamily="34" charset="0"/>
                <a:cs typeface="Calibri Light" panose="020F0302020204030204" pitchFamily="34" charset="0"/>
              </a:rPr>
              <a:t>Human Development Report 2020</a:t>
            </a:r>
          </a:p>
        </p:txBody>
      </p:sp>
      <p:sp>
        <p:nvSpPr>
          <p:cNvPr id="10" name="TextBox 9">
            <a:extLst>
              <a:ext uri="{FF2B5EF4-FFF2-40B4-BE49-F238E27FC236}">
                <a16:creationId xmlns:a16="http://schemas.microsoft.com/office/drawing/2014/main" id="{D08BFA21-DA06-A84C-99F9-C98D3999A802}"/>
              </a:ext>
            </a:extLst>
          </p:cNvPr>
          <p:cNvSpPr txBox="1"/>
          <p:nvPr/>
        </p:nvSpPr>
        <p:spPr>
          <a:xfrm>
            <a:off x="7818478" y="4043063"/>
            <a:ext cx="4029800" cy="1776821"/>
          </a:xfrm>
          <a:prstGeom prst="rect">
            <a:avLst/>
          </a:prstGeom>
        </p:spPr>
        <p:txBody>
          <a:bodyPr vert="horz" wrap="square" lIns="91440" tIns="45720" rIns="91440" bIns="45720" rtlCol="0">
            <a:noAutofit/>
          </a:bodyPr>
          <a:lstStyle/>
          <a:p>
            <a:pPr algn="r">
              <a:spcAft>
                <a:spcPts val="600"/>
              </a:spcAft>
            </a:pPr>
            <a:r>
              <a:rPr lang="en-US" b="1" dirty="0">
                <a:solidFill>
                  <a:srgbClr val="FFFFFF"/>
                </a:solidFill>
                <a:latin typeface="Calibri Light" panose="020F0302020204030204" pitchFamily="34" charset="0"/>
                <a:cs typeface="Calibri Light" panose="020F0302020204030204" pitchFamily="34" charset="0"/>
              </a:rPr>
              <a:t>Key takeaways and Country Specific Summary for Mongolia</a:t>
            </a:r>
            <a:endParaRPr lang="en-US" dirty="0">
              <a:solidFill>
                <a:srgbClr val="FFFFFF"/>
              </a:solidFill>
              <a:latin typeface="Calibri Light" panose="020F0302020204030204" pitchFamily="34" charset="0"/>
              <a:cs typeface="Calibri Light" panose="020F0302020204030204" pitchFamily="34" charset="0"/>
            </a:endParaRPr>
          </a:p>
          <a:p>
            <a:pPr algn="r">
              <a:spcAft>
                <a:spcPts val="600"/>
              </a:spcAft>
            </a:pPr>
            <a:endParaRPr lang="en-US" sz="3200" dirty="0">
              <a:solidFill>
                <a:srgbClr val="FFFFFF"/>
              </a:solidFill>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2E1DDAEA-718E-8343-97BC-0C874F9E6DA0}"/>
              </a:ext>
            </a:extLst>
          </p:cNvPr>
          <p:cNvCxnSpPr/>
          <p:nvPr/>
        </p:nvCxnSpPr>
        <p:spPr>
          <a:xfrm>
            <a:off x="9644571" y="3800475"/>
            <a:ext cx="2042604"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Logo&#10;&#10;Description automatically generated">
            <a:extLst>
              <a:ext uri="{FF2B5EF4-FFF2-40B4-BE49-F238E27FC236}">
                <a16:creationId xmlns:a16="http://schemas.microsoft.com/office/drawing/2014/main" id="{93395B76-E547-6945-9685-BE37E5BDF791}"/>
              </a:ext>
            </a:extLst>
          </p:cNvPr>
          <p:cNvPicPr>
            <a:picLocks noChangeAspect="1"/>
          </p:cNvPicPr>
          <p:nvPr/>
        </p:nvPicPr>
        <p:blipFill>
          <a:blip r:embed="rId4"/>
          <a:stretch>
            <a:fillRect/>
          </a:stretch>
        </p:blipFill>
        <p:spPr>
          <a:xfrm>
            <a:off x="10615213" y="-26145"/>
            <a:ext cx="1490577" cy="2270414"/>
          </a:xfrm>
          <a:prstGeom prst="rect">
            <a:avLst/>
          </a:prstGeom>
        </p:spPr>
      </p:pic>
      <p:sp>
        <p:nvSpPr>
          <p:cNvPr id="4" name="Rectangle 3">
            <a:extLst>
              <a:ext uri="{FF2B5EF4-FFF2-40B4-BE49-F238E27FC236}">
                <a16:creationId xmlns:a16="http://schemas.microsoft.com/office/drawing/2014/main" id="{708AAFE5-935A-7247-B06C-93B74186E518}"/>
              </a:ext>
            </a:extLst>
          </p:cNvPr>
          <p:cNvSpPr/>
          <p:nvPr/>
        </p:nvSpPr>
        <p:spPr>
          <a:xfrm>
            <a:off x="10513457" y="5950513"/>
            <a:ext cx="1173718" cy="369332"/>
          </a:xfrm>
          <a:prstGeom prst="rect">
            <a:avLst/>
          </a:prstGeom>
        </p:spPr>
        <p:txBody>
          <a:bodyPr wrap="none">
            <a:spAutoFit/>
          </a:bodyPr>
          <a:lstStyle/>
          <a:p>
            <a:pPr algn="r">
              <a:spcAft>
                <a:spcPts val="600"/>
              </a:spcAft>
            </a:pPr>
            <a:r>
              <a:rPr lang="en-US" dirty="0">
                <a:solidFill>
                  <a:schemeClr val="tx1">
                    <a:lumMod val="75000"/>
                  </a:schemeClr>
                </a:solidFill>
                <a:latin typeface="Calibri Light" panose="020F0302020204030204" pitchFamily="34" charset="0"/>
                <a:cs typeface="Calibri Light" panose="020F0302020204030204" pitchFamily="34" charset="0"/>
              </a:rPr>
              <a:t>#HDR2020</a:t>
            </a:r>
          </a:p>
        </p:txBody>
      </p:sp>
    </p:spTree>
    <p:extLst>
      <p:ext uri="{BB962C8B-B14F-4D97-AF65-F5344CB8AC3E}">
        <p14:creationId xmlns:p14="http://schemas.microsoft.com/office/powerpoint/2010/main" val="41344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CF11D19F-EB9C-4A82-8130-E66EDFA4E5A9}"/>
              </a:ext>
            </a:extLst>
          </p:cNvPr>
          <p:cNvPicPr>
            <a:picLocks noChangeAspect="1"/>
          </p:cNvPicPr>
          <p:nvPr/>
        </p:nvPicPr>
        <p:blipFill rotWithShape="1">
          <a:blip r:embed="rId3"/>
          <a:srcRect t="7633" b="9549"/>
          <a:stretch/>
        </p:blipFill>
        <p:spPr>
          <a:xfrm>
            <a:off x="0" y="0"/>
            <a:ext cx="12192000" cy="7118567"/>
          </a:xfrm>
          <a:prstGeom prst="rect">
            <a:avLst/>
          </a:prstGeom>
          <a:noFill/>
        </p:spPr>
      </p:pic>
    </p:spTree>
    <p:extLst>
      <p:ext uri="{BB962C8B-B14F-4D97-AF65-F5344CB8AC3E}">
        <p14:creationId xmlns:p14="http://schemas.microsoft.com/office/powerpoint/2010/main" val="261760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90"/>
        <p:cNvGrpSpPr/>
        <p:nvPr/>
      </p:nvGrpSpPr>
      <p:grpSpPr>
        <a:xfrm>
          <a:off x="0" y="0"/>
          <a:ext cx="0" cy="0"/>
          <a:chOff x="0" y="0"/>
          <a:chExt cx="0" cy="0"/>
        </a:xfrm>
      </p:grpSpPr>
      <p:pic>
        <p:nvPicPr>
          <p:cNvPr id="93" name="Google Shape;93;p14"/>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11500"/>
                    </a14:imgEffect>
                    <a14:imgEffect>
                      <a14:saturation sat="400000"/>
                    </a14:imgEffect>
                    <a14:imgEffect>
                      <a14:brightnessContrast bright="100000" contrast="100000"/>
                    </a14:imgEffect>
                  </a14:imgLayer>
                </a14:imgProps>
              </a:ext>
            </a:extLst>
          </a:blip>
          <a:srcRect/>
          <a:stretch/>
        </p:blipFill>
        <p:spPr>
          <a:xfrm>
            <a:off x="4896611" y="1938725"/>
            <a:ext cx="283797" cy="283797"/>
          </a:xfrm>
          <a:prstGeom prst="rect">
            <a:avLst/>
          </a:prstGeom>
          <a:noFill/>
          <a:ln>
            <a:noFill/>
          </a:ln>
        </p:spPr>
      </p:pic>
      <p:pic>
        <p:nvPicPr>
          <p:cNvPr id="94" name="Google Shape;94;p14"/>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4896610" y="3211005"/>
            <a:ext cx="283797" cy="283797"/>
          </a:xfrm>
          <a:prstGeom prst="rect">
            <a:avLst/>
          </a:prstGeom>
          <a:noFill/>
          <a:ln>
            <a:noFill/>
          </a:ln>
        </p:spPr>
      </p:pic>
      <p:pic>
        <p:nvPicPr>
          <p:cNvPr id="95" name="Google Shape;95;p14"/>
          <p:cNvPicPr preferRelativeResize="0"/>
          <p:nvPr/>
        </p:nvPicPr>
        <p:blipFill rotWithShape="1">
          <a:blip r:embed="rId7">
            <a:alphaModFix/>
            <a:extLst>
              <a:ext uri="{BEBA8EAE-BF5A-486C-A8C5-ECC9F3942E4B}">
                <a14:imgProps xmlns:a14="http://schemas.microsoft.com/office/drawing/2010/main">
                  <a14:imgLayer r:embed="rId8">
                    <a14:imgEffect>
                      <a14:brightnessContrast bright="100000"/>
                    </a14:imgEffect>
                  </a14:imgLayer>
                </a14:imgProps>
              </a:ext>
            </a:extLst>
          </a:blip>
          <a:srcRect/>
          <a:stretch/>
        </p:blipFill>
        <p:spPr>
          <a:xfrm>
            <a:off x="4896610" y="2558314"/>
            <a:ext cx="283797" cy="283797"/>
          </a:xfrm>
          <a:prstGeom prst="rect">
            <a:avLst/>
          </a:prstGeom>
          <a:noFill/>
          <a:ln>
            <a:noFill/>
          </a:ln>
        </p:spPr>
      </p:pic>
      <p:sp>
        <p:nvSpPr>
          <p:cNvPr id="96" name="Google Shape;96;p14"/>
          <p:cNvSpPr txBox="1"/>
          <p:nvPr/>
        </p:nvSpPr>
        <p:spPr>
          <a:xfrm>
            <a:off x="5303199" y="1534351"/>
            <a:ext cx="5095052" cy="109254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da-DK" sz="2200" dirty="0">
                <a:solidFill>
                  <a:srgbClr val="F6F8FC"/>
                </a:solidFill>
                <a:sym typeface="Open Sans"/>
              </a:rPr>
              <a:t>https://mn.undp.org</a:t>
            </a:r>
            <a:endParaRPr sz="2200" dirty="0">
              <a:solidFill>
                <a:srgbClr val="F6F8FC"/>
              </a:solidFill>
            </a:endParaRPr>
          </a:p>
          <a:p>
            <a:pPr marL="0" marR="0" lvl="0" indent="0" algn="l" rtl="0">
              <a:lnSpc>
                <a:spcPct val="200000"/>
              </a:lnSpc>
              <a:spcBef>
                <a:spcPts val="0"/>
              </a:spcBef>
              <a:spcAft>
                <a:spcPts val="0"/>
              </a:spcAft>
              <a:buNone/>
            </a:pPr>
            <a:r>
              <a:rPr lang="da-DK" sz="2200" b="0" i="0" u="none" strike="noStrike" cap="none" dirty="0">
                <a:solidFill>
                  <a:srgbClr val="F6F8FC"/>
                </a:solidFill>
                <a:ea typeface="Open Sans"/>
                <a:cs typeface="Open Sans"/>
                <a:sym typeface="Open Sans"/>
              </a:rPr>
              <a:t>facebook.com/UNDPMongolia</a:t>
            </a:r>
            <a:endParaRPr sz="2200" b="0" i="0" u="none" strike="noStrike" cap="none" dirty="0">
              <a:solidFill>
                <a:srgbClr val="F6F8FC"/>
              </a:solidFill>
              <a:ea typeface="Open Sans"/>
              <a:cs typeface="Open Sans"/>
              <a:sym typeface="Open Sans"/>
            </a:endParaRPr>
          </a:p>
          <a:p>
            <a:pPr marL="0" marR="0" lvl="0" indent="0" algn="l" rtl="0">
              <a:lnSpc>
                <a:spcPct val="200000"/>
              </a:lnSpc>
              <a:spcBef>
                <a:spcPts val="0"/>
              </a:spcBef>
              <a:spcAft>
                <a:spcPts val="0"/>
              </a:spcAft>
              <a:buNone/>
            </a:pPr>
            <a:r>
              <a:rPr lang="da-DK" sz="2200" b="0" i="0" u="none" strike="noStrike" cap="none" dirty="0">
                <a:solidFill>
                  <a:srgbClr val="F6F8FC"/>
                </a:solidFill>
                <a:ea typeface="Open Sans"/>
                <a:cs typeface="Open Sans"/>
                <a:sym typeface="Open Sans"/>
              </a:rPr>
              <a:t>twitter.com/UNDPMongolia</a:t>
            </a:r>
            <a:endParaRPr sz="2200" b="0" i="0" u="none" strike="noStrike" cap="none" dirty="0">
              <a:solidFill>
                <a:srgbClr val="F6F8FC"/>
              </a:solidFill>
              <a:ea typeface="Open Sans"/>
              <a:cs typeface="Open Sans"/>
              <a:sym typeface="Open Sans"/>
            </a:endParaRPr>
          </a:p>
        </p:txBody>
      </p:sp>
      <p:pic>
        <p:nvPicPr>
          <p:cNvPr id="9" name="Picture 8" descr="Logo&#10;&#10;Description automatically generated">
            <a:extLst>
              <a:ext uri="{FF2B5EF4-FFF2-40B4-BE49-F238E27FC236}">
                <a16:creationId xmlns:a16="http://schemas.microsoft.com/office/drawing/2014/main" id="{851EBFDA-C413-0948-939A-54B668B51BE4}"/>
              </a:ext>
            </a:extLst>
          </p:cNvPr>
          <p:cNvPicPr>
            <a:picLocks noChangeAspect="1"/>
          </p:cNvPicPr>
          <p:nvPr/>
        </p:nvPicPr>
        <p:blipFill>
          <a:blip r:embed="rId9"/>
          <a:stretch>
            <a:fillRect/>
          </a:stretch>
        </p:blipFill>
        <p:spPr>
          <a:xfrm>
            <a:off x="1913503" y="1113098"/>
            <a:ext cx="1984127" cy="3022178"/>
          </a:xfrm>
          <a:prstGeom prst="rect">
            <a:avLst/>
          </a:prstGeom>
        </p:spPr>
      </p:pic>
      <p:cxnSp>
        <p:nvCxnSpPr>
          <p:cNvPr id="13" name="Straight Connector 12">
            <a:extLst>
              <a:ext uri="{FF2B5EF4-FFF2-40B4-BE49-F238E27FC236}">
                <a16:creationId xmlns:a16="http://schemas.microsoft.com/office/drawing/2014/main" id="{8EE6C6AB-48B7-984A-8A8E-9D0F2B985595}"/>
              </a:ext>
            </a:extLst>
          </p:cNvPr>
          <p:cNvCxnSpPr>
            <a:cxnSpLocks/>
          </p:cNvCxnSpPr>
          <p:nvPr/>
        </p:nvCxnSpPr>
        <p:spPr>
          <a:xfrm flipV="1">
            <a:off x="4192688" y="1628384"/>
            <a:ext cx="0" cy="201669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62355BF7-2FBC-914C-B3B9-028953F00365}"/>
              </a:ext>
            </a:extLst>
          </p:cNvPr>
          <p:cNvPicPr>
            <a:picLocks noChangeAspect="1"/>
          </p:cNvPicPr>
          <p:nvPr/>
        </p:nvPicPr>
        <p:blipFill>
          <a:blip r:embed="rId10"/>
          <a:stretch>
            <a:fillRect/>
          </a:stretch>
        </p:blipFill>
        <p:spPr>
          <a:xfrm>
            <a:off x="2905566" y="3541278"/>
            <a:ext cx="12552948" cy="14529978"/>
          </a:xfrm>
          <a:prstGeom prst="rect">
            <a:avLst/>
          </a:prstGeom>
        </p:spPr>
      </p:pic>
    </p:spTree>
    <p:extLst>
      <p:ext uri="{BB962C8B-B14F-4D97-AF65-F5344CB8AC3E}">
        <p14:creationId xmlns:p14="http://schemas.microsoft.com/office/powerpoint/2010/main" val="217116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chat or text message&#10;&#10;Description automatically generated">
            <a:extLst>
              <a:ext uri="{FF2B5EF4-FFF2-40B4-BE49-F238E27FC236}">
                <a16:creationId xmlns:a16="http://schemas.microsoft.com/office/drawing/2014/main" id="{5D39F844-CDF2-4BC2-A811-72F23F4E400D}"/>
              </a:ext>
            </a:extLst>
          </p:cNvPr>
          <p:cNvPicPr>
            <a:picLocks noChangeAspect="1"/>
          </p:cNvPicPr>
          <p:nvPr/>
        </p:nvPicPr>
        <p:blipFill rotWithShape="1">
          <a:blip r:embed="rId2"/>
          <a:srcRect r="10740" b="4593"/>
          <a:stretch/>
        </p:blipFill>
        <p:spPr>
          <a:xfrm>
            <a:off x="-25698" y="0"/>
            <a:ext cx="12260187" cy="6858000"/>
          </a:xfrm>
          <a:prstGeom prst="rect">
            <a:avLst/>
          </a:prstGeom>
        </p:spPr>
      </p:pic>
      <p:sp>
        <p:nvSpPr>
          <p:cNvPr id="7" name="TextBox 6">
            <a:extLst>
              <a:ext uri="{FF2B5EF4-FFF2-40B4-BE49-F238E27FC236}">
                <a16:creationId xmlns:a16="http://schemas.microsoft.com/office/drawing/2014/main" id="{FD53BA04-4F0C-D447-8A00-8E8FF8A35E63}"/>
              </a:ext>
            </a:extLst>
          </p:cNvPr>
          <p:cNvSpPr txBox="1"/>
          <p:nvPr/>
        </p:nvSpPr>
        <p:spPr>
          <a:xfrm>
            <a:off x="12768943" y="8229600"/>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40652CDF-BDB2-4F49-A537-C82BDEEAE167}"/>
              </a:ext>
            </a:extLst>
          </p:cNvPr>
          <p:cNvSpPr txBox="1"/>
          <p:nvPr/>
        </p:nvSpPr>
        <p:spPr>
          <a:xfrm>
            <a:off x="6204857" y="-1224643"/>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15" name="Picture 14" descr="A picture containing logo&#10;&#10;Description automatically generated">
            <a:extLst>
              <a:ext uri="{FF2B5EF4-FFF2-40B4-BE49-F238E27FC236}">
                <a16:creationId xmlns:a16="http://schemas.microsoft.com/office/drawing/2014/main" id="{2530E607-09C8-4E44-82F2-7491A32DCBA1}"/>
              </a:ext>
            </a:extLst>
          </p:cNvPr>
          <p:cNvPicPr>
            <a:picLocks noChangeAspect="1"/>
          </p:cNvPicPr>
          <p:nvPr/>
        </p:nvPicPr>
        <p:blipFill>
          <a:blip r:embed="rId3"/>
          <a:stretch>
            <a:fillRect/>
          </a:stretch>
        </p:blipFill>
        <p:spPr>
          <a:xfrm>
            <a:off x="11029700" y="76510"/>
            <a:ext cx="749206" cy="1141175"/>
          </a:xfrm>
          <a:prstGeom prst="rect">
            <a:avLst/>
          </a:prstGeom>
        </p:spPr>
      </p:pic>
    </p:spTree>
    <p:extLst>
      <p:ext uri="{BB962C8B-B14F-4D97-AF65-F5344CB8AC3E}">
        <p14:creationId xmlns:p14="http://schemas.microsoft.com/office/powerpoint/2010/main" val="423171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FB07-099E-4531-870C-C743E02BDB5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F945144-DA0B-46FD-9714-21802D6D64C0}"/>
              </a:ext>
            </a:extLst>
          </p:cNvPr>
          <p:cNvSpPr>
            <a:spLocks noGrp="1"/>
          </p:cNvSpPr>
          <p:nvPr>
            <p:ph type="subTitle" idx="1"/>
          </p:nvPr>
        </p:nvSpPr>
        <p:spPr/>
        <p:txBody>
          <a:bodyPr/>
          <a:lstStyle/>
          <a:p>
            <a:endParaRPr lang="en-US"/>
          </a:p>
        </p:txBody>
      </p:sp>
      <p:pic>
        <p:nvPicPr>
          <p:cNvPr id="5" name="Picture 4" descr="Diagram&#10;&#10;Description automatically generated">
            <a:extLst>
              <a:ext uri="{FF2B5EF4-FFF2-40B4-BE49-F238E27FC236}">
                <a16:creationId xmlns:a16="http://schemas.microsoft.com/office/drawing/2014/main" id="{7147E1FD-5869-4DD1-A8DD-A594EF4111CE}"/>
              </a:ext>
            </a:extLst>
          </p:cNvPr>
          <p:cNvPicPr>
            <a:picLocks noChangeAspect="1"/>
          </p:cNvPicPr>
          <p:nvPr/>
        </p:nvPicPr>
        <p:blipFill rotWithShape="1">
          <a:blip r:embed="rId3"/>
          <a:srcRect t="5498" b="15318"/>
          <a:stretch/>
        </p:blipFill>
        <p:spPr>
          <a:xfrm>
            <a:off x="-1" y="-41237"/>
            <a:ext cx="12374439" cy="6899237"/>
          </a:xfrm>
          <a:prstGeom prst="rect">
            <a:avLst/>
          </a:prstGeom>
        </p:spPr>
      </p:pic>
    </p:spTree>
    <p:extLst>
      <p:ext uri="{BB962C8B-B14F-4D97-AF65-F5344CB8AC3E}">
        <p14:creationId xmlns:p14="http://schemas.microsoft.com/office/powerpoint/2010/main" val="180602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prstGeom prst="rect">
            <a:avLst/>
          </a:prstGeom>
        </p:spPr>
        <p:txBody>
          <a:bodyPr>
            <a:normAutofit/>
          </a:bodyPr>
          <a:lstStyle/>
          <a:p>
            <a:pPr>
              <a:spcAft>
                <a:spcPts val="600"/>
              </a:spcAft>
            </a:pPr>
            <a:r>
              <a:rPr lang="en-US" dirty="0"/>
              <a:t>COVID-19 offers a glimpse of what is coming  </a:t>
            </a:r>
            <a:br>
              <a:rPr lang="en-US" dirty="0"/>
            </a:br>
            <a:r>
              <a:rPr lang="en-US" dirty="0"/>
              <a:t>It is also an opportunity for change </a:t>
            </a:r>
          </a:p>
        </p:txBody>
      </p:sp>
      <p:sp>
        <p:nvSpPr>
          <p:cNvPr id="2" name="Text Placeholder 1">
            <a:extLst>
              <a:ext uri="{FF2B5EF4-FFF2-40B4-BE49-F238E27FC236}">
                <a16:creationId xmlns:a16="http://schemas.microsoft.com/office/drawing/2014/main" id="{5C00253B-E146-8F4F-90E4-6EE90C134CB8}"/>
              </a:ext>
            </a:extLst>
          </p:cNvPr>
          <p:cNvSpPr>
            <a:spLocks noGrp="1"/>
          </p:cNvSpPr>
          <p:nvPr>
            <p:ph type="body" idx="1"/>
          </p:nvPr>
        </p:nvSpPr>
        <p:spPr>
          <a:xfrm>
            <a:off x="574415" y="1681163"/>
            <a:ext cx="9682768" cy="897682"/>
          </a:xfrm>
        </p:spPr>
        <p:txBody>
          <a:bodyPr/>
          <a:lstStyle/>
          <a:p>
            <a:r>
              <a:rPr lang="en-US" b="0" dirty="0">
                <a:latin typeface="Calibri" panose="020F0502020204030204" pitchFamily="34" charset="0"/>
                <a:cs typeface="Calibri" panose="020F0502020204030204" pitchFamily="34" charset="0"/>
              </a:rPr>
              <a:t>COVID-19: Unprecedented shock to human development</a:t>
            </a:r>
          </a:p>
          <a:p>
            <a:endParaRPr lang="en-US" b="0" dirty="0"/>
          </a:p>
        </p:txBody>
      </p:sp>
      <p:sp>
        <p:nvSpPr>
          <p:cNvPr id="12" name="Rectangle 11">
            <a:extLst>
              <a:ext uri="{FF2B5EF4-FFF2-40B4-BE49-F238E27FC236}">
                <a16:creationId xmlns:a16="http://schemas.microsoft.com/office/drawing/2014/main" id="{E7153D73-B88F-4930-AFB9-C980E80431F3}"/>
              </a:ext>
            </a:extLst>
          </p:cNvPr>
          <p:cNvSpPr/>
          <p:nvPr/>
        </p:nvSpPr>
        <p:spPr>
          <a:xfrm>
            <a:off x="574415" y="6528972"/>
            <a:ext cx="6541505" cy="218544"/>
          </a:xfrm>
          <a:prstGeom prst="rect">
            <a:avLst/>
          </a:prstGeom>
        </p:spPr>
        <p:txBody>
          <a:bodyPr wrap="square">
            <a:spAutoFit/>
          </a:bodyPr>
          <a:lstStyle/>
          <a:p>
            <a:r>
              <a:rPr lang="en-US" sz="800" dirty="0">
                <a:solidFill>
                  <a:schemeClr val="bg1"/>
                </a:solidFill>
              </a:rPr>
              <a:t>Source: UNDP 202b.</a:t>
            </a:r>
          </a:p>
        </p:txBody>
      </p:sp>
      <p:sp>
        <p:nvSpPr>
          <p:cNvPr id="15" name="Content Placeholder 14">
            <a:extLst>
              <a:ext uri="{FF2B5EF4-FFF2-40B4-BE49-F238E27FC236}">
                <a16:creationId xmlns:a16="http://schemas.microsoft.com/office/drawing/2014/main" id="{42A66A20-D9EE-C248-85D0-ADEA4FB74A67}"/>
              </a:ext>
            </a:extLst>
          </p:cNvPr>
          <p:cNvSpPr>
            <a:spLocks noGrp="1"/>
          </p:cNvSpPr>
          <p:nvPr>
            <p:ph sz="quarter" idx="10"/>
          </p:nvPr>
        </p:nvSpPr>
        <p:spPr/>
        <p:txBody>
          <a:bodyPr/>
          <a:lstStyle/>
          <a:p>
            <a:endParaRPr lang="en-US"/>
          </a:p>
        </p:txBody>
      </p:sp>
      <p:pic>
        <p:nvPicPr>
          <p:cNvPr id="16" name="Content Placeholder 9">
            <a:extLst>
              <a:ext uri="{FF2B5EF4-FFF2-40B4-BE49-F238E27FC236}">
                <a16:creationId xmlns:a16="http://schemas.microsoft.com/office/drawing/2014/main" id="{7207C034-A30A-0B40-848B-A294A8EE5C9A}"/>
              </a:ext>
            </a:extLst>
          </p:cNvPr>
          <p:cNvPicPr>
            <a:picLocks noChangeAspect="1"/>
          </p:cNvPicPr>
          <p:nvPr/>
        </p:nvPicPr>
        <p:blipFill>
          <a:blip r:embed="rId3"/>
          <a:stretch>
            <a:fillRect/>
          </a:stretch>
        </p:blipFill>
        <p:spPr>
          <a:xfrm>
            <a:off x="700207" y="2387962"/>
            <a:ext cx="10540983" cy="3851698"/>
          </a:xfrm>
          <a:prstGeom prst="rect">
            <a:avLst/>
          </a:prstGeom>
        </p:spPr>
      </p:pic>
    </p:spTree>
    <p:extLst>
      <p:ext uri="{BB962C8B-B14F-4D97-AF65-F5344CB8AC3E}">
        <p14:creationId xmlns:p14="http://schemas.microsoft.com/office/powerpoint/2010/main" val="81931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B5786-E8A6-4BD4-997B-B70AA298C913}"/>
              </a:ext>
            </a:extLst>
          </p:cNvPr>
          <p:cNvSpPr>
            <a:spLocks noGrp="1"/>
          </p:cNvSpPr>
          <p:nvPr>
            <p:ph type="title"/>
          </p:nvPr>
        </p:nvSpPr>
        <p:spPr>
          <a:xfrm>
            <a:off x="560614" y="220160"/>
            <a:ext cx="10515600" cy="1022804"/>
          </a:xfrm>
          <a:prstGeom prst="rect">
            <a:avLst/>
          </a:prstGeom>
        </p:spPr>
        <p:txBody>
          <a:bodyPr>
            <a:normAutofit/>
          </a:bodyPr>
          <a:lstStyle/>
          <a:p>
            <a:pPr>
              <a:spcAft>
                <a:spcPts val="600"/>
              </a:spcAft>
            </a:pPr>
            <a:r>
              <a:rPr lang="en-US" dirty="0">
                <a:latin typeface="+mn-lt"/>
              </a:rPr>
              <a:t>Relationship between the HDI, PHDI, and components</a:t>
            </a:r>
          </a:p>
        </p:txBody>
      </p:sp>
      <p:sp>
        <p:nvSpPr>
          <p:cNvPr id="4" name="Oval 3">
            <a:extLst>
              <a:ext uri="{FF2B5EF4-FFF2-40B4-BE49-F238E27FC236}">
                <a16:creationId xmlns:a16="http://schemas.microsoft.com/office/drawing/2014/main" id="{2D6A7E03-913B-489C-87E1-FE1D1B2402A5}"/>
              </a:ext>
            </a:extLst>
          </p:cNvPr>
          <p:cNvSpPr/>
          <p:nvPr/>
        </p:nvSpPr>
        <p:spPr>
          <a:xfrm>
            <a:off x="2309036" y="2911218"/>
            <a:ext cx="1499387" cy="1499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FD4CE32-B8AA-4ED9-99E4-BD878D0943A5}"/>
              </a:ext>
            </a:extLst>
          </p:cNvPr>
          <p:cNvSpPr/>
          <p:nvPr/>
        </p:nvSpPr>
        <p:spPr>
          <a:xfrm>
            <a:off x="4654989" y="1829796"/>
            <a:ext cx="1499387" cy="1499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31DC95-7B11-4D3F-BE91-5D282D987DF2}"/>
              </a:ext>
            </a:extLst>
          </p:cNvPr>
          <p:cNvSpPr/>
          <p:nvPr/>
        </p:nvSpPr>
        <p:spPr>
          <a:xfrm>
            <a:off x="4732609" y="3893457"/>
            <a:ext cx="1499387" cy="14993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46A51B-BB14-459D-B781-3596919C4F70}"/>
              </a:ext>
            </a:extLst>
          </p:cNvPr>
          <p:cNvSpPr/>
          <p:nvPr/>
        </p:nvSpPr>
        <p:spPr>
          <a:xfrm>
            <a:off x="7156182" y="4950783"/>
            <a:ext cx="1499387" cy="1499387"/>
          </a:xfrm>
          <a:prstGeom prst="ellipse">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DC841A8E-F3C3-4F1E-84AC-817A18BEC669}"/>
              </a:ext>
            </a:extLst>
          </p:cNvPr>
          <p:cNvSpPr/>
          <p:nvPr/>
        </p:nvSpPr>
        <p:spPr>
          <a:xfrm>
            <a:off x="7078562" y="2579490"/>
            <a:ext cx="1499387" cy="1499387"/>
          </a:xfrm>
          <a:prstGeom prst="ellipse">
            <a:avLst/>
          </a:prstGeom>
          <a:noFill/>
          <a:ln>
            <a:solidFill>
              <a:srgbClr val="C0000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4E5055-8CBF-4E18-92B3-88C8FE677004}"/>
              </a:ext>
            </a:extLst>
          </p:cNvPr>
          <p:cNvSpPr txBox="1"/>
          <p:nvPr/>
        </p:nvSpPr>
        <p:spPr>
          <a:xfrm>
            <a:off x="7078562" y="2842127"/>
            <a:ext cx="1595121" cy="1051330"/>
          </a:xfrm>
          <a:prstGeom prst="rect">
            <a:avLst/>
          </a:prstGeom>
        </p:spPr>
        <p:txBody>
          <a:bodyPr vert="horz" wrap="none" lIns="91440" tIns="45720" rIns="91440" bIns="45720" rtlCol="0">
            <a:noAutofit/>
          </a:bodyPr>
          <a:lstStyle/>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CO2 emissions </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(production-</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based)</a:t>
            </a:r>
          </a:p>
        </p:txBody>
      </p:sp>
      <p:sp>
        <p:nvSpPr>
          <p:cNvPr id="11" name="TextBox 10">
            <a:extLst>
              <a:ext uri="{FF2B5EF4-FFF2-40B4-BE49-F238E27FC236}">
                <a16:creationId xmlns:a16="http://schemas.microsoft.com/office/drawing/2014/main" id="{98A4E17B-D9AA-45AA-A0CC-E99C99B5EF1A}"/>
              </a:ext>
            </a:extLst>
          </p:cNvPr>
          <p:cNvSpPr txBox="1"/>
          <p:nvPr/>
        </p:nvSpPr>
        <p:spPr>
          <a:xfrm>
            <a:off x="7156182" y="5464680"/>
            <a:ext cx="1595121" cy="640080"/>
          </a:xfrm>
          <a:prstGeom prst="rect">
            <a:avLst/>
          </a:prstGeom>
        </p:spPr>
        <p:txBody>
          <a:bodyPr vert="horz" wrap="none" lIns="91440" tIns="45720" rIns="91440" bIns="45720" rtlCol="0">
            <a:noAutofit/>
          </a:bodyPr>
          <a:lstStyle/>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Material</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footprint</a:t>
            </a:r>
          </a:p>
        </p:txBody>
      </p:sp>
      <p:sp>
        <p:nvSpPr>
          <p:cNvPr id="12" name="TextBox 11">
            <a:extLst>
              <a:ext uri="{FF2B5EF4-FFF2-40B4-BE49-F238E27FC236}">
                <a16:creationId xmlns:a16="http://schemas.microsoft.com/office/drawing/2014/main" id="{26D9C0EA-0B98-4AE4-AF20-68DD0E264BD2}"/>
              </a:ext>
            </a:extLst>
          </p:cNvPr>
          <p:cNvSpPr txBox="1"/>
          <p:nvPr/>
        </p:nvSpPr>
        <p:spPr>
          <a:xfrm>
            <a:off x="4607121" y="2367101"/>
            <a:ext cx="1595121" cy="640080"/>
          </a:xfrm>
          <a:prstGeom prst="rect">
            <a:avLst/>
          </a:prstGeom>
        </p:spPr>
        <p:txBody>
          <a:bodyPr vert="horz" wrap="none" lIns="91440" tIns="45720" rIns="91440" bIns="45720" rtlCol="0">
            <a:noAutofit/>
          </a:bodyPr>
          <a:lstStyle/>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Level of human</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development</a:t>
            </a:r>
          </a:p>
        </p:txBody>
      </p:sp>
      <p:sp>
        <p:nvSpPr>
          <p:cNvPr id="13" name="TextBox 12">
            <a:extLst>
              <a:ext uri="{FF2B5EF4-FFF2-40B4-BE49-F238E27FC236}">
                <a16:creationId xmlns:a16="http://schemas.microsoft.com/office/drawing/2014/main" id="{5E5842EA-2A6C-4F5E-A96A-5D2BFFBDB84F}"/>
              </a:ext>
            </a:extLst>
          </p:cNvPr>
          <p:cNvSpPr txBox="1"/>
          <p:nvPr/>
        </p:nvSpPr>
        <p:spPr>
          <a:xfrm>
            <a:off x="2268126" y="3162167"/>
            <a:ext cx="1595121" cy="1022804"/>
          </a:xfrm>
          <a:prstGeom prst="rect">
            <a:avLst/>
          </a:prstGeom>
        </p:spPr>
        <p:txBody>
          <a:bodyPr vert="horz" wrap="none" lIns="91440" tIns="45720" rIns="91440" bIns="45720" rtlCol="0">
            <a:noAutofit/>
          </a:bodyPr>
          <a:lstStyle/>
          <a:p>
            <a:pPr marL="0" indent="0" algn="ctr">
              <a:spcAft>
                <a:spcPts val="600"/>
              </a:spcAft>
              <a:buNone/>
            </a:pPr>
            <a:r>
              <a:rPr lang="en-US" sz="1050" dirty="0">
                <a:solidFill>
                  <a:prstClr val="black">
                    <a:lumMod val="75000"/>
                    <a:lumOff val="25000"/>
                  </a:prstClr>
                </a:solidFill>
                <a:latin typeface="Segoe UI" panose="020B0502040204020203" pitchFamily="34" charset="0"/>
                <a:cs typeface="Segoe UI" panose="020B0502040204020203" pitchFamily="34" charset="0"/>
              </a:rPr>
              <a:t>Level of human</a:t>
            </a:r>
          </a:p>
          <a:p>
            <a:pPr marL="0" indent="0" algn="ctr">
              <a:spcAft>
                <a:spcPts val="600"/>
              </a:spcAft>
              <a:buNone/>
            </a:pPr>
            <a:r>
              <a:rPr lang="en-US" sz="1050" dirty="0">
                <a:solidFill>
                  <a:prstClr val="black">
                    <a:lumMod val="75000"/>
                    <a:lumOff val="25000"/>
                  </a:prstClr>
                </a:solidFill>
                <a:latin typeface="Segoe UI" panose="020B0502040204020203" pitchFamily="34" charset="0"/>
                <a:cs typeface="Segoe UI" panose="020B0502040204020203" pitchFamily="34" charset="0"/>
              </a:rPr>
              <a:t>development </a:t>
            </a:r>
          </a:p>
          <a:p>
            <a:pPr marL="0" indent="0" algn="ctr">
              <a:spcAft>
                <a:spcPts val="600"/>
              </a:spcAft>
              <a:buNone/>
            </a:pPr>
            <a:r>
              <a:rPr lang="en-US" sz="1050" dirty="0">
                <a:solidFill>
                  <a:prstClr val="black">
                    <a:lumMod val="75000"/>
                    <a:lumOff val="25000"/>
                  </a:prstClr>
                </a:solidFill>
                <a:latin typeface="Segoe UI" panose="020B0502040204020203" pitchFamily="34" charset="0"/>
                <a:cs typeface="Segoe UI" panose="020B0502040204020203" pitchFamily="34" charset="0"/>
              </a:rPr>
              <a:t>adjusted for</a:t>
            </a:r>
          </a:p>
          <a:p>
            <a:pPr marL="0" indent="0" algn="ctr">
              <a:spcAft>
                <a:spcPts val="600"/>
              </a:spcAft>
              <a:buNone/>
            </a:pPr>
            <a:r>
              <a:rPr lang="en-US" sz="1050" dirty="0">
                <a:solidFill>
                  <a:prstClr val="black">
                    <a:lumMod val="75000"/>
                    <a:lumOff val="25000"/>
                  </a:prstClr>
                </a:solidFill>
                <a:latin typeface="Segoe UI" panose="020B0502040204020203" pitchFamily="34" charset="0"/>
                <a:cs typeface="Segoe UI" panose="020B0502040204020203" pitchFamily="34" charset="0"/>
              </a:rPr>
              <a:t>planetary pressures</a:t>
            </a:r>
            <a:endParaRPr lang="mn-MN" sz="105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ED41B756-40B9-46CD-8AB4-08055D59091B}"/>
              </a:ext>
            </a:extLst>
          </p:cNvPr>
          <p:cNvSpPr txBox="1"/>
          <p:nvPr/>
        </p:nvSpPr>
        <p:spPr>
          <a:xfrm>
            <a:off x="4684741" y="4148520"/>
            <a:ext cx="1595121" cy="1022804"/>
          </a:xfrm>
          <a:prstGeom prst="rect">
            <a:avLst/>
          </a:prstGeom>
        </p:spPr>
        <p:txBody>
          <a:bodyPr vert="horz" wrap="none" lIns="91440" tIns="45720" rIns="91440" bIns="45720" rtlCol="0">
            <a:noAutofit/>
          </a:bodyPr>
          <a:lstStyle/>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Adjustment</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factor for</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planetary</a:t>
            </a:r>
          </a:p>
          <a:p>
            <a:pPr marL="0" indent="0" algn="ctr">
              <a:spcAft>
                <a:spcPts val="600"/>
              </a:spcAft>
              <a:buNone/>
            </a:pPr>
            <a:r>
              <a:rPr lang="en-US" sz="1100" dirty="0">
                <a:solidFill>
                  <a:prstClr val="black">
                    <a:lumMod val="75000"/>
                    <a:lumOff val="25000"/>
                  </a:prstClr>
                </a:solidFill>
                <a:latin typeface="Segoe UI" panose="020B0502040204020203" pitchFamily="34" charset="0"/>
                <a:cs typeface="Segoe UI" panose="020B0502040204020203" pitchFamily="34" charset="0"/>
              </a:rPr>
              <a:t>measures</a:t>
            </a:r>
            <a:endParaRPr lang="mn-MN"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5" name="Text Placeholder 3">
            <a:extLst>
              <a:ext uri="{FF2B5EF4-FFF2-40B4-BE49-F238E27FC236}">
                <a16:creationId xmlns:a16="http://schemas.microsoft.com/office/drawing/2014/main" id="{FDFE970C-26BC-4530-AD86-54B73B18A460}"/>
              </a:ext>
            </a:extLst>
          </p:cNvPr>
          <p:cNvSpPr>
            <a:spLocks noGrp="1"/>
          </p:cNvSpPr>
          <p:nvPr>
            <p:ph type="body" idx="1"/>
          </p:nvPr>
        </p:nvSpPr>
        <p:spPr>
          <a:xfrm>
            <a:off x="574414" y="1276360"/>
            <a:ext cx="8417185" cy="430887"/>
          </a:xfrm>
        </p:spPr>
        <p:txBody>
          <a:bodyPr/>
          <a:lstStyle/>
          <a:p>
            <a:r>
              <a:rPr lang="en-US" dirty="0"/>
              <a:t>PHDI is created by multiplying the HDI by an adjustment factor</a:t>
            </a:r>
          </a:p>
        </p:txBody>
      </p:sp>
      <p:cxnSp>
        <p:nvCxnSpPr>
          <p:cNvPr id="17" name="Straight Arrow Connector 16">
            <a:extLst>
              <a:ext uri="{FF2B5EF4-FFF2-40B4-BE49-F238E27FC236}">
                <a16:creationId xmlns:a16="http://schemas.microsoft.com/office/drawing/2014/main" id="{6A70CF6B-C7CF-4DFE-B2A3-838B867EF5C1}"/>
              </a:ext>
            </a:extLst>
          </p:cNvPr>
          <p:cNvCxnSpPr/>
          <p:nvPr/>
        </p:nvCxnSpPr>
        <p:spPr>
          <a:xfrm flipH="1">
            <a:off x="6202242" y="3619500"/>
            <a:ext cx="782758" cy="4593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BB70C296-0228-4152-89BF-1045C1B6410C}"/>
              </a:ext>
            </a:extLst>
          </p:cNvPr>
          <p:cNvCxnSpPr/>
          <p:nvPr/>
        </p:nvCxnSpPr>
        <p:spPr>
          <a:xfrm flipH="1" flipV="1">
            <a:off x="6202242" y="5067300"/>
            <a:ext cx="876320" cy="3973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72C57363-BBBD-48D8-B800-70D192A561D0}"/>
              </a:ext>
            </a:extLst>
          </p:cNvPr>
          <p:cNvCxnSpPr/>
          <p:nvPr/>
        </p:nvCxnSpPr>
        <p:spPr>
          <a:xfrm flipH="1" flipV="1">
            <a:off x="3793546" y="4148520"/>
            <a:ext cx="876320" cy="3973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DA5CD9A6-BAB4-4E32-B37C-4B9070BF6D97}"/>
              </a:ext>
            </a:extLst>
          </p:cNvPr>
          <p:cNvCxnSpPr/>
          <p:nvPr/>
        </p:nvCxnSpPr>
        <p:spPr>
          <a:xfrm flipH="1">
            <a:off x="3776497" y="2679340"/>
            <a:ext cx="782758" cy="4593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Text Placeholder 3">
            <a:extLst>
              <a:ext uri="{FF2B5EF4-FFF2-40B4-BE49-F238E27FC236}">
                <a16:creationId xmlns:a16="http://schemas.microsoft.com/office/drawing/2014/main" id="{E34798EC-C349-4B94-9482-C5B204FA1895}"/>
              </a:ext>
            </a:extLst>
          </p:cNvPr>
          <p:cNvSpPr txBox="1">
            <a:spLocks/>
          </p:cNvSpPr>
          <p:nvPr/>
        </p:nvSpPr>
        <p:spPr>
          <a:xfrm>
            <a:off x="6191658" y="4352668"/>
            <a:ext cx="876320" cy="559127"/>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chemeClr val="bg1"/>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100" b="0" dirty="0"/>
              <a:t>Arithmetic</a:t>
            </a:r>
          </a:p>
          <a:p>
            <a:pPr algn="ctr"/>
            <a:r>
              <a:rPr lang="en-US" sz="1100" b="0" dirty="0"/>
              <a:t>mean</a:t>
            </a:r>
          </a:p>
        </p:txBody>
      </p:sp>
      <p:sp>
        <p:nvSpPr>
          <p:cNvPr id="19" name="Text Placeholder 3">
            <a:extLst>
              <a:ext uri="{FF2B5EF4-FFF2-40B4-BE49-F238E27FC236}">
                <a16:creationId xmlns:a16="http://schemas.microsoft.com/office/drawing/2014/main" id="{A70BE8D7-28F4-4319-BC4B-6FEF9FDFCCBF}"/>
              </a:ext>
            </a:extLst>
          </p:cNvPr>
          <p:cNvSpPr txBox="1">
            <a:spLocks/>
          </p:cNvSpPr>
          <p:nvPr/>
        </p:nvSpPr>
        <p:spPr>
          <a:xfrm>
            <a:off x="3745679" y="3381347"/>
            <a:ext cx="876320" cy="559127"/>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chemeClr val="bg1"/>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100" b="0" dirty="0"/>
              <a:t>Product of</a:t>
            </a:r>
          </a:p>
          <a:p>
            <a:pPr algn="ctr"/>
            <a:r>
              <a:rPr lang="en-US" sz="1100" b="0" dirty="0"/>
              <a:t>HDI and A</a:t>
            </a:r>
          </a:p>
        </p:txBody>
      </p:sp>
    </p:spTree>
    <p:extLst>
      <p:ext uri="{BB962C8B-B14F-4D97-AF65-F5344CB8AC3E}">
        <p14:creationId xmlns:p14="http://schemas.microsoft.com/office/powerpoint/2010/main" val="211927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6C99E5D1-78A1-BE49-9998-5EC8E343AD62}"/>
              </a:ext>
            </a:extLst>
          </p:cNvPr>
          <p:cNvSpPr/>
          <p:nvPr/>
        </p:nvSpPr>
        <p:spPr>
          <a:xfrm>
            <a:off x="6276114" y="5173167"/>
            <a:ext cx="4353791" cy="1169551"/>
          </a:xfrm>
          <a:prstGeom prst="roundRect">
            <a:avLst/>
          </a:prstGeom>
          <a:solidFill>
            <a:schemeClr val="tx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E03D79D3-2D9A-164F-B5FA-3EEE566DD441}"/>
              </a:ext>
            </a:extLst>
          </p:cNvPr>
          <p:cNvSpPr/>
          <p:nvPr/>
        </p:nvSpPr>
        <p:spPr>
          <a:xfrm>
            <a:off x="6276114" y="3666485"/>
            <a:ext cx="4353791" cy="1169551"/>
          </a:xfrm>
          <a:prstGeom prst="roundRect">
            <a:avLst/>
          </a:prstGeom>
          <a:solidFill>
            <a:schemeClr val="tx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8939E34D-3258-1049-91BB-E23F29F9FB1A}"/>
              </a:ext>
            </a:extLst>
          </p:cNvPr>
          <p:cNvSpPr/>
          <p:nvPr/>
        </p:nvSpPr>
        <p:spPr>
          <a:xfrm>
            <a:off x="6276114" y="2128631"/>
            <a:ext cx="4353791" cy="1169551"/>
          </a:xfrm>
          <a:prstGeom prst="roundRect">
            <a:avLst/>
          </a:prstGeom>
          <a:solidFill>
            <a:schemeClr val="tx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prstGeom prst="rect">
            <a:avLst/>
          </a:prstGeom>
        </p:spPr>
        <p:txBody>
          <a:bodyPr>
            <a:normAutofit/>
          </a:bodyPr>
          <a:lstStyle/>
          <a:p>
            <a:pPr>
              <a:spcAft>
                <a:spcPts val="600"/>
              </a:spcAft>
            </a:pPr>
            <a:r>
              <a:rPr lang="en-US" dirty="0">
                <a:latin typeface="+mn-lt"/>
              </a:rPr>
              <a:t>The 30th Anniversary Report</a:t>
            </a:r>
          </a:p>
        </p:txBody>
      </p:sp>
      <p:sp>
        <p:nvSpPr>
          <p:cNvPr id="4" name="Text Placeholder 3">
            <a:extLst>
              <a:ext uri="{FF2B5EF4-FFF2-40B4-BE49-F238E27FC236}">
                <a16:creationId xmlns:a16="http://schemas.microsoft.com/office/drawing/2014/main" id="{E3418634-564F-E64E-8A51-61ACC5AE9327}"/>
              </a:ext>
            </a:extLst>
          </p:cNvPr>
          <p:cNvSpPr>
            <a:spLocks noGrp="1"/>
          </p:cNvSpPr>
          <p:nvPr>
            <p:ph type="body" idx="1"/>
          </p:nvPr>
        </p:nvSpPr>
        <p:spPr>
          <a:xfrm>
            <a:off x="574415" y="1276360"/>
            <a:ext cx="7368642" cy="1107996"/>
          </a:xfrm>
        </p:spPr>
        <p:txBody>
          <a:bodyPr/>
          <a:lstStyle/>
          <a:p>
            <a:r>
              <a:rPr lang="en-US" dirty="0"/>
              <a:t>Structure of the 2020 Human Development Report</a:t>
            </a:r>
          </a:p>
        </p:txBody>
      </p:sp>
      <p:sp>
        <p:nvSpPr>
          <p:cNvPr id="16" name="Text Placeholder 3">
            <a:extLst>
              <a:ext uri="{FF2B5EF4-FFF2-40B4-BE49-F238E27FC236}">
                <a16:creationId xmlns:a16="http://schemas.microsoft.com/office/drawing/2014/main" id="{E325300B-9604-3948-AE03-C42F5471BA83}"/>
              </a:ext>
            </a:extLst>
          </p:cNvPr>
          <p:cNvSpPr txBox="1">
            <a:spLocks/>
          </p:cNvSpPr>
          <p:nvPr/>
        </p:nvSpPr>
        <p:spPr>
          <a:xfrm>
            <a:off x="1428728" y="3349449"/>
            <a:ext cx="1922317" cy="1826141"/>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400" dirty="0">
                <a:solidFill>
                  <a:schemeClr val="bg1"/>
                </a:solidFill>
              </a:rPr>
              <a:t>2020 HDR</a:t>
            </a:r>
          </a:p>
          <a:p>
            <a:pPr algn="ctr"/>
            <a:r>
              <a:rPr lang="en-US" sz="1600" dirty="0">
                <a:solidFill>
                  <a:schemeClr val="bg1"/>
                </a:solidFill>
              </a:rPr>
              <a:t>Expanding human development, easing planetary pressures </a:t>
            </a:r>
          </a:p>
          <a:p>
            <a:pPr algn="ctr"/>
            <a:endParaRPr lang="en-US" sz="2400" dirty="0">
              <a:solidFill>
                <a:schemeClr val="bg1"/>
              </a:solidFill>
            </a:endParaRPr>
          </a:p>
        </p:txBody>
      </p:sp>
      <p:sp>
        <p:nvSpPr>
          <p:cNvPr id="24" name="Text Placeholder 3">
            <a:extLst>
              <a:ext uri="{FF2B5EF4-FFF2-40B4-BE49-F238E27FC236}">
                <a16:creationId xmlns:a16="http://schemas.microsoft.com/office/drawing/2014/main" id="{8263912F-522A-D24D-8E57-06A9D2BEE9CB}"/>
              </a:ext>
            </a:extLst>
          </p:cNvPr>
          <p:cNvSpPr txBox="1">
            <a:spLocks/>
          </p:cNvSpPr>
          <p:nvPr/>
        </p:nvSpPr>
        <p:spPr>
          <a:xfrm>
            <a:off x="4227540" y="2221236"/>
            <a:ext cx="1673682" cy="738664"/>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solidFill>
                  <a:schemeClr val="bg1"/>
                </a:solidFill>
              </a:rPr>
              <a:t>Renewing human development for the Anthropocene </a:t>
            </a:r>
          </a:p>
        </p:txBody>
      </p:sp>
      <p:sp>
        <p:nvSpPr>
          <p:cNvPr id="25" name="Text Placeholder 3">
            <a:extLst>
              <a:ext uri="{FF2B5EF4-FFF2-40B4-BE49-F238E27FC236}">
                <a16:creationId xmlns:a16="http://schemas.microsoft.com/office/drawing/2014/main" id="{DB86311C-D261-9C49-9048-B148B6F162B0}"/>
              </a:ext>
            </a:extLst>
          </p:cNvPr>
          <p:cNvSpPr txBox="1">
            <a:spLocks/>
          </p:cNvSpPr>
          <p:nvPr/>
        </p:nvSpPr>
        <p:spPr>
          <a:xfrm>
            <a:off x="4227540" y="3811045"/>
            <a:ext cx="1673682" cy="738664"/>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solidFill>
                  <a:schemeClr val="bg1"/>
                </a:solidFill>
              </a:rPr>
              <a:t>Mechanisms of change to catalyze action </a:t>
            </a:r>
          </a:p>
        </p:txBody>
      </p:sp>
      <p:sp>
        <p:nvSpPr>
          <p:cNvPr id="26" name="Text Placeholder 3">
            <a:extLst>
              <a:ext uri="{FF2B5EF4-FFF2-40B4-BE49-F238E27FC236}">
                <a16:creationId xmlns:a16="http://schemas.microsoft.com/office/drawing/2014/main" id="{1535DE1C-6C3D-254D-A931-11B7967B161A}"/>
              </a:ext>
            </a:extLst>
          </p:cNvPr>
          <p:cNvSpPr txBox="1">
            <a:spLocks/>
          </p:cNvSpPr>
          <p:nvPr/>
        </p:nvSpPr>
        <p:spPr>
          <a:xfrm>
            <a:off x="4227540" y="5587891"/>
            <a:ext cx="1673682" cy="523220"/>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solidFill>
                  <a:schemeClr val="bg1"/>
                </a:solidFill>
              </a:rPr>
              <a:t>Exploring new metrics</a:t>
            </a:r>
          </a:p>
        </p:txBody>
      </p:sp>
      <p:sp>
        <p:nvSpPr>
          <p:cNvPr id="27" name="Text Placeholder 3">
            <a:extLst>
              <a:ext uri="{FF2B5EF4-FFF2-40B4-BE49-F238E27FC236}">
                <a16:creationId xmlns:a16="http://schemas.microsoft.com/office/drawing/2014/main" id="{5413BB5A-931B-414F-809F-741105243D97}"/>
              </a:ext>
            </a:extLst>
          </p:cNvPr>
          <p:cNvSpPr txBox="1">
            <a:spLocks/>
          </p:cNvSpPr>
          <p:nvPr/>
        </p:nvSpPr>
        <p:spPr>
          <a:xfrm>
            <a:off x="6478364" y="2273191"/>
            <a:ext cx="1673682" cy="892552"/>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b="0" dirty="0">
                <a:solidFill>
                  <a:schemeClr val="tx1"/>
                </a:solidFill>
              </a:rPr>
              <a:t>We are destabilizing the planetary systems we rely on for survival.</a:t>
            </a:r>
          </a:p>
        </p:txBody>
      </p:sp>
      <p:sp>
        <p:nvSpPr>
          <p:cNvPr id="28" name="Text Placeholder 3">
            <a:extLst>
              <a:ext uri="{FF2B5EF4-FFF2-40B4-BE49-F238E27FC236}">
                <a16:creationId xmlns:a16="http://schemas.microsoft.com/office/drawing/2014/main" id="{65AD22CA-51BA-C943-8443-4A58604F8890}"/>
              </a:ext>
            </a:extLst>
          </p:cNvPr>
          <p:cNvSpPr txBox="1">
            <a:spLocks/>
          </p:cNvSpPr>
          <p:nvPr/>
        </p:nvSpPr>
        <p:spPr>
          <a:xfrm>
            <a:off x="8674850" y="2273191"/>
            <a:ext cx="1673682" cy="892552"/>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b="0" dirty="0">
                <a:solidFill>
                  <a:schemeClr val="tx1"/>
                </a:solidFill>
              </a:rPr>
              <a:t>These imbalances reinforce each other, amplifying the challenges. </a:t>
            </a:r>
          </a:p>
        </p:txBody>
      </p:sp>
      <p:sp>
        <p:nvSpPr>
          <p:cNvPr id="29" name="Text Placeholder 3">
            <a:extLst>
              <a:ext uri="{FF2B5EF4-FFF2-40B4-BE49-F238E27FC236}">
                <a16:creationId xmlns:a16="http://schemas.microsoft.com/office/drawing/2014/main" id="{C6CCBA1B-A9FE-9D49-8482-526F9618E44B}"/>
              </a:ext>
            </a:extLst>
          </p:cNvPr>
          <p:cNvSpPr txBox="1">
            <a:spLocks/>
          </p:cNvSpPr>
          <p:nvPr/>
        </p:nvSpPr>
        <p:spPr>
          <a:xfrm>
            <a:off x="6586276" y="3783963"/>
            <a:ext cx="1673682" cy="892552"/>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b="0" dirty="0">
                <a:solidFill>
                  <a:schemeClr val="tx1"/>
                </a:solidFill>
              </a:rPr>
              <a:t>We need a great transformation in the way we live, work and cooperate. </a:t>
            </a:r>
          </a:p>
        </p:txBody>
      </p:sp>
      <p:sp>
        <p:nvSpPr>
          <p:cNvPr id="30" name="Text Placeholder 3">
            <a:extLst>
              <a:ext uri="{FF2B5EF4-FFF2-40B4-BE49-F238E27FC236}">
                <a16:creationId xmlns:a16="http://schemas.microsoft.com/office/drawing/2014/main" id="{6D17A044-FDA9-934D-B315-DBF5570EC9F2}"/>
              </a:ext>
            </a:extLst>
          </p:cNvPr>
          <p:cNvSpPr txBox="1">
            <a:spLocks/>
          </p:cNvSpPr>
          <p:nvPr/>
        </p:nvSpPr>
        <p:spPr>
          <a:xfrm>
            <a:off x="8674850" y="3683936"/>
            <a:ext cx="1831309" cy="1092607"/>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b="0" dirty="0">
                <a:solidFill>
                  <a:schemeClr val="tx1"/>
                </a:solidFill>
              </a:rPr>
              <a:t>New social norms, improved incentives and working with —  not against  — nature can take us there. </a:t>
            </a:r>
          </a:p>
        </p:txBody>
      </p:sp>
      <p:sp>
        <p:nvSpPr>
          <p:cNvPr id="31" name="Text Placeholder 3">
            <a:extLst>
              <a:ext uri="{FF2B5EF4-FFF2-40B4-BE49-F238E27FC236}">
                <a16:creationId xmlns:a16="http://schemas.microsoft.com/office/drawing/2014/main" id="{8528A9C6-DD3C-4847-9EA5-45FF634A0E79}"/>
              </a:ext>
            </a:extLst>
          </p:cNvPr>
          <p:cNvSpPr txBox="1">
            <a:spLocks/>
          </p:cNvSpPr>
          <p:nvPr/>
        </p:nvSpPr>
        <p:spPr>
          <a:xfrm>
            <a:off x="6540710" y="5396974"/>
            <a:ext cx="1673682" cy="692497"/>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b="0" dirty="0">
                <a:solidFill>
                  <a:schemeClr val="tx1"/>
                </a:solidFill>
              </a:rPr>
              <a:t>A new era requires new  measures of human development.</a:t>
            </a:r>
          </a:p>
        </p:txBody>
      </p:sp>
      <p:sp>
        <p:nvSpPr>
          <p:cNvPr id="32" name="Text Placeholder 3">
            <a:extLst>
              <a:ext uri="{FF2B5EF4-FFF2-40B4-BE49-F238E27FC236}">
                <a16:creationId xmlns:a16="http://schemas.microsoft.com/office/drawing/2014/main" id="{8AF23163-3132-2E42-B8CD-470A3C39DDA6}"/>
              </a:ext>
            </a:extLst>
          </p:cNvPr>
          <p:cNvSpPr txBox="1">
            <a:spLocks/>
          </p:cNvSpPr>
          <p:nvPr/>
        </p:nvSpPr>
        <p:spPr>
          <a:xfrm>
            <a:off x="8674850" y="5296946"/>
            <a:ext cx="1809582" cy="892552"/>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2200" b="1" i="0" kern="1200">
                <a:solidFill>
                  <a:srgbClr val="FFFFFF"/>
                </a:solidFill>
                <a:latin typeface="+mj-lt"/>
                <a:ea typeface="+mn-ea"/>
                <a:cs typeface="Calibri Light" panose="020F03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FFFFFF"/>
                </a:solidFill>
                <a:latin typeface="+mj-lt"/>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FFFFFF"/>
                </a:solidFill>
                <a:latin typeface="+mj-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FFFFFF"/>
                </a:solidFill>
                <a:latin typeface="+mj-lt"/>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300" b="0" dirty="0">
                <a:solidFill>
                  <a:schemeClr val="tx1"/>
                </a:solidFill>
              </a:rPr>
              <a:t>The Report proposes  a planetary pressures–adjusted Human Development Index. </a:t>
            </a:r>
          </a:p>
        </p:txBody>
      </p:sp>
      <p:cxnSp>
        <p:nvCxnSpPr>
          <p:cNvPr id="34" name="Straight Connector 33">
            <a:extLst>
              <a:ext uri="{FF2B5EF4-FFF2-40B4-BE49-F238E27FC236}">
                <a16:creationId xmlns:a16="http://schemas.microsoft.com/office/drawing/2014/main" id="{B495D665-39E0-B646-91BC-F243EB93043F}"/>
              </a:ext>
            </a:extLst>
          </p:cNvPr>
          <p:cNvCxnSpPr/>
          <p:nvPr/>
        </p:nvCxnSpPr>
        <p:spPr>
          <a:xfrm>
            <a:off x="8478987" y="2221236"/>
            <a:ext cx="0" cy="95410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EA5804-C723-1C44-B65D-0F9473E5E0C9}"/>
              </a:ext>
            </a:extLst>
          </p:cNvPr>
          <p:cNvCxnSpPr/>
          <p:nvPr/>
        </p:nvCxnSpPr>
        <p:spPr>
          <a:xfrm>
            <a:off x="8478987" y="3759090"/>
            <a:ext cx="0" cy="95410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BC9F16-6BB8-2840-8C5A-49E466696A08}"/>
              </a:ext>
            </a:extLst>
          </p:cNvPr>
          <p:cNvCxnSpPr/>
          <p:nvPr/>
        </p:nvCxnSpPr>
        <p:spPr>
          <a:xfrm>
            <a:off x="8478987" y="5265772"/>
            <a:ext cx="0" cy="95410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AD3C972-1A1A-4F4C-ABD4-ECC1E3EE98E7}"/>
              </a:ext>
            </a:extLst>
          </p:cNvPr>
          <p:cNvSpPr txBox="1"/>
          <p:nvPr/>
        </p:nvSpPr>
        <p:spPr>
          <a:xfrm>
            <a:off x="10983196" y="4987636"/>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1E6D4C93-FAA9-4447-817F-7B14675B269D}"/>
              </a:ext>
            </a:extLst>
          </p:cNvPr>
          <p:cNvSpPr txBox="1"/>
          <p:nvPr/>
        </p:nvSpPr>
        <p:spPr>
          <a:xfrm>
            <a:off x="2698230" y="-2473377"/>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5" name="Picture 34" descr="Shape&#10;&#10;Description automatically generated">
            <a:extLst>
              <a:ext uri="{FF2B5EF4-FFF2-40B4-BE49-F238E27FC236}">
                <a16:creationId xmlns:a16="http://schemas.microsoft.com/office/drawing/2014/main" id="{886D351B-0C67-C14C-B081-F81DFCF8C4B0}"/>
              </a:ext>
            </a:extLst>
          </p:cNvPr>
          <p:cNvPicPr>
            <a:picLocks noChangeAspect="1"/>
          </p:cNvPicPr>
          <p:nvPr/>
        </p:nvPicPr>
        <p:blipFill>
          <a:blip r:embed="rId2"/>
          <a:stretch>
            <a:fillRect/>
          </a:stretch>
        </p:blipFill>
        <p:spPr>
          <a:xfrm>
            <a:off x="1117343" y="2128631"/>
            <a:ext cx="3099827" cy="4055917"/>
          </a:xfrm>
          <a:prstGeom prst="rect">
            <a:avLst/>
          </a:prstGeom>
        </p:spPr>
      </p:pic>
    </p:spTree>
    <p:extLst>
      <p:ext uri="{BB962C8B-B14F-4D97-AF65-F5344CB8AC3E}">
        <p14:creationId xmlns:p14="http://schemas.microsoft.com/office/powerpoint/2010/main" val="4188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prstGeom prst="rect">
            <a:avLst/>
          </a:prstGeom>
        </p:spPr>
        <p:txBody>
          <a:bodyPr>
            <a:normAutofit/>
          </a:bodyPr>
          <a:lstStyle/>
          <a:p>
            <a:pPr>
              <a:spcAft>
                <a:spcPts val="600"/>
              </a:spcAft>
            </a:pPr>
            <a:r>
              <a:rPr lang="en-US" dirty="0">
                <a:latin typeface="+mn-lt"/>
              </a:rPr>
              <a:t>Nowhere has high human development &amp; low planetary pressure - yet</a:t>
            </a:r>
          </a:p>
        </p:txBody>
      </p:sp>
      <p:sp>
        <p:nvSpPr>
          <p:cNvPr id="7" name="Content Placeholder 6">
            <a:extLst>
              <a:ext uri="{FF2B5EF4-FFF2-40B4-BE49-F238E27FC236}">
                <a16:creationId xmlns:a16="http://schemas.microsoft.com/office/drawing/2014/main" id="{632D97DE-A8F1-504F-91EE-FD9D9689989E}"/>
              </a:ext>
            </a:extLst>
          </p:cNvPr>
          <p:cNvSpPr>
            <a:spLocks noGrp="1"/>
          </p:cNvSpPr>
          <p:nvPr>
            <p:ph sz="quarter" idx="10"/>
          </p:nvPr>
        </p:nvSpPr>
        <p:spPr/>
        <p:txBody>
          <a:bodyPr/>
          <a:lstStyle/>
          <a:p>
            <a:r>
              <a:rPr lang="en-US" dirty="0"/>
              <a:t>Source: Human Development Report Office.</a:t>
            </a:r>
          </a:p>
          <a:p>
            <a:endParaRPr lang="en-US" dirty="0"/>
          </a:p>
        </p:txBody>
      </p:sp>
      <p:sp>
        <p:nvSpPr>
          <p:cNvPr id="5" name="Text Placeholder 4">
            <a:extLst>
              <a:ext uri="{FF2B5EF4-FFF2-40B4-BE49-F238E27FC236}">
                <a16:creationId xmlns:a16="http://schemas.microsoft.com/office/drawing/2014/main" id="{63FDFCA7-F826-8343-8A05-8B69C1B97104}"/>
              </a:ext>
            </a:extLst>
          </p:cNvPr>
          <p:cNvSpPr>
            <a:spLocks noGrp="1"/>
          </p:cNvSpPr>
          <p:nvPr>
            <p:ph type="body" idx="1"/>
          </p:nvPr>
        </p:nvSpPr>
        <p:spPr>
          <a:xfrm>
            <a:off x="560614" y="1376363"/>
            <a:ext cx="8798185" cy="490537"/>
          </a:xfrm>
        </p:spPr>
        <p:txBody>
          <a:bodyPr/>
          <a:lstStyle/>
          <a:p>
            <a:r>
              <a:rPr lang="en-US" dirty="0"/>
              <a:t>Adjusting the Human Development Index for planetary pressures. </a:t>
            </a:r>
          </a:p>
          <a:p>
            <a:endParaRPr lang="en-US" dirty="0"/>
          </a:p>
          <a:p>
            <a:endParaRPr lang="en-US" dirty="0"/>
          </a:p>
        </p:txBody>
      </p:sp>
      <p:sp>
        <p:nvSpPr>
          <p:cNvPr id="16" name="TextBox 15">
            <a:extLst>
              <a:ext uri="{FF2B5EF4-FFF2-40B4-BE49-F238E27FC236}">
                <a16:creationId xmlns:a16="http://schemas.microsoft.com/office/drawing/2014/main" id="{6BAABE86-FE95-7148-9B2C-C7048EE85DEB}"/>
              </a:ext>
            </a:extLst>
          </p:cNvPr>
          <p:cNvSpPr txBox="1"/>
          <p:nvPr/>
        </p:nvSpPr>
        <p:spPr>
          <a:xfrm>
            <a:off x="1858780" y="-2128603"/>
            <a:ext cx="0" cy="0"/>
          </a:xfrm>
          <a:prstGeom prst="rect">
            <a:avLst/>
          </a:prstGeom>
        </p:spPr>
        <p:txBody>
          <a:bodyPr vert="horz" wrap="none" lIns="91440" tIns="45720" rIns="91440" bIns="45720" rtlCol="0">
            <a:noAutofit/>
          </a:bodyPr>
          <a:lstStyle/>
          <a:p>
            <a:pPr marL="0" indent="0" algn="l">
              <a:lnSpc>
                <a:spcPts val="1800"/>
              </a:lnSpc>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F8857032-5470-4260-8DEB-00360E48E91F}"/>
              </a:ext>
            </a:extLst>
          </p:cNvPr>
          <p:cNvPicPr>
            <a:picLocks noChangeAspect="1"/>
          </p:cNvPicPr>
          <p:nvPr/>
        </p:nvPicPr>
        <p:blipFill>
          <a:blip r:embed="rId3"/>
          <a:stretch>
            <a:fillRect/>
          </a:stretch>
        </p:blipFill>
        <p:spPr>
          <a:xfrm>
            <a:off x="574415" y="1948497"/>
            <a:ext cx="10712024" cy="4338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8F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a:prstGeom prst="rect">
            <a:avLst/>
          </a:prstGeom>
        </p:spPr>
        <p:txBody>
          <a:bodyPr>
            <a:normAutofit/>
          </a:bodyPr>
          <a:lstStyle/>
          <a:p>
            <a:pPr>
              <a:spcAft>
                <a:spcPts val="600"/>
              </a:spcAft>
            </a:pPr>
            <a:r>
              <a:rPr lang="en-US" dirty="0">
                <a:solidFill>
                  <a:schemeClr val="bg1"/>
                </a:solidFill>
              </a:rPr>
              <a:t>High human development means high resource use</a:t>
            </a:r>
            <a:endParaRPr lang="en-US" dirty="0">
              <a:solidFill>
                <a:schemeClr val="bg1"/>
              </a:solidFill>
              <a:latin typeface="+mn-lt"/>
            </a:endParaRPr>
          </a:p>
        </p:txBody>
      </p:sp>
      <p:sp>
        <p:nvSpPr>
          <p:cNvPr id="9" name="Text Placeholder 8">
            <a:extLst>
              <a:ext uri="{FF2B5EF4-FFF2-40B4-BE49-F238E27FC236}">
                <a16:creationId xmlns:a16="http://schemas.microsoft.com/office/drawing/2014/main" id="{0CBE2A12-EB67-1942-A275-D37AB3C25FAF}"/>
              </a:ext>
            </a:extLst>
          </p:cNvPr>
          <p:cNvSpPr>
            <a:spLocks noGrp="1"/>
          </p:cNvSpPr>
          <p:nvPr>
            <p:ph type="body" idx="1"/>
          </p:nvPr>
        </p:nvSpPr>
        <p:spPr>
          <a:xfrm>
            <a:off x="574415" y="1681163"/>
            <a:ext cx="2033874" cy="1107996"/>
          </a:xfrm>
        </p:spPr>
        <p:txBody>
          <a:bodyPr/>
          <a:lstStyle/>
          <a:p>
            <a:r>
              <a:rPr lang="en-US" dirty="0">
                <a:solidFill>
                  <a:schemeClr val="bg1"/>
                </a:solidFill>
              </a:rPr>
              <a:t>Where human development paths landed: high HDI goes with high resource use</a:t>
            </a:r>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endParaRPr>
          </a:p>
        </p:txBody>
      </p:sp>
      <p:pic>
        <p:nvPicPr>
          <p:cNvPr id="10" name="Picture 9" descr="Chart, bubble chart&#10;&#10;Description automatically generated">
            <a:extLst>
              <a:ext uri="{FF2B5EF4-FFF2-40B4-BE49-F238E27FC236}">
                <a16:creationId xmlns:a16="http://schemas.microsoft.com/office/drawing/2014/main" id="{972A5FF7-B63C-4862-A1FE-7600D1055157}"/>
              </a:ext>
            </a:extLst>
          </p:cNvPr>
          <p:cNvPicPr>
            <a:picLocks noChangeAspect="1"/>
          </p:cNvPicPr>
          <p:nvPr/>
        </p:nvPicPr>
        <p:blipFill rotWithShape="1">
          <a:blip r:embed="rId2"/>
          <a:srcRect b="15862"/>
          <a:stretch/>
        </p:blipFill>
        <p:spPr>
          <a:xfrm>
            <a:off x="2570922" y="1755920"/>
            <a:ext cx="8505292" cy="4085552"/>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CBD9AF7-832C-4D7F-932E-8CB3BE27096A}"/>
              </a:ext>
            </a:extLst>
          </p:cNvPr>
          <p:cNvSpPr/>
          <p:nvPr/>
        </p:nvSpPr>
        <p:spPr>
          <a:xfrm>
            <a:off x="10498015" y="1890346"/>
            <a:ext cx="430823" cy="8988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46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B4659-CF72-964E-9A90-316A3A5FBD0E}"/>
              </a:ext>
            </a:extLst>
          </p:cNvPr>
          <p:cNvSpPr>
            <a:spLocks noGrp="1"/>
          </p:cNvSpPr>
          <p:nvPr>
            <p:ph type="title"/>
          </p:nvPr>
        </p:nvSpPr>
        <p:spPr/>
        <p:txBody>
          <a:bodyPr/>
          <a:lstStyle/>
          <a:p>
            <a:r>
              <a:rPr lang="en-US" dirty="0"/>
              <a:t>A new era needs new measures: the PHDI</a:t>
            </a:r>
          </a:p>
        </p:txBody>
      </p:sp>
      <p:pic>
        <p:nvPicPr>
          <p:cNvPr id="22" name="Content Placeholder 21" descr="Chart&#10;&#10;Description automatically generated">
            <a:extLst>
              <a:ext uri="{FF2B5EF4-FFF2-40B4-BE49-F238E27FC236}">
                <a16:creationId xmlns:a16="http://schemas.microsoft.com/office/drawing/2014/main" id="{B7F0A67B-B6F6-EF4E-A94B-6BCCB42863AF}"/>
              </a:ext>
            </a:extLst>
          </p:cNvPr>
          <p:cNvPicPr>
            <a:picLocks noGrp="1" noChangeAspect="1"/>
          </p:cNvPicPr>
          <p:nvPr>
            <p:ph sz="quarter" idx="10"/>
          </p:nvPr>
        </p:nvPicPr>
        <p:blipFill>
          <a:blip r:embed="rId2"/>
          <a:stretch>
            <a:fillRect/>
          </a:stretch>
        </p:blipFill>
        <p:spPr>
          <a:xfrm>
            <a:off x="4563687" y="6535738"/>
            <a:ext cx="273800" cy="217487"/>
          </a:xfrm>
        </p:spPr>
      </p:pic>
      <p:sp>
        <p:nvSpPr>
          <p:cNvPr id="8" name="Content Placeholder 2">
            <a:extLst>
              <a:ext uri="{FF2B5EF4-FFF2-40B4-BE49-F238E27FC236}">
                <a16:creationId xmlns:a16="http://schemas.microsoft.com/office/drawing/2014/main" id="{0203C390-2D8C-0A41-81D0-9D41A16C7875}"/>
              </a:ext>
            </a:extLst>
          </p:cNvPr>
          <p:cNvSpPr txBox="1">
            <a:spLocks/>
          </p:cNvSpPr>
          <p:nvPr/>
        </p:nvSpPr>
        <p:spPr>
          <a:xfrm>
            <a:off x="604434" y="2391840"/>
            <a:ext cx="2671029" cy="31764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sz="2400" dirty="0">
              <a:solidFill>
                <a:srgbClr val="FFFFFF"/>
              </a:solidFill>
            </a:endParaRPr>
          </a:p>
        </p:txBody>
      </p:sp>
      <p:sp>
        <p:nvSpPr>
          <p:cNvPr id="10" name="Rectangle 9">
            <a:extLst>
              <a:ext uri="{FF2B5EF4-FFF2-40B4-BE49-F238E27FC236}">
                <a16:creationId xmlns:a16="http://schemas.microsoft.com/office/drawing/2014/main" id="{16B4E623-7BC5-614E-A3A7-E6B268DD6DA4}"/>
              </a:ext>
            </a:extLst>
          </p:cNvPr>
          <p:cNvSpPr/>
          <p:nvPr/>
        </p:nvSpPr>
        <p:spPr>
          <a:xfrm>
            <a:off x="574415" y="6528972"/>
            <a:ext cx="6541505" cy="218544"/>
          </a:xfrm>
          <a:prstGeom prst="rect">
            <a:avLst/>
          </a:prstGeom>
        </p:spPr>
        <p:txBody>
          <a:bodyPr wrap="square">
            <a:spAutoFit/>
          </a:bodyPr>
          <a:lstStyle/>
          <a:p>
            <a:r>
              <a:rPr lang="en-US" sz="800" dirty="0">
                <a:solidFill>
                  <a:schemeClr val="bg1"/>
                </a:solidFill>
              </a:rPr>
              <a:t>Source: Human Development Report Office.</a:t>
            </a:r>
          </a:p>
        </p:txBody>
      </p:sp>
      <p:pic>
        <p:nvPicPr>
          <p:cNvPr id="5" name="Picture 4" descr="A picture containing diagram&#10;&#10;Description automatically generated">
            <a:extLst>
              <a:ext uri="{FF2B5EF4-FFF2-40B4-BE49-F238E27FC236}">
                <a16:creationId xmlns:a16="http://schemas.microsoft.com/office/drawing/2014/main" id="{3BE27528-E15E-4674-80F5-3E92321CACB2}"/>
              </a:ext>
            </a:extLst>
          </p:cNvPr>
          <p:cNvPicPr>
            <a:picLocks noChangeAspect="1"/>
          </p:cNvPicPr>
          <p:nvPr/>
        </p:nvPicPr>
        <p:blipFill>
          <a:blip r:embed="rId3"/>
          <a:stretch>
            <a:fillRect/>
          </a:stretch>
        </p:blipFill>
        <p:spPr>
          <a:xfrm>
            <a:off x="604433" y="1512888"/>
            <a:ext cx="11012201" cy="3656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1955130"/>
      </p:ext>
    </p:extLst>
  </p:cSld>
  <p:clrMapOvr>
    <a:masterClrMapping/>
  </p:clrMapOvr>
</p:sld>
</file>

<file path=ppt/theme/theme1.xml><?xml version="1.0" encoding="utf-8"?>
<a:theme xmlns:a="http://schemas.openxmlformats.org/drawingml/2006/main" name="Get Started with 3D">
  <a:themeElements>
    <a:clrScheme name="UN">
      <a:dk1>
        <a:srgbClr val="012168"/>
      </a:dk1>
      <a:lt1>
        <a:srgbClr val="003FFF"/>
      </a:lt1>
      <a:dk2>
        <a:srgbClr val="FF473C"/>
      </a:dk2>
      <a:lt2>
        <a:srgbClr val="DEFF2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F16411177_Bring your presentations to life with 3D_AAS_v3" id="{16D6C460-65F3-4DF8-AE87-56541C30C8AE}" vid="{B7832409-F369-484D-AD9D-1F570206E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9231F473B7C4A954B39E1D2AB7CA2" ma:contentTypeVersion="12" ma:contentTypeDescription="Create a new document." ma:contentTypeScope="" ma:versionID="9a140e9c7aecb30c2fd62d6db0509a80">
  <xsd:schema xmlns:xsd="http://www.w3.org/2001/XMLSchema" xmlns:xs="http://www.w3.org/2001/XMLSchema" xmlns:p="http://schemas.microsoft.com/office/2006/metadata/properties" xmlns:ns2="1021428d-7463-41d8-bf6b-76302759d622" xmlns:ns3="2e68a831-22cc-4c4c-836c-ba5fdd06ea79" targetNamespace="http://schemas.microsoft.com/office/2006/metadata/properties" ma:root="true" ma:fieldsID="c61279e7a2601c7b2a5d29dbb0d6c1f1" ns2:_="" ns3:_="">
    <xsd:import namespace="1021428d-7463-41d8-bf6b-76302759d622"/>
    <xsd:import namespace="2e68a831-22cc-4c4c-836c-ba5fdd06ea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1428d-7463-41d8-bf6b-76302759d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8a831-22cc-4c4c-836c-ba5fdd06ea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17B83D-F876-40D7-A9B0-F24B60866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1428d-7463-41d8-bf6b-76302759d622"/>
    <ds:schemaRef ds:uri="2e68a831-22cc-4c4c-836c-ba5fdd06e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126FF7-C1F4-4C68-B9E0-A1BEBFA97A78}">
  <ds:schemaRefs>
    <ds:schemaRef ds:uri="http://schemas.microsoft.com/sharepoint/v3/contenttype/forms"/>
  </ds:schemaRefs>
</ds:datastoreItem>
</file>

<file path=customXml/itemProps3.xml><?xml version="1.0" encoding="utf-8"?>
<ds:datastoreItem xmlns:ds="http://schemas.openxmlformats.org/officeDocument/2006/customXml" ds:itemID="{C3774A73-0280-47B7-9E46-5069D2220801}">
  <ds:schemaRef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2e68a831-22cc-4c4c-836c-ba5fdd06ea79"/>
    <ds:schemaRef ds:uri="1021428d-7463-41d8-bf6b-76302759d62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460</Words>
  <Application>Microsoft Office PowerPoint</Application>
  <PresentationFormat>Widescreen</PresentationFormat>
  <Paragraphs>65</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Get Started with 3D</vt:lpstr>
      <vt:lpstr>PowerPoint Presentation</vt:lpstr>
      <vt:lpstr>PowerPoint Presentation</vt:lpstr>
      <vt:lpstr>PowerPoint Presentation</vt:lpstr>
      <vt:lpstr>COVID-19 offers a glimpse of what is coming   It is also an opportunity for change </vt:lpstr>
      <vt:lpstr>Relationship between the HDI, PHDI, and components</vt:lpstr>
      <vt:lpstr>The 30th Anniversary Report</vt:lpstr>
      <vt:lpstr>Nowhere has high human development &amp; low planetary pressure - yet</vt:lpstr>
      <vt:lpstr>High human development means high resource use</vt:lpstr>
      <vt:lpstr>A new era needs new measures: the PHDI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2021-01-11T04:41:00Z</dcterms:created>
  <dcterms:modified xsi:type="dcterms:W3CDTF">2021-01-19T01:20:48Z</dcterms:modified>
</cp:coreProperties>
</file>