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sldIdLst>
    <p:sldId id="3190" r:id="rId5"/>
    <p:sldId id="3200" r:id="rId6"/>
    <p:sldId id="3178" r:id="rId7"/>
    <p:sldId id="3181" r:id="rId8"/>
    <p:sldId id="3177" r:id="rId9"/>
    <p:sldId id="3220" r:id="rId10"/>
    <p:sldId id="3189" r:id="rId11"/>
    <p:sldId id="3219" r:id="rId12"/>
    <p:sldId id="3218" r:id="rId13"/>
    <p:sldId id="3215" r:id="rId14"/>
    <p:sldId id="32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AAE"/>
    <a:srgbClr val="FFFFFF"/>
    <a:srgbClr val="114733"/>
    <a:srgbClr val="F6F8FC"/>
    <a:srgbClr val="2F2A58"/>
    <a:srgbClr val="929292"/>
    <a:srgbClr val="AAAAAA"/>
    <a:srgbClr val="C1C1C1"/>
    <a:srgbClr val="5D2F0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8DF4B-55BD-95DB-8AF7-84F3E0D429C3}" v="47" dt="2021-01-18T23:28:05.056"/>
    <p1510:client id="{596C08E2-A069-B16B-3BD3-D95FCAD50F7A}" v="6" dt="2021-01-19T00:45:45.406"/>
    <p1510:client id="{6940F87B-071E-41FD-BF4B-AB08B8638FDB}" v="814" vWet="816" dt="2021-01-19T02:09:04.436"/>
    <p1510:client id="{A14DCDB3-714C-40A0-B816-B5A4146548D5}" v="143" dt="2021-01-19T01:24:12.295"/>
    <p1510:client id="{D2000486-7B5E-44BA-AE43-B09B021687CA}" v="1960" dt="2021-01-19T02:26:11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4371" autoAdjust="0"/>
  </p:normalViewPr>
  <p:slideViewPr>
    <p:cSldViewPr snapToGrid="0">
      <p:cViewPr varScale="1">
        <p:scale>
          <a:sx n="94" d="100"/>
          <a:sy n="94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2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02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3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6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9DBEF7-C353-F54D-A377-5BEFB4697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77973-3045-DF4B-AD72-2CE92FE3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043528-7B68-B342-86A3-C7E8B8E4EE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583414"/>
            <a:ext cx="10515600" cy="4605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A5A8-57BA-414E-A6BF-6DF93832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7451D06-D58E-B049-A223-4871A2930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3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9DBEF7-C353-F54D-A377-5BEFB4697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EE612C-F189-6E4B-8B56-18A5E4CE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FE372-A733-6648-B02B-D3D6BEFA1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583414"/>
            <a:ext cx="10515600" cy="4605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7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9DBEF7-C353-F54D-A377-5BEFB4697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833EC3-B09A-FC42-AB7F-CF457080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309371"/>
            <a:ext cx="10515600" cy="1022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8DBA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9DBEF7-C353-F54D-A377-5BEFB4697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9B592E-C2DF-0847-80D9-B31E07BA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8BA26-4F79-8049-91C6-BF76CD3310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583414"/>
            <a:ext cx="10515600" cy="460533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4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8DBA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9DBEF7-C353-F54D-A377-5BEFB4697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EADA50-5822-B54B-9BB5-DACD9672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74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8DBA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9DBEF7-C353-F54D-A377-5BEFB4697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EADA50-5822-B54B-9BB5-DACD9672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FCAA130-9507-6C43-8A3C-DDC2AB4442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4415" y="6535420"/>
            <a:ext cx="8252560" cy="218544"/>
          </a:xfrm>
        </p:spPr>
        <p:txBody>
          <a:bodyPr/>
          <a:lstStyle>
            <a:lvl1pPr>
              <a:buNone/>
              <a:defRPr sz="800">
                <a:solidFill>
                  <a:srgbClr val="FFFFFF"/>
                </a:solidFill>
              </a:defRPr>
            </a:lvl1pPr>
            <a:lvl2pPr>
              <a:defRPr sz="800">
                <a:solidFill>
                  <a:srgbClr val="FFFFFF"/>
                </a:solidFill>
              </a:defRPr>
            </a:lvl2pPr>
            <a:lvl3pPr>
              <a:defRPr sz="800">
                <a:solidFill>
                  <a:srgbClr val="FFFFFF"/>
                </a:solidFill>
              </a:defRPr>
            </a:lvl3pPr>
            <a:lvl4pPr>
              <a:defRPr sz="800">
                <a:solidFill>
                  <a:srgbClr val="FFFFFF"/>
                </a:solidFill>
              </a:defRPr>
            </a:lvl4pPr>
            <a:lvl5pPr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1723AFB-A9E3-C04E-BE67-AA3CF103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15" y="1681163"/>
            <a:ext cx="1634471" cy="110799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1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EADA50-5822-B54B-9BB5-DACD9672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FCAA130-9507-6C43-8A3C-DDC2AB4442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4415" y="6535420"/>
            <a:ext cx="8252560" cy="218544"/>
          </a:xfrm>
        </p:spPr>
        <p:txBody>
          <a:bodyPr/>
          <a:lstStyle>
            <a:lvl1pPr>
              <a:buNone/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rgbClr val="FFFFFF"/>
                </a:solidFill>
              </a:defRPr>
            </a:lvl2pPr>
            <a:lvl3pPr>
              <a:defRPr sz="800">
                <a:solidFill>
                  <a:srgbClr val="FFFFFF"/>
                </a:solidFill>
              </a:defRPr>
            </a:lvl3pPr>
            <a:lvl4pPr>
              <a:defRPr sz="800">
                <a:solidFill>
                  <a:srgbClr val="FFFFFF"/>
                </a:solidFill>
              </a:defRPr>
            </a:lvl4pPr>
            <a:lvl5pPr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1723AFB-A9E3-C04E-BE67-AA3CF103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15" y="1681163"/>
            <a:ext cx="1634471" cy="1107996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oogle Shape;97;p14">
            <a:extLst>
              <a:ext uri="{FF2B5EF4-FFF2-40B4-BE49-F238E27FC236}">
                <a16:creationId xmlns:a16="http://schemas.microsoft.com/office/drawing/2014/main" id="{4DFCA0A7-57E0-0A45-AB64-42615A9F9F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8486"/>
          <a:stretch/>
        </p:blipFill>
        <p:spPr>
          <a:xfrm>
            <a:off x="11150897" y="220160"/>
            <a:ext cx="553326" cy="88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923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7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2021-432B-9640-B8CA-7EDE602F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0CDEB-558C-A342-811A-D17049016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76245-3CA1-E44A-BCFA-8A006A49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5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E97A-53CF-7E45-8F6E-4BEC4436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1518-B10A-0E46-A1CF-F38240B5E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3" y="1590051"/>
            <a:ext cx="10515600" cy="36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61EB-6AF7-2143-B8B5-3F56D0E3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9CEE-5292-F341-853A-BE080E7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3AEC6-AB0C-F341-8269-F66AB5C8FFFD}"/>
              </a:ext>
            </a:extLst>
          </p:cNvPr>
          <p:cNvSpPr txBox="1"/>
          <p:nvPr userDrawn="1"/>
        </p:nvSpPr>
        <p:spPr>
          <a:xfrm>
            <a:off x="9997440" y="65227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D292B-4236-DD48-82A1-60656412511D}"/>
              </a:ext>
            </a:extLst>
          </p:cNvPr>
          <p:cNvSpPr txBox="1"/>
          <p:nvPr userDrawn="1"/>
        </p:nvSpPr>
        <p:spPr>
          <a:xfrm>
            <a:off x="10850880" y="651401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8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8DA6-08B1-1542-B8D5-A7146EAC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365126"/>
            <a:ext cx="10515600" cy="1022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2418-1401-B849-A163-170335D81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61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AE77F-67E6-5D48-8C28-73D25BD5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0FD1260-68B6-3346-8679-3AE798EC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 sz="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49A17E-1540-444B-B4FC-EDB2DE8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80EF-5FCF-E54A-8347-1BA31950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B17B7-713C-6442-BBC2-01AAC3A3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42323-8F73-5D40-9B1B-FD5F805F6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C9AB7-A1D1-C74D-A94C-9C87E275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47CEE-FDF7-FB48-8B16-AD8E94D92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B40B1-73D1-2645-866B-78B1334F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E29B3-E33F-F649-86F9-B1F0D05C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699B7-EE76-4942-8F7B-785E51F8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7D9F2A-4424-0F4D-856C-9CB9CD53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 sz="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B289D5-C660-FC42-86F6-8A02FF0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3862-1907-0D4A-8D6A-5BA20F32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97D9F2A-4424-0F4D-856C-9CB9CD53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 sz="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B289D5-C660-FC42-86F6-8A02FF0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1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1F31-8D1A-C449-81BE-DF489B21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419C-A309-744A-BF82-0A7AE063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24D0D-83D4-B74B-A373-35D381BE3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6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170E58-AB0B-3B4F-A692-7DAC2BB7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 sz="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D170DE-BD4D-C440-8297-24A816E3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30B6-A309-414E-83CB-D8ED8677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B8A58-F78E-3743-B4C1-5DAE5F00A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72BD5-B307-524C-8AD3-325BFC61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6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A66E7B-11A2-2445-BBEB-A9B3F0E2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66D0E-855A-0A41-A5F7-F0DEDE39227A}" type="datetimeFigureOut">
              <a:rPr lang="en-US" smtClean="0"/>
              <a:pPr/>
              <a:t>1/19/2021</a:t>
            </a:fld>
            <a:endParaRPr lang="en-US" sz="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639CD2-0189-0349-9AC8-504A0BE4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9FADA9-49DE-FA49-BBC6-ECF4BEAF89E7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613" y="1590051"/>
            <a:ext cx="10515600" cy="367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98086-7169-E546-9133-F31BEAFFE93B}"/>
              </a:ext>
            </a:extLst>
          </p:cNvPr>
          <p:cNvSpPr txBox="1"/>
          <p:nvPr userDrawn="1"/>
        </p:nvSpPr>
        <p:spPr>
          <a:xfrm>
            <a:off x="5507182" y="67540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5B2A7C0-EC33-ED4E-AEF1-5FD21B2E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6" r:id="rId6"/>
    <p:sldLayoutId id="2147483680" r:id="rId7"/>
    <p:sldLayoutId id="2147483682" r:id="rId8"/>
    <p:sldLayoutId id="2147483683" r:id="rId9"/>
    <p:sldLayoutId id="2147483650" r:id="rId10"/>
    <p:sldLayoutId id="2147483665" r:id="rId11"/>
    <p:sldLayoutId id="2147483669" r:id="rId12"/>
    <p:sldLayoutId id="2147483666" r:id="rId13"/>
    <p:sldLayoutId id="2147483672" r:id="rId14"/>
    <p:sldLayoutId id="2147483687" r:id="rId15"/>
    <p:sldLayoutId id="2147483673" r:id="rId16"/>
    <p:sldLayoutId id="2147483689" r:id="rId17"/>
    <p:sldLayoutId id="21474836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>
          <a:solidFill>
            <a:srgbClr val="F6F8F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+mj-lt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j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j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FFFFF"/>
          </a:solidFill>
          <a:latin typeface="+mj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j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6285716A-736A-F04F-B266-65B2DD7C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2786" y="119887"/>
            <a:ext cx="11642577" cy="13476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EBFCA-054E-9942-9B83-D54050C7D093}"/>
              </a:ext>
            </a:extLst>
          </p:cNvPr>
          <p:cNvSpPr txBox="1"/>
          <p:nvPr/>
        </p:nvSpPr>
        <p:spPr>
          <a:xfrm>
            <a:off x="10995102" y="92555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D8DDA-6BB2-CA4D-AE2F-BE592301D56F}"/>
              </a:ext>
            </a:extLst>
          </p:cNvPr>
          <p:cNvSpPr txBox="1"/>
          <p:nvPr/>
        </p:nvSpPr>
        <p:spPr>
          <a:xfrm>
            <a:off x="3195873" y="191933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endParaRPr lang="en-US" sz="36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0DEEF-51C8-6D41-8D25-E98FE65E7298}"/>
              </a:ext>
            </a:extLst>
          </p:cNvPr>
          <p:cNvSpPr txBox="1"/>
          <p:nvPr/>
        </p:nvSpPr>
        <p:spPr>
          <a:xfrm>
            <a:off x="7440866" y="2411718"/>
            <a:ext cx="4407411" cy="7876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Х</a:t>
            </a:r>
            <a:r>
              <a:rPr lang="mn-MN" sz="36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үний хөгжлийн илтгэл 2020</a:t>
            </a:r>
            <a:endParaRPr lang="en-US" sz="3600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BFA21-DA06-A84C-99F9-C98D3999A802}"/>
              </a:ext>
            </a:extLst>
          </p:cNvPr>
          <p:cNvSpPr txBox="1"/>
          <p:nvPr/>
        </p:nvSpPr>
        <p:spPr>
          <a:xfrm>
            <a:off x="7440866" y="4043063"/>
            <a:ext cx="4407412" cy="1776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spcAft>
                <a:spcPts val="600"/>
              </a:spcAft>
            </a:pPr>
            <a:r>
              <a:rPr lang="mn-MN" b="1" dirty="0">
                <a:solidFill>
                  <a:srgbClr val="FFFFFF"/>
                </a:solidFill>
                <a:latin typeface="Calibri Light"/>
                <a:cs typeface="Calibri Light"/>
              </a:rPr>
              <a:t>Тайлангийн үндсэн агуулга ба </a:t>
            </a:r>
            <a:endParaRPr lang="mn-MN" b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mn-MN" b="1" dirty="0">
                <a:solidFill>
                  <a:srgbClr val="FFFFFF"/>
                </a:solidFill>
                <a:latin typeface="Calibri Light"/>
                <a:cs typeface="Calibri Light"/>
              </a:rPr>
              <a:t>Монгол Улсын зарим үзүүлэлтүүд </a:t>
            </a: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1DDAEA-718E-8343-97BC-0C874F9E6DA0}"/>
              </a:ext>
            </a:extLst>
          </p:cNvPr>
          <p:cNvCxnSpPr/>
          <p:nvPr/>
        </p:nvCxnSpPr>
        <p:spPr>
          <a:xfrm>
            <a:off x="9644571" y="3800475"/>
            <a:ext cx="204260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93395B76-E547-6945-9685-BE37E5BDF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213" y="-26145"/>
            <a:ext cx="1490577" cy="22704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8AAFE5-935A-7247-B06C-93B74186E518}"/>
              </a:ext>
            </a:extLst>
          </p:cNvPr>
          <p:cNvSpPr/>
          <p:nvPr/>
        </p:nvSpPr>
        <p:spPr>
          <a:xfrm>
            <a:off x="10665873" y="5819884"/>
            <a:ext cx="1173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#HDR2020</a:t>
            </a:r>
          </a:p>
        </p:txBody>
      </p:sp>
    </p:spTree>
    <p:extLst>
      <p:ext uri="{BB962C8B-B14F-4D97-AF65-F5344CB8AC3E}">
        <p14:creationId xmlns:p14="http://schemas.microsoft.com/office/powerpoint/2010/main" val="41344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BC5B3A7-89A2-432A-B8A1-E45FAC978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60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96611" y="1938725"/>
            <a:ext cx="283797" cy="28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96610" y="3211005"/>
            <a:ext cx="283797" cy="28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96610" y="2558314"/>
            <a:ext cx="283797" cy="28379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303199" y="1534351"/>
            <a:ext cx="5095052" cy="109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dirty="0">
                <a:solidFill>
                  <a:srgbClr val="F6F8FC"/>
                </a:solidFill>
                <a:sym typeface="Open Sans"/>
              </a:rPr>
              <a:t>https://mn.undp.org</a:t>
            </a:r>
            <a:endParaRPr sz="2200" dirty="0">
              <a:solidFill>
                <a:srgbClr val="F6F8FC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b="0" i="0" u="none" strike="noStrike" cap="none" dirty="0">
                <a:solidFill>
                  <a:srgbClr val="F6F8FC"/>
                </a:solidFill>
                <a:ea typeface="Open Sans"/>
                <a:cs typeface="Open Sans"/>
                <a:sym typeface="Open Sans"/>
              </a:rPr>
              <a:t>facebook.com/UNDPMongolia</a:t>
            </a:r>
            <a:endParaRPr sz="2200" b="0" i="0" u="none" strike="noStrike" cap="none" dirty="0">
              <a:solidFill>
                <a:srgbClr val="F6F8FC"/>
              </a:solidFill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b="0" i="0" u="none" strike="noStrike" cap="none" dirty="0">
                <a:solidFill>
                  <a:srgbClr val="F6F8FC"/>
                </a:solidFill>
                <a:ea typeface="Open Sans"/>
                <a:cs typeface="Open Sans"/>
                <a:sym typeface="Open Sans"/>
              </a:rPr>
              <a:t>twitter.com/UNDPMongolia</a:t>
            </a:r>
            <a:endParaRPr sz="2200" b="0" i="0" u="none" strike="noStrike" cap="none" dirty="0">
              <a:solidFill>
                <a:srgbClr val="F6F8FC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1EBFDA-C413-0948-939A-54B668B51B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503" y="1113098"/>
            <a:ext cx="1984127" cy="30221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E6C6AB-48B7-984A-8A8E-9D0F2B985595}"/>
              </a:ext>
            </a:extLst>
          </p:cNvPr>
          <p:cNvCxnSpPr>
            <a:cxnSpLocks/>
          </p:cNvCxnSpPr>
          <p:nvPr/>
        </p:nvCxnSpPr>
        <p:spPr>
          <a:xfrm flipV="1">
            <a:off x="4192688" y="1628384"/>
            <a:ext cx="0" cy="201669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2355BF7-2FBC-914C-B3B9-028953F003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5566" y="3541278"/>
            <a:ext cx="12552948" cy="145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53BA04-4F0C-D447-8A00-8E8FF8A35E63}"/>
              </a:ext>
            </a:extLst>
          </p:cNvPr>
          <p:cNvSpPr txBox="1"/>
          <p:nvPr/>
        </p:nvSpPr>
        <p:spPr>
          <a:xfrm>
            <a:off x="12768943" y="82296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52CDF-BDB2-4F49-A537-C82BDEEAE167}"/>
              </a:ext>
            </a:extLst>
          </p:cNvPr>
          <p:cNvSpPr txBox="1"/>
          <p:nvPr/>
        </p:nvSpPr>
        <p:spPr>
          <a:xfrm>
            <a:off x="6204857" y="-12246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2530E607-09C8-4E44-82F2-7491A32D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00" y="76510"/>
            <a:ext cx="749206" cy="114117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B34E104-01AD-4B0F-848C-538AA3A8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7"/>
          <a:stretch/>
        </p:blipFill>
        <p:spPr>
          <a:xfrm>
            <a:off x="0" y="-1"/>
            <a:ext cx="12192000" cy="68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n-MN" sz="2400" dirty="0"/>
              <a:t>Ковид-19 цаашид тохиох гамшгуудын нэг жишээ боловч </a:t>
            </a:r>
            <a:br>
              <a:rPr lang="mn-MN" sz="2400" dirty="0"/>
            </a:br>
            <a:r>
              <a:rPr lang="mn-MN" sz="2400" dirty="0"/>
              <a:t>мөн хүн төрөлхтөний өөрчлөгдөх боломж юм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153D73-B88F-4930-AFB9-C980E80431F3}"/>
              </a:ext>
            </a:extLst>
          </p:cNvPr>
          <p:cNvSpPr/>
          <p:nvPr/>
        </p:nvSpPr>
        <p:spPr>
          <a:xfrm>
            <a:off x="574415" y="6528972"/>
            <a:ext cx="6541505" cy="21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800" dirty="0">
                <a:solidFill>
                  <a:schemeClr val="bg1"/>
                </a:solidFill>
              </a:rPr>
              <a:t>Эх сурвалж</a:t>
            </a:r>
            <a:r>
              <a:rPr lang="en-US" sz="800" dirty="0">
                <a:solidFill>
                  <a:schemeClr val="bg1"/>
                </a:solidFill>
              </a:rPr>
              <a:t>: </a:t>
            </a:r>
            <a:r>
              <a:rPr lang="mn-MN" sz="800" dirty="0">
                <a:solidFill>
                  <a:schemeClr val="bg1"/>
                </a:solidFill>
              </a:rPr>
              <a:t>НҮБХХ</a:t>
            </a:r>
            <a:r>
              <a:rPr lang="en-US" sz="800" dirty="0">
                <a:solidFill>
                  <a:schemeClr val="bg1"/>
                </a:solidFill>
              </a:rPr>
              <a:t> 202b.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3BC69-1171-46C0-9675-ED199EB3C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4" y="1661745"/>
            <a:ext cx="10581543" cy="407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31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C99E5D1-78A1-BE49-9998-5EC8E343AD62}"/>
              </a:ext>
            </a:extLst>
          </p:cNvPr>
          <p:cNvSpPr/>
          <p:nvPr/>
        </p:nvSpPr>
        <p:spPr>
          <a:xfrm>
            <a:off x="6289379" y="5162859"/>
            <a:ext cx="4615401" cy="1116359"/>
          </a:xfrm>
          <a:prstGeom prst="roundRect">
            <a:avLst/>
          </a:prstGeom>
          <a:solidFill>
            <a:schemeClr val="tx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03D79D3-2D9A-164F-B5FA-3EEE566DD441}"/>
              </a:ext>
            </a:extLst>
          </p:cNvPr>
          <p:cNvSpPr/>
          <p:nvPr/>
        </p:nvSpPr>
        <p:spPr>
          <a:xfrm>
            <a:off x="6276114" y="3659992"/>
            <a:ext cx="4615406" cy="1110058"/>
          </a:xfrm>
          <a:prstGeom prst="roundRect">
            <a:avLst/>
          </a:prstGeom>
          <a:solidFill>
            <a:schemeClr val="tx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939E34D-3258-1049-91BB-E23F29F9FB1A}"/>
              </a:ext>
            </a:extLst>
          </p:cNvPr>
          <p:cNvSpPr/>
          <p:nvPr/>
        </p:nvSpPr>
        <p:spPr>
          <a:xfrm>
            <a:off x="6276114" y="2128631"/>
            <a:ext cx="4615406" cy="1200723"/>
          </a:xfrm>
          <a:prstGeom prst="roundRect">
            <a:avLst/>
          </a:prstGeom>
          <a:solidFill>
            <a:schemeClr val="tx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n-MN" dirty="0">
                <a:latin typeface="+mn-lt"/>
              </a:rPr>
              <a:t>30 дахь удаагийн Хүний хөгжлийн илтгэл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18634-564F-E64E-8A51-61ACC5AE9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15" y="1276360"/>
            <a:ext cx="7368642" cy="430887"/>
          </a:xfrm>
        </p:spPr>
        <p:txBody>
          <a:bodyPr/>
          <a:lstStyle/>
          <a:p>
            <a:r>
              <a:rPr lang="mn-MN" dirty="0"/>
              <a:t>Илтгэлийн ерөнхий бүтэц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25300B-9604-3948-AE03-C42F5471BA83}"/>
              </a:ext>
            </a:extLst>
          </p:cNvPr>
          <p:cNvSpPr txBox="1">
            <a:spLocks/>
          </p:cNvSpPr>
          <p:nvPr/>
        </p:nvSpPr>
        <p:spPr>
          <a:xfrm>
            <a:off x="1428728" y="3349449"/>
            <a:ext cx="1922317" cy="15747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400" dirty="0">
                <a:solidFill>
                  <a:schemeClr val="bg1"/>
                </a:solidFill>
              </a:rPr>
              <a:t>ХХИ 2020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mn-MN" sz="1600" dirty="0">
                <a:solidFill>
                  <a:schemeClr val="bg1"/>
                </a:solidFill>
                <a:cs typeface="Calibri Light"/>
              </a:rPr>
              <a:t>Хүний хөгжлийг </a:t>
            </a:r>
            <a:r>
              <a:rPr lang="mn-MN" sz="1600">
                <a:solidFill>
                  <a:schemeClr val="bg1"/>
                </a:solidFill>
                <a:cs typeface="Calibri Light"/>
              </a:rPr>
              <a:t>дэмжиж, байгаль эх дэлхийд үзүүлж буй дарамтыг бууруулах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63912F-522A-D24D-8E57-06A9D2BEE9CB}"/>
              </a:ext>
            </a:extLst>
          </p:cNvPr>
          <p:cNvSpPr txBox="1">
            <a:spLocks/>
          </p:cNvSpPr>
          <p:nvPr/>
        </p:nvSpPr>
        <p:spPr>
          <a:xfrm>
            <a:off x="4125197" y="2221236"/>
            <a:ext cx="1955055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400" dirty="0">
                <a:solidFill>
                  <a:schemeClr val="bg1"/>
                </a:solidFill>
              </a:rPr>
              <a:t>Антропоцений үед хүний хөгжлийн замналыг шинээр зураглах нь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B86311C-D261-9C49-9048-B148B6F162B0}"/>
              </a:ext>
            </a:extLst>
          </p:cNvPr>
          <p:cNvSpPr txBox="1">
            <a:spLocks/>
          </p:cNvSpPr>
          <p:nvPr/>
        </p:nvSpPr>
        <p:spPr>
          <a:xfrm>
            <a:off x="4227540" y="3811045"/>
            <a:ext cx="167368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400" dirty="0">
                <a:solidFill>
                  <a:schemeClr val="bg1"/>
                </a:solidFill>
              </a:rPr>
              <a:t>Өөрчлөлт хийх арга механизмууд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535DE1C-6C3D-254D-A931-11B7967B161A}"/>
              </a:ext>
            </a:extLst>
          </p:cNvPr>
          <p:cNvSpPr txBox="1">
            <a:spLocks/>
          </p:cNvSpPr>
          <p:nvPr/>
        </p:nvSpPr>
        <p:spPr>
          <a:xfrm>
            <a:off x="4227540" y="5587891"/>
            <a:ext cx="167368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400" dirty="0">
                <a:solidFill>
                  <a:schemeClr val="bg1"/>
                </a:solidFill>
              </a:rPr>
              <a:t>Шинэ хэмжүүрийг судлахуй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413BB5A-931B-414F-809F-741105243D97}"/>
              </a:ext>
            </a:extLst>
          </p:cNvPr>
          <p:cNvSpPr txBox="1">
            <a:spLocks/>
          </p:cNvSpPr>
          <p:nvPr/>
        </p:nvSpPr>
        <p:spPr>
          <a:xfrm>
            <a:off x="6450168" y="2350114"/>
            <a:ext cx="1955048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>
                <a:solidFill>
                  <a:schemeClr val="tx1"/>
                </a:solidFill>
                <a:latin typeface="+mn-lt"/>
              </a:rPr>
              <a:t>Амьдралыг тэтгэгч гол эх үүсвэр болсон байгаль,  дэлхийн тогтвортой байдлыг алдагдуулж байгаа тухай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5AD22CA-51BA-C943-8443-4A58604F8890}"/>
              </a:ext>
            </a:extLst>
          </p:cNvPr>
          <p:cNvSpPr txBox="1">
            <a:spLocks/>
          </p:cNvSpPr>
          <p:nvPr/>
        </p:nvSpPr>
        <p:spPr>
          <a:xfrm>
            <a:off x="8597080" y="2258072"/>
            <a:ext cx="2028804" cy="938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>
                <a:solidFill>
                  <a:schemeClr val="tx1"/>
                </a:solidFill>
                <a:latin typeface="+mn-lt"/>
              </a:rPr>
              <a:t> Байгаль </a:t>
            </a:r>
            <a:r>
              <a:rPr lang="mn-MN" sz="1100" b="0" dirty="0">
                <a:solidFill>
                  <a:schemeClr val="tx1"/>
                </a:solidFill>
                <a:effectLst/>
                <a:latin typeface="+mn-lt"/>
                <a:ea typeface="Lucida Sans Unicode" panose="020B0602030504020204" pitchFamily="34" charset="0"/>
              </a:rPr>
              <a:t>дэлхийд үүрүүлж буй ачаалал бидний нийгэмд ч тусгалаа олж, т</a:t>
            </a:r>
            <a:r>
              <a:rPr lang="mn-MN" sz="1100" b="0" dirty="0">
                <a:solidFill>
                  <a:schemeClr val="tx1"/>
                </a:solidFill>
                <a:latin typeface="+mn-lt"/>
              </a:rPr>
              <a:t>эгш бус байдал нь илүү их бэрхшээл сорилт бий болгож байна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6CCBA1B-A9FE-9D49-8482-526F9618E44B}"/>
              </a:ext>
            </a:extLst>
          </p:cNvPr>
          <p:cNvSpPr txBox="1">
            <a:spLocks/>
          </p:cNvSpPr>
          <p:nvPr/>
        </p:nvSpPr>
        <p:spPr>
          <a:xfrm>
            <a:off x="6328069" y="3783963"/>
            <a:ext cx="2027171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>
                <a:solidFill>
                  <a:schemeClr val="tx1"/>
                </a:solidFill>
                <a:latin typeface="+mn-lt"/>
              </a:rPr>
              <a:t>Бидний ажил, амьдралын хэв маяг болон хамтын ажиллагаанд дорвитой өөрчлөлт шаардлагатай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D17A044-FDA9-934D-B315-DBF5570EC9F2}"/>
              </a:ext>
            </a:extLst>
          </p:cNvPr>
          <p:cNvSpPr txBox="1">
            <a:spLocks/>
          </p:cNvSpPr>
          <p:nvPr/>
        </p:nvSpPr>
        <p:spPr>
          <a:xfrm>
            <a:off x="8478987" y="3803277"/>
            <a:ext cx="2331102" cy="8566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mn-MN" sz="1100" b="0" dirty="0">
                <a:solidFill>
                  <a:schemeClr val="tx1"/>
                </a:solidFill>
                <a:latin typeface="+mn-lt"/>
              </a:rPr>
              <a:t>Нийгмийн шинэ хэм хэмжээ</a:t>
            </a:r>
          </a:p>
          <a:p>
            <a:pPr marL="285750" indent="-285750">
              <a:buFontTx/>
              <a:buChar char="-"/>
            </a:pPr>
            <a:r>
              <a:rPr lang="mn-MN" sz="1100" b="0" dirty="0">
                <a:solidFill>
                  <a:schemeClr val="tx1"/>
                </a:solidFill>
                <a:latin typeface="+mn-lt"/>
              </a:rPr>
              <a:t>Урамшуулан дэмжих хөшүүрэг   </a:t>
            </a:r>
          </a:p>
          <a:p>
            <a:pPr marL="285750" indent="-285750">
              <a:buFontTx/>
              <a:buChar char="-"/>
            </a:pPr>
            <a:r>
              <a:rPr lang="mn-MN" sz="1100" b="0" dirty="0">
                <a:solidFill>
                  <a:schemeClr val="tx1"/>
                </a:solidFill>
                <a:latin typeface="+mn-lt"/>
              </a:rPr>
              <a:t>Байгальд суурилсан шийдэл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528A9C6-DD3C-4847-9EA5-45FF634A0E79}"/>
              </a:ext>
            </a:extLst>
          </p:cNvPr>
          <p:cNvSpPr txBox="1">
            <a:spLocks/>
          </p:cNvSpPr>
          <p:nvPr/>
        </p:nvSpPr>
        <p:spPr>
          <a:xfrm>
            <a:off x="6450167" y="5327327"/>
            <a:ext cx="1955047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>
                <a:solidFill>
                  <a:schemeClr val="tx1"/>
                </a:solidFill>
                <a:latin typeface="+mn-lt"/>
              </a:rPr>
              <a:t>Антопоцений гэх                    энэ шинэ эринд                          хүний хөгжлийг хэмжих           шинэ хэмжүүр хэрэгтэй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AF23163-3132-2E42-B8CD-470A3C39DDA6}"/>
              </a:ext>
            </a:extLst>
          </p:cNvPr>
          <p:cNvSpPr txBox="1">
            <a:spLocks/>
          </p:cNvSpPr>
          <p:nvPr/>
        </p:nvSpPr>
        <p:spPr>
          <a:xfrm>
            <a:off x="8460366" y="5358104"/>
            <a:ext cx="2444414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FFFFFF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>
                <a:solidFill>
                  <a:schemeClr val="tx1"/>
                </a:solidFill>
                <a:latin typeface="+mn-lt"/>
              </a:rPr>
              <a:t>Илтгэлд хүний байгаль, дэлхийд үзүүлж буй дарамт, ачааллыг тооцсон хүний хөгжлийн шинэ индексийг танилцуулж байна </a:t>
            </a:r>
            <a:endParaRPr lang="en-US" sz="11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95D665-39E0-B646-91BC-F243EB93043F}"/>
              </a:ext>
            </a:extLst>
          </p:cNvPr>
          <p:cNvCxnSpPr/>
          <p:nvPr/>
        </p:nvCxnSpPr>
        <p:spPr>
          <a:xfrm>
            <a:off x="8478987" y="2221236"/>
            <a:ext cx="0" cy="954107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EA5804-C723-1C44-B65D-0F9473E5E0C9}"/>
              </a:ext>
            </a:extLst>
          </p:cNvPr>
          <p:cNvCxnSpPr/>
          <p:nvPr/>
        </p:nvCxnSpPr>
        <p:spPr>
          <a:xfrm>
            <a:off x="8478987" y="3759090"/>
            <a:ext cx="0" cy="954107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BC9F16-6BB8-2840-8C5A-49E466696A08}"/>
              </a:ext>
            </a:extLst>
          </p:cNvPr>
          <p:cNvCxnSpPr/>
          <p:nvPr/>
        </p:nvCxnSpPr>
        <p:spPr>
          <a:xfrm>
            <a:off x="8478987" y="5265772"/>
            <a:ext cx="0" cy="954107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AD3C972-1A1A-4F4C-ABD4-ECC1E3EE98E7}"/>
              </a:ext>
            </a:extLst>
          </p:cNvPr>
          <p:cNvSpPr txBox="1"/>
          <p:nvPr/>
        </p:nvSpPr>
        <p:spPr>
          <a:xfrm>
            <a:off x="10983196" y="4987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D4C93-FAA9-4447-817F-7B14675B269D}"/>
              </a:ext>
            </a:extLst>
          </p:cNvPr>
          <p:cNvSpPr txBox="1"/>
          <p:nvPr/>
        </p:nvSpPr>
        <p:spPr>
          <a:xfrm>
            <a:off x="2698230" y="-247337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886D351B-0C67-C14C-B081-F81DFCF8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53" y="2114444"/>
            <a:ext cx="3099827" cy="40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5786-E8A6-4BD4-997B-B70AA298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10515600" cy="10228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n-MN" sz="2400" dirty="0">
                <a:latin typeface="+mn-lt"/>
              </a:rPr>
              <a:t>ХХИ болон Эх дэлхийдээ өгч буй Дарамтыг Тооцсон ХХИ-ийн уялдаа холбоо</a:t>
            </a:r>
            <a:endParaRPr lang="en-US" sz="2400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6A7E03-913B-489C-87E1-FE1D1B2402A5}"/>
              </a:ext>
            </a:extLst>
          </p:cNvPr>
          <p:cNvSpPr/>
          <p:nvPr/>
        </p:nvSpPr>
        <p:spPr>
          <a:xfrm>
            <a:off x="2309036" y="2911218"/>
            <a:ext cx="1499387" cy="14993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D4CE32-B8AA-4ED9-99E4-BD878D0943A5}"/>
              </a:ext>
            </a:extLst>
          </p:cNvPr>
          <p:cNvSpPr/>
          <p:nvPr/>
        </p:nvSpPr>
        <p:spPr>
          <a:xfrm>
            <a:off x="4654989" y="1829796"/>
            <a:ext cx="1499387" cy="1499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1DC95-7B11-4D3F-BE91-5D282D987DF2}"/>
              </a:ext>
            </a:extLst>
          </p:cNvPr>
          <p:cNvSpPr/>
          <p:nvPr/>
        </p:nvSpPr>
        <p:spPr>
          <a:xfrm>
            <a:off x="4732609" y="3893457"/>
            <a:ext cx="1499387" cy="14993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DBAAE"/>
              </a:highligh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46A51B-BB14-459D-B781-3596919C4F70}"/>
              </a:ext>
            </a:extLst>
          </p:cNvPr>
          <p:cNvSpPr/>
          <p:nvPr/>
        </p:nvSpPr>
        <p:spPr>
          <a:xfrm>
            <a:off x="7156182" y="4950783"/>
            <a:ext cx="1499387" cy="14993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841A8E-F3C3-4F1E-84AC-817A18BEC669}"/>
              </a:ext>
            </a:extLst>
          </p:cNvPr>
          <p:cNvSpPr/>
          <p:nvPr/>
        </p:nvSpPr>
        <p:spPr>
          <a:xfrm>
            <a:off x="7078562" y="2579490"/>
            <a:ext cx="1499387" cy="14993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E5055-8CBF-4E18-92B3-88C8FE677004}"/>
              </a:ext>
            </a:extLst>
          </p:cNvPr>
          <p:cNvSpPr txBox="1"/>
          <p:nvPr/>
        </p:nvSpPr>
        <p:spPr>
          <a:xfrm>
            <a:off x="7078562" y="2842127"/>
            <a:ext cx="1595121" cy="105133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Нүүрстөрөгчийн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ялгарал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үйлдвэрлэлд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суурилсан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4E17B-D9AA-45AA-A0CC-E99C99B5EF1A}"/>
              </a:ext>
            </a:extLst>
          </p:cNvPr>
          <p:cNvSpPr txBox="1"/>
          <p:nvPr/>
        </p:nvSpPr>
        <p:spPr>
          <a:xfrm>
            <a:off x="7156182" y="5464680"/>
            <a:ext cx="1595121" cy="64008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Материалын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ул мөр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9C0EA-0B98-4AE4-AF20-68DD0E264BD2}"/>
              </a:ext>
            </a:extLst>
          </p:cNvPr>
          <p:cNvSpPr txBox="1"/>
          <p:nvPr/>
        </p:nvSpPr>
        <p:spPr>
          <a:xfrm>
            <a:off x="4607121" y="2367101"/>
            <a:ext cx="1595121" cy="64008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Хүний хөгжлийн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түвшин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842EA-2A6C-4F5E-A96A-5D2BFFBDB84F}"/>
              </a:ext>
            </a:extLst>
          </p:cNvPr>
          <p:cNvSpPr txBox="1"/>
          <p:nvPr/>
        </p:nvSpPr>
        <p:spPr>
          <a:xfrm>
            <a:off x="2268126" y="3162167"/>
            <a:ext cx="1595121" cy="102280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mn-MN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Хүний хөгжлийн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индексийг эх дэлхийдээ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өгч буй дарамтыг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тооцон бууруулсан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1B756-40B9-46CD-8AB4-08055D59091B}"/>
              </a:ext>
            </a:extLst>
          </p:cNvPr>
          <p:cNvSpPr txBox="1"/>
          <p:nvPr/>
        </p:nvSpPr>
        <p:spPr>
          <a:xfrm>
            <a:off x="4684741" y="4148520"/>
            <a:ext cx="1595121" cy="102280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mn-MN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Эх дэлхийдээ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өгч буй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дарамтыг тооцсон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mn-MN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индекс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DFE970C-26BC-4530-AD86-54B73B18A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14" y="1276360"/>
            <a:ext cx="8417185" cy="338554"/>
          </a:xfrm>
        </p:spPr>
        <p:txBody>
          <a:bodyPr/>
          <a:lstStyle/>
          <a:p>
            <a:r>
              <a:rPr lang="mn-MN" sz="1600" dirty="0"/>
              <a:t>ДДТХХИ нь ХХИ-ийг өөрчлөлтийн коэфицентоор үржүүлсэн дүн юм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70CF6B-C7CF-4DFE-B2A3-838B867EF5C1}"/>
              </a:ext>
            </a:extLst>
          </p:cNvPr>
          <p:cNvCxnSpPr/>
          <p:nvPr/>
        </p:nvCxnSpPr>
        <p:spPr>
          <a:xfrm flipH="1">
            <a:off x="6202242" y="3619500"/>
            <a:ext cx="782758" cy="459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70C296-0228-4152-89BF-1045C1B6410C}"/>
              </a:ext>
            </a:extLst>
          </p:cNvPr>
          <p:cNvCxnSpPr/>
          <p:nvPr/>
        </p:nvCxnSpPr>
        <p:spPr>
          <a:xfrm flipH="1" flipV="1">
            <a:off x="6202242" y="5067300"/>
            <a:ext cx="876320" cy="397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C57363-BBBD-48D8-B800-70D192A561D0}"/>
              </a:ext>
            </a:extLst>
          </p:cNvPr>
          <p:cNvCxnSpPr/>
          <p:nvPr/>
        </p:nvCxnSpPr>
        <p:spPr>
          <a:xfrm flipH="1" flipV="1">
            <a:off x="3793546" y="4148520"/>
            <a:ext cx="876320" cy="397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5CD9A6-BAB4-4E32-B37C-4B9070BF6D97}"/>
              </a:ext>
            </a:extLst>
          </p:cNvPr>
          <p:cNvCxnSpPr/>
          <p:nvPr/>
        </p:nvCxnSpPr>
        <p:spPr>
          <a:xfrm flipH="1">
            <a:off x="3776497" y="2679340"/>
            <a:ext cx="782758" cy="459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34798EC-C349-4B94-9482-C5B204FA1895}"/>
              </a:ext>
            </a:extLst>
          </p:cNvPr>
          <p:cNvSpPr txBox="1">
            <a:spLocks/>
          </p:cNvSpPr>
          <p:nvPr/>
        </p:nvSpPr>
        <p:spPr>
          <a:xfrm>
            <a:off x="6191658" y="4352668"/>
            <a:ext cx="876320" cy="5591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/>
              <a:t>Арифметик</a:t>
            </a:r>
          </a:p>
          <a:p>
            <a:pPr algn="ctr"/>
            <a:r>
              <a:rPr lang="mn-MN" sz="1100" b="0" dirty="0"/>
              <a:t>дундаж</a:t>
            </a:r>
            <a:endParaRPr lang="en-US" sz="1100" b="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A193A2F-D38B-4500-9858-8C40C350860B}"/>
              </a:ext>
            </a:extLst>
          </p:cNvPr>
          <p:cNvSpPr txBox="1">
            <a:spLocks/>
          </p:cNvSpPr>
          <p:nvPr/>
        </p:nvSpPr>
        <p:spPr>
          <a:xfrm>
            <a:off x="3747701" y="3413928"/>
            <a:ext cx="1285043" cy="5591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bg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FFF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100" b="0" dirty="0"/>
              <a:t>ХХИ болон А-гийн</a:t>
            </a:r>
          </a:p>
          <a:p>
            <a:pPr algn="ctr"/>
            <a:r>
              <a:rPr lang="mn-MN" sz="1100" b="0" dirty="0"/>
              <a:t>үржвэр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358846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2D97DE-A8F1-504F-91EE-FD9D968998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Source: Human Development Report Office.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ABE86-FE95-7148-9B2C-C7048EE85DEB}"/>
              </a:ext>
            </a:extLst>
          </p:cNvPr>
          <p:cNvSpPr txBox="1"/>
          <p:nvPr/>
        </p:nvSpPr>
        <p:spPr>
          <a:xfrm>
            <a:off x="1858780" y="-212860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423B065-964A-4273-932D-3A2E499A52B8}"/>
              </a:ext>
            </a:extLst>
          </p:cNvPr>
          <p:cNvGrpSpPr/>
          <p:nvPr/>
        </p:nvGrpSpPr>
        <p:grpSpPr>
          <a:xfrm>
            <a:off x="1104900" y="1244600"/>
            <a:ext cx="8862060" cy="4986031"/>
            <a:chOff x="0" y="0"/>
            <a:chExt cx="6126480" cy="38201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A1A279E-0774-4510-8888-0979C3ABD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126480" cy="3820160"/>
              <a:chOff x="1728" y="600"/>
              <a:chExt cx="9648" cy="601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4C8E4EB-B9D4-4964-88F1-8BE738DC7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600"/>
                <a:ext cx="9648" cy="6016"/>
              </a:xfrm>
              <a:prstGeom prst="rect">
                <a:avLst/>
              </a:prstGeom>
              <a:solidFill>
                <a:srgbClr val="EE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E8B14A2-5802-40DD-9F44-53BE26D77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6" y="3239"/>
                <a:ext cx="110" cy="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7053C494-9652-4773-9CD4-1C4C3322F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6" y="3484"/>
                <a:ext cx="163" cy="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ED52286-FC6B-4BF6-A909-3048AE45C9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5" y="5388"/>
                <a:ext cx="109" cy="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Freeform 288">
                <a:extLst>
                  <a:ext uri="{FF2B5EF4-FFF2-40B4-BE49-F238E27FC236}">
                    <a16:creationId xmlns:a16="http://schemas.microsoft.com/office/drawing/2014/main" id="{68B16869-080E-44E5-B6F2-5812C7F0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5308"/>
                <a:ext cx="83" cy="83"/>
              </a:xfrm>
              <a:custGeom>
                <a:avLst/>
                <a:gdLst>
                  <a:gd name="T0" fmla="+- 0 2862 2779"/>
                  <a:gd name="T1" fmla="*/ T0 w 83"/>
                  <a:gd name="T2" fmla="+- 0 5350 5309"/>
                  <a:gd name="T3" fmla="*/ 5350 h 83"/>
                  <a:gd name="T4" fmla="+- 0 2859 2779"/>
                  <a:gd name="T5" fmla="*/ T4 w 83"/>
                  <a:gd name="T6" fmla="+- 0 5334 5309"/>
                  <a:gd name="T7" fmla="*/ 5334 h 83"/>
                  <a:gd name="T8" fmla="+- 0 2850 2779"/>
                  <a:gd name="T9" fmla="*/ T8 w 83"/>
                  <a:gd name="T10" fmla="+- 0 5321 5309"/>
                  <a:gd name="T11" fmla="*/ 5321 h 83"/>
                  <a:gd name="T12" fmla="+- 0 2837 2779"/>
                  <a:gd name="T13" fmla="*/ T12 w 83"/>
                  <a:gd name="T14" fmla="+- 0 5312 5309"/>
                  <a:gd name="T15" fmla="*/ 5312 h 83"/>
                  <a:gd name="T16" fmla="+- 0 2821 2779"/>
                  <a:gd name="T17" fmla="*/ T16 w 83"/>
                  <a:gd name="T18" fmla="+- 0 5309 5309"/>
                  <a:gd name="T19" fmla="*/ 5309 h 83"/>
                  <a:gd name="T20" fmla="+- 0 2805 2779"/>
                  <a:gd name="T21" fmla="*/ T20 w 83"/>
                  <a:gd name="T22" fmla="+- 0 5312 5309"/>
                  <a:gd name="T23" fmla="*/ 5312 h 83"/>
                  <a:gd name="T24" fmla="+- 0 2792 2779"/>
                  <a:gd name="T25" fmla="*/ T24 w 83"/>
                  <a:gd name="T26" fmla="+- 0 5321 5309"/>
                  <a:gd name="T27" fmla="*/ 5321 h 83"/>
                  <a:gd name="T28" fmla="+- 0 2783 2779"/>
                  <a:gd name="T29" fmla="*/ T28 w 83"/>
                  <a:gd name="T30" fmla="+- 0 5334 5309"/>
                  <a:gd name="T31" fmla="*/ 5334 h 83"/>
                  <a:gd name="T32" fmla="+- 0 2779 2779"/>
                  <a:gd name="T33" fmla="*/ T32 w 83"/>
                  <a:gd name="T34" fmla="+- 0 5350 5309"/>
                  <a:gd name="T35" fmla="*/ 5350 h 83"/>
                  <a:gd name="T36" fmla="+- 0 2783 2779"/>
                  <a:gd name="T37" fmla="*/ T36 w 83"/>
                  <a:gd name="T38" fmla="+- 0 5366 5309"/>
                  <a:gd name="T39" fmla="*/ 5366 h 83"/>
                  <a:gd name="T40" fmla="+- 0 2792 2779"/>
                  <a:gd name="T41" fmla="*/ T40 w 83"/>
                  <a:gd name="T42" fmla="+- 0 5380 5309"/>
                  <a:gd name="T43" fmla="*/ 5380 h 83"/>
                  <a:gd name="T44" fmla="+- 0 2805 2779"/>
                  <a:gd name="T45" fmla="*/ T44 w 83"/>
                  <a:gd name="T46" fmla="+- 0 5388 5309"/>
                  <a:gd name="T47" fmla="*/ 5388 h 83"/>
                  <a:gd name="T48" fmla="+- 0 2821 2779"/>
                  <a:gd name="T49" fmla="*/ T48 w 83"/>
                  <a:gd name="T50" fmla="+- 0 5392 5309"/>
                  <a:gd name="T51" fmla="*/ 5392 h 83"/>
                  <a:gd name="T52" fmla="+- 0 2837 2779"/>
                  <a:gd name="T53" fmla="*/ T52 w 83"/>
                  <a:gd name="T54" fmla="+- 0 5388 5309"/>
                  <a:gd name="T55" fmla="*/ 5388 h 83"/>
                  <a:gd name="T56" fmla="+- 0 2850 2779"/>
                  <a:gd name="T57" fmla="*/ T56 w 83"/>
                  <a:gd name="T58" fmla="+- 0 5380 5309"/>
                  <a:gd name="T59" fmla="*/ 5380 h 83"/>
                  <a:gd name="T60" fmla="+- 0 2859 2779"/>
                  <a:gd name="T61" fmla="*/ T60 w 83"/>
                  <a:gd name="T62" fmla="+- 0 5366 5309"/>
                  <a:gd name="T63" fmla="*/ 5366 h 83"/>
                  <a:gd name="T64" fmla="+- 0 2862 2779"/>
                  <a:gd name="T65" fmla="*/ T64 w 83"/>
                  <a:gd name="T66" fmla="+- 0 5350 5309"/>
                  <a:gd name="T67" fmla="*/ 5350 h 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83" h="83">
                    <a:moveTo>
                      <a:pt x="83" y="41"/>
                    </a:moveTo>
                    <a:lnTo>
                      <a:pt x="80" y="25"/>
                    </a:lnTo>
                    <a:lnTo>
                      <a:pt x="71" y="12"/>
                    </a:lnTo>
                    <a:lnTo>
                      <a:pt x="58" y="3"/>
                    </a:lnTo>
                    <a:lnTo>
                      <a:pt x="42" y="0"/>
                    </a:lnTo>
                    <a:lnTo>
                      <a:pt x="26" y="3"/>
                    </a:lnTo>
                    <a:lnTo>
                      <a:pt x="13" y="12"/>
                    </a:lnTo>
                    <a:lnTo>
                      <a:pt x="4" y="25"/>
                    </a:lnTo>
                    <a:lnTo>
                      <a:pt x="0" y="41"/>
                    </a:lnTo>
                    <a:lnTo>
                      <a:pt x="4" y="57"/>
                    </a:lnTo>
                    <a:lnTo>
                      <a:pt x="13" y="71"/>
                    </a:lnTo>
                    <a:lnTo>
                      <a:pt x="26" y="79"/>
                    </a:lnTo>
                    <a:lnTo>
                      <a:pt x="42" y="83"/>
                    </a:lnTo>
                    <a:lnTo>
                      <a:pt x="58" y="79"/>
                    </a:lnTo>
                    <a:lnTo>
                      <a:pt x="71" y="71"/>
                    </a:lnTo>
                    <a:lnTo>
                      <a:pt x="80" y="57"/>
                    </a:ln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003C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7EABDE5-DEF9-459F-A3CC-365B99D971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5" y="3762"/>
                <a:ext cx="7151" cy="2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AutoShape 286">
                <a:extLst>
                  <a:ext uri="{FF2B5EF4-FFF2-40B4-BE49-F238E27FC236}">
                    <a16:creationId xmlns:a16="http://schemas.microsoft.com/office/drawing/2014/main" id="{9EE29083-8F6D-4009-9441-5681A2700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824"/>
                <a:ext cx="5285" cy="4171"/>
              </a:xfrm>
              <a:custGeom>
                <a:avLst/>
                <a:gdLst>
                  <a:gd name="T0" fmla="+- 0 4600 4538"/>
                  <a:gd name="T1" fmla="*/ T0 w 5285"/>
                  <a:gd name="T2" fmla="+- 0 4964 824"/>
                  <a:gd name="T3" fmla="*/ 4964 h 4171"/>
                  <a:gd name="T4" fmla="+- 0 4598 4538"/>
                  <a:gd name="T5" fmla="*/ T4 w 5285"/>
                  <a:gd name="T6" fmla="+- 0 4952 824"/>
                  <a:gd name="T7" fmla="*/ 4952 h 4171"/>
                  <a:gd name="T8" fmla="+- 0 4591 4538"/>
                  <a:gd name="T9" fmla="*/ T8 w 5285"/>
                  <a:gd name="T10" fmla="+- 0 4942 824"/>
                  <a:gd name="T11" fmla="*/ 4942 h 4171"/>
                  <a:gd name="T12" fmla="+- 0 4581 4538"/>
                  <a:gd name="T13" fmla="*/ T12 w 5285"/>
                  <a:gd name="T14" fmla="+- 0 4935 824"/>
                  <a:gd name="T15" fmla="*/ 4935 h 4171"/>
                  <a:gd name="T16" fmla="+- 0 4569 4538"/>
                  <a:gd name="T17" fmla="*/ T16 w 5285"/>
                  <a:gd name="T18" fmla="+- 0 4933 824"/>
                  <a:gd name="T19" fmla="*/ 4933 h 4171"/>
                  <a:gd name="T20" fmla="+- 0 4557 4538"/>
                  <a:gd name="T21" fmla="*/ T20 w 5285"/>
                  <a:gd name="T22" fmla="+- 0 4935 824"/>
                  <a:gd name="T23" fmla="*/ 4935 h 4171"/>
                  <a:gd name="T24" fmla="+- 0 4547 4538"/>
                  <a:gd name="T25" fmla="*/ T24 w 5285"/>
                  <a:gd name="T26" fmla="+- 0 4942 824"/>
                  <a:gd name="T27" fmla="*/ 4942 h 4171"/>
                  <a:gd name="T28" fmla="+- 0 4541 4538"/>
                  <a:gd name="T29" fmla="*/ T28 w 5285"/>
                  <a:gd name="T30" fmla="+- 0 4952 824"/>
                  <a:gd name="T31" fmla="*/ 4952 h 4171"/>
                  <a:gd name="T32" fmla="+- 0 4538 4538"/>
                  <a:gd name="T33" fmla="*/ T32 w 5285"/>
                  <a:gd name="T34" fmla="+- 0 4964 824"/>
                  <a:gd name="T35" fmla="*/ 4964 h 4171"/>
                  <a:gd name="T36" fmla="+- 0 4541 4538"/>
                  <a:gd name="T37" fmla="*/ T36 w 5285"/>
                  <a:gd name="T38" fmla="+- 0 4976 824"/>
                  <a:gd name="T39" fmla="*/ 4976 h 4171"/>
                  <a:gd name="T40" fmla="+- 0 4547 4538"/>
                  <a:gd name="T41" fmla="*/ T40 w 5285"/>
                  <a:gd name="T42" fmla="+- 0 4986 824"/>
                  <a:gd name="T43" fmla="*/ 4986 h 4171"/>
                  <a:gd name="T44" fmla="+- 0 4557 4538"/>
                  <a:gd name="T45" fmla="*/ T44 w 5285"/>
                  <a:gd name="T46" fmla="+- 0 4993 824"/>
                  <a:gd name="T47" fmla="*/ 4993 h 4171"/>
                  <a:gd name="T48" fmla="+- 0 4569 4538"/>
                  <a:gd name="T49" fmla="*/ T48 w 5285"/>
                  <a:gd name="T50" fmla="+- 0 4995 824"/>
                  <a:gd name="T51" fmla="*/ 4995 h 4171"/>
                  <a:gd name="T52" fmla="+- 0 4581 4538"/>
                  <a:gd name="T53" fmla="*/ T52 w 5285"/>
                  <a:gd name="T54" fmla="+- 0 4993 824"/>
                  <a:gd name="T55" fmla="*/ 4993 h 4171"/>
                  <a:gd name="T56" fmla="+- 0 4591 4538"/>
                  <a:gd name="T57" fmla="*/ T56 w 5285"/>
                  <a:gd name="T58" fmla="+- 0 4986 824"/>
                  <a:gd name="T59" fmla="*/ 4986 h 4171"/>
                  <a:gd name="T60" fmla="+- 0 4598 4538"/>
                  <a:gd name="T61" fmla="*/ T60 w 5285"/>
                  <a:gd name="T62" fmla="+- 0 4976 824"/>
                  <a:gd name="T63" fmla="*/ 4976 h 4171"/>
                  <a:gd name="T64" fmla="+- 0 4600 4538"/>
                  <a:gd name="T65" fmla="*/ T64 w 5285"/>
                  <a:gd name="T66" fmla="+- 0 4964 824"/>
                  <a:gd name="T67" fmla="*/ 4964 h 4171"/>
                  <a:gd name="T68" fmla="+- 0 8361 4538"/>
                  <a:gd name="T69" fmla="*/ T68 w 5285"/>
                  <a:gd name="T70" fmla="+- 0 3430 824"/>
                  <a:gd name="T71" fmla="*/ 3430 h 4171"/>
                  <a:gd name="T72" fmla="+- 0 8358 4538"/>
                  <a:gd name="T73" fmla="*/ T72 w 5285"/>
                  <a:gd name="T74" fmla="+- 0 3415 824"/>
                  <a:gd name="T75" fmla="*/ 3415 h 4171"/>
                  <a:gd name="T76" fmla="+- 0 8350 4538"/>
                  <a:gd name="T77" fmla="*/ T76 w 5285"/>
                  <a:gd name="T78" fmla="+- 0 3402 824"/>
                  <a:gd name="T79" fmla="*/ 3402 h 4171"/>
                  <a:gd name="T80" fmla="+- 0 8337 4538"/>
                  <a:gd name="T81" fmla="*/ T80 w 5285"/>
                  <a:gd name="T82" fmla="+- 0 3394 824"/>
                  <a:gd name="T83" fmla="*/ 3394 h 4171"/>
                  <a:gd name="T84" fmla="+- 0 8322 4538"/>
                  <a:gd name="T85" fmla="*/ T84 w 5285"/>
                  <a:gd name="T86" fmla="+- 0 3391 824"/>
                  <a:gd name="T87" fmla="*/ 3391 h 4171"/>
                  <a:gd name="T88" fmla="+- 0 8306 4538"/>
                  <a:gd name="T89" fmla="*/ T88 w 5285"/>
                  <a:gd name="T90" fmla="+- 0 3394 824"/>
                  <a:gd name="T91" fmla="*/ 3394 h 4171"/>
                  <a:gd name="T92" fmla="+- 0 8294 4538"/>
                  <a:gd name="T93" fmla="*/ T92 w 5285"/>
                  <a:gd name="T94" fmla="+- 0 3402 824"/>
                  <a:gd name="T95" fmla="*/ 3402 h 4171"/>
                  <a:gd name="T96" fmla="+- 0 8285 4538"/>
                  <a:gd name="T97" fmla="*/ T96 w 5285"/>
                  <a:gd name="T98" fmla="+- 0 3415 824"/>
                  <a:gd name="T99" fmla="*/ 3415 h 4171"/>
                  <a:gd name="T100" fmla="+- 0 8282 4538"/>
                  <a:gd name="T101" fmla="*/ T100 w 5285"/>
                  <a:gd name="T102" fmla="+- 0 3430 824"/>
                  <a:gd name="T103" fmla="*/ 3430 h 4171"/>
                  <a:gd name="T104" fmla="+- 0 8285 4538"/>
                  <a:gd name="T105" fmla="*/ T104 w 5285"/>
                  <a:gd name="T106" fmla="+- 0 3446 824"/>
                  <a:gd name="T107" fmla="*/ 3446 h 4171"/>
                  <a:gd name="T108" fmla="+- 0 8294 4538"/>
                  <a:gd name="T109" fmla="*/ T108 w 5285"/>
                  <a:gd name="T110" fmla="+- 0 3458 824"/>
                  <a:gd name="T111" fmla="*/ 3458 h 4171"/>
                  <a:gd name="T112" fmla="+- 0 8306 4538"/>
                  <a:gd name="T113" fmla="*/ T112 w 5285"/>
                  <a:gd name="T114" fmla="+- 0 3467 824"/>
                  <a:gd name="T115" fmla="*/ 3467 h 4171"/>
                  <a:gd name="T116" fmla="+- 0 8322 4538"/>
                  <a:gd name="T117" fmla="*/ T116 w 5285"/>
                  <a:gd name="T118" fmla="+- 0 3470 824"/>
                  <a:gd name="T119" fmla="*/ 3470 h 4171"/>
                  <a:gd name="T120" fmla="+- 0 8337 4538"/>
                  <a:gd name="T121" fmla="*/ T120 w 5285"/>
                  <a:gd name="T122" fmla="+- 0 3467 824"/>
                  <a:gd name="T123" fmla="*/ 3467 h 4171"/>
                  <a:gd name="T124" fmla="+- 0 8350 4538"/>
                  <a:gd name="T125" fmla="*/ T124 w 5285"/>
                  <a:gd name="T126" fmla="+- 0 3458 824"/>
                  <a:gd name="T127" fmla="*/ 3458 h 4171"/>
                  <a:gd name="T128" fmla="+- 0 8358 4538"/>
                  <a:gd name="T129" fmla="*/ T128 w 5285"/>
                  <a:gd name="T130" fmla="+- 0 3446 824"/>
                  <a:gd name="T131" fmla="*/ 3446 h 4171"/>
                  <a:gd name="T132" fmla="+- 0 8361 4538"/>
                  <a:gd name="T133" fmla="*/ T132 w 5285"/>
                  <a:gd name="T134" fmla="+- 0 3430 824"/>
                  <a:gd name="T135" fmla="*/ 3430 h 4171"/>
                  <a:gd name="T136" fmla="+- 0 9823 4538"/>
                  <a:gd name="T137" fmla="*/ T136 w 5285"/>
                  <a:gd name="T138" fmla="+- 0 834 824"/>
                  <a:gd name="T139" fmla="*/ 834 h 4171"/>
                  <a:gd name="T140" fmla="+- 0 9813 4538"/>
                  <a:gd name="T141" fmla="*/ T140 w 5285"/>
                  <a:gd name="T142" fmla="+- 0 824 824"/>
                  <a:gd name="T143" fmla="*/ 824 h 4171"/>
                  <a:gd name="T144" fmla="+- 0 9789 4538"/>
                  <a:gd name="T145" fmla="*/ T144 w 5285"/>
                  <a:gd name="T146" fmla="+- 0 824 824"/>
                  <a:gd name="T147" fmla="*/ 824 h 4171"/>
                  <a:gd name="T148" fmla="+- 0 9779 4538"/>
                  <a:gd name="T149" fmla="*/ T148 w 5285"/>
                  <a:gd name="T150" fmla="+- 0 834 824"/>
                  <a:gd name="T151" fmla="*/ 834 h 4171"/>
                  <a:gd name="T152" fmla="+- 0 9779 4538"/>
                  <a:gd name="T153" fmla="*/ T152 w 5285"/>
                  <a:gd name="T154" fmla="+- 0 846 824"/>
                  <a:gd name="T155" fmla="*/ 846 h 4171"/>
                  <a:gd name="T156" fmla="+- 0 9779 4538"/>
                  <a:gd name="T157" fmla="*/ T156 w 5285"/>
                  <a:gd name="T158" fmla="+- 0 858 824"/>
                  <a:gd name="T159" fmla="*/ 858 h 4171"/>
                  <a:gd name="T160" fmla="+- 0 9789 4538"/>
                  <a:gd name="T161" fmla="*/ T160 w 5285"/>
                  <a:gd name="T162" fmla="+- 0 868 824"/>
                  <a:gd name="T163" fmla="*/ 868 h 4171"/>
                  <a:gd name="T164" fmla="+- 0 9813 4538"/>
                  <a:gd name="T165" fmla="*/ T164 w 5285"/>
                  <a:gd name="T166" fmla="+- 0 868 824"/>
                  <a:gd name="T167" fmla="*/ 868 h 4171"/>
                  <a:gd name="T168" fmla="+- 0 9823 4538"/>
                  <a:gd name="T169" fmla="*/ T168 w 5285"/>
                  <a:gd name="T170" fmla="+- 0 858 824"/>
                  <a:gd name="T171" fmla="*/ 858 h 4171"/>
                  <a:gd name="T172" fmla="+- 0 9823 4538"/>
                  <a:gd name="T173" fmla="*/ T172 w 5285"/>
                  <a:gd name="T174" fmla="+- 0 834 824"/>
                  <a:gd name="T175" fmla="*/ 834 h 41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5285" h="4171">
                    <a:moveTo>
                      <a:pt x="62" y="4140"/>
                    </a:moveTo>
                    <a:lnTo>
                      <a:pt x="60" y="4128"/>
                    </a:lnTo>
                    <a:lnTo>
                      <a:pt x="53" y="4118"/>
                    </a:lnTo>
                    <a:lnTo>
                      <a:pt x="43" y="4111"/>
                    </a:lnTo>
                    <a:lnTo>
                      <a:pt x="31" y="4109"/>
                    </a:lnTo>
                    <a:lnTo>
                      <a:pt x="19" y="4111"/>
                    </a:lnTo>
                    <a:lnTo>
                      <a:pt x="9" y="4118"/>
                    </a:lnTo>
                    <a:lnTo>
                      <a:pt x="3" y="4128"/>
                    </a:lnTo>
                    <a:lnTo>
                      <a:pt x="0" y="4140"/>
                    </a:lnTo>
                    <a:lnTo>
                      <a:pt x="3" y="4152"/>
                    </a:lnTo>
                    <a:lnTo>
                      <a:pt x="9" y="4162"/>
                    </a:lnTo>
                    <a:lnTo>
                      <a:pt x="19" y="4169"/>
                    </a:lnTo>
                    <a:lnTo>
                      <a:pt x="31" y="4171"/>
                    </a:lnTo>
                    <a:lnTo>
                      <a:pt x="43" y="4169"/>
                    </a:lnTo>
                    <a:lnTo>
                      <a:pt x="53" y="4162"/>
                    </a:lnTo>
                    <a:lnTo>
                      <a:pt x="60" y="4152"/>
                    </a:lnTo>
                    <a:lnTo>
                      <a:pt x="62" y="4140"/>
                    </a:lnTo>
                    <a:close/>
                    <a:moveTo>
                      <a:pt x="3823" y="2606"/>
                    </a:moveTo>
                    <a:lnTo>
                      <a:pt x="3820" y="2591"/>
                    </a:lnTo>
                    <a:lnTo>
                      <a:pt x="3812" y="2578"/>
                    </a:lnTo>
                    <a:lnTo>
                      <a:pt x="3799" y="2570"/>
                    </a:lnTo>
                    <a:lnTo>
                      <a:pt x="3784" y="2567"/>
                    </a:lnTo>
                    <a:lnTo>
                      <a:pt x="3768" y="2570"/>
                    </a:lnTo>
                    <a:lnTo>
                      <a:pt x="3756" y="2578"/>
                    </a:lnTo>
                    <a:lnTo>
                      <a:pt x="3747" y="2591"/>
                    </a:lnTo>
                    <a:lnTo>
                      <a:pt x="3744" y="2606"/>
                    </a:lnTo>
                    <a:lnTo>
                      <a:pt x="3747" y="2622"/>
                    </a:lnTo>
                    <a:lnTo>
                      <a:pt x="3756" y="2634"/>
                    </a:lnTo>
                    <a:lnTo>
                      <a:pt x="3768" y="2643"/>
                    </a:lnTo>
                    <a:lnTo>
                      <a:pt x="3784" y="2646"/>
                    </a:lnTo>
                    <a:lnTo>
                      <a:pt x="3799" y="2643"/>
                    </a:lnTo>
                    <a:lnTo>
                      <a:pt x="3812" y="2634"/>
                    </a:lnTo>
                    <a:lnTo>
                      <a:pt x="3820" y="2622"/>
                    </a:lnTo>
                    <a:lnTo>
                      <a:pt x="3823" y="2606"/>
                    </a:lnTo>
                    <a:close/>
                    <a:moveTo>
                      <a:pt x="5285" y="10"/>
                    </a:moveTo>
                    <a:lnTo>
                      <a:pt x="5275" y="0"/>
                    </a:lnTo>
                    <a:lnTo>
                      <a:pt x="5251" y="0"/>
                    </a:lnTo>
                    <a:lnTo>
                      <a:pt x="5241" y="10"/>
                    </a:lnTo>
                    <a:lnTo>
                      <a:pt x="5241" y="22"/>
                    </a:lnTo>
                    <a:lnTo>
                      <a:pt x="5241" y="34"/>
                    </a:lnTo>
                    <a:lnTo>
                      <a:pt x="5251" y="44"/>
                    </a:lnTo>
                    <a:lnTo>
                      <a:pt x="5275" y="44"/>
                    </a:lnTo>
                    <a:lnTo>
                      <a:pt x="5285" y="34"/>
                    </a:lnTo>
                    <a:lnTo>
                      <a:pt x="5285" y="10"/>
                    </a:lnTo>
                    <a:close/>
                  </a:path>
                </a:pathLst>
              </a:custGeom>
              <a:solidFill>
                <a:srgbClr val="003C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DDCBDAF-FACF-4CAB-908B-9D4191673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" y="5244"/>
                <a:ext cx="156" cy="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Freeform 284">
                <a:extLst>
                  <a:ext uri="{FF2B5EF4-FFF2-40B4-BE49-F238E27FC236}">
                    <a16:creationId xmlns:a16="http://schemas.microsoft.com/office/drawing/2014/main" id="{0BB7C4E0-7EF1-4A08-9C25-B1A0C062B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2" y="2089"/>
                <a:ext cx="90" cy="90"/>
              </a:xfrm>
              <a:custGeom>
                <a:avLst/>
                <a:gdLst>
                  <a:gd name="T0" fmla="+- 0 10142 10052"/>
                  <a:gd name="T1" fmla="*/ T0 w 90"/>
                  <a:gd name="T2" fmla="+- 0 2134 2090"/>
                  <a:gd name="T3" fmla="*/ 2134 h 90"/>
                  <a:gd name="T4" fmla="+- 0 10138 10052"/>
                  <a:gd name="T5" fmla="*/ T4 w 90"/>
                  <a:gd name="T6" fmla="+- 0 2117 2090"/>
                  <a:gd name="T7" fmla="*/ 2117 h 90"/>
                  <a:gd name="T8" fmla="+- 0 10128 10052"/>
                  <a:gd name="T9" fmla="*/ T8 w 90"/>
                  <a:gd name="T10" fmla="+- 0 2103 2090"/>
                  <a:gd name="T11" fmla="*/ 2103 h 90"/>
                  <a:gd name="T12" fmla="+- 0 10114 10052"/>
                  <a:gd name="T13" fmla="*/ T12 w 90"/>
                  <a:gd name="T14" fmla="+- 0 2093 2090"/>
                  <a:gd name="T15" fmla="*/ 2093 h 90"/>
                  <a:gd name="T16" fmla="+- 0 10097 10052"/>
                  <a:gd name="T17" fmla="*/ T16 w 90"/>
                  <a:gd name="T18" fmla="+- 0 2090 2090"/>
                  <a:gd name="T19" fmla="*/ 2090 h 90"/>
                  <a:gd name="T20" fmla="+- 0 10080 10052"/>
                  <a:gd name="T21" fmla="*/ T20 w 90"/>
                  <a:gd name="T22" fmla="+- 0 2093 2090"/>
                  <a:gd name="T23" fmla="*/ 2093 h 90"/>
                  <a:gd name="T24" fmla="+- 0 10065 10052"/>
                  <a:gd name="T25" fmla="*/ T24 w 90"/>
                  <a:gd name="T26" fmla="+- 0 2103 2090"/>
                  <a:gd name="T27" fmla="*/ 2103 h 90"/>
                  <a:gd name="T28" fmla="+- 0 10056 10052"/>
                  <a:gd name="T29" fmla="*/ T28 w 90"/>
                  <a:gd name="T30" fmla="+- 0 2117 2090"/>
                  <a:gd name="T31" fmla="*/ 2117 h 90"/>
                  <a:gd name="T32" fmla="+- 0 10052 10052"/>
                  <a:gd name="T33" fmla="*/ T32 w 90"/>
                  <a:gd name="T34" fmla="+- 0 2134 2090"/>
                  <a:gd name="T35" fmla="*/ 2134 h 90"/>
                  <a:gd name="T36" fmla="+- 0 10056 10052"/>
                  <a:gd name="T37" fmla="*/ T36 w 90"/>
                  <a:gd name="T38" fmla="+- 0 2152 2090"/>
                  <a:gd name="T39" fmla="*/ 2152 h 90"/>
                  <a:gd name="T40" fmla="+- 0 10065 10052"/>
                  <a:gd name="T41" fmla="*/ T40 w 90"/>
                  <a:gd name="T42" fmla="+- 0 2166 2090"/>
                  <a:gd name="T43" fmla="*/ 2166 h 90"/>
                  <a:gd name="T44" fmla="+- 0 10080 10052"/>
                  <a:gd name="T45" fmla="*/ T44 w 90"/>
                  <a:gd name="T46" fmla="+- 0 2175 2090"/>
                  <a:gd name="T47" fmla="*/ 2175 h 90"/>
                  <a:gd name="T48" fmla="+- 0 10097 10052"/>
                  <a:gd name="T49" fmla="*/ T48 w 90"/>
                  <a:gd name="T50" fmla="+- 0 2179 2090"/>
                  <a:gd name="T51" fmla="*/ 2179 h 90"/>
                  <a:gd name="T52" fmla="+- 0 10114 10052"/>
                  <a:gd name="T53" fmla="*/ T52 w 90"/>
                  <a:gd name="T54" fmla="+- 0 2175 2090"/>
                  <a:gd name="T55" fmla="*/ 2175 h 90"/>
                  <a:gd name="T56" fmla="+- 0 10128 10052"/>
                  <a:gd name="T57" fmla="*/ T56 w 90"/>
                  <a:gd name="T58" fmla="+- 0 2166 2090"/>
                  <a:gd name="T59" fmla="*/ 2166 h 90"/>
                  <a:gd name="T60" fmla="+- 0 10138 10052"/>
                  <a:gd name="T61" fmla="*/ T60 w 90"/>
                  <a:gd name="T62" fmla="+- 0 2152 2090"/>
                  <a:gd name="T63" fmla="*/ 2152 h 90"/>
                  <a:gd name="T64" fmla="+- 0 10142 10052"/>
                  <a:gd name="T65" fmla="*/ T64 w 90"/>
                  <a:gd name="T66" fmla="+- 0 2134 2090"/>
                  <a:gd name="T67" fmla="*/ 2134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0" h="90">
                    <a:moveTo>
                      <a:pt x="90" y="44"/>
                    </a:moveTo>
                    <a:lnTo>
                      <a:pt x="86" y="27"/>
                    </a:lnTo>
                    <a:lnTo>
                      <a:pt x="76" y="13"/>
                    </a:lnTo>
                    <a:lnTo>
                      <a:pt x="62" y="3"/>
                    </a:lnTo>
                    <a:lnTo>
                      <a:pt x="45" y="0"/>
                    </a:lnTo>
                    <a:lnTo>
                      <a:pt x="28" y="3"/>
                    </a:lnTo>
                    <a:lnTo>
                      <a:pt x="13" y="13"/>
                    </a:lnTo>
                    <a:lnTo>
                      <a:pt x="4" y="27"/>
                    </a:lnTo>
                    <a:lnTo>
                      <a:pt x="0" y="44"/>
                    </a:lnTo>
                    <a:lnTo>
                      <a:pt x="4" y="62"/>
                    </a:lnTo>
                    <a:lnTo>
                      <a:pt x="13" y="76"/>
                    </a:lnTo>
                    <a:lnTo>
                      <a:pt x="28" y="85"/>
                    </a:lnTo>
                    <a:lnTo>
                      <a:pt x="45" y="89"/>
                    </a:lnTo>
                    <a:lnTo>
                      <a:pt x="62" y="85"/>
                    </a:lnTo>
                    <a:lnTo>
                      <a:pt x="76" y="76"/>
                    </a:lnTo>
                    <a:lnTo>
                      <a:pt x="86" y="62"/>
                    </a:lnTo>
                    <a:lnTo>
                      <a:pt x="90" y="44"/>
                    </a:lnTo>
                    <a:close/>
                  </a:path>
                </a:pathLst>
              </a:custGeom>
              <a:solidFill>
                <a:srgbClr val="003C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C8602FE9-CD22-4FA0-BACE-60A7EEA7F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" y="5328"/>
                <a:ext cx="133" cy="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Freeform 282">
                <a:extLst>
                  <a:ext uri="{FF2B5EF4-FFF2-40B4-BE49-F238E27FC236}">
                    <a16:creationId xmlns:a16="http://schemas.microsoft.com/office/drawing/2014/main" id="{98BE7FC5-D0BE-441B-A069-EBA676286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036"/>
                <a:ext cx="8312" cy="4642"/>
              </a:xfrm>
              <a:custGeom>
                <a:avLst/>
                <a:gdLst>
                  <a:gd name="T0" fmla="+- 0 2642 2642"/>
                  <a:gd name="T1" fmla="*/ T0 w 8312"/>
                  <a:gd name="T2" fmla="+- 0 1036 1036"/>
                  <a:gd name="T3" fmla="*/ 1036 h 4642"/>
                  <a:gd name="T4" fmla="+- 0 2642 2642"/>
                  <a:gd name="T5" fmla="*/ T4 w 8312"/>
                  <a:gd name="T6" fmla="+- 0 5678 1036"/>
                  <a:gd name="T7" fmla="*/ 5678 h 4642"/>
                  <a:gd name="T8" fmla="+- 0 10954 2642"/>
                  <a:gd name="T9" fmla="*/ T8 w 8312"/>
                  <a:gd name="T10" fmla="+- 0 5678 1036"/>
                  <a:gd name="T11" fmla="*/ 5678 h 46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8312" h="4642">
                    <a:moveTo>
                      <a:pt x="0" y="0"/>
                    </a:moveTo>
                    <a:lnTo>
                      <a:pt x="0" y="4642"/>
                    </a:lnTo>
                    <a:lnTo>
                      <a:pt x="8312" y="464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AutoShape 281">
                <a:extLst>
                  <a:ext uri="{FF2B5EF4-FFF2-40B4-BE49-F238E27FC236}">
                    <a16:creationId xmlns:a16="http://schemas.microsoft.com/office/drawing/2014/main" id="{3BF879A7-B18C-42CC-A336-57943ADE1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5677"/>
                <a:ext cx="8098" cy="72"/>
              </a:xfrm>
              <a:custGeom>
                <a:avLst/>
                <a:gdLst>
                  <a:gd name="T0" fmla="+- 0 2854 2854"/>
                  <a:gd name="T1" fmla="*/ T0 w 8098"/>
                  <a:gd name="T2" fmla="+- 0 5678 5678"/>
                  <a:gd name="T3" fmla="*/ 5678 h 72"/>
                  <a:gd name="T4" fmla="+- 0 2854 2854"/>
                  <a:gd name="T5" fmla="*/ T4 w 8098"/>
                  <a:gd name="T6" fmla="+- 0 5750 5678"/>
                  <a:gd name="T7" fmla="*/ 5750 h 72"/>
                  <a:gd name="T8" fmla="+- 0 5546 2854"/>
                  <a:gd name="T9" fmla="*/ T8 w 8098"/>
                  <a:gd name="T10" fmla="+- 0 5678 5678"/>
                  <a:gd name="T11" fmla="*/ 5678 h 72"/>
                  <a:gd name="T12" fmla="+- 0 5546 2854"/>
                  <a:gd name="T13" fmla="*/ T12 w 8098"/>
                  <a:gd name="T14" fmla="+- 0 5750 5678"/>
                  <a:gd name="T15" fmla="*/ 5750 h 72"/>
                  <a:gd name="T16" fmla="+- 0 8241 2854"/>
                  <a:gd name="T17" fmla="*/ T16 w 8098"/>
                  <a:gd name="T18" fmla="+- 0 5678 5678"/>
                  <a:gd name="T19" fmla="*/ 5678 h 72"/>
                  <a:gd name="T20" fmla="+- 0 8241 2854"/>
                  <a:gd name="T21" fmla="*/ T20 w 8098"/>
                  <a:gd name="T22" fmla="+- 0 5750 5678"/>
                  <a:gd name="T23" fmla="*/ 5750 h 72"/>
                  <a:gd name="T24" fmla="+- 0 10951 2854"/>
                  <a:gd name="T25" fmla="*/ T24 w 8098"/>
                  <a:gd name="T26" fmla="+- 0 5678 5678"/>
                  <a:gd name="T27" fmla="*/ 5678 h 72"/>
                  <a:gd name="T28" fmla="+- 0 10951 2854"/>
                  <a:gd name="T29" fmla="*/ T28 w 8098"/>
                  <a:gd name="T30" fmla="+- 0 5750 5678"/>
                  <a:gd name="T31" fmla="*/ 5750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8098" h="72">
                    <a:moveTo>
                      <a:pt x="0" y="0"/>
                    </a:moveTo>
                    <a:lnTo>
                      <a:pt x="0" y="72"/>
                    </a:lnTo>
                    <a:moveTo>
                      <a:pt x="2692" y="0"/>
                    </a:moveTo>
                    <a:lnTo>
                      <a:pt x="2692" y="72"/>
                    </a:lnTo>
                    <a:moveTo>
                      <a:pt x="5387" y="0"/>
                    </a:moveTo>
                    <a:lnTo>
                      <a:pt x="5387" y="72"/>
                    </a:lnTo>
                    <a:moveTo>
                      <a:pt x="8097" y="0"/>
                    </a:moveTo>
                    <a:lnTo>
                      <a:pt x="8097" y="72"/>
                    </a:lnTo>
                  </a:path>
                </a:pathLst>
              </a:cu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86" name="Line 280">
                <a:extLst>
                  <a:ext uri="{FF2B5EF4-FFF2-40B4-BE49-F238E27FC236}">
                    <a16:creationId xmlns:a16="http://schemas.microsoft.com/office/drawing/2014/main" id="{A39FE38D-0266-440F-83F8-7BC30CE8C6B2}"/>
                  </a:ext>
                </a:extLst>
              </p:cNvPr>
              <p:cNvCxnSpPr/>
              <p:nvPr/>
            </p:nvCxnSpPr>
            <p:spPr bwMode="auto">
              <a:xfrm>
                <a:off x="2643" y="5471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Line 279">
                <a:extLst>
                  <a:ext uri="{FF2B5EF4-FFF2-40B4-BE49-F238E27FC236}">
                    <a16:creationId xmlns:a16="http://schemas.microsoft.com/office/drawing/2014/main" id="{31407CFE-AC86-4B26-8AC6-1FA6FF409B12}"/>
                  </a:ext>
                </a:extLst>
              </p:cNvPr>
              <p:cNvCxnSpPr/>
              <p:nvPr/>
            </p:nvCxnSpPr>
            <p:spPr bwMode="auto">
              <a:xfrm>
                <a:off x="2643" y="4595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Line 278">
                <a:extLst>
                  <a:ext uri="{FF2B5EF4-FFF2-40B4-BE49-F238E27FC236}">
                    <a16:creationId xmlns:a16="http://schemas.microsoft.com/office/drawing/2014/main" id="{CF3EDF07-1AF8-4A74-9128-6A48B5C4640F}"/>
                  </a:ext>
                </a:extLst>
              </p:cNvPr>
              <p:cNvCxnSpPr/>
              <p:nvPr/>
            </p:nvCxnSpPr>
            <p:spPr bwMode="auto">
              <a:xfrm>
                <a:off x="2643" y="3720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Line 277">
                <a:extLst>
                  <a:ext uri="{FF2B5EF4-FFF2-40B4-BE49-F238E27FC236}">
                    <a16:creationId xmlns:a16="http://schemas.microsoft.com/office/drawing/2014/main" id="{FE1383D9-CE27-49CD-B3E4-4B4A630AA2DD}"/>
                  </a:ext>
                </a:extLst>
              </p:cNvPr>
              <p:cNvCxnSpPr/>
              <p:nvPr/>
            </p:nvCxnSpPr>
            <p:spPr bwMode="auto">
              <a:xfrm>
                <a:off x="2643" y="2841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Line 276">
                <a:extLst>
                  <a:ext uri="{FF2B5EF4-FFF2-40B4-BE49-F238E27FC236}">
                    <a16:creationId xmlns:a16="http://schemas.microsoft.com/office/drawing/2014/main" id="{7B971090-B86A-4301-8C27-D67A35F56AE8}"/>
                  </a:ext>
                </a:extLst>
              </p:cNvPr>
              <p:cNvCxnSpPr/>
              <p:nvPr/>
            </p:nvCxnSpPr>
            <p:spPr bwMode="auto">
              <a:xfrm>
                <a:off x="2643" y="1962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Line 275">
                <a:extLst>
                  <a:ext uri="{FF2B5EF4-FFF2-40B4-BE49-F238E27FC236}">
                    <a16:creationId xmlns:a16="http://schemas.microsoft.com/office/drawing/2014/main" id="{29ABE60D-C5C5-43CC-A6EB-EF180250FCDE}"/>
                  </a:ext>
                </a:extLst>
              </p:cNvPr>
              <p:cNvCxnSpPr/>
              <p:nvPr/>
            </p:nvCxnSpPr>
            <p:spPr bwMode="auto">
              <a:xfrm>
                <a:off x="2643" y="1086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C62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09EB2E7-81FB-4997-8FC5-FEF6F655E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4" y="5074"/>
                <a:ext cx="1252" cy="598"/>
              </a:xfrm>
              <a:prstGeom prst="rect">
                <a:avLst/>
              </a:prstGeom>
              <a:noFill/>
              <a:ln w="6350">
                <a:solidFill>
                  <a:srgbClr val="8DB9A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Text Box 273">
                <a:extLst>
                  <a:ext uri="{FF2B5EF4-FFF2-40B4-BE49-F238E27FC236}">
                    <a16:creationId xmlns:a16="http://schemas.microsoft.com/office/drawing/2014/main" id="{1CD5EFE9-0A0B-42BE-8FCF-D68D0C9D9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0" y="996"/>
                <a:ext cx="21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100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94" name="Text Box 272">
                <a:extLst>
                  <a:ext uri="{FF2B5EF4-FFF2-40B4-BE49-F238E27FC236}">
                    <a16:creationId xmlns:a16="http://schemas.microsoft.com/office/drawing/2014/main" id="{DC27B2D2-E66F-4C3A-8037-CD1BB0026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872"/>
                <a:ext cx="16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80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95" name="Text Box 271">
                <a:extLst>
                  <a:ext uri="{FF2B5EF4-FFF2-40B4-BE49-F238E27FC236}">
                    <a16:creationId xmlns:a16="http://schemas.microsoft.com/office/drawing/2014/main" id="{B77F0C91-0C1A-4736-B003-06594050E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4" y="2748"/>
                <a:ext cx="16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60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96" name="Text Box 270">
                <a:extLst>
                  <a:ext uri="{FF2B5EF4-FFF2-40B4-BE49-F238E27FC236}">
                    <a16:creationId xmlns:a16="http://schemas.microsoft.com/office/drawing/2014/main" id="{E399B523-CE13-4565-8219-6E1862652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4" y="3623"/>
                <a:ext cx="16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40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97" name="Text Box 269">
                <a:extLst>
                  <a:ext uri="{FF2B5EF4-FFF2-40B4-BE49-F238E27FC236}">
                    <a16:creationId xmlns:a16="http://schemas.microsoft.com/office/drawing/2014/main" id="{3161C3C3-CB67-4071-9607-6B8FD9D4B0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" y="4499"/>
                <a:ext cx="16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20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98" name="Text Box 268">
                <a:extLst>
                  <a:ext uri="{FF2B5EF4-FFF2-40B4-BE49-F238E27FC236}">
                    <a16:creationId xmlns:a16="http://schemas.microsoft.com/office/drawing/2014/main" id="{D50F4585-B164-440C-A029-FD630A523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4" y="5375"/>
                <a:ext cx="9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99" name="Text Box 267">
                <a:extLst>
                  <a:ext uri="{FF2B5EF4-FFF2-40B4-BE49-F238E27FC236}">
                    <a16:creationId xmlns:a16="http://schemas.microsoft.com/office/drawing/2014/main" id="{9BB0A954-391C-4FB4-A2C8-C186D8F85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" y="5800"/>
                <a:ext cx="34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0.400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100" name="Text Box 266">
                <a:extLst>
                  <a:ext uri="{FF2B5EF4-FFF2-40B4-BE49-F238E27FC236}">
                    <a16:creationId xmlns:a16="http://schemas.microsoft.com/office/drawing/2014/main" id="{74195B9D-08B8-4536-9125-A75077140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4" y="5800"/>
                <a:ext cx="34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0.600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101" name="Text Box 265">
                <a:extLst>
                  <a:ext uri="{FF2B5EF4-FFF2-40B4-BE49-F238E27FC236}">
                    <a16:creationId xmlns:a16="http://schemas.microsoft.com/office/drawing/2014/main" id="{39D7920A-74E7-413D-903B-A9502F3C6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68" y="5800"/>
                <a:ext cx="34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0.800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102" name="Text Box 264">
                <a:extLst>
                  <a:ext uri="{FF2B5EF4-FFF2-40B4-BE49-F238E27FC236}">
                    <a16:creationId xmlns:a16="http://schemas.microsoft.com/office/drawing/2014/main" id="{FD0A65EE-2EB0-4D66-A06D-9CB6139AF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91" y="5800"/>
                <a:ext cx="31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885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Arial" panose="020B0604020202020204" pitchFamily="34" charset="0"/>
                    <a:ea typeface="Lucida Sans Unicode" panose="020B0602030504020204" pitchFamily="34" charset="0"/>
                    <a:cs typeface="Lucida Sans Unicode" panose="020B0602030504020204" pitchFamily="34" charset="0"/>
                  </a:rPr>
                  <a:t>1.000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  <p:sp>
            <p:nvSpPr>
              <p:cNvPr id="103" name="Text Box 263">
                <a:extLst>
                  <a:ext uri="{FF2B5EF4-FFF2-40B4-BE49-F238E27FC236}">
                    <a16:creationId xmlns:a16="http://schemas.microsoft.com/office/drawing/2014/main" id="{81EC9156-2A04-41DB-A491-3F689D81E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6096"/>
                <a:ext cx="329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lnSpc>
                    <a:spcPts val="1185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mn-MN" sz="900" b="1">
                    <a:effectLst/>
                    <a:latin typeface="Times New Roman" panose="02020603050405020304" pitchFamily="18" charset="0"/>
                    <a:ea typeface="Lucida Sans Unicode" panose="020B0602030504020204" pitchFamily="34" charset="0"/>
                  </a:rPr>
                  <a:t>Хүний Хөгжлийн Индексийн тоон утга</a:t>
                </a:r>
                <a:r>
                  <a:rPr lang="en-US" sz="900" b="1" spc="-15">
                    <a:effectLst/>
                    <a:latin typeface="Times New Roman" panose="02020603050405020304" pitchFamily="18" charset="0"/>
                    <a:ea typeface="Lucida Sans Unicode" panose="020B0602030504020204" pitchFamily="34" charset="0"/>
                  </a:rPr>
                  <a:t>,</a:t>
                </a:r>
                <a:r>
                  <a:rPr lang="en-US" sz="900" b="1" spc="-115">
                    <a:effectLst/>
                    <a:latin typeface="Times New Roman" panose="02020603050405020304" pitchFamily="18" charset="0"/>
                    <a:ea typeface="Lucida Sans Unicode" panose="020B0602030504020204" pitchFamily="34" charset="0"/>
                  </a:rPr>
                  <a:t> </a:t>
                </a:r>
                <a:r>
                  <a:rPr lang="en-US" sz="900" b="1">
                    <a:effectLst/>
                    <a:latin typeface="Times New Roman" panose="02020603050405020304" pitchFamily="18" charset="0"/>
                    <a:ea typeface="Lucida Sans Unicode" panose="020B0602030504020204" pitchFamily="34" charset="0"/>
                  </a:rPr>
                  <a:t>2019</a:t>
                </a:r>
                <a:endParaRPr lang="en-US" sz="1100">
                  <a:effectLst/>
                  <a:latin typeface="Lucida Sans Unicode" panose="020B0602030504020204" pitchFamily="34" charset="0"/>
                  <a:ea typeface="Lucida Sans Unicode" panose="020B0602030504020204" pitchFamily="34" charset="0"/>
                </a:endParaRPr>
              </a:p>
            </p:txBody>
          </p:sp>
        </p:grpSp>
        <p:sp>
          <p:nvSpPr>
            <p:cNvPr id="73" name="Text Box 261">
              <a:extLst>
                <a:ext uri="{FF2B5EF4-FFF2-40B4-BE49-F238E27FC236}">
                  <a16:creationId xmlns:a16="http://schemas.microsoft.com/office/drawing/2014/main" id="{60545FE3-57D2-4A87-A1EC-8928A6E1B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662940"/>
              <a:ext cx="297180" cy="227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12700" marR="0">
                <a:spcBef>
                  <a:spcPts val="120"/>
                </a:spcBef>
                <a:spcAft>
                  <a:spcPts val="0"/>
                </a:spcAft>
              </a:pPr>
              <a:r>
                <a:rPr lang="mn-MN" sz="1000" b="1">
                  <a:effectLst/>
                  <a:latin typeface="Calibri" panose="020F0502020204030204" pitchFamily="34" charset="0"/>
                  <a:ea typeface="Lucida Sans Unicode" panose="020B0602030504020204" pitchFamily="34" charset="0"/>
                </a:rPr>
                <a:t>Нэг хүн амд ногдох материалын дотоод хэрэглээ буюу материалын ул мөр, тонн</a:t>
              </a:r>
              <a:endParaRPr lang="en-US" sz="1100">
                <a:effectLst/>
                <a:latin typeface="Lucida Sans Unicode" panose="020B0602030504020204" pitchFamily="34" charset="0"/>
                <a:ea typeface="Lucida Sans Unicode" panose="020B0602030504020204" pitchFamily="34" charset="0"/>
              </a:endParaRPr>
            </a:p>
          </p:txBody>
        </p:sp>
      </p:grpSp>
      <p:sp>
        <p:nvSpPr>
          <p:cNvPr id="38" name="Title 2">
            <a:extLst>
              <a:ext uri="{FF2B5EF4-FFF2-40B4-BE49-F238E27FC236}">
                <a16:creationId xmlns:a16="http://schemas.microsoft.com/office/drawing/2014/main" id="{0FF4D7E6-AC03-477E-AA4B-8ACBF6F667DC}"/>
              </a:ext>
            </a:extLst>
          </p:cNvPr>
          <p:cNvSpPr txBox="1">
            <a:spLocks/>
          </p:cNvSpPr>
          <p:nvPr/>
        </p:nvSpPr>
        <p:spPr>
          <a:xfrm>
            <a:off x="560614" y="220160"/>
            <a:ext cx="10515600" cy="102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mn-MN" sz="2000" dirty="0">
                <a:latin typeface="+mn-lt"/>
              </a:rPr>
              <a:t>Хүний хөгжил өндөр боловч, эх дэлхийд өгч буй дарамт багатай тийм улс дэлхийн хаана ч одоогоор байхгүй байна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D4612E-8C69-4022-8FB9-9E6E8DB5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220160"/>
            <a:ext cx="9355546" cy="10396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n-MN" sz="2400" dirty="0">
                <a:latin typeface="+mn-lt"/>
              </a:rPr>
              <a:t>Байгаль дэлхийдээ ээлтэй Хүний хөгжил бол </a:t>
            </a:r>
            <a:br>
              <a:rPr lang="mn-MN" sz="2400" dirty="0">
                <a:latin typeface="+mn-lt"/>
              </a:rPr>
            </a:br>
            <a:r>
              <a:rPr lang="mn-MN" sz="2400" dirty="0">
                <a:latin typeface="+mn-lt"/>
              </a:rPr>
              <a:t>хүн төрөлхтөний дараагийн сорил юм</a:t>
            </a:r>
            <a:endParaRPr lang="en-US" sz="2400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2D97DE-A8F1-504F-91EE-FD9D968998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Source: Human Development Report Office.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ABE86-FE95-7148-9B2C-C7048EE85DEB}"/>
              </a:ext>
            </a:extLst>
          </p:cNvPr>
          <p:cNvSpPr txBox="1"/>
          <p:nvPr/>
        </p:nvSpPr>
        <p:spPr>
          <a:xfrm>
            <a:off x="1858780" y="-212860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DDDB3-0BF7-4BDD-97B6-23DF9CDB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5" y="1513388"/>
            <a:ext cx="10040816" cy="410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4B90FF-6277-459B-BD8C-1D1C95547B0D}"/>
              </a:ext>
            </a:extLst>
          </p:cNvPr>
          <p:cNvSpPr txBox="1"/>
          <p:nvPr/>
        </p:nvSpPr>
        <p:spPr>
          <a:xfrm>
            <a:off x="560614" y="5964424"/>
            <a:ext cx="9912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200" b="1" i="0" dirty="0">
                <a:effectLst/>
                <a:latin typeface="Segoe UI Historic" panose="020B0502040204020203" pitchFamily="34" charset="0"/>
              </a:rPr>
              <a:t>Жич</a:t>
            </a:r>
            <a:r>
              <a:rPr lang="en-US" sz="1200" b="1" i="0" dirty="0">
                <a:effectLst/>
                <a:latin typeface="Segoe UI Historic" panose="020B0502040204020203" pitchFamily="34" charset="0"/>
              </a:rPr>
              <a:t>: </a:t>
            </a:r>
            <a:r>
              <a:rPr lang="mn-MN" sz="1200" dirty="0"/>
              <a:t>Босоо тэнхлэгт үзүүлсэн эх дэлхийд </a:t>
            </a:r>
            <a:r>
              <a:rPr lang="mn-MN" sz="1200" b="0" i="0" dirty="0">
                <a:effectLst/>
                <a:latin typeface="Segoe UI Historic" panose="020B0502040204020203" pitchFamily="34" charset="0"/>
              </a:rPr>
              <a:t>өгч буй ачааллын түвшинг нэг хүнд ногдох нүүрс төрөгчийн ялгаруулал болон нэг хүнд ногдох материалын хэрэглээний индексийн арифмитек дунджаар тооцсон.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5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0512DD-CCC1-40F4-9EBF-757780E23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7" b="16895"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02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B4659-CF72-964E-9A90-316A3A5F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000" dirty="0"/>
              <a:t>Байгаль дэлхийд үзүүлж буй Дарамт, ачааллыг тооцсон Хүний Хөгжлийн Индекс</a:t>
            </a:r>
            <a:endParaRPr lang="en-US" sz="2000" dirty="0"/>
          </a:p>
        </p:txBody>
      </p:sp>
      <p:pic>
        <p:nvPicPr>
          <p:cNvPr id="22" name="Content Placeholder 21" descr="Chart&#10;&#10;Description automatically generated">
            <a:extLst>
              <a:ext uri="{FF2B5EF4-FFF2-40B4-BE49-F238E27FC236}">
                <a16:creationId xmlns:a16="http://schemas.microsoft.com/office/drawing/2014/main" id="{B7F0A67B-B6F6-EF4E-A94B-6BCCB42863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563687" y="6535738"/>
            <a:ext cx="273800" cy="217487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03C390-2D8C-0A41-81D0-9D41A16C7875}"/>
              </a:ext>
            </a:extLst>
          </p:cNvPr>
          <p:cNvSpPr txBox="1">
            <a:spLocks/>
          </p:cNvSpPr>
          <p:nvPr/>
        </p:nvSpPr>
        <p:spPr>
          <a:xfrm>
            <a:off x="604434" y="2391840"/>
            <a:ext cx="2671029" cy="317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79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4E623-7BC5-614E-A3A7-E6B268DD6DA4}"/>
              </a:ext>
            </a:extLst>
          </p:cNvPr>
          <p:cNvSpPr/>
          <p:nvPr/>
        </p:nvSpPr>
        <p:spPr>
          <a:xfrm>
            <a:off x="574415" y="6528972"/>
            <a:ext cx="6541505" cy="21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Human Development Report Office.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2C8A4616-547D-4D5D-B15D-22EA964E4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94" y="1806062"/>
            <a:ext cx="11091011" cy="352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955130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UN">
      <a:dk1>
        <a:srgbClr val="012168"/>
      </a:dk1>
      <a:lt1>
        <a:srgbClr val="003FFF"/>
      </a:lt1>
      <a:dk2>
        <a:srgbClr val="FF473C"/>
      </a:dk2>
      <a:lt2>
        <a:srgbClr val="DEFF2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7_Bring your presentations to life with 3D_AAS_v3" id="{16D6C460-65F3-4DF8-AE87-56541C30C8AE}" vid="{B7832409-F369-484D-AD9D-1F570206E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9231F473B7C4A954B39E1D2AB7CA2" ma:contentTypeVersion="12" ma:contentTypeDescription="Create a new document." ma:contentTypeScope="" ma:versionID="9a140e9c7aecb30c2fd62d6db0509a80">
  <xsd:schema xmlns:xsd="http://www.w3.org/2001/XMLSchema" xmlns:xs="http://www.w3.org/2001/XMLSchema" xmlns:p="http://schemas.microsoft.com/office/2006/metadata/properties" xmlns:ns2="1021428d-7463-41d8-bf6b-76302759d622" xmlns:ns3="2e68a831-22cc-4c4c-836c-ba5fdd06ea79" targetNamespace="http://schemas.microsoft.com/office/2006/metadata/properties" ma:root="true" ma:fieldsID="c61279e7a2601c7b2a5d29dbb0d6c1f1" ns2:_="" ns3:_="">
    <xsd:import namespace="1021428d-7463-41d8-bf6b-76302759d622"/>
    <xsd:import namespace="2e68a831-22cc-4c4c-836c-ba5fdd06ea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1428d-7463-41d8-bf6b-76302759d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831-22cc-4c4c-836c-ba5fdd06ea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17B83D-F876-40D7-A9B0-F24B60866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1428d-7463-41d8-bf6b-76302759d622"/>
    <ds:schemaRef ds:uri="2e68a831-22cc-4c4c-836c-ba5fdd06e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774A73-0280-47B7-9E46-5069D2220801}">
  <ds:schemaRefs>
    <ds:schemaRef ds:uri="http://purl.org/dc/dcmitype/"/>
    <ds:schemaRef ds:uri="2e68a831-22cc-4c4c-836c-ba5fdd06ea7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021428d-7463-41d8-bf6b-76302759d62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126FF7-C1F4-4C68-B9E0-A1BEBFA97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Segoe UI</vt:lpstr>
      <vt:lpstr>Segoe UI Historic</vt:lpstr>
      <vt:lpstr>Times New Roman</vt:lpstr>
      <vt:lpstr>Get Started with 3D</vt:lpstr>
      <vt:lpstr>PowerPoint Presentation</vt:lpstr>
      <vt:lpstr>PowerPoint Presentation</vt:lpstr>
      <vt:lpstr>Ковид-19 цаашид тохиох гамшгуудын нэг жишээ боловч  мөн хүн төрөлхтөний өөрчлөгдөх боломж юм</vt:lpstr>
      <vt:lpstr>30 дахь удаагийн Хүний хөгжлийн илтгэл</vt:lpstr>
      <vt:lpstr>ХХИ болон Эх дэлхийдээ өгч буй Дарамтыг Тооцсон ХХИ-ийн уялдаа холбоо</vt:lpstr>
      <vt:lpstr>PowerPoint Presentation</vt:lpstr>
      <vt:lpstr>Байгаль дэлхийдээ ээлтэй Хүний хөгжил бол  хүн төрөлхтөний дараагийн сорил юм</vt:lpstr>
      <vt:lpstr>PowerPoint Presentation</vt:lpstr>
      <vt:lpstr>Байгаль дэлхийд үзүүлж буй Дарамт, ачааллыг тооцсон Хүний Хөгжлийн Индекс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</cp:revision>
  <dcterms:created xsi:type="dcterms:W3CDTF">2021-01-14T04:28:41Z</dcterms:created>
  <dcterms:modified xsi:type="dcterms:W3CDTF">2021-01-19T02:29:30Z</dcterms:modified>
</cp:coreProperties>
</file>