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1" r:id="rId6"/>
    <p:sldId id="262" r:id="rId7"/>
    <p:sldId id="260" r:id="rId8"/>
    <p:sldId id="259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4660"/>
  </p:normalViewPr>
  <p:slideViewPr>
    <p:cSldViewPr snapToGrid="0">
      <p:cViewPr varScale="1">
        <p:scale>
          <a:sx n="91" d="100"/>
          <a:sy n="91" d="100"/>
        </p:scale>
        <p:origin x="2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85F6-4660-43CE-87B4-FE4B92D58F4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503C-FB00-4558-81DF-31CB2B3E9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0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85F6-4660-43CE-87B4-FE4B92D58F4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503C-FB00-4558-81DF-31CB2B3E9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77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85F6-4660-43CE-87B4-FE4B92D58F4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503C-FB00-4558-81DF-31CB2B3E9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31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455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03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85F6-4660-43CE-87B4-FE4B92D58F4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503C-FB00-4558-81DF-31CB2B3E9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1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85F6-4660-43CE-87B4-FE4B92D58F4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503C-FB00-4558-81DF-31CB2B3E9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3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85F6-4660-43CE-87B4-FE4B92D58F4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503C-FB00-4558-81DF-31CB2B3E9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0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85F6-4660-43CE-87B4-FE4B92D58F4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503C-FB00-4558-81DF-31CB2B3E9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8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85F6-4660-43CE-87B4-FE4B92D58F4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503C-FB00-4558-81DF-31CB2B3E9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4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85F6-4660-43CE-87B4-FE4B92D58F4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503C-FB00-4558-81DF-31CB2B3E9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8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85F6-4660-43CE-87B4-FE4B92D58F4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503C-FB00-4558-81DF-31CB2B3E9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4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85F6-4660-43CE-87B4-FE4B92D58F4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503C-FB00-4558-81DF-31CB2B3E9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6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485F6-4660-43CE-87B4-FE4B92D58F4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E503C-FB00-4558-81DF-31CB2B3E9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0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mdpi.com/2071-1050/11/13/3703/htm" TargetMode="Externa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gallery.mailchimp.com/2702b812ce1f3e6da64933b9d/files/ed85156e-c964-430b-bf8e-2b1dfbb9a7ae/Solar_Skins_An_opportunity_for_greener_cities_report.pdf?utm_source=Master+List&amp;utm_campaign=3b651c5b0f-EMAIL_CAMPAIGN_9_27_2018_15_43_COPY_03&amp;utm_medium=email&amp;utm_term=0_c76dca7a55-3b651c5b0f-70071043&amp;ct=t(EMAIL_CAMPAIGN_9_27_2018_15_43_COPY_03)&amp;mc_cid=3b651c5b0f&amp;mc_eid=798130c214" TargetMode="Externa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borko.vulikic@undp.org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2F68ED-668B-4451-8C58-E9EE6718925C}"/>
              </a:ext>
            </a:extLst>
          </p:cNvPr>
          <p:cNvSpPr/>
          <p:nvPr/>
        </p:nvSpPr>
        <p:spPr>
          <a:xfrm>
            <a:off x="142614" y="6098795"/>
            <a:ext cx="8104666" cy="6962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EEBBE8-708F-4382-8057-3075700EA284}"/>
              </a:ext>
            </a:extLst>
          </p:cNvPr>
          <p:cNvSpPr/>
          <p:nvPr/>
        </p:nvSpPr>
        <p:spPr>
          <a:xfrm>
            <a:off x="142614" y="151002"/>
            <a:ext cx="3414318" cy="964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65AC4D-39BD-4D8A-B41D-389B0B1927D4}"/>
              </a:ext>
            </a:extLst>
          </p:cNvPr>
          <p:cNvSpPr/>
          <p:nvPr/>
        </p:nvSpPr>
        <p:spPr>
          <a:xfrm>
            <a:off x="1082180" y="2235667"/>
            <a:ext cx="10486239" cy="8483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>
                <a:solidFill>
                  <a:schemeClr val="accent6">
                    <a:lumMod val="50000"/>
                  </a:schemeClr>
                </a:solidFill>
              </a:rPr>
              <a:t>Studija mogućnosti razmjene energije na mjestu konekcije u Crnoj Gori, postojeće stanje i preporuke za unapređenje ambijenta</a:t>
            </a:r>
          </a:p>
        </p:txBody>
      </p:sp>
      <p:pic>
        <p:nvPicPr>
          <p:cNvPr id="5" name="Picture 4" descr="X:\UNDP Communications\GEF branding\Short-GEF logo colored NOTAG transparent.png">
            <a:extLst>
              <a:ext uri="{FF2B5EF4-FFF2-40B4-BE49-F238E27FC236}">
                <a16:creationId xmlns:a16="http://schemas.microsoft.com/office/drawing/2014/main" id="{86FF8324-3919-4356-81C3-6D08C140BA2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147" y="6068385"/>
            <a:ext cx="635356" cy="757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eader za Memo">
            <a:extLst>
              <a:ext uri="{FF2B5EF4-FFF2-40B4-BE49-F238E27FC236}">
                <a16:creationId xmlns:a16="http://schemas.microsoft.com/office/drawing/2014/main" id="{6BE97029-7272-4F2F-B054-11AD143B16AA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280" y="6100894"/>
            <a:ext cx="930260" cy="75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2529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2F68ED-668B-4451-8C58-E9EE6718925C}"/>
              </a:ext>
            </a:extLst>
          </p:cNvPr>
          <p:cNvSpPr/>
          <p:nvPr/>
        </p:nvSpPr>
        <p:spPr>
          <a:xfrm>
            <a:off x="142614" y="6098795"/>
            <a:ext cx="8104666" cy="6962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EEBBE8-708F-4382-8057-3075700EA284}"/>
              </a:ext>
            </a:extLst>
          </p:cNvPr>
          <p:cNvSpPr/>
          <p:nvPr/>
        </p:nvSpPr>
        <p:spPr>
          <a:xfrm>
            <a:off x="142614" y="151002"/>
            <a:ext cx="3414318" cy="964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65AC4D-39BD-4D8A-B41D-389B0B1927D4}"/>
              </a:ext>
            </a:extLst>
          </p:cNvPr>
          <p:cNvSpPr/>
          <p:nvPr/>
        </p:nvSpPr>
        <p:spPr>
          <a:xfrm>
            <a:off x="939567" y="297810"/>
            <a:ext cx="10486239" cy="3355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Naziv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projekta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:  Razvoj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zelenih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biznisa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u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Crnoj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Gori </a:t>
            </a:r>
          </a:p>
        </p:txBody>
      </p:sp>
      <p:pic>
        <p:nvPicPr>
          <p:cNvPr id="5" name="Picture 4" descr="X:\UNDP Communications\GEF branding\Short-GEF logo colored NOTAG transparent.png">
            <a:extLst>
              <a:ext uri="{FF2B5EF4-FFF2-40B4-BE49-F238E27FC236}">
                <a16:creationId xmlns:a16="http://schemas.microsoft.com/office/drawing/2014/main" id="{86FF8324-3919-4356-81C3-6D08C140BA2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147" y="6068385"/>
            <a:ext cx="635356" cy="757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eader za Memo">
            <a:extLst>
              <a:ext uri="{FF2B5EF4-FFF2-40B4-BE49-F238E27FC236}">
                <a16:creationId xmlns:a16="http://schemas.microsoft.com/office/drawing/2014/main" id="{6BE97029-7272-4F2F-B054-11AD143B16AA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280" y="6100894"/>
            <a:ext cx="930260" cy="75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0D066A3-5247-4F56-B14F-C081578A2349}"/>
              </a:ext>
            </a:extLst>
          </p:cNvPr>
          <p:cNvSpPr/>
          <p:nvPr/>
        </p:nvSpPr>
        <p:spPr>
          <a:xfrm>
            <a:off x="285224" y="1115736"/>
            <a:ext cx="3984771" cy="4437775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Klju</a:t>
            </a:r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čne činjenice:</a:t>
            </a:r>
          </a:p>
          <a:p>
            <a:pPr algn="ctr"/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Cilj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projekta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je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promovisati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ulaganja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privatnog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sektora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u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niskokarbonske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zelene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biznise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u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Crnoj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Gori. </a:t>
            </a:r>
          </a:p>
          <a:p>
            <a:pPr algn="ctr"/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Trajanje projekta:</a:t>
            </a:r>
          </a:p>
          <a:p>
            <a:pPr algn="ctr"/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2018-2021</a:t>
            </a:r>
          </a:p>
          <a:p>
            <a:pPr algn="ctr"/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Finansiranje:</a:t>
            </a:r>
          </a:p>
          <a:p>
            <a:pPr algn="ctr"/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GEF i UNDP</a:t>
            </a:r>
          </a:p>
          <a:p>
            <a:pPr algn="ctr"/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Paralelno sufinasiranje:</a:t>
            </a:r>
          </a:p>
          <a:p>
            <a:pPr algn="ctr"/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Ministarstvo turizma i održivog razvoja</a:t>
            </a:r>
          </a:p>
          <a:p>
            <a:pPr algn="ctr"/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 Investiciono-razvojni fond Crne Gore </a:t>
            </a:r>
          </a:p>
          <a:p>
            <a:pPr algn="ctr"/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Prijestonica Cetinje</a:t>
            </a:r>
          </a:p>
          <a:p>
            <a:pPr algn="ctr"/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98CC35-075F-4268-86A0-7ECB862FFD77}"/>
              </a:ext>
            </a:extLst>
          </p:cNvPr>
          <p:cNvSpPr/>
          <p:nvPr/>
        </p:nvSpPr>
        <p:spPr>
          <a:xfrm>
            <a:off x="4698876" y="947956"/>
            <a:ext cx="5917214" cy="335559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rojektne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komponente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078BE1-CD9A-4E4F-9DA0-58001088C7EB}"/>
              </a:ext>
            </a:extLst>
          </p:cNvPr>
          <p:cNvSpPr/>
          <p:nvPr/>
        </p:nvSpPr>
        <p:spPr>
          <a:xfrm>
            <a:off x="4777825" y="1598102"/>
            <a:ext cx="58382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Razvoj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politike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servisa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za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poslovnu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podršku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za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zelena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nova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preduzeća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startap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MSP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659363-37D0-49BF-9B10-E0137E3F077E}"/>
              </a:ext>
            </a:extLst>
          </p:cNvPr>
          <p:cNvSpPr/>
          <p:nvPr/>
        </p:nvSpPr>
        <p:spPr>
          <a:xfrm>
            <a:off x="4906692" y="2706325"/>
            <a:ext cx="58382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Finansiranje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zelenih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biznisa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F25A40-130A-4CBA-AFA4-58874CBA841A}"/>
              </a:ext>
            </a:extLst>
          </p:cNvPr>
          <p:cNvSpPr/>
          <p:nvPr/>
        </p:nvSpPr>
        <p:spPr>
          <a:xfrm>
            <a:off x="4906692" y="3656875"/>
            <a:ext cx="5838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Podizanje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svijesti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o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praksama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zelenih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biznisa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mogućnostima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finansiranja</a:t>
            </a:r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44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2F68ED-668B-4451-8C58-E9EE6718925C}"/>
              </a:ext>
            </a:extLst>
          </p:cNvPr>
          <p:cNvSpPr/>
          <p:nvPr/>
        </p:nvSpPr>
        <p:spPr>
          <a:xfrm>
            <a:off x="142614" y="6098795"/>
            <a:ext cx="8104666" cy="6962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EEBBE8-708F-4382-8057-3075700EA284}"/>
              </a:ext>
            </a:extLst>
          </p:cNvPr>
          <p:cNvSpPr/>
          <p:nvPr/>
        </p:nvSpPr>
        <p:spPr>
          <a:xfrm>
            <a:off x="142614" y="151002"/>
            <a:ext cx="3414318" cy="964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65AC4D-39BD-4D8A-B41D-389B0B1927D4}"/>
              </a:ext>
            </a:extLst>
          </p:cNvPr>
          <p:cNvSpPr/>
          <p:nvPr/>
        </p:nvSpPr>
        <p:spPr>
          <a:xfrm>
            <a:off x="939567" y="297810"/>
            <a:ext cx="10486239" cy="3355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Naziv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projekta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:  Razvoj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zelenih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biznisa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u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Crnoj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Gori </a:t>
            </a:r>
          </a:p>
        </p:txBody>
      </p:sp>
      <p:pic>
        <p:nvPicPr>
          <p:cNvPr id="5" name="Picture 4" descr="X:\UNDP Communications\GEF branding\Short-GEF logo colored NOTAG transparent.png">
            <a:extLst>
              <a:ext uri="{FF2B5EF4-FFF2-40B4-BE49-F238E27FC236}">
                <a16:creationId xmlns:a16="http://schemas.microsoft.com/office/drawing/2014/main" id="{86FF8324-3919-4356-81C3-6D08C140BA2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147" y="6068385"/>
            <a:ext cx="635356" cy="757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eader za Memo">
            <a:extLst>
              <a:ext uri="{FF2B5EF4-FFF2-40B4-BE49-F238E27FC236}">
                <a16:creationId xmlns:a16="http://schemas.microsoft.com/office/drawing/2014/main" id="{6BE97029-7272-4F2F-B054-11AD143B16AA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280" y="6100894"/>
            <a:ext cx="930260" cy="75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B98AC54-9609-4954-B26B-5B4A906D3A40}"/>
              </a:ext>
            </a:extLst>
          </p:cNvPr>
          <p:cNvSpPr/>
          <p:nvPr/>
        </p:nvSpPr>
        <p:spPr>
          <a:xfrm>
            <a:off x="939567" y="1377893"/>
            <a:ext cx="5917214" cy="335559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Ključne aktivnosti:</a:t>
            </a:r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628DF-85C6-4D27-BA01-0DB7C398B772}"/>
              </a:ext>
            </a:extLst>
          </p:cNvPr>
          <p:cNvSpPr/>
          <p:nvPr/>
        </p:nvSpPr>
        <p:spPr>
          <a:xfrm>
            <a:off x="782973" y="2311169"/>
            <a:ext cx="82268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Jačanje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kapaciteta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donosilaca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odluka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kreatora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politike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na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nacionalnom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nivou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Ministarstvo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saobraćaja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pomorstva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) u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oblasti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transporta</a:t>
            </a:r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Dizajn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modernizacije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sistema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javne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rasvjete</a:t>
            </a:r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 – Podgorica</a:t>
            </a:r>
          </a:p>
          <a:p>
            <a:pPr algn="just"/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Tehnička podrška Biznis Centar Cetinje – mentorski program</a:t>
            </a:r>
          </a:p>
          <a:p>
            <a:pPr algn="just"/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Tehnička podrška uspostavljanju Eko Fonda</a:t>
            </a:r>
          </a:p>
          <a:p>
            <a:pPr algn="just"/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Studija izvodljivosti e-mobilnosti u Crnoj Gori</a:t>
            </a:r>
          </a:p>
          <a:p>
            <a:pPr algn="just"/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Studija mogućnosti razmjene energije na mjestu konekcije u Crnoj Gori, postojeće stanje i preporuke za unapređenje ambijenta</a:t>
            </a:r>
          </a:p>
          <a:p>
            <a:pPr algn="just"/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71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2F68ED-668B-4451-8C58-E9EE6718925C}"/>
              </a:ext>
            </a:extLst>
          </p:cNvPr>
          <p:cNvSpPr/>
          <p:nvPr/>
        </p:nvSpPr>
        <p:spPr>
          <a:xfrm>
            <a:off x="142614" y="6098795"/>
            <a:ext cx="8104666" cy="6962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EEBBE8-708F-4382-8057-3075700EA284}"/>
              </a:ext>
            </a:extLst>
          </p:cNvPr>
          <p:cNvSpPr/>
          <p:nvPr/>
        </p:nvSpPr>
        <p:spPr>
          <a:xfrm>
            <a:off x="142614" y="151002"/>
            <a:ext cx="3414318" cy="964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65AC4D-39BD-4D8A-B41D-389B0B1927D4}"/>
              </a:ext>
            </a:extLst>
          </p:cNvPr>
          <p:cNvSpPr/>
          <p:nvPr/>
        </p:nvSpPr>
        <p:spPr>
          <a:xfrm>
            <a:off x="939567" y="297810"/>
            <a:ext cx="10486239" cy="3355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Naziv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projekta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:  Razvoj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zelenih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biznisa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u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Crnoj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Gori </a:t>
            </a:r>
          </a:p>
        </p:txBody>
      </p:sp>
      <p:pic>
        <p:nvPicPr>
          <p:cNvPr id="5" name="Picture 4" descr="X:\UNDP Communications\GEF branding\Short-GEF logo colored NOTAG transparent.png">
            <a:extLst>
              <a:ext uri="{FF2B5EF4-FFF2-40B4-BE49-F238E27FC236}">
                <a16:creationId xmlns:a16="http://schemas.microsoft.com/office/drawing/2014/main" id="{86FF8324-3919-4356-81C3-6D08C140BA2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147" y="6068385"/>
            <a:ext cx="635356" cy="757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eader za Memo">
            <a:extLst>
              <a:ext uri="{FF2B5EF4-FFF2-40B4-BE49-F238E27FC236}">
                <a16:creationId xmlns:a16="http://schemas.microsoft.com/office/drawing/2014/main" id="{6BE97029-7272-4F2F-B054-11AD143B16AA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280" y="6100894"/>
            <a:ext cx="930260" cy="75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9DD678-91C3-4E37-9869-750C364A0427}"/>
              </a:ext>
            </a:extLst>
          </p:cNvPr>
          <p:cNvSpPr/>
          <p:nvPr/>
        </p:nvSpPr>
        <p:spPr>
          <a:xfrm>
            <a:off x="475376" y="1848085"/>
            <a:ext cx="535497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Solar je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jedan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od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naj</a:t>
            </a:r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ravnopravnije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distribuiranih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energetskih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resursa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u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svijetu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Sve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zemlje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u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svijetu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imaju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pristup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suncu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bez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obzira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na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stanovništvo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zemljište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ili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ekonomsko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bogatstvo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. Kao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jedan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od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najjeftinijih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izvora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električne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energije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solarna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energija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može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značajno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doprinijeti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društveno-ekonomskom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razvoju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zemalja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u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razvoju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, a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posebno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ciljevima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održivog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razvoja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(SDG) 7 „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Univerzalni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pristup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pristupačnoj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pouzdanoj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održivoj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modernoj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energiji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do 2030.“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SDG 13 "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Poduzeti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hitne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mjere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za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borbu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protiv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klimatskih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promjena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njihovih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ut</a:t>
            </a:r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caja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365120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2F68ED-668B-4451-8C58-E9EE6718925C}"/>
              </a:ext>
            </a:extLst>
          </p:cNvPr>
          <p:cNvSpPr/>
          <p:nvPr/>
        </p:nvSpPr>
        <p:spPr>
          <a:xfrm>
            <a:off x="142614" y="6098795"/>
            <a:ext cx="8104666" cy="6962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EEBBE8-708F-4382-8057-3075700EA284}"/>
              </a:ext>
            </a:extLst>
          </p:cNvPr>
          <p:cNvSpPr/>
          <p:nvPr/>
        </p:nvSpPr>
        <p:spPr>
          <a:xfrm>
            <a:off x="142614" y="151002"/>
            <a:ext cx="3414318" cy="964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65AC4D-39BD-4D8A-B41D-389B0B1927D4}"/>
              </a:ext>
            </a:extLst>
          </p:cNvPr>
          <p:cNvSpPr/>
          <p:nvPr/>
        </p:nvSpPr>
        <p:spPr>
          <a:xfrm>
            <a:off x="939567" y="297810"/>
            <a:ext cx="10486239" cy="3355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Naziv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projekta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:  Razvoj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zelenih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biznisa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u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Crnoj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Gori </a:t>
            </a:r>
          </a:p>
        </p:txBody>
      </p:sp>
      <p:pic>
        <p:nvPicPr>
          <p:cNvPr id="5" name="Picture 4" descr="X:\UNDP Communications\GEF branding\Short-GEF logo colored NOTAG transparent.png">
            <a:extLst>
              <a:ext uri="{FF2B5EF4-FFF2-40B4-BE49-F238E27FC236}">
                <a16:creationId xmlns:a16="http://schemas.microsoft.com/office/drawing/2014/main" id="{86FF8324-3919-4356-81C3-6D08C140BA2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147" y="6068385"/>
            <a:ext cx="635356" cy="757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eader za Memo">
            <a:extLst>
              <a:ext uri="{FF2B5EF4-FFF2-40B4-BE49-F238E27FC236}">
                <a16:creationId xmlns:a16="http://schemas.microsoft.com/office/drawing/2014/main" id="{6BE97029-7272-4F2F-B054-11AD143B16AA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280" y="6100894"/>
            <a:ext cx="930260" cy="75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A close up of a device&#10;&#10;Description automatically generated">
            <a:extLst>
              <a:ext uri="{FF2B5EF4-FFF2-40B4-BE49-F238E27FC236}">
                <a16:creationId xmlns:a16="http://schemas.microsoft.com/office/drawing/2014/main" id="{D34C4C90-B0BC-4A2D-8C76-01EFD52EB6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24" y="977697"/>
            <a:ext cx="4694942" cy="2650256"/>
          </a:xfrm>
          <a:prstGeom prst="rect">
            <a:avLst/>
          </a:prstGeom>
        </p:spPr>
      </p:pic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6B8F63DF-2384-4B89-897C-9D18F7A751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403" y="839658"/>
            <a:ext cx="5540220" cy="292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176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2F68ED-668B-4451-8C58-E9EE6718925C}"/>
              </a:ext>
            </a:extLst>
          </p:cNvPr>
          <p:cNvSpPr/>
          <p:nvPr/>
        </p:nvSpPr>
        <p:spPr>
          <a:xfrm>
            <a:off x="142614" y="6098795"/>
            <a:ext cx="8104666" cy="6962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EEBBE8-708F-4382-8057-3075700EA284}"/>
              </a:ext>
            </a:extLst>
          </p:cNvPr>
          <p:cNvSpPr/>
          <p:nvPr/>
        </p:nvSpPr>
        <p:spPr>
          <a:xfrm>
            <a:off x="142614" y="151002"/>
            <a:ext cx="3414318" cy="964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65AC4D-39BD-4D8A-B41D-389B0B1927D4}"/>
              </a:ext>
            </a:extLst>
          </p:cNvPr>
          <p:cNvSpPr/>
          <p:nvPr/>
        </p:nvSpPr>
        <p:spPr>
          <a:xfrm>
            <a:off x="939567" y="297810"/>
            <a:ext cx="10486239" cy="3355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Naziv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projekta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:  Razvoj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zelenih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biznisa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u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Crnoj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Gori </a:t>
            </a:r>
          </a:p>
        </p:txBody>
      </p:sp>
      <p:pic>
        <p:nvPicPr>
          <p:cNvPr id="5" name="Picture 4" descr="X:\UNDP Communications\GEF branding\Short-GEF logo colored NOTAG transparent.png">
            <a:extLst>
              <a:ext uri="{FF2B5EF4-FFF2-40B4-BE49-F238E27FC236}">
                <a16:creationId xmlns:a16="http://schemas.microsoft.com/office/drawing/2014/main" id="{86FF8324-3919-4356-81C3-6D08C140BA2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147" y="6068385"/>
            <a:ext cx="635356" cy="757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eader za Memo">
            <a:extLst>
              <a:ext uri="{FF2B5EF4-FFF2-40B4-BE49-F238E27FC236}">
                <a16:creationId xmlns:a16="http://schemas.microsoft.com/office/drawing/2014/main" id="{6BE97029-7272-4F2F-B054-11AD143B16AA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280" y="6100894"/>
            <a:ext cx="930260" cy="75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F9FB8490-052E-441A-BFA1-FB4C5851E3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93" y="1108396"/>
            <a:ext cx="6851598" cy="3221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363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2F68ED-668B-4451-8C58-E9EE6718925C}"/>
              </a:ext>
            </a:extLst>
          </p:cNvPr>
          <p:cNvSpPr/>
          <p:nvPr/>
        </p:nvSpPr>
        <p:spPr>
          <a:xfrm>
            <a:off x="142614" y="6098795"/>
            <a:ext cx="8104666" cy="6962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EEBBE8-708F-4382-8057-3075700EA284}"/>
              </a:ext>
            </a:extLst>
          </p:cNvPr>
          <p:cNvSpPr/>
          <p:nvPr/>
        </p:nvSpPr>
        <p:spPr>
          <a:xfrm>
            <a:off x="142614" y="151002"/>
            <a:ext cx="3414318" cy="964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65AC4D-39BD-4D8A-B41D-389B0B1927D4}"/>
              </a:ext>
            </a:extLst>
          </p:cNvPr>
          <p:cNvSpPr/>
          <p:nvPr/>
        </p:nvSpPr>
        <p:spPr>
          <a:xfrm>
            <a:off x="939567" y="297810"/>
            <a:ext cx="10486239" cy="3355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Naziv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projekta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:  Razvoj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zelenih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biznisa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u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Crnoj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Gori </a:t>
            </a:r>
          </a:p>
        </p:txBody>
      </p:sp>
      <p:pic>
        <p:nvPicPr>
          <p:cNvPr id="5" name="Picture 4" descr="X:\UNDP Communications\GEF branding\Short-GEF logo colored NOTAG transparent.png">
            <a:extLst>
              <a:ext uri="{FF2B5EF4-FFF2-40B4-BE49-F238E27FC236}">
                <a16:creationId xmlns:a16="http://schemas.microsoft.com/office/drawing/2014/main" id="{86FF8324-3919-4356-81C3-6D08C140BA2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147" y="6068385"/>
            <a:ext cx="635356" cy="757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eader za Memo">
            <a:extLst>
              <a:ext uri="{FF2B5EF4-FFF2-40B4-BE49-F238E27FC236}">
                <a16:creationId xmlns:a16="http://schemas.microsoft.com/office/drawing/2014/main" id="{6BE97029-7272-4F2F-B054-11AD143B16AA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280" y="6100894"/>
            <a:ext cx="930260" cy="75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9DD678-91C3-4E37-9869-750C364A0427}"/>
              </a:ext>
            </a:extLst>
          </p:cNvPr>
          <p:cNvSpPr/>
          <p:nvPr/>
        </p:nvSpPr>
        <p:spPr>
          <a:xfrm>
            <a:off x="475376" y="1115736"/>
            <a:ext cx="1124124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Nova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studija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Zajedničkog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istraživačkog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centra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EU (JRC)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pokazuje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da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solarna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energija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ima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ogroman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rast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potencijal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za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zapošljavanje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u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regionima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uglja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u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Evropi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just"/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Studija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'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Solarna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fotonaponska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proizvodnja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električne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energije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Životna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linija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za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evropske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regione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uglja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u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tranziciji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'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pokazuje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da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solarni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fotonaponski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sistemi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imaju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potencijal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da u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potpunosti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zamijene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trenutnu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proizvodnju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električne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energije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iz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termoelektrana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na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ugalj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u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analiziranim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regionima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potencijal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proizvodnje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od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ukupno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874 T</a:t>
            </a:r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Wh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dovoljn</a:t>
            </a:r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za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zamjenu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proizvodnje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električne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energije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postojećih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termoelektrana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na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ugalj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koje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rade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u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ovim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regionima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). </a:t>
            </a:r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Osim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toga,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istraživanje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JRC-a je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pokazalo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da,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ako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zatvaranje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rudnika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uglja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lignita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kao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elektrana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na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ugalj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ide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ruku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pod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ruku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instalacijom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većih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fotonaponskih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sistema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u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narednih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15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godina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instalacija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solarnih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instalacija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bi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mogao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da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obezbedi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oko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135.000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građevinskih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radova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godišnje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dodatnih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50.000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radnih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mesta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za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održavanje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rad.</a:t>
            </a:r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Link na studiju: 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Solar Photovoltaic Electricity Generation: A Lifeline for the European Coal Regions in Transition</a:t>
            </a:r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934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2F68ED-668B-4451-8C58-E9EE6718925C}"/>
              </a:ext>
            </a:extLst>
          </p:cNvPr>
          <p:cNvSpPr/>
          <p:nvPr/>
        </p:nvSpPr>
        <p:spPr>
          <a:xfrm>
            <a:off x="142614" y="6098795"/>
            <a:ext cx="8104666" cy="6962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EEBBE8-708F-4382-8057-3075700EA284}"/>
              </a:ext>
            </a:extLst>
          </p:cNvPr>
          <p:cNvSpPr/>
          <p:nvPr/>
        </p:nvSpPr>
        <p:spPr>
          <a:xfrm>
            <a:off x="142614" y="151002"/>
            <a:ext cx="3414318" cy="964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65AC4D-39BD-4D8A-B41D-389B0B1927D4}"/>
              </a:ext>
            </a:extLst>
          </p:cNvPr>
          <p:cNvSpPr/>
          <p:nvPr/>
        </p:nvSpPr>
        <p:spPr>
          <a:xfrm>
            <a:off x="939567" y="297810"/>
            <a:ext cx="10486239" cy="3355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Naziv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projekta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:  Razvoj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zelenih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biznisa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u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</a:rPr>
              <a:t>Crnoj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Gori </a:t>
            </a:r>
          </a:p>
        </p:txBody>
      </p:sp>
      <p:pic>
        <p:nvPicPr>
          <p:cNvPr id="5" name="Picture 4" descr="X:\UNDP Communications\GEF branding\Short-GEF logo colored NOTAG transparent.png">
            <a:extLst>
              <a:ext uri="{FF2B5EF4-FFF2-40B4-BE49-F238E27FC236}">
                <a16:creationId xmlns:a16="http://schemas.microsoft.com/office/drawing/2014/main" id="{86FF8324-3919-4356-81C3-6D08C140BA2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147" y="6068385"/>
            <a:ext cx="635356" cy="757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eader za Memo">
            <a:extLst>
              <a:ext uri="{FF2B5EF4-FFF2-40B4-BE49-F238E27FC236}">
                <a16:creationId xmlns:a16="http://schemas.microsoft.com/office/drawing/2014/main" id="{6BE97029-7272-4F2F-B054-11AD143B16AA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280" y="6100894"/>
            <a:ext cx="930260" cy="75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9DD678-91C3-4E37-9869-750C364A0427}"/>
              </a:ext>
            </a:extLst>
          </p:cNvPr>
          <p:cNvSpPr/>
          <p:nvPr/>
        </p:nvSpPr>
        <p:spPr>
          <a:xfrm>
            <a:off x="475376" y="1115736"/>
            <a:ext cx="112412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SolarPover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Europe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ETIP PV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pokrenuli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su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izvještaj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u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kojem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se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navodi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kako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izgradnja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integri</a:t>
            </a:r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sanih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tehnologija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fotonaponskih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s</a:t>
            </a:r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istem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a (BIPV),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takozvanih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'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solarnih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koža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',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može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dekarboniz</a:t>
            </a:r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ovati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e</a:t>
            </a:r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ropski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građevinski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fond,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ubrzati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tranziciju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čiste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energije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u e</a:t>
            </a:r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ropskim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gradovima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donijeti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nova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radna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mjesta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Link na studiju: 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Solar Skins: An opportunity</a:t>
            </a:r>
            <a:r>
              <a:rPr lang="sr-Latn-ME" sz="1600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 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for greener cities</a:t>
            </a:r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sr-Latn-ME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Prema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izvještaju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Ernst &amp; </a:t>
            </a:r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Y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oung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koji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je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pripremljen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za Solar Po</a:t>
            </a:r>
            <a:r>
              <a:rPr lang="sr-Latn-ME" sz="1600" dirty="0">
                <a:solidFill>
                  <a:schemeClr val="accent6">
                    <a:lumMod val="50000"/>
                  </a:schemeClr>
                </a:solidFill>
              </a:rPr>
              <a:t>w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er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Europe,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postizanje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20%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tržišnog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udjela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za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solarnu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energiju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do 2030.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godine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dovelo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bi do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više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od 500.000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novih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radnih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mjesta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 do 2030. </a:t>
            </a:r>
            <a:r>
              <a:rPr lang="en-GB" sz="1600" dirty="0" err="1">
                <a:solidFill>
                  <a:schemeClr val="accent6">
                    <a:lumMod val="50000"/>
                  </a:schemeClr>
                </a:solidFill>
              </a:rPr>
              <a:t>godine</a:t>
            </a:r>
            <a:r>
              <a:rPr lang="en-GB" sz="16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5876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2F68ED-668B-4451-8C58-E9EE6718925C}"/>
              </a:ext>
            </a:extLst>
          </p:cNvPr>
          <p:cNvSpPr/>
          <p:nvPr/>
        </p:nvSpPr>
        <p:spPr>
          <a:xfrm>
            <a:off x="142614" y="6098795"/>
            <a:ext cx="8104666" cy="6962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EEBBE8-708F-4382-8057-3075700EA284}"/>
              </a:ext>
            </a:extLst>
          </p:cNvPr>
          <p:cNvSpPr/>
          <p:nvPr/>
        </p:nvSpPr>
        <p:spPr>
          <a:xfrm>
            <a:off x="142614" y="151002"/>
            <a:ext cx="3414318" cy="964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65AC4D-39BD-4D8A-B41D-389B0B1927D4}"/>
              </a:ext>
            </a:extLst>
          </p:cNvPr>
          <p:cNvSpPr/>
          <p:nvPr/>
        </p:nvSpPr>
        <p:spPr>
          <a:xfrm>
            <a:off x="852880" y="2286000"/>
            <a:ext cx="10486239" cy="3355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>
                <a:solidFill>
                  <a:schemeClr val="accent6">
                    <a:lumMod val="50000"/>
                  </a:schemeClr>
                </a:solidFill>
              </a:rPr>
              <a:t>Hvala na pažnji.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4" descr="X:\UNDP Communications\GEF branding\Short-GEF logo colored NOTAG transparent.png">
            <a:extLst>
              <a:ext uri="{FF2B5EF4-FFF2-40B4-BE49-F238E27FC236}">
                <a16:creationId xmlns:a16="http://schemas.microsoft.com/office/drawing/2014/main" id="{86FF8324-3919-4356-81C3-6D08C140BA2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147" y="6068385"/>
            <a:ext cx="635356" cy="757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eader za Memo">
            <a:extLst>
              <a:ext uri="{FF2B5EF4-FFF2-40B4-BE49-F238E27FC236}">
                <a16:creationId xmlns:a16="http://schemas.microsoft.com/office/drawing/2014/main" id="{6BE97029-7272-4F2F-B054-11AD143B16AA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280" y="6100894"/>
            <a:ext cx="930260" cy="75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51F8D28-ABC6-4324-BAC5-B046405DCF3F}"/>
              </a:ext>
            </a:extLst>
          </p:cNvPr>
          <p:cNvSpPr/>
          <p:nvPr/>
        </p:nvSpPr>
        <p:spPr>
          <a:xfrm>
            <a:off x="852879" y="3241296"/>
            <a:ext cx="10486239" cy="3355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accent6">
                    <a:lumMod val="50000"/>
                  </a:schemeClr>
                </a:solidFill>
              </a:rPr>
              <a:t>Kontakt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borko.vulikic@undp.org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062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596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Borko Vulikic</cp:lastModifiedBy>
  <cp:revision>23</cp:revision>
  <dcterms:created xsi:type="dcterms:W3CDTF">2019-05-23T08:35:57Z</dcterms:created>
  <dcterms:modified xsi:type="dcterms:W3CDTF">2019-07-25T06:57:03Z</dcterms:modified>
</cp:coreProperties>
</file>