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7"/>
  </p:notesMasterIdLst>
  <p:sldIdLst>
    <p:sldId id="256" r:id="rId6"/>
    <p:sldId id="317" r:id="rId7"/>
    <p:sldId id="302" r:id="rId8"/>
    <p:sldId id="325" r:id="rId9"/>
    <p:sldId id="326" r:id="rId10"/>
    <p:sldId id="304" r:id="rId11"/>
    <p:sldId id="318" r:id="rId12"/>
    <p:sldId id="319" r:id="rId13"/>
    <p:sldId id="308" r:id="rId14"/>
    <p:sldId id="320" r:id="rId15"/>
    <p:sldId id="321" r:id="rId16"/>
    <p:sldId id="322" r:id="rId17"/>
    <p:sldId id="309" r:id="rId18"/>
    <p:sldId id="315" r:id="rId19"/>
    <p:sldId id="316" r:id="rId20"/>
    <p:sldId id="310" r:id="rId21"/>
    <p:sldId id="311" r:id="rId22"/>
    <p:sldId id="312" r:id="rId23"/>
    <p:sldId id="327" r:id="rId24"/>
    <p:sldId id="313" r:id="rId25"/>
    <p:sldId id="328" r:id="rId26"/>
  </p:sldIdLst>
  <p:sldSz cx="9144000" cy="6858000" type="screen4x3"/>
  <p:notesSz cx="6645275"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0221" autoAdjust="0"/>
  </p:normalViewPr>
  <p:slideViewPr>
    <p:cSldViewPr>
      <p:cViewPr varScale="1">
        <p:scale>
          <a:sx n="103" d="100"/>
          <a:sy n="103" d="100"/>
        </p:scale>
        <p:origin x="1776" y="108"/>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19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0FD5A-2290-4925-8D5E-109CA1B9B55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227C56D4-AC3D-4EAF-9809-D8562C4623DB}">
      <dgm:prSet phldrT="[Text]"/>
      <dgm:spPr>
        <a:solidFill>
          <a:schemeClr val="accent4">
            <a:lumMod val="75000"/>
          </a:schemeClr>
        </a:solidFill>
      </dgm:spPr>
      <dgm:t>
        <a:bodyPr/>
        <a:lstStyle/>
        <a:p>
          <a:r>
            <a:rPr lang="en-US" b="1" dirty="0"/>
            <a:t>Project milestones</a:t>
          </a:r>
        </a:p>
      </dgm:t>
    </dgm:pt>
    <dgm:pt modelId="{FF55378E-4A3F-4477-96EE-D1104F56C740}" type="parTrans" cxnId="{0BEA3FED-8487-42ED-B506-24E3B424A744}">
      <dgm:prSet/>
      <dgm:spPr/>
      <dgm:t>
        <a:bodyPr/>
        <a:lstStyle/>
        <a:p>
          <a:endParaRPr lang="en-US"/>
        </a:p>
      </dgm:t>
    </dgm:pt>
    <dgm:pt modelId="{58D25DFA-6325-40ED-B499-3A95646D19BD}" type="sibTrans" cxnId="{0BEA3FED-8487-42ED-B506-24E3B424A744}">
      <dgm:prSet/>
      <dgm:spPr/>
      <dgm:t>
        <a:bodyPr/>
        <a:lstStyle/>
        <a:p>
          <a:endParaRPr lang="en-US"/>
        </a:p>
      </dgm:t>
    </dgm:pt>
    <dgm:pt modelId="{8C5AA01C-D623-4BF9-BA83-BF52904A3E50}">
      <dgm:prSet phldrT="[Text]"/>
      <dgm:spPr>
        <a:solidFill>
          <a:schemeClr val="accent4">
            <a:lumMod val="40000"/>
            <a:lumOff val="60000"/>
            <a:alpha val="90000"/>
          </a:schemeClr>
        </a:solidFill>
      </dgm:spPr>
      <dgm:t>
        <a:bodyPr/>
        <a:lstStyle/>
        <a:p>
          <a:pPr>
            <a:buFont typeface="Wingdings" panose="05000000000000000000" pitchFamily="2" charset="2"/>
            <a:buChar char="Ø"/>
          </a:pPr>
          <a:r>
            <a:rPr lang="en-US" dirty="0"/>
            <a:t>Signed by UNDP and CDR on </a:t>
          </a:r>
          <a:r>
            <a:rPr lang="en-US" b="1" dirty="0"/>
            <a:t>July 1</a:t>
          </a:r>
          <a:r>
            <a:rPr lang="en-US" b="1" baseline="30000" dirty="0"/>
            <a:t>st</a:t>
          </a:r>
          <a:r>
            <a:rPr lang="en-US" b="1" dirty="0"/>
            <a:t>, 2017</a:t>
          </a:r>
          <a:r>
            <a:rPr lang="en-US" dirty="0"/>
            <a:t>, in the presence of PM Hariri</a:t>
          </a:r>
        </a:p>
      </dgm:t>
    </dgm:pt>
    <dgm:pt modelId="{2BFB38C1-CBE6-44C0-A73A-31F36A16C713}" type="parTrans" cxnId="{72CACB22-7E3E-46E6-875D-51BFD9494E80}">
      <dgm:prSet/>
      <dgm:spPr/>
      <dgm:t>
        <a:bodyPr/>
        <a:lstStyle/>
        <a:p>
          <a:endParaRPr lang="en-US"/>
        </a:p>
      </dgm:t>
    </dgm:pt>
    <dgm:pt modelId="{1B9BFDFB-940A-43E0-8F1C-02C976839D24}" type="sibTrans" cxnId="{72CACB22-7E3E-46E6-875D-51BFD9494E80}">
      <dgm:prSet/>
      <dgm:spPr/>
      <dgm:t>
        <a:bodyPr/>
        <a:lstStyle/>
        <a:p>
          <a:endParaRPr lang="en-US"/>
        </a:p>
      </dgm:t>
    </dgm:pt>
    <dgm:pt modelId="{58540761-B94D-4753-BA31-66EB7D9E0E1C}">
      <dgm:prSet phldrT="[Text]"/>
      <dgm:spPr>
        <a:solidFill>
          <a:schemeClr val="accent4">
            <a:lumMod val="75000"/>
          </a:schemeClr>
        </a:solidFill>
      </dgm:spPr>
      <dgm:t>
        <a:bodyPr/>
        <a:lstStyle/>
        <a:p>
          <a:r>
            <a:rPr lang="en-US" b="1" dirty="0"/>
            <a:t>Background analysis to support project deliverables </a:t>
          </a:r>
        </a:p>
      </dgm:t>
    </dgm:pt>
    <dgm:pt modelId="{30877B2D-5319-439A-B6F0-234D8736B74B}" type="parTrans" cxnId="{0E3C2FC3-584C-4AAC-AB25-9A1E36930489}">
      <dgm:prSet/>
      <dgm:spPr/>
      <dgm:t>
        <a:bodyPr/>
        <a:lstStyle/>
        <a:p>
          <a:endParaRPr lang="en-US"/>
        </a:p>
      </dgm:t>
    </dgm:pt>
    <dgm:pt modelId="{B7A01940-38C9-46C5-B9AE-830113BEC1F4}" type="sibTrans" cxnId="{0E3C2FC3-584C-4AAC-AB25-9A1E36930489}">
      <dgm:prSet/>
      <dgm:spPr/>
      <dgm:t>
        <a:bodyPr/>
        <a:lstStyle/>
        <a:p>
          <a:endParaRPr lang="en-US"/>
        </a:p>
      </dgm:t>
    </dgm:pt>
    <dgm:pt modelId="{186192FC-EFA6-448C-897E-C17846A26FAA}">
      <dgm:prSet phldrT="[Text]"/>
      <dgm:spPr>
        <a:solidFill>
          <a:schemeClr val="accent4">
            <a:lumMod val="40000"/>
            <a:lumOff val="60000"/>
            <a:alpha val="90000"/>
          </a:schemeClr>
        </a:solidFill>
      </dgm:spPr>
      <dgm:t>
        <a:bodyPr/>
        <a:lstStyle/>
        <a:p>
          <a:r>
            <a:rPr lang="en-US" dirty="0"/>
            <a:t>May 2017: analysis provided a brief background and </a:t>
          </a:r>
          <a:r>
            <a:rPr lang="en-US" b="1" dirty="0"/>
            <a:t>progress towards the MDGs</a:t>
          </a:r>
          <a:r>
            <a:rPr lang="en-US" dirty="0"/>
            <a:t>. It presented each of the </a:t>
          </a:r>
          <a:r>
            <a:rPr lang="en-US" b="1" dirty="0"/>
            <a:t>17 SDGs </a:t>
          </a:r>
          <a:r>
            <a:rPr lang="en-US" dirty="0"/>
            <a:t>individually (current status and progress towards reaching each of the chosen goals and targets)</a:t>
          </a:r>
        </a:p>
      </dgm:t>
    </dgm:pt>
    <dgm:pt modelId="{0804A86F-D6BC-4438-9E42-DE943DA50563}" type="parTrans" cxnId="{F8D4A76F-6352-4266-AF0A-2E1640B1F382}">
      <dgm:prSet/>
      <dgm:spPr/>
      <dgm:t>
        <a:bodyPr/>
        <a:lstStyle/>
        <a:p>
          <a:endParaRPr lang="en-US"/>
        </a:p>
      </dgm:t>
    </dgm:pt>
    <dgm:pt modelId="{B26885F6-A607-4113-A67F-C13DFF3338FF}" type="sibTrans" cxnId="{F8D4A76F-6352-4266-AF0A-2E1640B1F382}">
      <dgm:prSet/>
      <dgm:spPr/>
      <dgm:t>
        <a:bodyPr/>
        <a:lstStyle/>
        <a:p>
          <a:endParaRPr lang="en-US"/>
        </a:p>
      </dgm:t>
    </dgm:pt>
    <dgm:pt modelId="{DC6986E2-C659-47E3-BD6C-C0C2ED9259E9}">
      <dgm:prSet/>
      <dgm:spPr>
        <a:solidFill>
          <a:schemeClr val="accent4">
            <a:lumMod val="40000"/>
            <a:lumOff val="60000"/>
            <a:alpha val="90000"/>
          </a:schemeClr>
        </a:solidFill>
      </dgm:spPr>
      <dgm:t>
        <a:bodyPr/>
        <a:lstStyle/>
        <a:p>
          <a:pPr>
            <a:buFont typeface="Wingdings" panose="05000000000000000000" pitchFamily="2" charset="2"/>
            <a:buChar char="Ø"/>
          </a:pPr>
          <a:r>
            <a:rPr lang="en-US" dirty="0"/>
            <a:t>Project consists of holding a wide consultative process with partners to </a:t>
          </a:r>
          <a:r>
            <a:rPr lang="en-US" b="1" dirty="0"/>
            <a:t>develop national priorities </a:t>
          </a:r>
          <a:r>
            <a:rPr lang="en-US" dirty="0"/>
            <a:t>and conduct a </a:t>
          </a:r>
          <a:r>
            <a:rPr lang="en-US" b="1" dirty="0"/>
            <a:t>gap analysis of the Agenda 2030. </a:t>
          </a:r>
          <a:endParaRPr lang="en-US" dirty="0"/>
        </a:p>
      </dgm:t>
    </dgm:pt>
    <dgm:pt modelId="{94557A38-C9E8-4BAB-812E-A4BE8BA414F4}" type="parTrans" cxnId="{070E425F-7B48-4DC7-8B46-DE2E5A7BA10A}">
      <dgm:prSet/>
      <dgm:spPr/>
      <dgm:t>
        <a:bodyPr/>
        <a:lstStyle/>
        <a:p>
          <a:endParaRPr lang="en-US"/>
        </a:p>
      </dgm:t>
    </dgm:pt>
    <dgm:pt modelId="{D4AAC005-4B32-4E43-8A1B-668543A3F75C}" type="sibTrans" cxnId="{070E425F-7B48-4DC7-8B46-DE2E5A7BA10A}">
      <dgm:prSet/>
      <dgm:spPr/>
      <dgm:t>
        <a:bodyPr/>
        <a:lstStyle/>
        <a:p>
          <a:endParaRPr lang="en-US"/>
        </a:p>
      </dgm:t>
    </dgm:pt>
    <dgm:pt modelId="{AFF80C31-C9A3-43BE-9F4B-10633DF0AB21}">
      <dgm:prSet/>
      <dgm:spPr>
        <a:solidFill>
          <a:schemeClr val="accent4">
            <a:lumMod val="40000"/>
            <a:lumOff val="60000"/>
            <a:alpha val="90000"/>
          </a:schemeClr>
        </a:solidFill>
      </dgm:spPr>
      <dgm:t>
        <a:bodyPr/>
        <a:lstStyle/>
        <a:p>
          <a:r>
            <a:rPr lang="en-US" dirty="0"/>
            <a:t>June 2017: analysis to </a:t>
          </a:r>
          <a:r>
            <a:rPr lang="en-US" b="1" dirty="0"/>
            <a:t>link the goals </a:t>
          </a:r>
          <a:r>
            <a:rPr lang="en-US" dirty="0"/>
            <a:t>and clarify how achieving a goal will require tackling several others.</a:t>
          </a:r>
        </a:p>
      </dgm:t>
    </dgm:pt>
    <dgm:pt modelId="{3A6E20E3-77A0-45EB-BB87-4D348ADB0337}" type="parTrans" cxnId="{D5FEC671-576F-4687-A5DE-C372FE235C31}">
      <dgm:prSet/>
      <dgm:spPr/>
      <dgm:t>
        <a:bodyPr/>
        <a:lstStyle/>
        <a:p>
          <a:endParaRPr lang="en-US"/>
        </a:p>
      </dgm:t>
    </dgm:pt>
    <dgm:pt modelId="{19E2667D-8CDA-47F3-9C15-C7E0D5AC0ADE}" type="sibTrans" cxnId="{D5FEC671-576F-4687-A5DE-C372FE235C31}">
      <dgm:prSet/>
      <dgm:spPr/>
      <dgm:t>
        <a:bodyPr/>
        <a:lstStyle/>
        <a:p>
          <a:endParaRPr lang="en-US"/>
        </a:p>
      </dgm:t>
    </dgm:pt>
    <dgm:pt modelId="{02E75751-4B8A-49AA-B741-1FE9C987DCED}">
      <dgm:prSet/>
      <dgm:spPr>
        <a:solidFill>
          <a:schemeClr val="accent4">
            <a:lumMod val="40000"/>
            <a:lumOff val="60000"/>
            <a:alpha val="90000"/>
          </a:schemeClr>
        </a:solidFill>
      </dgm:spPr>
      <dgm:t>
        <a:bodyPr/>
        <a:lstStyle/>
        <a:p>
          <a:r>
            <a:rPr lang="en-US" dirty="0"/>
            <a:t>October 2017: </a:t>
          </a:r>
          <a:r>
            <a:rPr lang="en-US" b="1" dirty="0"/>
            <a:t>comparative analysis on the VNRs </a:t>
          </a:r>
          <a:r>
            <a:rPr lang="en-US" dirty="0"/>
            <a:t>of 5 selected countries against the guidelines proposed by the HLPF. This will be further complemented by experiences in other contexts to inform the outline of the report and the process leading to the elaboration of the VNR.</a:t>
          </a:r>
        </a:p>
      </dgm:t>
    </dgm:pt>
    <dgm:pt modelId="{630F42C8-EE9A-43A7-868D-6462996F7DC8}" type="parTrans" cxnId="{05B724BD-1F7D-4092-A470-7F5C1058F2D1}">
      <dgm:prSet/>
      <dgm:spPr/>
      <dgm:t>
        <a:bodyPr/>
        <a:lstStyle/>
        <a:p>
          <a:endParaRPr lang="en-US"/>
        </a:p>
      </dgm:t>
    </dgm:pt>
    <dgm:pt modelId="{FD61AB0C-EEC8-4607-ABE5-B74E5884749F}" type="sibTrans" cxnId="{05B724BD-1F7D-4092-A470-7F5C1058F2D1}">
      <dgm:prSet/>
      <dgm:spPr/>
      <dgm:t>
        <a:bodyPr/>
        <a:lstStyle/>
        <a:p>
          <a:endParaRPr lang="en-US"/>
        </a:p>
      </dgm:t>
    </dgm:pt>
    <dgm:pt modelId="{419C4130-39D2-4CCF-A193-9C95535980DC}">
      <dgm:prSet/>
      <dgm:spPr>
        <a:solidFill>
          <a:schemeClr val="accent4">
            <a:lumMod val="40000"/>
            <a:lumOff val="60000"/>
            <a:alpha val="90000"/>
          </a:schemeClr>
        </a:solidFill>
      </dgm:spPr>
      <dgm:t>
        <a:bodyPr/>
        <a:lstStyle/>
        <a:p>
          <a:pPr>
            <a:buFont typeface="Wingdings" panose="05000000000000000000" pitchFamily="2" charset="2"/>
            <a:buChar char="Ø"/>
          </a:pPr>
          <a:r>
            <a:rPr lang="en-US" dirty="0"/>
            <a:t>A </a:t>
          </a:r>
          <a:r>
            <a:rPr lang="en-US" b="1" dirty="0"/>
            <a:t>situation analysis </a:t>
          </a:r>
          <a:r>
            <a:rPr lang="en-US" dirty="0"/>
            <a:t>desk review will be conducted against strategic documents, existing policies, sectoral policies and laws. </a:t>
          </a:r>
        </a:p>
      </dgm:t>
    </dgm:pt>
    <dgm:pt modelId="{D0117D7C-753A-4524-B3E1-8FFC7D176D3D}" type="parTrans" cxnId="{F44AEA7F-1412-4343-9374-4229088D61EC}">
      <dgm:prSet/>
      <dgm:spPr/>
      <dgm:t>
        <a:bodyPr/>
        <a:lstStyle/>
        <a:p>
          <a:endParaRPr lang="en-US"/>
        </a:p>
      </dgm:t>
    </dgm:pt>
    <dgm:pt modelId="{6AE35E1E-6565-407C-A226-1C6816164C34}" type="sibTrans" cxnId="{F44AEA7F-1412-4343-9374-4229088D61EC}">
      <dgm:prSet/>
      <dgm:spPr/>
      <dgm:t>
        <a:bodyPr/>
        <a:lstStyle/>
        <a:p>
          <a:endParaRPr lang="en-US"/>
        </a:p>
      </dgm:t>
    </dgm:pt>
    <dgm:pt modelId="{FDD168BE-3C14-420E-91C3-3695214B6044}">
      <dgm:prSet/>
      <dgm:spPr>
        <a:solidFill>
          <a:schemeClr val="accent4">
            <a:lumMod val="40000"/>
            <a:lumOff val="60000"/>
            <a:alpha val="90000"/>
          </a:schemeClr>
        </a:solidFill>
      </dgm:spPr>
      <dgm:t>
        <a:bodyPr/>
        <a:lstStyle/>
        <a:p>
          <a:pPr>
            <a:buFont typeface="Wingdings" panose="05000000000000000000" pitchFamily="2" charset="2"/>
            <a:buChar char="Ø"/>
          </a:pPr>
          <a:r>
            <a:rPr lang="en-US" b="0" dirty="0"/>
            <a:t>Support to produce </a:t>
          </a:r>
          <a:r>
            <a:rPr lang="en-US" b="1" dirty="0"/>
            <a:t>Lebanon’s 1</a:t>
          </a:r>
          <a:r>
            <a:rPr lang="en-US" b="1" baseline="30000" dirty="0"/>
            <a:t>st</a:t>
          </a:r>
          <a:r>
            <a:rPr lang="en-US" b="1" dirty="0"/>
            <a:t> VNR </a:t>
          </a:r>
          <a:r>
            <a:rPr lang="en-US" b="0" dirty="0"/>
            <a:t>will also be included. </a:t>
          </a:r>
        </a:p>
      </dgm:t>
    </dgm:pt>
    <dgm:pt modelId="{5405EE94-BBF1-447F-A1F1-F99ECBC7F3A7}" type="parTrans" cxnId="{73B89A0B-111E-4761-885C-4D13EE55CDBB}">
      <dgm:prSet/>
      <dgm:spPr/>
      <dgm:t>
        <a:bodyPr/>
        <a:lstStyle/>
        <a:p>
          <a:endParaRPr lang="en-US"/>
        </a:p>
      </dgm:t>
    </dgm:pt>
    <dgm:pt modelId="{9CDF98A8-48D6-4AD3-9409-60F75F9BF1A8}" type="sibTrans" cxnId="{73B89A0B-111E-4761-885C-4D13EE55CDBB}">
      <dgm:prSet/>
      <dgm:spPr/>
      <dgm:t>
        <a:bodyPr/>
        <a:lstStyle/>
        <a:p>
          <a:endParaRPr lang="en-US"/>
        </a:p>
      </dgm:t>
    </dgm:pt>
    <dgm:pt modelId="{91A99D96-755B-4F49-AD91-FE1BCCD00F26}" type="pres">
      <dgm:prSet presAssocID="{3100FD5A-2290-4925-8D5E-109CA1B9B559}" presName="Name0" presStyleCnt="0">
        <dgm:presLayoutVars>
          <dgm:dir/>
          <dgm:animLvl val="lvl"/>
          <dgm:resizeHandles val="exact"/>
        </dgm:presLayoutVars>
      </dgm:prSet>
      <dgm:spPr/>
    </dgm:pt>
    <dgm:pt modelId="{70F50621-8454-4651-876F-89FDECC42DEC}" type="pres">
      <dgm:prSet presAssocID="{227C56D4-AC3D-4EAF-9809-D8562C4623DB}" presName="composite" presStyleCnt="0"/>
      <dgm:spPr/>
    </dgm:pt>
    <dgm:pt modelId="{D34B8AFA-F7B3-4ACD-B2FF-B5C50DB48CC2}" type="pres">
      <dgm:prSet presAssocID="{227C56D4-AC3D-4EAF-9809-D8562C4623DB}" presName="parTx" presStyleLbl="alignNode1" presStyleIdx="0" presStyleCnt="2">
        <dgm:presLayoutVars>
          <dgm:chMax val="0"/>
          <dgm:chPref val="0"/>
          <dgm:bulletEnabled val="1"/>
        </dgm:presLayoutVars>
      </dgm:prSet>
      <dgm:spPr/>
    </dgm:pt>
    <dgm:pt modelId="{6F3E6DCC-7AC1-4AFE-9350-ED75412E5A21}" type="pres">
      <dgm:prSet presAssocID="{227C56D4-AC3D-4EAF-9809-D8562C4623DB}" presName="desTx" presStyleLbl="alignAccFollowNode1" presStyleIdx="0" presStyleCnt="2">
        <dgm:presLayoutVars>
          <dgm:bulletEnabled val="1"/>
        </dgm:presLayoutVars>
      </dgm:prSet>
      <dgm:spPr/>
    </dgm:pt>
    <dgm:pt modelId="{597867E7-73A8-4AF2-A84B-42DEE14AA368}" type="pres">
      <dgm:prSet presAssocID="{58D25DFA-6325-40ED-B499-3A95646D19BD}" presName="space" presStyleCnt="0"/>
      <dgm:spPr/>
    </dgm:pt>
    <dgm:pt modelId="{EBCF83DD-C544-4E37-A1F4-5652DD6E69B6}" type="pres">
      <dgm:prSet presAssocID="{58540761-B94D-4753-BA31-66EB7D9E0E1C}" presName="composite" presStyleCnt="0"/>
      <dgm:spPr/>
    </dgm:pt>
    <dgm:pt modelId="{7F28A929-F84C-4CC0-9FA0-9D94405C1AB5}" type="pres">
      <dgm:prSet presAssocID="{58540761-B94D-4753-BA31-66EB7D9E0E1C}" presName="parTx" presStyleLbl="alignNode1" presStyleIdx="1" presStyleCnt="2">
        <dgm:presLayoutVars>
          <dgm:chMax val="0"/>
          <dgm:chPref val="0"/>
          <dgm:bulletEnabled val="1"/>
        </dgm:presLayoutVars>
      </dgm:prSet>
      <dgm:spPr/>
    </dgm:pt>
    <dgm:pt modelId="{03358D12-4E47-49C1-B6D7-8908C7742539}" type="pres">
      <dgm:prSet presAssocID="{58540761-B94D-4753-BA31-66EB7D9E0E1C}" presName="desTx" presStyleLbl="alignAccFollowNode1" presStyleIdx="1" presStyleCnt="2">
        <dgm:presLayoutVars>
          <dgm:bulletEnabled val="1"/>
        </dgm:presLayoutVars>
      </dgm:prSet>
      <dgm:spPr/>
    </dgm:pt>
  </dgm:ptLst>
  <dgm:cxnLst>
    <dgm:cxn modelId="{782F830A-B0B3-40B5-A4EE-F6580E5E6961}" type="presOf" srcId="{8C5AA01C-D623-4BF9-BA83-BF52904A3E50}" destId="{6F3E6DCC-7AC1-4AFE-9350-ED75412E5A21}" srcOrd="0" destOrd="0" presId="urn:microsoft.com/office/officeart/2005/8/layout/hList1"/>
    <dgm:cxn modelId="{73B89A0B-111E-4761-885C-4D13EE55CDBB}" srcId="{227C56D4-AC3D-4EAF-9809-D8562C4623DB}" destId="{FDD168BE-3C14-420E-91C3-3695214B6044}" srcOrd="3" destOrd="0" parTransId="{5405EE94-BBF1-447F-A1F1-F99ECBC7F3A7}" sibTransId="{9CDF98A8-48D6-4AD3-9409-60F75F9BF1A8}"/>
    <dgm:cxn modelId="{72CACB22-7E3E-46E6-875D-51BFD9494E80}" srcId="{227C56D4-AC3D-4EAF-9809-D8562C4623DB}" destId="{8C5AA01C-D623-4BF9-BA83-BF52904A3E50}" srcOrd="0" destOrd="0" parTransId="{2BFB38C1-CBE6-44C0-A73A-31F36A16C713}" sibTransId="{1B9BFDFB-940A-43E0-8F1C-02C976839D24}"/>
    <dgm:cxn modelId="{0EF8985E-6C32-47EB-A4AA-3F6834FC2C8D}" type="presOf" srcId="{227C56D4-AC3D-4EAF-9809-D8562C4623DB}" destId="{D34B8AFA-F7B3-4ACD-B2FF-B5C50DB48CC2}" srcOrd="0" destOrd="0" presId="urn:microsoft.com/office/officeart/2005/8/layout/hList1"/>
    <dgm:cxn modelId="{070E425F-7B48-4DC7-8B46-DE2E5A7BA10A}" srcId="{227C56D4-AC3D-4EAF-9809-D8562C4623DB}" destId="{DC6986E2-C659-47E3-BD6C-C0C2ED9259E9}" srcOrd="1" destOrd="0" parTransId="{94557A38-C9E8-4BAB-812E-A4BE8BA414F4}" sibTransId="{D4AAC005-4B32-4E43-8A1B-668543A3F75C}"/>
    <dgm:cxn modelId="{7F8A8F4C-16B6-42EF-AED9-D640FA661DD9}" type="presOf" srcId="{186192FC-EFA6-448C-897E-C17846A26FAA}" destId="{03358D12-4E47-49C1-B6D7-8908C7742539}" srcOrd="0" destOrd="0" presId="urn:microsoft.com/office/officeart/2005/8/layout/hList1"/>
    <dgm:cxn modelId="{F8D4A76F-6352-4266-AF0A-2E1640B1F382}" srcId="{58540761-B94D-4753-BA31-66EB7D9E0E1C}" destId="{186192FC-EFA6-448C-897E-C17846A26FAA}" srcOrd="0" destOrd="0" parTransId="{0804A86F-D6BC-4438-9E42-DE943DA50563}" sibTransId="{B26885F6-A607-4113-A67F-C13DFF3338FF}"/>
    <dgm:cxn modelId="{D5FEC671-576F-4687-A5DE-C372FE235C31}" srcId="{58540761-B94D-4753-BA31-66EB7D9E0E1C}" destId="{AFF80C31-C9A3-43BE-9F4B-10633DF0AB21}" srcOrd="1" destOrd="0" parTransId="{3A6E20E3-77A0-45EB-BB87-4D348ADB0337}" sibTransId="{19E2667D-8CDA-47F3-9C15-C7E0D5AC0ADE}"/>
    <dgm:cxn modelId="{49F0FC53-D653-4B50-8075-BA5580FB220E}" type="presOf" srcId="{FDD168BE-3C14-420E-91C3-3695214B6044}" destId="{6F3E6DCC-7AC1-4AFE-9350-ED75412E5A21}" srcOrd="0" destOrd="3" presId="urn:microsoft.com/office/officeart/2005/8/layout/hList1"/>
    <dgm:cxn modelId="{317DDE79-F946-4C78-AFCD-5342005783C8}" type="presOf" srcId="{02E75751-4B8A-49AA-B741-1FE9C987DCED}" destId="{03358D12-4E47-49C1-B6D7-8908C7742539}" srcOrd="0" destOrd="2" presId="urn:microsoft.com/office/officeart/2005/8/layout/hList1"/>
    <dgm:cxn modelId="{F44AEA7F-1412-4343-9374-4229088D61EC}" srcId="{227C56D4-AC3D-4EAF-9809-D8562C4623DB}" destId="{419C4130-39D2-4CCF-A193-9C95535980DC}" srcOrd="2" destOrd="0" parTransId="{D0117D7C-753A-4524-B3E1-8FFC7D176D3D}" sibTransId="{6AE35E1E-6565-407C-A226-1C6816164C34}"/>
    <dgm:cxn modelId="{61271E84-546E-4368-BD1F-7892F9EB2BA3}" type="presOf" srcId="{AFF80C31-C9A3-43BE-9F4B-10633DF0AB21}" destId="{03358D12-4E47-49C1-B6D7-8908C7742539}" srcOrd="0" destOrd="1" presId="urn:microsoft.com/office/officeart/2005/8/layout/hList1"/>
    <dgm:cxn modelId="{423C99A7-6E8F-4537-81C4-ECBB866C51F2}" type="presOf" srcId="{DC6986E2-C659-47E3-BD6C-C0C2ED9259E9}" destId="{6F3E6DCC-7AC1-4AFE-9350-ED75412E5A21}" srcOrd="0" destOrd="1" presId="urn:microsoft.com/office/officeart/2005/8/layout/hList1"/>
    <dgm:cxn modelId="{05B724BD-1F7D-4092-A470-7F5C1058F2D1}" srcId="{58540761-B94D-4753-BA31-66EB7D9E0E1C}" destId="{02E75751-4B8A-49AA-B741-1FE9C987DCED}" srcOrd="2" destOrd="0" parTransId="{630F42C8-EE9A-43A7-868D-6462996F7DC8}" sibTransId="{FD61AB0C-EEC8-4607-ABE5-B74E5884749F}"/>
    <dgm:cxn modelId="{0E3C2FC3-584C-4AAC-AB25-9A1E36930489}" srcId="{3100FD5A-2290-4925-8D5E-109CA1B9B559}" destId="{58540761-B94D-4753-BA31-66EB7D9E0E1C}" srcOrd="1" destOrd="0" parTransId="{30877B2D-5319-439A-B6F0-234D8736B74B}" sibTransId="{B7A01940-38C9-46C5-B9AE-830113BEC1F4}"/>
    <dgm:cxn modelId="{4FD053D4-6DF1-4A12-8684-2F5281865E6D}" type="presOf" srcId="{3100FD5A-2290-4925-8D5E-109CA1B9B559}" destId="{91A99D96-755B-4F49-AD91-FE1BCCD00F26}" srcOrd="0" destOrd="0" presId="urn:microsoft.com/office/officeart/2005/8/layout/hList1"/>
    <dgm:cxn modelId="{965873DA-9E61-4203-AA10-3EB34815D18F}" type="presOf" srcId="{419C4130-39D2-4CCF-A193-9C95535980DC}" destId="{6F3E6DCC-7AC1-4AFE-9350-ED75412E5A21}" srcOrd="0" destOrd="2" presId="urn:microsoft.com/office/officeart/2005/8/layout/hList1"/>
    <dgm:cxn modelId="{0BEA3FED-8487-42ED-B506-24E3B424A744}" srcId="{3100FD5A-2290-4925-8D5E-109CA1B9B559}" destId="{227C56D4-AC3D-4EAF-9809-D8562C4623DB}" srcOrd="0" destOrd="0" parTransId="{FF55378E-4A3F-4477-96EE-D1104F56C740}" sibTransId="{58D25DFA-6325-40ED-B499-3A95646D19BD}"/>
    <dgm:cxn modelId="{863954F2-F168-49E0-805F-8EAFB54165E1}" type="presOf" srcId="{58540761-B94D-4753-BA31-66EB7D9E0E1C}" destId="{7F28A929-F84C-4CC0-9FA0-9D94405C1AB5}" srcOrd="0" destOrd="0" presId="urn:microsoft.com/office/officeart/2005/8/layout/hList1"/>
    <dgm:cxn modelId="{07D98533-33FD-4D84-B20D-B25158F2760E}" type="presParOf" srcId="{91A99D96-755B-4F49-AD91-FE1BCCD00F26}" destId="{70F50621-8454-4651-876F-89FDECC42DEC}" srcOrd="0" destOrd="0" presId="urn:microsoft.com/office/officeart/2005/8/layout/hList1"/>
    <dgm:cxn modelId="{46B8E14A-8031-4EBB-AF00-F4E60EDD0AC3}" type="presParOf" srcId="{70F50621-8454-4651-876F-89FDECC42DEC}" destId="{D34B8AFA-F7B3-4ACD-B2FF-B5C50DB48CC2}" srcOrd="0" destOrd="0" presId="urn:microsoft.com/office/officeart/2005/8/layout/hList1"/>
    <dgm:cxn modelId="{B362B558-D2AA-4F95-8568-98AE72275DEC}" type="presParOf" srcId="{70F50621-8454-4651-876F-89FDECC42DEC}" destId="{6F3E6DCC-7AC1-4AFE-9350-ED75412E5A21}" srcOrd="1" destOrd="0" presId="urn:microsoft.com/office/officeart/2005/8/layout/hList1"/>
    <dgm:cxn modelId="{114F87F1-3528-49E2-B7F8-2B1403214E3D}" type="presParOf" srcId="{91A99D96-755B-4F49-AD91-FE1BCCD00F26}" destId="{597867E7-73A8-4AF2-A84B-42DEE14AA368}" srcOrd="1" destOrd="0" presId="urn:microsoft.com/office/officeart/2005/8/layout/hList1"/>
    <dgm:cxn modelId="{7931C086-41A2-460A-8528-EA3B03741BBD}" type="presParOf" srcId="{91A99D96-755B-4F49-AD91-FE1BCCD00F26}" destId="{EBCF83DD-C544-4E37-A1F4-5652DD6E69B6}" srcOrd="2" destOrd="0" presId="urn:microsoft.com/office/officeart/2005/8/layout/hList1"/>
    <dgm:cxn modelId="{B3CE0168-8EA8-4529-B8C2-21B5D4271428}" type="presParOf" srcId="{EBCF83DD-C544-4E37-A1F4-5652DD6E69B6}" destId="{7F28A929-F84C-4CC0-9FA0-9D94405C1AB5}" srcOrd="0" destOrd="0" presId="urn:microsoft.com/office/officeart/2005/8/layout/hList1"/>
    <dgm:cxn modelId="{64877D75-4DCC-4740-B220-4B172D430215}" type="presParOf" srcId="{EBCF83DD-C544-4E37-A1F4-5652DD6E69B6}" destId="{03358D12-4E47-49C1-B6D7-8908C774253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74859-5F32-4318-AD5E-13A8BF6C7D05}"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US"/>
        </a:p>
      </dgm:t>
    </dgm:pt>
    <dgm:pt modelId="{93D5533E-469A-4F66-B9DE-2CFE63C13E1B}">
      <dgm:prSet phldrT="[Text]"/>
      <dgm:spPr/>
      <dgm:t>
        <a:bodyPr/>
        <a:lstStyle/>
        <a:p>
          <a:r>
            <a:rPr lang="en-US" dirty="0"/>
            <a:t>Signature of the Project, July 2017</a:t>
          </a:r>
        </a:p>
      </dgm:t>
    </dgm:pt>
    <dgm:pt modelId="{48F41D49-6C53-4F53-93BE-6E0CD979C439}" type="parTrans" cxnId="{4E57510F-C0E9-4481-817E-E3187B1E011C}">
      <dgm:prSet/>
      <dgm:spPr/>
      <dgm:t>
        <a:bodyPr/>
        <a:lstStyle/>
        <a:p>
          <a:endParaRPr lang="en-US"/>
        </a:p>
      </dgm:t>
    </dgm:pt>
    <dgm:pt modelId="{403D4D50-71B7-4934-87D5-CB124C51C2F2}" type="sibTrans" cxnId="{4E57510F-C0E9-4481-817E-E3187B1E011C}">
      <dgm:prSet/>
      <dgm:spPr/>
      <dgm:t>
        <a:bodyPr/>
        <a:lstStyle/>
        <a:p>
          <a:endParaRPr lang="en-US"/>
        </a:p>
      </dgm:t>
    </dgm:pt>
    <dgm:pt modelId="{671A0619-8A7C-49FB-8090-A70C66C4894C}">
      <dgm:prSet phldrT="[Text]"/>
      <dgm:spPr/>
      <dgm:t>
        <a:bodyPr/>
        <a:lstStyle/>
        <a:p>
          <a:r>
            <a:rPr lang="en-US" dirty="0"/>
            <a:t>Assignment of National Coordinator, Sept 2017 </a:t>
          </a:r>
        </a:p>
      </dgm:t>
    </dgm:pt>
    <dgm:pt modelId="{53B47133-E16F-4D1F-A0D0-6E41CB4D4071}" type="parTrans" cxnId="{3B75C0F6-ACEF-47AB-B455-016345268E3B}">
      <dgm:prSet/>
      <dgm:spPr/>
      <dgm:t>
        <a:bodyPr/>
        <a:lstStyle/>
        <a:p>
          <a:endParaRPr lang="en-US"/>
        </a:p>
      </dgm:t>
    </dgm:pt>
    <dgm:pt modelId="{3807AC63-F316-46AF-BDC4-557CA553F969}" type="sibTrans" cxnId="{3B75C0F6-ACEF-47AB-B455-016345268E3B}">
      <dgm:prSet/>
      <dgm:spPr/>
      <dgm:t>
        <a:bodyPr/>
        <a:lstStyle/>
        <a:p>
          <a:endParaRPr lang="en-US"/>
        </a:p>
      </dgm:t>
    </dgm:pt>
    <dgm:pt modelId="{88F60EEA-0E4C-4F89-B40D-8CF5E8A5A4BE}">
      <dgm:prSet phldrT="[Text]"/>
      <dgm:spPr/>
      <dgm:t>
        <a:bodyPr/>
        <a:lstStyle/>
        <a:p>
          <a:r>
            <a:rPr lang="en-US" dirty="0"/>
            <a:t>Selection of Gap Analysis Consultant, Oct 2017</a:t>
          </a:r>
        </a:p>
      </dgm:t>
    </dgm:pt>
    <dgm:pt modelId="{1F28463D-D17B-49A9-AD26-F60D669F2F01}" type="parTrans" cxnId="{267671F7-B011-4FD5-AD26-4051E4E13045}">
      <dgm:prSet/>
      <dgm:spPr/>
      <dgm:t>
        <a:bodyPr/>
        <a:lstStyle/>
        <a:p>
          <a:endParaRPr lang="en-US"/>
        </a:p>
      </dgm:t>
    </dgm:pt>
    <dgm:pt modelId="{8B93F782-FF70-493C-B0B8-DD4160D9444E}" type="sibTrans" cxnId="{267671F7-B011-4FD5-AD26-4051E4E13045}">
      <dgm:prSet/>
      <dgm:spPr/>
      <dgm:t>
        <a:bodyPr/>
        <a:lstStyle/>
        <a:p>
          <a:endParaRPr lang="en-US"/>
        </a:p>
      </dgm:t>
    </dgm:pt>
    <dgm:pt modelId="{A3E402FE-F209-4D4E-8F05-70C3C119BDE7}">
      <dgm:prSet phldrT="[Text]"/>
      <dgm:spPr/>
      <dgm:t>
        <a:bodyPr/>
        <a:lstStyle/>
        <a:p>
          <a:r>
            <a:rPr lang="en-US" dirty="0"/>
            <a:t>Desk review &amp; wide consultations</a:t>
          </a:r>
        </a:p>
      </dgm:t>
    </dgm:pt>
    <dgm:pt modelId="{6E8DAF89-1C02-4B0A-B129-C87FB4F46167}" type="parTrans" cxnId="{12F97FAB-415C-4E14-9612-7D504EA3AD4C}">
      <dgm:prSet/>
      <dgm:spPr/>
      <dgm:t>
        <a:bodyPr/>
        <a:lstStyle/>
        <a:p>
          <a:endParaRPr lang="en-US"/>
        </a:p>
      </dgm:t>
    </dgm:pt>
    <dgm:pt modelId="{D1EF27EA-099A-4189-93CF-6D763213F2E9}" type="sibTrans" cxnId="{12F97FAB-415C-4E14-9612-7D504EA3AD4C}">
      <dgm:prSet/>
      <dgm:spPr/>
      <dgm:t>
        <a:bodyPr/>
        <a:lstStyle/>
        <a:p>
          <a:endParaRPr lang="en-US"/>
        </a:p>
      </dgm:t>
    </dgm:pt>
    <dgm:pt modelId="{35667B27-59AC-46CE-9B56-8E1806CD185E}">
      <dgm:prSet phldrT="[Text]"/>
      <dgm:spPr>
        <a:solidFill>
          <a:schemeClr val="accent4">
            <a:lumMod val="75000"/>
          </a:schemeClr>
        </a:solidFill>
      </dgm:spPr>
      <dgm:t>
        <a:bodyPr/>
        <a:lstStyle/>
        <a:p>
          <a:r>
            <a:rPr lang="en-US" b="1" dirty="0">
              <a:solidFill>
                <a:schemeClr val="bg1"/>
              </a:solidFill>
            </a:rPr>
            <a:t>Gap analysis &amp; 1</a:t>
          </a:r>
          <a:r>
            <a:rPr lang="en-US" b="1" baseline="30000" dirty="0">
              <a:solidFill>
                <a:schemeClr val="bg1"/>
              </a:solidFill>
            </a:rPr>
            <a:t>st</a:t>
          </a:r>
          <a:r>
            <a:rPr lang="en-US" b="1" dirty="0">
              <a:solidFill>
                <a:schemeClr val="bg1"/>
              </a:solidFill>
            </a:rPr>
            <a:t> VNR, April 2018</a:t>
          </a:r>
        </a:p>
      </dgm:t>
    </dgm:pt>
    <dgm:pt modelId="{108C0E20-9BD4-4BC2-8FE9-933B919F82D1}" type="parTrans" cxnId="{42D11BE5-44DE-4AE9-A4C3-244F315290FA}">
      <dgm:prSet/>
      <dgm:spPr/>
      <dgm:t>
        <a:bodyPr/>
        <a:lstStyle/>
        <a:p>
          <a:endParaRPr lang="en-US"/>
        </a:p>
      </dgm:t>
    </dgm:pt>
    <dgm:pt modelId="{708E3E34-C8B3-476D-AA22-3BC788ADF940}" type="sibTrans" cxnId="{42D11BE5-44DE-4AE9-A4C3-244F315290FA}">
      <dgm:prSet/>
      <dgm:spPr/>
      <dgm:t>
        <a:bodyPr/>
        <a:lstStyle/>
        <a:p>
          <a:endParaRPr lang="en-US"/>
        </a:p>
      </dgm:t>
    </dgm:pt>
    <dgm:pt modelId="{DA4F7E9D-14C1-490E-882F-C650058EB053}" type="pres">
      <dgm:prSet presAssocID="{7AE74859-5F32-4318-AD5E-13A8BF6C7D05}" presName="Name0" presStyleCnt="0">
        <dgm:presLayoutVars>
          <dgm:chMax val="11"/>
          <dgm:chPref val="11"/>
          <dgm:dir/>
          <dgm:resizeHandles/>
        </dgm:presLayoutVars>
      </dgm:prSet>
      <dgm:spPr/>
    </dgm:pt>
    <dgm:pt modelId="{DE434D5D-F36D-4898-BF89-A30522C3FAB1}" type="pres">
      <dgm:prSet presAssocID="{35667B27-59AC-46CE-9B56-8E1806CD185E}" presName="Accent5" presStyleCnt="0"/>
      <dgm:spPr/>
    </dgm:pt>
    <dgm:pt modelId="{C5146E4E-B8BB-48F8-B084-607E3FD4F2F7}" type="pres">
      <dgm:prSet presAssocID="{35667B27-59AC-46CE-9B56-8E1806CD185E}" presName="Accent" presStyleLbl="node1" presStyleIdx="0" presStyleCnt="5"/>
      <dgm:spPr/>
    </dgm:pt>
    <dgm:pt modelId="{EBF00805-AA28-4AEB-B577-03B53BC569F6}" type="pres">
      <dgm:prSet presAssocID="{35667B27-59AC-46CE-9B56-8E1806CD185E}" presName="ParentBackground5" presStyleCnt="0"/>
      <dgm:spPr/>
    </dgm:pt>
    <dgm:pt modelId="{F43E798D-1980-4069-84D7-7C93FCDB5CC3}" type="pres">
      <dgm:prSet presAssocID="{35667B27-59AC-46CE-9B56-8E1806CD185E}" presName="ParentBackground" presStyleLbl="fgAcc1" presStyleIdx="0" presStyleCnt="5"/>
      <dgm:spPr/>
    </dgm:pt>
    <dgm:pt modelId="{80EA6C48-E0A8-4127-8BC3-33C996A99630}" type="pres">
      <dgm:prSet presAssocID="{35667B27-59AC-46CE-9B56-8E1806CD185E}" presName="Parent5" presStyleLbl="revTx" presStyleIdx="0" presStyleCnt="0">
        <dgm:presLayoutVars>
          <dgm:chMax val="1"/>
          <dgm:chPref val="1"/>
          <dgm:bulletEnabled val="1"/>
        </dgm:presLayoutVars>
      </dgm:prSet>
      <dgm:spPr/>
    </dgm:pt>
    <dgm:pt modelId="{2222A025-E250-46D1-825F-B3F6CD44500B}" type="pres">
      <dgm:prSet presAssocID="{A3E402FE-F209-4D4E-8F05-70C3C119BDE7}" presName="Accent4" presStyleCnt="0"/>
      <dgm:spPr/>
    </dgm:pt>
    <dgm:pt modelId="{6BED8BD6-3170-4062-B468-7D7857C20583}" type="pres">
      <dgm:prSet presAssocID="{A3E402FE-F209-4D4E-8F05-70C3C119BDE7}" presName="Accent" presStyleLbl="node1" presStyleIdx="1" presStyleCnt="5"/>
      <dgm:spPr>
        <a:solidFill>
          <a:schemeClr val="accent4">
            <a:lumMod val="75000"/>
          </a:schemeClr>
        </a:solidFill>
      </dgm:spPr>
    </dgm:pt>
    <dgm:pt modelId="{209793B1-6DDE-41E4-A084-4D49BC4D2E78}" type="pres">
      <dgm:prSet presAssocID="{A3E402FE-F209-4D4E-8F05-70C3C119BDE7}" presName="ParentBackground4" presStyleCnt="0"/>
      <dgm:spPr/>
    </dgm:pt>
    <dgm:pt modelId="{8D860FEF-8D51-4484-9ED9-4EA6C6CE5B7D}" type="pres">
      <dgm:prSet presAssocID="{A3E402FE-F209-4D4E-8F05-70C3C119BDE7}" presName="ParentBackground" presStyleLbl="fgAcc1" presStyleIdx="1" presStyleCnt="5"/>
      <dgm:spPr/>
    </dgm:pt>
    <dgm:pt modelId="{FAE8B23C-E410-4B9B-B4BD-639FBB170BBA}" type="pres">
      <dgm:prSet presAssocID="{A3E402FE-F209-4D4E-8F05-70C3C119BDE7}" presName="Parent4" presStyleLbl="revTx" presStyleIdx="0" presStyleCnt="0">
        <dgm:presLayoutVars>
          <dgm:chMax val="1"/>
          <dgm:chPref val="1"/>
          <dgm:bulletEnabled val="1"/>
        </dgm:presLayoutVars>
      </dgm:prSet>
      <dgm:spPr/>
    </dgm:pt>
    <dgm:pt modelId="{B8653F20-B7BC-40EE-A350-29225611979E}" type="pres">
      <dgm:prSet presAssocID="{88F60EEA-0E4C-4F89-B40D-8CF5E8A5A4BE}" presName="Accent3" presStyleCnt="0"/>
      <dgm:spPr/>
    </dgm:pt>
    <dgm:pt modelId="{C76B7CDB-7AED-4E66-94AC-E8E7E34F8C59}" type="pres">
      <dgm:prSet presAssocID="{88F60EEA-0E4C-4F89-B40D-8CF5E8A5A4BE}" presName="Accent" presStyleLbl="node1" presStyleIdx="2" presStyleCnt="5"/>
      <dgm:spPr>
        <a:solidFill>
          <a:schemeClr val="accent4">
            <a:lumMod val="75000"/>
          </a:schemeClr>
        </a:solidFill>
      </dgm:spPr>
    </dgm:pt>
    <dgm:pt modelId="{20DCC567-9AC3-4D48-B942-EBD902B5724D}" type="pres">
      <dgm:prSet presAssocID="{88F60EEA-0E4C-4F89-B40D-8CF5E8A5A4BE}" presName="ParentBackground3" presStyleCnt="0"/>
      <dgm:spPr/>
    </dgm:pt>
    <dgm:pt modelId="{0882CA91-899D-49DA-AD6B-4D0C3F6F688A}" type="pres">
      <dgm:prSet presAssocID="{88F60EEA-0E4C-4F89-B40D-8CF5E8A5A4BE}" presName="ParentBackground" presStyleLbl="fgAcc1" presStyleIdx="2" presStyleCnt="5"/>
      <dgm:spPr/>
    </dgm:pt>
    <dgm:pt modelId="{9AECC6A9-6DC3-4226-86E7-EBC0AB3D43A4}" type="pres">
      <dgm:prSet presAssocID="{88F60EEA-0E4C-4F89-B40D-8CF5E8A5A4BE}" presName="Parent3" presStyleLbl="revTx" presStyleIdx="0" presStyleCnt="0">
        <dgm:presLayoutVars>
          <dgm:chMax val="1"/>
          <dgm:chPref val="1"/>
          <dgm:bulletEnabled val="1"/>
        </dgm:presLayoutVars>
      </dgm:prSet>
      <dgm:spPr/>
    </dgm:pt>
    <dgm:pt modelId="{08E83351-F296-4509-B01E-009E5677EA96}" type="pres">
      <dgm:prSet presAssocID="{671A0619-8A7C-49FB-8090-A70C66C4894C}" presName="Accent2" presStyleCnt="0"/>
      <dgm:spPr/>
    </dgm:pt>
    <dgm:pt modelId="{9E1A371E-7357-4D5C-AC29-A218A83AB97C}" type="pres">
      <dgm:prSet presAssocID="{671A0619-8A7C-49FB-8090-A70C66C4894C}" presName="Accent" presStyleLbl="node1" presStyleIdx="3" presStyleCnt="5"/>
      <dgm:spPr>
        <a:solidFill>
          <a:schemeClr val="accent4">
            <a:lumMod val="75000"/>
          </a:schemeClr>
        </a:solidFill>
      </dgm:spPr>
    </dgm:pt>
    <dgm:pt modelId="{2943DA35-0F13-4715-94F3-1EC0554A2D7B}" type="pres">
      <dgm:prSet presAssocID="{671A0619-8A7C-49FB-8090-A70C66C4894C}" presName="ParentBackground2" presStyleCnt="0"/>
      <dgm:spPr/>
    </dgm:pt>
    <dgm:pt modelId="{9965134C-08A6-4423-B826-81C0C32D4247}" type="pres">
      <dgm:prSet presAssocID="{671A0619-8A7C-49FB-8090-A70C66C4894C}" presName="ParentBackground" presStyleLbl="fgAcc1" presStyleIdx="3" presStyleCnt="5"/>
      <dgm:spPr/>
    </dgm:pt>
    <dgm:pt modelId="{7136F1FB-603B-48C1-86A2-5F2545321CE8}" type="pres">
      <dgm:prSet presAssocID="{671A0619-8A7C-49FB-8090-A70C66C4894C}" presName="Parent2" presStyleLbl="revTx" presStyleIdx="0" presStyleCnt="0">
        <dgm:presLayoutVars>
          <dgm:chMax val="1"/>
          <dgm:chPref val="1"/>
          <dgm:bulletEnabled val="1"/>
        </dgm:presLayoutVars>
      </dgm:prSet>
      <dgm:spPr/>
    </dgm:pt>
    <dgm:pt modelId="{30B9393E-55F9-42B4-AC42-02D481EE01E3}" type="pres">
      <dgm:prSet presAssocID="{93D5533E-469A-4F66-B9DE-2CFE63C13E1B}" presName="Accent1" presStyleCnt="0"/>
      <dgm:spPr/>
    </dgm:pt>
    <dgm:pt modelId="{2C9A49DC-057E-4D74-B173-A175AE95E3A1}" type="pres">
      <dgm:prSet presAssocID="{93D5533E-469A-4F66-B9DE-2CFE63C13E1B}" presName="Accent" presStyleLbl="node1" presStyleIdx="4" presStyleCnt="5"/>
      <dgm:spPr>
        <a:solidFill>
          <a:schemeClr val="accent4">
            <a:lumMod val="75000"/>
          </a:schemeClr>
        </a:solidFill>
      </dgm:spPr>
    </dgm:pt>
    <dgm:pt modelId="{EC3F11CB-6E5B-4B0B-B03B-199898D46260}" type="pres">
      <dgm:prSet presAssocID="{93D5533E-469A-4F66-B9DE-2CFE63C13E1B}" presName="ParentBackground1" presStyleCnt="0"/>
      <dgm:spPr/>
    </dgm:pt>
    <dgm:pt modelId="{711C12F6-9649-4891-B44A-6F7C24A1F03A}" type="pres">
      <dgm:prSet presAssocID="{93D5533E-469A-4F66-B9DE-2CFE63C13E1B}" presName="ParentBackground" presStyleLbl="fgAcc1" presStyleIdx="4" presStyleCnt="5"/>
      <dgm:spPr/>
    </dgm:pt>
    <dgm:pt modelId="{2AE39A29-6C7A-4B4F-82E6-6BCC9D92E248}" type="pres">
      <dgm:prSet presAssocID="{93D5533E-469A-4F66-B9DE-2CFE63C13E1B}" presName="Parent1" presStyleLbl="revTx" presStyleIdx="0" presStyleCnt="0">
        <dgm:presLayoutVars>
          <dgm:chMax val="1"/>
          <dgm:chPref val="1"/>
          <dgm:bulletEnabled val="1"/>
        </dgm:presLayoutVars>
      </dgm:prSet>
      <dgm:spPr/>
    </dgm:pt>
  </dgm:ptLst>
  <dgm:cxnLst>
    <dgm:cxn modelId="{8F883008-4EC8-4EAD-A78A-16387FD57020}" type="presOf" srcId="{671A0619-8A7C-49FB-8090-A70C66C4894C}" destId="{9965134C-08A6-4423-B826-81C0C32D4247}" srcOrd="0" destOrd="0" presId="urn:microsoft.com/office/officeart/2011/layout/CircleProcess"/>
    <dgm:cxn modelId="{9352960D-07DF-49F5-8EB8-654E4F0511C9}" type="presOf" srcId="{35667B27-59AC-46CE-9B56-8E1806CD185E}" destId="{80EA6C48-E0A8-4127-8BC3-33C996A99630}" srcOrd="1" destOrd="0" presId="urn:microsoft.com/office/officeart/2011/layout/CircleProcess"/>
    <dgm:cxn modelId="{4E57510F-C0E9-4481-817E-E3187B1E011C}" srcId="{7AE74859-5F32-4318-AD5E-13A8BF6C7D05}" destId="{93D5533E-469A-4F66-B9DE-2CFE63C13E1B}" srcOrd="0" destOrd="0" parTransId="{48F41D49-6C53-4F53-93BE-6E0CD979C439}" sibTransId="{403D4D50-71B7-4934-87D5-CB124C51C2F2}"/>
    <dgm:cxn modelId="{0265E213-C0EF-45D8-9BF2-8F52A7F63263}" type="presOf" srcId="{671A0619-8A7C-49FB-8090-A70C66C4894C}" destId="{7136F1FB-603B-48C1-86A2-5F2545321CE8}" srcOrd="1" destOrd="0" presId="urn:microsoft.com/office/officeart/2011/layout/CircleProcess"/>
    <dgm:cxn modelId="{0E866031-1E4D-40C6-8B92-8932B6228FE5}" type="presOf" srcId="{93D5533E-469A-4F66-B9DE-2CFE63C13E1B}" destId="{2AE39A29-6C7A-4B4F-82E6-6BCC9D92E248}" srcOrd="1" destOrd="0" presId="urn:microsoft.com/office/officeart/2011/layout/CircleProcess"/>
    <dgm:cxn modelId="{93BEC980-0381-4D92-B3C4-BC60D39D203A}" type="presOf" srcId="{88F60EEA-0E4C-4F89-B40D-8CF5E8A5A4BE}" destId="{9AECC6A9-6DC3-4226-86E7-EBC0AB3D43A4}" srcOrd="1" destOrd="0" presId="urn:microsoft.com/office/officeart/2011/layout/CircleProcess"/>
    <dgm:cxn modelId="{77CA4B98-20CF-4C15-A910-C7736F26B65C}" type="presOf" srcId="{A3E402FE-F209-4D4E-8F05-70C3C119BDE7}" destId="{8D860FEF-8D51-4484-9ED9-4EA6C6CE5B7D}" srcOrd="0" destOrd="0" presId="urn:microsoft.com/office/officeart/2011/layout/CircleProcess"/>
    <dgm:cxn modelId="{12F97FAB-415C-4E14-9612-7D504EA3AD4C}" srcId="{7AE74859-5F32-4318-AD5E-13A8BF6C7D05}" destId="{A3E402FE-F209-4D4E-8F05-70C3C119BDE7}" srcOrd="3" destOrd="0" parTransId="{6E8DAF89-1C02-4B0A-B129-C87FB4F46167}" sibTransId="{D1EF27EA-099A-4189-93CF-6D763213F2E9}"/>
    <dgm:cxn modelId="{FFEC64C1-2EEA-4E29-A582-57236D0C95F6}" type="presOf" srcId="{35667B27-59AC-46CE-9B56-8E1806CD185E}" destId="{F43E798D-1980-4069-84D7-7C93FCDB5CC3}" srcOrd="0" destOrd="0" presId="urn:microsoft.com/office/officeart/2011/layout/CircleProcess"/>
    <dgm:cxn modelId="{E229C1C7-D64F-444B-8853-721ACC3C3C16}" type="presOf" srcId="{88F60EEA-0E4C-4F89-B40D-8CF5E8A5A4BE}" destId="{0882CA91-899D-49DA-AD6B-4D0C3F6F688A}" srcOrd="0" destOrd="0" presId="urn:microsoft.com/office/officeart/2011/layout/CircleProcess"/>
    <dgm:cxn modelId="{D509BFDB-E33C-4A15-BC27-B878F1D51C19}" type="presOf" srcId="{93D5533E-469A-4F66-B9DE-2CFE63C13E1B}" destId="{711C12F6-9649-4891-B44A-6F7C24A1F03A}" srcOrd="0" destOrd="0" presId="urn:microsoft.com/office/officeart/2011/layout/CircleProcess"/>
    <dgm:cxn modelId="{42D11BE5-44DE-4AE9-A4C3-244F315290FA}" srcId="{7AE74859-5F32-4318-AD5E-13A8BF6C7D05}" destId="{35667B27-59AC-46CE-9B56-8E1806CD185E}" srcOrd="4" destOrd="0" parTransId="{108C0E20-9BD4-4BC2-8FE9-933B919F82D1}" sibTransId="{708E3E34-C8B3-476D-AA22-3BC788ADF940}"/>
    <dgm:cxn modelId="{C3A5CEEF-B44F-4810-AC73-5F64BDADF6A7}" type="presOf" srcId="{7AE74859-5F32-4318-AD5E-13A8BF6C7D05}" destId="{DA4F7E9D-14C1-490E-882F-C650058EB053}" srcOrd="0" destOrd="0" presId="urn:microsoft.com/office/officeart/2011/layout/CircleProcess"/>
    <dgm:cxn modelId="{D845D4F5-26FD-46C3-9214-99686E546B40}" type="presOf" srcId="{A3E402FE-F209-4D4E-8F05-70C3C119BDE7}" destId="{FAE8B23C-E410-4B9B-B4BD-639FBB170BBA}" srcOrd="1" destOrd="0" presId="urn:microsoft.com/office/officeart/2011/layout/CircleProcess"/>
    <dgm:cxn modelId="{3B75C0F6-ACEF-47AB-B455-016345268E3B}" srcId="{7AE74859-5F32-4318-AD5E-13A8BF6C7D05}" destId="{671A0619-8A7C-49FB-8090-A70C66C4894C}" srcOrd="1" destOrd="0" parTransId="{53B47133-E16F-4D1F-A0D0-6E41CB4D4071}" sibTransId="{3807AC63-F316-46AF-BDC4-557CA553F969}"/>
    <dgm:cxn modelId="{267671F7-B011-4FD5-AD26-4051E4E13045}" srcId="{7AE74859-5F32-4318-AD5E-13A8BF6C7D05}" destId="{88F60EEA-0E4C-4F89-B40D-8CF5E8A5A4BE}" srcOrd="2" destOrd="0" parTransId="{1F28463D-D17B-49A9-AD26-F60D669F2F01}" sibTransId="{8B93F782-FF70-493C-B0B8-DD4160D9444E}"/>
    <dgm:cxn modelId="{79F7AC4A-62C6-4F43-B8E1-E0A6C3FDE141}" type="presParOf" srcId="{DA4F7E9D-14C1-490E-882F-C650058EB053}" destId="{DE434D5D-F36D-4898-BF89-A30522C3FAB1}" srcOrd="0" destOrd="0" presId="urn:microsoft.com/office/officeart/2011/layout/CircleProcess"/>
    <dgm:cxn modelId="{E0BAA3E1-9D4D-4E34-9D71-0554642AD5E6}" type="presParOf" srcId="{DE434D5D-F36D-4898-BF89-A30522C3FAB1}" destId="{C5146E4E-B8BB-48F8-B084-607E3FD4F2F7}" srcOrd="0" destOrd="0" presId="urn:microsoft.com/office/officeart/2011/layout/CircleProcess"/>
    <dgm:cxn modelId="{BAE7CBF6-13FE-4AEC-928C-01F70745F093}" type="presParOf" srcId="{DA4F7E9D-14C1-490E-882F-C650058EB053}" destId="{EBF00805-AA28-4AEB-B577-03B53BC569F6}" srcOrd="1" destOrd="0" presId="urn:microsoft.com/office/officeart/2011/layout/CircleProcess"/>
    <dgm:cxn modelId="{92FEA24A-1F64-40A7-9400-C48A2B09F5BE}" type="presParOf" srcId="{EBF00805-AA28-4AEB-B577-03B53BC569F6}" destId="{F43E798D-1980-4069-84D7-7C93FCDB5CC3}" srcOrd="0" destOrd="0" presId="urn:microsoft.com/office/officeart/2011/layout/CircleProcess"/>
    <dgm:cxn modelId="{534C121D-DC73-4726-9FDA-37D3D9A79321}" type="presParOf" srcId="{DA4F7E9D-14C1-490E-882F-C650058EB053}" destId="{80EA6C48-E0A8-4127-8BC3-33C996A99630}" srcOrd="2" destOrd="0" presId="urn:microsoft.com/office/officeart/2011/layout/CircleProcess"/>
    <dgm:cxn modelId="{3BC2C6CC-DCD0-4AF1-B5C6-3527E2136661}" type="presParOf" srcId="{DA4F7E9D-14C1-490E-882F-C650058EB053}" destId="{2222A025-E250-46D1-825F-B3F6CD44500B}" srcOrd="3" destOrd="0" presId="urn:microsoft.com/office/officeart/2011/layout/CircleProcess"/>
    <dgm:cxn modelId="{7BE177E3-B854-4CA2-8970-63ABC4874706}" type="presParOf" srcId="{2222A025-E250-46D1-825F-B3F6CD44500B}" destId="{6BED8BD6-3170-4062-B468-7D7857C20583}" srcOrd="0" destOrd="0" presId="urn:microsoft.com/office/officeart/2011/layout/CircleProcess"/>
    <dgm:cxn modelId="{B859AAAF-4503-4110-AC8C-71FA853AA742}" type="presParOf" srcId="{DA4F7E9D-14C1-490E-882F-C650058EB053}" destId="{209793B1-6DDE-41E4-A084-4D49BC4D2E78}" srcOrd="4" destOrd="0" presId="urn:microsoft.com/office/officeart/2011/layout/CircleProcess"/>
    <dgm:cxn modelId="{DC0297BC-2171-4E91-A625-EFC729733D4E}" type="presParOf" srcId="{209793B1-6DDE-41E4-A084-4D49BC4D2E78}" destId="{8D860FEF-8D51-4484-9ED9-4EA6C6CE5B7D}" srcOrd="0" destOrd="0" presId="urn:microsoft.com/office/officeart/2011/layout/CircleProcess"/>
    <dgm:cxn modelId="{C837F49B-7E27-489C-8C74-C9EE04B1D927}" type="presParOf" srcId="{DA4F7E9D-14C1-490E-882F-C650058EB053}" destId="{FAE8B23C-E410-4B9B-B4BD-639FBB170BBA}" srcOrd="5" destOrd="0" presId="urn:microsoft.com/office/officeart/2011/layout/CircleProcess"/>
    <dgm:cxn modelId="{E3C7A499-A548-4732-AD2C-50ED35B10759}" type="presParOf" srcId="{DA4F7E9D-14C1-490E-882F-C650058EB053}" destId="{B8653F20-B7BC-40EE-A350-29225611979E}" srcOrd="6" destOrd="0" presId="urn:microsoft.com/office/officeart/2011/layout/CircleProcess"/>
    <dgm:cxn modelId="{7A6F0A35-F633-4879-90D1-6A6B4C14DBAB}" type="presParOf" srcId="{B8653F20-B7BC-40EE-A350-29225611979E}" destId="{C76B7CDB-7AED-4E66-94AC-E8E7E34F8C59}" srcOrd="0" destOrd="0" presId="urn:microsoft.com/office/officeart/2011/layout/CircleProcess"/>
    <dgm:cxn modelId="{6F087245-8C60-4938-9390-A48325DA633A}" type="presParOf" srcId="{DA4F7E9D-14C1-490E-882F-C650058EB053}" destId="{20DCC567-9AC3-4D48-B942-EBD902B5724D}" srcOrd="7" destOrd="0" presId="urn:microsoft.com/office/officeart/2011/layout/CircleProcess"/>
    <dgm:cxn modelId="{0DDBAD76-A514-405A-865B-6115EC86FD1E}" type="presParOf" srcId="{20DCC567-9AC3-4D48-B942-EBD902B5724D}" destId="{0882CA91-899D-49DA-AD6B-4D0C3F6F688A}" srcOrd="0" destOrd="0" presId="urn:microsoft.com/office/officeart/2011/layout/CircleProcess"/>
    <dgm:cxn modelId="{8A82365A-B75E-4A5A-9035-507945A49A83}" type="presParOf" srcId="{DA4F7E9D-14C1-490E-882F-C650058EB053}" destId="{9AECC6A9-6DC3-4226-86E7-EBC0AB3D43A4}" srcOrd="8" destOrd="0" presId="urn:microsoft.com/office/officeart/2011/layout/CircleProcess"/>
    <dgm:cxn modelId="{0211FCCD-0867-4802-A429-BFF73BBD55F6}" type="presParOf" srcId="{DA4F7E9D-14C1-490E-882F-C650058EB053}" destId="{08E83351-F296-4509-B01E-009E5677EA96}" srcOrd="9" destOrd="0" presId="urn:microsoft.com/office/officeart/2011/layout/CircleProcess"/>
    <dgm:cxn modelId="{36E6A42C-0FDE-4A68-850A-7AD396EC5EA3}" type="presParOf" srcId="{08E83351-F296-4509-B01E-009E5677EA96}" destId="{9E1A371E-7357-4D5C-AC29-A218A83AB97C}" srcOrd="0" destOrd="0" presId="urn:microsoft.com/office/officeart/2011/layout/CircleProcess"/>
    <dgm:cxn modelId="{10D6A85C-FE30-496F-B233-F63D04868B11}" type="presParOf" srcId="{DA4F7E9D-14C1-490E-882F-C650058EB053}" destId="{2943DA35-0F13-4715-94F3-1EC0554A2D7B}" srcOrd="10" destOrd="0" presId="urn:microsoft.com/office/officeart/2011/layout/CircleProcess"/>
    <dgm:cxn modelId="{7BF33487-FC3E-421F-AE79-C14F0EE543E9}" type="presParOf" srcId="{2943DA35-0F13-4715-94F3-1EC0554A2D7B}" destId="{9965134C-08A6-4423-B826-81C0C32D4247}" srcOrd="0" destOrd="0" presId="urn:microsoft.com/office/officeart/2011/layout/CircleProcess"/>
    <dgm:cxn modelId="{254D11AE-4307-4A0B-A99B-BA6FFE30EAC6}" type="presParOf" srcId="{DA4F7E9D-14C1-490E-882F-C650058EB053}" destId="{7136F1FB-603B-48C1-86A2-5F2545321CE8}" srcOrd="11" destOrd="0" presId="urn:microsoft.com/office/officeart/2011/layout/CircleProcess"/>
    <dgm:cxn modelId="{E0065BD2-768C-45BC-8F20-BA6FAAE27405}" type="presParOf" srcId="{DA4F7E9D-14C1-490E-882F-C650058EB053}" destId="{30B9393E-55F9-42B4-AC42-02D481EE01E3}" srcOrd="12" destOrd="0" presId="urn:microsoft.com/office/officeart/2011/layout/CircleProcess"/>
    <dgm:cxn modelId="{AFCECC03-BFEF-4941-8593-5524188C9707}" type="presParOf" srcId="{30B9393E-55F9-42B4-AC42-02D481EE01E3}" destId="{2C9A49DC-057E-4D74-B173-A175AE95E3A1}" srcOrd="0" destOrd="0" presId="urn:microsoft.com/office/officeart/2011/layout/CircleProcess"/>
    <dgm:cxn modelId="{48493AA7-2A59-47B4-9128-9754F7AF7AD8}" type="presParOf" srcId="{DA4F7E9D-14C1-490E-882F-C650058EB053}" destId="{EC3F11CB-6E5B-4B0B-B03B-199898D46260}" srcOrd="13" destOrd="0" presId="urn:microsoft.com/office/officeart/2011/layout/CircleProcess"/>
    <dgm:cxn modelId="{30C0ABA8-B539-4C70-BBBD-7B035A6D88B3}" type="presParOf" srcId="{EC3F11CB-6E5B-4B0B-B03B-199898D46260}" destId="{711C12F6-9649-4891-B44A-6F7C24A1F03A}" srcOrd="0" destOrd="0" presId="urn:microsoft.com/office/officeart/2011/layout/CircleProcess"/>
    <dgm:cxn modelId="{C3AD5F55-0132-4907-AF56-087A235F37E6}" type="presParOf" srcId="{DA4F7E9D-14C1-490E-882F-C650058EB053}" destId="{2AE39A29-6C7A-4B4F-82E6-6BCC9D92E248}"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B8AFA-F7B3-4ACD-B2FF-B5C50DB48CC2}">
      <dsp:nvSpPr>
        <dsp:cNvPr id="0" name=""/>
        <dsp:cNvSpPr/>
      </dsp:nvSpPr>
      <dsp:spPr>
        <a:xfrm>
          <a:off x="40" y="80120"/>
          <a:ext cx="3881177" cy="572058"/>
        </a:xfrm>
        <a:prstGeom prst="rect">
          <a:avLst/>
        </a:prstGeom>
        <a:solidFill>
          <a:schemeClr val="accent4">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Project milestones</a:t>
          </a:r>
        </a:p>
      </dsp:txBody>
      <dsp:txXfrm>
        <a:off x="40" y="80120"/>
        <a:ext cx="3881177" cy="572058"/>
      </dsp:txXfrm>
    </dsp:sp>
    <dsp:sp modelId="{6F3E6DCC-7AC1-4AFE-9350-ED75412E5A21}">
      <dsp:nvSpPr>
        <dsp:cNvPr id="0" name=""/>
        <dsp:cNvSpPr/>
      </dsp:nvSpPr>
      <dsp:spPr>
        <a:xfrm>
          <a:off x="40" y="652179"/>
          <a:ext cx="3881177" cy="3458700"/>
        </a:xfrm>
        <a:prstGeom prst="rect">
          <a:avLst/>
        </a:prstGeom>
        <a:solidFill>
          <a:schemeClr val="accent4">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Ø"/>
          </a:pPr>
          <a:r>
            <a:rPr lang="en-US" sz="1500" kern="1200" dirty="0"/>
            <a:t>Signed by UNDP and CDR on </a:t>
          </a:r>
          <a:r>
            <a:rPr lang="en-US" sz="1500" b="1" kern="1200" dirty="0"/>
            <a:t>July 1</a:t>
          </a:r>
          <a:r>
            <a:rPr lang="en-US" sz="1500" b="1" kern="1200" baseline="30000" dirty="0"/>
            <a:t>st</a:t>
          </a:r>
          <a:r>
            <a:rPr lang="en-US" sz="1500" b="1" kern="1200" dirty="0"/>
            <a:t>, 2017</a:t>
          </a:r>
          <a:r>
            <a:rPr lang="en-US" sz="1500" kern="1200" dirty="0"/>
            <a:t>, in the presence of PM Hariri</a:t>
          </a:r>
        </a:p>
        <a:p>
          <a:pPr marL="114300" lvl="1" indent="-114300" algn="l" defTabSz="666750">
            <a:lnSpc>
              <a:spcPct val="90000"/>
            </a:lnSpc>
            <a:spcBef>
              <a:spcPct val="0"/>
            </a:spcBef>
            <a:spcAft>
              <a:spcPct val="15000"/>
            </a:spcAft>
            <a:buFont typeface="Wingdings" panose="05000000000000000000" pitchFamily="2" charset="2"/>
            <a:buChar char="Ø"/>
          </a:pPr>
          <a:r>
            <a:rPr lang="en-US" sz="1500" kern="1200" dirty="0"/>
            <a:t>Project consists of holding a wide consultative process with partners to </a:t>
          </a:r>
          <a:r>
            <a:rPr lang="en-US" sz="1500" b="1" kern="1200" dirty="0"/>
            <a:t>develop national priorities </a:t>
          </a:r>
          <a:r>
            <a:rPr lang="en-US" sz="1500" kern="1200" dirty="0"/>
            <a:t>and conduct a </a:t>
          </a:r>
          <a:r>
            <a:rPr lang="en-US" sz="1500" b="1" kern="1200" dirty="0"/>
            <a:t>gap analysis of the Agenda 2030. </a:t>
          </a: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Ø"/>
          </a:pPr>
          <a:r>
            <a:rPr lang="en-US" sz="1500" kern="1200" dirty="0"/>
            <a:t>A </a:t>
          </a:r>
          <a:r>
            <a:rPr lang="en-US" sz="1500" b="1" kern="1200" dirty="0"/>
            <a:t>situation analysis </a:t>
          </a:r>
          <a:r>
            <a:rPr lang="en-US" sz="1500" kern="1200" dirty="0"/>
            <a:t>desk review will be conducted against strategic documents, existing policies, sectoral policies and laws. </a:t>
          </a:r>
        </a:p>
        <a:p>
          <a:pPr marL="114300" lvl="1" indent="-114300" algn="l" defTabSz="666750">
            <a:lnSpc>
              <a:spcPct val="90000"/>
            </a:lnSpc>
            <a:spcBef>
              <a:spcPct val="0"/>
            </a:spcBef>
            <a:spcAft>
              <a:spcPct val="15000"/>
            </a:spcAft>
            <a:buFont typeface="Wingdings" panose="05000000000000000000" pitchFamily="2" charset="2"/>
            <a:buChar char="Ø"/>
          </a:pPr>
          <a:r>
            <a:rPr lang="en-US" sz="1500" b="0" kern="1200" dirty="0"/>
            <a:t>Support to produce </a:t>
          </a:r>
          <a:r>
            <a:rPr lang="en-US" sz="1500" b="1" kern="1200" dirty="0"/>
            <a:t>Lebanon’s 1</a:t>
          </a:r>
          <a:r>
            <a:rPr lang="en-US" sz="1500" b="1" kern="1200" baseline="30000" dirty="0"/>
            <a:t>st</a:t>
          </a:r>
          <a:r>
            <a:rPr lang="en-US" sz="1500" b="1" kern="1200" dirty="0"/>
            <a:t> VNR </a:t>
          </a:r>
          <a:r>
            <a:rPr lang="en-US" sz="1500" b="0" kern="1200" dirty="0"/>
            <a:t>will also be included. </a:t>
          </a:r>
        </a:p>
      </dsp:txBody>
      <dsp:txXfrm>
        <a:off x="40" y="652179"/>
        <a:ext cx="3881177" cy="3458700"/>
      </dsp:txXfrm>
    </dsp:sp>
    <dsp:sp modelId="{7F28A929-F84C-4CC0-9FA0-9D94405C1AB5}">
      <dsp:nvSpPr>
        <dsp:cNvPr id="0" name=""/>
        <dsp:cNvSpPr/>
      </dsp:nvSpPr>
      <dsp:spPr>
        <a:xfrm>
          <a:off x="4424582" y="80120"/>
          <a:ext cx="3881177" cy="572058"/>
        </a:xfrm>
        <a:prstGeom prst="rect">
          <a:avLst/>
        </a:prstGeom>
        <a:solidFill>
          <a:schemeClr val="accent4">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Background analysis to support project deliverables </a:t>
          </a:r>
        </a:p>
      </dsp:txBody>
      <dsp:txXfrm>
        <a:off x="4424582" y="80120"/>
        <a:ext cx="3881177" cy="572058"/>
      </dsp:txXfrm>
    </dsp:sp>
    <dsp:sp modelId="{03358D12-4E47-49C1-B6D7-8908C7742539}">
      <dsp:nvSpPr>
        <dsp:cNvPr id="0" name=""/>
        <dsp:cNvSpPr/>
      </dsp:nvSpPr>
      <dsp:spPr>
        <a:xfrm>
          <a:off x="4424582" y="652179"/>
          <a:ext cx="3881177" cy="3458700"/>
        </a:xfrm>
        <a:prstGeom prst="rect">
          <a:avLst/>
        </a:prstGeom>
        <a:solidFill>
          <a:schemeClr val="accent4">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May 2017: analysis provided a brief background and </a:t>
          </a:r>
          <a:r>
            <a:rPr lang="en-US" sz="1500" b="1" kern="1200" dirty="0"/>
            <a:t>progress towards the MDGs</a:t>
          </a:r>
          <a:r>
            <a:rPr lang="en-US" sz="1500" kern="1200" dirty="0"/>
            <a:t>. It presented each of the </a:t>
          </a:r>
          <a:r>
            <a:rPr lang="en-US" sz="1500" b="1" kern="1200" dirty="0"/>
            <a:t>17 SDGs </a:t>
          </a:r>
          <a:r>
            <a:rPr lang="en-US" sz="1500" kern="1200" dirty="0"/>
            <a:t>individually (current status and progress towards reaching each of the chosen goals and targets)</a:t>
          </a:r>
        </a:p>
        <a:p>
          <a:pPr marL="114300" lvl="1" indent="-114300" algn="l" defTabSz="666750">
            <a:lnSpc>
              <a:spcPct val="90000"/>
            </a:lnSpc>
            <a:spcBef>
              <a:spcPct val="0"/>
            </a:spcBef>
            <a:spcAft>
              <a:spcPct val="15000"/>
            </a:spcAft>
            <a:buChar char="•"/>
          </a:pPr>
          <a:r>
            <a:rPr lang="en-US" sz="1500" kern="1200" dirty="0"/>
            <a:t>June 2017: analysis to </a:t>
          </a:r>
          <a:r>
            <a:rPr lang="en-US" sz="1500" b="1" kern="1200" dirty="0"/>
            <a:t>link the goals </a:t>
          </a:r>
          <a:r>
            <a:rPr lang="en-US" sz="1500" kern="1200" dirty="0"/>
            <a:t>and clarify how achieving a goal will require tackling several others.</a:t>
          </a:r>
        </a:p>
        <a:p>
          <a:pPr marL="114300" lvl="1" indent="-114300" algn="l" defTabSz="666750">
            <a:lnSpc>
              <a:spcPct val="90000"/>
            </a:lnSpc>
            <a:spcBef>
              <a:spcPct val="0"/>
            </a:spcBef>
            <a:spcAft>
              <a:spcPct val="15000"/>
            </a:spcAft>
            <a:buChar char="•"/>
          </a:pPr>
          <a:r>
            <a:rPr lang="en-US" sz="1500" kern="1200" dirty="0"/>
            <a:t>October 2017: </a:t>
          </a:r>
          <a:r>
            <a:rPr lang="en-US" sz="1500" b="1" kern="1200" dirty="0"/>
            <a:t>comparative analysis on the VNRs </a:t>
          </a:r>
          <a:r>
            <a:rPr lang="en-US" sz="1500" kern="1200" dirty="0"/>
            <a:t>of 5 selected countries against the guidelines proposed by the HLPF. This will be further complemented by experiences in other contexts to inform the outline of the report and the process leading to the elaboration of the VNR.</a:t>
          </a:r>
        </a:p>
      </dsp:txBody>
      <dsp:txXfrm>
        <a:off x="4424582" y="652179"/>
        <a:ext cx="3881177" cy="345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46E4E-B8BB-48F8-B084-607E3FD4F2F7}">
      <dsp:nvSpPr>
        <dsp:cNvPr id="0" name=""/>
        <dsp:cNvSpPr/>
      </dsp:nvSpPr>
      <dsp:spPr>
        <a:xfrm>
          <a:off x="6646604" y="1416323"/>
          <a:ext cx="1515533" cy="15157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3E798D-1980-4069-84D7-7C93FCDB5CC3}">
      <dsp:nvSpPr>
        <dsp:cNvPr id="0" name=""/>
        <dsp:cNvSpPr/>
      </dsp:nvSpPr>
      <dsp:spPr>
        <a:xfrm>
          <a:off x="6696611" y="1466858"/>
          <a:ext cx="1414713" cy="1414711"/>
        </a:xfrm>
        <a:prstGeom prst="ellipse">
          <a:avLst/>
        </a:prstGeom>
        <a:solidFill>
          <a:schemeClr val="accent4">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Gap analysis &amp; 1</a:t>
          </a:r>
          <a:r>
            <a:rPr lang="en-US" sz="1400" b="1" kern="1200" baseline="30000" dirty="0">
              <a:solidFill>
                <a:schemeClr val="bg1"/>
              </a:solidFill>
            </a:rPr>
            <a:t>st</a:t>
          </a:r>
          <a:r>
            <a:rPr lang="en-US" sz="1400" b="1" kern="1200" dirty="0">
              <a:solidFill>
                <a:schemeClr val="bg1"/>
              </a:solidFill>
            </a:rPr>
            <a:t> VNR, April 2018</a:t>
          </a:r>
        </a:p>
      </dsp:txBody>
      <dsp:txXfrm>
        <a:off x="6899058" y="1668998"/>
        <a:ext cx="1010624" cy="1010432"/>
      </dsp:txXfrm>
    </dsp:sp>
    <dsp:sp modelId="{6BED8BD6-3170-4062-B468-7D7857C20583}">
      <dsp:nvSpPr>
        <dsp:cNvPr id="0" name=""/>
        <dsp:cNvSpPr/>
      </dsp:nvSpPr>
      <dsp:spPr>
        <a:xfrm rot="2700000">
          <a:off x="5079538" y="1416402"/>
          <a:ext cx="1515358" cy="1515358"/>
        </a:xfrm>
        <a:prstGeom prst="teardrop">
          <a:avLst>
            <a:gd name="adj" fmla="val 1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860FEF-8D51-4484-9ED9-4EA6C6CE5B7D}">
      <dsp:nvSpPr>
        <dsp:cNvPr id="0" name=""/>
        <dsp:cNvSpPr/>
      </dsp:nvSpPr>
      <dsp:spPr>
        <a:xfrm>
          <a:off x="5131070" y="1466858"/>
          <a:ext cx="1414713" cy="1414711"/>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Desk review &amp; wide consultations</a:t>
          </a:r>
        </a:p>
      </dsp:txBody>
      <dsp:txXfrm>
        <a:off x="5332711" y="1668998"/>
        <a:ext cx="1010624" cy="1010432"/>
      </dsp:txXfrm>
    </dsp:sp>
    <dsp:sp modelId="{C76B7CDB-7AED-4E66-94AC-E8E7E34F8C59}">
      <dsp:nvSpPr>
        <dsp:cNvPr id="0" name=""/>
        <dsp:cNvSpPr/>
      </dsp:nvSpPr>
      <dsp:spPr>
        <a:xfrm rot="2700000">
          <a:off x="3513997" y="1416402"/>
          <a:ext cx="1515358" cy="1515358"/>
        </a:xfrm>
        <a:prstGeom prst="teardrop">
          <a:avLst>
            <a:gd name="adj" fmla="val 1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82CA91-899D-49DA-AD6B-4D0C3F6F688A}">
      <dsp:nvSpPr>
        <dsp:cNvPr id="0" name=""/>
        <dsp:cNvSpPr/>
      </dsp:nvSpPr>
      <dsp:spPr>
        <a:xfrm>
          <a:off x="3564723" y="1466858"/>
          <a:ext cx="1414713" cy="1414711"/>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Selection of Gap Analysis Consultant, Oct 2017</a:t>
          </a:r>
        </a:p>
      </dsp:txBody>
      <dsp:txXfrm>
        <a:off x="3766364" y="1668998"/>
        <a:ext cx="1010624" cy="1010432"/>
      </dsp:txXfrm>
    </dsp:sp>
    <dsp:sp modelId="{9E1A371E-7357-4D5C-AC29-A218A83AB97C}">
      <dsp:nvSpPr>
        <dsp:cNvPr id="0" name=""/>
        <dsp:cNvSpPr/>
      </dsp:nvSpPr>
      <dsp:spPr>
        <a:xfrm rot="2700000">
          <a:off x="1947650" y="1416402"/>
          <a:ext cx="1515358" cy="1515358"/>
        </a:xfrm>
        <a:prstGeom prst="teardrop">
          <a:avLst>
            <a:gd name="adj" fmla="val 1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65134C-08A6-4423-B826-81C0C32D4247}">
      <dsp:nvSpPr>
        <dsp:cNvPr id="0" name=""/>
        <dsp:cNvSpPr/>
      </dsp:nvSpPr>
      <dsp:spPr>
        <a:xfrm>
          <a:off x="1998376" y="1466858"/>
          <a:ext cx="1414713" cy="1414711"/>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Assignment of National Coordinator, Sept 2017 </a:t>
          </a:r>
        </a:p>
      </dsp:txBody>
      <dsp:txXfrm>
        <a:off x="2200823" y="1668998"/>
        <a:ext cx="1010624" cy="1010432"/>
      </dsp:txXfrm>
    </dsp:sp>
    <dsp:sp modelId="{2C9A49DC-057E-4D74-B173-A175AE95E3A1}">
      <dsp:nvSpPr>
        <dsp:cNvPr id="0" name=""/>
        <dsp:cNvSpPr/>
      </dsp:nvSpPr>
      <dsp:spPr>
        <a:xfrm rot="2700000">
          <a:off x="381302" y="1416402"/>
          <a:ext cx="1515358" cy="1515358"/>
        </a:xfrm>
        <a:prstGeom prst="teardrop">
          <a:avLst>
            <a:gd name="adj" fmla="val 10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1C12F6-9649-4891-B44A-6F7C24A1F03A}">
      <dsp:nvSpPr>
        <dsp:cNvPr id="0" name=""/>
        <dsp:cNvSpPr/>
      </dsp:nvSpPr>
      <dsp:spPr>
        <a:xfrm>
          <a:off x="432028" y="1466858"/>
          <a:ext cx="1414713" cy="1414711"/>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Signature of the Project, July 2017</a:t>
          </a:r>
        </a:p>
      </dsp:txBody>
      <dsp:txXfrm>
        <a:off x="634476" y="1668998"/>
        <a:ext cx="1010624" cy="10104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0221" cy="4891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63550" y="0"/>
            <a:ext cx="2880221" cy="489126"/>
          </a:xfrm>
          <a:prstGeom prst="rect">
            <a:avLst/>
          </a:prstGeom>
        </p:spPr>
        <p:txBody>
          <a:bodyPr vert="horz" lIns="91440" tIns="45720" rIns="91440" bIns="45720" rtlCol="0"/>
          <a:lstStyle>
            <a:lvl1pPr algn="r">
              <a:defRPr sz="1200"/>
            </a:lvl1pPr>
          </a:lstStyle>
          <a:p>
            <a:fld id="{73334E09-5CDF-4015-8D55-71FDA41180C6}" type="datetimeFigureOut">
              <a:rPr lang="en-US" smtClean="0"/>
              <a:t>11/17/2017</a:t>
            </a:fld>
            <a:endParaRPr lang="en-US" dirty="0"/>
          </a:p>
        </p:txBody>
      </p:sp>
      <p:sp>
        <p:nvSpPr>
          <p:cNvPr id="4" name="Slide Image Placeholder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5130" y="4644185"/>
            <a:ext cx="5315016" cy="4398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285030"/>
            <a:ext cx="2880221" cy="4891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63550" y="9285030"/>
            <a:ext cx="2880221" cy="489126"/>
          </a:xfrm>
          <a:prstGeom prst="rect">
            <a:avLst/>
          </a:prstGeom>
        </p:spPr>
        <p:txBody>
          <a:bodyPr vert="horz" lIns="91440" tIns="45720" rIns="91440" bIns="45720" rtlCol="0" anchor="b"/>
          <a:lstStyle>
            <a:lvl1pPr algn="r">
              <a:defRPr sz="1200"/>
            </a:lvl1pPr>
          </a:lstStyle>
          <a:p>
            <a:fld id="{3A7DEBE0-DBC6-494C-9153-52CB5A9EC9CE}" type="slidenum">
              <a:rPr lang="en-US" smtClean="0"/>
              <a:t>‹#›</a:t>
            </a:fld>
            <a:endParaRPr lang="en-US" dirty="0"/>
          </a:p>
        </p:txBody>
      </p:sp>
    </p:spTree>
    <p:extLst>
      <p:ext uri="{BB962C8B-B14F-4D97-AF65-F5344CB8AC3E}">
        <p14:creationId xmlns:p14="http://schemas.microsoft.com/office/powerpoint/2010/main" val="253068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CEDRO: 3 videos, army report, wind grid code</a:t>
            </a:r>
            <a:r>
              <a:rPr lang="en-US" dirty="0"/>
              <a:t> </a:t>
            </a:r>
          </a:p>
          <a:p>
            <a:r>
              <a:rPr lang="en-US" sz="1200" b="0" i="0" u="none" strike="noStrike" kern="1200" dirty="0">
                <a:solidFill>
                  <a:schemeClr val="tx1"/>
                </a:solidFill>
                <a:effectLst/>
                <a:latin typeface="+mn-lt"/>
                <a:ea typeface="+mn-ea"/>
                <a:cs typeface="+mn-cs"/>
              </a:rPr>
              <a:t>DREG: Solar grid code, DREI, PV training</a:t>
            </a:r>
            <a:r>
              <a:rPr lang="en-US" dirty="0"/>
              <a:t> </a:t>
            </a:r>
          </a:p>
          <a:p>
            <a:r>
              <a:rPr lang="en-US" sz="1200" b="0" i="0" u="none" strike="noStrike" kern="1200" dirty="0">
                <a:solidFill>
                  <a:schemeClr val="tx1"/>
                </a:solidFill>
                <a:effectLst/>
                <a:latin typeface="+mn-lt"/>
                <a:ea typeface="+mn-ea"/>
                <a:cs typeface="+mn-cs"/>
              </a:rPr>
              <a:t>CC: 2 NAMAs, Paris agreement draft law, Lebanon Climate Act, Cartagena Dialogue meeting, Michael Haddad event, NAP consultant</a:t>
            </a:r>
            <a:r>
              <a:rPr lang="en-US" dirty="0"/>
              <a:t> </a:t>
            </a:r>
          </a:p>
        </p:txBody>
      </p:sp>
      <p:sp>
        <p:nvSpPr>
          <p:cNvPr id="4" name="Slide Number Placeholder 3"/>
          <p:cNvSpPr>
            <a:spLocks noGrp="1"/>
          </p:cNvSpPr>
          <p:nvPr>
            <p:ph type="sldNum" sz="quarter" idx="10"/>
          </p:nvPr>
        </p:nvSpPr>
        <p:spPr/>
        <p:txBody>
          <a:bodyPr/>
          <a:lstStyle/>
          <a:p>
            <a:fld id="{3A7DEBE0-DBC6-494C-9153-52CB5A9EC9CE}" type="slidenum">
              <a:rPr lang="en-US" smtClean="0"/>
              <a:t>12</a:t>
            </a:fld>
            <a:endParaRPr lang="en-US" dirty="0"/>
          </a:p>
        </p:txBody>
      </p:sp>
    </p:spTree>
    <p:extLst>
      <p:ext uri="{BB962C8B-B14F-4D97-AF65-F5344CB8AC3E}">
        <p14:creationId xmlns:p14="http://schemas.microsoft.com/office/powerpoint/2010/main" val="203629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CEDRO: 3 videos, army report, wind grid code</a:t>
            </a:r>
            <a:r>
              <a:rPr lang="en-US" dirty="0"/>
              <a:t> </a:t>
            </a:r>
          </a:p>
          <a:p>
            <a:r>
              <a:rPr lang="en-US" sz="1200" b="0" i="0" u="none" strike="noStrike" kern="1200" dirty="0">
                <a:solidFill>
                  <a:schemeClr val="tx1"/>
                </a:solidFill>
                <a:effectLst/>
                <a:latin typeface="+mn-lt"/>
                <a:ea typeface="+mn-ea"/>
                <a:cs typeface="+mn-cs"/>
              </a:rPr>
              <a:t>DREG: Solar grid code, DREI, PV training</a:t>
            </a:r>
            <a:r>
              <a:rPr lang="en-US" dirty="0"/>
              <a:t> </a:t>
            </a:r>
          </a:p>
          <a:p>
            <a:r>
              <a:rPr lang="en-US" sz="1200" b="0" i="0" u="none" strike="noStrike" kern="1200" dirty="0">
                <a:solidFill>
                  <a:schemeClr val="tx1"/>
                </a:solidFill>
                <a:effectLst/>
                <a:latin typeface="+mn-lt"/>
                <a:ea typeface="+mn-ea"/>
                <a:cs typeface="+mn-cs"/>
              </a:rPr>
              <a:t>CC: 2 NAMAs, Paris agreement draft law, Lebanon Climate Act, Cartagena Dialogue meeting, Michael Haddad event, NAP consultant</a:t>
            </a:r>
            <a:r>
              <a:rPr lang="en-US" dirty="0"/>
              <a:t> </a:t>
            </a:r>
          </a:p>
        </p:txBody>
      </p:sp>
      <p:sp>
        <p:nvSpPr>
          <p:cNvPr id="4" name="Slide Number Placeholder 3"/>
          <p:cNvSpPr>
            <a:spLocks noGrp="1"/>
          </p:cNvSpPr>
          <p:nvPr>
            <p:ph type="sldNum" sz="quarter" idx="10"/>
          </p:nvPr>
        </p:nvSpPr>
        <p:spPr/>
        <p:txBody>
          <a:bodyPr/>
          <a:lstStyle/>
          <a:p>
            <a:fld id="{3A7DEBE0-DBC6-494C-9153-52CB5A9EC9CE}" type="slidenum">
              <a:rPr lang="en-US" smtClean="0"/>
              <a:t>14</a:t>
            </a:fld>
            <a:endParaRPr lang="en-US" dirty="0"/>
          </a:p>
        </p:txBody>
      </p:sp>
    </p:spTree>
    <p:extLst>
      <p:ext uri="{BB962C8B-B14F-4D97-AF65-F5344CB8AC3E}">
        <p14:creationId xmlns:p14="http://schemas.microsoft.com/office/powerpoint/2010/main" val="311879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7ACA9F-4903-4120-BF19-BB13E63E37FE}" type="datetime1">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71321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A1D5E-4E16-4F93-B43C-C19C786437EE}" type="datetime1">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407137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BE099-6DF0-4133-AB1F-AAA020F4BC85}" type="datetime1">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148235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CCCC6-0A92-4086-8695-4CA4ADBCCBEB}" type="datetime1">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146857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36107-892E-4875-ADA7-F7393E9AB15D}" type="datetime1">
              <a:rPr lang="en-US" smtClean="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323158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9AC23C-EC9F-41D5-A90C-0E0E2BAA9BA2}" type="datetime1">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49765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E3899F-4700-4E7D-9C6C-ABB92636EAE8}" type="datetime1">
              <a:rPr lang="en-US" smtClean="0"/>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206362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F546F-5B07-41BF-B8C2-6FBDA41C6C04}" type="datetime1">
              <a:rPr lang="en-US" smtClean="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191112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C89D8-4196-4491-955E-1B23AC0348A8}" type="datetime1">
              <a:rPr lang="en-US" smtClean="0"/>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79325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39625-60CB-4A9D-9F48-BD133B0DD438}" type="datetime1">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152275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A5503-D012-4A81-8FB4-62F80858FA6B}" type="datetime1">
              <a:rPr lang="en-US" smtClean="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36BA3-110C-4DA4-A448-6346FFFAD93F}" type="slidenum">
              <a:rPr lang="en-US" smtClean="0"/>
              <a:t>‹#›</a:t>
            </a:fld>
            <a:endParaRPr lang="en-US" dirty="0"/>
          </a:p>
        </p:txBody>
      </p:sp>
    </p:spTree>
    <p:extLst>
      <p:ext uri="{BB962C8B-B14F-4D97-AF65-F5344CB8AC3E}">
        <p14:creationId xmlns:p14="http://schemas.microsoft.com/office/powerpoint/2010/main" val="249748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632F3-299A-4CD5-B746-63B0C4D48EC8}" type="datetime1">
              <a:rPr lang="en-US" smtClean="0"/>
              <a:t>11/17/2017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36BA3-110C-4DA4-A448-6346FFFAD93F}" type="slidenum">
              <a:rPr lang="en-US" smtClean="0"/>
              <a:t>‹#›</a:t>
            </a:fld>
            <a:endParaRPr lang="en-US" dirty="0"/>
          </a:p>
        </p:txBody>
      </p:sp>
    </p:spTree>
    <p:extLst>
      <p:ext uri="{BB962C8B-B14F-4D97-AF65-F5344CB8AC3E}">
        <p14:creationId xmlns:p14="http://schemas.microsoft.com/office/powerpoint/2010/main" val="1028308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gif"/><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149" y="2819400"/>
            <a:ext cx="8379722" cy="1470025"/>
          </a:xfrm>
        </p:spPr>
        <p:txBody>
          <a:bodyPr>
            <a:noAutofit/>
          </a:bodyPr>
          <a:lstStyle/>
          <a:p>
            <a:br>
              <a:rPr lang="en-US" sz="4000" b="1" dirty="0">
                <a:latin typeface="Calibri" panose="020F0502020204030204" pitchFamily="34" charset="0"/>
                <a:ea typeface="Cambria Math" pitchFamily="18" charset="0"/>
                <a:cs typeface="Calibri" panose="020F0502020204030204" pitchFamily="34" charset="0"/>
              </a:rPr>
            </a:br>
            <a:r>
              <a:rPr lang="en-US" sz="4000" b="1" dirty="0">
                <a:latin typeface="Calibri" panose="020F0502020204030204" pitchFamily="34" charset="0"/>
                <a:ea typeface="Cambria Math" pitchFamily="18" charset="0"/>
                <a:cs typeface="Calibri" panose="020F0502020204030204" pitchFamily="34" charset="0"/>
              </a:rPr>
              <a:t>UNDP Lebanon</a:t>
            </a:r>
            <a:br>
              <a:rPr lang="en-US" sz="4000" b="1" dirty="0">
                <a:latin typeface="Calibri" panose="020F0502020204030204" pitchFamily="34" charset="0"/>
                <a:ea typeface="Cambria Math" pitchFamily="18" charset="0"/>
                <a:cs typeface="Calibri" panose="020F0502020204030204" pitchFamily="34" charset="0"/>
              </a:rPr>
            </a:br>
            <a:r>
              <a:rPr lang="en-US" sz="4000" b="1" dirty="0">
                <a:latin typeface="Calibri" panose="020F0502020204030204" pitchFamily="34" charset="0"/>
                <a:ea typeface="Cambria Math" pitchFamily="18" charset="0"/>
                <a:cs typeface="Calibri" panose="020F0502020204030204" pitchFamily="34" charset="0"/>
              </a:rPr>
              <a:t>COUNTRY PROGRAMME DOCUMENT</a:t>
            </a:r>
            <a:br>
              <a:rPr lang="en-US" sz="4000" b="1" dirty="0">
                <a:latin typeface="Calibri" panose="020F0502020204030204" pitchFamily="34" charset="0"/>
                <a:ea typeface="Cambria Math" pitchFamily="18" charset="0"/>
                <a:cs typeface="Calibri" panose="020F0502020204030204" pitchFamily="34" charset="0"/>
              </a:rPr>
            </a:br>
            <a:br>
              <a:rPr lang="en-US" sz="4000" b="1" dirty="0">
                <a:latin typeface="Calibri" panose="020F0502020204030204" pitchFamily="34" charset="0"/>
                <a:ea typeface="Cambria Math" pitchFamily="18" charset="0"/>
                <a:cs typeface="Calibri" panose="020F0502020204030204" pitchFamily="34" charset="0"/>
              </a:rPr>
            </a:br>
            <a:r>
              <a:rPr lang="en-US" sz="4000" b="1" dirty="0">
                <a:latin typeface="Calibri" panose="020F0502020204030204" pitchFamily="34" charset="0"/>
                <a:ea typeface="Cambria Math" pitchFamily="18" charset="0"/>
                <a:cs typeface="Calibri" panose="020F0502020204030204" pitchFamily="34" charset="0"/>
              </a:rPr>
              <a:t>2017 Annual Review</a:t>
            </a:r>
            <a:br>
              <a:rPr lang="en-US" sz="3600" b="1" dirty="0">
                <a:latin typeface="Calibri" panose="020F0502020204030204" pitchFamily="34" charset="0"/>
                <a:ea typeface="Cambria Math" pitchFamily="18" charset="0"/>
                <a:cs typeface="Calibri" panose="020F0502020204030204" pitchFamily="34" charset="0"/>
              </a:rPr>
            </a:br>
            <a:br>
              <a:rPr lang="en-US" sz="3600" b="1" dirty="0">
                <a:solidFill>
                  <a:srgbClr val="00B0F0"/>
                </a:solidFill>
                <a:latin typeface="Calibri" panose="020F0502020204030204" pitchFamily="34" charset="0"/>
                <a:ea typeface="Cambria Math" pitchFamily="18" charset="0"/>
                <a:cs typeface="Calibri" panose="020F0502020204030204" pitchFamily="34" charset="0"/>
              </a:rPr>
            </a:br>
            <a:endParaRPr lang="en-US" sz="3600" b="1" dirty="0">
              <a:solidFill>
                <a:schemeClr val="accent6">
                  <a:lumMod val="75000"/>
                </a:schemeClr>
              </a:solidFill>
              <a:latin typeface="Calibri" panose="020F0502020204030204" pitchFamily="34" charset="0"/>
              <a:ea typeface="Cambria Math" pitchFamily="18" charset="0"/>
              <a:cs typeface="Calibri" panose="020F0502020204030204" pitchFamily="34" charset="0"/>
            </a:endParaRPr>
          </a:p>
        </p:txBody>
      </p:sp>
      <p:sp>
        <p:nvSpPr>
          <p:cNvPr id="4" name="Text Box 6"/>
          <p:cNvSpPr txBox="1">
            <a:spLocks noChangeArrowheads="1"/>
          </p:cNvSpPr>
          <p:nvPr/>
        </p:nvSpPr>
        <p:spPr bwMode="auto">
          <a:xfrm>
            <a:off x="288673" y="5600896"/>
            <a:ext cx="5562600" cy="52322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400" dirty="0">
                <a:latin typeface="Cambria Math" pitchFamily="18" charset="0"/>
                <a:ea typeface="Cambria Math" pitchFamily="18" charset="0"/>
              </a:rPr>
              <a:t>30 October 2017</a:t>
            </a:r>
          </a:p>
          <a:p>
            <a:pPr eaLnBrk="0" fontAlgn="base" hangingPunct="0">
              <a:spcBef>
                <a:spcPct val="0"/>
              </a:spcBef>
              <a:spcAft>
                <a:spcPct val="0"/>
              </a:spcAft>
            </a:pPr>
            <a:endParaRPr lang="en-US" sz="1400" dirty="0">
              <a:latin typeface="Cambria Math" pitchFamily="18" charset="0"/>
              <a:ea typeface="Cambria Math" pitchFamily="18" charset="0"/>
            </a:endParaRPr>
          </a:p>
        </p:txBody>
      </p:sp>
      <p:pic>
        <p:nvPicPr>
          <p:cNvPr id="3" name="Picture 2">
            <a:extLst>
              <a:ext uri="{FF2B5EF4-FFF2-40B4-BE49-F238E27FC236}">
                <a16:creationId xmlns:a16="http://schemas.microsoft.com/office/drawing/2014/main" id="{39CB5E1E-9716-43C1-A4CE-CD97C7BB525E}"/>
              </a:ext>
            </a:extLst>
          </p:cNvPr>
          <p:cNvPicPr>
            <a:picLocks noChangeAspect="1"/>
          </p:cNvPicPr>
          <p:nvPr/>
        </p:nvPicPr>
        <p:blipFill>
          <a:blip r:embed="rId2"/>
          <a:stretch>
            <a:fillRect/>
          </a:stretch>
        </p:blipFill>
        <p:spPr>
          <a:xfrm>
            <a:off x="228600" y="228600"/>
            <a:ext cx="807486" cy="1604962"/>
          </a:xfrm>
          <a:prstGeom prst="rect">
            <a:avLst/>
          </a:prstGeom>
        </p:spPr>
      </p:pic>
    </p:spTree>
    <p:extLst>
      <p:ext uri="{BB962C8B-B14F-4D97-AF65-F5344CB8AC3E}">
        <p14:creationId xmlns:p14="http://schemas.microsoft.com/office/powerpoint/2010/main" val="313292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CE448-B2B8-4243-A444-659EC387371F}"/>
              </a:ext>
            </a:extLst>
          </p:cNvPr>
          <p:cNvSpPr>
            <a:spLocks noGrp="1"/>
          </p:cNvSpPr>
          <p:nvPr>
            <p:ph type="sldNum" sz="quarter" idx="12"/>
          </p:nvPr>
        </p:nvSpPr>
        <p:spPr/>
        <p:txBody>
          <a:bodyPr/>
          <a:lstStyle/>
          <a:p>
            <a:fld id="{42536BA3-110C-4DA4-A448-6346FFFAD93F}" type="slidenum">
              <a:rPr lang="en-US" smtClean="0"/>
              <a:t>10</a:t>
            </a:fld>
            <a:endParaRPr lang="en-US" dirty="0"/>
          </a:p>
        </p:txBody>
      </p:sp>
      <p:sp>
        <p:nvSpPr>
          <p:cNvPr id="3" name="Title 83">
            <a:extLst>
              <a:ext uri="{FF2B5EF4-FFF2-40B4-BE49-F238E27FC236}">
                <a16:creationId xmlns:a16="http://schemas.microsoft.com/office/drawing/2014/main" id="{82A9B224-29B2-432D-A2BC-22B1CE18647C}"/>
              </a:ext>
            </a:extLst>
          </p:cNvPr>
          <p:cNvSpPr txBox="1">
            <a:spLocks/>
          </p:cNvSpPr>
          <p:nvPr/>
        </p:nvSpPr>
        <p:spPr>
          <a:xfrm>
            <a:off x="1436114" y="221741"/>
            <a:ext cx="6260086"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Progress and main achievements in 2017</a:t>
            </a:r>
          </a:p>
        </p:txBody>
      </p:sp>
      <p:sp>
        <p:nvSpPr>
          <p:cNvPr id="4" name="Rectangle 3">
            <a:extLst>
              <a:ext uri="{FF2B5EF4-FFF2-40B4-BE49-F238E27FC236}">
                <a16:creationId xmlns:a16="http://schemas.microsoft.com/office/drawing/2014/main" id="{D3EA9CCB-DAFB-498C-B57A-D77739B30689}"/>
              </a:ext>
            </a:extLst>
          </p:cNvPr>
          <p:cNvSpPr/>
          <p:nvPr/>
        </p:nvSpPr>
        <p:spPr>
          <a:xfrm>
            <a:off x="636014" y="876439"/>
            <a:ext cx="7315200" cy="576293"/>
          </a:xfrm>
          <a:prstGeom prst="rect">
            <a:avLst/>
          </a:prstGeom>
          <a:solidFill>
            <a:srgbClr val="FFC000"/>
          </a:solidFill>
          <a:ln>
            <a:solidFill>
              <a:srgbClr val="FFC000"/>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3. </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Productive sectors strengthened to  promote inclusive growth and local development especially in most disadvantaged areas</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54705BC-4BB1-45EE-A2F0-F37F94A61DD0}"/>
              </a:ext>
            </a:extLst>
          </p:cNvPr>
          <p:cNvSpPr/>
          <p:nvPr/>
        </p:nvSpPr>
        <p:spPr>
          <a:xfrm>
            <a:off x="647387" y="1486096"/>
            <a:ext cx="7315200" cy="360850"/>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algn="ctr"/>
            <a:r>
              <a:rPr lang="en-US" sz="1400" b="1" dirty="0"/>
              <a:t>Output 3.1. </a:t>
            </a:r>
            <a:r>
              <a:rPr lang="en-US" sz="1400" dirty="0"/>
              <a:t>Livelihood and economic opportunities increased </a:t>
            </a:r>
          </a:p>
        </p:txBody>
      </p:sp>
      <p:sp>
        <p:nvSpPr>
          <p:cNvPr id="13" name="Rectangle 12">
            <a:extLst>
              <a:ext uri="{FF2B5EF4-FFF2-40B4-BE49-F238E27FC236}">
                <a16:creationId xmlns:a16="http://schemas.microsoft.com/office/drawing/2014/main" id="{EEDD6F9C-6DFC-47E2-8CB7-1C0FF63828DE}"/>
              </a:ext>
            </a:extLst>
          </p:cNvPr>
          <p:cNvSpPr/>
          <p:nvPr/>
        </p:nvSpPr>
        <p:spPr>
          <a:xfrm>
            <a:off x="647387" y="1901913"/>
            <a:ext cx="1954786" cy="1222624"/>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solidFill>
                  <a:srgbClr val="000000"/>
                </a:solidFill>
                <a:latin typeface="Calibri" panose="020F0502020204030204" pitchFamily="34" charset="0"/>
                <a:cs typeface="Arial" panose="020B0604020202020204" pitchFamily="34" charset="0"/>
              </a:rPr>
              <a:t>Indicator </a:t>
            </a:r>
            <a:r>
              <a:rPr lang="en-US" sz="1400" b="1" dirty="0"/>
              <a:t>3.1.1. </a:t>
            </a:r>
            <a:r>
              <a:rPr lang="en-US" sz="1400" dirty="0"/>
              <a:t>No. of income generating initiatives supported </a:t>
            </a:r>
          </a:p>
          <a:p>
            <a:r>
              <a:rPr lang="en-US" sz="1400" dirty="0"/>
              <a:t>Baseline: 24 </a:t>
            </a:r>
          </a:p>
          <a:p>
            <a:r>
              <a:rPr lang="en-US" sz="1400" dirty="0"/>
              <a:t>Target: 100 </a:t>
            </a:r>
          </a:p>
        </p:txBody>
      </p:sp>
      <p:sp>
        <p:nvSpPr>
          <p:cNvPr id="14" name="Rectangle 13">
            <a:extLst>
              <a:ext uri="{FF2B5EF4-FFF2-40B4-BE49-F238E27FC236}">
                <a16:creationId xmlns:a16="http://schemas.microsoft.com/office/drawing/2014/main" id="{E10A8796-ABBE-4861-93F4-253D65C53A6D}"/>
              </a:ext>
            </a:extLst>
          </p:cNvPr>
          <p:cNvSpPr/>
          <p:nvPr/>
        </p:nvSpPr>
        <p:spPr>
          <a:xfrm>
            <a:off x="2674639" y="1891364"/>
            <a:ext cx="3055274" cy="1234385"/>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t>Indicator 3.1.2. </a:t>
            </a:r>
            <a:r>
              <a:rPr lang="en-US" sz="1400" dirty="0"/>
              <a:t>No. of supported SMEs with sustainable operations after 1 year </a:t>
            </a:r>
          </a:p>
          <a:p>
            <a:r>
              <a:rPr lang="en-US" sz="1400" dirty="0"/>
              <a:t>Baseline: 20 </a:t>
            </a:r>
          </a:p>
          <a:p>
            <a:r>
              <a:rPr lang="en-US" sz="1400" dirty="0"/>
              <a:t>Target 90 </a:t>
            </a:r>
          </a:p>
        </p:txBody>
      </p:sp>
      <p:sp>
        <p:nvSpPr>
          <p:cNvPr id="15" name="Rectangle 14">
            <a:extLst>
              <a:ext uri="{FF2B5EF4-FFF2-40B4-BE49-F238E27FC236}">
                <a16:creationId xmlns:a16="http://schemas.microsoft.com/office/drawing/2014/main" id="{30B0753E-A0F5-4968-AE83-C560100A36A3}"/>
              </a:ext>
            </a:extLst>
          </p:cNvPr>
          <p:cNvSpPr/>
          <p:nvPr/>
        </p:nvSpPr>
        <p:spPr>
          <a:xfrm>
            <a:off x="5802379" y="1880310"/>
            <a:ext cx="2167288" cy="1222624"/>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solidFill>
                  <a:srgbClr val="000000"/>
                </a:solidFill>
                <a:latin typeface="Calibri" panose="020F0502020204030204" pitchFamily="34" charset="0"/>
                <a:cs typeface="Arial" panose="020B0604020202020204" pitchFamily="34" charset="0"/>
              </a:rPr>
              <a:t>Indicator </a:t>
            </a:r>
            <a:r>
              <a:rPr lang="en-US" sz="1400" b="1" dirty="0"/>
              <a:t>3.1.3. </a:t>
            </a:r>
            <a:r>
              <a:rPr lang="en-US" sz="1400" dirty="0"/>
              <a:t>No. of value-chain developed for small producer groups </a:t>
            </a:r>
          </a:p>
          <a:p>
            <a:r>
              <a:rPr lang="en-US" sz="1400" dirty="0"/>
              <a:t>Baseline: 0 </a:t>
            </a:r>
          </a:p>
          <a:p>
            <a:r>
              <a:rPr lang="en-US" sz="1400" dirty="0"/>
              <a:t>Target: 3 </a:t>
            </a:r>
          </a:p>
        </p:txBody>
      </p:sp>
      <p:sp>
        <p:nvSpPr>
          <p:cNvPr id="10" name="Rectangle 9">
            <a:extLst>
              <a:ext uri="{FF2B5EF4-FFF2-40B4-BE49-F238E27FC236}">
                <a16:creationId xmlns:a16="http://schemas.microsoft.com/office/drawing/2014/main" id="{0F5D09D7-DF78-493A-8DC6-08E3ED8EC5C2}"/>
              </a:ext>
            </a:extLst>
          </p:cNvPr>
          <p:cNvSpPr/>
          <p:nvPr/>
        </p:nvSpPr>
        <p:spPr>
          <a:xfrm>
            <a:off x="685800" y="3297874"/>
            <a:ext cx="7283867" cy="2607619"/>
          </a:xfrm>
          <a:prstGeom prst="rect">
            <a:avLst/>
          </a:prstGeom>
          <a:ln/>
        </p:spPr>
        <p:style>
          <a:lnRef idx="2">
            <a:schemeClr val="accent4"/>
          </a:lnRef>
          <a:fillRef idx="1">
            <a:schemeClr val="lt1"/>
          </a:fillRef>
          <a:effectRef idx="0">
            <a:schemeClr val="accent4"/>
          </a:effectRef>
          <a:fontRef idx="minor">
            <a:schemeClr val="dk1"/>
          </a:fontRef>
        </p:style>
        <p:txBody>
          <a:bodyPr wrap="square" lIns="108000" tIns="72000" rIns="108000" bIns="72000">
            <a:spAutoFit/>
          </a:bodyPr>
          <a:lstStyle/>
          <a:p>
            <a:pPr marL="285750" lvl="1" indent="-285750" algn="just">
              <a:buFont typeface="Arial" panose="020B0604020202020204" pitchFamily="34" charset="0"/>
              <a:buChar char="•"/>
            </a:pPr>
            <a:endParaRPr lang="en-US" sz="1600" dirty="0">
              <a:solidFill>
                <a:schemeClr val="tx1"/>
              </a:solidFill>
              <a:latin typeface="+mj-lt"/>
            </a:endParaRPr>
          </a:p>
          <a:p>
            <a:pPr marL="285750" lvl="1" indent="-285750" algn="just">
              <a:buFont typeface="Arial" panose="020B0604020202020204" pitchFamily="34" charset="0"/>
              <a:buChar char="•"/>
            </a:pPr>
            <a:r>
              <a:rPr lang="en-US" sz="1600" dirty="0">
                <a:solidFill>
                  <a:schemeClr val="tx1"/>
                </a:solidFill>
                <a:latin typeface="+mj-lt"/>
              </a:rPr>
              <a:t>40 income generation initiatives were supported across a range of interventions related to youth employability, SMEs/cooperatives support, and  economic Infrastructure.</a:t>
            </a:r>
          </a:p>
          <a:p>
            <a:pPr marL="285750" lvl="1" indent="-285750" algn="just">
              <a:buFont typeface="Arial" panose="020B0604020202020204" pitchFamily="34" charset="0"/>
              <a:buChar char="•"/>
            </a:pPr>
            <a:endParaRPr lang="en-US" sz="1600" dirty="0">
              <a:solidFill>
                <a:schemeClr val="tx1"/>
              </a:solidFill>
              <a:latin typeface="+mj-lt"/>
            </a:endParaRPr>
          </a:p>
          <a:p>
            <a:pPr marL="285750" lvl="1" indent="-285750" algn="just">
              <a:buFont typeface="Arial" panose="020B0604020202020204" pitchFamily="34" charset="0"/>
              <a:buChar char="•"/>
            </a:pPr>
            <a:r>
              <a:rPr lang="en-US" sz="1600" dirty="0">
                <a:solidFill>
                  <a:schemeClr val="tx1"/>
                </a:solidFill>
                <a:latin typeface="+mj-lt"/>
              </a:rPr>
              <a:t>167 MSMEs/Cooperatives were supported </a:t>
            </a:r>
            <a:r>
              <a:rPr lang="en-US" sz="1600" dirty="0"/>
              <a:t>through technical and in-kind support.</a:t>
            </a:r>
          </a:p>
          <a:p>
            <a:pPr marL="285750" lvl="1" indent="-285750" algn="just">
              <a:buFont typeface="Arial" panose="020B0604020202020204" pitchFamily="34" charset="0"/>
              <a:buChar char="•"/>
            </a:pPr>
            <a:endParaRPr lang="en-US" sz="1600" dirty="0">
              <a:solidFill>
                <a:schemeClr val="tx1"/>
              </a:solidFill>
              <a:latin typeface="+mj-lt"/>
            </a:endParaRPr>
          </a:p>
          <a:p>
            <a:pPr marL="285750" lvl="1" indent="-285750" algn="just">
              <a:buFont typeface="Arial" panose="020B0604020202020204" pitchFamily="34" charset="0"/>
              <a:buChar char="•"/>
            </a:pPr>
            <a:r>
              <a:rPr lang="en-US" sz="1600" dirty="0">
                <a:solidFill>
                  <a:schemeClr val="tx1"/>
                </a:solidFill>
              </a:rPr>
              <a:t>6 value chain assessments were initiated: 3 in agriculture (Freekeh, Oregano and Honey) and 3 in renewable energy.</a:t>
            </a:r>
            <a:endParaRPr lang="en-US" sz="1600" dirty="0">
              <a:solidFill>
                <a:schemeClr val="tx1"/>
              </a:solidFill>
              <a:latin typeface="+mj-lt"/>
            </a:endParaRPr>
          </a:p>
          <a:p>
            <a:pPr marL="285750" lvl="1" indent="-285750" algn="just">
              <a:buFont typeface="Arial" panose="020B0604020202020204" pitchFamily="34" charset="0"/>
              <a:buChar char="•"/>
            </a:pPr>
            <a:endParaRPr lang="en-US" sz="1600" dirty="0">
              <a:solidFill>
                <a:schemeClr val="tx1"/>
              </a:solidFill>
              <a:latin typeface="+mj-lt"/>
            </a:endParaRPr>
          </a:p>
        </p:txBody>
      </p:sp>
    </p:spTree>
    <p:extLst>
      <p:ext uri="{BB962C8B-B14F-4D97-AF65-F5344CB8AC3E}">
        <p14:creationId xmlns:p14="http://schemas.microsoft.com/office/powerpoint/2010/main" val="18621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FF250B-32FF-464D-B28F-EBEF3400687A}"/>
              </a:ext>
            </a:extLst>
          </p:cNvPr>
          <p:cNvSpPr>
            <a:spLocks noGrp="1"/>
          </p:cNvSpPr>
          <p:nvPr>
            <p:ph type="sldNum" sz="quarter" idx="12"/>
          </p:nvPr>
        </p:nvSpPr>
        <p:spPr>
          <a:xfrm>
            <a:off x="6553200" y="7346950"/>
            <a:ext cx="2133600" cy="365125"/>
          </a:xfrm>
        </p:spPr>
        <p:txBody>
          <a:bodyPr/>
          <a:lstStyle/>
          <a:p>
            <a:fld id="{42536BA3-110C-4DA4-A448-6346FFFAD93F}" type="slidenum">
              <a:rPr lang="en-US" smtClean="0"/>
              <a:t>11</a:t>
            </a:fld>
            <a:endParaRPr lang="en-US" dirty="0"/>
          </a:p>
        </p:txBody>
      </p:sp>
      <p:sp>
        <p:nvSpPr>
          <p:cNvPr id="11" name="Rectangle 10">
            <a:extLst>
              <a:ext uri="{FF2B5EF4-FFF2-40B4-BE49-F238E27FC236}">
                <a16:creationId xmlns:a16="http://schemas.microsoft.com/office/drawing/2014/main" id="{48E2A732-BE73-424C-B21A-4BFC504D2FB8}"/>
              </a:ext>
            </a:extLst>
          </p:cNvPr>
          <p:cNvSpPr/>
          <p:nvPr/>
        </p:nvSpPr>
        <p:spPr>
          <a:xfrm>
            <a:off x="605566" y="1696550"/>
            <a:ext cx="7315200" cy="360850"/>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algn="ctr"/>
            <a:r>
              <a:rPr lang="en-US" sz="1400" b="1" dirty="0"/>
              <a:t>Output 3.1.</a:t>
            </a:r>
            <a:r>
              <a:rPr lang="en-US" sz="1400" dirty="0"/>
              <a:t> Livelihood and economic opportunities increased </a:t>
            </a:r>
          </a:p>
        </p:txBody>
      </p:sp>
      <p:sp>
        <p:nvSpPr>
          <p:cNvPr id="12" name="Rectangle 11">
            <a:extLst>
              <a:ext uri="{FF2B5EF4-FFF2-40B4-BE49-F238E27FC236}">
                <a16:creationId xmlns:a16="http://schemas.microsoft.com/office/drawing/2014/main" id="{1B9DAE97-6013-4707-9E6A-44582C1510BA}"/>
              </a:ext>
            </a:extLst>
          </p:cNvPr>
          <p:cNvSpPr/>
          <p:nvPr/>
        </p:nvSpPr>
        <p:spPr>
          <a:xfrm>
            <a:off x="660157" y="2193219"/>
            <a:ext cx="3581400" cy="1007181"/>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solidFill>
                  <a:srgbClr val="000000"/>
                </a:solidFill>
                <a:latin typeface="Calibri" panose="020F0502020204030204" pitchFamily="34" charset="0"/>
                <a:cs typeface="Arial" panose="020B0604020202020204" pitchFamily="34" charset="0"/>
              </a:rPr>
              <a:t>Indicator </a:t>
            </a:r>
            <a:r>
              <a:rPr lang="en-US" sz="1400" b="1" dirty="0"/>
              <a:t>3.1.4. </a:t>
            </a:r>
            <a:r>
              <a:rPr lang="en-US" sz="1400" dirty="0"/>
              <a:t>Business and employment support institutions strengthened </a:t>
            </a:r>
          </a:p>
          <a:p>
            <a:r>
              <a:rPr lang="en-US" sz="1400" dirty="0"/>
              <a:t>Baseline: 0 </a:t>
            </a:r>
          </a:p>
          <a:p>
            <a:r>
              <a:rPr lang="en-US" sz="1400" dirty="0"/>
              <a:t>Target: 3 institutions </a:t>
            </a:r>
          </a:p>
        </p:txBody>
      </p:sp>
      <p:sp>
        <p:nvSpPr>
          <p:cNvPr id="13" name="Rectangle 12">
            <a:extLst>
              <a:ext uri="{FF2B5EF4-FFF2-40B4-BE49-F238E27FC236}">
                <a16:creationId xmlns:a16="http://schemas.microsoft.com/office/drawing/2014/main" id="{DCAA38FF-18AD-40A7-84EC-E74DDD6EC07C}"/>
              </a:ext>
            </a:extLst>
          </p:cNvPr>
          <p:cNvSpPr/>
          <p:nvPr/>
        </p:nvSpPr>
        <p:spPr>
          <a:xfrm>
            <a:off x="4343400" y="2193219"/>
            <a:ext cx="3581400" cy="1007181"/>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t>Indicator 3.1.5. </a:t>
            </a:r>
            <a:r>
              <a:rPr lang="en-US" sz="1400" dirty="0"/>
              <a:t>Joint initiatives with target enterprises </a:t>
            </a:r>
          </a:p>
          <a:p>
            <a:r>
              <a:rPr lang="en-US" sz="1400" dirty="0"/>
              <a:t>Baseline: 0 </a:t>
            </a:r>
          </a:p>
          <a:p>
            <a:r>
              <a:rPr lang="en-US" sz="1400" dirty="0"/>
              <a:t>Target: 5 initiatives </a:t>
            </a:r>
          </a:p>
        </p:txBody>
      </p:sp>
      <p:sp>
        <p:nvSpPr>
          <p:cNvPr id="10" name="Title 83">
            <a:extLst>
              <a:ext uri="{FF2B5EF4-FFF2-40B4-BE49-F238E27FC236}">
                <a16:creationId xmlns:a16="http://schemas.microsoft.com/office/drawing/2014/main" id="{6C37115B-58F7-4B01-B35F-19479F85D7EC}"/>
              </a:ext>
            </a:extLst>
          </p:cNvPr>
          <p:cNvSpPr txBox="1">
            <a:spLocks/>
          </p:cNvSpPr>
          <p:nvPr/>
        </p:nvSpPr>
        <p:spPr>
          <a:xfrm>
            <a:off x="1436114" y="402265"/>
            <a:ext cx="57150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Progress and achievements in 2017</a:t>
            </a:r>
          </a:p>
        </p:txBody>
      </p:sp>
      <p:sp>
        <p:nvSpPr>
          <p:cNvPr id="14" name="Rectangle 13">
            <a:extLst>
              <a:ext uri="{FF2B5EF4-FFF2-40B4-BE49-F238E27FC236}">
                <a16:creationId xmlns:a16="http://schemas.microsoft.com/office/drawing/2014/main" id="{4FC192C8-3788-46AB-85AC-3A77E6B84542}"/>
              </a:ext>
            </a:extLst>
          </p:cNvPr>
          <p:cNvSpPr/>
          <p:nvPr/>
        </p:nvSpPr>
        <p:spPr>
          <a:xfrm>
            <a:off x="636014" y="1023907"/>
            <a:ext cx="7315200" cy="576293"/>
          </a:xfrm>
          <a:prstGeom prst="rect">
            <a:avLst/>
          </a:prstGeom>
          <a:solidFill>
            <a:srgbClr val="FFC000"/>
          </a:solidFill>
          <a:ln>
            <a:solidFill>
              <a:srgbClr val="FFC000"/>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3. </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Productive sectors strengthened to  promote inclusive growth and local development especially in most disadvantaged areas</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93D93DF-9376-41BB-9328-4CC9A1C11637}"/>
              </a:ext>
            </a:extLst>
          </p:cNvPr>
          <p:cNvSpPr/>
          <p:nvPr/>
        </p:nvSpPr>
        <p:spPr>
          <a:xfrm>
            <a:off x="636014" y="3411322"/>
            <a:ext cx="7411688" cy="2115176"/>
          </a:xfrm>
          <a:prstGeom prst="rect">
            <a:avLst/>
          </a:prstGeom>
          <a:ln/>
        </p:spPr>
        <p:style>
          <a:lnRef idx="2">
            <a:schemeClr val="accent4"/>
          </a:lnRef>
          <a:fillRef idx="1">
            <a:schemeClr val="lt1"/>
          </a:fillRef>
          <a:effectRef idx="0">
            <a:schemeClr val="accent4"/>
          </a:effectRef>
          <a:fontRef idx="minor">
            <a:schemeClr val="dk1"/>
          </a:fontRef>
        </p:style>
        <p:txBody>
          <a:bodyPr wrap="square" lIns="108000" tIns="72000" rIns="108000" bIns="72000">
            <a:spAutoFit/>
          </a:bodyPr>
          <a:lstStyle/>
          <a:p>
            <a:pPr marL="285750" lvl="1" indent="-285750">
              <a:buFont typeface="Arial" panose="020B0604020202020204" pitchFamily="34" charset="0"/>
              <a:buChar char="•"/>
            </a:pPr>
            <a:r>
              <a:rPr lang="en-US" sz="1600" dirty="0"/>
              <a:t>5 partners involved in business and employment support (Chambers of Commerce, Business Incubators) were engaged in the youth employability project. </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One vocational training center was supported through rehabilitation and provision of equipment.</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Two joint initiatives were implemented with the private sector </a:t>
            </a:r>
            <a:r>
              <a:rPr lang="en-US" sz="1600"/>
              <a:t>targeting 20 women </a:t>
            </a:r>
            <a:r>
              <a:rPr lang="en-US" sz="1600" dirty="0"/>
              <a:t>cooperatives to improve their market outreach (</a:t>
            </a:r>
            <a:r>
              <a:rPr lang="en-US" sz="1600" dirty="0" err="1"/>
              <a:t>Cascada</a:t>
            </a:r>
            <a:r>
              <a:rPr lang="en-US" sz="1600" dirty="0"/>
              <a:t> Mall and Nature). </a:t>
            </a:r>
          </a:p>
        </p:txBody>
      </p:sp>
    </p:spTree>
    <p:extLst>
      <p:ext uri="{BB962C8B-B14F-4D97-AF65-F5344CB8AC3E}">
        <p14:creationId xmlns:p14="http://schemas.microsoft.com/office/powerpoint/2010/main" val="221767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F09797-A246-4344-9A29-944F58B20737}"/>
              </a:ext>
            </a:extLst>
          </p:cNvPr>
          <p:cNvSpPr>
            <a:spLocks noGrp="1"/>
          </p:cNvSpPr>
          <p:nvPr>
            <p:ph type="sldNum" sz="quarter" idx="12"/>
          </p:nvPr>
        </p:nvSpPr>
        <p:spPr>
          <a:xfrm>
            <a:off x="6553200" y="6681563"/>
            <a:ext cx="2133600" cy="365125"/>
          </a:xfrm>
        </p:spPr>
        <p:txBody>
          <a:bodyPr/>
          <a:lstStyle/>
          <a:p>
            <a:fld id="{42536BA3-110C-4DA4-A448-6346FFFAD93F}" type="slidenum">
              <a:rPr lang="en-US" smtClean="0"/>
              <a:t>12</a:t>
            </a:fld>
            <a:endParaRPr lang="en-US" dirty="0"/>
          </a:p>
        </p:txBody>
      </p:sp>
      <p:sp>
        <p:nvSpPr>
          <p:cNvPr id="12" name="Slide Number Placeholder 1">
            <a:extLst>
              <a:ext uri="{FF2B5EF4-FFF2-40B4-BE49-F238E27FC236}">
                <a16:creationId xmlns:a16="http://schemas.microsoft.com/office/drawing/2014/main" id="{DA316836-84D5-4A0A-AC01-BBD77AE759F2}"/>
              </a:ext>
            </a:extLst>
          </p:cNvPr>
          <p:cNvSpPr txBox="1">
            <a:spLocks/>
          </p:cNvSpPr>
          <p:nvPr/>
        </p:nvSpPr>
        <p:spPr>
          <a:xfrm>
            <a:off x="6565641" y="508765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536BA3-110C-4DA4-A448-6346FFFAD93F}" type="slidenum">
              <a:rPr lang="en-US" smtClean="0"/>
              <a:pPr/>
              <a:t>12</a:t>
            </a:fld>
            <a:endParaRPr lang="en-US" dirty="0"/>
          </a:p>
        </p:txBody>
      </p:sp>
      <p:sp>
        <p:nvSpPr>
          <p:cNvPr id="17" name="Rectangle 16">
            <a:extLst>
              <a:ext uri="{FF2B5EF4-FFF2-40B4-BE49-F238E27FC236}">
                <a16:creationId xmlns:a16="http://schemas.microsoft.com/office/drawing/2014/main" id="{87D6AA14-B620-4290-87AC-2A1D38DAA4EA}"/>
              </a:ext>
            </a:extLst>
          </p:cNvPr>
          <p:cNvSpPr/>
          <p:nvPr/>
        </p:nvSpPr>
        <p:spPr>
          <a:xfrm>
            <a:off x="721902" y="1269873"/>
            <a:ext cx="7611660" cy="791737"/>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t>Output 3.2.</a:t>
            </a:r>
            <a:r>
              <a:rPr lang="en-US" sz="1400" dirty="0"/>
              <a:t> Improved capacity of national and local Institutions to respond to local needs in an integrated and coordinated way </a:t>
            </a:r>
          </a:p>
          <a:p>
            <a:pPr algn="ctr"/>
            <a:endParaRPr lang="en-US" sz="1400" dirty="0"/>
          </a:p>
        </p:txBody>
      </p:sp>
      <p:sp>
        <p:nvSpPr>
          <p:cNvPr id="18" name="Rectangle 17">
            <a:extLst>
              <a:ext uri="{FF2B5EF4-FFF2-40B4-BE49-F238E27FC236}">
                <a16:creationId xmlns:a16="http://schemas.microsoft.com/office/drawing/2014/main" id="{EBE4BA81-F62C-4076-BAEF-8DBCE61C04A0}"/>
              </a:ext>
            </a:extLst>
          </p:cNvPr>
          <p:cNvSpPr/>
          <p:nvPr/>
        </p:nvSpPr>
        <p:spPr>
          <a:xfrm>
            <a:off x="707906" y="2133098"/>
            <a:ext cx="1968759" cy="1905502"/>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400" b="1" dirty="0"/>
              <a:t>Indicator 3.2.1. </a:t>
            </a:r>
            <a:r>
              <a:rPr lang="en-US" sz="1400" dirty="0"/>
              <a:t>No. of multi-sectoral local and sub-national plans adopted </a:t>
            </a:r>
          </a:p>
          <a:p>
            <a:r>
              <a:rPr lang="en-US" sz="1400" dirty="0"/>
              <a:t>Baseline: 95 </a:t>
            </a:r>
          </a:p>
          <a:p>
            <a:r>
              <a:rPr lang="en-US" sz="1400" dirty="0"/>
              <a:t>Target: 200 </a:t>
            </a:r>
          </a:p>
        </p:txBody>
      </p:sp>
      <p:sp>
        <p:nvSpPr>
          <p:cNvPr id="19" name="Rectangle 18">
            <a:extLst>
              <a:ext uri="{FF2B5EF4-FFF2-40B4-BE49-F238E27FC236}">
                <a16:creationId xmlns:a16="http://schemas.microsoft.com/office/drawing/2014/main" id="{FA7149C7-D423-46E0-91C0-87D3D0929B08}"/>
              </a:ext>
            </a:extLst>
          </p:cNvPr>
          <p:cNvSpPr/>
          <p:nvPr/>
        </p:nvSpPr>
        <p:spPr>
          <a:xfrm>
            <a:off x="2743200" y="2140878"/>
            <a:ext cx="2110854" cy="1897722"/>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400" b="1" dirty="0"/>
              <a:t>Indicator 3.2.2. </a:t>
            </a:r>
            <a:r>
              <a:rPr lang="en-US" sz="1400" dirty="0"/>
              <a:t>Participation of men and women in local development planning </a:t>
            </a:r>
          </a:p>
          <a:p>
            <a:r>
              <a:rPr lang="en-US" sz="1400" dirty="0"/>
              <a:t>Baseline: 1,425 (men: 1,100; women: 325) </a:t>
            </a:r>
          </a:p>
          <a:p>
            <a:r>
              <a:rPr lang="en-US" sz="1400" dirty="0"/>
              <a:t>Target: 3,000 (men: 2,000; Women: 1,000) </a:t>
            </a:r>
          </a:p>
        </p:txBody>
      </p:sp>
      <p:sp>
        <p:nvSpPr>
          <p:cNvPr id="20" name="Rectangle 19">
            <a:extLst>
              <a:ext uri="{FF2B5EF4-FFF2-40B4-BE49-F238E27FC236}">
                <a16:creationId xmlns:a16="http://schemas.microsoft.com/office/drawing/2014/main" id="{9AE1F8D7-677F-4577-B792-60C8F8B7083D}"/>
              </a:ext>
            </a:extLst>
          </p:cNvPr>
          <p:cNvSpPr/>
          <p:nvPr/>
        </p:nvSpPr>
        <p:spPr>
          <a:xfrm>
            <a:off x="4914900" y="2137280"/>
            <a:ext cx="1638300" cy="1901320"/>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400" b="1" dirty="0"/>
              <a:t>Indicator 3.2.3. </a:t>
            </a:r>
            <a:r>
              <a:rPr lang="en-US" sz="1400" dirty="0"/>
              <a:t>No. of improved infrastructure and quality basic services initiatives completed </a:t>
            </a:r>
          </a:p>
          <a:p>
            <a:r>
              <a:rPr lang="en-US" sz="1400" dirty="0"/>
              <a:t>Baseline: 92 </a:t>
            </a:r>
          </a:p>
          <a:p>
            <a:r>
              <a:rPr lang="en-US" sz="1400" dirty="0"/>
              <a:t>Target: 450 </a:t>
            </a:r>
          </a:p>
        </p:txBody>
      </p:sp>
      <p:sp>
        <p:nvSpPr>
          <p:cNvPr id="27" name="Rectangle 26">
            <a:extLst>
              <a:ext uri="{FF2B5EF4-FFF2-40B4-BE49-F238E27FC236}">
                <a16:creationId xmlns:a16="http://schemas.microsoft.com/office/drawing/2014/main" id="{3566C881-A35A-4331-B5AC-381A54398E31}"/>
              </a:ext>
            </a:extLst>
          </p:cNvPr>
          <p:cNvSpPr/>
          <p:nvPr/>
        </p:nvSpPr>
        <p:spPr>
          <a:xfrm>
            <a:off x="6629400" y="2133099"/>
            <a:ext cx="1704162" cy="1905501"/>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400" b="1" dirty="0"/>
              <a:t>Indicator 3.2.4. </a:t>
            </a:r>
            <a:r>
              <a:rPr lang="en-US" sz="1400" dirty="0"/>
              <a:t>Completion of multi-dimensional poverty assessment </a:t>
            </a:r>
          </a:p>
          <a:p>
            <a:r>
              <a:rPr lang="en-US" sz="1400" dirty="0"/>
              <a:t>Baseline: 0 </a:t>
            </a:r>
          </a:p>
          <a:p>
            <a:r>
              <a:rPr lang="en-US" sz="1400" dirty="0"/>
              <a:t>Target: 1 </a:t>
            </a:r>
          </a:p>
        </p:txBody>
      </p:sp>
      <p:sp>
        <p:nvSpPr>
          <p:cNvPr id="30" name="Rectangle 29">
            <a:extLst>
              <a:ext uri="{FF2B5EF4-FFF2-40B4-BE49-F238E27FC236}">
                <a16:creationId xmlns:a16="http://schemas.microsoft.com/office/drawing/2014/main" id="{3D1E6D31-993F-4FBC-AC56-AA00915FC700}"/>
              </a:ext>
            </a:extLst>
          </p:cNvPr>
          <p:cNvSpPr/>
          <p:nvPr/>
        </p:nvSpPr>
        <p:spPr>
          <a:xfrm>
            <a:off x="707906" y="609600"/>
            <a:ext cx="7625656" cy="576293"/>
          </a:xfrm>
          <a:prstGeom prst="rect">
            <a:avLst/>
          </a:prstGeom>
          <a:solidFill>
            <a:srgbClr val="FFC000"/>
          </a:solidFill>
          <a:ln>
            <a:solidFill>
              <a:srgbClr val="FFC000"/>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3. </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Productive sectors strengthened to  promote inclusive growth and local development especially in most disadvantaged areas</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31" name="Title 83">
            <a:extLst>
              <a:ext uri="{FF2B5EF4-FFF2-40B4-BE49-F238E27FC236}">
                <a16:creationId xmlns:a16="http://schemas.microsoft.com/office/drawing/2014/main" id="{D3E81156-6B76-4F74-95B3-9453B5AAFB1F}"/>
              </a:ext>
            </a:extLst>
          </p:cNvPr>
          <p:cNvSpPr txBox="1">
            <a:spLocks/>
          </p:cNvSpPr>
          <p:nvPr/>
        </p:nvSpPr>
        <p:spPr>
          <a:xfrm>
            <a:off x="1552268" y="98733"/>
            <a:ext cx="57150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Progress and achievements in 2017</a:t>
            </a:r>
          </a:p>
        </p:txBody>
      </p:sp>
      <p:sp>
        <p:nvSpPr>
          <p:cNvPr id="13" name="Rectangle 12">
            <a:extLst>
              <a:ext uri="{FF2B5EF4-FFF2-40B4-BE49-F238E27FC236}">
                <a16:creationId xmlns:a16="http://schemas.microsoft.com/office/drawing/2014/main" id="{456F455F-279D-4B3C-A554-65349BE5CED3}"/>
              </a:ext>
            </a:extLst>
          </p:cNvPr>
          <p:cNvSpPr/>
          <p:nvPr/>
        </p:nvSpPr>
        <p:spPr>
          <a:xfrm>
            <a:off x="721902" y="3964800"/>
            <a:ext cx="7489788" cy="2730729"/>
          </a:xfrm>
          <a:prstGeom prst="rect">
            <a:avLst/>
          </a:prstGeom>
          <a:ln/>
        </p:spPr>
        <p:style>
          <a:lnRef idx="2">
            <a:schemeClr val="accent4"/>
          </a:lnRef>
          <a:fillRef idx="1">
            <a:schemeClr val="lt1"/>
          </a:fillRef>
          <a:effectRef idx="0">
            <a:schemeClr val="accent4"/>
          </a:effectRef>
          <a:fontRef idx="minor">
            <a:schemeClr val="dk1"/>
          </a:fontRef>
        </p:style>
        <p:txBody>
          <a:bodyPr wrap="square" lIns="108000" tIns="72000" rIns="108000" bIns="72000">
            <a:spAutoFit/>
          </a:bodyPr>
          <a:lstStyle/>
          <a:p>
            <a:pPr marL="285750" indent="-285750">
              <a:buFont typeface="Arial" panose="020B0604020202020204" pitchFamily="34" charset="0"/>
              <a:buChar char="•"/>
            </a:pPr>
            <a:endParaRPr lang="en-US" sz="1400" dirty="0">
              <a:highlight>
                <a:srgbClr val="FFFF00"/>
              </a:highlight>
            </a:endParaRPr>
          </a:p>
          <a:p>
            <a:pPr marL="285750" indent="-285750">
              <a:buFont typeface="Arial" panose="020B0604020202020204" pitchFamily="34" charset="0"/>
              <a:buChar char="•"/>
            </a:pPr>
            <a:r>
              <a:rPr lang="en-US" sz="1400" dirty="0"/>
              <a:t>14 multi-sectoral sub-national plans (cluster level MRRs) were developed and 206 multi-sectoral local plans (community level MRRs) were updated.  </a:t>
            </a:r>
          </a:p>
          <a:p>
            <a:pPr marL="285750" indent="-285750">
              <a:buFont typeface="Arial" panose="020B0604020202020204" pitchFamily="34" charset="0"/>
              <a:buChar char="•"/>
            </a:pPr>
            <a:endParaRPr lang="en-US" sz="1400" dirty="0">
              <a:highlight>
                <a:srgbClr val="FFFF00"/>
              </a:highlight>
            </a:endParaRPr>
          </a:p>
          <a:p>
            <a:pPr marL="285750" indent="-285750">
              <a:buFont typeface="Arial" panose="020B0604020202020204" pitchFamily="34" charset="0"/>
              <a:buChar char="•"/>
            </a:pPr>
            <a:r>
              <a:rPr lang="en-US" sz="1400" dirty="0"/>
              <a:t>635 participants (536 men and 99 women) were involved in the development of the cluster plans; 5496 participants (3941 Males 1555 Females) were involved in the communities plans.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27 projects in Basic Services were completed benefitting 31 vulnerable communities in response to the Syrian crisis and 42 projects were implemented in the Palestinian Gatherings.</a:t>
            </a:r>
          </a:p>
          <a:p>
            <a:pPr marL="285750" indent="-285750">
              <a:buFont typeface="Arial" panose="020B0604020202020204" pitchFamily="34" charset="0"/>
              <a:buChar char="•"/>
            </a:pPr>
            <a:endParaRPr lang="en-US" sz="1400" dirty="0">
              <a:highlight>
                <a:srgbClr val="FFFF00"/>
              </a:highlight>
            </a:endParaRPr>
          </a:p>
          <a:p>
            <a:pPr marL="285750" indent="-285750">
              <a:buFont typeface="Arial" panose="020B0604020202020204" pitchFamily="34" charset="0"/>
              <a:buChar char="•"/>
            </a:pPr>
            <a:r>
              <a:rPr lang="en-US" sz="1400" dirty="0"/>
              <a:t>A rapid poverty assessment undertaken with the Ministry of Social </a:t>
            </a:r>
            <a:r>
              <a:rPr lang="en-US" sz="1400"/>
              <a:t>Affairs was finalized</a:t>
            </a:r>
            <a:r>
              <a:rPr lang="en-US" sz="1400" dirty="0"/>
              <a:t>. </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52371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CE448-B2B8-4243-A444-659EC387371F}"/>
              </a:ext>
            </a:extLst>
          </p:cNvPr>
          <p:cNvSpPr>
            <a:spLocks noGrp="1"/>
          </p:cNvSpPr>
          <p:nvPr>
            <p:ph type="sldNum" sz="quarter" idx="12"/>
          </p:nvPr>
        </p:nvSpPr>
        <p:spPr/>
        <p:txBody>
          <a:bodyPr/>
          <a:lstStyle/>
          <a:p>
            <a:fld id="{42536BA3-110C-4DA4-A448-6346FFFAD93F}" type="slidenum">
              <a:rPr lang="en-US" smtClean="0"/>
              <a:t>13</a:t>
            </a:fld>
            <a:endParaRPr lang="en-US" dirty="0"/>
          </a:p>
        </p:txBody>
      </p:sp>
      <p:sp>
        <p:nvSpPr>
          <p:cNvPr id="4" name="Rectangle 3">
            <a:extLst>
              <a:ext uri="{FF2B5EF4-FFF2-40B4-BE49-F238E27FC236}">
                <a16:creationId xmlns:a16="http://schemas.microsoft.com/office/drawing/2014/main" id="{D3EA9CCB-DAFB-498C-B57A-D77739B30689}"/>
              </a:ext>
            </a:extLst>
          </p:cNvPr>
          <p:cNvSpPr/>
          <p:nvPr/>
        </p:nvSpPr>
        <p:spPr>
          <a:xfrm>
            <a:off x="457199" y="1295400"/>
            <a:ext cx="7924801" cy="576293"/>
          </a:xfrm>
          <a:prstGeom prst="rect">
            <a:avLst/>
          </a:prstGeom>
          <a:solidFill>
            <a:srgbClr val="FFC000"/>
          </a:solidFill>
          <a:ln>
            <a:solidFill>
              <a:srgbClr val="FFC000"/>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3. </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Productive sectors strengthened to  promote inclusive growth and local development especially in most disadvantaged areas</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Title 83">
            <a:extLst>
              <a:ext uri="{FF2B5EF4-FFF2-40B4-BE49-F238E27FC236}">
                <a16:creationId xmlns:a16="http://schemas.microsoft.com/office/drawing/2014/main" id="{39DB6BEE-A5C0-4DB1-9EFB-D26734C0C185}"/>
              </a:ext>
            </a:extLst>
          </p:cNvPr>
          <p:cNvSpPr txBox="1">
            <a:spLocks/>
          </p:cNvSpPr>
          <p:nvPr/>
        </p:nvSpPr>
        <p:spPr>
          <a:xfrm>
            <a:off x="762000" y="485001"/>
            <a:ext cx="70866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Expected Results in 2018</a:t>
            </a:r>
          </a:p>
        </p:txBody>
      </p:sp>
      <p:sp>
        <p:nvSpPr>
          <p:cNvPr id="6" name="Rectangle 5">
            <a:extLst>
              <a:ext uri="{FF2B5EF4-FFF2-40B4-BE49-F238E27FC236}">
                <a16:creationId xmlns:a16="http://schemas.microsoft.com/office/drawing/2014/main" id="{11435560-52FE-46E6-88FC-75D30CC3E10C}"/>
              </a:ext>
            </a:extLst>
          </p:cNvPr>
          <p:cNvSpPr/>
          <p:nvPr/>
        </p:nvSpPr>
        <p:spPr>
          <a:xfrm rot="10800000" flipV="1">
            <a:off x="701351" y="2169957"/>
            <a:ext cx="7315200" cy="2402044"/>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marL="285750" lvl="0" indent="-285750">
              <a:buFontTx/>
              <a:buChar char="-"/>
            </a:pPr>
            <a:endParaRPr lang="en-US" sz="1400" dirty="0"/>
          </a:p>
          <a:p>
            <a:pPr marL="285750" lvl="0" indent="-285750">
              <a:buFont typeface="Arial" panose="020B0604020202020204" pitchFamily="34" charset="0"/>
              <a:buChar char="•"/>
            </a:pPr>
            <a:r>
              <a:rPr lang="en-US" sz="1400" dirty="0"/>
              <a:t>Support to the most vulnerable host communities affected by the Syria crisis maintained and scaled up, using the process of Maps of Risks and Resources (MRR) for prioritizing the needs. </a:t>
            </a:r>
          </a:p>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Support to the Palestinian Gatherings host communities in the areas of Shelter rehabilitation, WASH, economic development and, peace building continued. </a:t>
            </a:r>
          </a:p>
          <a:p>
            <a:pPr marL="28575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Livelihood interventions prioritized with more focus on developing and implementing an integrated area-based economic development approach based on value chain analysis, to scale up impact and economic return.</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endParaRPr lang="en-US" sz="1400" dirty="0"/>
          </a:p>
          <a:p>
            <a:endParaRPr lang="en-US" dirty="0"/>
          </a:p>
        </p:txBody>
      </p:sp>
    </p:spTree>
    <p:extLst>
      <p:ext uri="{BB962C8B-B14F-4D97-AF65-F5344CB8AC3E}">
        <p14:creationId xmlns:p14="http://schemas.microsoft.com/office/powerpoint/2010/main" val="103857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F09797-A246-4344-9A29-944F58B20737}"/>
              </a:ext>
            </a:extLst>
          </p:cNvPr>
          <p:cNvSpPr>
            <a:spLocks noGrp="1"/>
          </p:cNvSpPr>
          <p:nvPr>
            <p:ph type="sldNum" sz="quarter" idx="12"/>
          </p:nvPr>
        </p:nvSpPr>
        <p:spPr/>
        <p:txBody>
          <a:bodyPr/>
          <a:lstStyle/>
          <a:p>
            <a:fld id="{42536BA3-110C-4DA4-A448-6346FFFAD93F}" type="slidenum">
              <a:rPr lang="en-US" smtClean="0"/>
              <a:t>14</a:t>
            </a:fld>
            <a:endParaRPr lang="en-US" dirty="0"/>
          </a:p>
        </p:txBody>
      </p:sp>
      <p:sp>
        <p:nvSpPr>
          <p:cNvPr id="3" name="Title 83">
            <a:extLst>
              <a:ext uri="{FF2B5EF4-FFF2-40B4-BE49-F238E27FC236}">
                <a16:creationId xmlns:a16="http://schemas.microsoft.com/office/drawing/2014/main" id="{48AD299A-F45B-4819-B806-71BE3ED14525}"/>
              </a:ext>
            </a:extLst>
          </p:cNvPr>
          <p:cNvSpPr txBox="1">
            <a:spLocks/>
          </p:cNvSpPr>
          <p:nvPr/>
        </p:nvSpPr>
        <p:spPr>
          <a:xfrm>
            <a:off x="1219200" y="616519"/>
            <a:ext cx="57150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Progress and achievements in 2017</a:t>
            </a:r>
          </a:p>
        </p:txBody>
      </p:sp>
      <p:sp>
        <p:nvSpPr>
          <p:cNvPr id="5" name="Rectangle 4">
            <a:extLst>
              <a:ext uri="{FF2B5EF4-FFF2-40B4-BE49-F238E27FC236}">
                <a16:creationId xmlns:a16="http://schemas.microsoft.com/office/drawing/2014/main" id="{021882B7-B763-419F-BA61-4F139F08C304}"/>
              </a:ext>
            </a:extLst>
          </p:cNvPr>
          <p:cNvSpPr/>
          <p:nvPr/>
        </p:nvSpPr>
        <p:spPr>
          <a:xfrm>
            <a:off x="685800" y="1295400"/>
            <a:ext cx="7315200" cy="360850"/>
          </a:xfrm>
          <a:prstGeom prst="rect">
            <a:avLst/>
          </a:prstGeom>
          <a:solidFill>
            <a:schemeClr val="accent6">
              <a:lumMod val="60000"/>
              <a:lumOff val="40000"/>
            </a:schemeClr>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4.</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 Lebanon has adopted measures to improve environmental Governance </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D22D32-EC7F-40BB-AECD-B80F67387731}"/>
              </a:ext>
            </a:extLst>
          </p:cNvPr>
          <p:cNvSpPr/>
          <p:nvPr/>
        </p:nvSpPr>
        <p:spPr>
          <a:xfrm>
            <a:off x="685800" y="1974905"/>
            <a:ext cx="7315200" cy="360850"/>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algn="ctr"/>
            <a:r>
              <a:rPr lang="en-US" sz="1400" b="1" dirty="0"/>
              <a:t>Output 4.1. Low emission climate resilient actions initiated</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D1BB754-0789-4F1F-88F9-4252CA54495D}"/>
              </a:ext>
            </a:extLst>
          </p:cNvPr>
          <p:cNvSpPr/>
          <p:nvPr/>
        </p:nvSpPr>
        <p:spPr>
          <a:xfrm>
            <a:off x="685800" y="2438400"/>
            <a:ext cx="3581400" cy="1222624"/>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0" lvl="1"/>
            <a:r>
              <a:rPr lang="en-US" sz="1400" b="1" dirty="0">
                <a:solidFill>
                  <a:srgbClr val="000000"/>
                </a:solidFill>
                <a:latin typeface="Calibri" panose="020F0502020204030204" pitchFamily="34" charset="0"/>
                <a:cs typeface="Arial" panose="020B0604020202020204" pitchFamily="34" charset="0"/>
              </a:rPr>
              <a:t>Indicator 4.1.1. </a:t>
            </a:r>
            <a:r>
              <a:rPr lang="en-US" sz="1400" dirty="0">
                <a:solidFill>
                  <a:srgbClr val="000000"/>
                </a:solidFill>
                <a:latin typeface="Calibri" panose="020F0502020204030204" pitchFamily="34" charset="0"/>
                <a:cs typeface="Arial" panose="020B0604020202020204" pitchFamily="34" charset="0"/>
              </a:rPr>
              <a:t>Amount of energy saved from the implementation of </a:t>
            </a:r>
            <a:r>
              <a:rPr lang="en-US" sz="1400" dirty="0" err="1">
                <a:solidFill>
                  <a:srgbClr val="000000"/>
                </a:solidFill>
                <a:latin typeface="Calibri" panose="020F0502020204030204" pitchFamily="34" charset="0"/>
                <a:cs typeface="Arial" panose="020B0604020202020204" pitchFamily="34" charset="0"/>
              </a:rPr>
              <a:t>decentralised</a:t>
            </a:r>
            <a:r>
              <a:rPr lang="en-US" sz="1400" dirty="0">
                <a:solidFill>
                  <a:srgbClr val="000000"/>
                </a:solidFill>
                <a:latin typeface="Calibri" panose="020F0502020204030204" pitchFamily="34" charset="0"/>
                <a:cs typeface="Arial" panose="020B0604020202020204" pitchFamily="34" charset="0"/>
              </a:rPr>
              <a:t> and/or small-scale mitigation projects </a:t>
            </a:r>
          </a:p>
          <a:p>
            <a:pPr marL="0" lvl="1"/>
            <a:r>
              <a:rPr lang="en-US" sz="1400" i="1" dirty="0">
                <a:solidFill>
                  <a:srgbClr val="000000"/>
                </a:solidFill>
                <a:latin typeface="Calibri" panose="020F0502020204030204" pitchFamily="34" charset="0"/>
                <a:cs typeface="Arial" panose="020B0604020202020204" pitchFamily="34" charset="0"/>
              </a:rPr>
              <a:t>Baseline: 0.10 megawatts </a:t>
            </a:r>
          </a:p>
          <a:p>
            <a:pPr marL="0" lvl="1"/>
            <a:r>
              <a:rPr lang="en-US" sz="1400" i="1" dirty="0">
                <a:solidFill>
                  <a:srgbClr val="000000"/>
                </a:solidFill>
                <a:latin typeface="Calibri" panose="020F0502020204030204" pitchFamily="34" charset="0"/>
                <a:cs typeface="Arial" panose="020B0604020202020204" pitchFamily="34" charset="0"/>
              </a:rPr>
              <a:t>Target: 5.67 megawatts</a:t>
            </a:r>
          </a:p>
        </p:txBody>
      </p:sp>
      <p:sp>
        <p:nvSpPr>
          <p:cNvPr id="11" name="Rectangle 10">
            <a:extLst>
              <a:ext uri="{FF2B5EF4-FFF2-40B4-BE49-F238E27FC236}">
                <a16:creationId xmlns:a16="http://schemas.microsoft.com/office/drawing/2014/main" id="{E251B621-9BDD-48BA-B98E-473977168FF3}"/>
              </a:ext>
            </a:extLst>
          </p:cNvPr>
          <p:cNvSpPr/>
          <p:nvPr/>
        </p:nvSpPr>
        <p:spPr>
          <a:xfrm>
            <a:off x="4419600" y="2448264"/>
            <a:ext cx="3581400" cy="1222624"/>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0" lvl="1"/>
            <a:r>
              <a:rPr lang="en-US" sz="1400" b="1" dirty="0"/>
              <a:t>Indicator 4.1.2. </a:t>
            </a:r>
            <a:r>
              <a:rPr lang="en-US" sz="1400" dirty="0"/>
              <a:t>No. of mitigation and adaptation awareness raising and capacity building actions taken </a:t>
            </a:r>
          </a:p>
          <a:p>
            <a:pPr marL="0" lvl="1"/>
            <a:r>
              <a:rPr lang="en-US" sz="1400" i="1" dirty="0"/>
              <a:t>Baseline: 20 </a:t>
            </a:r>
          </a:p>
          <a:p>
            <a:pPr marL="0" lvl="1"/>
            <a:r>
              <a:rPr lang="en-US" sz="1400" i="1" dirty="0"/>
              <a:t>Target: 60</a:t>
            </a:r>
          </a:p>
        </p:txBody>
      </p:sp>
      <p:sp>
        <p:nvSpPr>
          <p:cNvPr id="13" name="Rectangle 12">
            <a:extLst>
              <a:ext uri="{FF2B5EF4-FFF2-40B4-BE49-F238E27FC236}">
                <a16:creationId xmlns:a16="http://schemas.microsoft.com/office/drawing/2014/main" id="{A0E8C4D6-3391-4C43-9F6B-54118F30801E}"/>
              </a:ext>
            </a:extLst>
          </p:cNvPr>
          <p:cNvSpPr/>
          <p:nvPr/>
        </p:nvSpPr>
        <p:spPr>
          <a:xfrm>
            <a:off x="685800" y="3813597"/>
            <a:ext cx="7315200" cy="2084399"/>
          </a:xfrm>
          <a:prstGeom prst="rect">
            <a:avLst/>
          </a:prstGeom>
          <a:ln/>
        </p:spPr>
        <p:style>
          <a:lnRef idx="2">
            <a:schemeClr val="accent4"/>
          </a:lnRef>
          <a:fillRef idx="1">
            <a:schemeClr val="lt1"/>
          </a:fillRef>
          <a:effectRef idx="0">
            <a:schemeClr val="accent4"/>
          </a:effectRef>
          <a:fontRef idx="minor">
            <a:schemeClr val="dk1"/>
          </a:fontRef>
        </p:style>
        <p:txBody>
          <a:bodyPr wrap="square" lIns="108000" tIns="72000" rIns="108000" bIns="72000">
            <a:spAutoFit/>
          </a:bodyPr>
          <a:lstStyle/>
          <a:p>
            <a:pPr marL="285750" lvl="1" indent="-285750">
              <a:buFontTx/>
              <a:buChar char="-"/>
            </a:pPr>
            <a:r>
              <a:rPr lang="en-US" sz="1400" b="1" dirty="0">
                <a:solidFill>
                  <a:srgbClr val="000000"/>
                </a:solidFill>
                <a:latin typeface="Calibri" panose="020F0502020204030204" pitchFamily="34" charset="0"/>
                <a:cs typeface="Arial" panose="020B0604020202020204" pitchFamily="34" charset="0"/>
              </a:rPr>
              <a:t>Nearly 50% </a:t>
            </a:r>
            <a:r>
              <a:rPr lang="en-US" sz="1400" dirty="0">
                <a:solidFill>
                  <a:srgbClr val="000000"/>
                </a:solidFill>
                <a:latin typeface="Calibri" panose="020F0502020204030204" pitchFamily="34" charset="0"/>
                <a:cs typeface="Arial" panose="020B0604020202020204" pitchFamily="34" charset="0"/>
              </a:rPr>
              <a:t>of the </a:t>
            </a:r>
            <a:r>
              <a:rPr lang="en-US" sz="1400" b="1" dirty="0">
                <a:solidFill>
                  <a:srgbClr val="000000"/>
                </a:solidFill>
                <a:latin typeface="Calibri" panose="020F0502020204030204" pitchFamily="34" charset="0"/>
                <a:cs typeface="Arial" panose="020B0604020202020204" pitchFamily="34" charset="0"/>
              </a:rPr>
              <a:t>5.67MW</a:t>
            </a:r>
            <a:r>
              <a:rPr lang="en-US" sz="1400" dirty="0">
                <a:solidFill>
                  <a:srgbClr val="000000"/>
                </a:solidFill>
                <a:latin typeface="Calibri" panose="020F0502020204030204" pitchFamily="34" charset="0"/>
                <a:cs typeface="Arial" panose="020B0604020202020204" pitchFamily="34" charset="0"/>
              </a:rPr>
              <a:t> target has been achieved through the installation of 13 renewable energy systems in various facilities amount to 2.58MW in capacity;</a:t>
            </a:r>
          </a:p>
          <a:p>
            <a:pPr marL="285750" lvl="1" indent="-285750">
              <a:buFontTx/>
              <a:buChar char="-"/>
            </a:pPr>
            <a:endParaRPr lang="en-US" sz="1400" b="1" dirty="0">
              <a:solidFill>
                <a:srgbClr val="000000"/>
              </a:solidFill>
              <a:latin typeface="Calibri" panose="020F0502020204030204" pitchFamily="34" charset="0"/>
              <a:cs typeface="Arial" panose="020B0604020202020204" pitchFamily="34" charset="0"/>
            </a:endParaRPr>
          </a:p>
          <a:p>
            <a:pPr marL="285750" lvl="1" indent="-285750">
              <a:buFontTx/>
              <a:buChar char="-"/>
            </a:pPr>
            <a:r>
              <a:rPr lang="en-US" sz="1400" dirty="0">
                <a:solidFill>
                  <a:srgbClr val="000000"/>
                </a:solidFill>
                <a:latin typeface="Calibri" panose="020F0502020204030204" pitchFamily="34" charset="0"/>
                <a:cs typeface="Arial" panose="020B0604020202020204" pitchFamily="34" charset="0"/>
              </a:rPr>
              <a:t>14 awareness raising and capacity building actions completed: including the issuance of technical reports such as the </a:t>
            </a:r>
            <a:r>
              <a:rPr lang="en-US" sz="1400" dirty="0" err="1">
                <a:solidFill>
                  <a:srgbClr val="000000"/>
                </a:solidFill>
                <a:latin typeface="Calibri" panose="020F0502020204030204" pitchFamily="34" charset="0"/>
                <a:cs typeface="Arial" panose="020B0604020202020204" pitchFamily="34" charset="0"/>
              </a:rPr>
              <a:t>Derisking</a:t>
            </a:r>
            <a:r>
              <a:rPr lang="en-US" sz="1400" dirty="0">
                <a:solidFill>
                  <a:srgbClr val="000000"/>
                </a:solidFill>
                <a:latin typeface="Calibri" panose="020F0502020204030204" pitchFamily="34" charset="0"/>
                <a:cs typeface="Arial" panose="020B0604020202020204" pitchFamily="34" charset="0"/>
              </a:rPr>
              <a:t> Renewable Energy Investments studies, PV and wind grid codes, the adoption of 2 NAMAs and the hosting of the Climate Change Cartagena Dialogue in Lebanon.</a:t>
            </a:r>
          </a:p>
          <a:p>
            <a:pPr marL="0" lvl="1"/>
            <a:endParaRPr lang="en-US" sz="1400" dirty="0">
              <a:solidFill>
                <a:srgbClr val="000000"/>
              </a:solidFill>
              <a:latin typeface="Calibri" panose="020F0502020204030204" pitchFamily="34" charset="0"/>
              <a:cs typeface="Arial" panose="020B0604020202020204" pitchFamily="34" charset="0"/>
            </a:endParaRPr>
          </a:p>
          <a:p>
            <a:pPr marL="0" lvl="1"/>
            <a:endParaRPr lang="en-US" sz="14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743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F09797-A246-4344-9A29-944F58B20737}"/>
              </a:ext>
            </a:extLst>
          </p:cNvPr>
          <p:cNvSpPr>
            <a:spLocks noGrp="1"/>
          </p:cNvSpPr>
          <p:nvPr>
            <p:ph type="sldNum" sz="quarter" idx="12"/>
          </p:nvPr>
        </p:nvSpPr>
        <p:spPr/>
        <p:txBody>
          <a:bodyPr/>
          <a:lstStyle/>
          <a:p>
            <a:fld id="{42536BA3-110C-4DA4-A448-6346FFFAD93F}" type="slidenum">
              <a:rPr lang="en-US" smtClean="0"/>
              <a:t>15</a:t>
            </a:fld>
            <a:endParaRPr lang="en-US" dirty="0"/>
          </a:p>
        </p:txBody>
      </p:sp>
      <p:sp>
        <p:nvSpPr>
          <p:cNvPr id="3" name="Title 83">
            <a:extLst>
              <a:ext uri="{FF2B5EF4-FFF2-40B4-BE49-F238E27FC236}">
                <a16:creationId xmlns:a16="http://schemas.microsoft.com/office/drawing/2014/main" id="{48AD299A-F45B-4819-B806-71BE3ED14525}"/>
              </a:ext>
            </a:extLst>
          </p:cNvPr>
          <p:cNvSpPr txBox="1">
            <a:spLocks/>
          </p:cNvSpPr>
          <p:nvPr/>
        </p:nvSpPr>
        <p:spPr>
          <a:xfrm>
            <a:off x="1409700" y="485152"/>
            <a:ext cx="57150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Progress and achievements in 2017</a:t>
            </a:r>
          </a:p>
          <a:p>
            <a:r>
              <a:rPr lang="en-CA" sz="2800" b="1" dirty="0"/>
              <a:t> </a:t>
            </a:r>
          </a:p>
        </p:txBody>
      </p:sp>
      <p:sp>
        <p:nvSpPr>
          <p:cNvPr id="5" name="Rectangle 4">
            <a:extLst>
              <a:ext uri="{FF2B5EF4-FFF2-40B4-BE49-F238E27FC236}">
                <a16:creationId xmlns:a16="http://schemas.microsoft.com/office/drawing/2014/main" id="{021882B7-B763-419F-BA61-4F139F08C304}"/>
              </a:ext>
            </a:extLst>
          </p:cNvPr>
          <p:cNvSpPr/>
          <p:nvPr/>
        </p:nvSpPr>
        <p:spPr>
          <a:xfrm>
            <a:off x="685800" y="1219200"/>
            <a:ext cx="7315200" cy="360850"/>
          </a:xfrm>
          <a:prstGeom prst="rect">
            <a:avLst/>
          </a:prstGeom>
          <a:solidFill>
            <a:schemeClr val="accent6">
              <a:lumMod val="60000"/>
              <a:lumOff val="40000"/>
            </a:schemeClr>
          </a:solidFill>
          <a:ln>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4.</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 Lebanon has adopted measures to improve environmental Governance </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D22D32-EC7F-40BB-AECD-B80F67387731}"/>
              </a:ext>
            </a:extLst>
          </p:cNvPr>
          <p:cNvSpPr/>
          <p:nvPr/>
        </p:nvSpPr>
        <p:spPr>
          <a:xfrm>
            <a:off x="685800" y="1687890"/>
            <a:ext cx="7315200" cy="360850"/>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algn="ctr"/>
            <a:r>
              <a:rPr lang="en-US" sz="1400" b="1" dirty="0"/>
              <a:t>Output 4.2. National Environmental Management Strengthened </a:t>
            </a:r>
            <a:endParaRPr lang="en-US" sz="1400" dirty="0"/>
          </a:p>
        </p:txBody>
      </p:sp>
      <p:sp>
        <p:nvSpPr>
          <p:cNvPr id="9" name="Rectangle 8">
            <a:extLst>
              <a:ext uri="{FF2B5EF4-FFF2-40B4-BE49-F238E27FC236}">
                <a16:creationId xmlns:a16="http://schemas.microsoft.com/office/drawing/2014/main" id="{ED1BB754-0789-4F1F-88F9-4252CA54495D}"/>
              </a:ext>
            </a:extLst>
          </p:cNvPr>
          <p:cNvSpPr/>
          <p:nvPr/>
        </p:nvSpPr>
        <p:spPr>
          <a:xfrm>
            <a:off x="685800" y="2143332"/>
            <a:ext cx="2438400" cy="1438068"/>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0" lvl="1"/>
            <a:r>
              <a:rPr lang="en-US" sz="1400" b="1" dirty="0"/>
              <a:t>Indicator 4.2.1</a:t>
            </a:r>
            <a:r>
              <a:rPr lang="en-US" sz="1400" dirty="0"/>
              <a:t>. No. of environmental initiatives implemented in productive sectors </a:t>
            </a:r>
          </a:p>
          <a:p>
            <a:pPr marL="0" lvl="1"/>
            <a:r>
              <a:rPr lang="en-US" sz="1400" i="1" dirty="0"/>
              <a:t>Baseline: 1</a:t>
            </a:r>
          </a:p>
          <a:p>
            <a:pPr marL="0" lvl="1"/>
            <a:r>
              <a:rPr lang="en-US" sz="1400" i="1" dirty="0"/>
              <a:t>Target: 25</a:t>
            </a:r>
          </a:p>
        </p:txBody>
      </p:sp>
      <p:sp>
        <p:nvSpPr>
          <p:cNvPr id="11" name="Rectangle 10">
            <a:extLst>
              <a:ext uri="{FF2B5EF4-FFF2-40B4-BE49-F238E27FC236}">
                <a16:creationId xmlns:a16="http://schemas.microsoft.com/office/drawing/2014/main" id="{E251B621-9BDD-48BA-B98E-473977168FF3}"/>
              </a:ext>
            </a:extLst>
          </p:cNvPr>
          <p:cNvSpPr/>
          <p:nvPr/>
        </p:nvSpPr>
        <p:spPr>
          <a:xfrm>
            <a:off x="3276600" y="2143332"/>
            <a:ext cx="2286000" cy="1438068"/>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0" lvl="1"/>
            <a:r>
              <a:rPr lang="en-US" sz="1400" b="1" dirty="0"/>
              <a:t>Indicator 4.2.2</a:t>
            </a:r>
            <a:r>
              <a:rPr lang="en-US" sz="1400" dirty="0"/>
              <a:t>. No. of solid waste, water and waste water management initiatives implemented </a:t>
            </a:r>
          </a:p>
          <a:p>
            <a:pPr marL="0" lvl="1"/>
            <a:r>
              <a:rPr lang="en-US" sz="1400" i="1" dirty="0"/>
              <a:t>Baseline: 2 </a:t>
            </a:r>
          </a:p>
          <a:p>
            <a:pPr marL="0" lvl="1"/>
            <a:r>
              <a:rPr lang="en-US" sz="1400" i="1" dirty="0"/>
              <a:t>Target: 10</a:t>
            </a:r>
            <a:endParaRPr lang="en-US" sz="1400" dirty="0"/>
          </a:p>
        </p:txBody>
      </p:sp>
      <p:sp>
        <p:nvSpPr>
          <p:cNvPr id="8" name="Rectangle 7">
            <a:extLst>
              <a:ext uri="{FF2B5EF4-FFF2-40B4-BE49-F238E27FC236}">
                <a16:creationId xmlns:a16="http://schemas.microsoft.com/office/drawing/2014/main" id="{7997BBD9-F2A1-4375-8BA4-E53B79E81FDB}"/>
              </a:ext>
            </a:extLst>
          </p:cNvPr>
          <p:cNvSpPr/>
          <p:nvPr/>
        </p:nvSpPr>
        <p:spPr>
          <a:xfrm>
            <a:off x="5684293" y="2133600"/>
            <a:ext cx="2316707" cy="1447800"/>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pPr marL="0" lvl="1"/>
            <a:r>
              <a:rPr lang="en-US" sz="1400" b="1" dirty="0"/>
              <a:t>Indicator 4.2.3: </a:t>
            </a:r>
            <a:r>
              <a:rPr lang="en-US" sz="1400" dirty="0"/>
              <a:t>volume (tons) of Ozone Depleting Substances released </a:t>
            </a:r>
          </a:p>
          <a:p>
            <a:pPr marL="0" lvl="1"/>
            <a:r>
              <a:rPr lang="en-US" sz="1400" i="1" dirty="0"/>
              <a:t>Baseline</a:t>
            </a:r>
            <a:r>
              <a:rPr lang="en-US" sz="1400" dirty="0"/>
              <a:t>: </a:t>
            </a:r>
            <a:r>
              <a:rPr lang="en-US" sz="1400" i="1" dirty="0"/>
              <a:t>66.15 ODP tons </a:t>
            </a:r>
          </a:p>
          <a:p>
            <a:pPr marL="0" lvl="1"/>
            <a:r>
              <a:rPr lang="en-US" sz="1400" i="1" dirty="0"/>
              <a:t>Target: 36.78 ODP tons</a:t>
            </a:r>
          </a:p>
        </p:txBody>
      </p:sp>
      <p:sp>
        <p:nvSpPr>
          <p:cNvPr id="13" name="Rectangle 12">
            <a:extLst>
              <a:ext uri="{FF2B5EF4-FFF2-40B4-BE49-F238E27FC236}">
                <a16:creationId xmlns:a16="http://schemas.microsoft.com/office/drawing/2014/main" id="{76CFB7F3-7EAB-4932-884E-A1C68C79E88D}"/>
              </a:ext>
            </a:extLst>
          </p:cNvPr>
          <p:cNvSpPr/>
          <p:nvPr/>
        </p:nvSpPr>
        <p:spPr>
          <a:xfrm>
            <a:off x="685800" y="3667993"/>
            <a:ext cx="7315199" cy="1653511"/>
          </a:xfrm>
          <a:prstGeom prst="rect">
            <a:avLst/>
          </a:prstGeom>
          <a:ln/>
        </p:spPr>
        <p:style>
          <a:lnRef idx="2">
            <a:schemeClr val="accent4"/>
          </a:lnRef>
          <a:fillRef idx="1">
            <a:schemeClr val="lt1"/>
          </a:fillRef>
          <a:effectRef idx="0">
            <a:schemeClr val="accent4"/>
          </a:effectRef>
          <a:fontRef idx="minor">
            <a:schemeClr val="dk1"/>
          </a:fontRef>
        </p:style>
        <p:txBody>
          <a:bodyPr wrap="square" lIns="108000" tIns="72000" rIns="108000" bIns="72000">
            <a:spAutoFit/>
          </a:bodyPr>
          <a:lstStyle/>
          <a:p>
            <a:pPr marL="285750" lvl="1" indent="-285750">
              <a:buFontTx/>
              <a:buChar char="-"/>
            </a:pPr>
            <a:r>
              <a:rPr lang="en-US" sz="1400" dirty="0"/>
              <a:t>SOPs for national oil spill contingency plan prepared for LPA,</a:t>
            </a:r>
          </a:p>
          <a:p>
            <a:pPr marL="285750" lvl="1" indent="-285750">
              <a:buFontTx/>
              <a:buChar char="-"/>
            </a:pPr>
            <a:r>
              <a:rPr lang="en-US" sz="1400" dirty="0"/>
              <a:t>Environmental management plans in place for 2 villages and 3 solid waste management initiatives implemented,</a:t>
            </a:r>
          </a:p>
          <a:p>
            <a:pPr marL="285750" lvl="1" indent="-285750">
              <a:buFontTx/>
              <a:buChar char="-"/>
            </a:pPr>
            <a:r>
              <a:rPr lang="en-US" sz="1400" dirty="0"/>
              <a:t>Dumpsite assessment &amp; rehabilitation of Tripoli Dumpsite finalized</a:t>
            </a:r>
            <a:endParaRPr lang="en-US" sz="1400" dirty="0">
              <a:highlight>
                <a:srgbClr val="FFFF00"/>
              </a:highlight>
            </a:endParaRPr>
          </a:p>
          <a:p>
            <a:pPr marL="285750" lvl="1" indent="-285750">
              <a:buFontTx/>
              <a:buChar char="-"/>
            </a:pPr>
            <a:r>
              <a:rPr lang="en-US" sz="1400" dirty="0"/>
              <a:t>1 wastewater and 6 irrigation projects completed</a:t>
            </a:r>
          </a:p>
          <a:p>
            <a:pPr marL="285750" lvl="1" indent="-285750">
              <a:buFontTx/>
              <a:buChar char="-"/>
            </a:pPr>
            <a:r>
              <a:rPr lang="en-US" sz="1400" dirty="0"/>
              <a:t>2 industries converted (foam and refrigeration) and 5.3 tons ODP tons of HCFC phased-out</a:t>
            </a:r>
          </a:p>
          <a:p>
            <a:pPr marL="285750" lvl="1" indent="-285750">
              <a:buFontTx/>
              <a:buChar char="-"/>
            </a:pPr>
            <a:endParaRPr lang="en-US" sz="1400" dirty="0"/>
          </a:p>
        </p:txBody>
      </p:sp>
    </p:spTree>
    <p:extLst>
      <p:ext uri="{BB962C8B-B14F-4D97-AF65-F5344CB8AC3E}">
        <p14:creationId xmlns:p14="http://schemas.microsoft.com/office/powerpoint/2010/main" val="244902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F09797-A246-4344-9A29-944F58B20737}"/>
              </a:ext>
            </a:extLst>
          </p:cNvPr>
          <p:cNvSpPr>
            <a:spLocks noGrp="1"/>
          </p:cNvSpPr>
          <p:nvPr>
            <p:ph type="sldNum" sz="quarter" idx="12"/>
          </p:nvPr>
        </p:nvSpPr>
        <p:spPr/>
        <p:txBody>
          <a:bodyPr/>
          <a:lstStyle/>
          <a:p>
            <a:fld id="{42536BA3-110C-4DA4-A448-6346FFFAD93F}" type="slidenum">
              <a:rPr lang="en-US" smtClean="0"/>
              <a:t>16</a:t>
            </a:fld>
            <a:endParaRPr lang="en-US" dirty="0"/>
          </a:p>
        </p:txBody>
      </p:sp>
      <p:sp>
        <p:nvSpPr>
          <p:cNvPr id="5" name="Rectangle 4">
            <a:extLst>
              <a:ext uri="{FF2B5EF4-FFF2-40B4-BE49-F238E27FC236}">
                <a16:creationId xmlns:a16="http://schemas.microsoft.com/office/drawing/2014/main" id="{021882B7-B763-419F-BA61-4F139F08C304}"/>
              </a:ext>
            </a:extLst>
          </p:cNvPr>
          <p:cNvSpPr/>
          <p:nvPr/>
        </p:nvSpPr>
        <p:spPr>
          <a:xfrm>
            <a:off x="685800" y="1295400"/>
            <a:ext cx="7315200" cy="360850"/>
          </a:xfrm>
          <a:prstGeom prst="rect">
            <a:avLst/>
          </a:prstGeom>
          <a:solidFill>
            <a:schemeClr val="accent6">
              <a:lumMod val="60000"/>
              <a:lumOff val="40000"/>
            </a:schemeClr>
          </a:solidFill>
          <a:ln>
            <a:solidFill>
              <a:schemeClr val="accent6">
                <a:lumMod val="60000"/>
                <a:lumOff val="40000"/>
              </a:schemeClr>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4.</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 Lebanon has adopted measures to improve environmental Governance </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6" name="Title 83">
            <a:extLst>
              <a:ext uri="{FF2B5EF4-FFF2-40B4-BE49-F238E27FC236}">
                <a16:creationId xmlns:a16="http://schemas.microsoft.com/office/drawing/2014/main" id="{65D3071F-1B4C-4C36-BDD1-270F12C39537}"/>
              </a:ext>
            </a:extLst>
          </p:cNvPr>
          <p:cNvSpPr txBox="1">
            <a:spLocks/>
          </p:cNvSpPr>
          <p:nvPr/>
        </p:nvSpPr>
        <p:spPr>
          <a:xfrm>
            <a:off x="762000" y="485001"/>
            <a:ext cx="70866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Expected Results in 2018</a:t>
            </a:r>
          </a:p>
        </p:txBody>
      </p:sp>
      <p:sp>
        <p:nvSpPr>
          <p:cNvPr id="3" name="Rectangle 2">
            <a:extLst>
              <a:ext uri="{FF2B5EF4-FFF2-40B4-BE49-F238E27FC236}">
                <a16:creationId xmlns:a16="http://schemas.microsoft.com/office/drawing/2014/main" id="{F6AF979E-45C3-4381-9F1F-FBCE5F71477F}"/>
              </a:ext>
            </a:extLst>
          </p:cNvPr>
          <p:cNvSpPr/>
          <p:nvPr/>
        </p:nvSpPr>
        <p:spPr>
          <a:xfrm>
            <a:off x="685800" y="1905000"/>
            <a:ext cx="7315200" cy="3276600"/>
          </a:xfrm>
          <a:prstGeom prst="rect">
            <a:avLst/>
          </a:prstGeom>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t"/>
          <a:lstStyle/>
          <a:p>
            <a:pPr marL="285750" indent="-285750">
              <a:buFont typeface="Arial" panose="020B0604020202020204" pitchFamily="34" charset="0"/>
              <a:buChar char="•"/>
            </a:pPr>
            <a:r>
              <a:rPr lang="en-US" sz="1600" dirty="0"/>
              <a:t>Low emission climate resilient actions initiated </a:t>
            </a:r>
          </a:p>
          <a:p>
            <a:pPr marL="742950" lvl="1" indent="-285750">
              <a:buFont typeface="Calibri" panose="020F0502020204030204" pitchFamily="34" charset="0"/>
              <a:buChar char="–"/>
            </a:pPr>
            <a:r>
              <a:rPr lang="en-US" sz="1600" dirty="0"/>
              <a:t>Installation of renewable energy systems in industrial facilities (10 facilities) </a:t>
            </a:r>
          </a:p>
          <a:p>
            <a:pPr marL="742950" lvl="1" indent="-285750">
              <a:buFont typeface="Calibri" panose="020F0502020204030204" pitchFamily="34" charset="0"/>
              <a:buChar char="–"/>
            </a:pPr>
            <a:r>
              <a:rPr lang="en-US" sz="1600" dirty="0"/>
              <a:t>Integration of renewable energy systems in host-community response: hospitals and dispensaries (up to 5 sites)</a:t>
            </a:r>
          </a:p>
          <a:p>
            <a:pPr marL="742950" lvl="1" indent="-285750">
              <a:buFont typeface="Calibri" panose="020F0502020204030204" pitchFamily="34" charset="0"/>
              <a:buChar char="–"/>
            </a:pPr>
            <a:r>
              <a:rPr lang="en-US" sz="1600" dirty="0"/>
              <a:t>Low emission carbon development strategy</a:t>
            </a:r>
          </a:p>
          <a:p>
            <a:pPr marL="742950" lvl="1" indent="-285750">
              <a:buFont typeface="Calibri" panose="020F0502020204030204" pitchFamily="34" charset="0"/>
              <a:buChar char="–"/>
            </a:pPr>
            <a:r>
              <a:rPr lang="en-US" sz="1600" dirty="0"/>
              <a:t>Depollution measures installed in at least 2 industries</a:t>
            </a:r>
          </a:p>
          <a:p>
            <a:pPr lvl="1"/>
            <a:endParaRPr lang="en-US" sz="1600" dirty="0"/>
          </a:p>
          <a:p>
            <a:pPr marL="285750" indent="-285750">
              <a:buFont typeface="Arial" panose="020B0604020202020204" pitchFamily="34" charset="0"/>
              <a:buChar char="•"/>
            </a:pPr>
            <a:r>
              <a:rPr lang="en-US" sz="1600" dirty="0"/>
              <a:t>National Environmental Management Strengthened 	</a:t>
            </a:r>
          </a:p>
          <a:p>
            <a:pPr marL="742950" lvl="1" indent="-285750">
              <a:buFont typeface="Calibri" panose="020F0502020204030204" pitchFamily="34" charset="0"/>
              <a:buChar char="–"/>
            </a:pPr>
            <a:r>
              <a:rPr lang="en-US" sz="1600" dirty="0"/>
              <a:t>Phase out of HCFCs in 4 additional sites</a:t>
            </a:r>
          </a:p>
          <a:p>
            <a:pPr marL="742950" lvl="1" indent="-285750">
              <a:buFont typeface="Calibri" panose="020F0502020204030204" pitchFamily="34" charset="0"/>
              <a:buChar char="–"/>
            </a:pPr>
            <a:r>
              <a:rPr lang="en-US" sz="1600" dirty="0"/>
              <a:t>Initiation of land-use plans in 3 areas in the </a:t>
            </a:r>
            <a:r>
              <a:rPr lang="en-US" sz="1600" dirty="0" err="1"/>
              <a:t>Qaraoun</a:t>
            </a:r>
            <a:r>
              <a:rPr lang="en-US" sz="1600" dirty="0"/>
              <a:t> watershed</a:t>
            </a:r>
          </a:p>
          <a:p>
            <a:pPr marL="742950" lvl="1" indent="-285750">
              <a:buFont typeface="Calibri" panose="020F0502020204030204" pitchFamily="34" charset="0"/>
              <a:buChar char="–"/>
            </a:pPr>
            <a:r>
              <a:rPr lang="en-US" sz="1600" dirty="0"/>
              <a:t>Initiation of 1 solid waste management facility</a:t>
            </a:r>
          </a:p>
          <a:p>
            <a:pPr marL="742950" lvl="1" indent="-285750">
              <a:buFont typeface="Calibri" panose="020F0502020204030204" pitchFamily="34" charset="0"/>
              <a:buChar char="–"/>
            </a:pPr>
            <a:r>
              <a:rPr lang="en-US" sz="1600" dirty="0"/>
              <a:t>At least 5 irrigation/water projects (large) initiated as part of the host-communities support </a:t>
            </a:r>
            <a:r>
              <a:rPr lang="en-US" sz="1600" dirty="0" err="1"/>
              <a:t>programme</a:t>
            </a:r>
            <a:endParaRPr lang="en-US" sz="1600" dirty="0"/>
          </a:p>
          <a:p>
            <a:pPr marL="742950" lvl="1" indent="-285750">
              <a:buFont typeface="Calibri" panose="020F0502020204030204" pitchFamily="34" charset="0"/>
              <a:buChar char="–"/>
            </a:pPr>
            <a:endParaRPr lang="en-US" dirty="0"/>
          </a:p>
          <a:p>
            <a:pPr marL="742950" lvl="1" indent="-2857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85222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DD465-AD7D-46A9-8AF4-7542D70CE75E}"/>
              </a:ext>
            </a:extLst>
          </p:cNvPr>
          <p:cNvSpPr>
            <a:spLocks noGrp="1"/>
          </p:cNvSpPr>
          <p:nvPr>
            <p:ph type="sldNum" sz="quarter" idx="12"/>
          </p:nvPr>
        </p:nvSpPr>
        <p:spPr/>
        <p:txBody>
          <a:bodyPr/>
          <a:lstStyle/>
          <a:p>
            <a:fld id="{42536BA3-110C-4DA4-A448-6346FFFAD93F}" type="slidenum">
              <a:rPr lang="en-US" smtClean="0"/>
              <a:t>17</a:t>
            </a:fld>
            <a:endParaRPr lang="en-US" dirty="0"/>
          </a:p>
        </p:txBody>
      </p:sp>
      <p:sp>
        <p:nvSpPr>
          <p:cNvPr id="3" name="Title 1">
            <a:extLst>
              <a:ext uri="{FF2B5EF4-FFF2-40B4-BE49-F238E27FC236}">
                <a16:creationId xmlns:a16="http://schemas.microsoft.com/office/drawing/2014/main" id="{612FE2FF-2C63-47BE-B9D6-ED4CEE54F5FB}"/>
              </a:ext>
            </a:extLst>
          </p:cNvPr>
          <p:cNvSpPr txBox="1">
            <a:spLocks/>
          </p:cNvSpPr>
          <p:nvPr/>
        </p:nvSpPr>
        <p:spPr>
          <a:xfrm>
            <a:off x="762000" y="381000"/>
            <a:ext cx="75438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Progress on the SDG Project </a:t>
            </a:r>
          </a:p>
        </p:txBody>
      </p:sp>
      <p:graphicFrame>
        <p:nvGraphicFramePr>
          <p:cNvPr id="4" name="Content Placeholder 5">
            <a:extLst>
              <a:ext uri="{FF2B5EF4-FFF2-40B4-BE49-F238E27FC236}">
                <a16:creationId xmlns:a16="http://schemas.microsoft.com/office/drawing/2014/main" id="{93849CC4-CF11-4564-AECA-ED1A37B0B30D}"/>
              </a:ext>
            </a:extLst>
          </p:cNvPr>
          <p:cNvGraphicFramePr>
            <a:graphicFrameLocks/>
          </p:cNvGraphicFramePr>
          <p:nvPr>
            <p:extLst>
              <p:ext uri="{D42A27DB-BD31-4B8C-83A1-F6EECF244321}">
                <p14:modId xmlns:p14="http://schemas.microsoft.com/office/powerpoint/2010/main" val="4144982917"/>
              </p:ext>
            </p:extLst>
          </p:nvPr>
        </p:nvGraphicFramePr>
        <p:xfrm>
          <a:off x="457200" y="1219200"/>
          <a:ext cx="8305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30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FFBEC-2903-4696-8D10-F0FBB39BBE16}"/>
              </a:ext>
            </a:extLst>
          </p:cNvPr>
          <p:cNvSpPr>
            <a:spLocks noGrp="1"/>
          </p:cNvSpPr>
          <p:nvPr>
            <p:ph type="title"/>
          </p:nvPr>
        </p:nvSpPr>
        <p:spPr/>
        <p:txBody>
          <a:bodyPr/>
          <a:lstStyle/>
          <a:p>
            <a:r>
              <a:rPr lang="en-US" dirty="0"/>
              <a:t>Key project milestones</a:t>
            </a:r>
          </a:p>
        </p:txBody>
      </p:sp>
      <p:sp>
        <p:nvSpPr>
          <p:cNvPr id="2" name="Slide Number Placeholder 1">
            <a:extLst>
              <a:ext uri="{FF2B5EF4-FFF2-40B4-BE49-F238E27FC236}">
                <a16:creationId xmlns:a16="http://schemas.microsoft.com/office/drawing/2014/main" id="{0573D835-E629-4309-A51A-BCDD10E6B60F}"/>
              </a:ext>
            </a:extLst>
          </p:cNvPr>
          <p:cNvSpPr>
            <a:spLocks noGrp="1"/>
          </p:cNvSpPr>
          <p:nvPr>
            <p:ph type="sldNum" sz="quarter" idx="12"/>
          </p:nvPr>
        </p:nvSpPr>
        <p:spPr/>
        <p:txBody>
          <a:bodyPr/>
          <a:lstStyle/>
          <a:p>
            <a:fld id="{42536BA3-110C-4DA4-A448-6346FFFAD93F}" type="slidenum">
              <a:rPr lang="en-US" smtClean="0"/>
              <a:t>18</a:t>
            </a:fld>
            <a:endParaRPr lang="en-US" dirty="0"/>
          </a:p>
        </p:txBody>
      </p:sp>
      <p:graphicFrame>
        <p:nvGraphicFramePr>
          <p:cNvPr id="3" name="Content Placeholder 4">
            <a:extLst>
              <a:ext uri="{FF2B5EF4-FFF2-40B4-BE49-F238E27FC236}">
                <a16:creationId xmlns:a16="http://schemas.microsoft.com/office/drawing/2014/main" id="{2488729D-9F54-4172-8DA8-AAF70E66B66C}"/>
              </a:ext>
            </a:extLst>
          </p:cNvPr>
          <p:cNvGraphicFramePr>
            <a:graphicFrameLocks/>
          </p:cNvGraphicFramePr>
          <p:nvPr>
            <p:extLst>
              <p:ext uri="{D42A27DB-BD31-4B8C-83A1-F6EECF244321}">
                <p14:modId xmlns:p14="http://schemas.microsoft.com/office/powerpoint/2010/main" val="1943313013"/>
              </p:ext>
            </p:extLst>
          </p:nvPr>
        </p:nvGraphicFramePr>
        <p:xfrm>
          <a:off x="304800" y="1219200"/>
          <a:ext cx="8229600"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06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88CEA-C530-4428-AFB8-286AB4055488}"/>
              </a:ext>
            </a:extLst>
          </p:cNvPr>
          <p:cNvPicPr>
            <a:picLocks noChangeAspect="1"/>
          </p:cNvPicPr>
          <p:nvPr/>
        </p:nvPicPr>
        <p:blipFill>
          <a:blip r:embed="rId2"/>
          <a:stretch>
            <a:fillRect/>
          </a:stretch>
        </p:blipFill>
        <p:spPr>
          <a:xfrm>
            <a:off x="1733114" y="430207"/>
            <a:ext cx="1967312" cy="1513908"/>
          </a:xfrm>
          <a:prstGeom prst="rect">
            <a:avLst/>
          </a:prstGeom>
        </p:spPr>
      </p:pic>
      <p:sp>
        <p:nvSpPr>
          <p:cNvPr id="2" name="Slide Number Placeholder 1">
            <a:extLst>
              <a:ext uri="{FF2B5EF4-FFF2-40B4-BE49-F238E27FC236}">
                <a16:creationId xmlns:a16="http://schemas.microsoft.com/office/drawing/2014/main" id="{6B6EDDC5-F997-4EE3-BBC6-0BCF59A9A65F}"/>
              </a:ext>
            </a:extLst>
          </p:cNvPr>
          <p:cNvSpPr>
            <a:spLocks noGrp="1"/>
          </p:cNvSpPr>
          <p:nvPr>
            <p:ph type="sldNum" sz="quarter" idx="12"/>
          </p:nvPr>
        </p:nvSpPr>
        <p:spPr/>
        <p:txBody>
          <a:bodyPr/>
          <a:lstStyle/>
          <a:p>
            <a:fld id="{42536BA3-110C-4DA4-A448-6346FFFAD93F}" type="slidenum">
              <a:rPr lang="en-US" smtClean="0"/>
              <a:t>19</a:t>
            </a:fld>
            <a:endParaRPr lang="en-US" dirty="0"/>
          </a:p>
        </p:txBody>
      </p:sp>
      <p:pic>
        <p:nvPicPr>
          <p:cNvPr id="3" name="Picture 2">
            <a:extLst>
              <a:ext uri="{FF2B5EF4-FFF2-40B4-BE49-F238E27FC236}">
                <a16:creationId xmlns:a16="http://schemas.microsoft.com/office/drawing/2014/main" id="{26EF3106-2671-42F1-BA89-CB67F84CD4AE}"/>
              </a:ext>
            </a:extLst>
          </p:cNvPr>
          <p:cNvPicPr>
            <a:picLocks noChangeAspect="1"/>
          </p:cNvPicPr>
          <p:nvPr/>
        </p:nvPicPr>
        <p:blipFill>
          <a:blip r:embed="rId3"/>
          <a:stretch>
            <a:fillRect/>
          </a:stretch>
        </p:blipFill>
        <p:spPr>
          <a:xfrm>
            <a:off x="332151" y="1698506"/>
            <a:ext cx="920130" cy="390358"/>
          </a:xfrm>
          <a:prstGeom prst="rect">
            <a:avLst/>
          </a:prstGeom>
        </p:spPr>
      </p:pic>
      <p:pic>
        <p:nvPicPr>
          <p:cNvPr id="4" name="Picture 3">
            <a:extLst>
              <a:ext uri="{FF2B5EF4-FFF2-40B4-BE49-F238E27FC236}">
                <a16:creationId xmlns:a16="http://schemas.microsoft.com/office/drawing/2014/main" id="{F60A4C33-D17E-48DE-90BB-C99B51EBEA61}"/>
              </a:ext>
            </a:extLst>
          </p:cNvPr>
          <p:cNvPicPr>
            <a:picLocks noChangeAspect="1"/>
          </p:cNvPicPr>
          <p:nvPr/>
        </p:nvPicPr>
        <p:blipFill>
          <a:blip r:embed="rId4"/>
          <a:stretch>
            <a:fillRect/>
          </a:stretch>
        </p:blipFill>
        <p:spPr>
          <a:xfrm>
            <a:off x="555478" y="2169658"/>
            <a:ext cx="473475" cy="371839"/>
          </a:xfrm>
          <a:prstGeom prst="rect">
            <a:avLst/>
          </a:prstGeom>
        </p:spPr>
      </p:pic>
      <p:pic>
        <p:nvPicPr>
          <p:cNvPr id="5" name="Picture 4">
            <a:extLst>
              <a:ext uri="{FF2B5EF4-FFF2-40B4-BE49-F238E27FC236}">
                <a16:creationId xmlns:a16="http://schemas.microsoft.com/office/drawing/2014/main" id="{35279CB1-69A0-4A28-AB58-1D71AAA2913F}"/>
              </a:ext>
            </a:extLst>
          </p:cNvPr>
          <p:cNvPicPr>
            <a:picLocks noChangeAspect="1"/>
          </p:cNvPicPr>
          <p:nvPr/>
        </p:nvPicPr>
        <p:blipFill>
          <a:blip r:embed="rId5"/>
          <a:stretch>
            <a:fillRect/>
          </a:stretch>
        </p:blipFill>
        <p:spPr>
          <a:xfrm>
            <a:off x="381130" y="2650542"/>
            <a:ext cx="626417" cy="745963"/>
          </a:xfrm>
          <a:prstGeom prst="rect">
            <a:avLst/>
          </a:prstGeom>
        </p:spPr>
      </p:pic>
      <p:pic>
        <p:nvPicPr>
          <p:cNvPr id="6" name="Picture 5">
            <a:extLst>
              <a:ext uri="{FF2B5EF4-FFF2-40B4-BE49-F238E27FC236}">
                <a16:creationId xmlns:a16="http://schemas.microsoft.com/office/drawing/2014/main" id="{0D381B75-0707-4AD8-A3D9-F58B76CE0509}"/>
              </a:ext>
            </a:extLst>
          </p:cNvPr>
          <p:cNvPicPr>
            <a:picLocks noChangeAspect="1"/>
          </p:cNvPicPr>
          <p:nvPr/>
        </p:nvPicPr>
        <p:blipFill rotWithShape="1">
          <a:blip r:embed="rId6"/>
          <a:srcRect l="18656" t="4500" r="21189"/>
          <a:stretch/>
        </p:blipFill>
        <p:spPr>
          <a:xfrm>
            <a:off x="311350" y="3523054"/>
            <a:ext cx="696802" cy="884990"/>
          </a:xfrm>
          <a:prstGeom prst="rect">
            <a:avLst/>
          </a:prstGeom>
          <a:effectLst>
            <a:outerShdw blurRad="50800" dist="38100" dir="5400000" algn="t" rotWithShape="0">
              <a:prstClr val="black">
                <a:alpha val="40000"/>
              </a:prstClr>
            </a:outerShdw>
          </a:effectLst>
        </p:spPr>
      </p:pic>
      <p:pic>
        <p:nvPicPr>
          <p:cNvPr id="7" name="Picture 6" descr="C:\Users\Rita.abou-Jaoude\Dropbox\Donors &amp; Municipalities\LHSP PD &amp; main docs\Logos (MoSA, UNDP, LHSP)\LOGOS arabic vertical.gif">
            <a:extLst>
              <a:ext uri="{FF2B5EF4-FFF2-40B4-BE49-F238E27FC236}">
                <a16:creationId xmlns:a16="http://schemas.microsoft.com/office/drawing/2014/main" id="{ED115212-728C-4868-9703-7C884FFD7603}"/>
              </a:ext>
            </a:extLst>
          </p:cNvPr>
          <p:cNvPicPr/>
          <p:nvPr/>
        </p:nvPicPr>
        <p:blipFill rotWithShape="1">
          <a:blip r:embed="rId7" cstate="print">
            <a:extLst>
              <a:ext uri="{28A0092B-C50C-407E-A947-70E740481C1C}">
                <a14:useLocalDpi xmlns:a14="http://schemas.microsoft.com/office/drawing/2010/main"/>
              </a:ext>
            </a:extLst>
          </a:blip>
          <a:srcRect l="87356"/>
          <a:stretch/>
        </p:blipFill>
        <p:spPr bwMode="auto">
          <a:xfrm>
            <a:off x="255874" y="4141887"/>
            <a:ext cx="903622" cy="1297052"/>
          </a:xfrm>
          <a:prstGeom prst="rect">
            <a:avLst/>
          </a:prstGeom>
          <a:noFill/>
          <a:ln>
            <a:noFill/>
          </a:ln>
        </p:spPr>
      </p:pic>
      <p:pic>
        <p:nvPicPr>
          <p:cNvPr id="8" name="Picture 7">
            <a:extLst>
              <a:ext uri="{FF2B5EF4-FFF2-40B4-BE49-F238E27FC236}">
                <a16:creationId xmlns:a16="http://schemas.microsoft.com/office/drawing/2014/main" id="{9C990413-880E-4586-A66E-53480AE848E6}"/>
              </a:ext>
            </a:extLst>
          </p:cNvPr>
          <p:cNvPicPr>
            <a:picLocks noChangeAspect="1"/>
          </p:cNvPicPr>
          <p:nvPr/>
        </p:nvPicPr>
        <p:blipFill>
          <a:blip r:embed="rId8"/>
          <a:stretch>
            <a:fillRect/>
          </a:stretch>
        </p:blipFill>
        <p:spPr>
          <a:xfrm>
            <a:off x="3411196" y="579531"/>
            <a:ext cx="1257478" cy="1257478"/>
          </a:xfrm>
          <a:prstGeom prst="rect">
            <a:avLst/>
          </a:prstGeom>
        </p:spPr>
      </p:pic>
      <p:pic>
        <p:nvPicPr>
          <p:cNvPr id="9" name="Picture 8">
            <a:extLst>
              <a:ext uri="{FF2B5EF4-FFF2-40B4-BE49-F238E27FC236}">
                <a16:creationId xmlns:a16="http://schemas.microsoft.com/office/drawing/2014/main" id="{5C7099D3-625C-4D82-931C-B51BE4D5BA5C}"/>
              </a:ext>
            </a:extLst>
          </p:cNvPr>
          <p:cNvPicPr>
            <a:picLocks noChangeAspect="1"/>
          </p:cNvPicPr>
          <p:nvPr/>
        </p:nvPicPr>
        <p:blipFill>
          <a:blip r:embed="rId9"/>
          <a:stretch>
            <a:fillRect/>
          </a:stretch>
        </p:blipFill>
        <p:spPr>
          <a:xfrm>
            <a:off x="3563686" y="2731510"/>
            <a:ext cx="856668" cy="856668"/>
          </a:xfrm>
          <a:prstGeom prst="rect">
            <a:avLst/>
          </a:prstGeom>
        </p:spPr>
      </p:pic>
      <p:pic>
        <p:nvPicPr>
          <p:cNvPr id="10" name="Picture 9">
            <a:extLst>
              <a:ext uri="{FF2B5EF4-FFF2-40B4-BE49-F238E27FC236}">
                <a16:creationId xmlns:a16="http://schemas.microsoft.com/office/drawing/2014/main" id="{C2E6C4A8-30A1-4E0E-A901-ED90C725CF13}"/>
              </a:ext>
            </a:extLst>
          </p:cNvPr>
          <p:cNvPicPr>
            <a:picLocks noChangeAspect="1"/>
          </p:cNvPicPr>
          <p:nvPr/>
        </p:nvPicPr>
        <p:blipFill>
          <a:blip r:embed="rId10"/>
          <a:stretch>
            <a:fillRect/>
          </a:stretch>
        </p:blipFill>
        <p:spPr>
          <a:xfrm>
            <a:off x="1420988" y="1574340"/>
            <a:ext cx="891572" cy="891572"/>
          </a:xfrm>
          <a:prstGeom prst="rect">
            <a:avLst/>
          </a:prstGeom>
        </p:spPr>
      </p:pic>
      <p:pic>
        <p:nvPicPr>
          <p:cNvPr id="11" name="Picture 10">
            <a:extLst>
              <a:ext uri="{FF2B5EF4-FFF2-40B4-BE49-F238E27FC236}">
                <a16:creationId xmlns:a16="http://schemas.microsoft.com/office/drawing/2014/main" id="{153C489F-72AB-4014-AC73-E2128AC937CD}"/>
              </a:ext>
            </a:extLst>
          </p:cNvPr>
          <p:cNvPicPr>
            <a:picLocks noChangeAspect="1"/>
          </p:cNvPicPr>
          <p:nvPr/>
        </p:nvPicPr>
        <p:blipFill>
          <a:blip r:embed="rId11"/>
          <a:stretch>
            <a:fillRect/>
          </a:stretch>
        </p:blipFill>
        <p:spPr>
          <a:xfrm>
            <a:off x="1420988" y="2546725"/>
            <a:ext cx="879617" cy="774063"/>
          </a:xfrm>
          <a:prstGeom prst="rect">
            <a:avLst/>
          </a:prstGeom>
        </p:spPr>
      </p:pic>
      <p:pic>
        <p:nvPicPr>
          <p:cNvPr id="12" name="Picture 11">
            <a:extLst>
              <a:ext uri="{FF2B5EF4-FFF2-40B4-BE49-F238E27FC236}">
                <a16:creationId xmlns:a16="http://schemas.microsoft.com/office/drawing/2014/main" id="{D72447BD-06FA-465D-BBEE-2064FBE6C895}"/>
              </a:ext>
            </a:extLst>
          </p:cNvPr>
          <p:cNvPicPr>
            <a:picLocks noChangeAspect="1"/>
          </p:cNvPicPr>
          <p:nvPr/>
        </p:nvPicPr>
        <p:blipFill>
          <a:blip r:embed="rId12"/>
          <a:stretch>
            <a:fillRect/>
          </a:stretch>
        </p:blipFill>
        <p:spPr>
          <a:xfrm>
            <a:off x="1314083" y="3429000"/>
            <a:ext cx="1502019" cy="762000"/>
          </a:xfrm>
          <a:prstGeom prst="rect">
            <a:avLst/>
          </a:prstGeom>
        </p:spPr>
      </p:pic>
      <p:pic>
        <p:nvPicPr>
          <p:cNvPr id="13" name="Picture 12">
            <a:extLst>
              <a:ext uri="{FF2B5EF4-FFF2-40B4-BE49-F238E27FC236}">
                <a16:creationId xmlns:a16="http://schemas.microsoft.com/office/drawing/2014/main" id="{B5D81CA0-EBA5-4C4E-92DC-4F59EA74391A}"/>
              </a:ext>
            </a:extLst>
          </p:cNvPr>
          <p:cNvPicPr>
            <a:picLocks noChangeAspect="1"/>
          </p:cNvPicPr>
          <p:nvPr/>
        </p:nvPicPr>
        <p:blipFill>
          <a:blip r:embed="rId13"/>
          <a:stretch>
            <a:fillRect/>
          </a:stretch>
        </p:blipFill>
        <p:spPr>
          <a:xfrm>
            <a:off x="1280054" y="4141887"/>
            <a:ext cx="1176338" cy="971550"/>
          </a:xfrm>
          <a:prstGeom prst="rect">
            <a:avLst/>
          </a:prstGeom>
        </p:spPr>
      </p:pic>
      <p:pic>
        <p:nvPicPr>
          <p:cNvPr id="14" name="Picture 13">
            <a:extLst>
              <a:ext uri="{FF2B5EF4-FFF2-40B4-BE49-F238E27FC236}">
                <a16:creationId xmlns:a16="http://schemas.microsoft.com/office/drawing/2014/main" id="{0024DB33-D561-4FA5-8386-85D254D5D145}"/>
              </a:ext>
            </a:extLst>
          </p:cNvPr>
          <p:cNvPicPr>
            <a:picLocks noChangeAspect="1"/>
          </p:cNvPicPr>
          <p:nvPr/>
        </p:nvPicPr>
        <p:blipFill>
          <a:blip r:embed="rId14"/>
          <a:stretch>
            <a:fillRect/>
          </a:stretch>
        </p:blipFill>
        <p:spPr>
          <a:xfrm>
            <a:off x="3645660" y="1759542"/>
            <a:ext cx="733783" cy="941317"/>
          </a:xfrm>
          <a:prstGeom prst="rect">
            <a:avLst/>
          </a:prstGeom>
        </p:spPr>
      </p:pic>
      <p:pic>
        <p:nvPicPr>
          <p:cNvPr id="15" name="Picture 14">
            <a:extLst>
              <a:ext uri="{FF2B5EF4-FFF2-40B4-BE49-F238E27FC236}">
                <a16:creationId xmlns:a16="http://schemas.microsoft.com/office/drawing/2014/main" id="{EF3CE294-7D24-4B14-9EF4-0C00EA4845A4}"/>
              </a:ext>
            </a:extLst>
          </p:cNvPr>
          <p:cNvPicPr>
            <a:picLocks noChangeAspect="1"/>
          </p:cNvPicPr>
          <p:nvPr/>
        </p:nvPicPr>
        <p:blipFill>
          <a:blip r:embed="rId15"/>
          <a:stretch>
            <a:fillRect/>
          </a:stretch>
        </p:blipFill>
        <p:spPr>
          <a:xfrm>
            <a:off x="2386266" y="1558294"/>
            <a:ext cx="1244902" cy="957991"/>
          </a:xfrm>
          <a:prstGeom prst="rect">
            <a:avLst/>
          </a:prstGeom>
        </p:spPr>
      </p:pic>
      <p:pic>
        <p:nvPicPr>
          <p:cNvPr id="16" name="Picture 15">
            <a:extLst>
              <a:ext uri="{FF2B5EF4-FFF2-40B4-BE49-F238E27FC236}">
                <a16:creationId xmlns:a16="http://schemas.microsoft.com/office/drawing/2014/main" id="{0E205B45-E013-483D-B0BD-532E67B619F9}"/>
              </a:ext>
            </a:extLst>
          </p:cNvPr>
          <p:cNvPicPr>
            <a:picLocks noChangeAspect="1"/>
          </p:cNvPicPr>
          <p:nvPr/>
        </p:nvPicPr>
        <p:blipFill>
          <a:blip r:embed="rId16"/>
          <a:stretch>
            <a:fillRect/>
          </a:stretch>
        </p:blipFill>
        <p:spPr>
          <a:xfrm>
            <a:off x="2613855" y="2691400"/>
            <a:ext cx="737600" cy="737600"/>
          </a:xfrm>
          <a:prstGeom prst="rect">
            <a:avLst/>
          </a:prstGeom>
        </p:spPr>
      </p:pic>
      <p:pic>
        <p:nvPicPr>
          <p:cNvPr id="18" name="Picture 17">
            <a:extLst>
              <a:ext uri="{FF2B5EF4-FFF2-40B4-BE49-F238E27FC236}">
                <a16:creationId xmlns:a16="http://schemas.microsoft.com/office/drawing/2014/main" id="{93CEEC96-4C17-442B-97C0-4AB5061C8163}"/>
              </a:ext>
            </a:extLst>
          </p:cNvPr>
          <p:cNvPicPr>
            <a:picLocks noChangeAspect="1"/>
          </p:cNvPicPr>
          <p:nvPr/>
        </p:nvPicPr>
        <p:blipFill>
          <a:blip r:embed="rId17"/>
          <a:stretch>
            <a:fillRect/>
          </a:stretch>
        </p:blipFill>
        <p:spPr>
          <a:xfrm>
            <a:off x="391726" y="977795"/>
            <a:ext cx="1504882" cy="476316"/>
          </a:xfrm>
          <a:prstGeom prst="rect">
            <a:avLst/>
          </a:prstGeom>
        </p:spPr>
      </p:pic>
      <p:pic>
        <p:nvPicPr>
          <p:cNvPr id="20" name="Picture 19">
            <a:extLst>
              <a:ext uri="{FF2B5EF4-FFF2-40B4-BE49-F238E27FC236}">
                <a16:creationId xmlns:a16="http://schemas.microsoft.com/office/drawing/2014/main" id="{6AF56153-81A4-4BE5-AFD0-ACED7FD71724}"/>
              </a:ext>
            </a:extLst>
          </p:cNvPr>
          <p:cNvPicPr>
            <a:picLocks noChangeAspect="1"/>
          </p:cNvPicPr>
          <p:nvPr/>
        </p:nvPicPr>
        <p:blipFill>
          <a:blip r:embed="rId18"/>
          <a:stretch>
            <a:fillRect/>
          </a:stretch>
        </p:blipFill>
        <p:spPr>
          <a:xfrm>
            <a:off x="2656377" y="4976786"/>
            <a:ext cx="1398198" cy="1398198"/>
          </a:xfrm>
          <a:prstGeom prst="rect">
            <a:avLst/>
          </a:prstGeom>
        </p:spPr>
      </p:pic>
      <p:sp>
        <p:nvSpPr>
          <p:cNvPr id="21" name="Title 83">
            <a:extLst>
              <a:ext uri="{FF2B5EF4-FFF2-40B4-BE49-F238E27FC236}">
                <a16:creationId xmlns:a16="http://schemas.microsoft.com/office/drawing/2014/main" id="{79C85EC1-69B7-42FB-B955-716AF86B1748}"/>
              </a:ext>
            </a:extLst>
          </p:cNvPr>
          <p:cNvSpPr txBox="1">
            <a:spLocks/>
          </p:cNvSpPr>
          <p:nvPr/>
        </p:nvSpPr>
        <p:spPr>
          <a:xfrm>
            <a:off x="574580" y="45509"/>
            <a:ext cx="70866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Partners and Donors </a:t>
            </a:r>
          </a:p>
        </p:txBody>
      </p:sp>
      <p:pic>
        <p:nvPicPr>
          <p:cNvPr id="22" name="Picture 21">
            <a:extLst>
              <a:ext uri="{FF2B5EF4-FFF2-40B4-BE49-F238E27FC236}">
                <a16:creationId xmlns:a16="http://schemas.microsoft.com/office/drawing/2014/main" id="{0AF12F32-D690-46AD-9F57-0AE66F5227FA}"/>
              </a:ext>
            </a:extLst>
          </p:cNvPr>
          <p:cNvPicPr>
            <a:picLocks noChangeAspect="1"/>
          </p:cNvPicPr>
          <p:nvPr/>
        </p:nvPicPr>
        <p:blipFill>
          <a:blip r:embed="rId19"/>
          <a:stretch>
            <a:fillRect/>
          </a:stretch>
        </p:blipFill>
        <p:spPr>
          <a:xfrm>
            <a:off x="174819" y="5371394"/>
            <a:ext cx="1938696" cy="566977"/>
          </a:xfrm>
          <a:prstGeom prst="rect">
            <a:avLst/>
          </a:prstGeom>
        </p:spPr>
      </p:pic>
      <p:pic>
        <p:nvPicPr>
          <p:cNvPr id="19" name="Picture 18">
            <a:extLst>
              <a:ext uri="{FF2B5EF4-FFF2-40B4-BE49-F238E27FC236}">
                <a16:creationId xmlns:a16="http://schemas.microsoft.com/office/drawing/2014/main" id="{4A2816A0-1383-4A4F-9793-BB831E9C998D}"/>
              </a:ext>
            </a:extLst>
          </p:cNvPr>
          <p:cNvPicPr>
            <a:picLocks noChangeAspect="1"/>
          </p:cNvPicPr>
          <p:nvPr/>
        </p:nvPicPr>
        <p:blipFill>
          <a:blip r:embed="rId20"/>
          <a:stretch>
            <a:fillRect/>
          </a:stretch>
        </p:blipFill>
        <p:spPr>
          <a:xfrm>
            <a:off x="2816987" y="3969764"/>
            <a:ext cx="954054" cy="1234942"/>
          </a:xfrm>
          <a:prstGeom prst="rect">
            <a:avLst/>
          </a:prstGeom>
        </p:spPr>
      </p:pic>
      <p:pic>
        <p:nvPicPr>
          <p:cNvPr id="24" name="Picture 23">
            <a:extLst>
              <a:ext uri="{FF2B5EF4-FFF2-40B4-BE49-F238E27FC236}">
                <a16:creationId xmlns:a16="http://schemas.microsoft.com/office/drawing/2014/main" id="{7418FBE9-B71A-4E3A-B5B3-7CFB2DF8F122}"/>
              </a:ext>
            </a:extLst>
          </p:cNvPr>
          <p:cNvPicPr>
            <a:picLocks noChangeAspect="1"/>
          </p:cNvPicPr>
          <p:nvPr/>
        </p:nvPicPr>
        <p:blipFill>
          <a:blip r:embed="rId21"/>
          <a:stretch>
            <a:fillRect/>
          </a:stretch>
        </p:blipFill>
        <p:spPr>
          <a:xfrm>
            <a:off x="4738687" y="898269"/>
            <a:ext cx="3629025" cy="1190595"/>
          </a:xfrm>
          <a:prstGeom prst="rect">
            <a:avLst/>
          </a:prstGeom>
        </p:spPr>
      </p:pic>
      <p:pic>
        <p:nvPicPr>
          <p:cNvPr id="25" name="Picture 24">
            <a:extLst>
              <a:ext uri="{FF2B5EF4-FFF2-40B4-BE49-F238E27FC236}">
                <a16:creationId xmlns:a16="http://schemas.microsoft.com/office/drawing/2014/main" id="{DF53D7CF-ECF6-4497-9BDB-9F1EBB782D9F}"/>
              </a:ext>
            </a:extLst>
          </p:cNvPr>
          <p:cNvPicPr>
            <a:picLocks noChangeAspect="1"/>
          </p:cNvPicPr>
          <p:nvPr/>
        </p:nvPicPr>
        <p:blipFill>
          <a:blip r:embed="rId22"/>
          <a:stretch>
            <a:fillRect/>
          </a:stretch>
        </p:blipFill>
        <p:spPr>
          <a:xfrm>
            <a:off x="4668673" y="2362201"/>
            <a:ext cx="3740665" cy="1256630"/>
          </a:xfrm>
          <a:prstGeom prst="rect">
            <a:avLst/>
          </a:prstGeom>
        </p:spPr>
      </p:pic>
    </p:spTree>
    <p:extLst>
      <p:ext uri="{BB962C8B-B14F-4D97-AF65-F5344CB8AC3E}">
        <p14:creationId xmlns:p14="http://schemas.microsoft.com/office/powerpoint/2010/main" val="935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9101" y="2840325"/>
            <a:ext cx="3196001" cy="1007181"/>
          </a:xfrm>
          <a:prstGeom prst="rect">
            <a:avLst/>
          </a:prstGeom>
          <a:solidFill>
            <a:schemeClr val="accent3">
              <a:lumMod val="75000"/>
            </a:schemeClr>
          </a:solidFill>
          <a:ln>
            <a:solidFill>
              <a:schemeClr val="tx1"/>
            </a:solidFill>
          </a:ln>
        </p:spPr>
        <p:txBody>
          <a:bodyPr wrap="square" lIns="108000" tIns="72000" rIns="108000" bIns="7200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2. (UNSF 2.1): </a:t>
            </a:r>
            <a:r>
              <a:rPr lang="en-CA" sz="1400" dirty="0">
                <a:solidFill>
                  <a:schemeClr val="bg1"/>
                </a:solidFill>
                <a:latin typeface="Calibri" panose="020F0502020204030204" pitchFamily="34" charset="0"/>
                <a:ea typeface="Calibri" panose="020F0502020204030204" pitchFamily="34" charset="0"/>
                <a:cs typeface="Calibri" panose="020F0502020204030204" pitchFamily="34" charset="0"/>
              </a:rPr>
              <a:t>Government's ability to improve the performance of institutions and promote participation and accountability Increased </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SP 2</a:t>
            </a:r>
          </a:p>
        </p:txBody>
      </p:sp>
      <p:sp>
        <p:nvSpPr>
          <p:cNvPr id="5" name="Rectangle 4"/>
          <p:cNvSpPr/>
          <p:nvPr/>
        </p:nvSpPr>
        <p:spPr>
          <a:xfrm>
            <a:off x="174084" y="1066800"/>
            <a:ext cx="5312316" cy="545516"/>
          </a:xfrm>
          <a:prstGeom prst="rect">
            <a:avLst/>
          </a:prstGeom>
          <a:solidFill>
            <a:srgbClr val="FFD1FF"/>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rPr>
              <a:t>Evidence-based peaceful dialogue on key national issues institutionalized at all levels</a:t>
            </a:r>
          </a:p>
        </p:txBody>
      </p:sp>
      <p:cxnSp>
        <p:nvCxnSpPr>
          <p:cNvPr id="22" name="Straight Arrow Connector 21"/>
          <p:cNvCxnSpPr>
            <a:stCxn id="5" idx="3"/>
            <a:endCxn id="26" idx="1"/>
          </p:cNvCxnSpPr>
          <p:nvPr/>
        </p:nvCxnSpPr>
        <p:spPr>
          <a:xfrm>
            <a:off x="5486400" y="1339558"/>
            <a:ext cx="272702" cy="353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itle 83"/>
          <p:cNvSpPr>
            <a:spLocks noGrp="1"/>
          </p:cNvSpPr>
          <p:nvPr>
            <p:ph type="title"/>
          </p:nvPr>
        </p:nvSpPr>
        <p:spPr>
          <a:xfrm>
            <a:off x="174086" y="164443"/>
            <a:ext cx="8781017" cy="307282"/>
          </a:xfrm>
          <a:noFill/>
        </p:spPr>
        <p:txBody>
          <a:bodyPr>
            <a:noAutofit/>
          </a:bodyPr>
          <a:lstStyle/>
          <a:p>
            <a:r>
              <a:rPr lang="en-CA" sz="2800" b="1" dirty="0">
                <a:latin typeface="Calibri" panose="020F0502020204030204" pitchFamily="34" charset="0"/>
                <a:cs typeface="Calibri" panose="020F0502020204030204" pitchFamily="34" charset="0"/>
              </a:rPr>
              <a:t>Country Programme Document 2017-2020</a:t>
            </a:r>
          </a:p>
        </p:txBody>
      </p:sp>
      <p:sp>
        <p:nvSpPr>
          <p:cNvPr id="30" name="Rectangle 29"/>
          <p:cNvSpPr/>
          <p:nvPr/>
        </p:nvSpPr>
        <p:spPr>
          <a:xfrm>
            <a:off x="180616" y="2639491"/>
            <a:ext cx="5312314" cy="345461"/>
          </a:xfrm>
          <a:prstGeom prst="rect">
            <a:avLst/>
          </a:prstGeom>
          <a:solidFill>
            <a:schemeClr val="accent3">
              <a:lumMod val="75000"/>
            </a:schemeClr>
          </a:solidFill>
          <a:ln>
            <a:solidFill>
              <a:schemeClr val="tx1"/>
            </a:solidFill>
          </a:ln>
        </p:spPr>
        <p:txBody>
          <a:bodyPr wrap="square" lIns="108000" tIns="72000" rIns="108000" bIns="72000" anchor="ctr" anchorCtr="0">
            <a:spAutoFit/>
          </a:bodyPr>
          <a:lstStyle/>
          <a:p>
            <a:pPr marL="265113" indent="-265113"/>
            <a:r>
              <a:rPr 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2.1 Capacity for inclusive and credible elections increased</a:t>
            </a:r>
            <a:endParaRPr lang="en-CA" sz="1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8" name="Straight Arrow Connector 47"/>
          <p:cNvCxnSpPr>
            <a:stCxn id="30" idx="3"/>
            <a:endCxn id="3" idx="1"/>
          </p:cNvCxnSpPr>
          <p:nvPr/>
        </p:nvCxnSpPr>
        <p:spPr>
          <a:xfrm>
            <a:off x="5492930" y="2812222"/>
            <a:ext cx="266171" cy="531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80616" y="3664662"/>
            <a:ext cx="5312314" cy="745571"/>
          </a:xfrm>
          <a:prstGeom prst="rect">
            <a:avLst/>
          </a:prstGeom>
          <a:solidFill>
            <a:schemeClr val="accent3">
              <a:lumMod val="75000"/>
            </a:schemeClr>
          </a:solidFill>
          <a:ln>
            <a:solidFill>
              <a:schemeClr val="tx1"/>
            </a:solidFill>
          </a:ln>
        </p:spPr>
        <p:txBody>
          <a:bodyPr wrap="square" lIns="108000" tIns="72000" rIns="108000" bIns="72000" anchor="ctr" anchorCtr="0">
            <a:spAutoFit/>
          </a:bodyPr>
          <a:lstStyle/>
          <a:p>
            <a:pPr marL="265113" indent="-265113"/>
            <a:r>
              <a:rPr 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2.3 	</a:t>
            </a:r>
            <a:r>
              <a:rPr lang="en-CA" sz="1300" dirty="0">
                <a:solidFill>
                  <a:schemeClr val="bg1"/>
                </a:solidFill>
                <a:latin typeface="Calibri" panose="020F0502020204030204" pitchFamily="34" charset="0"/>
                <a:ea typeface="Calibri" panose="020F0502020204030204" pitchFamily="34" charset="0"/>
                <a:cs typeface="Calibri" panose="020F0502020204030204" pitchFamily="34" charset="0"/>
              </a:rPr>
              <a:t>Government institutions core state functions and capacities strengthened for accountability and policy formulation and reform enhanced</a:t>
            </a:r>
            <a:endParaRPr lang="en-CA" sz="13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5783102" y="609600"/>
            <a:ext cx="3181887" cy="360850"/>
          </a:xfrm>
          <a:prstGeom prst="rect">
            <a:avLst/>
          </a:prstGeom>
          <a:solidFill>
            <a:schemeClr val="accent1">
              <a:lumMod val="40000"/>
              <a:lumOff val="60000"/>
            </a:schemeClr>
          </a:solidFill>
          <a:ln>
            <a:solidFill>
              <a:schemeClr val="tx1"/>
            </a:solidFill>
          </a:ln>
        </p:spPr>
        <p:txBody>
          <a:bodyPr wrap="square" lIns="72000" tIns="72000" rIns="72000" bIns="72000" anchor="ctr" anchorCtr="0">
            <a:spAutoFit/>
          </a:bodyPr>
          <a:lstStyle/>
          <a:p>
            <a:pPr algn="ct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CPD OUTCOMES</a:t>
            </a:r>
            <a:endPar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174084" y="634619"/>
            <a:ext cx="5312316" cy="360850"/>
          </a:xfrm>
          <a:prstGeom prst="rect">
            <a:avLst/>
          </a:prstGeom>
          <a:solidFill>
            <a:schemeClr val="accent1">
              <a:lumMod val="40000"/>
              <a:lumOff val="60000"/>
            </a:schemeClr>
          </a:solidFill>
          <a:ln>
            <a:solidFill>
              <a:schemeClr val="tx1"/>
            </a:solidFill>
          </a:ln>
        </p:spPr>
        <p:txBody>
          <a:bodyPr wrap="square" lIns="72000" tIns="72000" rIns="72000" bIns="72000" anchor="ctr" anchorCtr="0">
            <a:spAutoFit/>
          </a:bodyPr>
          <a:lstStyle/>
          <a:p>
            <a:pPr algn="ct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KEY OUTPUTS</a:t>
            </a:r>
            <a:endPar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4" name="Straight Arrow Connector 63"/>
          <p:cNvCxnSpPr>
            <a:stCxn id="50" idx="3"/>
            <a:endCxn id="3" idx="1"/>
          </p:cNvCxnSpPr>
          <p:nvPr/>
        </p:nvCxnSpPr>
        <p:spPr>
          <a:xfrm flipV="1">
            <a:off x="5492930" y="3343916"/>
            <a:ext cx="266171" cy="693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74085" y="1680503"/>
            <a:ext cx="5312314" cy="345461"/>
          </a:xfrm>
          <a:prstGeom prst="rect">
            <a:avLst/>
          </a:prstGeom>
          <a:solidFill>
            <a:srgbClr val="FFD1FF"/>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rPr>
              <a:t>Systems and capacities in place to monitor tensions and maintain peace</a:t>
            </a:r>
          </a:p>
        </p:txBody>
      </p:sp>
      <p:cxnSp>
        <p:nvCxnSpPr>
          <p:cNvPr id="71" name="Straight Arrow Connector 70"/>
          <p:cNvCxnSpPr>
            <a:stCxn id="68" idx="3"/>
            <a:endCxn id="26" idx="1"/>
          </p:cNvCxnSpPr>
          <p:nvPr/>
        </p:nvCxnSpPr>
        <p:spPr>
          <a:xfrm flipV="1">
            <a:off x="5486399" y="1692970"/>
            <a:ext cx="272703" cy="1602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759101" y="4346858"/>
            <a:ext cx="3178767" cy="1007181"/>
          </a:xfrm>
          <a:prstGeom prst="rect">
            <a:avLst/>
          </a:prstGeom>
          <a:solidFill>
            <a:srgbClr val="FFC000"/>
          </a:solidFill>
          <a:ln>
            <a:solidFill>
              <a:schemeClr val="tx1"/>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rPr>
              <a:t>3. (UNSF </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3.1) </a:t>
            </a:r>
            <a:r>
              <a:rPr lang="en-CA" sz="1400" dirty="0">
                <a:solidFill>
                  <a:srgbClr val="000000"/>
                </a:solidFill>
                <a:latin typeface="Calibri" panose="020F0502020204030204" pitchFamily="34" charset="0"/>
                <a:ea typeface="Calibri" panose="020F0502020204030204" pitchFamily="34" charset="0"/>
                <a:cs typeface="Calibri" panose="020F0502020204030204" pitchFamily="34" charset="0"/>
              </a:rPr>
              <a:t>Productive sectors strengthened to  promote inclusive growth and local development especially in most disadvantaged areas</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SP 6</a:t>
            </a:r>
            <a:endPar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p:cNvSpPr/>
          <p:nvPr/>
        </p:nvSpPr>
        <p:spPr>
          <a:xfrm>
            <a:off x="180615" y="4491326"/>
            <a:ext cx="5312316" cy="545516"/>
          </a:xfrm>
          <a:prstGeom prst="rect">
            <a:avLst/>
          </a:prstGeom>
          <a:solidFill>
            <a:srgbClr val="FFC000"/>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3.1 </a:t>
            </a:r>
            <a:r>
              <a:rPr lang="en-US" sz="1300" dirty="0">
                <a:latin typeface="Calibri" panose="020F0502020204030204" pitchFamily="34" charset="0"/>
                <a:cs typeface="Calibri" panose="020F0502020204030204" pitchFamily="34" charset="0"/>
              </a:rPr>
              <a:t>Livelihood and economic opportunities increased (especially for women and youth)</a:t>
            </a:r>
            <a:endPar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p:cNvSpPr/>
          <p:nvPr/>
        </p:nvSpPr>
        <p:spPr>
          <a:xfrm>
            <a:off x="174082" y="5081281"/>
            <a:ext cx="5312315" cy="545516"/>
          </a:xfrm>
          <a:prstGeom prst="rect">
            <a:avLst/>
          </a:prstGeom>
          <a:solidFill>
            <a:srgbClr val="FFC000"/>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3.2 	Improved capacity of national and local Institutions to respond to local needs in an integrated and coordinated way</a:t>
            </a:r>
            <a:endParaRPr lang="en-CA" sz="13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9" name="Rectangle 88"/>
          <p:cNvSpPr/>
          <p:nvPr/>
        </p:nvSpPr>
        <p:spPr>
          <a:xfrm>
            <a:off x="180615" y="5691713"/>
            <a:ext cx="5312315" cy="345461"/>
          </a:xfrm>
          <a:prstGeom prst="rect">
            <a:avLst/>
          </a:prstGeom>
          <a:solidFill>
            <a:srgbClr val="BCFEAC"/>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4.1 	</a:t>
            </a:r>
            <a:r>
              <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rPr>
              <a:t> Low emission climate resilient actions initiated</a:t>
            </a:r>
          </a:p>
        </p:txBody>
      </p:sp>
      <p:cxnSp>
        <p:nvCxnSpPr>
          <p:cNvPr id="90" name="Straight Arrow Connector 89"/>
          <p:cNvCxnSpPr>
            <a:stCxn id="85" idx="3"/>
            <a:endCxn id="82" idx="1"/>
          </p:cNvCxnSpPr>
          <p:nvPr/>
        </p:nvCxnSpPr>
        <p:spPr>
          <a:xfrm>
            <a:off x="5492931" y="4764084"/>
            <a:ext cx="266170" cy="86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7" idx="3"/>
            <a:endCxn id="82" idx="1"/>
          </p:cNvCxnSpPr>
          <p:nvPr/>
        </p:nvCxnSpPr>
        <p:spPr>
          <a:xfrm flipV="1">
            <a:off x="5486397" y="4850449"/>
            <a:ext cx="272704" cy="503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9" idx="3"/>
            <a:endCxn id="47" idx="1"/>
          </p:cNvCxnSpPr>
          <p:nvPr/>
        </p:nvCxnSpPr>
        <p:spPr>
          <a:xfrm>
            <a:off x="5492930" y="5864444"/>
            <a:ext cx="272701" cy="30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765631" y="5770588"/>
            <a:ext cx="3225334" cy="791737"/>
          </a:xfrm>
          <a:prstGeom prst="rect">
            <a:avLst/>
          </a:prstGeom>
          <a:solidFill>
            <a:srgbClr val="BCFEAC"/>
          </a:solidFill>
          <a:ln>
            <a:solidFill>
              <a:schemeClr val="tx1"/>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rPr>
              <a:t>4.</a:t>
            </a:r>
            <a:r>
              <a:rPr lang="en-CA"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rPr>
              <a:t>(UNSF 3.3) </a:t>
            </a:r>
            <a:r>
              <a:rPr lang="en-CA" sz="1400" dirty="0">
                <a:solidFill>
                  <a:srgbClr val="000000"/>
                </a:solidFill>
                <a:latin typeface="Calibri" panose="020F0502020204030204" pitchFamily="34" charset="0"/>
                <a:ea typeface="Calibri" panose="020F0502020204030204" pitchFamily="34" charset="0"/>
                <a:cs typeface="Calibri" panose="020F0502020204030204" pitchFamily="34" charset="0"/>
              </a:rPr>
              <a:t>Lebanon has adopted measures to improve environmental Governance - </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SP 1</a:t>
            </a:r>
            <a:endPar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5759102" y="1081658"/>
            <a:ext cx="3209188" cy="1222624"/>
          </a:xfrm>
          <a:prstGeom prst="rect">
            <a:avLst/>
          </a:prstGeom>
          <a:solidFill>
            <a:srgbClr val="FFD1FF"/>
          </a:solidFill>
          <a:ln>
            <a:solidFill>
              <a:schemeClr val="tx1"/>
            </a:solidFill>
          </a:ln>
        </p:spPr>
        <p:txBody>
          <a:bodyPr wrap="square" lIns="108000" tIns="72000" rIns="108000" bIns="72000">
            <a:spAutoFit/>
          </a:bodyPr>
          <a:lstStyle/>
          <a:p>
            <a:pPr marL="180975" indent="-180975">
              <a:buAutoNum type="arabicPeriod"/>
            </a:pPr>
            <a:r>
              <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rPr>
              <a:t>(UNSF </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1.3):</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CA" sz="1400" dirty="0">
                <a:solidFill>
                  <a:srgbClr val="000000"/>
                </a:solidFill>
                <a:latin typeface="Calibri" panose="020F0502020204030204" pitchFamily="34" charset="0"/>
                <a:ea typeface="Calibri" panose="020F0502020204030204" pitchFamily="34" charset="0"/>
                <a:cs typeface="Calibri" panose="020F0502020204030204" pitchFamily="34" charset="0"/>
              </a:rPr>
              <a:t>Lebanon has institutionalized mechanisms to promote peace and prevent, mitigate and manage conflict at national, municipal and community levels </a:t>
            </a:r>
            <a:r>
              <a:rPr lang="en-CA" sz="14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CA" sz="1400" b="1" dirty="0">
                <a:solidFill>
                  <a:srgbClr val="000000"/>
                </a:solidFill>
                <a:latin typeface="Calibri" panose="020F0502020204030204" pitchFamily="34" charset="0"/>
                <a:ea typeface="Calibri" panose="020F0502020204030204" pitchFamily="34" charset="0"/>
                <a:cs typeface="Calibri" panose="020F0502020204030204" pitchFamily="34" charset="0"/>
              </a:rPr>
              <a:t>SP 5</a:t>
            </a:r>
            <a:endParaRPr lang="en-CA" sz="14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180616" y="6177278"/>
            <a:ext cx="5312314" cy="345461"/>
          </a:xfrm>
          <a:prstGeom prst="rect">
            <a:avLst/>
          </a:prstGeom>
          <a:solidFill>
            <a:srgbClr val="BCFEAC"/>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4.2	</a:t>
            </a:r>
            <a:r>
              <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rPr>
              <a:t> National </a:t>
            </a:r>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Environmental </a:t>
            </a:r>
            <a:r>
              <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rPr>
              <a:t>Management Strengthened</a:t>
            </a:r>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96" name="Straight Arrow Connector 95"/>
          <p:cNvCxnSpPr>
            <a:stCxn id="93" idx="3"/>
            <a:endCxn id="47" idx="1"/>
          </p:cNvCxnSpPr>
          <p:nvPr/>
        </p:nvCxnSpPr>
        <p:spPr>
          <a:xfrm flipV="1">
            <a:off x="5492930" y="6166457"/>
            <a:ext cx="272701" cy="183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4083" y="2119007"/>
            <a:ext cx="5312314" cy="345461"/>
          </a:xfrm>
          <a:prstGeom prst="rect">
            <a:avLst/>
          </a:prstGeom>
          <a:solidFill>
            <a:srgbClr val="FFD1FF"/>
          </a:solidFill>
          <a:ln>
            <a:solidFill>
              <a:schemeClr val="tx1"/>
            </a:solidFill>
          </a:ln>
        </p:spPr>
        <p:txBody>
          <a:bodyPr wrap="square" lIns="108000" tIns="72000" rIns="108000" bIns="72000" anchor="ctr" anchorCtr="0">
            <a:spAutoFit/>
          </a:bodyPr>
          <a:lstStyle/>
          <a:p>
            <a:pPr marL="265113" indent="-265113"/>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CA" sz="1300" dirty="0">
                <a:solidFill>
                  <a:srgbClr val="000000"/>
                </a:solidFill>
                <a:latin typeface="Calibri" panose="020F0502020204030204" pitchFamily="34" charset="0"/>
                <a:ea typeface="Calibri" panose="020F0502020204030204" pitchFamily="34" charset="0"/>
                <a:cs typeface="Calibri" panose="020F0502020204030204" pitchFamily="34" charset="0"/>
              </a:rPr>
              <a:t>Systems and capacities in place to govern municipal police roles</a:t>
            </a:r>
          </a:p>
        </p:txBody>
      </p:sp>
      <p:cxnSp>
        <p:nvCxnSpPr>
          <p:cNvPr id="70" name="Straight Arrow Connector 69"/>
          <p:cNvCxnSpPr>
            <a:stCxn id="69" idx="3"/>
            <a:endCxn id="26" idx="1"/>
          </p:cNvCxnSpPr>
          <p:nvPr/>
        </p:nvCxnSpPr>
        <p:spPr>
          <a:xfrm flipV="1">
            <a:off x="5486397" y="1692970"/>
            <a:ext cx="272705" cy="598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80616" y="3049868"/>
            <a:ext cx="5312314" cy="545516"/>
          </a:xfrm>
          <a:prstGeom prst="rect">
            <a:avLst/>
          </a:prstGeom>
          <a:solidFill>
            <a:schemeClr val="accent3">
              <a:lumMod val="75000"/>
            </a:schemeClr>
          </a:solidFill>
          <a:ln>
            <a:solidFill>
              <a:schemeClr val="tx1"/>
            </a:solidFill>
          </a:ln>
        </p:spPr>
        <p:txBody>
          <a:bodyPr wrap="square" lIns="108000" tIns="72000" rIns="108000" bIns="72000" anchor="ctr" anchorCtr="0">
            <a:spAutoFit/>
          </a:bodyPr>
          <a:lstStyle/>
          <a:p>
            <a:pPr marL="265113" indent="-265113"/>
            <a:r>
              <a:rPr 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2.2 	</a:t>
            </a:r>
            <a:r>
              <a:rPr lang="en-CA" sz="1300" dirty="0">
                <a:solidFill>
                  <a:schemeClr val="bg1"/>
                </a:solidFill>
                <a:latin typeface="Calibri" panose="020F0502020204030204" pitchFamily="34" charset="0"/>
                <a:ea typeface="Calibri" panose="020F0502020204030204" pitchFamily="34" charset="0"/>
                <a:cs typeface="Calibri" panose="020F0502020204030204" pitchFamily="34" charset="0"/>
              </a:rPr>
              <a:t>Inclusive and participatory policies and decision making processes enhanced</a:t>
            </a:r>
          </a:p>
        </p:txBody>
      </p:sp>
    </p:spTree>
    <p:extLst>
      <p:ext uri="{BB962C8B-B14F-4D97-AF65-F5344CB8AC3E}">
        <p14:creationId xmlns:p14="http://schemas.microsoft.com/office/powerpoint/2010/main" val="368423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D3EEAD-D7B7-4E7D-909D-832D0829E57A}"/>
              </a:ext>
            </a:extLst>
          </p:cNvPr>
          <p:cNvSpPr>
            <a:spLocks noGrp="1"/>
          </p:cNvSpPr>
          <p:nvPr>
            <p:ph type="sldNum" sz="quarter" idx="12"/>
          </p:nvPr>
        </p:nvSpPr>
        <p:spPr/>
        <p:txBody>
          <a:bodyPr/>
          <a:lstStyle/>
          <a:p>
            <a:fld id="{42536BA3-110C-4DA4-A448-6346FFFAD93F}" type="slidenum">
              <a:rPr lang="en-US" smtClean="0"/>
              <a:t>20</a:t>
            </a:fld>
            <a:endParaRPr lang="en-US" dirty="0"/>
          </a:p>
        </p:txBody>
      </p:sp>
      <p:sp>
        <p:nvSpPr>
          <p:cNvPr id="3" name="Title 83">
            <a:extLst>
              <a:ext uri="{FF2B5EF4-FFF2-40B4-BE49-F238E27FC236}">
                <a16:creationId xmlns:a16="http://schemas.microsoft.com/office/drawing/2014/main" id="{DDF502BE-35FE-4055-9FA6-FA739FC8BD3D}"/>
              </a:ext>
            </a:extLst>
          </p:cNvPr>
          <p:cNvSpPr txBox="1">
            <a:spLocks/>
          </p:cNvSpPr>
          <p:nvPr/>
        </p:nvSpPr>
        <p:spPr>
          <a:xfrm>
            <a:off x="1066800" y="249865"/>
            <a:ext cx="70866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CPD Financial Update</a:t>
            </a:r>
          </a:p>
        </p:txBody>
      </p:sp>
      <p:graphicFrame>
        <p:nvGraphicFramePr>
          <p:cNvPr id="5" name="Table 4">
            <a:extLst>
              <a:ext uri="{FF2B5EF4-FFF2-40B4-BE49-F238E27FC236}">
                <a16:creationId xmlns:a16="http://schemas.microsoft.com/office/drawing/2014/main" id="{4654D719-36CF-49C1-8A31-9C2FCFA98667}"/>
              </a:ext>
            </a:extLst>
          </p:cNvPr>
          <p:cNvGraphicFramePr>
            <a:graphicFrameLocks noGrp="1"/>
          </p:cNvGraphicFramePr>
          <p:nvPr>
            <p:extLst>
              <p:ext uri="{D42A27DB-BD31-4B8C-83A1-F6EECF244321}">
                <p14:modId xmlns:p14="http://schemas.microsoft.com/office/powerpoint/2010/main" val="1528049115"/>
              </p:ext>
            </p:extLst>
          </p:nvPr>
        </p:nvGraphicFramePr>
        <p:xfrm>
          <a:off x="457200" y="914400"/>
          <a:ext cx="8458201" cy="4495800"/>
        </p:xfrm>
        <a:graphic>
          <a:graphicData uri="http://schemas.openxmlformats.org/drawingml/2006/table">
            <a:tbl>
              <a:tblPr firstRow="1" bandRow="1">
                <a:tableStyleId>{93296810-A885-4BE3-A3E7-6D5BEEA58F35}</a:tableStyleId>
              </a:tblPr>
              <a:tblGrid>
                <a:gridCol w="5486400">
                  <a:extLst>
                    <a:ext uri="{9D8B030D-6E8A-4147-A177-3AD203B41FA5}">
                      <a16:colId xmlns:a16="http://schemas.microsoft.com/office/drawing/2014/main" val="3611238529"/>
                    </a:ext>
                  </a:extLst>
                </a:gridCol>
                <a:gridCol w="1447800">
                  <a:extLst>
                    <a:ext uri="{9D8B030D-6E8A-4147-A177-3AD203B41FA5}">
                      <a16:colId xmlns:a16="http://schemas.microsoft.com/office/drawing/2014/main" val="3284951365"/>
                    </a:ext>
                  </a:extLst>
                </a:gridCol>
                <a:gridCol w="1524001">
                  <a:extLst>
                    <a:ext uri="{9D8B030D-6E8A-4147-A177-3AD203B41FA5}">
                      <a16:colId xmlns:a16="http://schemas.microsoft.com/office/drawing/2014/main" val="1173304368"/>
                    </a:ext>
                  </a:extLst>
                </a:gridCol>
              </a:tblGrid>
              <a:tr h="370840">
                <a:tc>
                  <a:txBody>
                    <a:bodyPr/>
                    <a:lstStyle/>
                    <a:p>
                      <a:r>
                        <a:rPr lang="en-US" dirty="0"/>
                        <a:t>Outcome</a:t>
                      </a:r>
                    </a:p>
                  </a:txBody>
                  <a:tcPr/>
                </a:tc>
                <a:tc>
                  <a:txBody>
                    <a:bodyPr/>
                    <a:lstStyle/>
                    <a:p>
                      <a:pPr algn="ctr"/>
                      <a:r>
                        <a:rPr lang="en-US" dirty="0"/>
                        <a:t>2017 Target </a:t>
                      </a:r>
                    </a:p>
                  </a:txBody>
                  <a:tcPr/>
                </a:tc>
                <a:tc>
                  <a:txBody>
                    <a:bodyPr/>
                    <a:lstStyle/>
                    <a:p>
                      <a:pPr algn="ctr"/>
                      <a:r>
                        <a:rPr lang="en-US" dirty="0"/>
                        <a:t>2018 Target</a:t>
                      </a:r>
                    </a:p>
                  </a:txBody>
                  <a:tcPr/>
                </a:tc>
                <a:extLst>
                  <a:ext uri="{0D108BD9-81ED-4DB2-BD59-A6C34878D82A}">
                    <a16:rowId xmlns:a16="http://schemas.microsoft.com/office/drawing/2014/main" val="631826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latin typeface="Calibri" panose="020F0502020204030204" pitchFamily="34" charset="0"/>
                          <a:ea typeface="Calibri" panose="020F0502020204030204" pitchFamily="34" charset="0"/>
                          <a:cs typeface="Arial" panose="020B0604020202020204" pitchFamily="34" charset="0"/>
                        </a:rPr>
                        <a:t>Lebanon has institutionalized mechanisms to promote peace and prevent, mitigate and manage conflict at national, municipal and community levels</a:t>
                      </a:r>
                      <a:endParaRPr lang="en-CA" sz="1800" i="1" dirty="0">
                        <a:solidFill>
                          <a:srgbClr val="000000"/>
                        </a:solidFill>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ctr"/>
                      <a:r>
                        <a:rPr lang="en-US" dirty="0"/>
                        <a:t>11,300,000</a:t>
                      </a:r>
                    </a:p>
                  </a:txBody>
                  <a:tcPr/>
                </a:tc>
                <a:tc>
                  <a:txBody>
                    <a:bodyPr/>
                    <a:lstStyle/>
                    <a:p>
                      <a:pPr algn="ctr"/>
                      <a:r>
                        <a:rPr lang="en-US" dirty="0"/>
                        <a:t>10,000,000</a:t>
                      </a:r>
                    </a:p>
                  </a:txBody>
                  <a:tcPr/>
                </a:tc>
                <a:extLst>
                  <a:ext uri="{0D108BD9-81ED-4DB2-BD59-A6C34878D82A}">
                    <a16:rowId xmlns:a16="http://schemas.microsoft.com/office/drawing/2014/main" val="1957450755"/>
                  </a:ext>
                </a:extLst>
              </a:tr>
              <a:tr h="370840">
                <a:tc>
                  <a:txBody>
                    <a:bodyPr/>
                    <a:lstStyle/>
                    <a:p>
                      <a:r>
                        <a:rPr lang="en-CA" sz="1800" dirty="0">
                          <a:solidFill>
                            <a:schemeClr val="tx1"/>
                          </a:solidFill>
                          <a:latin typeface="Calibri" panose="020F0502020204030204" pitchFamily="34" charset="0"/>
                          <a:ea typeface="Calibri" panose="020F0502020204030204" pitchFamily="34" charset="0"/>
                          <a:cs typeface="Arial" panose="020B0604020202020204" pitchFamily="34" charset="0"/>
                        </a:rPr>
                        <a:t>Government's ability to improve the performance of institutions and promote participation and accountability Increased </a:t>
                      </a:r>
                      <a:endParaRPr lang="en-US" dirty="0">
                        <a:solidFill>
                          <a:schemeClr val="tx1"/>
                        </a:solidFill>
                      </a:endParaRPr>
                    </a:p>
                  </a:txBody>
                  <a:tcPr/>
                </a:tc>
                <a:tc>
                  <a:txBody>
                    <a:bodyPr/>
                    <a:lstStyle/>
                    <a:p>
                      <a:pPr algn="ctr"/>
                      <a:r>
                        <a:rPr lang="en-US" dirty="0"/>
                        <a:t>10,864,000</a:t>
                      </a:r>
                    </a:p>
                  </a:txBody>
                  <a:tcPr/>
                </a:tc>
                <a:tc>
                  <a:txBody>
                    <a:bodyPr/>
                    <a:lstStyle/>
                    <a:p>
                      <a:pPr algn="ctr"/>
                      <a:r>
                        <a:rPr lang="en-US" dirty="0"/>
                        <a:t>12,125,000</a:t>
                      </a:r>
                    </a:p>
                  </a:txBody>
                  <a:tcPr/>
                </a:tc>
                <a:extLst>
                  <a:ext uri="{0D108BD9-81ED-4DB2-BD59-A6C34878D82A}">
                    <a16:rowId xmlns:a16="http://schemas.microsoft.com/office/drawing/2014/main" val="3917654799"/>
                  </a:ext>
                </a:extLst>
              </a:tr>
              <a:tr h="370840">
                <a:tc>
                  <a:txBody>
                    <a:bodyPr/>
                    <a:lstStyle/>
                    <a:p>
                      <a:r>
                        <a:rPr lang="en-CA" sz="1800" dirty="0">
                          <a:solidFill>
                            <a:srgbClr val="000000"/>
                          </a:solidFill>
                          <a:latin typeface="Calibri" panose="020F0502020204030204" pitchFamily="34" charset="0"/>
                          <a:ea typeface="Calibri" panose="020F0502020204030204" pitchFamily="34" charset="0"/>
                          <a:cs typeface="Arial" panose="020B0604020202020204" pitchFamily="34" charset="0"/>
                        </a:rPr>
                        <a:t>Lebanon has adopted measures to improve environmental Governance </a:t>
                      </a:r>
                      <a:endParaRPr lang="en-US" dirty="0"/>
                    </a:p>
                  </a:txBody>
                  <a:tcPr/>
                </a:tc>
                <a:tc>
                  <a:txBody>
                    <a:bodyPr/>
                    <a:lstStyle/>
                    <a:p>
                      <a:pPr algn="ctr"/>
                      <a:r>
                        <a:rPr lang="en-US" dirty="0"/>
                        <a:t>15,200,000</a:t>
                      </a:r>
                    </a:p>
                  </a:txBody>
                  <a:tcPr/>
                </a:tc>
                <a:tc>
                  <a:txBody>
                    <a:bodyPr/>
                    <a:lstStyle/>
                    <a:p>
                      <a:pPr algn="ctr"/>
                      <a:r>
                        <a:rPr lang="en-US" dirty="0"/>
                        <a:t>11,800,000</a:t>
                      </a:r>
                    </a:p>
                  </a:txBody>
                  <a:tcPr/>
                </a:tc>
                <a:extLst>
                  <a:ext uri="{0D108BD9-81ED-4DB2-BD59-A6C34878D82A}">
                    <a16:rowId xmlns:a16="http://schemas.microsoft.com/office/drawing/2014/main" val="3713271105"/>
                  </a:ext>
                </a:extLst>
              </a:tr>
              <a:tr h="370840">
                <a:tc>
                  <a:txBody>
                    <a:bodyPr/>
                    <a:lstStyle/>
                    <a:p>
                      <a:r>
                        <a:rPr lang="en-CA" sz="1800" dirty="0">
                          <a:solidFill>
                            <a:srgbClr val="000000"/>
                          </a:solidFill>
                          <a:latin typeface="Calibri" panose="020F0502020204030204" pitchFamily="34" charset="0"/>
                          <a:ea typeface="Calibri" panose="020F0502020204030204" pitchFamily="34" charset="0"/>
                          <a:cs typeface="Arial" panose="020B0604020202020204" pitchFamily="34" charset="0"/>
                        </a:rPr>
                        <a:t>Productive sectors strengthened to  promote inclusive growth and local development especially in most disadvantaged areas</a:t>
                      </a:r>
                      <a:endParaRPr lang="en-US" dirty="0"/>
                    </a:p>
                  </a:txBody>
                  <a:tcPr/>
                </a:tc>
                <a:tc>
                  <a:txBody>
                    <a:bodyPr/>
                    <a:lstStyle/>
                    <a:p>
                      <a:pPr algn="ctr"/>
                      <a:r>
                        <a:rPr lang="en-US" dirty="0"/>
                        <a:t>23,000,000</a:t>
                      </a:r>
                    </a:p>
                  </a:txBody>
                  <a:tcPr/>
                </a:tc>
                <a:tc>
                  <a:txBody>
                    <a:bodyPr/>
                    <a:lstStyle/>
                    <a:p>
                      <a:pPr algn="ctr"/>
                      <a:r>
                        <a:rPr lang="en-US" dirty="0"/>
                        <a:t>30,000,000</a:t>
                      </a:r>
                    </a:p>
                  </a:txBody>
                  <a:tcPr/>
                </a:tc>
                <a:extLst>
                  <a:ext uri="{0D108BD9-81ED-4DB2-BD59-A6C34878D82A}">
                    <a16:rowId xmlns:a16="http://schemas.microsoft.com/office/drawing/2014/main" val="2833418016"/>
                  </a:ext>
                </a:extLst>
              </a:tr>
              <a:tr h="370840">
                <a:tc>
                  <a:txBody>
                    <a:bodyPr/>
                    <a:lstStyle/>
                    <a:p>
                      <a:r>
                        <a:rPr lang="en-US" dirty="0"/>
                        <a:t>Other (Privat sector + Engagement)</a:t>
                      </a:r>
                    </a:p>
                  </a:txBody>
                  <a:tcPr/>
                </a:tc>
                <a:tc>
                  <a:txBody>
                    <a:bodyPr/>
                    <a:lstStyle/>
                    <a:p>
                      <a:pPr algn="ctr"/>
                      <a:r>
                        <a:rPr lang="en-US" dirty="0"/>
                        <a:t>1,817,585</a:t>
                      </a:r>
                    </a:p>
                  </a:txBody>
                  <a:tcPr/>
                </a:tc>
                <a:tc>
                  <a:txBody>
                    <a:bodyPr/>
                    <a:lstStyle/>
                    <a:p>
                      <a:pPr algn="ctr"/>
                      <a:r>
                        <a:rPr lang="en-US" dirty="0"/>
                        <a:t>650,000</a:t>
                      </a:r>
                    </a:p>
                  </a:txBody>
                  <a:tcPr/>
                </a:tc>
                <a:extLst>
                  <a:ext uri="{0D108BD9-81ED-4DB2-BD59-A6C34878D82A}">
                    <a16:rowId xmlns:a16="http://schemas.microsoft.com/office/drawing/2014/main" val="1121341362"/>
                  </a:ext>
                </a:extLst>
              </a:tr>
              <a:tr h="370840">
                <a:tc>
                  <a:txBody>
                    <a:bodyPr/>
                    <a:lstStyle/>
                    <a:p>
                      <a:r>
                        <a:rPr lang="en-US" dirty="0"/>
                        <a:t>Total</a:t>
                      </a:r>
                    </a:p>
                  </a:txBody>
                  <a:tcPr/>
                </a:tc>
                <a:tc>
                  <a:txBody>
                    <a:bodyPr/>
                    <a:lstStyle/>
                    <a:p>
                      <a:pPr algn="ctr"/>
                      <a:r>
                        <a:rPr lang="en-US" dirty="0"/>
                        <a:t>62,181,585</a:t>
                      </a:r>
                    </a:p>
                  </a:txBody>
                  <a:tcPr/>
                </a:tc>
                <a:tc>
                  <a:txBody>
                    <a:bodyPr/>
                    <a:lstStyle/>
                    <a:p>
                      <a:pPr algn="ctr"/>
                      <a:r>
                        <a:rPr lang="en-US" dirty="0"/>
                        <a:t>64,575,000</a:t>
                      </a:r>
                    </a:p>
                  </a:txBody>
                  <a:tcPr/>
                </a:tc>
                <a:extLst>
                  <a:ext uri="{0D108BD9-81ED-4DB2-BD59-A6C34878D82A}">
                    <a16:rowId xmlns:a16="http://schemas.microsoft.com/office/drawing/2014/main" val="3156678864"/>
                  </a:ext>
                </a:extLst>
              </a:tr>
            </a:tbl>
          </a:graphicData>
        </a:graphic>
      </p:graphicFrame>
    </p:spTree>
    <p:extLst>
      <p:ext uri="{BB962C8B-B14F-4D97-AF65-F5344CB8AC3E}">
        <p14:creationId xmlns:p14="http://schemas.microsoft.com/office/powerpoint/2010/main" val="287847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318A70-E921-42F1-8E8C-45463353C47F}"/>
              </a:ext>
            </a:extLst>
          </p:cNvPr>
          <p:cNvSpPr>
            <a:spLocks noGrp="1"/>
          </p:cNvSpPr>
          <p:nvPr>
            <p:ph type="sldNum" sz="quarter" idx="12"/>
          </p:nvPr>
        </p:nvSpPr>
        <p:spPr/>
        <p:txBody>
          <a:bodyPr/>
          <a:lstStyle/>
          <a:p>
            <a:fld id="{42536BA3-110C-4DA4-A448-6346FFFAD93F}" type="slidenum">
              <a:rPr lang="en-US" smtClean="0"/>
              <a:t>21</a:t>
            </a:fld>
            <a:endParaRPr lang="en-US" dirty="0"/>
          </a:p>
        </p:txBody>
      </p:sp>
      <p:sp>
        <p:nvSpPr>
          <p:cNvPr id="3" name="Slide Number Placeholder 1">
            <a:extLst>
              <a:ext uri="{FF2B5EF4-FFF2-40B4-BE49-F238E27FC236}">
                <a16:creationId xmlns:a16="http://schemas.microsoft.com/office/drawing/2014/main" id="{9BE37932-7F4E-4B52-A1F6-2F383CE3398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536BA3-110C-4DA4-A448-6346FFFAD93F}" type="slidenum">
              <a:rPr lang="en-US" smtClean="0"/>
              <a:pPr/>
              <a:t>21</a:t>
            </a:fld>
            <a:endParaRPr lang="en-US" dirty="0"/>
          </a:p>
        </p:txBody>
      </p:sp>
      <p:pic>
        <p:nvPicPr>
          <p:cNvPr id="4" name="Picture 3">
            <a:extLst>
              <a:ext uri="{FF2B5EF4-FFF2-40B4-BE49-F238E27FC236}">
                <a16:creationId xmlns:a16="http://schemas.microsoft.com/office/drawing/2014/main" id="{AE77D327-3F6B-446D-BF2D-06DD542DC669}"/>
              </a:ext>
            </a:extLst>
          </p:cNvPr>
          <p:cNvPicPr>
            <a:picLocks noChangeAspect="1"/>
          </p:cNvPicPr>
          <p:nvPr/>
        </p:nvPicPr>
        <p:blipFill>
          <a:blip r:embed="rId2"/>
          <a:stretch>
            <a:fillRect/>
          </a:stretch>
        </p:blipFill>
        <p:spPr>
          <a:xfrm>
            <a:off x="3312366" y="294675"/>
            <a:ext cx="2783633" cy="1172606"/>
          </a:xfrm>
          <a:prstGeom prst="rect">
            <a:avLst/>
          </a:prstGeom>
        </p:spPr>
      </p:pic>
      <p:sp>
        <p:nvSpPr>
          <p:cNvPr id="5" name="TextBox 4">
            <a:extLst>
              <a:ext uri="{FF2B5EF4-FFF2-40B4-BE49-F238E27FC236}">
                <a16:creationId xmlns:a16="http://schemas.microsoft.com/office/drawing/2014/main" id="{941A8C2D-C840-4F44-89EF-578AFAB7CBC0}"/>
              </a:ext>
            </a:extLst>
          </p:cNvPr>
          <p:cNvSpPr txBox="1"/>
          <p:nvPr/>
        </p:nvSpPr>
        <p:spPr>
          <a:xfrm>
            <a:off x="569167" y="1418149"/>
            <a:ext cx="8153400" cy="3785652"/>
          </a:xfrm>
          <a:prstGeom prst="rect">
            <a:avLst/>
          </a:prstGeom>
          <a:noFill/>
        </p:spPr>
        <p:txBody>
          <a:bodyPr wrap="square" rtlCol="0">
            <a:spAutoFit/>
          </a:bodyPr>
          <a:lstStyle/>
          <a:p>
            <a:r>
              <a:rPr lang="en-US" sz="1600" dirty="0"/>
              <a:t>The New Strategic Plan answers two questions: (a) what we want UNDP to be, and (b) what we want to achieve:</a:t>
            </a:r>
          </a:p>
          <a:p>
            <a:endParaRPr lang="en-US" sz="1600" dirty="0"/>
          </a:p>
          <a:p>
            <a:r>
              <a:rPr lang="en-US" sz="1600" dirty="0"/>
              <a:t>By 2021, we want UNDP to:</a:t>
            </a:r>
          </a:p>
          <a:p>
            <a:pPr marL="285750" indent="-285750">
              <a:buFont typeface="Arial" panose="020B0604020202020204" pitchFamily="34" charset="0"/>
              <a:buChar char="•"/>
            </a:pPr>
            <a:r>
              <a:rPr lang="en-US" sz="1600" dirty="0"/>
              <a:t>continue as a </a:t>
            </a:r>
            <a:r>
              <a:rPr lang="en-US" sz="1600" b="1" dirty="0"/>
              <a:t>trusted partner </a:t>
            </a:r>
            <a:r>
              <a:rPr lang="en-US" sz="1600" dirty="0"/>
              <a:t>in a complex and evolving development landscape, strongly committed to </a:t>
            </a:r>
            <a:r>
              <a:rPr lang="en-US" sz="1600" b="1" dirty="0"/>
              <a:t>our mandate to reduce poverty</a:t>
            </a:r>
            <a:r>
              <a:rPr lang="en-US" sz="1600" dirty="0"/>
              <a:t>;</a:t>
            </a:r>
          </a:p>
          <a:p>
            <a:pPr marL="285750" indent="-285750">
              <a:buFont typeface="Arial" panose="020B0604020202020204" pitchFamily="34" charset="0"/>
              <a:buChar char="•"/>
            </a:pPr>
            <a:r>
              <a:rPr lang="en-US" sz="1600" dirty="0"/>
              <a:t>be more </a:t>
            </a:r>
            <a:r>
              <a:rPr lang="en-US" sz="1600" b="1" dirty="0"/>
              <a:t>nimble</a:t>
            </a:r>
            <a:r>
              <a:rPr lang="en-US" sz="1600" dirty="0"/>
              <a:t>, </a:t>
            </a:r>
            <a:r>
              <a:rPr lang="en-US" sz="1600" b="1" dirty="0"/>
              <a:t>innovative </a:t>
            </a:r>
            <a:r>
              <a:rPr lang="en-US" sz="1600" dirty="0"/>
              <a:t>and </a:t>
            </a:r>
            <a:r>
              <a:rPr lang="en-US" sz="1600" b="1" dirty="0"/>
              <a:t>enterprising </a:t>
            </a:r>
            <a:r>
              <a:rPr lang="en-US" sz="1600" dirty="0"/>
              <a:t>– a </a:t>
            </a:r>
            <a:r>
              <a:rPr lang="en-US" sz="1600" b="1" dirty="0"/>
              <a:t>thought leader </a:t>
            </a:r>
            <a:r>
              <a:rPr lang="en-US" sz="1600" dirty="0"/>
              <a:t>that succeeds in </a:t>
            </a:r>
            <a:r>
              <a:rPr lang="en-US" sz="1600" b="1" dirty="0"/>
              <a:t>taking and managing risks</a:t>
            </a:r>
            <a:r>
              <a:rPr lang="en-US" sz="1600" dirty="0"/>
              <a:t>;</a:t>
            </a:r>
          </a:p>
          <a:p>
            <a:pPr marL="285750" indent="-285750">
              <a:buFont typeface="Arial" panose="020B0604020202020204" pitchFamily="34" charset="0"/>
              <a:buChar char="•"/>
            </a:pPr>
            <a:r>
              <a:rPr lang="en-US" sz="1600" dirty="0"/>
              <a:t>be more </a:t>
            </a:r>
            <a:r>
              <a:rPr lang="en-US" sz="1600" b="1" dirty="0"/>
              <a:t>effective and efficient </a:t>
            </a:r>
            <a:r>
              <a:rPr lang="en-US" sz="1600" dirty="0"/>
              <a:t>in utilizing resources to deliver results.</a:t>
            </a:r>
          </a:p>
          <a:p>
            <a:endParaRPr lang="en-US" sz="1600" dirty="0"/>
          </a:p>
          <a:p>
            <a:r>
              <a:rPr lang="en-US" sz="1600" dirty="0"/>
              <a:t>By 2021, we want to </a:t>
            </a:r>
            <a:r>
              <a:rPr lang="en-US" sz="1600" b="1" dirty="0"/>
              <a:t>catalyze tangible progress on</a:t>
            </a:r>
            <a:r>
              <a:rPr lang="en-US" sz="1600" dirty="0"/>
              <a:t>:</a:t>
            </a:r>
          </a:p>
          <a:p>
            <a:pPr marL="285750" indent="-285750">
              <a:buFont typeface="Arial" panose="020B0604020202020204" pitchFamily="34" charset="0"/>
              <a:buChar char="•"/>
            </a:pPr>
            <a:r>
              <a:rPr lang="en-US" sz="1600" b="1" dirty="0"/>
              <a:t>eradicating poverty in all its forms </a:t>
            </a:r>
            <a:r>
              <a:rPr lang="en-US" sz="1600" dirty="0"/>
              <a:t>– and keeping people out of poverty;</a:t>
            </a:r>
          </a:p>
          <a:p>
            <a:pPr marL="285750" indent="-285750">
              <a:buFont typeface="Arial" panose="020B0604020202020204" pitchFamily="34" charset="0"/>
              <a:buChar char="•"/>
            </a:pPr>
            <a:r>
              <a:rPr lang="en-US" sz="1600" b="1" dirty="0"/>
              <a:t>accelerating structural transformations for sustainable development</a:t>
            </a:r>
            <a:r>
              <a:rPr lang="en-US" sz="1600" dirty="0"/>
              <a:t>, especially through innovative solutions that have multiplier effects across the SDGs;</a:t>
            </a:r>
          </a:p>
          <a:p>
            <a:pPr marL="285750" indent="-285750">
              <a:buFont typeface="Arial" panose="020B0604020202020204" pitchFamily="34" charset="0"/>
              <a:buChar char="•"/>
            </a:pPr>
            <a:r>
              <a:rPr lang="en-US" sz="1600" b="1" dirty="0"/>
              <a:t>building resilience </a:t>
            </a:r>
            <a:r>
              <a:rPr lang="en-US" sz="1600" dirty="0"/>
              <a:t>to crises and shocks, in order to safeguard development gains.</a:t>
            </a:r>
          </a:p>
        </p:txBody>
      </p:sp>
      <p:pic>
        <p:nvPicPr>
          <p:cNvPr id="6" name="Picture 5">
            <a:extLst>
              <a:ext uri="{FF2B5EF4-FFF2-40B4-BE49-F238E27FC236}">
                <a16:creationId xmlns:a16="http://schemas.microsoft.com/office/drawing/2014/main" id="{C247D9CA-E6AA-42B2-83B0-B51E13EBFD58}"/>
              </a:ext>
            </a:extLst>
          </p:cNvPr>
          <p:cNvPicPr>
            <a:picLocks noChangeAspect="1"/>
          </p:cNvPicPr>
          <p:nvPr/>
        </p:nvPicPr>
        <p:blipFill>
          <a:blip r:embed="rId3"/>
          <a:stretch>
            <a:fillRect/>
          </a:stretch>
        </p:blipFill>
        <p:spPr>
          <a:xfrm>
            <a:off x="2775857" y="355390"/>
            <a:ext cx="533400" cy="1062759"/>
          </a:xfrm>
          <a:prstGeom prst="rect">
            <a:avLst/>
          </a:prstGeom>
        </p:spPr>
      </p:pic>
    </p:spTree>
    <p:extLst>
      <p:ext uri="{BB962C8B-B14F-4D97-AF65-F5344CB8AC3E}">
        <p14:creationId xmlns:p14="http://schemas.microsoft.com/office/powerpoint/2010/main" val="199484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E986E-CB6D-47DC-BCD2-4A3293CF59D7}"/>
              </a:ext>
            </a:extLst>
          </p:cNvPr>
          <p:cNvSpPr>
            <a:spLocks noGrp="1"/>
          </p:cNvSpPr>
          <p:nvPr>
            <p:ph type="sldNum" sz="quarter" idx="12"/>
          </p:nvPr>
        </p:nvSpPr>
        <p:spPr/>
        <p:txBody>
          <a:bodyPr/>
          <a:lstStyle/>
          <a:p>
            <a:fld id="{42536BA3-110C-4DA4-A448-6346FFFAD93F}" type="slidenum">
              <a:rPr lang="en-US" smtClean="0"/>
              <a:t>3</a:t>
            </a:fld>
            <a:endParaRPr lang="en-US" dirty="0"/>
          </a:p>
        </p:txBody>
      </p:sp>
      <p:sp>
        <p:nvSpPr>
          <p:cNvPr id="3" name="Rectangle 2">
            <a:extLst>
              <a:ext uri="{FF2B5EF4-FFF2-40B4-BE49-F238E27FC236}">
                <a16:creationId xmlns:a16="http://schemas.microsoft.com/office/drawing/2014/main" id="{93697089-7418-425E-86C2-49CF307F9DFA}"/>
              </a:ext>
            </a:extLst>
          </p:cNvPr>
          <p:cNvSpPr/>
          <p:nvPr/>
        </p:nvSpPr>
        <p:spPr>
          <a:xfrm>
            <a:off x="685800" y="2420731"/>
            <a:ext cx="7315200" cy="576293"/>
          </a:xfrm>
          <a:prstGeom prst="rect">
            <a:avLst/>
          </a:prstGeom>
          <a:solidFill>
            <a:schemeClr val="accent3">
              <a:lumMod val="75000"/>
            </a:schemeClr>
          </a:solidFill>
          <a:ln>
            <a:solidFill>
              <a:schemeClr val="accent3">
                <a:lumMod val="75000"/>
              </a:schemeClr>
            </a:solidFill>
          </a:ln>
        </p:spPr>
        <p:txBody>
          <a:bodyPr wrap="square" lIns="108000" tIns="72000" rIns="108000" bIns="72000">
            <a:spAutoFit/>
          </a:bodyPr>
          <a:lstStyle/>
          <a:p>
            <a:r>
              <a:rPr lang="en-US" sz="1400" b="1" dirty="0">
                <a:solidFill>
                  <a:schemeClr val="bg1"/>
                </a:solidFill>
                <a:latin typeface="Calibri" panose="020F0502020204030204" pitchFamily="34" charset="0"/>
                <a:ea typeface="Calibri" panose="020F0502020204030204" pitchFamily="34" charset="0"/>
                <a:cs typeface="Arial" panose="020B0604020202020204" pitchFamily="34" charset="0"/>
              </a:rPr>
              <a:t>2. </a:t>
            </a:r>
            <a:r>
              <a:rPr lang="en-CA" sz="1400" dirty="0">
                <a:solidFill>
                  <a:schemeClr val="bg1"/>
                </a:solidFill>
                <a:latin typeface="Calibri" panose="020F0502020204030204" pitchFamily="34" charset="0"/>
                <a:ea typeface="Calibri" panose="020F0502020204030204" pitchFamily="34" charset="0"/>
                <a:cs typeface="Arial" panose="020B0604020202020204" pitchFamily="34" charset="0"/>
              </a:rPr>
              <a:t>Government's ability to improve the performance of institutions and promote participation and accountability Increased </a:t>
            </a:r>
            <a:endParaRPr lang="en-US" sz="1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83">
            <a:extLst>
              <a:ext uri="{FF2B5EF4-FFF2-40B4-BE49-F238E27FC236}">
                <a16:creationId xmlns:a16="http://schemas.microsoft.com/office/drawing/2014/main" id="{2045AEF3-46D4-4D36-A85A-C557210D1207}"/>
              </a:ext>
            </a:extLst>
          </p:cNvPr>
          <p:cNvSpPr txBox="1">
            <a:spLocks/>
          </p:cNvSpPr>
          <p:nvPr/>
        </p:nvSpPr>
        <p:spPr>
          <a:xfrm>
            <a:off x="2057400" y="381000"/>
            <a:ext cx="4447404"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CPD Outcomes</a:t>
            </a:r>
          </a:p>
        </p:txBody>
      </p:sp>
      <p:sp>
        <p:nvSpPr>
          <p:cNvPr id="6" name="Rectangle 5">
            <a:extLst>
              <a:ext uri="{FF2B5EF4-FFF2-40B4-BE49-F238E27FC236}">
                <a16:creationId xmlns:a16="http://schemas.microsoft.com/office/drawing/2014/main" id="{A87FD3C8-4C18-4874-A4E7-E38A306EF154}"/>
              </a:ext>
            </a:extLst>
          </p:cNvPr>
          <p:cNvSpPr/>
          <p:nvPr/>
        </p:nvSpPr>
        <p:spPr>
          <a:xfrm>
            <a:off x="685800" y="3546062"/>
            <a:ext cx="7315200" cy="576293"/>
          </a:xfrm>
          <a:prstGeom prst="rect">
            <a:avLst/>
          </a:prstGeom>
          <a:solidFill>
            <a:srgbClr val="FFC000"/>
          </a:solidFill>
          <a:ln>
            <a:solidFill>
              <a:srgbClr val="FFC000"/>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3. </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Productive sectors strengthened to  promote inclusive growth and local development especially in most disadvantaged areas</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17B3B4-F825-40F9-9532-9661BE72FF08}"/>
              </a:ext>
            </a:extLst>
          </p:cNvPr>
          <p:cNvSpPr/>
          <p:nvPr/>
        </p:nvSpPr>
        <p:spPr>
          <a:xfrm>
            <a:off x="685800" y="4671393"/>
            <a:ext cx="7315200" cy="360850"/>
          </a:xfrm>
          <a:prstGeom prst="rect">
            <a:avLst/>
          </a:prstGeom>
          <a:solidFill>
            <a:schemeClr val="accent6">
              <a:lumMod val="60000"/>
              <a:lumOff val="40000"/>
            </a:schemeClr>
          </a:solidFill>
          <a:ln>
            <a:solidFill>
              <a:schemeClr val="accent6">
                <a:lumMod val="60000"/>
                <a:lumOff val="40000"/>
              </a:schemeClr>
            </a:solidFill>
          </a:ln>
        </p:spPr>
        <p:txBody>
          <a:bodyPr wrap="square" lIns="108000" tIns="72000" rIns="108000" bIns="72000">
            <a:spAutoFit/>
          </a:bodyPr>
          <a:lstStyle/>
          <a:p>
            <a:r>
              <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rPr>
              <a:t>4.</a:t>
            </a: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 Lebanon has adopted measures to improve environmental Governance </a:t>
            </a:r>
            <a:endParaRPr lang="en-CA"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EA01796-9345-4D42-93F7-6DD32FFE7575}"/>
              </a:ext>
            </a:extLst>
          </p:cNvPr>
          <p:cNvSpPr/>
          <p:nvPr/>
        </p:nvSpPr>
        <p:spPr>
          <a:xfrm>
            <a:off x="685800" y="1295400"/>
            <a:ext cx="7315200" cy="576293"/>
          </a:xfrm>
          <a:prstGeom prst="rect">
            <a:avLst/>
          </a:prstGeom>
          <a:solidFill>
            <a:schemeClr val="accent1">
              <a:lumMod val="60000"/>
              <a:lumOff val="40000"/>
            </a:schemeClr>
          </a:solidFill>
          <a:ln>
            <a:solidFill>
              <a:schemeClr val="accent1">
                <a:lumMod val="60000"/>
                <a:lumOff val="40000"/>
              </a:schemeClr>
            </a:solidFill>
          </a:ln>
        </p:spPr>
        <p:txBody>
          <a:bodyPr wrap="square" lIns="108000" tIns="72000" rIns="108000" bIns="72000">
            <a:spAutoFit/>
          </a:bodyPr>
          <a:lstStyle/>
          <a:p>
            <a:pPr marL="180975" indent="-180975">
              <a:buAutoNum type="arabicPeriod"/>
            </a:pP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Lebanon has institutionalized mechanisms to promote peace and prevent, mitigate and manage conflict at national, municipal and community levels</a:t>
            </a:r>
            <a:endParaRPr lang="en-CA" sz="1400" i="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80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EFB8FE-BCC0-4A1C-9B8F-99FD24AFA18C}"/>
              </a:ext>
            </a:extLst>
          </p:cNvPr>
          <p:cNvSpPr>
            <a:spLocks noGrp="1"/>
          </p:cNvSpPr>
          <p:nvPr>
            <p:ph type="sldNum" sz="quarter" idx="12"/>
          </p:nvPr>
        </p:nvSpPr>
        <p:spPr/>
        <p:txBody>
          <a:bodyPr/>
          <a:lstStyle/>
          <a:p>
            <a:fld id="{42536BA3-110C-4DA4-A448-6346FFFAD93F}" type="slidenum">
              <a:rPr lang="en-US" smtClean="0"/>
              <a:t>4</a:t>
            </a:fld>
            <a:endParaRPr lang="en-US" dirty="0"/>
          </a:p>
        </p:txBody>
      </p:sp>
      <p:sp>
        <p:nvSpPr>
          <p:cNvPr id="4" name="Title 83">
            <a:extLst>
              <a:ext uri="{FF2B5EF4-FFF2-40B4-BE49-F238E27FC236}">
                <a16:creationId xmlns:a16="http://schemas.microsoft.com/office/drawing/2014/main" id="{7033689A-2790-44EE-A103-38AF3B06F002}"/>
              </a:ext>
            </a:extLst>
          </p:cNvPr>
          <p:cNvSpPr txBox="1">
            <a:spLocks/>
          </p:cNvSpPr>
          <p:nvPr/>
        </p:nvSpPr>
        <p:spPr>
          <a:xfrm>
            <a:off x="1459230" y="46690"/>
            <a:ext cx="669417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Progress and main achievements in 2017</a:t>
            </a:r>
          </a:p>
        </p:txBody>
      </p:sp>
      <p:sp>
        <p:nvSpPr>
          <p:cNvPr id="7" name="Rectangle 6">
            <a:extLst>
              <a:ext uri="{FF2B5EF4-FFF2-40B4-BE49-F238E27FC236}">
                <a16:creationId xmlns:a16="http://schemas.microsoft.com/office/drawing/2014/main" id="{D21AC457-EA87-492C-A525-5D523533612D}"/>
              </a:ext>
            </a:extLst>
          </p:cNvPr>
          <p:cNvSpPr/>
          <p:nvPr/>
        </p:nvSpPr>
        <p:spPr>
          <a:xfrm>
            <a:off x="333374" y="650833"/>
            <a:ext cx="8632155" cy="576293"/>
          </a:xfrm>
          <a:prstGeom prst="rect">
            <a:avLst/>
          </a:prstGeom>
          <a:solidFill>
            <a:schemeClr val="accent1">
              <a:lumMod val="60000"/>
              <a:lumOff val="40000"/>
            </a:schemeClr>
          </a:solidFill>
          <a:ln>
            <a:solidFill>
              <a:schemeClr val="accent1">
                <a:lumMod val="60000"/>
                <a:lumOff val="40000"/>
              </a:schemeClr>
            </a:solidFill>
          </a:ln>
        </p:spPr>
        <p:txBody>
          <a:bodyPr wrap="square" lIns="108000" tIns="72000" rIns="108000" bIns="72000">
            <a:spAutoFit/>
          </a:bodyPr>
          <a:lstStyle/>
          <a:p>
            <a:pPr marL="180975" indent="-180975">
              <a:buAutoNum type="arabicPeriod"/>
            </a:pP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Lebanon has institutionalized mechanisms to promote peace and prevent, mitigate and manage conflict at national, municipal and community levels</a:t>
            </a:r>
            <a:endParaRPr lang="en-CA" sz="1400" i="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62D44B0-5E59-473C-B34F-D8045D00F0C4}"/>
              </a:ext>
            </a:extLst>
          </p:cNvPr>
          <p:cNvSpPr/>
          <p:nvPr/>
        </p:nvSpPr>
        <p:spPr>
          <a:xfrm>
            <a:off x="368678" y="2439822"/>
            <a:ext cx="8604081" cy="94556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27" name="TextBox 26">
            <a:extLst>
              <a:ext uri="{FF2B5EF4-FFF2-40B4-BE49-F238E27FC236}">
                <a16:creationId xmlns:a16="http://schemas.microsoft.com/office/drawing/2014/main" id="{29DBC731-CACB-4639-8A2D-FD33824F1FBB}"/>
              </a:ext>
            </a:extLst>
          </p:cNvPr>
          <p:cNvSpPr txBox="1"/>
          <p:nvPr/>
        </p:nvSpPr>
        <p:spPr>
          <a:xfrm>
            <a:off x="381000" y="2435741"/>
            <a:ext cx="7628658" cy="954107"/>
          </a:xfrm>
          <a:prstGeom prst="rect">
            <a:avLst/>
          </a:prstGeom>
          <a:noFill/>
        </p:spPr>
        <p:txBody>
          <a:bodyPr wrap="square" rtlCol="0">
            <a:spAutoFit/>
          </a:bodyPr>
          <a:lstStyle/>
          <a:p>
            <a:pPr marL="285750" indent="-285750">
              <a:buFont typeface="Wingdings" panose="05000000000000000000" pitchFamily="2" charset="2"/>
              <a:buChar char="§"/>
            </a:pPr>
            <a:r>
              <a:rPr lang="en-US" sz="1400" dirty="0"/>
              <a:t>A national political dialogue              unified roadmap pertaining to Palestinian refugees affairs</a:t>
            </a:r>
          </a:p>
          <a:p>
            <a:r>
              <a:rPr lang="en-US" sz="1400" dirty="0"/>
              <a:t>       Political Parties’ dialogue on response to the Syrian refugees crisis producing a position paper.</a:t>
            </a:r>
          </a:p>
          <a:p>
            <a:pPr marL="285750" indent="-285750">
              <a:buFont typeface="Wingdings" panose="05000000000000000000" pitchFamily="2" charset="2"/>
              <a:buChar char="§"/>
            </a:pPr>
            <a:r>
              <a:rPr lang="en-US" sz="1400" dirty="0"/>
              <a:t>Conducted a the first ever Palestinian Refugees Population and Housing Census in Camps and Gatherings                evidence based policy development </a:t>
            </a:r>
          </a:p>
        </p:txBody>
      </p:sp>
      <p:sp>
        <p:nvSpPr>
          <p:cNvPr id="29" name="Rectangle 28">
            <a:extLst>
              <a:ext uri="{FF2B5EF4-FFF2-40B4-BE49-F238E27FC236}">
                <a16:creationId xmlns:a16="http://schemas.microsoft.com/office/drawing/2014/main" id="{9240CA70-2039-4236-B54D-4257CA3E393F}"/>
              </a:ext>
            </a:extLst>
          </p:cNvPr>
          <p:cNvSpPr/>
          <p:nvPr/>
        </p:nvSpPr>
        <p:spPr>
          <a:xfrm>
            <a:off x="368679" y="3471371"/>
            <a:ext cx="8604081" cy="94556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32" name="TextBox 31">
            <a:extLst>
              <a:ext uri="{FF2B5EF4-FFF2-40B4-BE49-F238E27FC236}">
                <a16:creationId xmlns:a16="http://schemas.microsoft.com/office/drawing/2014/main" id="{8D6E40BE-EE27-4307-9F21-FE858C74EBC9}"/>
              </a:ext>
            </a:extLst>
          </p:cNvPr>
          <p:cNvSpPr txBox="1"/>
          <p:nvPr/>
        </p:nvSpPr>
        <p:spPr>
          <a:xfrm>
            <a:off x="381000" y="3441760"/>
            <a:ext cx="7628659" cy="954107"/>
          </a:xfrm>
          <a:prstGeom prst="rect">
            <a:avLst/>
          </a:prstGeom>
          <a:noFill/>
        </p:spPr>
        <p:txBody>
          <a:bodyPr wrap="square" rtlCol="0">
            <a:spAutoFit/>
          </a:bodyPr>
          <a:lstStyle/>
          <a:p>
            <a:pPr marL="285750" indent="-285750">
              <a:buFont typeface="Wingdings" panose="05000000000000000000" pitchFamily="2" charset="2"/>
              <a:buChar char="§"/>
            </a:pPr>
            <a:r>
              <a:rPr lang="en-US" sz="1400" dirty="0"/>
              <a:t>Host communities &amp; refugees have access to basic security service              strengthening of Municipal Police (including women promotion)</a:t>
            </a:r>
          </a:p>
          <a:p>
            <a:pPr marL="285750" indent="-285750">
              <a:buFont typeface="Wingdings" panose="05000000000000000000" pitchFamily="2" charset="2"/>
              <a:buChar char="§"/>
            </a:pPr>
            <a:r>
              <a:rPr lang="en-US" sz="1400" dirty="0"/>
              <a:t>MOIM has a strengthened early warning mechanism               monitoring community tensions </a:t>
            </a:r>
          </a:p>
          <a:p>
            <a:pPr marL="285750" indent="-285750">
              <a:buFont typeface="Wingdings" panose="05000000000000000000" pitchFamily="2" charset="2"/>
              <a:buChar char="§"/>
            </a:pPr>
            <a:r>
              <a:rPr lang="en-US" sz="1400" dirty="0"/>
              <a:t>Prison detention conditions improved including support to upholding HR (Roumieh central prison) </a:t>
            </a:r>
          </a:p>
        </p:txBody>
      </p:sp>
      <p:sp>
        <p:nvSpPr>
          <p:cNvPr id="35" name="Rectangle 34">
            <a:extLst>
              <a:ext uri="{FF2B5EF4-FFF2-40B4-BE49-F238E27FC236}">
                <a16:creationId xmlns:a16="http://schemas.microsoft.com/office/drawing/2014/main" id="{67FF8EEC-D646-4A07-AEB1-4B79F93467E9}"/>
              </a:ext>
            </a:extLst>
          </p:cNvPr>
          <p:cNvSpPr/>
          <p:nvPr/>
        </p:nvSpPr>
        <p:spPr>
          <a:xfrm>
            <a:off x="368680" y="4508948"/>
            <a:ext cx="8604081" cy="94556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37" name="TextBox 36">
            <a:extLst>
              <a:ext uri="{FF2B5EF4-FFF2-40B4-BE49-F238E27FC236}">
                <a16:creationId xmlns:a16="http://schemas.microsoft.com/office/drawing/2014/main" id="{E718CB46-5E8C-4C3B-B7C7-E8C927D9E422}"/>
              </a:ext>
            </a:extLst>
          </p:cNvPr>
          <p:cNvSpPr txBox="1"/>
          <p:nvPr/>
        </p:nvSpPr>
        <p:spPr>
          <a:xfrm>
            <a:off x="400408" y="4484453"/>
            <a:ext cx="7655880" cy="954107"/>
          </a:xfrm>
          <a:prstGeom prst="rect">
            <a:avLst/>
          </a:prstGeom>
          <a:noFill/>
        </p:spPr>
        <p:txBody>
          <a:bodyPr wrap="square" rtlCol="0">
            <a:spAutoFit/>
          </a:bodyPr>
          <a:lstStyle/>
          <a:p>
            <a:pPr marL="285750" indent="-285750">
              <a:buFont typeface="Wingdings" panose="05000000000000000000" pitchFamily="2" charset="2"/>
              <a:buChar char="§"/>
            </a:pPr>
            <a:r>
              <a:rPr lang="en-US" sz="1400" dirty="0"/>
              <a:t>LMAC abiding by CCM obligations               strategy review conducted</a:t>
            </a:r>
          </a:p>
          <a:p>
            <a:pPr marL="285750" indent="-285750">
              <a:buFont typeface="Wingdings" panose="05000000000000000000" pitchFamily="2" charset="2"/>
              <a:buChar char="§"/>
            </a:pPr>
            <a:r>
              <a:rPr lang="en-US" sz="1400" dirty="0"/>
              <a:t>National Mine Action Standards updated and in line with International ones              speeding up clearance operations </a:t>
            </a:r>
          </a:p>
          <a:p>
            <a:pPr marL="285750" indent="-285750">
              <a:buFont typeface="Wingdings" panose="05000000000000000000" pitchFamily="2" charset="2"/>
              <a:buChar char="§"/>
            </a:pPr>
            <a:r>
              <a:rPr lang="en-US" sz="1400" dirty="0"/>
              <a:t>Mine Action including MRE in Lebanon is now all inclusive              refugee communities </a:t>
            </a:r>
          </a:p>
        </p:txBody>
      </p:sp>
      <p:sp>
        <p:nvSpPr>
          <p:cNvPr id="38" name="Rectangle 37">
            <a:extLst>
              <a:ext uri="{FF2B5EF4-FFF2-40B4-BE49-F238E27FC236}">
                <a16:creationId xmlns:a16="http://schemas.microsoft.com/office/drawing/2014/main" id="{26969731-72F3-4737-BD0B-F68F1ED75E7F}"/>
              </a:ext>
            </a:extLst>
          </p:cNvPr>
          <p:cNvSpPr/>
          <p:nvPr/>
        </p:nvSpPr>
        <p:spPr>
          <a:xfrm>
            <a:off x="368678" y="1284969"/>
            <a:ext cx="3171825" cy="1068736"/>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72000" rIns="108000" bIns="72000" anchor="ctr" anchorCtr="0">
            <a:spAutoFit/>
          </a:bodyPr>
          <a:lstStyle/>
          <a:p>
            <a:pPr marL="265113" indent="-265113"/>
            <a:r>
              <a:rPr lang="en-US" sz="1200" b="1" dirty="0">
                <a:solidFill>
                  <a:srgbClr val="000000"/>
                </a:solidFill>
                <a:latin typeface="Calibri" panose="020F0502020204030204" pitchFamily="34" charset="0"/>
                <a:cs typeface="Arial" panose="020B0604020202020204" pitchFamily="34" charset="0"/>
              </a:rPr>
              <a:t>Output 1</a:t>
            </a:r>
            <a:r>
              <a:rPr 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Evidence-based peaceful dialogue on key national issues institutionalized at all levels. </a:t>
            </a:r>
          </a:p>
          <a:p>
            <a:pPr marL="265113" indent="-265113"/>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CA" sz="1200" i="1" dirty="0">
                <a:solidFill>
                  <a:srgbClr val="000000"/>
                </a:solidFill>
                <a:latin typeface="Calibri" panose="020F0502020204030204" pitchFamily="34" charset="0"/>
                <a:ea typeface="Calibri" panose="020F0502020204030204" pitchFamily="34" charset="0"/>
                <a:cs typeface="Arial" panose="020B0604020202020204" pitchFamily="34" charset="0"/>
              </a:rPr>
              <a:t>Baseline: </a:t>
            </a:r>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5</a:t>
            </a:r>
          </a:p>
          <a:p>
            <a:pPr marL="265113" indent="-265113"/>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CA" sz="1200" i="1" dirty="0">
                <a:solidFill>
                  <a:srgbClr val="000000"/>
                </a:solidFill>
                <a:latin typeface="Calibri" panose="020F0502020204030204" pitchFamily="34" charset="0"/>
                <a:ea typeface="Calibri" panose="020F0502020204030204" pitchFamily="34" charset="0"/>
                <a:cs typeface="Arial" panose="020B0604020202020204" pitchFamily="34" charset="0"/>
              </a:rPr>
              <a:t>Target: </a:t>
            </a:r>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15</a:t>
            </a:r>
          </a:p>
        </p:txBody>
      </p:sp>
      <p:sp>
        <p:nvSpPr>
          <p:cNvPr id="39" name="Rectangle 38">
            <a:extLst>
              <a:ext uri="{FF2B5EF4-FFF2-40B4-BE49-F238E27FC236}">
                <a16:creationId xmlns:a16="http://schemas.microsoft.com/office/drawing/2014/main" id="{23C0676D-27DB-48AC-9544-C8F95EC04182}"/>
              </a:ext>
            </a:extLst>
          </p:cNvPr>
          <p:cNvSpPr/>
          <p:nvPr/>
        </p:nvSpPr>
        <p:spPr>
          <a:xfrm>
            <a:off x="3577280" y="1275878"/>
            <a:ext cx="2841172" cy="1068736"/>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72000" rIns="108000" bIns="72000" anchor="ctr" anchorCtr="0">
            <a:spAutoFit/>
          </a:bodyPr>
          <a:lstStyle/>
          <a:p>
            <a:pPr marL="265113" indent="-265113"/>
            <a:r>
              <a:rPr lang="en-US" sz="1200" b="1" dirty="0">
                <a:solidFill>
                  <a:srgbClr val="000000"/>
                </a:solidFill>
                <a:latin typeface="Calibri" panose="020F0502020204030204" pitchFamily="34" charset="0"/>
                <a:cs typeface="Arial" panose="020B0604020202020204" pitchFamily="34" charset="0"/>
              </a:rPr>
              <a:t>Output 2 </a:t>
            </a:r>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Systems and capacities in place to monitor tensions and maintain peace.</a:t>
            </a:r>
          </a:p>
          <a:p>
            <a:pPr marL="265113" indent="-265113"/>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	Baseline: 50</a:t>
            </a:r>
          </a:p>
          <a:p>
            <a:pPr marL="265113" indent="-265113"/>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	Target: 212</a:t>
            </a:r>
          </a:p>
        </p:txBody>
      </p:sp>
      <p:sp>
        <p:nvSpPr>
          <p:cNvPr id="40" name="Rectangle 39">
            <a:extLst>
              <a:ext uri="{FF2B5EF4-FFF2-40B4-BE49-F238E27FC236}">
                <a16:creationId xmlns:a16="http://schemas.microsoft.com/office/drawing/2014/main" id="{5A79459F-7893-4368-811C-0AA6EF74E26D}"/>
              </a:ext>
            </a:extLst>
          </p:cNvPr>
          <p:cNvSpPr/>
          <p:nvPr/>
        </p:nvSpPr>
        <p:spPr>
          <a:xfrm>
            <a:off x="6455229" y="1267183"/>
            <a:ext cx="2517531" cy="1068736"/>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72000" rIns="108000" bIns="72000" anchor="ctr" anchorCtr="0">
            <a:spAutoFit/>
          </a:bodyPr>
          <a:lstStyle/>
          <a:p>
            <a:pPr marL="265113" indent="-265113"/>
            <a:r>
              <a:rPr lang="en-US" sz="1200" b="1" dirty="0">
                <a:solidFill>
                  <a:srgbClr val="000000"/>
                </a:solidFill>
                <a:latin typeface="Calibri" panose="020F0502020204030204" pitchFamily="34" charset="0"/>
                <a:cs typeface="Arial" panose="020B0604020202020204" pitchFamily="34" charset="0"/>
              </a:rPr>
              <a:t>Output 3 </a:t>
            </a:r>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Systems and capacities in place to govern municipal police roles. </a:t>
            </a:r>
          </a:p>
          <a:p>
            <a:pPr marL="265113" indent="-265113"/>
            <a:r>
              <a:rPr lang="en-CA" sz="12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CA" sz="1200" i="1" dirty="0">
                <a:solidFill>
                  <a:srgbClr val="000000"/>
                </a:solidFill>
                <a:latin typeface="Calibri" panose="020F0502020204030204" pitchFamily="34" charset="0"/>
                <a:ea typeface="Calibri" panose="020F0502020204030204" pitchFamily="34" charset="0"/>
                <a:cs typeface="Arial" panose="020B0604020202020204" pitchFamily="34" charset="0"/>
              </a:rPr>
              <a:t>Baseline: 0</a:t>
            </a:r>
          </a:p>
          <a:p>
            <a:pPr marL="265113" indent="-265113"/>
            <a:r>
              <a:rPr lang="en-CA" sz="1200" i="1" dirty="0">
                <a:solidFill>
                  <a:srgbClr val="000000"/>
                </a:solidFill>
                <a:latin typeface="Calibri" panose="020F0502020204030204" pitchFamily="34" charset="0"/>
                <a:ea typeface="Calibri" panose="020F0502020204030204" pitchFamily="34" charset="0"/>
                <a:cs typeface="Arial" panose="020B0604020202020204" pitchFamily="34" charset="0"/>
              </a:rPr>
              <a:t>	Target: 200 </a:t>
            </a:r>
          </a:p>
        </p:txBody>
      </p:sp>
      <p:sp>
        <p:nvSpPr>
          <p:cNvPr id="41" name="Rectangle 40">
            <a:extLst>
              <a:ext uri="{FF2B5EF4-FFF2-40B4-BE49-F238E27FC236}">
                <a16:creationId xmlns:a16="http://schemas.microsoft.com/office/drawing/2014/main" id="{F3E03D07-E416-4106-BCB3-80A1E6CF3F6B}"/>
              </a:ext>
            </a:extLst>
          </p:cNvPr>
          <p:cNvSpPr/>
          <p:nvPr/>
        </p:nvSpPr>
        <p:spPr>
          <a:xfrm>
            <a:off x="368679" y="5576906"/>
            <a:ext cx="8622922" cy="945569"/>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pic>
        <p:nvPicPr>
          <p:cNvPr id="46" name="Picture 45">
            <a:extLst>
              <a:ext uri="{FF2B5EF4-FFF2-40B4-BE49-F238E27FC236}">
                <a16:creationId xmlns:a16="http://schemas.microsoft.com/office/drawing/2014/main" id="{45A16284-3609-403D-8737-7056529F5A55}"/>
              </a:ext>
            </a:extLst>
          </p:cNvPr>
          <p:cNvPicPr>
            <a:picLocks noChangeAspect="1"/>
          </p:cNvPicPr>
          <p:nvPr/>
        </p:nvPicPr>
        <p:blipFill>
          <a:blip r:embed="rId2"/>
          <a:stretch>
            <a:fillRect/>
          </a:stretch>
        </p:blipFill>
        <p:spPr>
          <a:xfrm>
            <a:off x="3193138" y="5680188"/>
            <a:ext cx="1707416" cy="739003"/>
          </a:xfrm>
          <a:prstGeom prst="rect">
            <a:avLst/>
          </a:prstGeom>
        </p:spPr>
      </p:pic>
      <p:pic>
        <p:nvPicPr>
          <p:cNvPr id="47" name="Picture 46">
            <a:extLst>
              <a:ext uri="{FF2B5EF4-FFF2-40B4-BE49-F238E27FC236}">
                <a16:creationId xmlns:a16="http://schemas.microsoft.com/office/drawing/2014/main" id="{0C38F8EB-F5EC-4CA0-BC77-DF1ECC8C0118}"/>
              </a:ext>
            </a:extLst>
          </p:cNvPr>
          <p:cNvPicPr>
            <a:picLocks noChangeAspect="1"/>
          </p:cNvPicPr>
          <p:nvPr/>
        </p:nvPicPr>
        <p:blipFill>
          <a:blip r:embed="rId3"/>
          <a:stretch>
            <a:fillRect/>
          </a:stretch>
        </p:blipFill>
        <p:spPr>
          <a:xfrm>
            <a:off x="479877" y="5706816"/>
            <a:ext cx="2276621" cy="733447"/>
          </a:xfrm>
          <a:prstGeom prst="rect">
            <a:avLst/>
          </a:prstGeom>
        </p:spPr>
      </p:pic>
      <p:pic>
        <p:nvPicPr>
          <p:cNvPr id="51" name="Picture 50">
            <a:extLst>
              <a:ext uri="{FF2B5EF4-FFF2-40B4-BE49-F238E27FC236}">
                <a16:creationId xmlns:a16="http://schemas.microsoft.com/office/drawing/2014/main" id="{87DE4631-38C4-48A6-9B1F-1E3FEBD57DC0}"/>
              </a:ext>
            </a:extLst>
          </p:cNvPr>
          <p:cNvPicPr>
            <a:picLocks noChangeAspect="1"/>
          </p:cNvPicPr>
          <p:nvPr/>
        </p:nvPicPr>
        <p:blipFill>
          <a:blip r:embed="rId4"/>
          <a:stretch>
            <a:fillRect/>
          </a:stretch>
        </p:blipFill>
        <p:spPr>
          <a:xfrm>
            <a:off x="5461731" y="5656013"/>
            <a:ext cx="1886814" cy="729733"/>
          </a:xfrm>
          <a:prstGeom prst="rect">
            <a:avLst/>
          </a:prstGeom>
        </p:spPr>
      </p:pic>
      <p:sp>
        <p:nvSpPr>
          <p:cNvPr id="54" name="Arrow: Right 53">
            <a:extLst>
              <a:ext uri="{FF2B5EF4-FFF2-40B4-BE49-F238E27FC236}">
                <a16:creationId xmlns:a16="http://schemas.microsoft.com/office/drawing/2014/main" id="{04E86C67-7154-4D8E-A4AE-CECA365AA24E}"/>
              </a:ext>
            </a:extLst>
          </p:cNvPr>
          <p:cNvSpPr/>
          <p:nvPr/>
        </p:nvSpPr>
        <p:spPr>
          <a:xfrm>
            <a:off x="2806003" y="2592828"/>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45613437-6985-4076-970C-CE42DC381367}"/>
              </a:ext>
            </a:extLst>
          </p:cNvPr>
          <p:cNvSpPr/>
          <p:nvPr/>
        </p:nvSpPr>
        <p:spPr>
          <a:xfrm>
            <a:off x="1586803" y="3202428"/>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extLst>
              <a:ext uri="{FF2B5EF4-FFF2-40B4-BE49-F238E27FC236}">
                <a16:creationId xmlns:a16="http://schemas.microsoft.com/office/drawing/2014/main" id="{3456EF8E-E062-44ED-B22A-B640328D00C4}"/>
              </a:ext>
            </a:extLst>
          </p:cNvPr>
          <p:cNvSpPr/>
          <p:nvPr/>
        </p:nvSpPr>
        <p:spPr>
          <a:xfrm>
            <a:off x="5611793" y="3583428"/>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Right 56">
            <a:extLst>
              <a:ext uri="{FF2B5EF4-FFF2-40B4-BE49-F238E27FC236}">
                <a16:creationId xmlns:a16="http://schemas.microsoft.com/office/drawing/2014/main" id="{45040EDD-ADAF-4460-BCE3-76AED62C5024}"/>
              </a:ext>
            </a:extLst>
          </p:cNvPr>
          <p:cNvSpPr/>
          <p:nvPr/>
        </p:nvSpPr>
        <p:spPr>
          <a:xfrm>
            <a:off x="4621193" y="4023393"/>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8B9FE0CF-9822-4225-BE9C-6237B4B2E728}"/>
              </a:ext>
            </a:extLst>
          </p:cNvPr>
          <p:cNvSpPr/>
          <p:nvPr/>
        </p:nvSpPr>
        <p:spPr>
          <a:xfrm>
            <a:off x="3283863" y="4631337"/>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9EC50478-3C82-445A-93D8-046557085527}"/>
              </a:ext>
            </a:extLst>
          </p:cNvPr>
          <p:cNvSpPr/>
          <p:nvPr/>
        </p:nvSpPr>
        <p:spPr>
          <a:xfrm>
            <a:off x="6265841" y="4871333"/>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423D7307-199D-4052-8C02-6ED35ACE33BB}"/>
              </a:ext>
            </a:extLst>
          </p:cNvPr>
          <p:cNvSpPr/>
          <p:nvPr/>
        </p:nvSpPr>
        <p:spPr>
          <a:xfrm>
            <a:off x="5035211" y="5265116"/>
            <a:ext cx="457200" cy="74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a:extLst>
              <a:ext uri="{FF2B5EF4-FFF2-40B4-BE49-F238E27FC236}">
                <a16:creationId xmlns:a16="http://schemas.microsoft.com/office/drawing/2014/main" id="{4DBED2A9-AF1A-4C74-A208-615F662F139F}"/>
              </a:ext>
            </a:extLst>
          </p:cNvPr>
          <p:cNvSpPr/>
          <p:nvPr/>
        </p:nvSpPr>
        <p:spPr>
          <a:xfrm>
            <a:off x="2574089" y="6159226"/>
            <a:ext cx="195256" cy="63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Right 62">
            <a:extLst>
              <a:ext uri="{FF2B5EF4-FFF2-40B4-BE49-F238E27FC236}">
                <a16:creationId xmlns:a16="http://schemas.microsoft.com/office/drawing/2014/main" id="{E9C7EADD-B959-41E5-A00E-E11DE8693F86}"/>
              </a:ext>
            </a:extLst>
          </p:cNvPr>
          <p:cNvSpPr/>
          <p:nvPr/>
        </p:nvSpPr>
        <p:spPr>
          <a:xfrm>
            <a:off x="5936052" y="6095456"/>
            <a:ext cx="259616" cy="63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BBC181FC-2D7A-40AF-8596-CDEDFA6A178C}"/>
              </a:ext>
            </a:extLst>
          </p:cNvPr>
          <p:cNvSpPr txBox="1"/>
          <p:nvPr/>
        </p:nvSpPr>
        <p:spPr>
          <a:xfrm>
            <a:off x="2788754" y="5981274"/>
            <a:ext cx="457200" cy="369332"/>
          </a:xfrm>
          <a:prstGeom prst="rect">
            <a:avLst/>
          </a:prstGeom>
          <a:noFill/>
        </p:spPr>
        <p:txBody>
          <a:bodyPr wrap="square" rtlCol="0">
            <a:spAutoFit/>
          </a:bodyPr>
          <a:lstStyle/>
          <a:p>
            <a:r>
              <a:rPr lang="en-US" b="1" dirty="0">
                <a:solidFill>
                  <a:schemeClr val="accent1"/>
                </a:solidFill>
              </a:rPr>
              <a:t>92</a:t>
            </a:r>
          </a:p>
        </p:txBody>
      </p:sp>
      <p:sp>
        <p:nvSpPr>
          <p:cNvPr id="65" name="TextBox 64">
            <a:extLst>
              <a:ext uri="{FF2B5EF4-FFF2-40B4-BE49-F238E27FC236}">
                <a16:creationId xmlns:a16="http://schemas.microsoft.com/office/drawing/2014/main" id="{4DFFFEA6-44D4-461B-A040-ED4F1F353C7C}"/>
              </a:ext>
            </a:extLst>
          </p:cNvPr>
          <p:cNvSpPr txBox="1"/>
          <p:nvPr/>
        </p:nvSpPr>
        <p:spPr>
          <a:xfrm>
            <a:off x="5004531" y="5943600"/>
            <a:ext cx="457200" cy="369332"/>
          </a:xfrm>
          <a:prstGeom prst="rect">
            <a:avLst/>
          </a:prstGeom>
          <a:noFill/>
        </p:spPr>
        <p:txBody>
          <a:bodyPr wrap="square" rtlCol="0">
            <a:spAutoFit/>
          </a:bodyPr>
          <a:lstStyle/>
          <a:p>
            <a:r>
              <a:rPr lang="en-US" b="1" dirty="0">
                <a:solidFill>
                  <a:schemeClr val="accent1"/>
                </a:solidFill>
              </a:rPr>
              <a:t>18</a:t>
            </a:r>
          </a:p>
        </p:txBody>
      </p:sp>
      <p:sp>
        <p:nvSpPr>
          <p:cNvPr id="66" name="Arrow: Right 65">
            <a:extLst>
              <a:ext uri="{FF2B5EF4-FFF2-40B4-BE49-F238E27FC236}">
                <a16:creationId xmlns:a16="http://schemas.microsoft.com/office/drawing/2014/main" id="{AB4ACF77-CAD7-484A-80B9-54CE5B5FB0BC}"/>
              </a:ext>
            </a:extLst>
          </p:cNvPr>
          <p:cNvSpPr/>
          <p:nvPr/>
        </p:nvSpPr>
        <p:spPr>
          <a:xfrm>
            <a:off x="7220308" y="6106402"/>
            <a:ext cx="152400" cy="90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1E1C1280-5966-4FF8-8F0D-3EDB9203032C}"/>
              </a:ext>
            </a:extLst>
          </p:cNvPr>
          <p:cNvSpPr txBox="1"/>
          <p:nvPr/>
        </p:nvSpPr>
        <p:spPr>
          <a:xfrm>
            <a:off x="7391400" y="5925824"/>
            <a:ext cx="457200" cy="369332"/>
          </a:xfrm>
          <a:prstGeom prst="rect">
            <a:avLst/>
          </a:prstGeom>
          <a:noFill/>
        </p:spPr>
        <p:txBody>
          <a:bodyPr wrap="square" rtlCol="0">
            <a:spAutoFit/>
          </a:bodyPr>
          <a:lstStyle/>
          <a:p>
            <a:r>
              <a:rPr lang="en-US" b="1" dirty="0">
                <a:solidFill>
                  <a:schemeClr val="accent1"/>
                </a:solidFill>
              </a:rPr>
              <a:t>30</a:t>
            </a:r>
          </a:p>
        </p:txBody>
      </p:sp>
    </p:spTree>
    <p:extLst>
      <p:ext uri="{BB962C8B-B14F-4D97-AF65-F5344CB8AC3E}">
        <p14:creationId xmlns:p14="http://schemas.microsoft.com/office/powerpoint/2010/main" val="407977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EFB8FE-BCC0-4A1C-9B8F-99FD24AFA18C}"/>
              </a:ext>
            </a:extLst>
          </p:cNvPr>
          <p:cNvSpPr>
            <a:spLocks noGrp="1"/>
          </p:cNvSpPr>
          <p:nvPr>
            <p:ph type="sldNum" sz="quarter" idx="12"/>
          </p:nvPr>
        </p:nvSpPr>
        <p:spPr/>
        <p:txBody>
          <a:bodyPr/>
          <a:lstStyle/>
          <a:p>
            <a:fld id="{42536BA3-110C-4DA4-A448-6346FFFAD93F}" type="slidenum">
              <a:rPr lang="en-US" smtClean="0"/>
              <a:t>5</a:t>
            </a:fld>
            <a:endParaRPr lang="en-US" dirty="0"/>
          </a:p>
        </p:txBody>
      </p:sp>
      <p:sp>
        <p:nvSpPr>
          <p:cNvPr id="4" name="Title 83">
            <a:extLst>
              <a:ext uri="{FF2B5EF4-FFF2-40B4-BE49-F238E27FC236}">
                <a16:creationId xmlns:a16="http://schemas.microsoft.com/office/drawing/2014/main" id="{7033689A-2790-44EE-A103-38AF3B06F002}"/>
              </a:ext>
            </a:extLst>
          </p:cNvPr>
          <p:cNvSpPr txBox="1">
            <a:spLocks/>
          </p:cNvSpPr>
          <p:nvPr/>
        </p:nvSpPr>
        <p:spPr>
          <a:xfrm>
            <a:off x="762000" y="120555"/>
            <a:ext cx="70866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Expected results 2018</a:t>
            </a:r>
          </a:p>
        </p:txBody>
      </p:sp>
      <p:sp>
        <p:nvSpPr>
          <p:cNvPr id="7" name="Rectangle 6">
            <a:extLst>
              <a:ext uri="{FF2B5EF4-FFF2-40B4-BE49-F238E27FC236}">
                <a16:creationId xmlns:a16="http://schemas.microsoft.com/office/drawing/2014/main" id="{D21AC457-EA87-492C-A525-5D523533612D}"/>
              </a:ext>
            </a:extLst>
          </p:cNvPr>
          <p:cNvSpPr/>
          <p:nvPr/>
        </p:nvSpPr>
        <p:spPr>
          <a:xfrm>
            <a:off x="296598" y="711124"/>
            <a:ext cx="8604082" cy="576293"/>
          </a:xfrm>
          <a:prstGeom prst="rect">
            <a:avLst/>
          </a:prstGeom>
          <a:solidFill>
            <a:schemeClr val="accent1">
              <a:lumMod val="60000"/>
              <a:lumOff val="40000"/>
            </a:schemeClr>
          </a:solidFill>
          <a:ln>
            <a:solidFill>
              <a:schemeClr val="accent1">
                <a:lumMod val="60000"/>
                <a:lumOff val="40000"/>
              </a:schemeClr>
            </a:solidFill>
          </a:ln>
        </p:spPr>
        <p:txBody>
          <a:bodyPr wrap="square" lIns="108000" tIns="72000" rIns="108000" bIns="72000">
            <a:spAutoFit/>
          </a:bodyPr>
          <a:lstStyle/>
          <a:p>
            <a:pPr marL="180975" indent="-180975">
              <a:buAutoNum type="arabicPeriod"/>
            </a:pPr>
            <a:r>
              <a:rPr lang="en-CA" sz="1400" dirty="0">
                <a:solidFill>
                  <a:srgbClr val="000000"/>
                </a:solidFill>
                <a:latin typeface="Calibri" panose="020F0502020204030204" pitchFamily="34" charset="0"/>
                <a:ea typeface="Calibri" panose="020F0502020204030204" pitchFamily="34" charset="0"/>
                <a:cs typeface="Arial" panose="020B0604020202020204" pitchFamily="34" charset="0"/>
              </a:rPr>
              <a:t>Lebanon has institutionalized mechanisms to promote peace and prevent, mitigate and manage conflict at national, municipal and community levels</a:t>
            </a:r>
            <a:endParaRPr lang="en-CA" sz="1400" i="1"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907573C-EC15-429D-8765-AAB06FF1A46F}"/>
              </a:ext>
            </a:extLst>
          </p:cNvPr>
          <p:cNvSpPr/>
          <p:nvPr/>
        </p:nvSpPr>
        <p:spPr>
          <a:xfrm>
            <a:off x="296598" y="1365852"/>
            <a:ext cx="8604082" cy="4120548"/>
          </a:xfrm>
          <a:prstGeom prst="rect">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t"/>
          <a:lstStyle/>
          <a:p>
            <a:pPr marL="285750" indent="-285750">
              <a:buFont typeface="Arial" panose="020B0604020202020204" pitchFamily="34" charset="0"/>
              <a:buChar char="•"/>
            </a:pPr>
            <a:r>
              <a:rPr lang="en-US" sz="1600" dirty="0"/>
              <a:t>Municipal Police standard operating procedures and code of conduct to be endorsed by MOIM (adopted by pilot municipalities - 30)</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Locally led peace building mechanisms developed within host communities contributing to mitigating communal conflicts (up to 38) , with MOSA SDCs taking lead in facilitating such processes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Palestinian census results made available to inform the Government of Lebanon policy regarding Palestinian refugees adopted by Government of Lebanon (e.g. employment, NSF)</a:t>
            </a:r>
          </a:p>
          <a:p>
            <a:endParaRPr lang="en-US" sz="1600" dirty="0"/>
          </a:p>
          <a:p>
            <a:pPr marL="285750" indent="-285750">
              <a:buFont typeface="Arial" panose="020B0604020202020204" pitchFamily="34" charset="0"/>
              <a:buChar char="•"/>
            </a:pPr>
            <a:r>
              <a:rPr lang="en-US" sz="1600" dirty="0"/>
              <a:t>Technical assistance provided to ensure that the LMAC regional humanitarian demining school is operational and caters to Lebanon and neighboring countries’ needs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Joint LMAC – Private sector coalition put in place and mechanisms establish to support sustained financing of this sector.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92150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54E4D-38F8-423F-9F11-1F70C34A72C1}"/>
              </a:ext>
            </a:extLst>
          </p:cNvPr>
          <p:cNvSpPr>
            <a:spLocks noGrp="1"/>
          </p:cNvSpPr>
          <p:nvPr>
            <p:ph type="sldNum" sz="quarter" idx="12"/>
          </p:nvPr>
        </p:nvSpPr>
        <p:spPr/>
        <p:txBody>
          <a:bodyPr/>
          <a:lstStyle/>
          <a:p>
            <a:fld id="{42536BA3-110C-4DA4-A448-6346FFFAD93F}" type="slidenum">
              <a:rPr lang="en-US" smtClean="0">
                <a:latin typeface="+mj-lt"/>
              </a:rPr>
              <a:t>6</a:t>
            </a:fld>
            <a:endParaRPr lang="en-US" dirty="0">
              <a:latin typeface="+mj-lt"/>
            </a:endParaRPr>
          </a:p>
        </p:txBody>
      </p:sp>
      <p:sp>
        <p:nvSpPr>
          <p:cNvPr id="3" name="Rectangle 2">
            <a:extLst>
              <a:ext uri="{FF2B5EF4-FFF2-40B4-BE49-F238E27FC236}">
                <a16:creationId xmlns:a16="http://schemas.microsoft.com/office/drawing/2014/main" id="{68387D9C-23B1-4BA7-A5A7-6A123BC8F047}"/>
              </a:ext>
            </a:extLst>
          </p:cNvPr>
          <p:cNvSpPr/>
          <p:nvPr/>
        </p:nvSpPr>
        <p:spPr>
          <a:xfrm>
            <a:off x="685800" y="1271744"/>
            <a:ext cx="7315200" cy="576293"/>
          </a:xfrm>
          <a:prstGeom prst="rect">
            <a:avLst/>
          </a:prstGeom>
          <a:solidFill>
            <a:schemeClr val="accent3">
              <a:lumMod val="75000"/>
            </a:schemeClr>
          </a:solidFill>
          <a:ln>
            <a:solidFill>
              <a:schemeClr val="accent3">
                <a:lumMod val="75000"/>
              </a:schemeClr>
            </a:solidFill>
          </a:ln>
        </p:spPr>
        <p:txBody>
          <a:bodyPr wrap="square" lIns="108000" tIns="72000" rIns="108000" bIns="72000">
            <a:spAutoFit/>
          </a:bodyPr>
          <a:lstStyle/>
          <a:p>
            <a:r>
              <a:rPr lang="en-US" sz="1400" b="1" dirty="0">
                <a:solidFill>
                  <a:schemeClr val="bg1"/>
                </a:solidFill>
                <a:latin typeface="+mj-lt"/>
                <a:ea typeface="Calibri" panose="020F0502020204030204" pitchFamily="34" charset="0"/>
                <a:cs typeface="Arial" panose="020B0604020202020204" pitchFamily="34" charset="0"/>
              </a:rPr>
              <a:t>2. </a:t>
            </a:r>
            <a:r>
              <a:rPr lang="en-CA" sz="1400" dirty="0">
                <a:solidFill>
                  <a:schemeClr val="bg1"/>
                </a:solidFill>
                <a:latin typeface="+mj-lt"/>
                <a:ea typeface="Calibri" panose="020F0502020204030204" pitchFamily="34" charset="0"/>
                <a:cs typeface="Arial" panose="020B0604020202020204" pitchFamily="34" charset="0"/>
              </a:rPr>
              <a:t>Government's ability to improve the performance of institutions and promote participation and accountability Increased </a:t>
            </a:r>
            <a:endParaRPr lang="en-US" sz="1400" b="1" dirty="0">
              <a:solidFill>
                <a:schemeClr val="bg1"/>
              </a:solidFill>
              <a:latin typeface="+mj-lt"/>
              <a:ea typeface="Calibri" panose="020F0502020204030204" pitchFamily="34" charset="0"/>
              <a:cs typeface="Arial" panose="020B0604020202020204" pitchFamily="34" charset="0"/>
            </a:endParaRPr>
          </a:p>
        </p:txBody>
      </p:sp>
      <p:sp>
        <p:nvSpPr>
          <p:cNvPr id="8" name="Title 83">
            <a:extLst>
              <a:ext uri="{FF2B5EF4-FFF2-40B4-BE49-F238E27FC236}">
                <a16:creationId xmlns:a16="http://schemas.microsoft.com/office/drawing/2014/main" id="{87ADAE69-1D80-4CC3-9F57-F90FC4077B74}"/>
              </a:ext>
            </a:extLst>
          </p:cNvPr>
          <p:cNvSpPr txBox="1">
            <a:spLocks/>
          </p:cNvSpPr>
          <p:nvPr/>
        </p:nvSpPr>
        <p:spPr>
          <a:xfrm>
            <a:off x="1143000" y="485001"/>
            <a:ext cx="68580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Progress and main achievements in 2017</a:t>
            </a:r>
          </a:p>
        </p:txBody>
      </p:sp>
      <p:sp>
        <p:nvSpPr>
          <p:cNvPr id="5" name="Rectangle 4">
            <a:extLst>
              <a:ext uri="{FF2B5EF4-FFF2-40B4-BE49-F238E27FC236}">
                <a16:creationId xmlns:a16="http://schemas.microsoft.com/office/drawing/2014/main" id="{28FCE9E8-FF4E-4D07-B7AC-245D02143097}"/>
              </a:ext>
            </a:extLst>
          </p:cNvPr>
          <p:cNvSpPr/>
          <p:nvPr/>
        </p:nvSpPr>
        <p:spPr>
          <a:xfrm>
            <a:off x="685800" y="1974905"/>
            <a:ext cx="7315200" cy="422405"/>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algn="ctr"/>
            <a:r>
              <a:rPr lang="en-US" sz="1400" b="1" dirty="0">
                <a:latin typeface="+mj-lt"/>
              </a:rPr>
              <a:t>Output 2.1 </a:t>
            </a:r>
            <a:r>
              <a:rPr lang="en-US" dirty="0">
                <a:latin typeface="+mj-lt"/>
              </a:rPr>
              <a:t> </a:t>
            </a:r>
            <a:r>
              <a:rPr lang="en-US" sz="1400" b="1" dirty="0">
                <a:latin typeface="+mj-lt"/>
              </a:rPr>
              <a:t>Increased capacity for inclusive and credible elections</a:t>
            </a:r>
            <a:endParaRPr lang="en-CA" sz="1400" b="1" dirty="0">
              <a:solidFill>
                <a:srgbClr val="000000"/>
              </a:solidFill>
              <a:latin typeface="+mj-l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41754A-BFF5-4DE8-A341-B8E627C3E255}"/>
              </a:ext>
            </a:extLst>
          </p:cNvPr>
          <p:cNvSpPr/>
          <p:nvPr/>
        </p:nvSpPr>
        <p:spPr>
          <a:xfrm>
            <a:off x="685800" y="2663576"/>
            <a:ext cx="3581400" cy="1222624"/>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latin typeface="+mj-lt"/>
              </a:rPr>
              <a:t>Indicator 2.1.1.</a:t>
            </a:r>
            <a:r>
              <a:rPr lang="en-US" sz="1400" dirty="0">
                <a:latin typeface="+mj-lt"/>
              </a:rPr>
              <a:t> No. of legal electoral reforms introduced consistent with international standards</a:t>
            </a:r>
          </a:p>
          <a:p>
            <a:r>
              <a:rPr lang="en-US" sz="1400" i="1" dirty="0">
                <a:latin typeface="+mj-lt"/>
              </a:rPr>
              <a:t>Baseline</a:t>
            </a:r>
            <a:r>
              <a:rPr lang="en-US" sz="1400" dirty="0">
                <a:latin typeface="+mj-lt"/>
              </a:rPr>
              <a:t>: 0</a:t>
            </a:r>
          </a:p>
          <a:p>
            <a:r>
              <a:rPr lang="en-US" sz="1400" i="1" dirty="0">
                <a:latin typeface="+mj-lt"/>
              </a:rPr>
              <a:t>Target</a:t>
            </a:r>
            <a:r>
              <a:rPr lang="en-US" sz="1400" dirty="0">
                <a:latin typeface="+mj-lt"/>
              </a:rPr>
              <a:t>: 1</a:t>
            </a:r>
          </a:p>
        </p:txBody>
      </p:sp>
      <p:sp>
        <p:nvSpPr>
          <p:cNvPr id="7" name="Rectangle 6">
            <a:extLst>
              <a:ext uri="{FF2B5EF4-FFF2-40B4-BE49-F238E27FC236}">
                <a16:creationId xmlns:a16="http://schemas.microsoft.com/office/drawing/2014/main" id="{A0A22489-F875-449E-8BC0-0D77288521C9}"/>
              </a:ext>
            </a:extLst>
          </p:cNvPr>
          <p:cNvSpPr/>
          <p:nvPr/>
        </p:nvSpPr>
        <p:spPr>
          <a:xfrm>
            <a:off x="4811486" y="2663576"/>
            <a:ext cx="3189514" cy="1222624"/>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latin typeface="+mj-lt"/>
              </a:rPr>
              <a:t>Indicator 2.1.2. </a:t>
            </a:r>
            <a:r>
              <a:rPr lang="en-US" sz="1400" dirty="0">
                <a:latin typeface="+mj-lt"/>
              </a:rPr>
              <a:t>No. of measures adopted to increase women’s representation</a:t>
            </a:r>
          </a:p>
          <a:p>
            <a:r>
              <a:rPr lang="en-US" sz="1400" i="1" dirty="0">
                <a:latin typeface="+mj-lt"/>
              </a:rPr>
              <a:t>Baseline: 0</a:t>
            </a:r>
            <a:endParaRPr lang="en-US" sz="1400" dirty="0">
              <a:latin typeface="+mj-lt"/>
            </a:endParaRPr>
          </a:p>
          <a:p>
            <a:r>
              <a:rPr lang="en-US" sz="1400" i="1" dirty="0">
                <a:latin typeface="+mj-lt"/>
              </a:rPr>
              <a:t>Target</a:t>
            </a:r>
            <a:r>
              <a:rPr lang="en-US" sz="1400" dirty="0">
                <a:latin typeface="+mj-lt"/>
              </a:rPr>
              <a:t>: 2</a:t>
            </a:r>
            <a:endParaRPr lang="en-US" sz="1400" i="1" dirty="0">
              <a:solidFill>
                <a:srgbClr val="000000"/>
              </a:solidFill>
              <a:latin typeface="+mj-lt"/>
              <a:cs typeface="Arial" panose="020B0604020202020204" pitchFamily="34" charset="0"/>
            </a:endParaRPr>
          </a:p>
        </p:txBody>
      </p:sp>
      <p:sp>
        <p:nvSpPr>
          <p:cNvPr id="11" name="Rectangle 10">
            <a:extLst>
              <a:ext uri="{FF2B5EF4-FFF2-40B4-BE49-F238E27FC236}">
                <a16:creationId xmlns:a16="http://schemas.microsoft.com/office/drawing/2014/main" id="{0920DA23-1FD8-4AFA-BAEE-41F0D34B214D}"/>
              </a:ext>
            </a:extLst>
          </p:cNvPr>
          <p:cNvSpPr/>
          <p:nvPr/>
        </p:nvSpPr>
        <p:spPr>
          <a:xfrm>
            <a:off x="685800" y="4051309"/>
            <a:ext cx="7310284" cy="1130291"/>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285750" indent="-285750" algn="just">
              <a:buFont typeface="Arial" panose="020B0604020202020204" pitchFamily="34" charset="0"/>
              <a:buChar char="•"/>
            </a:pPr>
            <a:r>
              <a:rPr lang="en-US" sz="1600" dirty="0">
                <a:latin typeface="+mj-lt"/>
              </a:rPr>
              <a:t>Technical contribution provided to the new electoral law passed in Parliament, based on  the introduction of new reforms (PR voting system and unified ballot).</a:t>
            </a:r>
          </a:p>
          <a:p>
            <a:pPr marL="285750" indent="-285750" algn="just">
              <a:buFont typeface="Arial" panose="020B0604020202020204" pitchFamily="34" charset="0"/>
              <a:buChar char="•"/>
            </a:pPr>
            <a:r>
              <a:rPr lang="en-US" sz="1600" dirty="0">
                <a:latin typeface="+mj-lt"/>
              </a:rPr>
              <a:t>Technical support to MOIM and other stakeholders (e.g. women’s organizations) initiated in preparation for the 2018 parliamentary elections. </a:t>
            </a:r>
          </a:p>
        </p:txBody>
      </p:sp>
    </p:spTree>
    <p:extLst>
      <p:ext uri="{BB962C8B-B14F-4D97-AF65-F5344CB8AC3E}">
        <p14:creationId xmlns:p14="http://schemas.microsoft.com/office/powerpoint/2010/main" val="110767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54E4D-38F8-423F-9F11-1F70C34A72C1}"/>
              </a:ext>
            </a:extLst>
          </p:cNvPr>
          <p:cNvSpPr>
            <a:spLocks noGrp="1"/>
          </p:cNvSpPr>
          <p:nvPr>
            <p:ph type="sldNum" sz="quarter" idx="12"/>
          </p:nvPr>
        </p:nvSpPr>
        <p:spPr/>
        <p:txBody>
          <a:bodyPr/>
          <a:lstStyle/>
          <a:p>
            <a:fld id="{42536BA3-110C-4DA4-A448-6346FFFAD93F}" type="slidenum">
              <a:rPr lang="en-US" smtClean="0">
                <a:latin typeface="+mj-lt"/>
              </a:rPr>
              <a:t>7</a:t>
            </a:fld>
            <a:endParaRPr lang="en-US" dirty="0">
              <a:latin typeface="+mj-lt"/>
            </a:endParaRPr>
          </a:p>
        </p:txBody>
      </p:sp>
      <p:sp>
        <p:nvSpPr>
          <p:cNvPr id="3" name="Rectangle 2">
            <a:extLst>
              <a:ext uri="{FF2B5EF4-FFF2-40B4-BE49-F238E27FC236}">
                <a16:creationId xmlns:a16="http://schemas.microsoft.com/office/drawing/2014/main" id="{68387D9C-23B1-4BA7-A5A7-6A123BC8F047}"/>
              </a:ext>
            </a:extLst>
          </p:cNvPr>
          <p:cNvSpPr/>
          <p:nvPr/>
        </p:nvSpPr>
        <p:spPr>
          <a:xfrm>
            <a:off x="685800" y="1143000"/>
            <a:ext cx="7315200" cy="576293"/>
          </a:xfrm>
          <a:prstGeom prst="rect">
            <a:avLst/>
          </a:prstGeom>
          <a:solidFill>
            <a:schemeClr val="accent3">
              <a:lumMod val="75000"/>
            </a:schemeClr>
          </a:solidFill>
          <a:ln>
            <a:solidFill>
              <a:schemeClr val="accent3">
                <a:lumMod val="75000"/>
              </a:schemeClr>
            </a:solidFill>
          </a:ln>
        </p:spPr>
        <p:txBody>
          <a:bodyPr wrap="square" lIns="108000" tIns="72000" rIns="108000" bIns="72000">
            <a:spAutoFit/>
          </a:bodyPr>
          <a:lstStyle/>
          <a:p>
            <a:r>
              <a:rPr lang="en-US" sz="1400" b="1" dirty="0">
                <a:solidFill>
                  <a:schemeClr val="bg1"/>
                </a:solidFill>
                <a:latin typeface="+mj-lt"/>
                <a:ea typeface="Calibri" panose="020F0502020204030204" pitchFamily="34" charset="0"/>
                <a:cs typeface="Arial" panose="020B0604020202020204" pitchFamily="34" charset="0"/>
              </a:rPr>
              <a:t>2. </a:t>
            </a:r>
            <a:r>
              <a:rPr lang="en-CA" sz="1400" dirty="0">
                <a:solidFill>
                  <a:schemeClr val="bg1"/>
                </a:solidFill>
                <a:latin typeface="+mj-lt"/>
                <a:ea typeface="Calibri" panose="020F0502020204030204" pitchFamily="34" charset="0"/>
                <a:cs typeface="Arial" panose="020B0604020202020204" pitchFamily="34" charset="0"/>
              </a:rPr>
              <a:t>Government's ability to improve the performance of institutions and promote participation and accountability Increased </a:t>
            </a:r>
            <a:endParaRPr lang="en-US" sz="1400" b="1" dirty="0">
              <a:solidFill>
                <a:schemeClr val="bg1"/>
              </a:solidFill>
              <a:latin typeface="+mj-lt"/>
              <a:ea typeface="Calibri" panose="020F0502020204030204" pitchFamily="34" charset="0"/>
              <a:cs typeface="Arial" panose="020B0604020202020204" pitchFamily="34" charset="0"/>
            </a:endParaRPr>
          </a:p>
        </p:txBody>
      </p:sp>
      <p:sp>
        <p:nvSpPr>
          <p:cNvPr id="8" name="Title 83">
            <a:extLst>
              <a:ext uri="{FF2B5EF4-FFF2-40B4-BE49-F238E27FC236}">
                <a16:creationId xmlns:a16="http://schemas.microsoft.com/office/drawing/2014/main" id="{87ADAE69-1D80-4CC3-9F57-F90FC4077B74}"/>
              </a:ext>
            </a:extLst>
          </p:cNvPr>
          <p:cNvSpPr txBox="1">
            <a:spLocks/>
          </p:cNvSpPr>
          <p:nvPr/>
        </p:nvSpPr>
        <p:spPr>
          <a:xfrm>
            <a:off x="1485900" y="485001"/>
            <a:ext cx="63627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Progress and main achievements in 2017</a:t>
            </a:r>
          </a:p>
        </p:txBody>
      </p:sp>
      <p:sp>
        <p:nvSpPr>
          <p:cNvPr id="5" name="Rectangle 4">
            <a:extLst>
              <a:ext uri="{FF2B5EF4-FFF2-40B4-BE49-F238E27FC236}">
                <a16:creationId xmlns:a16="http://schemas.microsoft.com/office/drawing/2014/main" id="{28FCE9E8-FF4E-4D07-B7AC-245D02143097}"/>
              </a:ext>
            </a:extLst>
          </p:cNvPr>
          <p:cNvSpPr/>
          <p:nvPr/>
        </p:nvSpPr>
        <p:spPr>
          <a:xfrm>
            <a:off x="685800" y="1846161"/>
            <a:ext cx="7315200" cy="576293"/>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algn="ctr"/>
            <a:r>
              <a:rPr lang="en-US" sz="1400" b="1" dirty="0">
                <a:latin typeface="+mj-lt"/>
              </a:rPr>
              <a:t>Output 2.2  </a:t>
            </a:r>
            <a:r>
              <a:rPr lang="en-CA" sz="1400" b="1" dirty="0">
                <a:latin typeface="+mj-lt"/>
              </a:rPr>
              <a:t>Inclusive and participatory policies and decision making processes enhanced</a:t>
            </a:r>
            <a:endParaRPr lang="en-US" sz="1400" b="1" dirty="0">
              <a:latin typeface="+mj-lt"/>
            </a:endParaRPr>
          </a:p>
          <a:p>
            <a:pPr algn="ctr"/>
            <a:endParaRPr lang="en-CA" sz="1400" b="1" dirty="0">
              <a:solidFill>
                <a:srgbClr val="000000"/>
              </a:solidFill>
              <a:latin typeface="+mj-l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41754A-BFF5-4DE8-A341-B8E627C3E255}"/>
              </a:ext>
            </a:extLst>
          </p:cNvPr>
          <p:cNvSpPr/>
          <p:nvPr/>
        </p:nvSpPr>
        <p:spPr>
          <a:xfrm>
            <a:off x="685800" y="2559218"/>
            <a:ext cx="7315200" cy="1222624"/>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400" b="1" dirty="0">
                <a:latin typeface="+mj-lt"/>
              </a:rPr>
              <a:t>Indicator 2.2.1.</a:t>
            </a:r>
            <a:r>
              <a:rPr lang="en-US" sz="1400" dirty="0">
                <a:latin typeface="+mj-lt"/>
              </a:rPr>
              <a:t> No. of consultative sessions held between parliamentary committees and civil society and private sector, particularly women and youth organizations</a:t>
            </a:r>
          </a:p>
          <a:p>
            <a:r>
              <a:rPr lang="en-US" sz="1400" i="1" dirty="0">
                <a:latin typeface="+mj-lt"/>
              </a:rPr>
              <a:t>Baseline</a:t>
            </a:r>
            <a:r>
              <a:rPr lang="en-US" sz="1400" dirty="0">
                <a:latin typeface="+mj-lt"/>
              </a:rPr>
              <a:t>: 0</a:t>
            </a:r>
          </a:p>
          <a:p>
            <a:r>
              <a:rPr lang="en-US" sz="1400" i="1" dirty="0">
                <a:latin typeface="+mj-lt"/>
              </a:rPr>
              <a:t>Target</a:t>
            </a:r>
            <a:r>
              <a:rPr lang="en-US" sz="1400" dirty="0">
                <a:latin typeface="+mj-lt"/>
              </a:rPr>
              <a:t>: 10</a:t>
            </a:r>
          </a:p>
          <a:p>
            <a:endParaRPr lang="en-US" sz="1400" dirty="0">
              <a:latin typeface="+mj-lt"/>
            </a:endParaRPr>
          </a:p>
        </p:txBody>
      </p:sp>
      <p:sp>
        <p:nvSpPr>
          <p:cNvPr id="11" name="Rectangle 10">
            <a:extLst>
              <a:ext uri="{FF2B5EF4-FFF2-40B4-BE49-F238E27FC236}">
                <a16:creationId xmlns:a16="http://schemas.microsoft.com/office/drawing/2014/main" id="{0920DA23-1FD8-4AFA-BAEE-41F0D34B214D}"/>
              </a:ext>
            </a:extLst>
          </p:cNvPr>
          <p:cNvSpPr/>
          <p:nvPr/>
        </p:nvSpPr>
        <p:spPr>
          <a:xfrm>
            <a:off x="663677" y="3943173"/>
            <a:ext cx="7315200" cy="162273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285750" indent="-285750" algn="just">
              <a:buFont typeface="Arial" panose="020B0604020202020204" pitchFamily="34" charset="0"/>
              <a:buChar char="•"/>
            </a:pPr>
            <a:r>
              <a:rPr lang="en-US" sz="1600" dirty="0">
                <a:latin typeface="+mj-lt"/>
              </a:rPr>
              <a:t>4 consultation with CSOs undertaken at the Lebanese parliament and key legislative reforms introduced and/or discussed (e.g. access to information, child marriage, women political participation, and human rights).</a:t>
            </a:r>
          </a:p>
          <a:p>
            <a:pPr marL="285750" indent="-285750" algn="just">
              <a:buFont typeface="Arial" panose="020B0604020202020204" pitchFamily="34" charset="0"/>
              <a:buChar char="•"/>
            </a:pPr>
            <a:r>
              <a:rPr lang="en-US" sz="1600" dirty="0">
                <a:latin typeface="+mj-lt"/>
              </a:rPr>
              <a:t>Guidelines to integrate SDGs in parliamentary oversight introduced.</a:t>
            </a:r>
          </a:p>
          <a:p>
            <a:pPr marL="285750" indent="-285750" algn="just">
              <a:buFont typeface="Arial" panose="020B0604020202020204" pitchFamily="34" charset="0"/>
              <a:buChar char="•"/>
            </a:pPr>
            <a:r>
              <a:rPr lang="en-US" sz="1600" dirty="0">
                <a:latin typeface="+mj-lt"/>
              </a:rPr>
              <a:t>2 Hearing sessions organized to address development needs and challenges in </a:t>
            </a:r>
            <a:r>
              <a:rPr lang="en-US" sz="1600" dirty="0" err="1">
                <a:latin typeface="+mj-lt"/>
              </a:rPr>
              <a:t>Akkar</a:t>
            </a:r>
            <a:r>
              <a:rPr lang="en-US" sz="1600" dirty="0">
                <a:latin typeface="+mj-lt"/>
              </a:rPr>
              <a:t> and </a:t>
            </a:r>
            <a:r>
              <a:rPr lang="en-US" sz="1600" dirty="0" err="1">
                <a:latin typeface="+mj-lt"/>
              </a:rPr>
              <a:t>Nabatieh</a:t>
            </a:r>
            <a:r>
              <a:rPr lang="en-US" sz="1600" dirty="0">
                <a:latin typeface="+mj-lt"/>
              </a:rPr>
              <a:t>. </a:t>
            </a:r>
          </a:p>
        </p:txBody>
      </p:sp>
    </p:spTree>
    <p:extLst>
      <p:ext uri="{BB962C8B-B14F-4D97-AF65-F5344CB8AC3E}">
        <p14:creationId xmlns:p14="http://schemas.microsoft.com/office/powerpoint/2010/main" val="378900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54E4D-38F8-423F-9F11-1F70C34A72C1}"/>
              </a:ext>
            </a:extLst>
          </p:cNvPr>
          <p:cNvSpPr>
            <a:spLocks noGrp="1"/>
          </p:cNvSpPr>
          <p:nvPr>
            <p:ph type="sldNum" sz="quarter" idx="12"/>
          </p:nvPr>
        </p:nvSpPr>
        <p:spPr/>
        <p:txBody>
          <a:bodyPr/>
          <a:lstStyle/>
          <a:p>
            <a:fld id="{42536BA3-110C-4DA4-A448-6346FFFAD93F}" type="slidenum">
              <a:rPr lang="en-US" smtClean="0">
                <a:latin typeface="+mj-lt"/>
              </a:rPr>
              <a:t>8</a:t>
            </a:fld>
            <a:endParaRPr lang="en-US" dirty="0">
              <a:latin typeface="+mj-lt"/>
            </a:endParaRPr>
          </a:p>
        </p:txBody>
      </p:sp>
      <p:sp>
        <p:nvSpPr>
          <p:cNvPr id="3" name="Rectangle 2">
            <a:extLst>
              <a:ext uri="{FF2B5EF4-FFF2-40B4-BE49-F238E27FC236}">
                <a16:creationId xmlns:a16="http://schemas.microsoft.com/office/drawing/2014/main" id="{68387D9C-23B1-4BA7-A5A7-6A123BC8F047}"/>
              </a:ext>
            </a:extLst>
          </p:cNvPr>
          <p:cNvSpPr/>
          <p:nvPr/>
        </p:nvSpPr>
        <p:spPr>
          <a:xfrm>
            <a:off x="219997" y="914400"/>
            <a:ext cx="8543003" cy="576293"/>
          </a:xfrm>
          <a:prstGeom prst="rect">
            <a:avLst/>
          </a:prstGeom>
          <a:solidFill>
            <a:schemeClr val="accent3">
              <a:lumMod val="75000"/>
            </a:schemeClr>
          </a:solidFill>
          <a:ln>
            <a:solidFill>
              <a:schemeClr val="accent3">
                <a:lumMod val="75000"/>
              </a:schemeClr>
            </a:solidFill>
          </a:ln>
        </p:spPr>
        <p:txBody>
          <a:bodyPr wrap="square" lIns="108000" tIns="72000" rIns="108000" bIns="72000">
            <a:spAutoFit/>
          </a:bodyPr>
          <a:lstStyle/>
          <a:p>
            <a:r>
              <a:rPr lang="en-US" sz="1400" b="1" dirty="0">
                <a:solidFill>
                  <a:schemeClr val="bg1"/>
                </a:solidFill>
                <a:latin typeface="+mj-lt"/>
                <a:ea typeface="Calibri" panose="020F0502020204030204" pitchFamily="34" charset="0"/>
                <a:cs typeface="Arial" panose="020B0604020202020204" pitchFamily="34" charset="0"/>
              </a:rPr>
              <a:t>2. </a:t>
            </a:r>
            <a:r>
              <a:rPr lang="en-CA" sz="1400" dirty="0">
                <a:solidFill>
                  <a:schemeClr val="bg1"/>
                </a:solidFill>
                <a:latin typeface="+mj-lt"/>
                <a:ea typeface="Calibri" panose="020F0502020204030204" pitchFamily="34" charset="0"/>
                <a:cs typeface="Arial" panose="020B0604020202020204" pitchFamily="34" charset="0"/>
              </a:rPr>
              <a:t>Government's ability to improve the performance of institutions and promote participation and accountability Increased </a:t>
            </a:r>
            <a:endParaRPr lang="en-US" sz="1400" b="1" dirty="0">
              <a:solidFill>
                <a:schemeClr val="bg1"/>
              </a:solidFill>
              <a:latin typeface="+mj-lt"/>
              <a:ea typeface="Calibri" panose="020F0502020204030204" pitchFamily="34" charset="0"/>
              <a:cs typeface="Arial" panose="020B0604020202020204" pitchFamily="34" charset="0"/>
            </a:endParaRPr>
          </a:p>
        </p:txBody>
      </p:sp>
      <p:sp>
        <p:nvSpPr>
          <p:cNvPr id="8" name="Title 83">
            <a:extLst>
              <a:ext uri="{FF2B5EF4-FFF2-40B4-BE49-F238E27FC236}">
                <a16:creationId xmlns:a16="http://schemas.microsoft.com/office/drawing/2014/main" id="{87ADAE69-1D80-4CC3-9F57-F90FC4077B74}"/>
              </a:ext>
            </a:extLst>
          </p:cNvPr>
          <p:cNvSpPr txBox="1">
            <a:spLocks/>
          </p:cNvSpPr>
          <p:nvPr/>
        </p:nvSpPr>
        <p:spPr>
          <a:xfrm>
            <a:off x="1485900" y="304800"/>
            <a:ext cx="67437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Progress and main achievements in 2017</a:t>
            </a:r>
          </a:p>
        </p:txBody>
      </p:sp>
      <p:sp>
        <p:nvSpPr>
          <p:cNvPr id="5" name="Rectangle 4">
            <a:extLst>
              <a:ext uri="{FF2B5EF4-FFF2-40B4-BE49-F238E27FC236}">
                <a16:creationId xmlns:a16="http://schemas.microsoft.com/office/drawing/2014/main" id="{28FCE9E8-FF4E-4D07-B7AC-245D02143097}"/>
              </a:ext>
            </a:extLst>
          </p:cNvPr>
          <p:cNvSpPr/>
          <p:nvPr/>
        </p:nvSpPr>
        <p:spPr>
          <a:xfrm>
            <a:off x="219997" y="1617561"/>
            <a:ext cx="8543003" cy="576293"/>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CA" sz="1400" b="1" dirty="0">
                <a:latin typeface="+mj-lt"/>
              </a:rPr>
              <a:t>Output 2.3.  Government institutions core state functions and capacities strengthened for accountability and enhanced policy formulation and reform</a:t>
            </a:r>
            <a:endParaRPr lang="en-US" sz="1400" b="1" dirty="0">
              <a:latin typeface="+mj-lt"/>
            </a:endParaRPr>
          </a:p>
        </p:txBody>
      </p:sp>
      <p:sp>
        <p:nvSpPr>
          <p:cNvPr id="11" name="Rectangle 10">
            <a:extLst>
              <a:ext uri="{FF2B5EF4-FFF2-40B4-BE49-F238E27FC236}">
                <a16:creationId xmlns:a16="http://schemas.microsoft.com/office/drawing/2014/main" id="{0920DA23-1FD8-4AFA-BAEE-41F0D34B214D}"/>
              </a:ext>
            </a:extLst>
          </p:cNvPr>
          <p:cNvSpPr/>
          <p:nvPr/>
        </p:nvSpPr>
        <p:spPr>
          <a:xfrm>
            <a:off x="248887" y="3774275"/>
            <a:ext cx="8514113" cy="1376513"/>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pPr marL="171450" indent="-171450" algn="just">
              <a:buFont typeface="Arial" panose="020B0604020202020204" pitchFamily="34" charset="0"/>
              <a:buChar char="•"/>
            </a:pPr>
            <a:r>
              <a:rPr lang="en-US" sz="1600" dirty="0">
                <a:latin typeface="+mj-lt"/>
              </a:rPr>
              <a:t>Policy advice and coordination for social, economic and fiscal policies in place at the PCM.</a:t>
            </a:r>
          </a:p>
          <a:p>
            <a:pPr marL="171450" indent="-171450" algn="just">
              <a:buFont typeface="Arial" panose="020B0604020202020204" pitchFamily="34" charset="0"/>
              <a:buChar char="•"/>
            </a:pPr>
            <a:r>
              <a:rPr lang="en-US" sz="1600" dirty="0">
                <a:latin typeface="+mj-lt"/>
              </a:rPr>
              <a:t>Technical assistance provided to the GoL in the formulation of key strategies and plans, particularly in relation to: anti-corruption, disaster risk management and gender equality.</a:t>
            </a:r>
          </a:p>
          <a:p>
            <a:pPr marL="171450" indent="-171450" algn="just">
              <a:buFont typeface="Arial" panose="020B0604020202020204" pitchFamily="34" charset="0"/>
              <a:buChar char="•"/>
            </a:pPr>
            <a:r>
              <a:rPr lang="en-US" sz="1600" dirty="0">
                <a:latin typeface="+mj-lt"/>
              </a:rPr>
              <a:t>Support to administrative reform supported in key public institutions, including strategic planning, KPIs, and digital transformation.</a:t>
            </a:r>
          </a:p>
        </p:txBody>
      </p:sp>
      <p:sp>
        <p:nvSpPr>
          <p:cNvPr id="14" name="Rectangle 13">
            <a:extLst>
              <a:ext uri="{FF2B5EF4-FFF2-40B4-BE49-F238E27FC236}">
                <a16:creationId xmlns:a16="http://schemas.microsoft.com/office/drawing/2014/main" id="{45C69FCE-A986-4A4D-B771-F5ED53050E94}"/>
              </a:ext>
            </a:extLst>
          </p:cNvPr>
          <p:cNvSpPr/>
          <p:nvPr/>
        </p:nvSpPr>
        <p:spPr>
          <a:xfrm>
            <a:off x="4533900" y="2268970"/>
            <a:ext cx="2019300" cy="1444698"/>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200" b="1" dirty="0">
                <a:latin typeface="+mj-lt"/>
              </a:rPr>
              <a:t>Indicator 2.3.3.</a:t>
            </a:r>
            <a:r>
              <a:rPr lang="en-US" sz="1200" dirty="0">
                <a:latin typeface="+mj-lt"/>
              </a:rPr>
              <a:t> No. of draft justice reforms laws prepared and submitted to parliament</a:t>
            </a:r>
          </a:p>
          <a:p>
            <a:r>
              <a:rPr lang="en-US" sz="1200" i="1" dirty="0">
                <a:latin typeface="+mj-lt"/>
              </a:rPr>
              <a:t>Baseline</a:t>
            </a:r>
            <a:r>
              <a:rPr lang="en-US" sz="1200" dirty="0">
                <a:latin typeface="+mj-lt"/>
              </a:rPr>
              <a:t>: 0</a:t>
            </a:r>
          </a:p>
          <a:p>
            <a:r>
              <a:rPr lang="en-US" sz="1200" i="1" dirty="0">
                <a:latin typeface="+mj-lt"/>
              </a:rPr>
              <a:t>Target</a:t>
            </a:r>
            <a:r>
              <a:rPr lang="en-US" sz="1200" dirty="0">
                <a:latin typeface="+mj-lt"/>
              </a:rPr>
              <a:t>: 5</a:t>
            </a:r>
          </a:p>
        </p:txBody>
      </p:sp>
      <p:sp>
        <p:nvSpPr>
          <p:cNvPr id="15" name="Rectangle 14">
            <a:extLst>
              <a:ext uri="{FF2B5EF4-FFF2-40B4-BE49-F238E27FC236}">
                <a16:creationId xmlns:a16="http://schemas.microsoft.com/office/drawing/2014/main" id="{F0421186-2065-4DF7-A034-413A6B9696CC}"/>
              </a:ext>
            </a:extLst>
          </p:cNvPr>
          <p:cNvSpPr/>
          <p:nvPr/>
        </p:nvSpPr>
        <p:spPr>
          <a:xfrm>
            <a:off x="6743700" y="2268970"/>
            <a:ext cx="2019300" cy="1444698"/>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200" b="1" dirty="0">
                <a:latin typeface="+mj-lt"/>
              </a:rPr>
              <a:t>Indicator 2.3.4</a:t>
            </a:r>
            <a:r>
              <a:rPr lang="en-US" sz="1200" dirty="0">
                <a:latin typeface="+mj-lt"/>
              </a:rPr>
              <a:t>. Completion of Sustainable Development Goal progress report</a:t>
            </a:r>
          </a:p>
          <a:p>
            <a:r>
              <a:rPr lang="en-US" sz="1200" i="1" dirty="0">
                <a:latin typeface="+mj-lt"/>
              </a:rPr>
              <a:t>Baseline</a:t>
            </a:r>
            <a:r>
              <a:rPr lang="en-US" sz="1200" dirty="0">
                <a:latin typeface="+mj-lt"/>
              </a:rPr>
              <a:t>: 0</a:t>
            </a:r>
          </a:p>
          <a:p>
            <a:r>
              <a:rPr lang="en-US" sz="1200" i="1" dirty="0">
                <a:latin typeface="+mj-lt"/>
              </a:rPr>
              <a:t>Target</a:t>
            </a:r>
            <a:r>
              <a:rPr lang="en-US" sz="1200" dirty="0">
                <a:latin typeface="+mj-lt"/>
              </a:rPr>
              <a:t>: 2</a:t>
            </a:r>
          </a:p>
        </p:txBody>
      </p:sp>
      <p:sp>
        <p:nvSpPr>
          <p:cNvPr id="16" name="Rectangle 15">
            <a:extLst>
              <a:ext uri="{FF2B5EF4-FFF2-40B4-BE49-F238E27FC236}">
                <a16:creationId xmlns:a16="http://schemas.microsoft.com/office/drawing/2014/main" id="{9E217A06-3759-4069-B2BF-43DD70F27C89}"/>
              </a:ext>
            </a:extLst>
          </p:cNvPr>
          <p:cNvSpPr/>
          <p:nvPr/>
        </p:nvSpPr>
        <p:spPr>
          <a:xfrm>
            <a:off x="2360971" y="2275600"/>
            <a:ext cx="2019300" cy="1438068"/>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noAutofit/>
          </a:bodyPr>
          <a:lstStyle/>
          <a:p>
            <a:r>
              <a:rPr lang="en-US" sz="1200" b="1" dirty="0">
                <a:latin typeface="+mj-lt"/>
              </a:rPr>
              <a:t>Indicator 2.3.2</a:t>
            </a:r>
            <a:r>
              <a:rPr lang="en-US" sz="1200" dirty="0">
                <a:latin typeface="+mj-lt"/>
              </a:rPr>
              <a:t>. No. of approved administrative reform initiatives implemented </a:t>
            </a:r>
          </a:p>
          <a:p>
            <a:r>
              <a:rPr lang="en-US" sz="1200" i="1" dirty="0">
                <a:latin typeface="+mj-lt"/>
              </a:rPr>
              <a:t>Baseline</a:t>
            </a:r>
            <a:r>
              <a:rPr lang="en-US" sz="1200" dirty="0">
                <a:latin typeface="+mj-lt"/>
              </a:rPr>
              <a:t>: 0</a:t>
            </a:r>
          </a:p>
          <a:p>
            <a:r>
              <a:rPr lang="en-US" sz="1200" i="1" dirty="0">
                <a:latin typeface="+mj-lt"/>
              </a:rPr>
              <a:t>Target</a:t>
            </a:r>
            <a:r>
              <a:rPr lang="en-US" sz="1200" dirty="0">
                <a:latin typeface="+mj-lt"/>
              </a:rPr>
              <a:t>: 5</a:t>
            </a:r>
          </a:p>
        </p:txBody>
      </p:sp>
      <p:sp>
        <p:nvSpPr>
          <p:cNvPr id="17" name="Rectangle 16">
            <a:extLst>
              <a:ext uri="{FF2B5EF4-FFF2-40B4-BE49-F238E27FC236}">
                <a16:creationId xmlns:a16="http://schemas.microsoft.com/office/drawing/2014/main" id="{C33A1AEF-6F10-4538-9E74-AC51A74053EA}"/>
              </a:ext>
            </a:extLst>
          </p:cNvPr>
          <p:cNvSpPr/>
          <p:nvPr/>
        </p:nvSpPr>
        <p:spPr>
          <a:xfrm>
            <a:off x="219997" y="2275600"/>
            <a:ext cx="2019300" cy="1438068"/>
          </a:xfrm>
          <a:prstGeom prst="rect">
            <a:avLst/>
          </a:prstGeom>
          <a:ln/>
        </p:spPr>
        <p:style>
          <a:lnRef idx="2">
            <a:schemeClr val="accent3"/>
          </a:lnRef>
          <a:fillRef idx="1">
            <a:schemeClr val="lt1"/>
          </a:fillRef>
          <a:effectRef idx="0">
            <a:schemeClr val="accent3"/>
          </a:effectRef>
          <a:fontRef idx="minor">
            <a:schemeClr val="dk1"/>
          </a:fontRef>
        </p:style>
        <p:txBody>
          <a:bodyPr wrap="square" lIns="108000" tIns="72000" rIns="108000" bIns="72000">
            <a:spAutoFit/>
          </a:bodyPr>
          <a:lstStyle/>
          <a:p>
            <a:r>
              <a:rPr lang="en-US" sz="1200" b="1" dirty="0">
                <a:latin typeface="+mj-lt"/>
              </a:rPr>
              <a:t>Indicator 2.3.1</a:t>
            </a:r>
            <a:r>
              <a:rPr lang="en-US" sz="1200" dirty="0">
                <a:latin typeface="+mj-lt"/>
              </a:rPr>
              <a:t>. No. of draft laws relevant to administrative and fiscal reforms prepared and submitted to parliament</a:t>
            </a:r>
          </a:p>
          <a:p>
            <a:r>
              <a:rPr lang="en-US" sz="1200" i="1" dirty="0">
                <a:latin typeface="+mj-lt"/>
              </a:rPr>
              <a:t>Baseline</a:t>
            </a:r>
            <a:r>
              <a:rPr lang="en-US" sz="1200" dirty="0">
                <a:latin typeface="+mj-lt"/>
              </a:rPr>
              <a:t>: 38</a:t>
            </a:r>
          </a:p>
          <a:p>
            <a:r>
              <a:rPr lang="en-US" sz="1200" i="1" dirty="0">
                <a:latin typeface="+mj-lt"/>
              </a:rPr>
              <a:t>Target</a:t>
            </a:r>
            <a:r>
              <a:rPr lang="en-US" sz="1200" dirty="0">
                <a:latin typeface="+mj-lt"/>
              </a:rPr>
              <a:t>: 150</a:t>
            </a:r>
          </a:p>
        </p:txBody>
      </p:sp>
    </p:spTree>
    <p:extLst>
      <p:ext uri="{BB962C8B-B14F-4D97-AF65-F5344CB8AC3E}">
        <p14:creationId xmlns:p14="http://schemas.microsoft.com/office/powerpoint/2010/main" val="249368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54E4D-38F8-423F-9F11-1F70C34A72C1}"/>
              </a:ext>
            </a:extLst>
          </p:cNvPr>
          <p:cNvSpPr>
            <a:spLocks noGrp="1"/>
          </p:cNvSpPr>
          <p:nvPr>
            <p:ph type="sldNum" sz="quarter" idx="12"/>
          </p:nvPr>
        </p:nvSpPr>
        <p:spPr/>
        <p:txBody>
          <a:bodyPr/>
          <a:lstStyle/>
          <a:p>
            <a:fld id="{42536BA3-110C-4DA4-A448-6346FFFAD93F}" type="slidenum">
              <a:rPr lang="en-US" smtClean="0">
                <a:latin typeface="+mj-lt"/>
              </a:rPr>
              <a:t>9</a:t>
            </a:fld>
            <a:endParaRPr lang="en-US" dirty="0">
              <a:latin typeface="+mj-lt"/>
            </a:endParaRPr>
          </a:p>
        </p:txBody>
      </p:sp>
      <p:sp>
        <p:nvSpPr>
          <p:cNvPr id="3" name="Rectangle 2">
            <a:extLst>
              <a:ext uri="{FF2B5EF4-FFF2-40B4-BE49-F238E27FC236}">
                <a16:creationId xmlns:a16="http://schemas.microsoft.com/office/drawing/2014/main" id="{68387D9C-23B1-4BA7-A5A7-6A123BC8F047}"/>
              </a:ext>
            </a:extLst>
          </p:cNvPr>
          <p:cNvSpPr/>
          <p:nvPr/>
        </p:nvSpPr>
        <p:spPr>
          <a:xfrm>
            <a:off x="685800" y="1271744"/>
            <a:ext cx="7924800" cy="576293"/>
          </a:xfrm>
          <a:prstGeom prst="rect">
            <a:avLst/>
          </a:prstGeom>
          <a:solidFill>
            <a:schemeClr val="accent3">
              <a:lumMod val="75000"/>
            </a:schemeClr>
          </a:solidFill>
          <a:ln>
            <a:solidFill>
              <a:schemeClr val="accent3">
                <a:lumMod val="75000"/>
              </a:schemeClr>
            </a:solidFill>
          </a:ln>
        </p:spPr>
        <p:txBody>
          <a:bodyPr wrap="square" lIns="108000" tIns="72000" rIns="108000" bIns="72000">
            <a:spAutoFit/>
          </a:bodyPr>
          <a:lstStyle/>
          <a:p>
            <a:r>
              <a:rPr lang="en-US" sz="1400" b="1" dirty="0">
                <a:solidFill>
                  <a:schemeClr val="bg1"/>
                </a:solidFill>
                <a:latin typeface="+mj-lt"/>
                <a:ea typeface="Calibri" panose="020F0502020204030204" pitchFamily="34" charset="0"/>
                <a:cs typeface="Arial" panose="020B0604020202020204" pitchFamily="34" charset="0"/>
              </a:rPr>
              <a:t>2. </a:t>
            </a:r>
            <a:r>
              <a:rPr lang="en-CA" sz="1400" dirty="0">
                <a:solidFill>
                  <a:srgbClr val="000000"/>
                </a:solidFill>
                <a:latin typeface="+mj-lt"/>
                <a:cs typeface="Arial" panose="020B0604020202020204" pitchFamily="34" charset="0"/>
              </a:rPr>
              <a:t>Government's ability to improve the performance of institutions and promote participation and accountability Increased </a:t>
            </a:r>
            <a:endParaRPr lang="en-US" sz="1400" dirty="0">
              <a:solidFill>
                <a:srgbClr val="000000"/>
              </a:solidFill>
              <a:latin typeface="+mj-lt"/>
              <a:cs typeface="Arial" panose="020B0604020202020204" pitchFamily="34" charset="0"/>
            </a:endParaRPr>
          </a:p>
        </p:txBody>
      </p:sp>
      <p:sp>
        <p:nvSpPr>
          <p:cNvPr id="5" name="Title 83">
            <a:extLst>
              <a:ext uri="{FF2B5EF4-FFF2-40B4-BE49-F238E27FC236}">
                <a16:creationId xmlns:a16="http://schemas.microsoft.com/office/drawing/2014/main" id="{ACD4B7C9-DCBA-4F32-9B04-670541109062}"/>
              </a:ext>
            </a:extLst>
          </p:cNvPr>
          <p:cNvSpPr txBox="1">
            <a:spLocks/>
          </p:cNvSpPr>
          <p:nvPr/>
        </p:nvSpPr>
        <p:spPr>
          <a:xfrm>
            <a:off x="762000" y="485001"/>
            <a:ext cx="7086600" cy="51213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t>Expected results 2018</a:t>
            </a:r>
          </a:p>
        </p:txBody>
      </p:sp>
      <p:sp>
        <p:nvSpPr>
          <p:cNvPr id="6" name="Rectangle 5">
            <a:extLst>
              <a:ext uri="{FF2B5EF4-FFF2-40B4-BE49-F238E27FC236}">
                <a16:creationId xmlns:a16="http://schemas.microsoft.com/office/drawing/2014/main" id="{7DE11179-B790-4B01-A4DB-5BC4A40315DB}"/>
              </a:ext>
            </a:extLst>
          </p:cNvPr>
          <p:cNvSpPr/>
          <p:nvPr/>
        </p:nvSpPr>
        <p:spPr>
          <a:xfrm>
            <a:off x="685800" y="2205792"/>
            <a:ext cx="7924800" cy="3052008"/>
          </a:xfrm>
          <a:prstGeom prst="rect">
            <a:avLst/>
          </a:prstGeom>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t"/>
          <a:lstStyle/>
          <a:p>
            <a:pPr marL="285750" indent="-285750">
              <a:buFont typeface="Arial" panose="020B0604020202020204" pitchFamily="34" charset="0"/>
              <a:buChar char="•"/>
            </a:pPr>
            <a:r>
              <a:rPr lang="en-US" sz="1600" dirty="0">
                <a:latin typeface="+mj-lt"/>
                <a:cs typeface="Calibri" panose="020F0502020204030204" pitchFamily="34" charset="0"/>
              </a:rPr>
              <a:t>Support provided to the Ministry of Interior and Municipalities for free and fair, parliamentary elections;</a:t>
            </a:r>
          </a:p>
          <a:p>
            <a:pPr marL="285750" indent="-285750">
              <a:buFont typeface="Arial" panose="020B0604020202020204" pitchFamily="34" charset="0"/>
              <a:buChar char="•"/>
            </a:pPr>
            <a:r>
              <a:rPr lang="en-US" sz="1600" dirty="0">
                <a:latin typeface="+mj-lt"/>
                <a:cs typeface="Calibri" panose="020F0502020204030204" pitchFamily="34" charset="0"/>
              </a:rPr>
              <a:t> Technical assistance in place to support the establishment and functionality of the Supervisory Commission on Elections;</a:t>
            </a:r>
          </a:p>
          <a:p>
            <a:pPr marL="285750" indent="-285750">
              <a:buFont typeface="Arial" panose="020B0604020202020204" pitchFamily="34" charset="0"/>
              <a:buChar char="•"/>
            </a:pPr>
            <a:r>
              <a:rPr lang="en-US" sz="1600" dirty="0">
                <a:latin typeface="+mj-lt"/>
                <a:cs typeface="Calibri" panose="020F0502020204030204" pitchFamily="34" charset="0"/>
              </a:rPr>
              <a:t>Public policy coordination in place at the OPCM, with a focus on new key areas of governance (e.g. oil and gas, entrepreneurship, transportation and PVE).</a:t>
            </a:r>
          </a:p>
          <a:p>
            <a:pPr marL="285750" indent="-285750">
              <a:buFont typeface="Arial" panose="020B0604020202020204" pitchFamily="34" charset="0"/>
              <a:buChar char="•"/>
            </a:pPr>
            <a:r>
              <a:rPr lang="en-US" sz="1600" dirty="0">
                <a:latin typeface="+mj-lt"/>
                <a:cs typeface="Calibri" panose="020F0502020204030204" pitchFamily="34" charset="0"/>
              </a:rPr>
              <a:t>Administrative reform initiatives under the leadership of OMSAE, in particular related to digital transformation, scaled up.</a:t>
            </a:r>
          </a:p>
          <a:p>
            <a:pPr lvl="1"/>
            <a:endParaRPr lang="en-US" sz="1600" dirty="0">
              <a:latin typeface="+mj-lt"/>
            </a:endParaRPr>
          </a:p>
          <a:p>
            <a:endParaRPr lang="en-US" dirty="0">
              <a:latin typeface="+mj-lt"/>
            </a:endParaRPr>
          </a:p>
        </p:txBody>
      </p:sp>
    </p:spTree>
    <p:extLst>
      <p:ext uri="{BB962C8B-B14F-4D97-AF65-F5344CB8AC3E}">
        <p14:creationId xmlns:p14="http://schemas.microsoft.com/office/powerpoint/2010/main" val="1707204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DE7738F05FF7548ABAF8944C74FA045" ma:contentTypeVersion="0" ma:contentTypeDescription="Create a new document." ma:contentTypeScope="" ma:versionID="e492fd8e14e3aed3a793ca7813f398b8">
  <xsd:schema xmlns:xsd="http://www.w3.org/2001/XMLSchema" xmlns:xs="http://www.w3.org/2001/XMLSchema" xmlns:p="http://schemas.microsoft.com/office/2006/metadata/properties" xmlns:ns2="5ebeba3d-fd60-4dcb-8548-a9fd3c51d9ff" targetNamespace="http://schemas.microsoft.com/office/2006/metadata/properties" ma:root="true" ma:fieldsID="98f07ae1c2d7656ffd86fd1786707b1b" ns2:_="">
    <xsd:import namespace="5ebeba3d-fd60-4dcb-8548-a9fd3c51d9f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eba3d-fd60-4dcb-8548-a9fd3c51d9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5ebeba3d-fd60-4dcb-8548-a9fd3c51d9ff">UNITOFFICE-440-4</_dlc_DocId>
    <_dlc_DocIdUrl xmlns="5ebeba3d-fd60-4dcb-8548-a9fd3c51d9ff">
      <Url>https://intranet.undp.org/unit/office/exo/sp2014/SP201417/_layouts/DocIdRedir.aspx?ID=UNITOFFICE-440-4</Url>
      <Description>UNITOFFICE-440-4</Description>
    </_dlc_DocIdUrl>
  </documentManagement>
</p:properties>
</file>

<file path=customXml/itemProps1.xml><?xml version="1.0" encoding="utf-8"?>
<ds:datastoreItem xmlns:ds="http://schemas.openxmlformats.org/officeDocument/2006/customXml" ds:itemID="{84B19E2B-4493-473E-A7C1-DC2EC0ED54A9}">
  <ds:schemaRefs>
    <ds:schemaRef ds:uri="http://schemas.microsoft.com/sharepoint/events"/>
  </ds:schemaRefs>
</ds:datastoreItem>
</file>

<file path=customXml/itemProps2.xml><?xml version="1.0" encoding="utf-8"?>
<ds:datastoreItem xmlns:ds="http://schemas.openxmlformats.org/officeDocument/2006/customXml" ds:itemID="{6FD47782-CDCA-49F2-A1A7-4B240D5C0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eba3d-fd60-4dcb-8548-a9fd3c51d9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C561A-9486-4CB1-8466-A95782D9E97B}">
  <ds:schemaRefs>
    <ds:schemaRef ds:uri="http://schemas.microsoft.com/sharepoint/v3/contenttype/forms"/>
  </ds:schemaRefs>
</ds:datastoreItem>
</file>

<file path=customXml/itemProps4.xml><?xml version="1.0" encoding="utf-8"?>
<ds:datastoreItem xmlns:ds="http://schemas.openxmlformats.org/officeDocument/2006/customXml" ds:itemID="{C9A5DCA5-4C00-4138-A184-AF3EB6E6437F}">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5ebeba3d-fd60-4dcb-8548-a9fd3c51d9ff"/>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14878</TotalTime>
  <Words>2625</Words>
  <Application>Microsoft Office PowerPoint</Application>
  <PresentationFormat>On-screen Show (4:3)</PresentationFormat>
  <Paragraphs>291</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Wingdings</vt:lpstr>
      <vt:lpstr>Office Theme</vt:lpstr>
      <vt:lpstr> UNDP Lebanon COUNTRY PROGRAMME DOCUMENT  2017 Annual Review  </vt:lpstr>
      <vt:lpstr>Country Programme Document 2017-2020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project milestones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Grinman</dc:creator>
  <cp:lastModifiedBy>Edgard Chehab</cp:lastModifiedBy>
  <cp:revision>869</cp:revision>
  <cp:lastPrinted>2017-10-26T13:06:13Z</cp:lastPrinted>
  <dcterms:created xsi:type="dcterms:W3CDTF">2013-09-17T18:37:44Z</dcterms:created>
  <dcterms:modified xsi:type="dcterms:W3CDTF">2017-11-17T13:38:48Z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0x010100EDE7738F05FF7548ABAF8944C74FA045</vt:lpwstr>
  </property>
  <property fmtid="{D5CDD505-2E9C-101B-9397-08002B2CF9AE}" pid="3" name="_dlc_DocIdItemGuid">
    <vt:lpwstr>d7bf9aa0-7f53-407d-af9c-998e51826360</vt:lpwstr>
  </property>
</Properties>
</file>