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9" r:id="rId3"/>
    <p:sldId id="260" r:id="rId4"/>
    <p:sldId id="262" r:id="rId5"/>
    <p:sldId id="263" r:id="rId6"/>
    <p:sldId id="276" r:id="rId7"/>
    <p:sldId id="277" r:id="rId8"/>
    <p:sldId id="266" r:id="rId9"/>
    <p:sldId id="267" r:id="rId10"/>
    <p:sldId id="268" r:id="rId11"/>
    <p:sldId id="269" r:id="rId12"/>
    <p:sldId id="270" r:id="rId13"/>
    <p:sldId id="271" r:id="rId14"/>
    <p:sldId id="272" r:id="rId15"/>
    <p:sldId id="273" r:id="rId16"/>
    <p:sldId id="275" r:id="rId1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6A0CA8-4CEF-435D-99FE-13F599294A77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F51C0CF-7505-42D5-BB25-37E78AB4051A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FAFE29B-08A5-4017-B725-E57DB31668D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27CFA6-D0C0-4978-9FB7-0468827A222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C48A98C-18A9-4201-9CA2-FD70E69E46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43091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90EEF02-AA04-4C24-BFE7-14A324A22E9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30B8EA21-8762-4658-93CF-290B9C348F9C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3B310D2E-9AA8-4D5D-9560-BEC423E4C1C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371A7C-A02C-4089-B440-7649C4B8E94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1E48251-E425-40CB-81E0-27B39166AE0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9453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23596A54-C996-449C-A3E5-12EA8C77943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8F08F5F1-A41B-4DB5-9D37-F9BA8054278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B7D235-1354-40FB-8894-30A01A8B83A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7A39D9F-A637-416D-9F6D-A13E4D3441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9AEAE86-4E69-4049-A866-FC31C25EDCC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8390569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2608499-833D-4D44-8173-02B275457DA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79C9D9E-F60A-4257-B3F9-589AB7640A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B1C6302-7DFA-4D9A-90E0-FE671394AA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F2498D0-9C80-4B0F-A39D-051EEF5F637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760728-E7A1-4EB4-AB3D-3025699487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32725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4113ADC-35DE-41EB-B0CF-2AB26BFFDF0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4374549-288B-4414-9233-6421F77A1A1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48DFC35-C355-4F1E-8420-A5BCCA14FE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49C68B3-61B6-41E7-8696-AC09F9D5EC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1C91023-DBA3-48F2-908C-909958B3B9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1726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52FD2BF-7474-4826-8AB6-F65E3B090F7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0BD0016-440A-456D-8F58-FB688694462C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F6DA3BD-D160-4178-B013-5C0E88AE541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9FC924F2-2900-4A14-8129-A01A271FA68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F43BC8-96C6-4EE5-8E25-32FD2C8B429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817645-11C7-49C3-A5C5-EF54FC436ED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2335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DF2E28F-9952-49D4-9B69-CD26271B81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1D917EB3-E6B3-44F7-BD43-C76D478314F2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80AB8D37-2441-4EFA-A8B8-6FA7C7F007A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D5AB721-0058-4517-8278-F61595F1D4D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1B0C04A9-23CA-405D-958C-3B04EE7F449E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0EBF5207-3992-4DF3-8D6E-47405FAD2B0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687971C-2116-451E-AFB1-0653DBD8EB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E25C2E5-5C1C-46E5-BE3C-3711FA57CE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335105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216B7A7-D0D2-4BA5-9683-7612464CACD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9ADA6AD-B97F-4526-8D48-DEFF6383CFE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3C990ABA-E239-429B-B89A-2907920C7D5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1CBD3DC0-09B9-45E4-8C99-1587328EF34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40108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9289101-0B09-4722-9061-425BD408F84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B6DD4CAE-E9BA-426D-8B38-F29B0C229E0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225D112F-4FFF-4DBA-8E60-D3D6B763CF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249928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9C68E2-9767-4951-9B6F-564C514709D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7057B-C921-4C1B-BCCE-EA2A2FF7234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7D1CF80-56A9-42D6-870E-CEA117DC9D0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7136724D-891D-47D1-9192-66BE96C18FB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E8529177-2B25-4E47-95BE-DABB7085054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6B6D08B-7D3C-40C9-9C1B-850E2CA77DD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010545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8CEBC52-6424-441D-A744-C2A3542A22C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064FC2AC-1ABD-4267-A2A6-CD6EB1003039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4234B2B4-C141-43DC-ACA5-62F4CFBF560A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2E5DFC0-98B4-4933-8350-52A40915B32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D617FC93-07E0-4AF6-AEEE-B5BA61F1D0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01BFFE09-01C4-469C-8DDF-52574D02A07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85669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DE14197B-1B5E-45DA-9187-C19F6F52D68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2B56AB4-0BB4-438D-805D-B9085955601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B2D4133-3AD0-482D-A1FA-AA0E76B626F7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1A8729-6B58-4A10-BE26-AF1789586D70}" type="datetimeFigureOut">
              <a:rPr lang="en-US" smtClean="0"/>
              <a:t>6/24/2017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356FC7F-6714-4EFA-939E-5D118A50C34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71AE0D9C-C76B-45E0-8A89-8EC8527D67C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01807F6-5319-4681-933B-AF30B0B7E3C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47347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Lockup_KOSOVO_color_HIGH_short_vertical (3)">
            <a:extLst>
              <a:ext uri="{FF2B5EF4-FFF2-40B4-BE49-F238E27FC236}">
                <a16:creationId xmlns:a16="http://schemas.microsoft.com/office/drawing/2014/main" id="{6C0D23F6-8F4E-4651-9B70-9A6ED09F7601}"/>
              </a:ext>
            </a:extLst>
          </p:cNvPr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410" y="523875"/>
            <a:ext cx="1357630" cy="1123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48E50A09-93E4-41AC-98C9-466837CC0CBD}"/>
              </a:ext>
            </a:extLst>
          </p:cNvPr>
          <p:cNvPicPr/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806112" y="523875"/>
            <a:ext cx="847725" cy="1537335"/>
          </a:xfrm>
          <a:prstGeom prst="rect">
            <a:avLst/>
          </a:prstGeom>
          <a:noFill/>
        </p:spPr>
      </p:pic>
      <p:sp>
        <p:nvSpPr>
          <p:cNvPr id="4" name="Rectangle 3">
            <a:extLst>
              <a:ext uri="{FF2B5EF4-FFF2-40B4-BE49-F238E27FC236}">
                <a16:creationId xmlns:a16="http://schemas.microsoft.com/office/drawing/2014/main" id="{A394C9EE-2B3B-4B74-A18C-45F39C8A5942}"/>
              </a:ext>
            </a:extLst>
          </p:cNvPr>
          <p:cNvSpPr/>
          <p:nvPr/>
        </p:nvSpPr>
        <p:spPr>
          <a:xfrm>
            <a:off x="2971800" y="689113"/>
            <a:ext cx="6092687" cy="58785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65F9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65F9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65F9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endParaRPr lang="en-US" sz="2400" dirty="0">
              <a:solidFill>
                <a:srgbClr val="365F9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2400" dirty="0">
                <a:solidFill>
                  <a:srgbClr val="365F9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Public Pulse Analysis on</a:t>
            </a:r>
            <a:endParaRPr lang="en-US" sz="2400" dirty="0">
              <a:solidFill>
                <a:srgbClr val="365F91"/>
              </a:solidFill>
              <a:effectLst/>
              <a:latin typeface="Cambria" panose="02040503050406030204" pitchFamily="18" charset="0"/>
              <a:ea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sz="2400" dirty="0">
                <a:solidFill>
                  <a:srgbClr val="365F9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PREVENTION OF VIOLENT EXTREMISM IN KOSOVO</a:t>
            </a:r>
          </a:p>
          <a:p>
            <a:pPr marL="457200" marR="0"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dirty="0">
              <a:solidFill>
                <a:srgbClr val="365F9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dirty="0">
              <a:solidFill>
                <a:srgbClr val="365F9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endParaRPr lang="en-US" dirty="0">
              <a:solidFill>
                <a:srgbClr val="365F91"/>
              </a:solidFill>
              <a:latin typeface="Times New Roman" panose="02020603050405020304" pitchFamily="18" charset="0"/>
              <a:ea typeface="Arial" panose="020B0604020202020204" pitchFamily="34" charset="0"/>
              <a:cs typeface="Times New Roman" panose="02020603050405020304" pitchFamily="18" charset="0"/>
            </a:endParaRPr>
          </a:p>
          <a:p>
            <a:pPr marL="457200" marR="0" algn="ctr">
              <a:lnSpc>
                <a:spcPct val="115000"/>
              </a:lnSpc>
              <a:spcBef>
                <a:spcPts val="2400"/>
              </a:spcBef>
              <a:spcAft>
                <a:spcPts val="0"/>
              </a:spcAft>
            </a:pPr>
            <a:r>
              <a:rPr lang="en-US" dirty="0">
                <a:solidFill>
                  <a:srgbClr val="365F91"/>
                </a:solidFill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June, 2017</a:t>
            </a:r>
            <a:r>
              <a:rPr lang="en-US" dirty="0">
                <a:latin typeface="Times New Roman" panose="02020603050405020304" pitchFamily="18" charset="0"/>
                <a:ea typeface="Arial" panose="020B0604020202020204" pitchFamily="34" charset="0"/>
                <a:cs typeface="Times New Roman" panose="02020603050405020304" pitchFamily="18" charset="0"/>
              </a:rPr>
              <a:t>    </a:t>
            </a:r>
            <a:endParaRPr lang="en-US" sz="20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669030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EEFC394B-F613-47AA-AF4A-1AB93685C6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400" dirty="0">
                <a:solidFill>
                  <a:schemeClr val="accent1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983DE41-CEAF-48FD-B7C9-1B57ED3C9C6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Autofit/>
          </a:bodyPr>
          <a:lstStyle/>
          <a:p>
            <a:pPr lvl="0">
              <a:lnSpc>
                <a:spcPct val="7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Key actors to engage in the prevention of violent extremism identified by all focus groups are </a:t>
            </a:r>
            <a:r>
              <a:rPr lang="en-US" sz="2000" b="1" dirty="0"/>
              <a:t>municipalities</a:t>
            </a:r>
            <a:r>
              <a:rPr lang="en-US" sz="2000" dirty="0"/>
              <a:t>, </a:t>
            </a:r>
            <a:r>
              <a:rPr lang="en-US" sz="2000" b="1" dirty="0"/>
              <a:t>civil society</a:t>
            </a:r>
            <a:r>
              <a:rPr lang="en-US" sz="2000" dirty="0"/>
              <a:t> and </a:t>
            </a:r>
            <a:r>
              <a:rPr lang="en-US" sz="2000" b="1" dirty="0"/>
              <a:t>religious communities</a:t>
            </a:r>
            <a:r>
              <a:rPr lang="en-US" sz="2000" dirty="0"/>
              <a:t>.</a:t>
            </a:r>
          </a:p>
          <a:p>
            <a:pPr lvl="0">
              <a:lnSpc>
                <a:spcPct val="7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0">
              <a:lnSpc>
                <a:spcPct val="7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More support of these locally initiated efforts from the central level should be part of PVE Strategy.</a:t>
            </a:r>
          </a:p>
          <a:p>
            <a:pPr lvl="0">
              <a:lnSpc>
                <a:spcPct val="7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0">
              <a:lnSpc>
                <a:spcPct val="7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More knowledge on violent extremism should be </a:t>
            </a:r>
            <a:r>
              <a:rPr lang="en-US" sz="2000" b="1" dirty="0"/>
              <a:t>transferred</a:t>
            </a:r>
            <a:r>
              <a:rPr lang="en-US" sz="2000" dirty="0"/>
              <a:t> in schools, communities and families</a:t>
            </a:r>
          </a:p>
          <a:p>
            <a:pPr lvl="0">
              <a:lnSpc>
                <a:spcPct val="7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0">
              <a:lnSpc>
                <a:spcPct val="7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Teachers should be trained to promote </a:t>
            </a:r>
            <a:r>
              <a:rPr lang="en-US" sz="2000" b="1" dirty="0"/>
              <a:t>critical reasoning skills</a:t>
            </a:r>
            <a:r>
              <a:rPr lang="en-US" sz="2000" dirty="0"/>
              <a:t> among their students, while engagement of women and parents at schools should result more effective</a:t>
            </a:r>
          </a:p>
          <a:p>
            <a:pPr>
              <a:lnSpc>
                <a:spcPct val="70000"/>
              </a:lnSpc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lnSpc>
                <a:spcPct val="70000"/>
              </a:lnSpc>
              <a:buFont typeface="Courier New" panose="02070309020205020404" pitchFamily="49" charset="0"/>
              <a:buChar char="o"/>
            </a:pPr>
            <a:r>
              <a:rPr lang="en-US" sz="2000" dirty="0"/>
              <a:t>Introduction of religious education in schools without compromising the </a:t>
            </a:r>
            <a:r>
              <a:rPr lang="en-US" sz="2000" b="1" dirty="0"/>
              <a:t>secular nature of Kosovo’s education system</a:t>
            </a:r>
            <a:r>
              <a:rPr lang="en-US" sz="2000" dirty="0"/>
              <a:t> should also be considered as an alternative</a:t>
            </a:r>
          </a:p>
        </p:txBody>
      </p:sp>
    </p:spTree>
    <p:extLst>
      <p:ext uri="{BB962C8B-B14F-4D97-AF65-F5344CB8AC3E}">
        <p14:creationId xmlns:p14="http://schemas.microsoft.com/office/powerpoint/2010/main" val="162584700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3059BFA-E2ED-4508-BE73-38C20D6DA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400">
                <a:solidFill>
                  <a:schemeClr val="accent1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0CA238A-8D0E-4587-A6A8-7245BB29AF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/>
              <a:t>As the threat from violent extremism is shared by all countries in the region, </a:t>
            </a:r>
            <a:r>
              <a:rPr lang="en-US" sz="2000" b="1" dirty="0"/>
              <a:t>strengthening regional police cooperation</a:t>
            </a:r>
            <a:r>
              <a:rPr lang="en-US" sz="2000" dirty="0"/>
              <a:t> is of utmost importance.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/>
              <a:t>Police should receive additional training on attacks from latent extremist individuals and small groups. </a:t>
            </a:r>
          </a:p>
          <a:p>
            <a:pPr lvl="0">
              <a:buFont typeface="Courier New" panose="02070309020205020404" pitchFamily="49" charset="0"/>
              <a:buChar char="o"/>
            </a:pPr>
            <a:endParaRPr lang="en-US" sz="2000" dirty="0"/>
          </a:p>
          <a:p>
            <a:pPr lvl="0">
              <a:buFont typeface="Courier New" panose="02070309020205020404" pitchFamily="49" charset="0"/>
              <a:buChar char="o"/>
            </a:pPr>
            <a:r>
              <a:rPr lang="en-US" sz="2000" dirty="0"/>
              <a:t>Police and local KIC’s should consider organizing joint outreach to the Syria returnees and talk to them.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117849590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A453AF3-B672-40A8-AF18-6F8A1F67B8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400" dirty="0">
                <a:solidFill>
                  <a:schemeClr val="accent1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E4FA2E0-FF4D-4E1F-8087-2AEF5EF80C8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Kosovo institutions should conduct on regular basis polls which measures citizen perceptions on violent extremism and CVE activities.</a:t>
            </a:r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200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Kosovo PVE Strategy needs to be revised constantly, as Kosovo gains experience, increases its capacity and as situation evolves constantly, </a:t>
            </a:r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200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There is urgent need to increase the collaboration between central and local level authorities and foster the community engagement in PVE.</a:t>
            </a:r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200" dirty="0"/>
          </a:p>
          <a:p>
            <a:pPr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200" dirty="0"/>
              <a:t>Communities need to be more proactive in preventing violent extremism and central institutions need to </a:t>
            </a:r>
            <a:r>
              <a:rPr lang="en-US" sz="2200" b="1" dirty="0"/>
              <a:t>design more community friendly programs</a:t>
            </a:r>
            <a:r>
              <a:rPr lang="en-US" sz="22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618693047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D6180313-576A-4801-BF20-E26D64AE07F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400">
                <a:solidFill>
                  <a:schemeClr val="accent1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02691-1AC1-4A24-B580-B62EBB31D12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More programs on engagement of youth in sports and cultural activities to be funded by the central/municipal authorities and/or civil society organizations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/>
              <a:t>Parents </a:t>
            </a:r>
            <a:r>
              <a:rPr lang="en-US" sz="2000" dirty="0"/>
              <a:t>to be</a:t>
            </a:r>
            <a:r>
              <a:rPr lang="en-US" sz="2000" b="1" dirty="0"/>
              <a:t> engaged</a:t>
            </a:r>
            <a:r>
              <a:rPr lang="en-US" sz="2000" dirty="0"/>
              <a:t> within schools, as this can play a significant role in the PVE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b="1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Further </a:t>
            </a:r>
            <a:r>
              <a:rPr lang="en-US" sz="2000" b="1" dirty="0"/>
              <a:t>research on gender perspective</a:t>
            </a:r>
            <a:r>
              <a:rPr lang="en-US" sz="2000" dirty="0"/>
              <a:t> on violent extremism should be undertaken</a:t>
            </a:r>
          </a:p>
          <a:p>
            <a:pPr marL="0" indent="0">
              <a:buNone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b="1" dirty="0"/>
              <a:t>The role of women </a:t>
            </a:r>
            <a:r>
              <a:rPr lang="en-US" sz="2000" dirty="0"/>
              <a:t>within their families, community and the overall society is very important. </a:t>
            </a:r>
          </a:p>
        </p:txBody>
      </p:sp>
    </p:spTree>
    <p:extLst>
      <p:ext uri="{BB962C8B-B14F-4D97-AF65-F5344CB8AC3E}">
        <p14:creationId xmlns:p14="http://schemas.microsoft.com/office/powerpoint/2010/main" val="34407096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6B7582F7-C12A-42CA-9234-25045BFF7C2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400">
                <a:solidFill>
                  <a:schemeClr val="accent1"/>
                </a:solidFill>
              </a:rPr>
              <a:t>Recommendations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DFAB53A-B05F-4235-AE79-0BCCA5045E5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KIC should be more open to women, whereas municipal authorities should consider opening offices for gender, family and community issues</a:t>
            </a:r>
          </a:p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Partnering with the KIC is an important aspect of the prevention of violent extremism </a:t>
            </a:r>
          </a:p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endParaRPr lang="en-US" sz="2400" dirty="0"/>
          </a:p>
          <a:p>
            <a:pPr algn="just">
              <a:lnSpc>
                <a:spcPct val="80000"/>
              </a:lnSpc>
              <a:buFont typeface="Courier New" panose="02070309020205020404" pitchFamily="49" charset="0"/>
              <a:buChar char="o"/>
            </a:pPr>
            <a:r>
              <a:rPr lang="en-US" sz="2400" dirty="0"/>
              <a:t>The KIC should be more active in promoting religious interpretations matching Kosovo’s traditions</a:t>
            </a:r>
          </a:p>
        </p:txBody>
      </p:sp>
    </p:spTree>
    <p:extLst>
      <p:ext uri="{BB962C8B-B14F-4D97-AF65-F5344CB8AC3E}">
        <p14:creationId xmlns:p14="http://schemas.microsoft.com/office/powerpoint/2010/main" val="108619350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78F3C5C-1BC8-46DB-B056-4526748C530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sz="3400" dirty="0" err="1">
                <a:solidFill>
                  <a:schemeClr val="accent1"/>
                </a:solidFill>
              </a:rPr>
              <a:t>Recommednations</a:t>
            </a:r>
            <a:endParaRPr lang="en-US" sz="3400" dirty="0">
              <a:solidFill>
                <a:schemeClr val="accent1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4E4397-1B89-4423-AB32-2C806F70BD8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r>
              <a:rPr lang="en-US" sz="2400" dirty="0"/>
              <a:t>Media reporting on positive cases would boost efforts at community level and show that the communities can become stronger than extremist groups.</a:t>
            </a:r>
          </a:p>
          <a:p>
            <a:pPr marL="0" indent="0">
              <a:buNone/>
            </a:pPr>
            <a:endParaRPr lang="en-US" sz="2400" dirty="0"/>
          </a:p>
          <a:p>
            <a:r>
              <a:rPr lang="en-US" sz="2400" dirty="0"/>
              <a:t>Kosovo Central Institutions should </a:t>
            </a:r>
            <a:r>
              <a:rPr lang="en-US" sz="2400" b="1" dirty="0"/>
              <a:t>design a communication strategy</a:t>
            </a:r>
            <a:r>
              <a:rPr lang="en-US" sz="2400" dirty="0"/>
              <a:t>, which should involve Kosovo’s religious communities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7938606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C8300F48-EF92-4BDB-A4EA-E26858E75B35}"/>
              </a:ext>
            </a:extLst>
          </p:cNvPr>
          <p:cNvSpPr/>
          <p:nvPr/>
        </p:nvSpPr>
        <p:spPr>
          <a:xfrm>
            <a:off x="4972678" y="3196552"/>
            <a:ext cx="2365519" cy="645113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lnSpc>
                <a:spcPct val="107000"/>
              </a:lnSpc>
              <a:spcAft>
                <a:spcPts val="800"/>
              </a:spcAft>
            </a:pPr>
            <a:r>
              <a:rPr lang="en-US" sz="36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Thank You!</a:t>
            </a:r>
          </a:p>
        </p:txBody>
      </p:sp>
    </p:spTree>
    <p:extLst>
      <p:ext uri="{BB962C8B-B14F-4D97-AF65-F5344CB8AC3E}">
        <p14:creationId xmlns:p14="http://schemas.microsoft.com/office/powerpoint/2010/main" val="18416125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7BFA519-7A40-4030-9076-05A88A74A5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What does this study do?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64A0858-BA85-4AE4-A58C-98EE093F26A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Analyzes the perceptions of Kosovans regarding violent extremism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Analyzes resilience of Kosovan society vis-à-vis internal and external pressures conducive to the penetration of extremist religious ideologies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Analyzes the ways the institutions can increase this resilience</a:t>
            </a:r>
          </a:p>
        </p:txBody>
      </p:sp>
    </p:spTree>
    <p:extLst>
      <p:ext uri="{BB962C8B-B14F-4D97-AF65-F5344CB8AC3E}">
        <p14:creationId xmlns:p14="http://schemas.microsoft.com/office/powerpoint/2010/main" val="10057801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B749011C-5A6B-498E-8233-89194EDF6E2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How?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14D421F-64F2-43D7-A6E9-BF295561B24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fontScale="85000" lnSpcReduction="20000"/>
          </a:bodyPr>
          <a:lstStyle/>
          <a:p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Begins with a synthesized analysis of the previous studies and polls organized from 2012 to 2015 regarding citizen perceptions on religion, radicalism and violent extremism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It reviews some of the main stories in international  media regarding violent extremism in Kosovo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This analysis is complemented by the findings from three focus groups organized during January 2017, in </a:t>
            </a:r>
            <a:r>
              <a:rPr lang="en-US" sz="2400" dirty="0" err="1"/>
              <a:t>Prishtinë</a:t>
            </a:r>
            <a:r>
              <a:rPr lang="en-US" sz="2400" dirty="0"/>
              <a:t>/</a:t>
            </a:r>
            <a:r>
              <a:rPr lang="en-US" sz="2400" dirty="0" err="1"/>
              <a:t>Pri</a:t>
            </a:r>
            <a:r>
              <a:rPr lang="sr-Latn-CS" sz="2400" dirty="0"/>
              <a:t>š</a:t>
            </a:r>
            <a:r>
              <a:rPr lang="en-US" sz="2400" dirty="0" err="1"/>
              <a:t>tina</a:t>
            </a:r>
            <a:r>
              <a:rPr lang="en-US" sz="2400" dirty="0"/>
              <a:t>, </a:t>
            </a:r>
            <a:r>
              <a:rPr lang="en-US" sz="2400" dirty="0" err="1"/>
              <a:t>Gjilan</a:t>
            </a:r>
            <a:r>
              <a:rPr lang="en-US" sz="2400" dirty="0"/>
              <a:t>/</a:t>
            </a:r>
            <a:r>
              <a:rPr lang="en-US" sz="2400" dirty="0" err="1"/>
              <a:t>Gnjilane</a:t>
            </a:r>
            <a:r>
              <a:rPr lang="en-US" sz="2400" dirty="0"/>
              <a:t> and Hani </a:t>
            </a:r>
            <a:r>
              <a:rPr lang="en-US" sz="2400" dirty="0" err="1"/>
              <a:t>i</a:t>
            </a:r>
            <a:r>
              <a:rPr lang="en-US" sz="2400" dirty="0"/>
              <a:t> </a:t>
            </a:r>
            <a:r>
              <a:rPr lang="en-US" sz="2400" dirty="0" err="1"/>
              <a:t>Elezit</a:t>
            </a:r>
            <a:r>
              <a:rPr lang="en-US" sz="2400" dirty="0"/>
              <a:t>/</a:t>
            </a:r>
            <a:r>
              <a:rPr lang="en-US" sz="2400" dirty="0" err="1"/>
              <a:t>Elez</a:t>
            </a:r>
            <a:r>
              <a:rPr lang="en-US" sz="2400" dirty="0"/>
              <a:t> Han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experts were selected according to their expertise and involvement in PVE related activities (central and municipal institutions, Police, KIC, Education, Civil Society).</a:t>
            </a:r>
          </a:p>
          <a:p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0056985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029A98DD-E000-4D56-B405-933260F6B9D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Key Matching Findings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E961652-EA22-4956-91F4-2D548D5D0FD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 marL="0" indent="0">
              <a:buNone/>
            </a:pPr>
            <a:r>
              <a:rPr lang="en-US" sz="2400" dirty="0"/>
              <a:t>Discussions in the focus groups confirm the main findings from Public Pulse survey on violent extremism in Kosovo.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level of perceived religious radicalism in Kosovo rose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Influence of extremist groups in Kosovo increased in the last two decades.</a:t>
            </a:r>
          </a:p>
        </p:txBody>
      </p:sp>
    </p:spTree>
    <p:extLst>
      <p:ext uri="{BB962C8B-B14F-4D97-AF65-F5344CB8AC3E}">
        <p14:creationId xmlns:p14="http://schemas.microsoft.com/office/powerpoint/2010/main" val="423794381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2C2339DF-4857-404A-9227-F677A0B3D5D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Additional findings from the Focus Groups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FBAD03F-5F88-4BC3-B2EF-0A373E5AEAC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Women have a great potential to assist the prevention of violent extremism 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Municipalities should play a bigger role in the Kosovo PVE Strategy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drop down of the number of foreign fighters in Syria is not an indication of greater safety in Kosovo, In fact, the likelihood from terrorist attacks has increased.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36667304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Participant responses on the push factors of violent extremism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113568" y="1166191"/>
            <a:ext cx="12218796" cy="5579166"/>
          </a:xfrm>
        </p:spPr>
      </p:pic>
    </p:spTree>
    <p:extLst>
      <p:ext uri="{BB962C8B-B14F-4D97-AF65-F5344CB8AC3E}">
        <p14:creationId xmlns:p14="http://schemas.microsoft.com/office/powerpoint/2010/main" val="38028881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200" dirty="0">
                <a:solidFill>
                  <a:schemeClr val="accent1"/>
                </a:solidFill>
              </a:rPr>
              <a:t>Participant responses on pull factors of violent extremism</a:t>
            </a:r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294227"/>
            <a:ext cx="12211647" cy="5588647"/>
          </a:xfrm>
        </p:spPr>
      </p:pic>
    </p:spTree>
    <p:extLst>
      <p:ext uri="{BB962C8B-B14F-4D97-AF65-F5344CB8AC3E}">
        <p14:creationId xmlns:p14="http://schemas.microsoft.com/office/powerpoint/2010/main" val="21615028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F530AA85-2485-4BFB-8D21-6582E9252EE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 dirty="0">
                <a:solidFill>
                  <a:schemeClr val="accent1"/>
                </a:solidFill>
              </a:rPr>
              <a:t>Threat from terrorist attacks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5440D83D-F118-47A0-B973-99472DA11D09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/>
          </a:bodyPr>
          <a:lstStyle/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possibility of targeting soft targets is higher. Threat from terrorist attacks remains permanent, unpredictable and long-term.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 approach of security forces should be defined by a unified PVE doctrine.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400" dirty="0"/>
              <a:t>There are latent people who are possibly out of the sight of security forces.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1036428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 bwMode="ltGray">
          <a:xfrm>
            <a:off x="321564" y="320040"/>
            <a:ext cx="11548872" cy="6217920"/>
          </a:xfrm>
          <a:prstGeom prst="rect">
            <a:avLst/>
          </a:prstGeom>
          <a:solidFill>
            <a:schemeClr val="tx1">
              <a:alpha val="8000"/>
            </a:schemeClr>
          </a:solidFill>
          <a:ln w="127000" cap="sq" cmpd="thinThick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0" name="Straight Connector 9"/>
          <p:cNvCxnSpPr>
            <a:cxnSpLocks noGrp="1" noRot="1" noChangeAspect="1" noMove="1" noResize="1" noEditPoints="1" noAdjustHandles="1" noChangeArrowheads="1" noChangeShapeType="1"/>
          </p:cNvCxn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CxnSpPr>
        <p:spPr>
          <a:xfrm>
            <a:off x="4654296" y="2057400"/>
            <a:ext cx="0" cy="2743200"/>
          </a:xfrm>
          <a:prstGeom prst="line">
            <a:avLst/>
          </a:prstGeom>
          <a:ln w="19050">
            <a:solidFill>
              <a:schemeClr val="tx1">
                <a:lumMod val="85000"/>
                <a:lumOff val="1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itle 1">
            <a:extLst>
              <a:ext uri="{FF2B5EF4-FFF2-40B4-BE49-F238E27FC236}">
                <a16:creationId xmlns:a16="http://schemas.microsoft.com/office/drawing/2014/main" id="{1AA488D7-74A7-4693-99DE-2FB8F76BAF7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963877"/>
            <a:ext cx="3494362" cy="4930246"/>
          </a:xfrm>
        </p:spPr>
        <p:txBody>
          <a:bodyPr>
            <a:normAutofit/>
          </a:bodyPr>
          <a:lstStyle/>
          <a:p>
            <a:pPr algn="r"/>
            <a:r>
              <a:rPr lang="en-US">
                <a:solidFill>
                  <a:schemeClr val="accent1"/>
                </a:solidFill>
              </a:rPr>
              <a:t>Kosovo PVE Strategy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8F749CC-234C-4EFD-B9DE-5BF208979EA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976031" y="963877"/>
            <a:ext cx="6377769" cy="4930246"/>
          </a:xfrm>
        </p:spPr>
        <p:txBody>
          <a:bodyPr anchor="ctr">
            <a:normAutofit lnSpcReduction="10000"/>
          </a:bodyPr>
          <a:lstStyle/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Kosovo PVE and CVE strategy requires further improvements in the structure, process and results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These strategies should envisage a stronger role for municipalities. 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Municipalities should have a key role along with KIC and civil society.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Cooperation between Police and Imams is necessary. There should be no feeling of animosity developed.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More importance to rehabilitation programs should be given</a:t>
            </a:r>
          </a:p>
          <a:p>
            <a:pPr>
              <a:buFont typeface="Courier New" panose="02070309020205020404" pitchFamily="49" charset="0"/>
              <a:buChar char="o"/>
            </a:pPr>
            <a:r>
              <a:rPr lang="en-US" sz="2000" dirty="0"/>
              <a:t>Education and cooperation between institutions and communities at all levels is the key for sustaining long-term approaches to prevent violent extremism.</a:t>
            </a:r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  <a:p>
            <a:pPr>
              <a:buFont typeface="Courier New" panose="02070309020205020404" pitchFamily="49" charset="0"/>
              <a:buChar char="o"/>
            </a:pP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8045469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624</TotalTime>
  <Words>824</Words>
  <Application>Microsoft Office PowerPoint</Application>
  <PresentationFormat>Widescreen</PresentationFormat>
  <Paragraphs>97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Calibri</vt:lpstr>
      <vt:lpstr>Calibri Light</vt:lpstr>
      <vt:lpstr>Cambria</vt:lpstr>
      <vt:lpstr>Courier New</vt:lpstr>
      <vt:lpstr>Times New Roman</vt:lpstr>
      <vt:lpstr>Office Theme</vt:lpstr>
      <vt:lpstr>PowerPoint Presentation</vt:lpstr>
      <vt:lpstr>What does this study do?</vt:lpstr>
      <vt:lpstr>How?</vt:lpstr>
      <vt:lpstr>Key Matching Findings</vt:lpstr>
      <vt:lpstr>Additional findings from the Focus Groups</vt:lpstr>
      <vt:lpstr>Participant responses on the push factors of violent extremism</vt:lpstr>
      <vt:lpstr>Participant responses on pull factors of violent extremism</vt:lpstr>
      <vt:lpstr>Threat from terrorist attacks</vt:lpstr>
      <vt:lpstr>Kosovo PVE Strategy</vt:lpstr>
      <vt:lpstr>Recommendations</vt:lpstr>
      <vt:lpstr>Recommendations</vt:lpstr>
      <vt:lpstr>Recommendations</vt:lpstr>
      <vt:lpstr>Recommendations</vt:lpstr>
      <vt:lpstr>Recommendations</vt:lpstr>
      <vt:lpstr>Recommednations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Arben Qirezi</dc:creator>
  <cp:lastModifiedBy>Atdhe Hetemi</cp:lastModifiedBy>
  <cp:revision>16</cp:revision>
  <dcterms:created xsi:type="dcterms:W3CDTF">2017-06-21T12:59:04Z</dcterms:created>
  <dcterms:modified xsi:type="dcterms:W3CDTF">2017-06-24T07:53:21Z</dcterms:modified>
</cp:coreProperties>
</file>