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9" r:id="rId3"/>
    <p:sldId id="267" r:id="rId4"/>
    <p:sldId id="268" r:id="rId5"/>
    <p:sldId id="280" r:id="rId6"/>
    <p:sldId id="269" r:id="rId7"/>
    <p:sldId id="270" r:id="rId8"/>
    <p:sldId id="277" r:id="rId9"/>
    <p:sldId id="281" r:id="rId10"/>
    <p:sldId id="282" r:id="rId11"/>
    <p:sldId id="283" r:id="rId12"/>
    <p:sldId id="284" r:id="rId13"/>
    <p:sldId id="285" r:id="rId14"/>
    <p:sldId id="286" r:id="rId15"/>
    <p:sldId id="287"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bona Bogujevci" initials="VB" lastIdx="2" clrIdx="0">
    <p:extLst>
      <p:ext uri="{19B8F6BF-5375-455C-9EA6-DF929625EA0E}">
        <p15:presenceInfo xmlns:p15="http://schemas.microsoft.com/office/powerpoint/2012/main" userId="S-1-5-21-3391787545-3791830415-3885061923-1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2891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12E13-3302-4561-8E4B-C4E207A2FDBE}"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195372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12E13-3302-4561-8E4B-C4E207A2FDBE}"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10068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B6F1F3-741E-4752-8D6B-A6E1251CE407}"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4051642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6F1F3-741E-4752-8D6B-A6E1251CE407}"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273258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B6F1F3-741E-4752-8D6B-A6E1251CE407}"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151644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B6F1F3-741E-4752-8D6B-A6E1251CE407}" type="datetimeFigureOut">
              <a:rPr lang="en-US" smtClean="0"/>
              <a:t>24-Oct-16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376209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B6F1F3-741E-4752-8D6B-A6E1251CE407}" type="datetimeFigureOut">
              <a:rPr lang="en-US" smtClean="0"/>
              <a:t>24-Oct-16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107997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B6F1F3-741E-4752-8D6B-A6E1251CE407}" type="datetimeFigureOut">
              <a:rPr lang="en-US" smtClean="0"/>
              <a:t>24-Oct-16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3943006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6F1F3-741E-4752-8D6B-A6E1251CE407}" type="datetimeFigureOut">
              <a:rPr lang="en-US" smtClean="0"/>
              <a:t>24-Oct-16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347579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F1F3-741E-4752-8D6B-A6E1251CE407}" type="datetimeFigureOut">
              <a:rPr lang="en-US" smtClean="0"/>
              <a:t>24-Oct-16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218426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12E13-3302-4561-8E4B-C4E207A2FDBE}"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4901-6B27-4D73-9872-41AE6DE3083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88035" y="93486"/>
            <a:ext cx="884267" cy="78890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3872" y="6016130"/>
            <a:ext cx="4158926" cy="770710"/>
          </a:xfrm>
          <a:prstGeom prst="rect">
            <a:avLst/>
          </a:prstGeom>
        </p:spPr>
      </p:pic>
    </p:spTree>
    <p:extLst>
      <p:ext uri="{BB962C8B-B14F-4D97-AF65-F5344CB8AC3E}">
        <p14:creationId xmlns:p14="http://schemas.microsoft.com/office/powerpoint/2010/main" val="3599026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F1F3-741E-4752-8D6B-A6E1251CE407}" type="datetimeFigureOut">
              <a:rPr lang="en-US" smtClean="0"/>
              <a:t>24-Oct-16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1562604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6F1F3-741E-4752-8D6B-A6E1251CE407}"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247140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B6F1F3-741E-4752-8D6B-A6E1251CE407}"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2112C-B7F5-47BC-9AF4-33387637460A}" type="slidenum">
              <a:rPr lang="en-US" smtClean="0"/>
              <a:t>‹#›</a:t>
            </a:fld>
            <a:endParaRPr lang="en-US"/>
          </a:p>
        </p:txBody>
      </p:sp>
    </p:spTree>
    <p:extLst>
      <p:ext uri="{BB962C8B-B14F-4D97-AF65-F5344CB8AC3E}">
        <p14:creationId xmlns:p14="http://schemas.microsoft.com/office/powerpoint/2010/main" val="8956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12E13-3302-4561-8E4B-C4E207A2FDBE}" type="datetimeFigureOut">
              <a:rPr lang="en-US" smtClean="0"/>
              <a:t>24-Oct-16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45423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12E13-3302-4561-8E4B-C4E207A2FDBE}" type="datetimeFigureOut">
              <a:rPr lang="en-US" smtClean="0"/>
              <a:t>24-Oct-16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181912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A12E13-3302-4561-8E4B-C4E207A2FDBE}" type="datetimeFigureOut">
              <a:rPr lang="en-US" smtClean="0"/>
              <a:t>24-Oct-16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22944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A12E13-3302-4561-8E4B-C4E207A2FDBE}" type="datetimeFigureOut">
              <a:rPr lang="en-US" smtClean="0"/>
              <a:t>24-Oct-16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5833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12E13-3302-4561-8E4B-C4E207A2FDBE}" type="datetimeFigureOut">
              <a:rPr lang="en-US" smtClean="0"/>
              <a:t>24-Oct-16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46936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12E13-3302-4561-8E4B-C4E207A2FDBE}" type="datetimeFigureOut">
              <a:rPr lang="en-US" smtClean="0"/>
              <a:t>24-Oct-16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386018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A12E13-3302-4561-8E4B-C4E207A2FDBE}" type="datetimeFigureOut">
              <a:rPr lang="en-US" smtClean="0"/>
              <a:t>24-Oct-16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84901-6B27-4D73-9872-41AE6DE30839}" type="slidenum">
              <a:rPr lang="en-US" smtClean="0"/>
              <a:t>‹#›</a:t>
            </a:fld>
            <a:endParaRPr lang="en-US"/>
          </a:p>
        </p:txBody>
      </p:sp>
    </p:spTree>
    <p:extLst>
      <p:ext uri="{BB962C8B-B14F-4D97-AF65-F5344CB8AC3E}">
        <p14:creationId xmlns:p14="http://schemas.microsoft.com/office/powerpoint/2010/main" val="89256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12E13-3302-4561-8E4B-C4E207A2FDBE}" type="datetimeFigureOut">
              <a:rPr lang="en-US" smtClean="0"/>
              <a:t>24-Oct-16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84901-6B27-4D73-9872-41AE6DE30839}" type="slidenum">
              <a:rPr lang="en-US" smtClean="0"/>
              <a:t>‹#›</a:t>
            </a:fld>
            <a:endParaRPr lang="en-US"/>
          </a:p>
        </p:txBody>
      </p:sp>
    </p:spTree>
    <p:extLst>
      <p:ext uri="{BB962C8B-B14F-4D97-AF65-F5344CB8AC3E}">
        <p14:creationId xmlns:p14="http://schemas.microsoft.com/office/powerpoint/2010/main" val="420704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6F1F3-741E-4752-8D6B-A6E1251CE407}" type="datetimeFigureOut">
              <a:rPr lang="en-US" smtClean="0"/>
              <a:t>24-Oct-16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2112C-B7F5-47BC-9AF4-33387637460A}" type="slidenum">
              <a:rPr lang="en-US" smtClean="0"/>
              <a:t>‹#›</a:t>
            </a:fld>
            <a:endParaRPr lang="en-US"/>
          </a:p>
        </p:txBody>
      </p:sp>
    </p:spTree>
    <p:extLst>
      <p:ext uri="{BB962C8B-B14F-4D97-AF65-F5344CB8AC3E}">
        <p14:creationId xmlns:p14="http://schemas.microsoft.com/office/powerpoint/2010/main" val="1238557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075" y="440038"/>
            <a:ext cx="6322008" cy="2797480"/>
          </a:xfrm>
        </p:spPr>
        <p:txBody>
          <a:bodyPr anchor="t">
            <a:noAutofit/>
          </a:bodyPr>
          <a:lstStyle/>
          <a:p>
            <a:pPr algn="l">
              <a:lnSpc>
                <a:spcPct val="100000"/>
              </a:lnSpc>
              <a:spcBef>
                <a:spcPts val="600"/>
              </a:spcBef>
              <a:spcAft>
                <a:spcPts val="600"/>
              </a:spcAft>
            </a:pPr>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Support to </a:t>
            </a:r>
            <a:r>
              <a:rPr lang="en-US" sz="3200" u="sng" dirty="0">
                <a:solidFill>
                  <a:schemeClr val="accent1"/>
                </a:solidFill>
                <a:latin typeface="Arial" panose="020B0604020202020204" pitchFamily="34" charset="0"/>
                <a:ea typeface="Verdana" panose="020B0604030504040204" pitchFamily="34" charset="0"/>
                <a:cs typeface="Arial" panose="020B0604020202020204" pitchFamily="34" charset="0"/>
              </a:rPr>
              <a:t>Anti-Corruption</a:t>
            </a:r>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 </a:t>
            </a:r>
            <a:b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br>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Efforts in Kosovo (SAEK) Project</a:t>
            </a:r>
            <a:endParaRPr lang="en-US" sz="3200" b="1" dirty="0">
              <a:solidFill>
                <a:schemeClr val="accent1"/>
              </a:solidFill>
              <a:latin typeface="Arial" panose="020B0604020202020204" pitchFamily="34" charset="0"/>
              <a:ea typeface="Verdana" panose="020B0604030504040204" pitchFamily="34" charset="0"/>
              <a:cs typeface="Arial" panose="020B0604020202020204" pitchFamily="34" charset="0"/>
            </a:endParaRPr>
          </a:p>
        </p:txBody>
      </p:sp>
      <p:sp>
        <p:nvSpPr>
          <p:cNvPr id="3" name="Subtitle 2"/>
          <p:cNvSpPr>
            <a:spLocks noGrp="1"/>
          </p:cNvSpPr>
          <p:nvPr>
            <p:ph type="subTitle" idx="1"/>
          </p:nvPr>
        </p:nvSpPr>
        <p:spPr>
          <a:xfrm>
            <a:off x="473074" y="2502512"/>
            <a:ext cx="8670926" cy="1027279"/>
          </a:xfrm>
        </p:spPr>
        <p:txBody>
          <a:bodyPr>
            <a:noAutofit/>
          </a:bodyPr>
          <a:lstStyle/>
          <a:p>
            <a:pPr algn="l">
              <a:lnSpc>
                <a:spcPct val="100000"/>
              </a:lnSpc>
              <a:spcBef>
                <a:spcPts val="0"/>
              </a:spcBef>
            </a:pPr>
            <a:r>
              <a:rPr lang="en-US" sz="4400"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Presentation of the: </a:t>
            </a:r>
          </a:p>
          <a:p>
            <a:pPr algn="l">
              <a:lnSpc>
                <a:spcPct val="100000"/>
              </a:lnSpc>
              <a:spcBef>
                <a:spcPts val="0"/>
              </a:spcBef>
            </a:pPr>
            <a:r>
              <a:rPr lang="en-US" sz="4800" b="1"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Public Pulse on Corruption</a:t>
            </a:r>
          </a:p>
          <a:p>
            <a:pPr algn="l">
              <a:lnSpc>
                <a:spcPct val="100000"/>
              </a:lnSpc>
              <a:spcBef>
                <a:spcPts val="0"/>
              </a:spcBef>
            </a:pPr>
            <a:endParaRPr lang="en-US" sz="4000"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endParaRPr>
          </a:p>
          <a:p>
            <a:pPr algn="l">
              <a:lnSpc>
                <a:spcPct val="100000"/>
              </a:lnSpc>
              <a:spcBef>
                <a:spcPts val="0"/>
              </a:spcBef>
            </a:pPr>
            <a:r>
              <a:rPr lang="en-US" sz="1600"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Oct-24-2016</a:t>
            </a:r>
          </a:p>
          <a:p>
            <a:pPr algn="l">
              <a:lnSpc>
                <a:spcPct val="100000"/>
              </a:lnSpc>
              <a:spcBef>
                <a:spcPts val="0"/>
              </a:spcBef>
            </a:pPr>
            <a:r>
              <a:rPr lang="en-US" sz="1600"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Pristina, Kosovo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029" y="344416"/>
            <a:ext cx="1430520" cy="1276248"/>
          </a:xfrm>
          <a:prstGeom prst="rect">
            <a:avLst/>
          </a:prstGeom>
        </p:spPr>
      </p:pic>
    </p:spTree>
    <p:extLst>
      <p:ext uri="{BB962C8B-B14F-4D97-AF65-F5344CB8AC3E}">
        <p14:creationId xmlns:p14="http://schemas.microsoft.com/office/powerpoint/2010/main" val="567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28649" y="1333145"/>
            <a:ext cx="7676451" cy="4777279"/>
          </a:xfrm>
          <a:prstGeom prst="rect">
            <a:avLst/>
          </a:prstGeom>
        </p:spPr>
      </p:pic>
      <p:sp>
        <p:nvSpPr>
          <p:cNvPr id="7" name="Title 1"/>
          <p:cNvSpPr txBox="1">
            <a:spLocks/>
          </p:cNvSpPr>
          <p:nvPr/>
        </p:nvSpPr>
        <p:spPr>
          <a:xfrm>
            <a:off x="628650" y="365127"/>
            <a:ext cx="7886700" cy="9680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Public sector and corruption</a:t>
            </a:r>
          </a:p>
        </p:txBody>
      </p:sp>
    </p:spTree>
    <p:extLst>
      <p:ext uri="{BB962C8B-B14F-4D97-AF65-F5344CB8AC3E}">
        <p14:creationId xmlns:p14="http://schemas.microsoft.com/office/powerpoint/2010/main" val="315281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628650" y="1333145"/>
            <a:ext cx="7159416" cy="2215028"/>
          </a:xfrm>
          <a:prstGeom prst="rect">
            <a:avLst/>
          </a:prstGeom>
        </p:spPr>
      </p:pic>
      <p:sp>
        <p:nvSpPr>
          <p:cNvPr id="6" name="Title 1"/>
          <p:cNvSpPr>
            <a:spLocks noGrp="1"/>
          </p:cNvSpPr>
          <p:nvPr>
            <p:ph type="title"/>
          </p:nvPr>
        </p:nvSpPr>
        <p:spPr>
          <a:xfrm>
            <a:off x="628650" y="365127"/>
            <a:ext cx="7886700" cy="968018"/>
          </a:xfrm>
        </p:spPr>
        <p:txBody>
          <a:bodyPr>
            <a:normAutofit/>
          </a:body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Prevalence of corruption: Public sector</a:t>
            </a:r>
          </a:p>
        </p:txBody>
      </p:sp>
    </p:spTree>
    <p:extLst>
      <p:ext uri="{BB962C8B-B14F-4D97-AF65-F5344CB8AC3E}">
        <p14:creationId xmlns:p14="http://schemas.microsoft.com/office/powerpoint/2010/main" val="162111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1106248" y="293614"/>
            <a:ext cx="6292470" cy="5570290"/>
          </a:xfrm>
          <a:prstGeom prst="rect">
            <a:avLst/>
          </a:prstGeom>
        </p:spPr>
      </p:pic>
    </p:spTree>
    <p:extLst>
      <p:ext uri="{BB962C8B-B14F-4D97-AF65-F5344CB8AC3E}">
        <p14:creationId xmlns:p14="http://schemas.microsoft.com/office/powerpoint/2010/main" val="95868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2424918" y="1239063"/>
            <a:ext cx="4160440" cy="2645039"/>
          </a:xfrm>
          <a:prstGeom prst="rect">
            <a:avLst/>
          </a:prstGeom>
        </p:spPr>
      </p:pic>
      <p:pic>
        <p:nvPicPr>
          <p:cNvPr id="6" name="Picture 5"/>
          <p:cNvPicPr/>
          <p:nvPr/>
        </p:nvPicPr>
        <p:blipFill>
          <a:blip r:embed="rId3"/>
          <a:stretch>
            <a:fillRect/>
          </a:stretch>
        </p:blipFill>
        <p:spPr>
          <a:xfrm>
            <a:off x="1592982" y="4058601"/>
            <a:ext cx="5824311" cy="1872415"/>
          </a:xfrm>
          <a:prstGeom prst="rect">
            <a:avLst/>
          </a:prstGeom>
        </p:spPr>
      </p:pic>
      <p:sp>
        <p:nvSpPr>
          <p:cNvPr id="7" name="Title 1"/>
          <p:cNvSpPr>
            <a:spLocks noGrp="1"/>
          </p:cNvSpPr>
          <p:nvPr>
            <p:ph type="title"/>
          </p:nvPr>
        </p:nvSpPr>
        <p:spPr>
          <a:xfrm>
            <a:off x="628650" y="365127"/>
            <a:ext cx="7886700" cy="968018"/>
          </a:xfrm>
        </p:spPr>
        <p:txBody>
          <a:bodyPr>
            <a:normAutofit/>
          </a:body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Reporting on corruption</a:t>
            </a:r>
          </a:p>
        </p:txBody>
      </p:sp>
    </p:spTree>
    <p:extLst>
      <p:ext uri="{BB962C8B-B14F-4D97-AF65-F5344CB8AC3E}">
        <p14:creationId xmlns:p14="http://schemas.microsoft.com/office/powerpoint/2010/main" val="365805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1311879" y="385894"/>
            <a:ext cx="6567908" cy="5603846"/>
          </a:xfrm>
          <a:prstGeom prst="rect">
            <a:avLst/>
          </a:prstGeom>
        </p:spPr>
      </p:pic>
    </p:spTree>
    <p:extLst>
      <p:ext uri="{BB962C8B-B14F-4D97-AF65-F5344CB8AC3E}">
        <p14:creationId xmlns:p14="http://schemas.microsoft.com/office/powerpoint/2010/main" val="108720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700" dirty="0">
                <a:latin typeface="Arial" panose="020B0604020202020204" pitchFamily="34" charset="0"/>
                <a:cs typeface="Arial" panose="020B0604020202020204" pitchFamily="34" charset="0"/>
              </a:rPr>
              <a:t>Responses have been influenced by the events such as the mass migration, decrease in employment, political crisis between the position and opposition, inefficiency of courts, </a:t>
            </a:r>
            <a:r>
              <a:rPr lang="en-US" sz="1700" dirty="0" err="1">
                <a:latin typeface="Arial" panose="020B0604020202020204" pitchFamily="34" charset="0"/>
                <a:cs typeface="Arial" panose="020B0604020202020204" pitchFamily="34" charset="0"/>
              </a:rPr>
              <a:t>etc</a:t>
            </a:r>
            <a:r>
              <a:rPr lang="en-US" sz="1700" dirty="0">
                <a:latin typeface="Arial" panose="020B0604020202020204" pitchFamily="34" charset="0"/>
                <a:cs typeface="Arial" panose="020B0604020202020204" pitchFamily="34" charset="0"/>
              </a:rPr>
              <a:t>;</a:t>
            </a:r>
          </a:p>
          <a:p>
            <a:r>
              <a:rPr lang="en-US" sz="1700" dirty="0">
                <a:latin typeface="Arial" panose="020B0604020202020204" pitchFamily="34" charset="0"/>
                <a:cs typeface="Arial" panose="020B0604020202020204" pitchFamily="34" charset="0"/>
              </a:rPr>
              <a:t>In terms of corruption as a major problem in Kosovo, focus group validated that unemployment and corruption represent two of the most pressing issues; they also identified corruption as an underlying cause for unemployment, poverty, and low economic development;</a:t>
            </a:r>
          </a:p>
          <a:p>
            <a:r>
              <a:rPr lang="en-US" sz="1700" dirty="0">
                <a:latin typeface="Arial" panose="020B0604020202020204" pitchFamily="34" charset="0"/>
                <a:cs typeface="Arial" panose="020B0604020202020204" pitchFamily="34" charset="0"/>
              </a:rPr>
              <a:t>Prevalence of corruption in political parties/parliament: the reason citizens believed that corruption is more prevalent in political parties is related to the fact that the political parties in Kosovo are not driven by the clear ideology, are not perceived democratic, and are detached from public; </a:t>
            </a:r>
          </a:p>
          <a:p>
            <a:r>
              <a:rPr lang="en-US" sz="1700" dirty="0">
                <a:latin typeface="Arial" panose="020B0604020202020204" pitchFamily="34" charset="0"/>
                <a:cs typeface="Arial" panose="020B0604020202020204" pitchFamily="34" charset="0"/>
              </a:rPr>
              <a:t>There are concerns that political parties influence public enterprises.</a:t>
            </a:r>
          </a:p>
        </p:txBody>
      </p:sp>
      <p:sp>
        <p:nvSpPr>
          <p:cNvPr id="6" name="Title 1"/>
          <p:cNvSpPr>
            <a:spLocks noGrp="1"/>
          </p:cNvSpPr>
          <p:nvPr>
            <p:ph type="title"/>
          </p:nvPr>
        </p:nvSpPr>
        <p:spPr>
          <a:xfrm>
            <a:off x="628650" y="365127"/>
            <a:ext cx="7886700" cy="968018"/>
          </a:xfrm>
        </p:spPr>
        <p:txBody>
          <a:bodyPr>
            <a:normAutofit/>
          </a:body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Focus group discussion: Civil society</a:t>
            </a:r>
          </a:p>
        </p:txBody>
      </p:sp>
    </p:spTree>
    <p:extLst>
      <p:ext uri="{BB962C8B-B14F-4D97-AF65-F5344CB8AC3E}">
        <p14:creationId xmlns:p14="http://schemas.microsoft.com/office/powerpoint/2010/main" val="33984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416" y="1088571"/>
            <a:ext cx="8190242" cy="40549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2000" dirty="0">
                <a:latin typeface="Arial" panose="020B0604020202020204" pitchFamily="34" charset="0"/>
                <a:ea typeface="Verdana" panose="020B0604030504040204" pitchFamily="34" charset="0"/>
                <a:cs typeface="Arial" panose="020B0604020202020204" pitchFamily="34" charset="0"/>
              </a:rPr>
              <a:t>Data collection for the public opinion poll was based on a survey of households: </a:t>
            </a:r>
            <a:r>
              <a:rPr lang="en-US" sz="2000" b="1" dirty="0">
                <a:latin typeface="Arial" panose="020B0604020202020204" pitchFamily="34" charset="0"/>
                <a:ea typeface="Verdana" panose="020B0604030504040204" pitchFamily="34" charset="0"/>
                <a:cs typeface="Arial" panose="020B0604020202020204" pitchFamily="34" charset="0"/>
              </a:rPr>
              <a:t>1300 citizens</a:t>
            </a:r>
          </a:p>
          <a:p>
            <a:pPr>
              <a:lnSpc>
                <a:spcPct val="100000"/>
              </a:lnSpc>
              <a:spcAft>
                <a:spcPts val="600"/>
              </a:spcAft>
            </a:pPr>
            <a:endParaRPr lang="en-US" sz="2000" b="1" dirty="0">
              <a:latin typeface="Arial" panose="020B0604020202020204" pitchFamily="34" charset="0"/>
              <a:ea typeface="Verdana" panose="020B0604030504040204" pitchFamily="34" charset="0"/>
              <a:cs typeface="Arial" panose="020B0604020202020204" pitchFamily="34" charset="0"/>
            </a:endParaRPr>
          </a:p>
          <a:p>
            <a:pPr>
              <a:lnSpc>
                <a:spcPct val="100000"/>
              </a:lnSpc>
              <a:spcAft>
                <a:spcPts val="600"/>
              </a:spcAft>
            </a:pPr>
            <a:r>
              <a:rPr lang="en-US" sz="2400" dirty="0">
                <a:latin typeface="Arial" panose="020B0604020202020204" pitchFamily="34" charset="0"/>
                <a:ea typeface="Verdana" panose="020B0604030504040204" pitchFamily="34" charset="0"/>
                <a:cs typeface="Arial" panose="020B0604020202020204" pitchFamily="34" charset="0"/>
              </a:rPr>
              <a:t>839 interviews with K-Albanians</a:t>
            </a:r>
          </a:p>
          <a:p>
            <a:pPr>
              <a:lnSpc>
                <a:spcPct val="100000"/>
              </a:lnSpc>
              <a:spcAft>
                <a:spcPts val="600"/>
              </a:spcAft>
            </a:pPr>
            <a:r>
              <a:rPr lang="en-US" sz="2400" dirty="0">
                <a:latin typeface="Arial" panose="020B0604020202020204" pitchFamily="34" charset="0"/>
                <a:ea typeface="Verdana" panose="020B0604030504040204" pitchFamily="34" charset="0"/>
                <a:cs typeface="Arial" panose="020B0604020202020204" pitchFamily="34" charset="0"/>
              </a:rPr>
              <a:t>233 interviews with K-Serbs</a:t>
            </a:r>
          </a:p>
          <a:p>
            <a:pPr>
              <a:lnSpc>
                <a:spcPct val="100000"/>
              </a:lnSpc>
              <a:spcAft>
                <a:spcPts val="600"/>
              </a:spcAft>
            </a:pPr>
            <a:r>
              <a:rPr lang="en-US" sz="2400" dirty="0">
                <a:latin typeface="Arial" panose="020B0604020202020204" pitchFamily="34" charset="0"/>
                <a:ea typeface="Verdana" panose="020B0604030504040204" pitchFamily="34" charset="0"/>
                <a:cs typeface="Arial" panose="020B0604020202020204" pitchFamily="34" charset="0"/>
              </a:rPr>
              <a:t>228 interviews with K-Other minorities</a:t>
            </a:r>
          </a:p>
          <a:p>
            <a:pPr>
              <a:lnSpc>
                <a:spcPct val="100000"/>
              </a:lnSpc>
              <a:spcAft>
                <a:spcPts val="600"/>
              </a:spcAft>
            </a:pPr>
            <a:endParaRPr lang="en-US" sz="2000" dirty="0">
              <a:latin typeface="Arial" panose="020B0604020202020204" pitchFamily="34" charset="0"/>
              <a:ea typeface="Verdana" panose="020B0604030504040204" pitchFamily="34" charset="0"/>
              <a:cs typeface="Arial" panose="020B0604020202020204" pitchFamily="34" charset="0"/>
            </a:endParaRPr>
          </a:p>
          <a:p>
            <a:pPr>
              <a:lnSpc>
                <a:spcPct val="100000"/>
              </a:lnSpc>
              <a:spcAft>
                <a:spcPts val="600"/>
              </a:spcAft>
            </a:pPr>
            <a:r>
              <a:rPr lang="en-US" sz="2000" dirty="0">
                <a:latin typeface="Arial" panose="020B0604020202020204" pitchFamily="34" charset="0"/>
                <a:ea typeface="Verdana" panose="020B0604030504040204" pitchFamily="34" charset="0"/>
                <a:cs typeface="Arial" panose="020B0604020202020204" pitchFamily="34" charset="0"/>
              </a:rPr>
              <a:t>The total sample for interviews with public officials consisted of 500 interviews. </a:t>
            </a:r>
          </a:p>
          <a:p>
            <a:pPr>
              <a:lnSpc>
                <a:spcPct val="100000"/>
              </a:lnSpc>
              <a:spcAft>
                <a:spcPts val="600"/>
              </a:spcAft>
            </a:pPr>
            <a:r>
              <a:rPr lang="en-US" sz="2000" dirty="0">
                <a:latin typeface="Arial" panose="020B0604020202020204" pitchFamily="34" charset="0"/>
                <a:ea typeface="Verdana" panose="020B0604030504040204" pitchFamily="34" charset="0"/>
                <a:cs typeface="Arial" panose="020B0604020202020204" pitchFamily="34" charset="0"/>
              </a:rPr>
              <a:t>Four thematic focus groups for validation of data </a:t>
            </a:r>
          </a:p>
          <a:p>
            <a:pPr>
              <a:lnSpc>
                <a:spcPct val="100000"/>
              </a:lnSpc>
              <a:spcAft>
                <a:spcPts val="600"/>
              </a:spcAft>
            </a:pPr>
            <a:endParaRPr lang="en-US" sz="2000" dirty="0">
              <a:latin typeface="Arial" panose="020B0604020202020204" pitchFamily="34" charset="0"/>
              <a:ea typeface="Verdana" panose="020B0604030504040204" pitchFamily="34" charset="0"/>
              <a:cs typeface="Arial" panose="020B0604020202020204" pitchFamily="34" charset="0"/>
            </a:endParaRPr>
          </a:p>
          <a:p>
            <a:pPr>
              <a:lnSpc>
                <a:spcPct val="100000"/>
              </a:lnSpc>
              <a:spcAft>
                <a:spcPts val="600"/>
              </a:spcAft>
            </a:pPr>
            <a:r>
              <a:rPr lang="en-US" sz="2000" dirty="0">
                <a:latin typeface="Arial" panose="020B0604020202020204" pitchFamily="34" charset="0"/>
                <a:ea typeface="Verdana" panose="020B0604030504040204" pitchFamily="34" charset="0"/>
                <a:cs typeface="Arial" panose="020B0604020202020204" pitchFamily="34" charset="0"/>
              </a:rPr>
              <a:t>276 central level</a:t>
            </a:r>
          </a:p>
          <a:p>
            <a:pPr>
              <a:lnSpc>
                <a:spcPct val="100000"/>
              </a:lnSpc>
              <a:spcAft>
                <a:spcPts val="600"/>
              </a:spcAft>
            </a:pPr>
            <a:r>
              <a:rPr lang="en-US" sz="2000" dirty="0">
                <a:latin typeface="Arial" panose="020B0604020202020204" pitchFamily="34" charset="0"/>
                <a:ea typeface="Verdana" panose="020B0604030504040204" pitchFamily="34" charset="0"/>
                <a:cs typeface="Arial" panose="020B0604020202020204" pitchFamily="34" charset="0"/>
              </a:rPr>
              <a:t>224 municipal level</a:t>
            </a:r>
          </a:p>
        </p:txBody>
      </p:sp>
      <p:sp>
        <p:nvSpPr>
          <p:cNvPr id="10" name="Title 1"/>
          <p:cNvSpPr txBox="1">
            <a:spLocks/>
          </p:cNvSpPr>
          <p:nvPr/>
        </p:nvSpPr>
        <p:spPr>
          <a:xfrm>
            <a:off x="395416" y="341634"/>
            <a:ext cx="8190242" cy="7469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Methodology</a:t>
            </a:r>
          </a:p>
        </p:txBody>
      </p:sp>
    </p:spTree>
    <p:extLst>
      <p:ext uri="{BB962C8B-B14F-4D97-AF65-F5344CB8AC3E}">
        <p14:creationId xmlns:p14="http://schemas.microsoft.com/office/powerpoint/2010/main" val="34498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12862" y="1134380"/>
            <a:ext cx="8190242" cy="42010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1400" b="1" dirty="0">
                <a:latin typeface="Arial" panose="020B0604020202020204" pitchFamily="34" charset="0"/>
                <a:ea typeface="Verdana" panose="020B0604030504040204" pitchFamily="34" charset="0"/>
                <a:cs typeface="Arial" panose="020B0604020202020204" pitchFamily="34" charset="0"/>
              </a:rPr>
              <a:t>Overall perception of the direction of governance in Kosovo</a:t>
            </a:r>
          </a:p>
          <a:p>
            <a:pPr marL="171450" indent="-171450">
              <a:lnSpc>
                <a:spcPct val="100000"/>
              </a:lnSpc>
              <a:spcAft>
                <a:spcPts val="600"/>
              </a:spcAft>
              <a:buFont typeface="Arial" panose="020B0604020202020204" pitchFamily="34" charset="0"/>
              <a:buChar char="•"/>
            </a:pPr>
            <a:r>
              <a:rPr lang="en-US" sz="1400" dirty="0">
                <a:latin typeface="Arial" panose="020B0604020202020204" pitchFamily="34" charset="0"/>
                <a:ea typeface="Verdana" panose="020B0604030504040204" pitchFamily="34" charset="0"/>
                <a:cs typeface="Arial" panose="020B0604020202020204" pitchFamily="34" charset="0"/>
              </a:rPr>
              <a:t>57% of Kosovars are of the opinion that Kosovo is going in the wrong direction,</a:t>
            </a:r>
          </a:p>
          <a:p>
            <a:pPr marL="171450" indent="-171450">
              <a:lnSpc>
                <a:spcPct val="100000"/>
              </a:lnSpc>
              <a:spcAft>
                <a:spcPts val="600"/>
              </a:spcAft>
              <a:buFont typeface="Arial" panose="020B0604020202020204" pitchFamily="34" charset="0"/>
              <a:buChar char="•"/>
            </a:pPr>
            <a:r>
              <a:rPr lang="en-US" sz="1400" dirty="0">
                <a:latin typeface="Arial" panose="020B0604020202020204" pitchFamily="34" charset="0"/>
                <a:ea typeface="Verdana" panose="020B0604030504040204" pitchFamily="34" charset="0"/>
                <a:cs typeface="Arial" panose="020B0604020202020204" pitchFamily="34" charset="0"/>
              </a:rPr>
              <a:t>6% believe that things are headed in the right direction, </a:t>
            </a:r>
          </a:p>
          <a:p>
            <a:pPr marL="171450" indent="-171450">
              <a:lnSpc>
                <a:spcPct val="100000"/>
              </a:lnSpc>
              <a:spcAft>
                <a:spcPts val="600"/>
              </a:spcAft>
              <a:buFont typeface="Arial" panose="020B0604020202020204" pitchFamily="34" charset="0"/>
              <a:buChar char="•"/>
            </a:pPr>
            <a:r>
              <a:rPr lang="en-US" sz="1400" dirty="0">
                <a:latin typeface="Arial" panose="020B0604020202020204" pitchFamily="34" charset="0"/>
                <a:ea typeface="Verdana" panose="020B0604030504040204" pitchFamily="34" charset="0"/>
                <a:cs typeface="Arial" panose="020B0604020202020204" pitchFamily="34" charset="0"/>
              </a:rPr>
              <a:t>31% believe that things in Kosovo are staying the same</a:t>
            </a:r>
          </a:p>
        </p:txBody>
      </p:sp>
      <p:sp>
        <p:nvSpPr>
          <p:cNvPr id="10" name="Title 1"/>
          <p:cNvSpPr txBox="1">
            <a:spLocks/>
          </p:cNvSpPr>
          <p:nvPr/>
        </p:nvSpPr>
        <p:spPr>
          <a:xfrm>
            <a:off x="395416" y="341634"/>
            <a:ext cx="8190242" cy="7469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Main findings of the public opinion poll</a:t>
            </a:r>
          </a:p>
        </p:txBody>
      </p:sp>
      <p:pic>
        <p:nvPicPr>
          <p:cNvPr id="7" name="Picture 6"/>
          <p:cNvPicPr/>
          <p:nvPr/>
        </p:nvPicPr>
        <p:blipFill>
          <a:blip r:embed="rId2"/>
          <a:stretch>
            <a:fillRect/>
          </a:stretch>
        </p:blipFill>
        <p:spPr>
          <a:xfrm>
            <a:off x="1115183" y="2323750"/>
            <a:ext cx="6673726" cy="3514987"/>
          </a:xfrm>
          <a:prstGeom prst="rect">
            <a:avLst/>
          </a:prstGeom>
        </p:spPr>
      </p:pic>
    </p:spTree>
    <p:extLst>
      <p:ext uri="{BB962C8B-B14F-4D97-AF65-F5344CB8AC3E}">
        <p14:creationId xmlns:p14="http://schemas.microsoft.com/office/powerpoint/2010/main" val="281866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416" y="1847444"/>
            <a:ext cx="8190242" cy="377076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600"/>
              </a:spcBef>
              <a:spcAft>
                <a:spcPts val="600"/>
              </a:spcAft>
            </a:pPr>
            <a:endParaRPr lang="en-US" sz="2200" dirty="0">
              <a:latin typeface="Arial" panose="020B0604020202020204" pitchFamily="34" charset="0"/>
              <a:ea typeface="Verdana" panose="020B0604030504040204" pitchFamily="34" charset="0"/>
              <a:cs typeface="Arial" panose="020B0604020202020204" pitchFamily="34" charset="0"/>
            </a:endParaRPr>
          </a:p>
        </p:txBody>
      </p:sp>
      <p:pic>
        <p:nvPicPr>
          <p:cNvPr id="13" name="Picture 12"/>
          <p:cNvPicPr/>
          <p:nvPr/>
        </p:nvPicPr>
        <p:blipFill>
          <a:blip r:embed="rId2"/>
          <a:stretch>
            <a:fillRect/>
          </a:stretch>
        </p:blipFill>
        <p:spPr>
          <a:xfrm>
            <a:off x="117447" y="411061"/>
            <a:ext cx="8056412" cy="5645790"/>
          </a:xfrm>
          <a:prstGeom prst="rect">
            <a:avLst/>
          </a:prstGeom>
        </p:spPr>
      </p:pic>
    </p:spTree>
    <p:extLst>
      <p:ext uri="{BB962C8B-B14F-4D97-AF65-F5344CB8AC3E}">
        <p14:creationId xmlns:p14="http://schemas.microsoft.com/office/powerpoint/2010/main" val="99481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416" y="341634"/>
            <a:ext cx="8190242" cy="11823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Perception about the level of </a:t>
            </a:r>
          </a:p>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corruption</a:t>
            </a:r>
          </a:p>
          <a:p>
            <a:endPar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endParaRPr>
          </a:p>
        </p:txBody>
      </p:sp>
      <p:sp>
        <p:nvSpPr>
          <p:cNvPr id="9" name="Title 1"/>
          <p:cNvSpPr txBox="1">
            <a:spLocks/>
          </p:cNvSpPr>
          <p:nvPr/>
        </p:nvSpPr>
        <p:spPr>
          <a:xfrm>
            <a:off x="580474" y="1357587"/>
            <a:ext cx="8190242" cy="36454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lnSpc>
                <a:spcPct val="100000"/>
              </a:lnSpc>
              <a:spcAft>
                <a:spcPts val="600"/>
              </a:spcAft>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58% of respondents consider that the level of corruption in Kosovo has not changed over the last 12 months </a:t>
            </a:r>
          </a:p>
          <a:p>
            <a:pPr marL="342900" indent="-342900">
              <a:lnSpc>
                <a:spcPct val="100000"/>
              </a:lnSpc>
              <a:spcAft>
                <a:spcPts val="600"/>
              </a:spcAft>
              <a:buFont typeface="Arial" panose="020B0604020202020204" pitchFamily="34" charset="0"/>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lnSpc>
                <a:spcPct val="100000"/>
              </a:lnSpc>
              <a:spcAft>
                <a:spcPts val="600"/>
              </a:spcAft>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31% believe that corruption has increased</a:t>
            </a:r>
          </a:p>
          <a:p>
            <a:pPr marL="342900" indent="-342900">
              <a:lnSpc>
                <a:spcPct val="100000"/>
              </a:lnSpc>
              <a:spcAft>
                <a:spcPts val="600"/>
              </a:spcAft>
              <a:buFont typeface="Arial" panose="020B0604020202020204" pitchFamily="34" charset="0"/>
              <a:buChar char="•"/>
            </a:pPr>
            <a:endParaRPr lang="en-US" sz="2200" dirty="0">
              <a:latin typeface="Arial" panose="020B0604020202020204" pitchFamily="34" charset="0"/>
              <a:ea typeface="Verdana" panose="020B0604030504040204" pitchFamily="34" charset="0"/>
              <a:cs typeface="Arial" panose="020B0604020202020204" pitchFamily="34" charset="0"/>
            </a:endParaRPr>
          </a:p>
          <a:p>
            <a:pPr marL="342900" indent="-342900">
              <a:lnSpc>
                <a:spcPct val="100000"/>
              </a:lnSpc>
              <a:spcAft>
                <a:spcPts val="600"/>
              </a:spcAft>
              <a:buFont typeface="Arial" panose="020B0604020202020204" pitchFamily="34" charset="0"/>
              <a:buChar char="•"/>
            </a:pPr>
            <a:r>
              <a:rPr lang="en-US" sz="2200" dirty="0">
                <a:latin typeface="Arial" panose="020B0604020202020204" pitchFamily="34" charset="0"/>
                <a:ea typeface="Verdana" panose="020B0604030504040204" pitchFamily="34" charset="0"/>
                <a:cs typeface="Arial" panose="020B0604020202020204" pitchFamily="34" charset="0"/>
              </a:rPr>
              <a:t>12% that think it has decreased</a:t>
            </a:r>
          </a:p>
        </p:txBody>
      </p:sp>
    </p:spTree>
    <p:extLst>
      <p:ext uri="{BB962C8B-B14F-4D97-AF65-F5344CB8AC3E}">
        <p14:creationId xmlns:p14="http://schemas.microsoft.com/office/powerpoint/2010/main" val="377248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5416" y="341634"/>
            <a:ext cx="8190242" cy="11823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Effectiveness of anti–corruption efforts</a:t>
            </a:r>
          </a:p>
        </p:txBody>
      </p:sp>
      <p:sp>
        <p:nvSpPr>
          <p:cNvPr id="9" name="Title 1"/>
          <p:cNvSpPr txBox="1">
            <a:spLocks/>
          </p:cNvSpPr>
          <p:nvPr/>
        </p:nvSpPr>
        <p:spPr>
          <a:xfrm>
            <a:off x="395416" y="1847444"/>
            <a:ext cx="8190242" cy="36454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Aft>
                <a:spcPts val="600"/>
              </a:spcAft>
            </a:pPr>
            <a:endParaRPr lang="en-US" sz="2200" b="1" dirty="0">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p:nvPr/>
        </p:nvPicPr>
        <p:blipFill>
          <a:blip r:embed="rId2"/>
          <a:stretch>
            <a:fillRect/>
          </a:stretch>
        </p:blipFill>
        <p:spPr>
          <a:xfrm>
            <a:off x="456900" y="1121827"/>
            <a:ext cx="7828836" cy="3223669"/>
          </a:xfrm>
          <a:prstGeom prst="rect">
            <a:avLst/>
          </a:prstGeom>
        </p:spPr>
      </p:pic>
    </p:spTree>
    <p:extLst>
      <p:ext uri="{BB962C8B-B14F-4D97-AF65-F5344CB8AC3E}">
        <p14:creationId xmlns:p14="http://schemas.microsoft.com/office/powerpoint/2010/main" val="229178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416" y="1119271"/>
            <a:ext cx="8190242" cy="36454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endParaRPr lang="en-US" sz="2800" dirty="0">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p:nvPr/>
        </p:nvPicPr>
        <p:blipFill>
          <a:blip r:embed="rId2"/>
          <a:stretch>
            <a:fillRect/>
          </a:stretch>
        </p:blipFill>
        <p:spPr>
          <a:xfrm>
            <a:off x="395416" y="842434"/>
            <a:ext cx="8382665" cy="4640020"/>
          </a:xfrm>
          <a:prstGeom prst="rect">
            <a:avLst/>
          </a:prstGeom>
        </p:spPr>
      </p:pic>
    </p:spTree>
    <p:extLst>
      <p:ext uri="{BB962C8B-B14F-4D97-AF65-F5344CB8AC3E}">
        <p14:creationId xmlns:p14="http://schemas.microsoft.com/office/powerpoint/2010/main" val="39126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68018"/>
          </a:xfrm>
        </p:spPr>
        <p:txBody>
          <a:bodyPr>
            <a:normAutofit fontScale="90000"/>
          </a:body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Perception vs actual corruption in law enforcement</a:t>
            </a: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Judiciary - a high percentage of perceived corruption is not followed with actual cases of corruption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Kosovo Police continues to be one of the most trusted institutions by the public when it comes to perception and actual reporting of corruption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95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a:t>Only 9% out of 131 respondents who claimed to have witnessed corruption, actually reported it, which is only 1 % of the overall number of respondents</a:t>
            </a:r>
          </a:p>
          <a:p>
            <a:r>
              <a:rPr lang="en-GB" sz="2000" dirty="0"/>
              <a:t>44 % reported corruption to police </a:t>
            </a:r>
          </a:p>
          <a:p>
            <a:r>
              <a:rPr lang="en-GB" sz="2000" dirty="0"/>
              <a:t>31% reported it to the municipality </a:t>
            </a:r>
          </a:p>
          <a:p>
            <a:r>
              <a:rPr lang="en-GB" sz="2000" dirty="0"/>
              <a:t>13 % reported it to the Anti-Corruption Agency</a:t>
            </a:r>
          </a:p>
          <a:p>
            <a:r>
              <a:rPr lang="en-GB" sz="2000" dirty="0"/>
              <a:t>13 % reported it to the media </a:t>
            </a:r>
          </a:p>
          <a:p>
            <a:r>
              <a:rPr lang="en-GB" sz="2000" dirty="0"/>
              <a:t>Non reporting: 55% of respondents said since it wouldn’t make any difference and 19% because they were afraid of the consequences</a:t>
            </a:r>
            <a:endParaRPr lang="en-US" sz="2000" dirty="0"/>
          </a:p>
        </p:txBody>
      </p:sp>
      <p:sp>
        <p:nvSpPr>
          <p:cNvPr id="6" name="Title 1"/>
          <p:cNvSpPr>
            <a:spLocks noGrp="1"/>
          </p:cNvSpPr>
          <p:nvPr>
            <p:ph type="title"/>
          </p:nvPr>
        </p:nvSpPr>
        <p:spPr>
          <a:xfrm>
            <a:off x="628650" y="365127"/>
            <a:ext cx="7886700" cy="968018"/>
          </a:xfrm>
        </p:spPr>
        <p:txBody>
          <a:bodyPr>
            <a:normAutofit/>
          </a:bodyPr>
          <a:lstStyle/>
          <a:p>
            <a:r>
              <a:rPr lang="en-US" sz="3200" dirty="0">
                <a:solidFill>
                  <a:schemeClr val="accent1"/>
                </a:solidFill>
                <a:latin typeface="Arial" panose="020B0604020202020204" pitchFamily="34" charset="0"/>
                <a:ea typeface="Verdana" panose="020B0604030504040204" pitchFamily="34" charset="0"/>
                <a:cs typeface="Arial" panose="020B0604020202020204" pitchFamily="34" charset="0"/>
              </a:rPr>
              <a:t>Reporting on corruption</a:t>
            </a:r>
          </a:p>
        </p:txBody>
      </p:sp>
    </p:spTree>
    <p:extLst>
      <p:ext uri="{BB962C8B-B14F-4D97-AF65-F5344CB8AC3E}">
        <p14:creationId xmlns:p14="http://schemas.microsoft.com/office/powerpoint/2010/main" val="3635757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TotalTime>
  <Words>457</Words>
  <Application>Microsoft Office PowerPoint</Application>
  <PresentationFormat>On-screen Show (4:3)</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Verdana</vt:lpstr>
      <vt:lpstr>Office Theme</vt:lpstr>
      <vt:lpstr>Custom Design</vt:lpstr>
      <vt:lpstr>Support to Anti-Corruption  Efforts in Kosovo (SAEK) Project</vt:lpstr>
      <vt:lpstr>PowerPoint Presentation</vt:lpstr>
      <vt:lpstr>PowerPoint Presentation</vt:lpstr>
      <vt:lpstr>PowerPoint Presentation</vt:lpstr>
      <vt:lpstr>PowerPoint Presentation</vt:lpstr>
      <vt:lpstr>PowerPoint Presentation</vt:lpstr>
      <vt:lpstr>PowerPoint Presentation</vt:lpstr>
      <vt:lpstr>Perception vs actual corruption in law enforcement</vt:lpstr>
      <vt:lpstr>Reporting on corruption</vt:lpstr>
      <vt:lpstr>PowerPoint Presentation</vt:lpstr>
      <vt:lpstr>Prevalence of corruption: Public sector</vt:lpstr>
      <vt:lpstr>PowerPoint Presentation</vt:lpstr>
      <vt:lpstr>Reporting on corruption</vt:lpstr>
      <vt:lpstr>PowerPoint Presentation</vt:lpstr>
      <vt:lpstr>Focus group discussion: Civil society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Anti-Corruption Efforts in Kosovo (SAEK) Project</dc:title>
  <dc:creator>Vigan Hoxha</dc:creator>
  <cp:lastModifiedBy>viganhoxha</cp:lastModifiedBy>
  <cp:revision>76</cp:revision>
  <dcterms:created xsi:type="dcterms:W3CDTF">2016-01-28T09:52:27Z</dcterms:created>
  <dcterms:modified xsi:type="dcterms:W3CDTF">2016-10-24T09:14:26Z</dcterms:modified>
</cp:coreProperties>
</file>