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0" r:id="rId4"/>
    <p:sldId id="281" r:id="rId5"/>
    <p:sldId id="282" r:id="rId6"/>
    <p:sldId id="283" r:id="rId7"/>
    <p:sldId id="285" r:id="rId8"/>
    <p:sldId id="290" r:id="rId9"/>
    <p:sldId id="284" r:id="rId10"/>
    <p:sldId id="264" r:id="rId11"/>
    <p:sldId id="266" r:id="rId12"/>
    <p:sldId id="286" r:id="rId13"/>
    <p:sldId id="289" r:id="rId14"/>
    <p:sldId id="270" r:id="rId15"/>
    <p:sldId id="278" r:id="rId16"/>
    <p:sldId id="271" r:id="rId17"/>
    <p:sldId id="272" r:id="rId18"/>
    <p:sldId id="27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mp2" initials="c" lastIdx="3"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86" autoAdjust="0"/>
    <p:restoredTop sz="94660"/>
  </p:normalViewPr>
  <p:slideViewPr>
    <p:cSldViewPr>
      <p:cViewPr>
        <p:scale>
          <a:sx n="50" d="100"/>
          <a:sy n="50" d="100"/>
        </p:scale>
        <p:origin x="-44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50183-BC82-4EAE-95BF-625FAD5007D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50183-BC82-4EAE-95BF-625FAD5007D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50183-BC82-4EAE-95BF-625FAD5007D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50183-BC82-4EAE-95BF-625FAD5007D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50183-BC82-4EAE-95BF-625FAD5007DF}" type="datetimeFigureOut">
              <a:rPr lang="en-US" smtClean="0"/>
              <a:pPr/>
              <a:t>12/9/2014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50183-BC82-4EAE-95BF-625FAD5007DF}"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50183-BC82-4EAE-95BF-625FAD5007DF}" type="datetimeFigureOut">
              <a:rPr lang="en-US" smtClean="0"/>
              <a:pPr/>
              <a:t>12/9/2014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50183-BC82-4EAE-95BF-625FAD5007DF}" type="datetimeFigureOut">
              <a:rPr lang="en-US" smtClean="0"/>
              <a:pPr/>
              <a:t>12/9/2014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50183-BC82-4EAE-95BF-625FAD5007DF}" type="datetimeFigureOut">
              <a:rPr lang="en-US" smtClean="0"/>
              <a:pPr/>
              <a:t>12/9/2014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50183-BC82-4EAE-95BF-625FAD5007DF}"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50183-BC82-4EAE-95BF-625FAD5007DF}" type="datetimeFigureOut">
              <a:rPr lang="en-US" smtClean="0"/>
              <a:pPr/>
              <a:t>12/9/2014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F3951-890A-4873-BC49-A80AB416C1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50183-BC82-4EAE-95BF-625FAD5007DF}" type="datetimeFigureOut">
              <a:rPr lang="en-US" smtClean="0"/>
              <a:pPr/>
              <a:t>12/9/2014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3F3951-890A-4873-BC49-A80AB416C1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57200"/>
            <a:ext cx="7772400" cy="5867400"/>
          </a:xfrm>
        </p:spPr>
        <p:txBody>
          <a:bodyPr>
            <a:normAutofit fontScale="90000"/>
          </a:bodyPr>
          <a:lstStyle/>
          <a:p>
            <a:r>
              <a:rPr lang="ka-GE" sz="3200" b="1" dirty="0" smtClean="0"/>
              <a:t> ახალდაბის საჯარო სკოლაში წყლის სანიტარიისა და ჰიგიენის პრობლემები</a:t>
            </a:r>
            <a:br>
              <a:rPr lang="ka-GE" sz="3200" b="1" dirty="0" smtClean="0"/>
            </a:br>
            <a:r>
              <a:rPr lang="ka-GE" sz="3200" b="1" dirty="0" smtClean="0"/>
              <a:t/>
            </a:r>
            <a:br>
              <a:rPr lang="ka-GE" sz="3200" b="1" dirty="0" smtClean="0"/>
            </a:br>
            <a:r>
              <a:rPr lang="ka-GE" sz="2800" b="1" dirty="0" smtClean="0"/>
              <a:t>ავტორები: ნინო ჩადუნელი, ანი ბლიაძე, ეთუნა ჩადუნელი, ნინო ჩადუნელი (</a:t>
            </a:r>
            <a:r>
              <a:rPr lang="en-US" sz="2800" b="1" dirty="0" smtClean="0"/>
              <a:t>IX </a:t>
            </a:r>
            <a:r>
              <a:rPr lang="ka-GE" sz="2800" b="1" dirty="0" smtClean="0"/>
              <a:t>კლ.), ნინო ქველაძე, ანი ჩადუნელი.</a:t>
            </a:r>
            <a:br>
              <a:rPr lang="ka-GE" sz="2800" b="1" dirty="0" smtClean="0"/>
            </a:br>
            <a:r>
              <a:rPr lang="ka-GE" sz="2800" b="1" dirty="0" smtClean="0"/>
              <a:t/>
            </a:r>
            <a:br>
              <a:rPr lang="ka-GE" sz="2800" b="1" dirty="0" smtClean="0"/>
            </a:br>
            <a:r>
              <a:rPr lang="ka-GE" sz="2200" b="1" dirty="0" smtClean="0"/>
              <a:t>კვლევის ხელმძღვანელი: ასოც.პროფ. მანანა ჟურული, </a:t>
            </a:r>
            <a:br>
              <a:rPr lang="ka-GE" sz="2200" b="1" dirty="0" smtClean="0"/>
            </a:br>
            <a:r>
              <a:rPr lang="ka-GE" sz="2200" b="1" dirty="0" smtClean="0"/>
              <a:t>ექსპერტი წყლის უსაფრთხოების საკითხებზე </a:t>
            </a:r>
            <a:r>
              <a:rPr lang="ka-GE" sz="2800" b="1" dirty="0" smtClean="0"/>
              <a:t/>
            </a:r>
            <a:br>
              <a:rPr lang="ka-GE" sz="2800" b="1" dirty="0" smtClean="0"/>
            </a:br>
            <a:r>
              <a:rPr lang="ka-GE" sz="2800" b="1" dirty="0" smtClean="0"/>
              <a:t/>
            </a:r>
            <a:br>
              <a:rPr lang="ka-GE" sz="2800" b="1" dirty="0" smtClean="0"/>
            </a:br>
            <a:r>
              <a:rPr lang="ka-GE" sz="2800" b="1" dirty="0" smtClean="0"/>
              <a:t>ახალგაზრდული კონფერენცია</a:t>
            </a:r>
            <a:br>
              <a:rPr lang="ka-GE" sz="2800" b="1" dirty="0" smtClean="0"/>
            </a:br>
            <a:r>
              <a:rPr lang="ka-GE" sz="3100" b="1" dirty="0" smtClean="0"/>
              <a:t>“ჩემი გარემო”</a:t>
            </a:r>
            <a:r>
              <a:rPr lang="ka-GE" sz="2800" b="1" dirty="0" smtClean="0"/>
              <a:t/>
            </a:r>
            <a:br>
              <a:rPr lang="ka-GE" sz="2800" b="1" dirty="0" smtClean="0"/>
            </a:br>
            <a:r>
              <a:rPr lang="ka-GE" sz="2800" b="1" dirty="0" smtClean="0"/>
              <a:t>           03.12.2014 </a:t>
            </a:r>
            <a:br>
              <a:rPr lang="ka-GE" sz="2800" b="1" dirty="0" smtClean="0"/>
            </a:br>
            <a:r>
              <a:rPr lang="ka-GE" sz="2800" b="1" dirty="0" smtClean="0"/>
              <a:t>           თბილისი</a:t>
            </a:r>
            <a:r>
              <a:rPr lang="ka-GE" sz="2800" b="1" dirty="0" smtClean="0">
                <a:solidFill>
                  <a:schemeClr val="accent2">
                    <a:lumMod val="75000"/>
                  </a:schemeClr>
                </a:solidFill>
              </a:rPr>
              <a:t/>
            </a:r>
            <a:br>
              <a:rPr lang="ka-GE" sz="2800" b="1" dirty="0" smtClean="0">
                <a:solidFill>
                  <a:schemeClr val="accent2">
                    <a:lumMod val="75000"/>
                  </a:schemeClr>
                </a:solidFill>
              </a:rPr>
            </a:b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38200" y="304801"/>
            <a:ext cx="7543800" cy="990599"/>
          </a:xfrm>
        </p:spPr>
        <p:txBody>
          <a:bodyPr>
            <a:normAutofit fontScale="90000"/>
          </a:bodyPr>
          <a:lstStyle/>
          <a:p>
            <a:r>
              <a:rPr lang="ka-GE" b="1" dirty="0" smtClean="0"/>
              <a:t>ჰიგიენა და სანიტარია  სახლში</a:t>
            </a:r>
            <a:endParaRPr lang="en-US" b="1" dirty="0"/>
          </a:p>
        </p:txBody>
      </p:sp>
      <p:sp>
        <p:nvSpPr>
          <p:cNvPr id="3" name="Подзаголовок 2"/>
          <p:cNvSpPr>
            <a:spLocks noGrp="1"/>
          </p:cNvSpPr>
          <p:nvPr>
            <p:ph type="subTitle" idx="1"/>
          </p:nvPr>
        </p:nvSpPr>
        <p:spPr>
          <a:xfrm>
            <a:off x="685800" y="1676400"/>
            <a:ext cx="7924800" cy="4800600"/>
          </a:xfrm>
        </p:spPr>
        <p:txBody>
          <a:bodyPr>
            <a:normAutofit fontScale="92500" lnSpcReduction="20000"/>
          </a:bodyPr>
          <a:lstStyle/>
          <a:p>
            <a:pPr algn="l">
              <a:buFont typeface="Wingdings" pitchFamily="2" charset="2"/>
              <a:buChar char="q"/>
            </a:pPr>
            <a:r>
              <a:rPr lang="ka-GE" b="1" smtClean="0">
                <a:solidFill>
                  <a:schemeClr val="tx1"/>
                </a:solidFill>
              </a:rPr>
              <a:t>  წყალსადენი სახლში -</a:t>
            </a:r>
            <a:r>
              <a:rPr lang="ka-GE" b="1" dirty="0" smtClean="0">
                <a:solidFill>
                  <a:schemeClr val="tx1"/>
                </a:solidFill>
              </a:rPr>
              <a:t>78</a:t>
            </a:r>
            <a:r>
              <a:rPr lang="ka-GE" b="1" smtClean="0">
                <a:solidFill>
                  <a:schemeClr val="tx1"/>
                </a:solidFill>
              </a:rPr>
              <a:t>%, </a:t>
            </a:r>
          </a:p>
          <a:p>
            <a:pPr algn="l">
              <a:buFont typeface="Wingdings" pitchFamily="2" charset="2"/>
              <a:buChar char="q"/>
            </a:pPr>
            <a:r>
              <a:rPr lang="ka-GE" b="1" smtClean="0">
                <a:solidFill>
                  <a:schemeClr val="tx1"/>
                </a:solidFill>
              </a:rPr>
              <a:t>  ონკანი ეზოში  -    72%, </a:t>
            </a:r>
          </a:p>
          <a:p>
            <a:pPr algn="l">
              <a:buFont typeface="Wingdings" pitchFamily="2" charset="2"/>
              <a:buChar char="q"/>
            </a:pPr>
            <a:r>
              <a:rPr lang="ka-GE" b="1" smtClean="0">
                <a:solidFill>
                  <a:schemeClr val="tx1"/>
                </a:solidFill>
              </a:rPr>
              <a:t>  ჭით სარგებლობს  -</a:t>
            </a:r>
            <a:r>
              <a:rPr lang="ka-GE" b="1" dirty="0" smtClean="0">
                <a:solidFill>
                  <a:schemeClr val="tx1"/>
                </a:solidFill>
              </a:rPr>
              <a:t>33</a:t>
            </a:r>
            <a:r>
              <a:rPr lang="ka-GE" b="1" smtClean="0">
                <a:solidFill>
                  <a:schemeClr val="tx1"/>
                </a:solidFill>
              </a:rPr>
              <a:t>%, </a:t>
            </a:r>
          </a:p>
          <a:p>
            <a:pPr algn="l">
              <a:buFont typeface="Wingdings" pitchFamily="2" charset="2"/>
              <a:buChar char="q"/>
            </a:pPr>
            <a:r>
              <a:rPr lang="ka-GE" b="1" smtClean="0">
                <a:solidFill>
                  <a:schemeClr val="tx1"/>
                </a:solidFill>
              </a:rPr>
              <a:t>  ბუნებრივი </a:t>
            </a:r>
            <a:r>
              <a:rPr lang="ka-GE" b="1" dirty="0" smtClean="0">
                <a:solidFill>
                  <a:schemeClr val="tx1"/>
                </a:solidFill>
              </a:rPr>
              <a:t>წყაროთი და </a:t>
            </a:r>
            <a:r>
              <a:rPr lang="ka-GE" b="1" smtClean="0">
                <a:solidFill>
                  <a:schemeClr val="tx1"/>
                </a:solidFill>
              </a:rPr>
              <a:t>ნაყიდი წყლით- 27% </a:t>
            </a:r>
          </a:p>
          <a:p>
            <a:pPr algn="l">
              <a:buFont typeface="Wingdings" pitchFamily="2" charset="2"/>
              <a:buChar char="q"/>
            </a:pPr>
            <a:r>
              <a:rPr lang="ka-GE" b="1" smtClean="0">
                <a:solidFill>
                  <a:schemeClr val="tx1"/>
                </a:solidFill>
              </a:rPr>
              <a:t>საკუთარი ჩასარეცხი ტუალეტი -75% </a:t>
            </a:r>
          </a:p>
          <a:p>
            <a:pPr algn="l">
              <a:buFont typeface="Wingdings" pitchFamily="2" charset="2"/>
              <a:buChar char="q"/>
            </a:pPr>
            <a:r>
              <a:rPr lang="ka-GE" b="1" smtClean="0">
                <a:solidFill>
                  <a:schemeClr val="tx1"/>
                </a:solidFill>
              </a:rPr>
              <a:t>საზიარო ჩასარეცხი ტუალეტი -12% </a:t>
            </a:r>
          </a:p>
          <a:p>
            <a:pPr algn="l">
              <a:buFont typeface="Wingdings" pitchFamily="2" charset="2"/>
              <a:buChar char="q"/>
            </a:pPr>
            <a:r>
              <a:rPr lang="ka-GE" b="1" smtClean="0">
                <a:solidFill>
                  <a:schemeClr val="tx1"/>
                </a:solidFill>
              </a:rPr>
              <a:t>ორმო ტუალეტი-18%</a:t>
            </a:r>
          </a:p>
          <a:p>
            <a:pPr algn="l">
              <a:buFont typeface="Wingdings" pitchFamily="2" charset="2"/>
              <a:buChar char="q"/>
            </a:pPr>
            <a:r>
              <a:rPr lang="ka-GE" b="1" smtClean="0">
                <a:solidFill>
                  <a:srgbClr val="C00000"/>
                </a:solidFill>
              </a:rPr>
              <a:t>შეფერხება წყალმომარაგების ქსელში დააფიქსირა-72%</a:t>
            </a:r>
            <a:endParaRPr lang="en-US" b="1" smtClean="0">
              <a:solidFill>
                <a:srgbClr val="C00000"/>
              </a:solidFill>
            </a:endParaRPr>
          </a:p>
          <a:p>
            <a:pPr algn="l"/>
            <a:endParaRPr lang="en-US"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228600"/>
            <a:ext cx="7772400" cy="1470025"/>
          </a:xfrm>
        </p:spPr>
        <p:txBody>
          <a:bodyPr>
            <a:normAutofit/>
          </a:bodyPr>
          <a:lstStyle/>
          <a:p>
            <a:r>
              <a:rPr lang="ka-GE" sz="3600" b="1" dirty="0" smtClean="0"/>
              <a:t>ჯანმრთელობის მდგომარეობა</a:t>
            </a:r>
            <a:endParaRPr lang="en-US" sz="3600" b="1" dirty="0"/>
          </a:p>
        </p:txBody>
      </p:sp>
      <p:sp>
        <p:nvSpPr>
          <p:cNvPr id="3" name="Подзаголовок 2"/>
          <p:cNvSpPr>
            <a:spLocks noGrp="1"/>
          </p:cNvSpPr>
          <p:nvPr>
            <p:ph type="subTitle" idx="1"/>
          </p:nvPr>
        </p:nvSpPr>
        <p:spPr>
          <a:xfrm>
            <a:off x="457200" y="1600200"/>
            <a:ext cx="7924800" cy="4953000"/>
          </a:xfrm>
        </p:spPr>
        <p:txBody>
          <a:bodyPr>
            <a:normAutofit fontScale="85000" lnSpcReduction="20000"/>
          </a:bodyPr>
          <a:lstStyle/>
          <a:p>
            <a:r>
              <a:rPr lang="ka-GE" b="1" dirty="0" smtClean="0">
                <a:solidFill>
                  <a:schemeClr val="tx2"/>
                </a:solidFill>
              </a:rPr>
              <a:t>ავადმყოფობის  გამო  სკოლას  აცდენს: </a:t>
            </a:r>
          </a:p>
          <a:p>
            <a:pPr algn="l">
              <a:buFont typeface="Wingdings" pitchFamily="2" charset="2"/>
              <a:buChar char="q"/>
            </a:pPr>
            <a:r>
              <a:rPr lang="ka-GE" b="1" dirty="0" smtClean="0">
                <a:solidFill>
                  <a:schemeClr val="tx1"/>
                </a:solidFill>
              </a:rPr>
              <a:t>   იშვიათად 33%</a:t>
            </a:r>
          </a:p>
          <a:p>
            <a:pPr algn="l">
              <a:buFont typeface="Wingdings" pitchFamily="2" charset="2"/>
              <a:buChar char="q"/>
            </a:pPr>
            <a:r>
              <a:rPr lang="ka-GE" b="1" dirty="0" smtClean="0">
                <a:solidFill>
                  <a:schemeClr val="tx1"/>
                </a:solidFill>
              </a:rPr>
              <a:t>    ხშირად 15%</a:t>
            </a:r>
          </a:p>
          <a:p>
            <a:pPr algn="l">
              <a:buFont typeface="Wingdings" pitchFamily="2" charset="2"/>
              <a:buChar char="q"/>
            </a:pPr>
            <a:r>
              <a:rPr lang="ka-GE" b="1" dirty="0" smtClean="0">
                <a:solidFill>
                  <a:schemeClr val="tx1"/>
                </a:solidFill>
              </a:rPr>
              <a:t>   არ აცდენს გაკვეთილებს 51%.</a:t>
            </a:r>
          </a:p>
          <a:p>
            <a:r>
              <a:rPr lang="ka-GE" b="1" dirty="0" smtClean="0">
                <a:solidFill>
                  <a:schemeClr val="tx2"/>
                </a:solidFill>
              </a:rPr>
              <a:t>გამოვლენილი დაავადებები</a:t>
            </a:r>
          </a:p>
          <a:p>
            <a:pPr algn="l">
              <a:buFont typeface="Wingdings" pitchFamily="2" charset="2"/>
              <a:buChar char="q"/>
            </a:pPr>
            <a:r>
              <a:rPr lang="ka-GE" b="1" dirty="0" smtClean="0">
                <a:solidFill>
                  <a:schemeClr val="tx1"/>
                </a:solidFill>
              </a:rPr>
              <a:t>  გრიპი /სურდო - 67%</a:t>
            </a:r>
          </a:p>
          <a:p>
            <a:pPr algn="l">
              <a:buFont typeface="Wingdings" pitchFamily="2" charset="2"/>
              <a:buChar char="q"/>
            </a:pPr>
            <a:r>
              <a:rPr lang="ka-GE" b="1" dirty="0" smtClean="0">
                <a:solidFill>
                  <a:schemeClr val="tx1"/>
                </a:solidFill>
              </a:rPr>
              <a:t>  ალერგია/მოწამვლა - 27%</a:t>
            </a:r>
          </a:p>
          <a:p>
            <a:pPr algn="l">
              <a:buFont typeface="Wingdings" pitchFamily="2" charset="2"/>
              <a:buChar char="q"/>
            </a:pPr>
            <a:r>
              <a:rPr lang="ka-GE" b="1" dirty="0" smtClean="0">
                <a:solidFill>
                  <a:schemeClr val="tx1"/>
                </a:solidFill>
              </a:rPr>
              <a:t>  ბატონები- 18%</a:t>
            </a:r>
          </a:p>
          <a:p>
            <a:pPr algn="l">
              <a:buFont typeface="Wingdings" pitchFamily="2" charset="2"/>
              <a:buChar char="q"/>
            </a:pPr>
            <a:r>
              <a:rPr lang="ka-GE" b="1" dirty="0" smtClean="0">
                <a:solidFill>
                  <a:schemeClr val="tx1"/>
                </a:solidFill>
              </a:rPr>
              <a:t>  ბრონქიტი-6%</a:t>
            </a:r>
          </a:p>
          <a:p>
            <a:pPr algn="l">
              <a:buFont typeface="Wingdings" pitchFamily="2" charset="2"/>
              <a:buChar char="q"/>
            </a:pPr>
            <a:r>
              <a:rPr lang="ka-GE" b="1" dirty="0" smtClean="0">
                <a:solidFill>
                  <a:schemeClr val="tx1"/>
                </a:solidFill>
              </a:rPr>
              <a:t>  დიზენტერია-3%</a:t>
            </a:r>
          </a:p>
          <a:p>
            <a:pPr algn="l">
              <a:buFont typeface="Wingdings" pitchFamily="2" charset="2"/>
              <a:buChar char="q"/>
            </a:pPr>
            <a:r>
              <a:rPr lang="ka-GE" b="1" dirty="0" smtClean="0">
                <a:solidFill>
                  <a:schemeClr val="tx1"/>
                </a:solidFill>
              </a:rPr>
              <a:t>  ჭიები-9%</a:t>
            </a:r>
            <a:r>
              <a:rPr lang="ka-GE" sz="2000" b="1" dirty="0" smtClean="0">
                <a:solidFill>
                  <a:schemeClr val="tx1"/>
                </a:solidFill>
              </a:rPr>
              <a:t>  </a:t>
            </a:r>
            <a:r>
              <a:rPr lang="ka-GE" sz="2600" b="1" dirty="0" smtClean="0">
                <a:solidFill>
                  <a:schemeClr val="tx1"/>
                </a:solidFill>
              </a:rPr>
              <a:t>(ხშირ შემთხვევაში არ იციან და თუ იციან არ ამხელენ)</a:t>
            </a:r>
            <a:endParaRPr lang="en-US" sz="26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565150"/>
          </a:xfrm>
        </p:spPr>
        <p:txBody>
          <a:bodyPr>
            <a:normAutofit/>
          </a:bodyPr>
          <a:lstStyle/>
          <a:p>
            <a:r>
              <a:rPr lang="ka-GE" sz="2400" dirty="0" smtClean="0"/>
              <a:t>ხელების დაბანა</a:t>
            </a:r>
            <a:endParaRPr lang="en-US" sz="2400" dirty="0"/>
          </a:p>
        </p:txBody>
      </p:sp>
      <p:sp>
        <p:nvSpPr>
          <p:cNvPr id="4" name="Text Placeholder 3"/>
          <p:cNvSpPr>
            <a:spLocks noGrp="1"/>
          </p:cNvSpPr>
          <p:nvPr>
            <p:ph type="body" sz="half" idx="2"/>
          </p:nvPr>
        </p:nvSpPr>
        <p:spPr>
          <a:xfrm>
            <a:off x="381000" y="1143000"/>
            <a:ext cx="3084513" cy="4983163"/>
          </a:xfrm>
        </p:spPr>
        <p:txBody>
          <a:bodyPr>
            <a:normAutofit fontScale="92500"/>
          </a:bodyPr>
          <a:lstStyle/>
          <a:p>
            <a:r>
              <a:rPr lang="ka-GE" sz="2400" b="1" dirty="0" smtClean="0"/>
              <a:t>დილით, გაღვიძებისას ხელებს იბანს-96%</a:t>
            </a:r>
          </a:p>
          <a:p>
            <a:r>
              <a:rPr lang="ka-GE" sz="2400" b="1" dirty="0" smtClean="0"/>
              <a:t>საღამოს, დაძინების წინ  -75%</a:t>
            </a:r>
          </a:p>
          <a:p>
            <a:r>
              <a:rPr lang="ka-GE" sz="2400" b="1" dirty="0" smtClean="0"/>
              <a:t>ჭამის წინ - 96%</a:t>
            </a:r>
          </a:p>
          <a:p>
            <a:r>
              <a:rPr lang="ka-GE" sz="2400" b="1" dirty="0" smtClean="0"/>
              <a:t>ტუალეტიდან გამოსვლის შემდეგ-96%</a:t>
            </a:r>
          </a:p>
          <a:p>
            <a:r>
              <a:rPr lang="ka-GE" sz="2400" b="1" dirty="0" smtClean="0"/>
              <a:t>ავადმყოფთან ყოფნის შემდეგ-45%</a:t>
            </a:r>
          </a:p>
          <a:p>
            <a:r>
              <a:rPr lang="ka-GE" sz="2400" b="1" dirty="0" smtClean="0"/>
              <a:t>საპნით ხელებს იბანს ყოველთვის-84%</a:t>
            </a:r>
          </a:p>
          <a:p>
            <a:endParaRPr lang="en-US" dirty="0"/>
          </a:p>
        </p:txBody>
      </p:sp>
      <p:pic>
        <p:nvPicPr>
          <p:cNvPr id="5" name="Picture 2" descr="C:\Users\user\Desktop\a20405.jpg"/>
          <p:cNvPicPr>
            <a:picLocks noGrp="1" noChangeAspect="1" noChangeArrowheads="1"/>
          </p:cNvPicPr>
          <p:nvPr>
            <p:ph idx="1"/>
          </p:nvPr>
        </p:nvPicPr>
        <p:blipFill>
          <a:blip r:embed="rId2" cstate="print"/>
          <a:srcRect/>
          <a:stretch>
            <a:fillRect/>
          </a:stretch>
        </p:blipFill>
        <p:spPr bwMode="auto">
          <a:xfrm>
            <a:off x="4267200" y="228599"/>
            <a:ext cx="3733800" cy="2800351"/>
          </a:xfrm>
          <a:prstGeom prst="rect">
            <a:avLst/>
          </a:prstGeom>
          <a:noFill/>
        </p:spPr>
      </p:pic>
      <p:pic>
        <p:nvPicPr>
          <p:cNvPr id="6" name="Picture 3" descr="C:\Users\user\Desktop\1e408d7ef20e.jpg"/>
          <p:cNvPicPr>
            <a:picLocks noChangeAspect="1" noChangeArrowheads="1"/>
          </p:cNvPicPr>
          <p:nvPr/>
        </p:nvPicPr>
        <p:blipFill>
          <a:blip r:embed="rId3" cstate="print"/>
          <a:srcRect/>
          <a:stretch>
            <a:fillRect/>
          </a:stretch>
        </p:blipFill>
        <p:spPr bwMode="auto">
          <a:xfrm>
            <a:off x="4306720" y="3278376"/>
            <a:ext cx="3846680" cy="23604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5973762"/>
          </a:xfrm>
        </p:spPr>
        <p:txBody>
          <a:bodyPr>
            <a:normAutofit/>
          </a:bodyPr>
          <a:lstStyle/>
          <a:p>
            <a:pPr algn="l"/>
            <a:r>
              <a:rPr lang="ka-GE" sz="2400" b="1" dirty="0" smtClean="0">
                <a:solidFill>
                  <a:schemeClr val="accent2"/>
                </a:solidFill>
              </a:rPr>
              <a:t> </a:t>
            </a:r>
            <a:r>
              <a:rPr lang="ka-GE" sz="2400" b="1" i="1" dirty="0" smtClean="0"/>
              <a:t>ბავშვების პასუხები შეიძლება  არც თუ მთლიანად ასახავდეს სინამდვილეს. </a:t>
            </a:r>
            <a:r>
              <a:rPr lang="ka-GE" sz="2400" b="1" i="1" dirty="0" smtClean="0">
                <a:solidFill>
                  <a:srgbClr val="C00000"/>
                </a:solidFill>
              </a:rPr>
              <a:t/>
            </a:r>
            <a:br>
              <a:rPr lang="ka-GE" sz="2400" b="1" i="1" dirty="0" smtClean="0">
                <a:solidFill>
                  <a:srgbClr val="C00000"/>
                </a:solidFill>
              </a:rPr>
            </a:br>
            <a:r>
              <a:rPr lang="ka-GE" sz="2400" b="1" i="1" dirty="0" smtClean="0">
                <a:solidFill>
                  <a:srgbClr val="C00000"/>
                </a:solidFill>
              </a:rPr>
              <a:t/>
            </a:r>
            <a:br>
              <a:rPr lang="ka-GE" sz="2400" b="1" i="1" dirty="0" smtClean="0">
                <a:solidFill>
                  <a:srgbClr val="C00000"/>
                </a:solidFill>
              </a:rPr>
            </a:br>
            <a:r>
              <a:rPr lang="ka-GE" sz="2400" b="1" dirty="0" smtClean="0">
                <a:solidFill>
                  <a:srgbClr val="FF0000"/>
                </a:solidFill>
              </a:rPr>
              <a:t>რესურსების ნაკლებობა, სახელდობრ, საპნისა და წყლის ნაკლებობა, ასევე , არასასიამოვნო  სანიტარიული პირობები, სიზარმაცე, რისკის გაუცნობიერება , არასათანადო აღზრდა, ხანდახან სიჯიუტეც  – ეს არის  ძირითადი მიზეზები,  რის გამოც ბავშვები ხელებს არ იბანენ .</a:t>
            </a:r>
            <a:r>
              <a:rPr lang="ka-GE" sz="2400" b="1" dirty="0" smtClean="0">
                <a:solidFill>
                  <a:schemeClr val="accent2"/>
                </a:solidFill>
              </a:rPr>
              <a:t/>
            </a:r>
            <a:br>
              <a:rPr lang="ka-GE" sz="2400" b="1" dirty="0" smtClean="0">
                <a:solidFill>
                  <a:schemeClr val="accent2"/>
                </a:solidFill>
              </a:rPr>
            </a:br>
            <a:r>
              <a:rPr lang="ka-GE" sz="2400" b="1" i="1" dirty="0" smtClean="0">
                <a:solidFill>
                  <a:srgbClr val="C00000"/>
                </a:solidFill>
              </a:rPr>
              <a:t/>
            </a:r>
            <a:br>
              <a:rPr lang="ka-GE" sz="2400" b="1" i="1" dirty="0" smtClean="0">
                <a:solidFill>
                  <a:srgbClr val="C00000"/>
                </a:solidFill>
              </a:rPr>
            </a:br>
            <a:r>
              <a:rPr lang="ka-GE" sz="2400" b="1" dirty="0" smtClean="0">
                <a:solidFill>
                  <a:srgbClr val="002060"/>
                </a:solidFill>
              </a:rPr>
              <a:t>ჩვენ მოვამზადეთ სამახსოვრო “ხელების დაბანა”</a:t>
            </a:r>
            <a:r>
              <a:rPr lang="ka-GE" sz="2400" b="1" i="1" dirty="0" smtClean="0">
                <a:solidFill>
                  <a:srgbClr val="C00000"/>
                </a:solidFill>
              </a:rPr>
              <a:t/>
            </a:r>
            <a:br>
              <a:rPr lang="ka-GE" sz="2400" b="1" i="1" dirty="0" smtClean="0">
                <a:solidFill>
                  <a:srgbClr val="C00000"/>
                </a:solidFill>
              </a:rPr>
            </a:br>
            <a:r>
              <a:rPr lang="ka-GE" sz="2400" b="1" i="1" dirty="0" smtClean="0">
                <a:solidFill>
                  <a:srgbClr val="C00000"/>
                </a:solidFill>
              </a:rPr>
              <a:t/>
            </a:r>
            <a:br>
              <a:rPr lang="ka-GE" sz="2400" b="1" i="1" dirty="0" smtClean="0">
                <a:solidFill>
                  <a:srgbClr val="C00000"/>
                </a:solidFill>
              </a:rPr>
            </a:br>
            <a:r>
              <a:rPr lang="ka-GE" sz="2400" b="1" i="1" dirty="0" smtClean="0">
                <a:solidFill>
                  <a:srgbClr val="00B050"/>
                </a:solidFill>
              </a:rPr>
              <a:t>გამოკითხვისა და ჩვენთან საუბრების შემდეგ ბევრმა შეიცვალა დამოკიდებულება ხელების დაბანისადმი</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ka-GE" sz="3200" b="1" dirty="0" smtClean="0"/>
              <a:t>გამოცდილების გაზიარება ბორჯომ -ხარაგაულის ეროვნული პარკში</a:t>
            </a:r>
            <a:endParaRPr lang="en-US" sz="3200" b="1" dirty="0"/>
          </a:p>
        </p:txBody>
      </p:sp>
      <p:pic>
        <p:nvPicPr>
          <p:cNvPr id="3074" name="Picture 2" descr="C:\Users\user\Desktop\10259888_229643687231871_8730894528508069938_n.jpg"/>
          <p:cNvPicPr>
            <a:picLocks noChangeAspect="1" noChangeArrowheads="1"/>
          </p:cNvPicPr>
          <p:nvPr/>
        </p:nvPicPr>
        <p:blipFill>
          <a:blip r:embed="rId2" cstate="print"/>
          <a:srcRect/>
          <a:stretch>
            <a:fillRect/>
          </a:stretch>
        </p:blipFill>
        <p:spPr bwMode="auto">
          <a:xfrm>
            <a:off x="609600" y="1447800"/>
            <a:ext cx="8077200" cy="51054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304800"/>
            <a:ext cx="8229600" cy="1295400"/>
          </a:xfrm>
        </p:spPr>
        <p:txBody>
          <a:bodyPr>
            <a:normAutofit/>
          </a:bodyPr>
          <a:lstStyle/>
          <a:p>
            <a:r>
              <a:rPr lang="ka-GE" sz="2800" b="1" i="1" smtClean="0"/>
              <a:t>გარემოს  დაცვის მსოფლიო დღისადმი მიძღვნილი გამოფენა ბორჯომში</a:t>
            </a:r>
            <a:endParaRPr lang="en-US" sz="2800" b="1" i="1" dirty="0"/>
          </a:p>
        </p:txBody>
      </p:sp>
      <p:pic>
        <p:nvPicPr>
          <p:cNvPr id="3" name="Picture 2" descr="F:\AXALDABA Survey\2014\Picture 5 May_7 June 2014 058.jpg"/>
          <p:cNvPicPr/>
          <p:nvPr/>
        </p:nvPicPr>
        <p:blipFill>
          <a:blip r:embed="rId2" cstate="print"/>
          <a:srcRect/>
          <a:stretch>
            <a:fillRect/>
          </a:stretch>
        </p:blipFill>
        <p:spPr bwMode="auto">
          <a:xfrm>
            <a:off x="4876800" y="1524000"/>
            <a:ext cx="4038600" cy="3429000"/>
          </a:xfrm>
          <a:prstGeom prst="rect">
            <a:avLst/>
          </a:prstGeom>
          <a:noFill/>
          <a:ln w="9525">
            <a:noFill/>
            <a:miter lim="800000"/>
            <a:headEnd/>
            <a:tailEnd/>
          </a:ln>
        </p:spPr>
      </p:pic>
      <p:pic>
        <p:nvPicPr>
          <p:cNvPr id="4" name="Picture 4" descr="F:\AXALDABA Survey\2014\Picture 5 May_7 June 2014 060.jpg"/>
          <p:cNvPicPr/>
          <p:nvPr/>
        </p:nvPicPr>
        <p:blipFill>
          <a:blip r:embed="rId3" cstate="print"/>
          <a:srcRect/>
          <a:stretch>
            <a:fillRect/>
          </a:stretch>
        </p:blipFill>
        <p:spPr bwMode="auto">
          <a:xfrm>
            <a:off x="304800" y="1600200"/>
            <a:ext cx="40386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19200" y="304801"/>
            <a:ext cx="6781800" cy="838200"/>
          </a:xfrm>
        </p:spPr>
        <p:txBody>
          <a:bodyPr>
            <a:normAutofit/>
          </a:bodyPr>
          <a:lstStyle/>
          <a:p>
            <a:r>
              <a:rPr lang="ka-GE" sz="3200" b="1" i="1" dirty="0" smtClean="0"/>
              <a:t>დასკვნა</a:t>
            </a:r>
            <a:endParaRPr lang="en-US" sz="3200" b="1" i="1" dirty="0"/>
          </a:p>
        </p:txBody>
      </p:sp>
      <p:sp>
        <p:nvSpPr>
          <p:cNvPr id="3" name="Подзаголовок 2"/>
          <p:cNvSpPr>
            <a:spLocks noGrp="1"/>
          </p:cNvSpPr>
          <p:nvPr>
            <p:ph type="subTitle" idx="1"/>
          </p:nvPr>
        </p:nvSpPr>
        <p:spPr>
          <a:xfrm>
            <a:off x="304800" y="1371600"/>
            <a:ext cx="8458200" cy="5105400"/>
          </a:xfrm>
        </p:spPr>
        <p:txBody>
          <a:bodyPr>
            <a:normAutofit fontScale="85000" lnSpcReduction="20000"/>
          </a:bodyPr>
          <a:lstStyle/>
          <a:p>
            <a:pPr algn="l">
              <a:buFont typeface="Wingdings" pitchFamily="2" charset="2"/>
              <a:buChar char="q"/>
            </a:pPr>
            <a:r>
              <a:rPr lang="ka-GE" dirty="0" smtClean="0">
                <a:solidFill>
                  <a:schemeClr val="tx1"/>
                </a:solidFill>
              </a:rPr>
              <a:t>დ. ახალდაბაში  მოსწავლეთა ცხოვრებისა და სწავლის სანიტარიულ-ჰიგიენური პირობები ძირითადად დამაკმაყოფილებელია და დაკავშირებულია წყალმომარაგების ფუნქციონირებასთან, აგრეთვე მოსახლეობის სოციალურ და ეკონომიკურ პირობებთან.</a:t>
            </a:r>
          </a:p>
          <a:p>
            <a:pPr algn="l">
              <a:buFont typeface="Wingdings" pitchFamily="2" charset="2"/>
              <a:buChar char="q"/>
            </a:pPr>
            <a:r>
              <a:rPr lang="en-US" dirty="0" smtClean="0">
                <a:solidFill>
                  <a:schemeClr val="tx1"/>
                </a:solidFill>
              </a:rPr>
              <a:t> </a:t>
            </a:r>
            <a:r>
              <a:rPr lang="ka-GE" dirty="0" smtClean="0">
                <a:solidFill>
                  <a:schemeClr val="tx1"/>
                </a:solidFill>
              </a:rPr>
              <a:t>იმის გამო, რომ ცენტრალური წყალმომარაგების ქსელი ხშირად დაზიანებულია და წყალი სკოლაში უწყვეტად არ მიეწოდება და სეზონურად  იგი არის მიკრობიოლოგიურად დაბინძურებული, მოსწავლეებს არ აქვთ წვდომა სუფთა და უვნებელ წყალზე.</a:t>
            </a:r>
          </a:p>
          <a:p>
            <a:pPr algn="l">
              <a:buFont typeface="Wingdings" pitchFamily="2" charset="2"/>
              <a:buChar char="q"/>
            </a:pPr>
            <a:r>
              <a:rPr lang="ka-GE" smtClean="0">
                <a:solidFill>
                  <a:schemeClr val="tx1"/>
                </a:solidFill>
              </a:rPr>
              <a:t>  არასაკმარისია </a:t>
            </a:r>
            <a:r>
              <a:rPr lang="ka-GE" dirty="0" smtClean="0">
                <a:solidFill>
                  <a:schemeClr val="tx1"/>
                </a:solidFill>
              </a:rPr>
              <a:t>მოსწავლეთა სანიტარიული განათლების დონე და პირადი ჰიგიენური ჩვევები.</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981200" y="1"/>
            <a:ext cx="4724400" cy="685800"/>
          </a:xfrm>
        </p:spPr>
        <p:txBody>
          <a:bodyPr>
            <a:normAutofit/>
          </a:bodyPr>
          <a:lstStyle/>
          <a:p>
            <a:r>
              <a:rPr lang="ka-GE" sz="2800" b="1" dirty="0" smtClean="0"/>
              <a:t>რეკომენდაციები</a:t>
            </a:r>
            <a:endParaRPr lang="en-US" sz="2800" b="1" dirty="0"/>
          </a:p>
        </p:txBody>
      </p:sp>
      <p:sp>
        <p:nvSpPr>
          <p:cNvPr id="3" name="Подзаголовок 2"/>
          <p:cNvSpPr>
            <a:spLocks noGrp="1"/>
          </p:cNvSpPr>
          <p:nvPr>
            <p:ph type="subTitle" idx="1"/>
          </p:nvPr>
        </p:nvSpPr>
        <p:spPr>
          <a:xfrm>
            <a:off x="457200" y="990600"/>
            <a:ext cx="8382000" cy="5867400"/>
          </a:xfrm>
        </p:spPr>
        <p:txBody>
          <a:bodyPr>
            <a:noAutofit/>
          </a:bodyPr>
          <a:lstStyle/>
          <a:p>
            <a:pPr algn="l">
              <a:buFont typeface="Wingdings" pitchFamily="2" charset="2"/>
              <a:buChar char="q"/>
            </a:pPr>
            <a:r>
              <a:rPr lang="ka-GE" sz="2300" b="1" dirty="0" smtClean="0">
                <a:solidFill>
                  <a:schemeClr val="tx1"/>
                </a:solidFill>
              </a:rPr>
              <a:t>მოხდეს წყლის უწყვეტი მიწოდება;</a:t>
            </a:r>
          </a:p>
          <a:p>
            <a:pPr algn="l">
              <a:buFont typeface="Wingdings" pitchFamily="2" charset="2"/>
              <a:buChar char="q"/>
            </a:pPr>
            <a:r>
              <a:rPr lang="ka-GE" sz="2300" b="1" dirty="0" smtClean="0">
                <a:solidFill>
                  <a:schemeClr val="tx1"/>
                </a:solidFill>
              </a:rPr>
              <a:t>შეკეთდეს სალექარები, მოხდეს წყლის გაფილტვრა  და დეზინფექცია.</a:t>
            </a:r>
          </a:p>
          <a:p>
            <a:pPr algn="l">
              <a:buFont typeface="Wingdings" pitchFamily="2" charset="2"/>
              <a:buChar char="q"/>
            </a:pPr>
            <a:r>
              <a:rPr lang="ka-GE" sz="2300" b="1" dirty="0" smtClean="0">
                <a:solidFill>
                  <a:schemeClr val="tx1"/>
                </a:solidFill>
              </a:rPr>
              <a:t> სკოლაში მოხდეს სანიტარიული კვანძების აღჭურვა შესაბამისი ჰიგიენური საშუალებებით.</a:t>
            </a:r>
          </a:p>
          <a:p>
            <a:pPr algn="l">
              <a:buFont typeface="Wingdings" pitchFamily="2" charset="2"/>
              <a:buChar char="q"/>
            </a:pPr>
            <a:r>
              <a:rPr lang="ka-GE" sz="2300" b="1" dirty="0" smtClean="0">
                <a:solidFill>
                  <a:schemeClr val="tx1"/>
                </a:solidFill>
              </a:rPr>
              <a:t> მოეწყოს მოსწავლეთათვის პირადი ჰიგიენის ნივთების შესანახი ყუთები/კარადები ან უჯრები.</a:t>
            </a:r>
          </a:p>
          <a:p>
            <a:pPr algn="l">
              <a:buFont typeface="Wingdings" pitchFamily="2" charset="2"/>
              <a:buChar char="q"/>
            </a:pPr>
            <a:r>
              <a:rPr lang="ka-GE" sz="2300" b="1" dirty="0" smtClean="0">
                <a:solidFill>
                  <a:schemeClr val="tx1"/>
                </a:solidFill>
              </a:rPr>
              <a:t>  სკოლაში და სახლში მეტი ყურადღება მიექცეს მოსწავლეთა პირად ჰიგიენას.</a:t>
            </a:r>
          </a:p>
          <a:p>
            <a:pPr algn="l">
              <a:buFont typeface="Wingdings" pitchFamily="2" charset="2"/>
              <a:buChar char="q"/>
            </a:pPr>
            <a:r>
              <a:rPr lang="ka-GE" sz="2300" b="1" dirty="0">
                <a:solidFill>
                  <a:schemeClr val="tx1"/>
                </a:solidFill>
              </a:rPr>
              <a:t> </a:t>
            </a:r>
            <a:r>
              <a:rPr lang="ka-GE" sz="2300" b="1" dirty="0" smtClean="0">
                <a:solidFill>
                  <a:schemeClr val="tx1"/>
                </a:solidFill>
              </a:rPr>
              <a:t> სისტემატიურად ხდებოდეს მოსწავლეთა ჯანმრთელობაზე ზედამხედველობა.</a:t>
            </a:r>
          </a:p>
          <a:p>
            <a:pPr algn="l">
              <a:buFont typeface="Wingdings" pitchFamily="2" charset="2"/>
              <a:buChar char="q"/>
            </a:pPr>
            <a:endParaRPr lang="ka-GE" sz="2300" b="1" dirty="0" smtClean="0">
              <a:solidFill>
                <a:schemeClr val="tx1"/>
              </a:solidFill>
            </a:endParaRPr>
          </a:p>
          <a:p>
            <a:pPr algn="l">
              <a:buFont typeface="Wingdings" pitchFamily="2" charset="2"/>
              <a:buChar char="q"/>
            </a:pPr>
            <a:r>
              <a:rPr lang="ka-GE" sz="2300" b="1" dirty="0" smtClean="0">
                <a:solidFill>
                  <a:schemeClr val="tx1"/>
                </a:solidFill>
              </a:rPr>
              <a:t>სასურველია პროექტის გაგრძელება  ჰიგიენის სხვა საკითხებთან დაკავშირებით</a:t>
            </a:r>
          </a:p>
          <a:p>
            <a:pPr algn="l"/>
            <a:r>
              <a:rPr lang="ka-GE" sz="2300" b="1" dirty="0">
                <a:solidFill>
                  <a:schemeClr val="tx1"/>
                </a:solidFill>
              </a:rPr>
              <a:t> </a:t>
            </a:r>
            <a:r>
              <a:rPr lang="ka-GE" sz="2300" b="1" dirty="0" smtClean="0">
                <a:solidFill>
                  <a:schemeClr val="tx1"/>
                </a:solidFill>
              </a:rPr>
              <a:t> </a:t>
            </a:r>
            <a:endParaRPr lang="en-US" sz="23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a-GE" b="1" dirty="0" smtClean="0">
                <a:solidFill>
                  <a:srgbClr val="7030A0"/>
                </a:solidFill>
              </a:rPr>
              <a:t>გმადლობთ ყურადღებისათვის</a:t>
            </a:r>
            <a:endParaRPr lang="en-US" b="1" dirty="0">
              <a:solidFill>
                <a:srgbClr val="7030A0"/>
              </a:solidFill>
            </a:endParaRPr>
          </a:p>
        </p:txBody>
      </p:sp>
      <p:pic>
        <p:nvPicPr>
          <p:cNvPr id="3" name="Содержимое 3" descr="1111.jpg"/>
          <p:cNvPicPr>
            <a:picLocks noChangeAspect="1"/>
          </p:cNvPicPr>
          <p:nvPr/>
        </p:nvPicPr>
        <p:blipFill>
          <a:blip r:embed="rId2" cstate="print"/>
          <a:stretch>
            <a:fillRect/>
          </a:stretch>
        </p:blipFill>
        <p:spPr>
          <a:xfrm>
            <a:off x="2057400" y="1660206"/>
            <a:ext cx="4800600" cy="474059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28601"/>
            <a:ext cx="7391400" cy="914399"/>
          </a:xfrm>
        </p:spPr>
        <p:txBody>
          <a:bodyPr/>
          <a:lstStyle/>
          <a:p>
            <a:r>
              <a:rPr lang="ka-GE" dirty="0" smtClean="0"/>
              <a:t>პრობლემა</a:t>
            </a:r>
            <a:endParaRPr lang="en-US" dirty="0"/>
          </a:p>
        </p:txBody>
      </p:sp>
      <p:sp>
        <p:nvSpPr>
          <p:cNvPr id="3" name="Подзаголовок 2"/>
          <p:cNvSpPr>
            <a:spLocks noGrp="1"/>
          </p:cNvSpPr>
          <p:nvPr>
            <p:ph type="subTitle" idx="1"/>
          </p:nvPr>
        </p:nvSpPr>
        <p:spPr>
          <a:xfrm>
            <a:off x="609600" y="1066800"/>
            <a:ext cx="8077200" cy="5486400"/>
          </a:xfrm>
        </p:spPr>
        <p:txBody>
          <a:bodyPr>
            <a:normAutofit fontScale="47500" lnSpcReduction="20000"/>
          </a:bodyPr>
          <a:lstStyle/>
          <a:p>
            <a:endParaRPr lang="ka-GE" b="1" dirty="0" smtClean="0">
              <a:solidFill>
                <a:schemeClr val="tx1"/>
              </a:solidFill>
            </a:endParaRPr>
          </a:p>
          <a:p>
            <a:pPr algn="l">
              <a:lnSpc>
                <a:spcPct val="170000"/>
              </a:lnSpc>
              <a:buFont typeface="Wingdings" pitchFamily="2" charset="2"/>
              <a:buChar char="q"/>
            </a:pPr>
            <a:r>
              <a:rPr lang="ka-GE" sz="4400" b="1" dirty="0" smtClean="0">
                <a:solidFill>
                  <a:schemeClr val="tx1"/>
                </a:solidFill>
              </a:rPr>
              <a:t>საქართველოში, განსაკუთრებით </a:t>
            </a:r>
            <a:r>
              <a:rPr lang="en-US" sz="4400" b="1" dirty="0" smtClean="0">
                <a:solidFill>
                  <a:schemeClr val="tx1"/>
                </a:solidFill>
              </a:rPr>
              <a:t>,</a:t>
            </a:r>
            <a:r>
              <a:rPr lang="ka-GE" sz="4400" b="1" dirty="0" smtClean="0">
                <a:solidFill>
                  <a:schemeClr val="tx1"/>
                </a:solidFill>
              </a:rPr>
              <a:t> სოფლის ტიპის დასახლებებში, მათ შორის ახალდაბაშიც, ჯერ კიდევ არასათანადო ყურადღება ექცევა უსაფრთხო სამელი წყლის მიწოდებას, ჰიგიენისა და სანიტარიის საკითხებს.</a:t>
            </a:r>
          </a:p>
          <a:p>
            <a:pPr algn="l">
              <a:lnSpc>
                <a:spcPct val="170000"/>
              </a:lnSpc>
              <a:buFont typeface="Wingdings" pitchFamily="2" charset="2"/>
              <a:buChar char="q"/>
            </a:pPr>
            <a:r>
              <a:rPr lang="ka-GE" sz="4400" b="1" dirty="0" smtClean="0">
                <a:solidFill>
                  <a:schemeClr val="tx1"/>
                </a:solidFill>
              </a:rPr>
              <a:t> ხშირად  მოუწესრიგებელია სანიტარიული კვანძები</a:t>
            </a:r>
            <a:r>
              <a:rPr lang="en-US" sz="4400" b="1" dirty="0" smtClean="0">
                <a:solidFill>
                  <a:schemeClr val="tx1"/>
                </a:solidFill>
              </a:rPr>
              <a:t>,</a:t>
            </a:r>
            <a:r>
              <a:rPr lang="ka-GE" sz="4400" b="1" dirty="0" smtClean="0">
                <a:solidFill>
                  <a:schemeClr val="tx1"/>
                </a:solidFill>
              </a:rPr>
              <a:t> სასმელი წყლის მიწოდებისა და შენახვის პირობები, ზერელე დამოკიდებულებაა სისუფთავისადმი. </a:t>
            </a:r>
          </a:p>
          <a:p>
            <a:pPr algn="l">
              <a:lnSpc>
                <a:spcPct val="170000"/>
              </a:lnSpc>
              <a:buFont typeface="Wingdings" pitchFamily="2" charset="2"/>
              <a:buChar char="q"/>
            </a:pPr>
            <a:r>
              <a:rPr lang="ka-GE" sz="4400" b="1" dirty="0" smtClean="0">
                <a:solidFill>
                  <a:schemeClr val="tx1"/>
                </a:solidFill>
              </a:rPr>
              <a:t> ცუდი სანიტარიული პირობები და არასწორი ჰიგიენური ჩვევები ბევრი გადამდები დაავადების გავრცელების მიზეზია.</a:t>
            </a:r>
            <a:endParaRPr lang="en-US" sz="4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62000" y="304800"/>
            <a:ext cx="7772400" cy="1470025"/>
          </a:xfrm>
        </p:spPr>
        <p:txBody>
          <a:bodyPr/>
          <a:lstStyle/>
          <a:p>
            <a:r>
              <a:rPr lang="ka-GE" dirty="0" smtClean="0"/>
              <a:t>მიზანი</a:t>
            </a:r>
            <a:endParaRPr lang="en-US" dirty="0"/>
          </a:p>
        </p:txBody>
      </p:sp>
      <p:sp>
        <p:nvSpPr>
          <p:cNvPr id="3" name="Подзаголовок 2"/>
          <p:cNvSpPr>
            <a:spLocks noGrp="1"/>
          </p:cNvSpPr>
          <p:nvPr>
            <p:ph type="subTitle" idx="1"/>
          </p:nvPr>
        </p:nvSpPr>
        <p:spPr>
          <a:xfrm>
            <a:off x="914400" y="1828800"/>
            <a:ext cx="7543800" cy="4267200"/>
          </a:xfrm>
        </p:spPr>
        <p:txBody>
          <a:bodyPr>
            <a:normAutofit/>
          </a:bodyPr>
          <a:lstStyle/>
          <a:p>
            <a:pPr>
              <a:lnSpc>
                <a:spcPct val="150000"/>
              </a:lnSpc>
            </a:pPr>
            <a:r>
              <a:rPr lang="ka-GE" b="1" dirty="0" smtClean="0">
                <a:solidFill>
                  <a:schemeClr val="tx1"/>
                </a:solidFill>
              </a:rPr>
              <a:t>კვლევის მიზანია ახალდაბის საჯარო სკოლაში წყლის, </a:t>
            </a:r>
            <a:r>
              <a:rPr lang="ka-GE" b="1" smtClean="0">
                <a:solidFill>
                  <a:schemeClr val="tx1"/>
                </a:solidFill>
              </a:rPr>
              <a:t>სანიტარიისა და ჰიგიენის პრობლემების ზოგადი დახასიათება და მოსწავლეებში სწორი ჰიგიენური ჩვევების დამკვიდრება</a:t>
            </a:r>
            <a:endParaRPr lang="en-US" dirty="0">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28601"/>
            <a:ext cx="7772400" cy="685800"/>
          </a:xfrm>
        </p:spPr>
        <p:txBody>
          <a:bodyPr>
            <a:normAutofit/>
          </a:bodyPr>
          <a:lstStyle/>
          <a:p>
            <a:r>
              <a:rPr lang="ka-GE" sz="3200" b="1" dirty="0" smtClean="0"/>
              <a:t>მეთოდიკა</a:t>
            </a:r>
            <a:endParaRPr lang="en-US" sz="3200" b="1" dirty="0"/>
          </a:p>
        </p:txBody>
      </p:sp>
      <p:sp>
        <p:nvSpPr>
          <p:cNvPr id="3" name="Subtitle 2"/>
          <p:cNvSpPr>
            <a:spLocks noGrp="1"/>
          </p:cNvSpPr>
          <p:nvPr>
            <p:ph type="subTitle" idx="1"/>
          </p:nvPr>
        </p:nvSpPr>
        <p:spPr>
          <a:xfrm>
            <a:off x="762000" y="990600"/>
            <a:ext cx="7620000" cy="5334000"/>
          </a:xfrm>
        </p:spPr>
        <p:txBody>
          <a:bodyPr>
            <a:normAutofit fontScale="92500" lnSpcReduction="10000"/>
          </a:bodyPr>
          <a:lstStyle/>
          <a:p>
            <a:pPr algn="l">
              <a:buFont typeface="Wingdings" pitchFamily="2" charset="2"/>
              <a:buChar char="q"/>
            </a:pPr>
            <a:r>
              <a:rPr lang="ka-GE" sz="2000" dirty="0" smtClean="0">
                <a:solidFill>
                  <a:schemeClr val="tx1"/>
                </a:solidFill>
              </a:rPr>
              <a:t>მიწისქვეშა წყლების გაბინძურებისა და წყლის ფილტრაციისა პროცესის თვალნათლივ წარმოსადგენად გაკეთდა აქვაფერისა და წყლის ფილტრაციის  მინი–მოდელები</a:t>
            </a:r>
          </a:p>
          <a:p>
            <a:pPr algn="l">
              <a:buFont typeface="Wingdings" pitchFamily="2" charset="2"/>
              <a:buChar char="q"/>
            </a:pPr>
            <a:r>
              <a:rPr lang="ka-GE" sz="2000" dirty="0" smtClean="0">
                <a:solidFill>
                  <a:schemeClr val="tx1"/>
                </a:solidFill>
              </a:rPr>
              <a:t> გამოკვლეულ იქნა </a:t>
            </a:r>
            <a:r>
              <a:rPr lang="ka-GE" sz="1500" dirty="0" smtClean="0">
                <a:solidFill>
                  <a:schemeClr val="tx1"/>
                </a:solidFill>
              </a:rPr>
              <a:t>(</a:t>
            </a:r>
            <a:r>
              <a:rPr lang="ka-GE" sz="1300" dirty="0" smtClean="0">
                <a:solidFill>
                  <a:schemeClr val="tx1"/>
                </a:solidFill>
              </a:rPr>
              <a:t>გ.ნათაძის სახ. ჰიგიენისა და სამედიცინო ეკოლოგიის ს/კ ინსტიტუტში)</a:t>
            </a:r>
          </a:p>
          <a:p>
            <a:pPr algn="l">
              <a:buFont typeface="Arial" pitchFamily="34" charset="0"/>
              <a:buChar char="•"/>
            </a:pPr>
            <a:r>
              <a:rPr lang="ka-GE" sz="2000" i="1" dirty="0" smtClean="0">
                <a:solidFill>
                  <a:schemeClr val="tx1"/>
                </a:solidFill>
              </a:rPr>
              <a:t> ონკანის და ჭის წყლის ხარისხი</a:t>
            </a:r>
          </a:p>
          <a:p>
            <a:pPr algn="l">
              <a:buFont typeface="Arial" pitchFamily="34" charset="0"/>
              <a:buChar char="•"/>
            </a:pPr>
            <a:r>
              <a:rPr lang="ka-GE" sz="2000" i="1" dirty="0" smtClean="0">
                <a:solidFill>
                  <a:schemeClr val="tx1"/>
                </a:solidFill>
              </a:rPr>
              <a:t> ადგილობრივი თერმული წყლის (გოგირდოვანი) ქიმიური შედგენილობა</a:t>
            </a:r>
            <a:r>
              <a:rPr lang="ka-GE" sz="2400" dirty="0" smtClean="0">
                <a:solidFill>
                  <a:schemeClr val="tx1"/>
                </a:solidFill>
              </a:rPr>
              <a:t>. </a:t>
            </a:r>
            <a:endParaRPr lang="en-US" sz="2400" dirty="0" smtClean="0">
              <a:solidFill>
                <a:schemeClr val="tx1"/>
              </a:solidFill>
            </a:endParaRPr>
          </a:p>
          <a:p>
            <a:pPr algn="l">
              <a:buFont typeface="Wingdings" pitchFamily="2" charset="2"/>
              <a:buChar char="q"/>
            </a:pPr>
            <a:r>
              <a:rPr lang="ka-GE" sz="2000" dirty="0" smtClean="0">
                <a:solidFill>
                  <a:schemeClr val="tx1"/>
                </a:solidFill>
              </a:rPr>
              <a:t> კითხვარების მიხედვით დახასიათდა:</a:t>
            </a:r>
          </a:p>
          <a:p>
            <a:pPr algn="l">
              <a:buFont typeface="Wingdings" pitchFamily="2" charset="2"/>
              <a:buChar char="§"/>
            </a:pPr>
            <a:r>
              <a:rPr lang="ka-GE" sz="2000" dirty="0" smtClean="0">
                <a:solidFill>
                  <a:schemeClr val="tx1"/>
                </a:solidFill>
              </a:rPr>
              <a:t> </a:t>
            </a:r>
            <a:r>
              <a:rPr lang="ka-GE" sz="2000" i="1" dirty="0" smtClean="0">
                <a:solidFill>
                  <a:schemeClr val="tx1"/>
                </a:solidFill>
              </a:rPr>
              <a:t>სკოლისა და საცხოვრებელი გარემოს ჰიგიენური მდგომარეობა</a:t>
            </a:r>
          </a:p>
          <a:p>
            <a:pPr algn="l">
              <a:buFont typeface="Wingdings" pitchFamily="2" charset="2"/>
              <a:buChar char="§"/>
            </a:pPr>
            <a:r>
              <a:rPr lang="ka-GE" sz="2000" i="1" dirty="0" smtClean="0">
                <a:solidFill>
                  <a:schemeClr val="tx1"/>
                </a:solidFill>
              </a:rPr>
              <a:t> მოსწავლეთა  ჯანმრთელობის მდგომარეობა</a:t>
            </a:r>
          </a:p>
          <a:p>
            <a:pPr algn="l">
              <a:buFont typeface="Wingdings" pitchFamily="2" charset="2"/>
              <a:buChar char="§"/>
            </a:pPr>
            <a:r>
              <a:rPr lang="ka-GE" sz="2000" i="1" dirty="0" smtClean="0">
                <a:solidFill>
                  <a:schemeClr val="tx1"/>
                </a:solidFill>
              </a:rPr>
              <a:t>მოსწავლეთა დამოკიდებულება ხელების დაბანის მიმართ</a:t>
            </a:r>
          </a:p>
          <a:p>
            <a:pPr algn="l">
              <a:buFont typeface="Wingdings" pitchFamily="2" charset="2"/>
              <a:buChar char="q"/>
            </a:pPr>
            <a:r>
              <a:rPr lang="ka-GE" sz="2000" i="1" dirty="0" smtClean="0">
                <a:solidFill>
                  <a:schemeClr val="tx1"/>
                </a:solidFill>
              </a:rPr>
              <a:t> </a:t>
            </a:r>
            <a:r>
              <a:rPr lang="ka-GE" sz="2000" dirty="0" smtClean="0">
                <a:solidFill>
                  <a:schemeClr val="tx1"/>
                </a:solidFill>
              </a:rPr>
              <a:t>მოეწყო საინფორმაციო შეხვედრები</a:t>
            </a:r>
          </a:p>
          <a:p>
            <a:pPr algn="l">
              <a:buFont typeface="Wingdings" pitchFamily="2" charset="2"/>
              <a:buChar char="§"/>
            </a:pPr>
            <a:r>
              <a:rPr lang="ka-GE" sz="2000" i="1" dirty="0" smtClean="0">
                <a:solidFill>
                  <a:schemeClr val="tx1"/>
                </a:solidFill>
              </a:rPr>
              <a:t>მოსწავლეთა მშობლებთან და სკოლის პედაგოგებთან</a:t>
            </a:r>
          </a:p>
          <a:p>
            <a:pPr algn="l">
              <a:buFont typeface="Wingdings" pitchFamily="2" charset="2"/>
              <a:buChar char="§"/>
            </a:pPr>
            <a:r>
              <a:rPr lang="ka-GE" sz="2000" i="1" dirty="0" smtClean="0">
                <a:solidFill>
                  <a:schemeClr val="tx1"/>
                </a:solidFill>
              </a:rPr>
              <a:t>ახალდაბის რწმუნებულთან</a:t>
            </a:r>
          </a:p>
          <a:p>
            <a:pPr algn="l">
              <a:buFont typeface="Wingdings" pitchFamily="2" charset="2"/>
              <a:buChar char="§"/>
            </a:pPr>
            <a:r>
              <a:rPr lang="ka-GE" sz="2000" i="1" dirty="0" smtClean="0">
                <a:solidFill>
                  <a:schemeClr val="tx1"/>
                </a:solidFill>
              </a:rPr>
              <a:t>ბორჯომის მუნიციპალიტეტის სკოლების ეკო–კლუბელებთან</a:t>
            </a:r>
          </a:p>
          <a:p>
            <a:pPr algn="l">
              <a:buFont typeface="Wingdings" pitchFamily="2" charset="2"/>
              <a:buChar char="q"/>
            </a:pPr>
            <a:r>
              <a:rPr lang="ka-GE" sz="2000" i="1" dirty="0" smtClean="0">
                <a:solidFill>
                  <a:schemeClr val="tx1"/>
                </a:solidFill>
              </a:rPr>
              <a:t> </a:t>
            </a:r>
            <a:r>
              <a:rPr lang="ka-GE" sz="2000" dirty="0" smtClean="0">
                <a:solidFill>
                  <a:schemeClr val="tx1"/>
                </a:solidFill>
              </a:rPr>
              <a:t>მონაწილობა მივიღეთ გარემოს დაცვის დღესთან დაკავშირებით გამართულ გამოფენაში ბორჯომში .</a:t>
            </a:r>
            <a:endParaRPr lang="en-US" sz="2000"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488950"/>
          </a:xfrm>
        </p:spPr>
        <p:txBody>
          <a:bodyPr>
            <a:noAutofit/>
          </a:bodyPr>
          <a:lstStyle/>
          <a:p>
            <a:pPr algn="ctr"/>
            <a:r>
              <a:rPr lang="ka-GE" sz="2800" dirty="0" smtClean="0"/>
              <a:t>აქვაფერი</a:t>
            </a:r>
            <a:endParaRPr lang="en-US" sz="2800" dirty="0"/>
          </a:p>
        </p:txBody>
      </p:sp>
      <p:sp>
        <p:nvSpPr>
          <p:cNvPr id="4" name="Text Placeholder 3"/>
          <p:cNvSpPr>
            <a:spLocks noGrp="1"/>
          </p:cNvSpPr>
          <p:nvPr>
            <p:ph type="body" sz="half" idx="2"/>
          </p:nvPr>
        </p:nvSpPr>
        <p:spPr>
          <a:xfrm>
            <a:off x="381000" y="838200"/>
            <a:ext cx="4572000" cy="5867400"/>
          </a:xfrm>
        </p:spPr>
        <p:txBody>
          <a:bodyPr>
            <a:noAutofit/>
          </a:bodyPr>
          <a:lstStyle/>
          <a:p>
            <a:pPr>
              <a:buFont typeface="Wingdings" pitchFamily="2" charset="2"/>
              <a:buChar char="§"/>
            </a:pPr>
            <a:r>
              <a:rPr lang="ka-GE" sz="2100" dirty="0" smtClean="0"/>
              <a:t>აქვაფერი  (ინგლ. aquifer), წყლიანი ჰორიზონტი – მიწისქვეშა წყლით გაჟღენთილი ქანების ფენებია.  </a:t>
            </a:r>
          </a:p>
          <a:p>
            <a:pPr>
              <a:buFont typeface="Wingdings" pitchFamily="2" charset="2"/>
              <a:buChar char="§"/>
            </a:pPr>
            <a:r>
              <a:rPr lang="ka-GE" sz="2100" dirty="0" smtClean="0"/>
              <a:t> აქვაფერები სხვადასხვა სიღრმეზე შეიძლება იყოს განლაგებული. რაც უფრო ღრმადაა აქვაფერი, მით უფრო სუფთაა მისგან მიღებული წყალი. </a:t>
            </a:r>
          </a:p>
          <a:p>
            <a:pPr>
              <a:buFont typeface="Wingdings" pitchFamily="2" charset="2"/>
              <a:buChar char="§"/>
            </a:pPr>
            <a:r>
              <a:rPr lang="ka-GE" sz="2100" dirty="0" smtClean="0"/>
              <a:t> აქვაფერი იკვებება მდინარეების ფილტრატებითა და მიწისქვეშა წყაროებით.  ხშირად წვიმის წყლებითაც ივსება.</a:t>
            </a:r>
          </a:p>
          <a:p>
            <a:pPr>
              <a:buFont typeface="Wingdings" pitchFamily="2" charset="2"/>
              <a:buChar char="§"/>
            </a:pPr>
            <a:r>
              <a:rPr lang="ka-GE" sz="2100" dirty="0" smtClean="0"/>
              <a:t> მისი დაბინძურება ძირითადად ხდება დაბინძურებული ზედაპირის  ჩამონაჟონით, აგრეთვე მისი მკვებავი მდინარეებისა და წყაროების დაბინძურებით.</a:t>
            </a:r>
            <a:endParaRPr lang="en-US" sz="2100" dirty="0"/>
          </a:p>
        </p:txBody>
      </p:sp>
      <p:pic>
        <p:nvPicPr>
          <p:cNvPr id="5" name="Picture 2" descr="G:\DCIM\Camera\IMG_20141125_154948.jpg"/>
          <p:cNvPicPr>
            <a:picLocks noGrp="1" noChangeAspect="1" noChangeArrowheads="1"/>
          </p:cNvPicPr>
          <p:nvPr>
            <p:ph idx="1"/>
          </p:nvPr>
        </p:nvPicPr>
        <p:blipFill>
          <a:blip r:embed="rId2" cstate="print"/>
          <a:srcRect/>
          <a:stretch>
            <a:fillRect/>
          </a:stretch>
        </p:blipFill>
        <p:spPr bwMode="auto">
          <a:xfrm>
            <a:off x="5410200" y="838201"/>
            <a:ext cx="3200400" cy="2971800"/>
          </a:xfrm>
          <a:prstGeom prst="rect">
            <a:avLst/>
          </a:prstGeom>
          <a:noFill/>
        </p:spPr>
      </p:pic>
      <p:pic>
        <p:nvPicPr>
          <p:cNvPr id="6" name="Picture 5" descr="F:\AXALDABA Survey\2014\CIMG0011.JPG"/>
          <p:cNvPicPr/>
          <p:nvPr/>
        </p:nvPicPr>
        <p:blipFill>
          <a:blip r:embed="rId3" cstate="print"/>
          <a:srcRect/>
          <a:stretch>
            <a:fillRect/>
          </a:stretch>
        </p:blipFill>
        <p:spPr bwMode="auto">
          <a:xfrm>
            <a:off x="5334000" y="4114800"/>
            <a:ext cx="3352800" cy="2209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lstStyle/>
          <a:p>
            <a:pPr algn="ctr"/>
            <a:r>
              <a:rPr lang="ka-GE" dirty="0" smtClean="0"/>
              <a:t>წყლის ფილტრაციის  მინი–მოდელი</a:t>
            </a:r>
            <a:endParaRPr lang="en-US" dirty="0"/>
          </a:p>
        </p:txBody>
      </p:sp>
      <p:sp>
        <p:nvSpPr>
          <p:cNvPr id="4" name="Text Placeholder 3"/>
          <p:cNvSpPr>
            <a:spLocks noGrp="1"/>
          </p:cNvSpPr>
          <p:nvPr>
            <p:ph type="body" sz="half" idx="2"/>
          </p:nvPr>
        </p:nvSpPr>
        <p:spPr>
          <a:xfrm>
            <a:off x="457200" y="1143000"/>
            <a:ext cx="3581400" cy="4983163"/>
          </a:xfrm>
        </p:spPr>
        <p:txBody>
          <a:bodyPr>
            <a:normAutofit fontScale="85000" lnSpcReduction="20000"/>
          </a:bodyPr>
          <a:lstStyle/>
          <a:p>
            <a:pPr>
              <a:buFont typeface="Wingdings" pitchFamily="2" charset="2"/>
              <a:buChar char="§"/>
            </a:pPr>
            <a:r>
              <a:rPr lang="ka-GE" sz="2000" dirty="0" smtClean="0"/>
              <a:t> ზედაპირული წყაროებიდან მიღებული სასმელი წყალი ხშირად შეიცავს მინარევებს, რომლებიც განაპირობებენ მის გარეგნულ იერს და სუნს.</a:t>
            </a:r>
          </a:p>
          <a:p>
            <a:pPr>
              <a:buFont typeface="Wingdings" pitchFamily="2" charset="2"/>
              <a:buChar char="§"/>
            </a:pPr>
            <a:r>
              <a:rPr lang="ka-GE" sz="2000" dirty="0" smtClean="0"/>
              <a:t> წყალი შეიძლება ასევე შეიცავდეს ქიმიურ ნივთიერებებს, დაავადების გამომწვევ ბაქტერიებს და სხვა მიკრობიოლოგიურ ორგანიზმებს. </a:t>
            </a:r>
          </a:p>
          <a:p>
            <a:pPr>
              <a:buFont typeface="Wingdings" pitchFamily="2" charset="2"/>
              <a:buChar char="§"/>
            </a:pPr>
            <a:r>
              <a:rPr lang="ka-GE" sz="2000" dirty="0" smtClean="0"/>
              <a:t> წყალგამწმენდ ნაგებობებში სუფთა წყლის მიღება ხდება შემდეგი პროცესების მეშვეობით:  (1) აერაცია; (2) კოაგულაცია; (3) დალექვა; (4); ფილტრაცია; (5)დეზინფექცია.</a:t>
            </a:r>
          </a:p>
          <a:p>
            <a:pPr>
              <a:buFont typeface="Wingdings" pitchFamily="2" charset="2"/>
              <a:buChar char="§"/>
            </a:pPr>
            <a:endParaRPr lang="ka-GE" sz="2000" dirty="0" smtClean="0"/>
          </a:p>
          <a:p>
            <a:r>
              <a:rPr lang="ka-GE" sz="2000" b="1" dirty="0" smtClean="0">
                <a:solidFill>
                  <a:schemeClr val="tx2"/>
                </a:solidFill>
              </a:rPr>
              <a:t>წყლის ფილტრაციისა პროცესის თვალნათლივ წარმოსადგენად ჩვენ მოვამზადეთ წყლის ფილტრაციის  მინი–მოდელი</a:t>
            </a:r>
            <a:endParaRPr lang="ka-GE" sz="2000" dirty="0" smtClean="0">
              <a:solidFill>
                <a:schemeClr val="tx2"/>
              </a:solidFill>
            </a:endParaRPr>
          </a:p>
          <a:p>
            <a:pPr>
              <a:buFont typeface="Wingdings" pitchFamily="2" charset="2"/>
              <a:buChar char="§"/>
            </a:pPr>
            <a:endParaRPr lang="ka-GE" dirty="0" smtClean="0"/>
          </a:p>
          <a:p>
            <a:pPr>
              <a:buFont typeface="Wingdings" pitchFamily="2" charset="2"/>
              <a:buChar char="§"/>
            </a:pPr>
            <a:endParaRPr lang="en-US" dirty="0"/>
          </a:p>
        </p:txBody>
      </p:sp>
      <p:pic>
        <p:nvPicPr>
          <p:cNvPr id="5" name="Picture 3" descr="C:\Users\user\Desktop\Home-Made-Water-Filtration-System.jpeg"/>
          <p:cNvPicPr>
            <a:picLocks noGrp="1" noChangeAspect="1" noChangeArrowheads="1"/>
          </p:cNvPicPr>
          <p:nvPr>
            <p:ph idx="1"/>
          </p:nvPr>
        </p:nvPicPr>
        <p:blipFill>
          <a:blip r:embed="rId2" cstate="print"/>
          <a:srcRect/>
          <a:stretch>
            <a:fillRect/>
          </a:stretch>
        </p:blipFill>
        <p:spPr bwMode="auto">
          <a:xfrm>
            <a:off x="4724400" y="636922"/>
            <a:ext cx="2971800" cy="2538078"/>
          </a:xfrm>
          <a:prstGeom prst="rect">
            <a:avLst/>
          </a:prstGeom>
          <a:noFill/>
        </p:spPr>
      </p:pic>
      <p:pic>
        <p:nvPicPr>
          <p:cNvPr id="6" name="Picture 5" descr="F:\AXALDABA Survey\2014\CIMG0048.JPG"/>
          <p:cNvPicPr/>
          <p:nvPr/>
        </p:nvPicPr>
        <p:blipFill>
          <a:blip r:embed="rId3" cstate="print"/>
          <a:srcRect/>
          <a:stretch>
            <a:fillRect/>
          </a:stretch>
        </p:blipFill>
        <p:spPr bwMode="auto">
          <a:xfrm>
            <a:off x="4800600" y="3733800"/>
            <a:ext cx="2895600" cy="207861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3008313" cy="717550"/>
          </a:xfrm>
        </p:spPr>
        <p:txBody>
          <a:bodyPr>
            <a:normAutofit fontScale="90000"/>
          </a:bodyPr>
          <a:lstStyle/>
          <a:p>
            <a:r>
              <a:rPr lang="ka-GE" dirty="0" smtClean="0"/>
              <a:t>ლაბორატორიული ანალიზების შედეგები</a:t>
            </a:r>
            <a:br>
              <a:rPr lang="ka-GE" dirty="0" smtClean="0"/>
            </a:br>
            <a:r>
              <a:rPr lang="ka-GE" dirty="0" smtClean="0"/>
              <a:t>(26 მაისი, 2014)</a:t>
            </a:r>
            <a:endParaRPr lang="en-US" dirty="0"/>
          </a:p>
        </p:txBody>
      </p:sp>
      <p:sp>
        <p:nvSpPr>
          <p:cNvPr id="3" name="Content Placeholder 2"/>
          <p:cNvSpPr>
            <a:spLocks noGrp="1"/>
          </p:cNvSpPr>
          <p:nvPr>
            <p:ph idx="1"/>
          </p:nvPr>
        </p:nvSpPr>
        <p:spPr>
          <a:xfrm>
            <a:off x="3200400" y="304800"/>
            <a:ext cx="5638800" cy="6127750"/>
          </a:xfrm>
        </p:spPr>
        <p:txBody>
          <a:bodyPr>
            <a:noAutofit/>
          </a:bodyPr>
          <a:lstStyle/>
          <a:p>
            <a:r>
              <a:rPr lang="ka-GE" sz="1800" dirty="0" smtClean="0">
                <a:solidFill>
                  <a:schemeClr val="tx2"/>
                </a:solidFill>
              </a:rPr>
              <a:t>მიღებული წყლის რაოდენობას სასიცოცხლო მნიშვნელობა ენიჭება ადამიანის ჯანმრთელობისა და კეთილდღეობისათვის.</a:t>
            </a:r>
          </a:p>
          <a:p>
            <a:r>
              <a:rPr lang="ka-GE" sz="1800" dirty="0" smtClean="0">
                <a:solidFill>
                  <a:schemeClr val="tx2"/>
                </a:solidFill>
              </a:rPr>
              <a:t> წყლის ნაკლებობამ ორგანიზმში შეიძლება გამოიწვიოს ძილიანობა, გაღიზიანებადობა და კონცენტრაციის დარღვევა.</a:t>
            </a:r>
          </a:p>
          <a:p>
            <a:r>
              <a:rPr lang="ka-GE" sz="1800" b="1" dirty="0" smtClean="0">
                <a:solidFill>
                  <a:schemeClr val="tx2"/>
                </a:solidFill>
              </a:rPr>
              <a:t> სითხის მსუბუქი დაკარგვაც კი უარყოფითად მოქმედებს მოსწავლის ფსიქო-ემოციურ მდგომარეობასა და სწავლის უნარზე. </a:t>
            </a:r>
          </a:p>
          <a:p>
            <a:r>
              <a:rPr lang="ka-GE" sz="1800" dirty="0" smtClean="0">
                <a:solidFill>
                  <a:schemeClr val="tx2"/>
                </a:solidFill>
              </a:rPr>
              <a:t>ბავშვები გაცილებით დიდი რაოდენობით სასმელ წყალს საჭიროებენ, ვიდრე მოზრდილები.</a:t>
            </a:r>
          </a:p>
          <a:p>
            <a:r>
              <a:rPr lang="ka-GE" sz="1800" dirty="0" smtClean="0">
                <a:solidFill>
                  <a:schemeClr val="tx2"/>
                </a:solidFill>
              </a:rPr>
              <a:t> საშუალო დღიური მოთხოვნა სასმელ წყალზე ბავშვებში შეადგენს 1.5 – 2 ლიტრს ( 6 – 8 ჭიქაა) დღეში. </a:t>
            </a:r>
            <a:endParaRPr lang="ka-GE" sz="1800" b="1" dirty="0" smtClean="0">
              <a:solidFill>
                <a:schemeClr val="tx2"/>
              </a:solidFill>
            </a:endParaRPr>
          </a:p>
          <a:p>
            <a:r>
              <a:rPr lang="ka-GE" sz="1800" dirty="0" smtClean="0">
                <a:solidFill>
                  <a:schemeClr val="tx2"/>
                </a:solidFill>
              </a:rPr>
              <a:t>სასწავლო დღის განმავლობაში ბავშვმა უნდა დალიოს სასმელი წყლის დღიური მოთხოვნის თითქმის ნახევარი.</a:t>
            </a:r>
          </a:p>
          <a:p>
            <a:r>
              <a:rPr lang="ka-GE" sz="1800" b="1" dirty="0" smtClean="0">
                <a:solidFill>
                  <a:srgbClr val="00B050"/>
                </a:solidFill>
              </a:rPr>
              <a:t>სკოლაში და სახლში ბავშვს მუდამ უნდა ქონდეს ადვილად მისაწვდომი სუფთა და უვნებელი სასმელი წყალი.</a:t>
            </a:r>
          </a:p>
        </p:txBody>
      </p:sp>
      <p:sp>
        <p:nvSpPr>
          <p:cNvPr id="4" name="Text Placeholder 3"/>
          <p:cNvSpPr>
            <a:spLocks noGrp="1"/>
          </p:cNvSpPr>
          <p:nvPr>
            <p:ph type="body" sz="half" idx="2"/>
          </p:nvPr>
        </p:nvSpPr>
        <p:spPr>
          <a:xfrm>
            <a:off x="304800" y="1219200"/>
            <a:ext cx="3008313" cy="4830763"/>
          </a:xfrm>
        </p:spPr>
        <p:txBody>
          <a:bodyPr>
            <a:noAutofit/>
          </a:bodyPr>
          <a:lstStyle/>
          <a:p>
            <a:pPr>
              <a:buFont typeface="Wingdings" pitchFamily="2" charset="2"/>
              <a:buChar char="§"/>
            </a:pPr>
            <a:r>
              <a:rPr lang="ka-GE" sz="1900" b="1" dirty="0" smtClean="0">
                <a:solidFill>
                  <a:srgbClr val="FF0000"/>
                </a:solidFill>
              </a:rPr>
              <a:t>ონკანის წყალი არ აკმაყოფილებდა ჰიგიენურ ნორმებს, იყო მღვრიე და  მიკრობიოლოგიურად დაბინძურებული. </a:t>
            </a:r>
          </a:p>
          <a:p>
            <a:pPr>
              <a:buFont typeface="Wingdings" pitchFamily="2" charset="2"/>
              <a:buChar char="§"/>
            </a:pPr>
            <a:r>
              <a:rPr lang="ka-GE" sz="1900" b="1" dirty="0" smtClean="0">
                <a:solidFill>
                  <a:srgbClr val="FF0000"/>
                </a:solidFill>
              </a:rPr>
              <a:t>მისი დალევა შეიძლება მხოლოდ ადუღების შემდეგ.</a:t>
            </a:r>
          </a:p>
          <a:p>
            <a:pPr>
              <a:buFont typeface="Wingdings" pitchFamily="2" charset="2"/>
              <a:buChar char="§"/>
            </a:pPr>
            <a:r>
              <a:rPr lang="ka-GE" sz="1900" b="1" dirty="0" smtClean="0"/>
              <a:t>ჭის წყალი  ჰიგიენური ნორმის ფარგლებში იყო</a:t>
            </a:r>
          </a:p>
          <a:p>
            <a:pPr>
              <a:buFont typeface="Wingdings" pitchFamily="2" charset="2"/>
              <a:buChar char="§"/>
            </a:pPr>
            <a:r>
              <a:rPr lang="ka-GE" sz="1900" b="1" dirty="0" smtClean="0"/>
              <a:t>გოგირდოვანი წყლის ქიმიური შედგენლობა დასაშვებია გარეგანი მოხმარებისათვის.</a:t>
            </a:r>
          </a:p>
          <a:p>
            <a:pPr>
              <a:buFont typeface="Wingdings" pitchFamily="2" charset="2"/>
              <a:buChar char="§"/>
            </a:pPr>
            <a:endParaRPr lang="en-US" sz="1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305800" cy="6553200"/>
          </a:xfrm>
        </p:spPr>
        <p:txBody>
          <a:bodyPr>
            <a:normAutofit fontScale="90000"/>
          </a:bodyPr>
          <a:lstStyle/>
          <a:p>
            <a:pPr algn="l"/>
            <a:r>
              <a:rPr lang="ka-GE" sz="2200" dirty="0" smtClean="0"/>
              <a:t/>
            </a:r>
            <a:br>
              <a:rPr lang="ka-GE" sz="2200" dirty="0" smtClean="0"/>
            </a:br>
            <a:r>
              <a:rPr lang="ka-GE" sz="2700" b="1" dirty="0" smtClean="0">
                <a:solidFill>
                  <a:srgbClr val="7030A0"/>
                </a:solidFill>
              </a:rPr>
              <a:t>შენიშვნა:</a:t>
            </a:r>
            <a:r>
              <a:rPr lang="ka-GE" sz="2200" dirty="0" smtClean="0"/>
              <a:t/>
            </a:r>
            <a:br>
              <a:rPr lang="ka-GE" sz="2200" dirty="0" smtClean="0"/>
            </a:br>
            <a:r>
              <a:rPr lang="ka-GE" sz="2200" dirty="0" smtClean="0"/>
              <a:t/>
            </a:r>
            <a:br>
              <a:rPr lang="ka-GE" sz="2200" dirty="0" smtClean="0"/>
            </a:br>
            <a:r>
              <a:rPr lang="ka-GE" sz="2400" dirty="0" smtClean="0"/>
              <a:t>2013 წელს ახალდაბის წყალმომარაგების სისტემის მდგომარეობის შეფასებით დავინახეთ, რომ წყალმომარაგების ქსელი ყველა რგოლი საჭიროებს  შეკეთებას და განახლებას.</a:t>
            </a:r>
            <a:br>
              <a:rPr lang="ka-GE" sz="2400" dirty="0" smtClean="0"/>
            </a:br>
            <a:r>
              <a:rPr lang="ka-GE" sz="2400" dirty="0" smtClean="0"/>
              <a:t/>
            </a:r>
            <a:br>
              <a:rPr lang="ka-GE" sz="2400" dirty="0" smtClean="0"/>
            </a:br>
            <a:r>
              <a:rPr lang="ka-GE" sz="2400" dirty="0" smtClean="0"/>
              <a:t>2013 წლის   6 ნოემბერს აღებული სასმელი წყლის  სინჯების ხარისხის შეფასების საფუძველზე გამოვლინდა, რომ სასმელი წყალი დასალევად ვარგისი იყო.</a:t>
            </a:r>
            <a:br>
              <a:rPr lang="ka-GE" sz="2400" dirty="0" smtClean="0"/>
            </a:br>
            <a:r>
              <a:rPr lang="ka-GE" sz="2400" dirty="0" smtClean="0"/>
              <a:t/>
            </a:r>
            <a:br>
              <a:rPr lang="ka-GE" sz="2400" dirty="0" smtClean="0"/>
            </a:br>
            <a:r>
              <a:rPr lang="ka-GE" sz="2400" dirty="0" smtClean="0"/>
              <a:t>2014 წლის  26 მაისს აღებული სასმელი წყლის ანალიზით, ონკანის წყალი  შესაბამისი გაუსნებოვნების გარეშე უვარგისი აღმოჩნდა დასალავად, იყო მღვრიე და ბაქტერიოლოგიურად დაბინძურებული.</a:t>
            </a:r>
            <a:br>
              <a:rPr lang="ka-GE" sz="2400" dirty="0" smtClean="0"/>
            </a:br>
            <a:r>
              <a:rPr lang="ka-GE" sz="2400" dirty="0" smtClean="0"/>
              <a:t/>
            </a:r>
            <a:br>
              <a:rPr lang="ka-GE" sz="2400" dirty="0" smtClean="0"/>
            </a:br>
            <a:r>
              <a:rPr lang="ka-GE" sz="2400" b="1" dirty="0" smtClean="0">
                <a:solidFill>
                  <a:srgbClr val="FF0000"/>
                </a:solidFill>
              </a:rPr>
              <a:t>ე. ი.ცენტრალური  წყალმომარაგების წყალი სეზონურად იმღვრევა და  დასალევად არ ვარგა. ეს კი ხდება მისი გაუმართაობის გამო, კერძოდ , სალექარების, ფალტრაციისა და დეზინფექციის  გამო. </a:t>
            </a:r>
            <a:br>
              <a:rPr lang="ka-GE" sz="2400" b="1" dirty="0" smtClean="0">
                <a:solidFill>
                  <a:srgbClr val="FF0000"/>
                </a:solidFill>
              </a:rPr>
            </a:br>
            <a:endParaRPr lang="en-US" sz="24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153400" cy="5943600"/>
          </a:xfrm>
        </p:spPr>
        <p:txBody>
          <a:bodyPr>
            <a:normAutofit fontScale="90000"/>
          </a:bodyPr>
          <a:lstStyle/>
          <a:p>
            <a:pPr>
              <a:buFont typeface="Wingdings" pitchFamily="2" charset="2"/>
              <a:buChar char="q"/>
            </a:pPr>
            <a:r>
              <a:rPr lang="ka-GE" sz="2200" b="0" dirty="0" smtClean="0"/>
              <a:t> სკოლაში  ფუნქციონირებს ცენტრალური წყალმომარაგების სისტემა . </a:t>
            </a:r>
            <a:br>
              <a:rPr lang="ka-GE" sz="2200" b="0" dirty="0" smtClean="0"/>
            </a:br>
            <a:r>
              <a:rPr lang="ka-GE" sz="2200" b="0" dirty="0" smtClean="0"/>
              <a:t/>
            </a:r>
            <a:br>
              <a:rPr lang="ka-GE" sz="2200" b="0" dirty="0" smtClean="0"/>
            </a:br>
            <a:r>
              <a:rPr lang="ka-GE" sz="2200" b="0" dirty="0" smtClean="0"/>
              <a:t>სანიტარიული კვანძები ნორმალურადაა ორგანიზებული. ტუალეტები განუწყვეტლივ ირეცხება (როცა მოდის წყალი).</a:t>
            </a:r>
            <a:br>
              <a:rPr lang="ka-GE" sz="2200" b="0" dirty="0" smtClean="0"/>
            </a:br>
            <a:r>
              <a:rPr lang="ka-GE" sz="2200" b="0" dirty="0" smtClean="0"/>
              <a:t/>
            </a:r>
            <a:br>
              <a:rPr lang="ka-GE" sz="2200" b="0" dirty="0" smtClean="0"/>
            </a:br>
            <a:r>
              <a:rPr lang="ka-GE" sz="2200" b="0" dirty="0" smtClean="0"/>
              <a:t>გოგონებისა და ბიჭებისთვის ცალ–ცალკე   ტუალეტებია.  </a:t>
            </a:r>
            <a:br>
              <a:rPr lang="ka-GE" sz="2200" b="0" dirty="0" smtClean="0"/>
            </a:br>
            <a:r>
              <a:rPr lang="ka-GE" sz="2200" b="0" dirty="0" smtClean="0"/>
              <a:t>არის  პედაგოგების ტუალეტიც.</a:t>
            </a:r>
            <a:br>
              <a:rPr lang="ka-GE" sz="2200" b="0" dirty="0" smtClean="0"/>
            </a:br>
            <a:r>
              <a:rPr lang="ka-GE" sz="2200" b="0" dirty="0" smtClean="0"/>
              <a:t/>
            </a:r>
            <a:br>
              <a:rPr lang="ka-GE" sz="2200" b="0" dirty="0" smtClean="0"/>
            </a:br>
            <a:r>
              <a:rPr lang="ka-GE" sz="2200" b="0" dirty="0" smtClean="0"/>
              <a:t>ტუალეტების სისუფთავე დამოკიდებულია წყლის მიწოდებაზე.  მოვლა-პატრონობასა და მოსწავლეთა პირად ჰიგიენურ ჩვევებზე.</a:t>
            </a:r>
            <a:br>
              <a:rPr lang="ka-GE" sz="2200" b="0" dirty="0" smtClean="0"/>
            </a:br>
            <a:r>
              <a:rPr lang="ka-GE" sz="2200" b="0" dirty="0" smtClean="0"/>
              <a:t/>
            </a:r>
            <a:br>
              <a:rPr lang="ka-GE" sz="2200" b="0" dirty="0" smtClean="0"/>
            </a:br>
            <a:r>
              <a:rPr lang="ka-GE" sz="2200" b="0" dirty="0" smtClean="0"/>
              <a:t>დათვალიერების მომენტში აღინიშნებოდა სისუფთავე, თუმცა არ იყო რეზერვუარი უწყლობის დროს სარგებლობისათვის, არ იყო პირსახოცები, ტუალეტის ქაღალდი და სხ</a:t>
            </a:r>
            <a:r>
              <a:rPr lang="ka-GE" sz="2200" b="0" u="sng" dirty="0" smtClean="0"/>
              <a:t>..</a:t>
            </a:r>
            <a:br>
              <a:rPr lang="ka-GE" sz="2200" b="0" u="sng" dirty="0" smtClean="0"/>
            </a:br>
            <a:r>
              <a:rPr lang="ka-GE" sz="2200" dirty="0" smtClean="0"/>
              <a:t/>
            </a:r>
            <a:br>
              <a:rPr lang="ka-GE" sz="2200" dirty="0" smtClean="0"/>
            </a:br>
            <a:r>
              <a:rPr lang="ka-GE" sz="2200" dirty="0" smtClean="0">
                <a:solidFill>
                  <a:schemeClr val="tx2">
                    <a:lumMod val="75000"/>
                  </a:schemeClr>
                </a:solidFill>
              </a:rPr>
              <a:t>სკოლამ  უკვე შეიძინა წყლის  შესაგროვებელი დიდი რეზერვუარები. ჩვენ ვაპირებთ შეგროვილი მაკულატურის საფასურად ტუალეტის ქაღალდისა და ხელსახოცების შეძენას.</a:t>
            </a:r>
            <a:r>
              <a:rPr lang="ka-GE" sz="2200" dirty="0" smtClean="0"/>
              <a:t/>
            </a:r>
            <a:br>
              <a:rPr lang="ka-GE" sz="2200" dirty="0" smtClean="0"/>
            </a:br>
            <a:r>
              <a:rPr lang="ka-GE" sz="2400" dirty="0" smtClean="0"/>
              <a:t/>
            </a:r>
            <a:br>
              <a:rPr lang="ka-GE" sz="2400" dirty="0" smtClean="0"/>
            </a:br>
            <a:endParaRPr lang="en-US" sz="2400" dirty="0"/>
          </a:p>
        </p:txBody>
      </p:sp>
      <p:sp>
        <p:nvSpPr>
          <p:cNvPr id="3" name="Text Placeholder 2"/>
          <p:cNvSpPr>
            <a:spLocks noGrp="1"/>
          </p:cNvSpPr>
          <p:nvPr>
            <p:ph type="body" idx="1"/>
          </p:nvPr>
        </p:nvSpPr>
        <p:spPr>
          <a:xfrm>
            <a:off x="533400" y="1"/>
            <a:ext cx="8229600" cy="914400"/>
          </a:xfrm>
        </p:spPr>
        <p:txBody>
          <a:bodyPr>
            <a:noAutofit/>
          </a:bodyPr>
          <a:lstStyle/>
          <a:p>
            <a:pPr algn="ctr"/>
            <a:r>
              <a:rPr lang="ka-GE" sz="2400" b="1" dirty="0" smtClean="0">
                <a:solidFill>
                  <a:schemeClr val="tx2"/>
                </a:solidFill>
              </a:rPr>
              <a:t>სანიტარია და ჰიგიენა სკოლაში  </a:t>
            </a:r>
          </a:p>
          <a:p>
            <a:pPr algn="ctr"/>
            <a:r>
              <a:rPr lang="ka-GE" sz="2400" b="1" dirty="0" smtClean="0">
                <a:solidFill>
                  <a:schemeClr val="tx2"/>
                </a:solidFill>
              </a:rPr>
              <a:t>(ვიზუალური დათვალიერებით)</a:t>
            </a:r>
            <a:endParaRPr lang="en-US" sz="2400" b="1" dirty="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373</TotalTime>
  <Words>775</Words>
  <Application>Microsoft Office PowerPoint</Application>
  <PresentationFormat>On-screen Show (4:3)</PresentationFormat>
  <Paragraphs>95</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 ახალდაბის საჯარო სკოლაში წყლის სანიტარიისა და ჰიგიენის პრობლემები  ავტორები: ნინო ჩადუნელი, ანი ბლიაძე, ეთუნა ჩადუნელი, ნინო ჩადუნელი (IX კლ.), ნინო ქველაძე, ანი ჩადუნელი.  კვლევის ხელმძღვანელი: ასოც.პროფ. მანანა ჟურული,  ექსპერტი წყლის უსაფრთხოების საკითხებზე   ახალგაზრდული კონფერენცია “ჩემი გარემო”            03.12.2014             თბილისი </vt:lpstr>
      <vt:lpstr>პრობლემა</vt:lpstr>
      <vt:lpstr>მიზანი</vt:lpstr>
      <vt:lpstr>მეთოდიკა</vt:lpstr>
      <vt:lpstr>აქვაფერი</vt:lpstr>
      <vt:lpstr>წყლის ფილტრაციის  მინი–მოდელი</vt:lpstr>
      <vt:lpstr>ლაბორატორიული ანალიზების შედეგები (26 მაისი, 2014)</vt:lpstr>
      <vt:lpstr> შენიშვნა:  2013 წელს ახალდაბის წყალმომარაგების სისტემის მდგომარეობის შეფასებით დავინახეთ, რომ წყალმომარაგების ქსელი ყველა რგოლი საჭიროებს  შეკეთებას და განახლებას.  2013 წლის   6 ნოემბერს აღებული სასმელი წყლის  სინჯების ხარისხის შეფასების საფუძველზე გამოვლინდა, რომ სასმელი წყალი დასალევად ვარგისი იყო.  2014 წლის  26 მაისს აღებული სასმელი წყლის ანალიზით, ონკანის წყალი  შესაბამისი გაუსნებოვნების გარეშე უვარგისი აღმოჩნდა დასალავად, იყო მღვრიე და ბაქტერიოლოგიურად დაბინძურებული.  ე. ი.ცენტრალური  წყალმომარაგების წყალი სეზონურად იმღვრევა და  დასალევად არ ვარგა. ეს კი ხდება მისი გაუმართაობის გამო, კერძოდ , სალექარების, ფალტრაციისა და დეზინფექციის  გამო.  </vt:lpstr>
      <vt:lpstr> სკოლაში  ფუნქციონირებს ცენტრალური წყალმომარაგების სისტემა .   სანიტარიული კვანძები ნორმალურადაა ორგანიზებული. ტუალეტები განუწყვეტლივ ირეცხება (როცა მოდის წყალი).  გოგონებისა და ბიჭებისთვის ცალ–ცალკე   ტუალეტებია.   არის  პედაგოგების ტუალეტიც.  ტუალეტების სისუფთავე დამოკიდებულია წყლის მიწოდებაზე.  მოვლა-პატრონობასა და მოსწავლეთა პირად ჰიგიენურ ჩვევებზე.  დათვალიერების მომენტში აღინიშნებოდა სისუფთავე, თუმცა არ იყო რეზერვუარი უწყლობის დროს სარგებლობისათვის, არ იყო პირსახოცები, ტუალეტის ქაღალდი და სხ..  სკოლამ  უკვე შეიძინა წყლის  შესაგროვებელი დიდი რეზერვუარები. ჩვენ ვაპირებთ შეგროვილი მაკულატურის საფასურად ტუალეტის ქაღალდისა და ხელსახოცების შეძენას.  </vt:lpstr>
      <vt:lpstr>ჰიგიენა და სანიტარია  სახლში</vt:lpstr>
      <vt:lpstr>ჯანმრთელობის მდგომარეობა</vt:lpstr>
      <vt:lpstr>ხელების დაბანა</vt:lpstr>
      <vt:lpstr> ბავშვების პასუხები შეიძლება  არც თუ მთლიანად ასახავდეს სინამდვილეს.   რესურსების ნაკლებობა, სახელდობრ, საპნისა და წყლის ნაკლებობა, ასევე , არასასიამოვნო  სანიტარიული პირობები, სიზარმაცე, რისკის გაუცნობიერება , არასათანადო აღზრდა, ხანდახან სიჯიუტეც  – ეს არის  ძირითადი მიზეზები,  რის გამოც ბავშვები ხელებს არ იბანენ .  ჩვენ მოვამზადეთ სამახსოვრო “ხელების დაბანა”  გამოკითხვისა და ჩვენთან საუბრების შემდეგ ბევრმა შეიცვალა დამოკიდებულება ხელების დაბანისადმი</vt:lpstr>
      <vt:lpstr>გამოცდილების გაზიარება ბორჯომ -ხარაგაულის ეროვნული პარკში</vt:lpstr>
      <vt:lpstr>გარემოს  დაცვის მსოფლიო დღისადმი მიძღვნილი გამოფენა ბორჯომში</vt:lpstr>
      <vt:lpstr>დასკვნა</vt:lpstr>
      <vt:lpstr>რეკომენდაციები</vt:lpstr>
      <vt:lpstr>გმადლობთ ყურადღებისათვის</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ახალდაბის საჯარო სკოლაში წყლის სანიტარიისა და ჰიგიენის პრობლემები  ავტორები: ნინო ჩადუნელი, ანი ბლიაძე, ეთუნა ჩადუნელი, ნინო ჩადუნელი (IX კლ.), ნინო ქველაძე, ანი ჩადუნელი.  კვლევის ხელმძღვანელი: მანანა ჟურული              03.12.2014             თბილისი</dc:title>
  <dc:creator>comp2</dc:creator>
  <cp:lastModifiedBy>comp2</cp:lastModifiedBy>
  <cp:revision>21</cp:revision>
  <dcterms:created xsi:type="dcterms:W3CDTF">2014-11-26T14:17:26Z</dcterms:created>
  <dcterms:modified xsi:type="dcterms:W3CDTF">2014-12-09T13:30:42Z</dcterms:modified>
</cp:coreProperties>
</file>