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E33C-36B0-45B9-B57D-865744FF1DA0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EC6D-A9EE-4635-8822-E6A5E3A6C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E33C-36B0-45B9-B57D-865744FF1DA0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EC6D-A9EE-4635-8822-E6A5E3A6C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E33C-36B0-45B9-B57D-865744FF1DA0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EC6D-A9EE-4635-8822-E6A5E3A6C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E33C-36B0-45B9-B57D-865744FF1DA0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EC6D-A9EE-4635-8822-E6A5E3A6C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E33C-36B0-45B9-B57D-865744FF1DA0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EC6D-A9EE-4635-8822-E6A5E3A6C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E33C-36B0-45B9-B57D-865744FF1DA0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EC6D-A9EE-4635-8822-E6A5E3A6C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E33C-36B0-45B9-B57D-865744FF1DA0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EC6D-A9EE-4635-8822-E6A5E3A6C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E33C-36B0-45B9-B57D-865744FF1DA0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EC6D-A9EE-4635-8822-E6A5E3A6C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E33C-36B0-45B9-B57D-865744FF1DA0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EC6D-A9EE-4635-8822-E6A5E3A6C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E33C-36B0-45B9-B57D-865744FF1DA0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EC6D-A9EE-4635-8822-E6A5E3A6C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E33C-36B0-45B9-B57D-865744FF1DA0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EC6D-A9EE-4635-8822-E6A5E3A6C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4E33C-36B0-45B9-B57D-865744FF1DA0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AEC6D-A9EE-4635-8822-E6A5E3A6C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2057399"/>
          </a:xfrm>
        </p:spPr>
        <p:txBody>
          <a:bodyPr>
            <a:noAutofit/>
          </a:bodyPr>
          <a:lstStyle/>
          <a:p>
            <a:r>
              <a:rPr lang="ka-GE" sz="3200" b="1" dirty="0" smtClean="0">
                <a:solidFill>
                  <a:srgbClr val="002060"/>
                </a:solidFill>
              </a:rPr>
              <a:t>ბორჯომის ტყის </a:t>
            </a:r>
            <a:r>
              <a:rPr lang="ka-GE" sz="3200" b="1" dirty="0">
                <a:solidFill>
                  <a:srgbClr val="002060"/>
                </a:solidFill>
              </a:rPr>
              <a:t>რესურსების </a:t>
            </a:r>
            <a:r>
              <a:rPr lang="ka-GE" sz="3200" b="1" dirty="0" smtClean="0">
                <a:solidFill>
                  <a:srgbClr val="002060"/>
                </a:solidFill>
              </a:rPr>
              <a:t>ეფექტური გამოყენება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2357430"/>
            <a:ext cx="6400800" cy="914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40000"/>
              </a:lnSpc>
            </a:pPr>
            <a:r>
              <a:rPr lang="ka-G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ქ. ბორჯომის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#1 </a:t>
            </a:r>
            <a:r>
              <a:rPr lang="ka-G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საჯარო სკოლის ეკოკლუბი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40000"/>
              </a:lnSpc>
            </a:pPr>
            <a:r>
              <a:rPr lang="ka-G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„ბუნების ქომაგი“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undp_logo_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286256"/>
            <a:ext cx="531496" cy="1062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350043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პროექტი: მდგრადი განვითარება და გარემოს მიმართპასუხისმგებლობა</a:t>
            </a:r>
            <a:endParaRPr lang="en-US" b="1" dirty="0" smtClean="0">
              <a:latin typeface="AcadNusx" pitchFamily="2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ka-GE" b="1" dirty="0" smtClean="0"/>
              <a:t>  გაეროს განვითარების პროგრამა საქართველო</a:t>
            </a:r>
            <a:endParaRPr lang="en-US" b="1" dirty="0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2714612" y="4286256"/>
          <a:ext cx="952500" cy="1066800"/>
        </p:xfrm>
        <a:graphic>
          <a:graphicData uri="http://schemas.openxmlformats.org/presentationml/2006/ole">
            <p:oleObj spid="_x0000_s7173" name="Bitmap Image" r:id="rId4" imgW="961905" imgH="1085714" progId="PBrush">
              <p:embed/>
            </p:oleObj>
          </a:graphicData>
        </a:graphic>
      </p:graphicFrame>
      <p:pic>
        <p:nvPicPr>
          <p:cNvPr id="8" name="Picture 9" descr="C:\Users\User\Desktop\Chichi\U N D P\LOGOEBI\Copy of Geo Emble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214818"/>
            <a:ext cx="1299210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4143380"/>
            <a:ext cx="137096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Autofit/>
          </a:bodyPr>
          <a:lstStyle/>
          <a:p>
            <a:r>
              <a:rPr lang="ka-GE" sz="2800" b="1" dirty="0" smtClean="0">
                <a:solidFill>
                  <a:srgbClr val="002060"/>
                </a:solidFill>
              </a:rPr>
              <a:t>შეშის წლიური მოხმარების დადგენა ენერგოეფექტური ღუმელების საშუალებით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1447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 smtClean="0">
                <a:solidFill>
                  <a:srgbClr val="002060"/>
                </a:solidFill>
              </a:rPr>
              <a:t>ვარიანტი </a:t>
            </a:r>
            <a:r>
              <a:rPr lang="en-US" sz="2800" b="1" dirty="0" smtClean="0">
                <a:solidFill>
                  <a:srgbClr val="002060"/>
                </a:solidFill>
              </a:rPr>
              <a:t>B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4419600"/>
          <a:ext cx="7848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790700"/>
                <a:gridCol w="1962150"/>
                <a:gridCol w="19621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ღუმელის ტიპი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ოჯახების რაოდენობა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შეშის მოხმარება ოჯახში, მ3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შეშის წლიური მოხმარება სულ, მ3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ენერგოეფექტური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8,645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Content Placeholder 6" descr="Wood-Stove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981200"/>
            <a:ext cx="2667000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dirty="0" smtClean="0">
                <a:solidFill>
                  <a:srgbClr val="002060"/>
                </a:solidFill>
              </a:rPr>
              <a:t>გაანგარიშების შედეგები და მათი ანალიზი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600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 smtClean="0">
                <a:solidFill>
                  <a:srgbClr val="002060"/>
                </a:solidFill>
              </a:rPr>
              <a:t>ვარიანტი </a:t>
            </a:r>
            <a:r>
              <a:rPr lang="en-US" sz="2800" b="1" dirty="0" smtClean="0">
                <a:solidFill>
                  <a:srgbClr val="002060"/>
                </a:solidFill>
              </a:rPr>
              <a:t>A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362201"/>
            <a:ext cx="8229600" cy="18288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ka-GE" sz="2000" dirty="0" smtClean="0"/>
              <a:t>გაანგარიშებაში გამოყენებულია                      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ka-GE" sz="2000" dirty="0" smtClean="0"/>
              <a:t> შემდეგი მაჩვენებლები: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</a:pPr>
            <a:r>
              <a:rPr lang="ka-GE" sz="2000" dirty="0" smtClean="0"/>
              <a:t>  1 კუბ.მ შეშა - 80 ლარი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</a:pPr>
            <a:r>
              <a:rPr lang="ka-GE" sz="2000" dirty="0" smtClean="0"/>
              <a:t>  1 კუბ.მ შეშა - 10.98 კგ ნახშირორჟანგი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4419600"/>
          <a:ext cx="8001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მოხმარება ამჟამად, მ3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მოხმარება, ვარიანტი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მ3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შეშის დანაზოგი, მ3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დანაზოგი, ლარი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CO2 </a:t>
                      </a:r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შემცირება, ტონა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14,520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161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163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5" descr="img_0440[1]"/>
          <p:cNvPicPr>
            <a:picLocks noChangeAspect="1" noChangeArrowheads="1"/>
          </p:cNvPicPr>
          <p:nvPr/>
        </p:nvPicPr>
        <p:blipFill>
          <a:blip r:embed="rId2" cstate="print"/>
          <a:srcRect l="12405" t="6194" r="13272" b="13290"/>
          <a:stretch>
            <a:fillRect/>
          </a:stretch>
        </p:blipFill>
        <p:spPr bwMode="auto">
          <a:xfrm>
            <a:off x="5500694" y="2143116"/>
            <a:ext cx="306890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ka-GE" sz="3600" b="1" dirty="0" smtClean="0">
                <a:solidFill>
                  <a:srgbClr val="002060"/>
                </a:solidFill>
              </a:rPr>
              <a:t>გაანგარიშების შედეგები და მათი ანალიზი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1600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 smtClean="0">
                <a:solidFill>
                  <a:srgbClr val="002060"/>
                </a:solidFill>
              </a:rPr>
              <a:t>ვარიანტი </a:t>
            </a:r>
            <a:r>
              <a:rPr lang="en-US" sz="2800" b="1" dirty="0" smtClean="0">
                <a:solidFill>
                  <a:srgbClr val="002060"/>
                </a:solidFill>
              </a:rPr>
              <a:t>B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85720" y="2428868"/>
            <a:ext cx="8229600" cy="10667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ka-GE" sz="2400" dirty="0" smtClean="0"/>
              <a:t>გაანგარიშებაში გამოყენებულია წინა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ka-GE" sz="2400" dirty="0" smtClean="0"/>
              <a:t>სლაიდში მოცემული მაჩვენებლები</a:t>
            </a: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28596" y="4000504"/>
          <a:ext cx="8001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მოხმარება ამჟამად, მ3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მოხმარება, ვარიანტი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მ3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შეშის დანაზოგი, მ3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დანაზოგი, ლარი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CO2 </a:t>
                      </a:r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შემცირება, ტონა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r>
                        <a:rPr lang="ka-GE" dirty="0" smtClean="0"/>
                        <a:t>,</a:t>
                      </a:r>
                      <a:r>
                        <a:rPr lang="en-US" dirty="0" smtClean="0"/>
                        <a:t>39</a:t>
                      </a:r>
                      <a:r>
                        <a:rPr lang="ka-GE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031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Content Placeholder 6" descr="Wood-Stov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928802"/>
            <a:ext cx="2714644" cy="2062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ka-GE" sz="4000" b="1" dirty="0" smtClean="0">
                <a:solidFill>
                  <a:srgbClr val="002060"/>
                </a:solidFill>
              </a:rPr>
              <a:t>ეკონომიკური შედეგები</a:t>
            </a:r>
            <a:endParaRPr lang="en-US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3396969"/>
              </p:ext>
            </p:extLst>
          </p:nvPr>
        </p:nvGraphicFramePr>
        <p:xfrm>
          <a:off x="714348" y="1928802"/>
          <a:ext cx="7848600" cy="136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2457450"/>
                <a:gridCol w="1676400"/>
                <a:gridCol w="17526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შესაცვლელი ღუმელების რაოდენობა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შესაცვლელი ღუმელების ღირებულება, ლარი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დანაზოგი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ლარი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უკგების ვადა, თვე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907,500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1,161,600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5036621"/>
              </p:ext>
            </p:extLst>
          </p:nvPr>
        </p:nvGraphicFramePr>
        <p:xfrm>
          <a:off x="642910" y="4214818"/>
          <a:ext cx="7848600" cy="1513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2457450"/>
                <a:gridCol w="1676400"/>
                <a:gridCol w="1752600"/>
              </a:tblGrid>
              <a:tr h="1142999"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შესაცვლელი ღუმელების რაოდენობა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შესაცვლელი ღუმელების ღირებულება, ლარი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დანაზოგი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ლარი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უკგების ვადა, თვე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4,322,500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2,031,200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ka-GE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43042" y="1285860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 smtClean="0"/>
              <a:t>ვარიანტი </a:t>
            </a:r>
            <a:r>
              <a:rPr lang="en-US" sz="2800" b="1" dirty="0" smtClean="0"/>
              <a:t>A - </a:t>
            </a:r>
            <a:r>
              <a:rPr lang="ka-GE" sz="2800" b="1" dirty="0" smtClean="0"/>
              <a:t>ე.წ. სვანური ღუმელი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3500438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 smtClean="0"/>
              <a:t>ვარიანტი </a:t>
            </a:r>
            <a:r>
              <a:rPr lang="en-US" sz="2800" b="1" dirty="0" smtClean="0"/>
              <a:t>B -</a:t>
            </a:r>
            <a:r>
              <a:rPr lang="ka-GE" sz="2800" b="1" dirty="0" smtClean="0"/>
              <a:t> თანამედროვე შეშის ღუმელი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>
                <a:solidFill>
                  <a:srgbClr val="002060"/>
                </a:solidFill>
              </a:rPr>
              <a:t>დასკვნები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785926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a-GE" sz="2800" b="1" dirty="0" smtClean="0"/>
              <a:t>ტყის რესურსის გამოყენების ძირითადი პრობლემები</a:t>
            </a:r>
            <a:r>
              <a:rPr lang="en-US" sz="2800" b="1" dirty="0" smtClean="0"/>
              <a:t>: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ka-GE" sz="2800" b="1" dirty="0" smtClean="0"/>
              <a:t> ტყის არანორმირებული ჭრა: მოხმარება და დამზადება 4- ჯერ აღემატება დასაშვებს</a:t>
            </a:r>
            <a:endParaRPr lang="en-US" sz="2800" b="1" dirty="0" smtClean="0"/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ka-GE" sz="2800" b="1" dirty="0" smtClean="0"/>
              <a:t> ტყის ხანძრები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ka-GE" sz="2800" b="1" dirty="0" smtClean="0"/>
              <a:t> დაბალი ეფექტურობის ღუმელები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ka-GE" sz="2800" b="1" dirty="0" smtClean="0"/>
              <a:t> ნედლი შეშის გამოყენება - მოსახლეობის 60%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ka-GE" dirty="0" smtClean="0">
                <a:solidFill>
                  <a:srgbClr val="002060"/>
                </a:solidFill>
              </a:rPr>
              <a:t>რეკომენდაციები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a-GE" sz="2000" b="1" dirty="0"/>
              <a:t>გამოიყენეთ თანამედროვე ენერგოეფექტური ღუმელები; ამით დაიზოგება არა მარტო ტყე, არამედ ფულადი სახსრებიც და შემცირდება ნახშირორჟანგის ემისიები. </a:t>
            </a:r>
            <a:endParaRPr lang="en-US" sz="2000" b="1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a-GE" sz="2000" b="1" dirty="0"/>
              <a:t>გამოიყენეთ მშრალი შეშა. მშრალი შეშის ენერგეტიკული ღირებულება 100%-ია, ხოლო ნედლი შეშის - 40%. </a:t>
            </a:r>
            <a:endParaRPr lang="en-US" sz="2000" b="1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a-GE" sz="2000" b="1" dirty="0"/>
              <a:t>შეშა შეინახეთ ისე, რომ ნაჭრებს შორის ჰაერი თავისუფლად მოძრაობდეს.</a:t>
            </a:r>
            <a:endParaRPr lang="en-US" sz="2000" b="1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a-GE" sz="2000" b="1" dirty="0"/>
              <a:t>შეშა შეინახეთ სულ მცირე 1 წლის, უკეთეს შემთხვევაში 2 წლის განმავლობაში.</a:t>
            </a:r>
            <a:endParaRPr lang="en-US" sz="2000" b="1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a-GE" sz="2000" b="1" dirty="0"/>
              <a:t>მოარიდეთ შეშა წვიმასა და თოვლს.</a:t>
            </a:r>
            <a:endParaRPr lang="en-US" sz="2000" b="1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a-GE" sz="2000" b="1" dirty="0"/>
              <a:t>ღუმელის დანთებამდე მოამზადეთ თქვენი სახლი; შეამოწმეთ, მჭიდროდ იხურება თუ არა კარი და ფანჯრები, იპოვეთ და დაგმანეთ ის ადგილები, საიდანაც ჰაერი შემოდის</a:t>
            </a:r>
            <a:r>
              <a:rPr lang="ka-GE" sz="2000" b="1" dirty="0" smtClean="0"/>
              <a:t>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ka-GE" dirty="0" smtClean="0">
                <a:solidFill>
                  <a:srgbClr val="002060"/>
                </a:solidFill>
              </a:rPr>
              <a:t>დიდი მადლობა !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5602" name="Picture 2" descr="C:\Documents and Settings\aaa\Desktop\pizap.com141744928968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1722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15370" cy="714380"/>
          </a:xfrm>
        </p:spPr>
        <p:txBody>
          <a:bodyPr>
            <a:normAutofit/>
          </a:bodyPr>
          <a:lstStyle/>
          <a:p>
            <a:r>
              <a:rPr lang="ka-GE" sz="4000" dirty="0" smtClean="0">
                <a:solidFill>
                  <a:srgbClr val="002060"/>
                </a:solidFill>
              </a:rPr>
              <a:t>კვლევის არეალი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Borjomi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4286256"/>
            <a:ext cx="1571413" cy="1219200"/>
          </a:xfrm>
        </p:spPr>
      </p:pic>
      <p:pic>
        <p:nvPicPr>
          <p:cNvPr id="5" name="Picture 4" descr="220px-COA_of_Borjomi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285860"/>
            <a:ext cx="1600200" cy="2196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6839" y="857232"/>
            <a:ext cx="7381484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ka-GE" dirty="0" smtClean="0"/>
              <a:t>კვლევის </a:t>
            </a:r>
            <a:r>
              <a:rPr lang="ka-GE" dirty="0"/>
              <a:t>არეალი </a:t>
            </a:r>
            <a:r>
              <a:rPr lang="en-US" dirty="0" smtClean="0"/>
              <a:t>-</a:t>
            </a:r>
            <a:r>
              <a:rPr lang="ka-GE" dirty="0" smtClean="0"/>
              <a:t> </a:t>
            </a:r>
            <a:r>
              <a:rPr lang="ka-GE" dirty="0"/>
              <a:t>ბორჯომის </a:t>
            </a:r>
            <a:r>
              <a:rPr lang="ka-GE" dirty="0" smtClean="0"/>
              <a:t>მუნიციპალიტეტი. </a:t>
            </a:r>
            <a:endParaRPr lang="en-US" dirty="0" smtClean="0"/>
          </a:p>
          <a:p>
            <a:pPr algn="just">
              <a:spcAft>
                <a:spcPts val="600"/>
              </a:spcAft>
            </a:pPr>
            <a:r>
              <a:rPr lang="ka-GE" dirty="0" smtClean="0"/>
              <a:t>მუნიციპალიტეტის ფართობი </a:t>
            </a:r>
            <a:r>
              <a:rPr lang="en-US" dirty="0" smtClean="0"/>
              <a:t>-</a:t>
            </a:r>
            <a:r>
              <a:rPr lang="ka-GE" dirty="0" smtClean="0"/>
              <a:t> 118</a:t>
            </a:r>
            <a:r>
              <a:rPr lang="en-US" dirty="0" smtClean="0"/>
              <a:t>,</a:t>
            </a:r>
            <a:r>
              <a:rPr lang="ka-GE" dirty="0" smtClean="0"/>
              <a:t>900 ჰა</a:t>
            </a:r>
            <a:endParaRPr lang="en-US" dirty="0" smtClean="0"/>
          </a:p>
          <a:p>
            <a:pPr algn="just">
              <a:spcAft>
                <a:spcPts val="600"/>
              </a:spcAft>
            </a:pPr>
            <a:r>
              <a:rPr lang="ka-GE" dirty="0" smtClean="0"/>
              <a:t>ტყის ფართობი - 68 </a:t>
            </a:r>
            <a:r>
              <a:rPr lang="ka-GE" dirty="0"/>
              <a:t>033 ჰა (57%) </a:t>
            </a:r>
            <a:endParaRPr lang="ka-GE" dirty="0" smtClean="0"/>
          </a:p>
          <a:p>
            <a:pPr algn="just">
              <a:spcAft>
                <a:spcPts val="600"/>
              </a:spcAft>
            </a:pPr>
            <a:r>
              <a:rPr lang="ka-GE" dirty="0" smtClean="0"/>
              <a:t>საქართველოს </a:t>
            </a:r>
            <a:r>
              <a:rPr lang="ka-GE" dirty="0"/>
              <a:t>ტყის ფართობების საშუალო </a:t>
            </a:r>
            <a:r>
              <a:rPr lang="ka-GE" dirty="0" smtClean="0"/>
              <a:t>მაჩვენებელი </a:t>
            </a:r>
            <a:r>
              <a:rPr lang="ka-GE" dirty="0"/>
              <a:t>- 42</a:t>
            </a:r>
            <a:r>
              <a:rPr lang="ka-GE" dirty="0" smtClean="0"/>
              <a:t>%</a:t>
            </a:r>
          </a:p>
          <a:p>
            <a:pPr algn="just">
              <a:spcAft>
                <a:spcPts val="600"/>
              </a:spcAft>
            </a:pPr>
            <a:r>
              <a:rPr lang="ka-GE" dirty="0" smtClean="0"/>
              <a:t>წიწვოვანი ხეები 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dirty="0" smtClean="0"/>
              <a:t>ნაძვი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dirty="0" smtClean="0"/>
              <a:t>ფიჭვი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dirty="0" smtClean="0"/>
              <a:t>სოჭი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dirty="0" smtClean="0"/>
              <a:t>სხვა</a:t>
            </a:r>
          </a:p>
          <a:p>
            <a:pPr algn="just">
              <a:spcAft>
                <a:spcPts val="600"/>
              </a:spcAft>
            </a:pPr>
            <a:r>
              <a:rPr lang="ka-GE" dirty="0" smtClean="0"/>
              <a:t>ფოთლოვანი ხეები :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dirty="0" smtClean="0"/>
              <a:t>მუხა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dirty="0" smtClean="0"/>
              <a:t>წიფელი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dirty="0" smtClean="0"/>
              <a:t>იფანი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dirty="0" smtClean="0"/>
              <a:t>ნეკერჩხალი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dirty="0" smtClean="0"/>
              <a:t>არყის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dirty="0" smtClean="0"/>
              <a:t>რცხილა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dirty="0" smtClean="0"/>
              <a:t>სხვა</a:t>
            </a:r>
          </a:p>
          <a:p>
            <a:pPr algn="just">
              <a:spcAft>
                <a:spcPts val="600"/>
              </a:spcAft>
            </a:pPr>
            <a:r>
              <a:rPr lang="ka-GE" dirty="0"/>
              <a:t> </a:t>
            </a:r>
            <a:endParaRPr lang="en-US" dirty="0"/>
          </a:p>
        </p:txBody>
      </p:sp>
      <p:pic>
        <p:nvPicPr>
          <p:cNvPr id="2052" name="Picture 4" descr="C:\Users\Administrator\Desktop\New folder\img_71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163" y="2924944"/>
            <a:ext cx="3736026" cy="340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b="1" dirty="0" smtClean="0">
                <a:solidFill>
                  <a:srgbClr val="002060"/>
                </a:solidFill>
              </a:rPr>
              <a:t>მონაცემები მოსახლეობის შესახებ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a-GE" sz="2000" dirty="0" smtClean="0"/>
              <a:t>2012 წლის მდგომარეობით </a:t>
            </a:r>
            <a:endParaRPr lang="en-US" sz="2000" dirty="0" smtClean="0"/>
          </a:p>
          <a:p>
            <a:pPr marL="114300" indent="-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a-GE" sz="2000" dirty="0" smtClean="0"/>
              <a:t>მუნიციპალიტეტის</a:t>
            </a:r>
            <a:r>
              <a:rPr lang="en-US" sz="2000" dirty="0" smtClean="0"/>
              <a:t>  </a:t>
            </a:r>
            <a:r>
              <a:rPr lang="ka-GE" sz="2000" dirty="0" smtClean="0"/>
              <a:t>მოსახლეობა</a:t>
            </a:r>
            <a:r>
              <a:rPr lang="en-US" sz="2000" dirty="0" smtClean="0"/>
              <a:t>-</a:t>
            </a:r>
            <a:r>
              <a:rPr lang="ka-GE" sz="2000" dirty="0" smtClean="0"/>
              <a:t>31,800 </a:t>
            </a:r>
            <a:endParaRPr lang="en-US" sz="2000" dirty="0" smtClean="0"/>
          </a:p>
          <a:p>
            <a:pPr marL="114300" indent="-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a-GE" sz="2000" dirty="0" smtClean="0"/>
              <a:t>ქალაქად</a:t>
            </a:r>
            <a:r>
              <a:rPr lang="en-US" sz="2000" dirty="0" smtClean="0"/>
              <a:t> </a:t>
            </a:r>
            <a:r>
              <a:rPr lang="ka-GE" sz="2000" dirty="0" smtClean="0"/>
              <a:t>ცხოვრობს</a:t>
            </a:r>
            <a:r>
              <a:rPr lang="en-US" sz="2000" dirty="0" smtClean="0"/>
              <a:t>- 46%</a:t>
            </a:r>
            <a:r>
              <a:rPr lang="ka-GE" sz="2000" dirty="0" smtClean="0"/>
              <a:t> (14,450)</a:t>
            </a:r>
            <a:endParaRPr lang="en-US" sz="2000" dirty="0" smtClean="0"/>
          </a:p>
          <a:p>
            <a:pPr marL="114300" indent="-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a-GE" sz="2000" dirty="0" smtClean="0"/>
              <a:t>დასახლებული პუნქტი</a:t>
            </a:r>
            <a:r>
              <a:rPr lang="en-US" sz="2000" dirty="0" smtClean="0"/>
              <a:t> - 33</a:t>
            </a:r>
            <a:r>
              <a:rPr lang="ka-GE" sz="2000" dirty="0" smtClean="0"/>
              <a:t> </a:t>
            </a:r>
            <a:endParaRPr lang="en-US" sz="20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a-GE" sz="2000" dirty="0" smtClean="0"/>
              <a:t>ურბანული დასახლება</a:t>
            </a:r>
            <a:r>
              <a:rPr lang="en-US" sz="2000" dirty="0" smtClean="0"/>
              <a:t> - 4</a:t>
            </a:r>
            <a:r>
              <a:rPr lang="ka-GE" sz="2000" dirty="0" smtClean="0"/>
              <a:t> </a:t>
            </a:r>
            <a:r>
              <a:rPr lang="en-US" sz="2000" dirty="0" smtClean="0"/>
              <a:t>(</a:t>
            </a:r>
            <a:r>
              <a:rPr lang="ka-GE" sz="2000" dirty="0" smtClean="0"/>
              <a:t>ბორჯომი,ბაკურიანი,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a-GE" sz="2000" dirty="0" smtClean="0"/>
              <a:t>ახალდაბა,წაღვერი)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a-GE" sz="2000" dirty="0" smtClean="0"/>
              <a:t>ბუნებრივი აირის მიწოდება-80%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9081" y="3642895"/>
            <a:ext cx="2093168" cy="286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b="1" dirty="0" smtClean="0">
                <a:solidFill>
                  <a:srgbClr val="002060"/>
                </a:solidFill>
              </a:rPr>
              <a:t>მონაცემები ტყის რესურსების შესახებ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21654"/>
            <a:ext cx="68580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a-GE" sz="2200" dirty="0" smtClean="0"/>
              <a:t> ბორჯომ-ბაკურიანის ტყის  ფართობი - 44 845 ჰა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ka-GE" sz="2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a-GE" sz="2200" dirty="0" smtClean="0"/>
              <a:t>2011 წელში დამზადებულია 30 060 კუბ.მ ხე-ტყე.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a-GE" sz="2200" dirty="0" smtClean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a-GE" sz="2200" dirty="0" smtClean="0"/>
              <a:t> ტყეკაფების გამოყოფა და ჭრა 35 გრადუსზე და მეტი დაქანების ფართობებზე აკრძალულია!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ka-GE" sz="2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a-GE" sz="1800" i="1" dirty="0" smtClean="0"/>
              <a:t>ინფორმაცია მოპოვებულია ბუნებრივი რესურსების სააგენტოს ტყისა და ველური ბუნების მართვის დეპარტამენტის სამცხე-ჯავახეთის სამმართველოდან</a:t>
            </a:r>
          </a:p>
        </p:txBody>
      </p:sp>
      <p:pic>
        <p:nvPicPr>
          <p:cNvPr id="4" name="Picture 3" descr="flor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1600200"/>
            <a:ext cx="1905000" cy="1432560"/>
          </a:xfrm>
          <a:prstGeom prst="rect">
            <a:avLst/>
          </a:prstGeom>
        </p:spPr>
      </p:pic>
      <p:pic>
        <p:nvPicPr>
          <p:cNvPr id="5" name="Picture 4" descr="flor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3505200"/>
            <a:ext cx="19050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dirty="0" smtClean="0">
                <a:solidFill>
                  <a:srgbClr val="002060"/>
                </a:solidFill>
              </a:rPr>
              <a:t>მოსახლეობის მიერ შეშის წლიური მოხმარების მოცულობის დადგენა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a-GE" dirty="0" smtClean="0"/>
              <a:t>კვლევისათვის შევიმუშავეთ კითხვარი.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a-GE" dirty="0" smtClean="0"/>
              <a:t>გამოკითხვა ჩავატარეთ ეკოკლუბის 9 წევრმა.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a-GE" dirty="0" smtClean="0"/>
              <a:t>გამოკითხული ოჯახები - 344.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ka-GE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a-GE" dirty="0" smtClean="0"/>
              <a:t>1 ოჯახში საშუალოდ - 3,5 ადამიანი.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a-GE" dirty="0" smtClean="0"/>
              <a:t>ბორჯომის მუნიციპალიტეტში დაახლოებით 9100 ოჯახი ცხოვრობს.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a-GE" dirty="0" smtClean="0"/>
              <a:t>ბუნებრივი აირი - 5% (455)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a-GE" dirty="0" smtClean="0"/>
              <a:t>შეშა - 95% (8645)</a:t>
            </a:r>
            <a:endParaRPr lang="ka-GE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>
                <a:solidFill>
                  <a:srgbClr val="002060"/>
                </a:solidFill>
              </a:rPr>
              <a:t>შეშის წლიური მოხმარება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a-GE" sz="2400" b="1" dirty="0" smtClean="0"/>
              <a:t>პრიმიტიული </a:t>
            </a:r>
            <a:r>
              <a:rPr lang="ka-GE" sz="2400" b="1" dirty="0"/>
              <a:t>ღუმელი </a:t>
            </a:r>
            <a:r>
              <a:rPr lang="ka-GE" sz="2400" dirty="0"/>
              <a:t>- ჰაერის რეგულირების გარეშე</a:t>
            </a:r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a-GE" sz="2400" b="1" dirty="0"/>
              <a:t>ე.წ.,,სვანური’’  ღუმელი </a:t>
            </a:r>
            <a:r>
              <a:rPr lang="ka-GE" sz="2400" dirty="0"/>
              <a:t>- ჰაერის რეგულირებით</a:t>
            </a:r>
            <a:endParaRPr lang="en-US" sz="2400" dirty="0"/>
          </a:p>
          <a:p>
            <a:pPr>
              <a:buNone/>
            </a:pPr>
            <a:endParaRPr lang="en-US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5866659"/>
              </p:ext>
            </p:extLst>
          </p:nvPr>
        </p:nvGraphicFramePr>
        <p:xfrm>
          <a:off x="762000" y="3276600"/>
          <a:ext cx="7848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1066799"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ღუმელის ტიპი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ოჯახების რაოდენობა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შეშის მოხმარება ოჯახში, მ3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შეშის წლიური მოხმარება სულ, მ3</a:t>
                      </a:r>
                      <a:endParaRPr lang="en-US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პრიმიტიული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3,630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36,300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ე.წ. „სვანური“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30,090</a:t>
                      </a:r>
                      <a:endParaRPr lang="en-US" dirty="0"/>
                    </a:p>
                  </a:txBody>
                  <a:tcPr/>
                </a:tc>
              </a:tr>
              <a:tr h="482601">
                <a:tc>
                  <a:txBody>
                    <a:bodyPr/>
                    <a:lstStyle/>
                    <a:p>
                      <a:pPr algn="ctr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ჯამი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8,645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66,390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944562"/>
          </a:xfrm>
        </p:spPr>
        <p:txBody>
          <a:bodyPr>
            <a:normAutofit/>
          </a:bodyPr>
          <a:lstStyle/>
          <a:p>
            <a:r>
              <a:rPr lang="ka-GE" sz="3600" b="1" dirty="0" smtClean="0">
                <a:solidFill>
                  <a:srgbClr val="002060"/>
                </a:solidFill>
              </a:rPr>
              <a:t>შეშის ღუმელები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გაეროს განვითარების პროგრამა საქართველო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7BFB-062F-43CD-958F-7378706FCDF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0772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შეშა ყველაზე პოპულარული ბიოენერგეტიკული რესურსია საქართველოში, ის გამოიყენება გათბობისთვის და საჭმლის მოსამზადებლად.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5410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5410200"/>
            <a:ext cx="3352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ტრადიციული შეშის ღუმელი</a:t>
            </a:r>
          </a:p>
          <a:p>
            <a:pPr algn="ctr"/>
            <a:r>
              <a:rPr lang="ka-GE" dirty="0" smtClean="0"/>
              <a:t>მ.ქ.კ 25-35 %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74451" y="2449296"/>
          <a:ext cx="2657475" cy="2552700"/>
        </p:xfrm>
        <a:graphic>
          <a:graphicData uri="http://schemas.openxmlformats.org/presentationml/2006/ole">
            <p:oleObj spid="_x0000_s1040" name="Photo Editor Photo" r:id="rId3" imgW="914286" imgH="914286" progId="">
              <p:embed/>
            </p:oleObj>
          </a:graphicData>
        </a:graphic>
      </p:graphicFrame>
      <p:pic>
        <p:nvPicPr>
          <p:cNvPr id="12" name="Picture 5" descr="img_0440[1]"/>
          <p:cNvPicPr>
            <a:picLocks noChangeAspect="1" noChangeArrowheads="1"/>
          </p:cNvPicPr>
          <p:nvPr/>
        </p:nvPicPr>
        <p:blipFill>
          <a:blip r:embed="rId4" cstate="print"/>
          <a:srcRect l="12405" t="6194" r="13272" b="13290"/>
          <a:stretch>
            <a:fillRect/>
          </a:stretch>
        </p:blipFill>
        <p:spPr bwMode="auto">
          <a:xfrm>
            <a:off x="4876566" y="2362208"/>
            <a:ext cx="36195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800600" y="5246906"/>
            <a:ext cx="39624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ეფექტური შეშის ღუმელები მოიხმარენ 1,5-2-ჯერ ნაკლებ შეშას და მათი მ.ქ.კ აღწევს 65-70%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>
                <a:solidFill>
                  <a:srgbClr val="002060"/>
                </a:solidFill>
              </a:rPr>
              <a:t>თანამედროვე შეშის ღუმელები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გაეროს განვითარების პროგრამა საქართველო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7BFB-062F-43CD-958F-7378706FCDF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304800" y="5105400"/>
            <a:ext cx="83820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a-GE" sz="2800" dirty="0" smtClean="0"/>
              <a:t>თანამედროვე ენერგოეფექტური შეშის ღუმელების მ.ქ.კ აღწევს 85%</a:t>
            </a:r>
            <a:endParaRPr lang="en-US" sz="2800" dirty="0"/>
          </a:p>
        </p:txBody>
      </p:sp>
      <p:pic>
        <p:nvPicPr>
          <p:cNvPr id="7" name="Picture 6" descr="Wood-Stov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785248"/>
            <a:ext cx="2325724" cy="2634352"/>
          </a:xfrm>
          <a:prstGeom prst="rect">
            <a:avLst/>
          </a:prstGeom>
        </p:spPr>
      </p:pic>
      <p:pic>
        <p:nvPicPr>
          <p:cNvPr id="8" name="Picture 7" descr="Wood-Stov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1" y="1794580"/>
            <a:ext cx="2181806" cy="2652392"/>
          </a:xfrm>
          <a:prstGeom prst="rect">
            <a:avLst/>
          </a:prstGeom>
        </p:spPr>
      </p:pic>
      <p:pic>
        <p:nvPicPr>
          <p:cNvPr id="9" name="Picture 8" descr="Wood-Stove-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1628" y="1811690"/>
            <a:ext cx="2607910" cy="2607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2800" b="1" dirty="0" smtClean="0">
                <a:solidFill>
                  <a:srgbClr val="002060"/>
                </a:solidFill>
              </a:rPr>
              <a:t>შეშის წლიური მოხმარების დადგენა ენერგოეფექტური ღუმელების საშუალებით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3716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 smtClean="0">
                <a:solidFill>
                  <a:srgbClr val="002060"/>
                </a:solidFill>
              </a:rPr>
              <a:t>ვარიანტი </a:t>
            </a:r>
            <a:r>
              <a:rPr lang="en-US" sz="2800" b="1" dirty="0" smtClean="0">
                <a:solidFill>
                  <a:srgbClr val="002060"/>
                </a:solidFill>
              </a:rPr>
              <a:t>A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4191000"/>
          <a:ext cx="7848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ღუმელის ტიპი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ოჯახების რაოდენობა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შეშის მოხმარება ოჯახში, მ3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შეშის წლიური მოხმარება სულ, მ3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ე.წ. „სვანური“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8,645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51,870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5" descr="img_044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405" t="6194" r="13272" b="13290"/>
          <a:stretch>
            <a:fillRect/>
          </a:stretch>
        </p:blipFill>
        <p:spPr bwMode="auto">
          <a:xfrm>
            <a:off x="3048000" y="1860789"/>
            <a:ext cx="306890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674</Words>
  <Application>Microsoft Office PowerPoint</Application>
  <PresentationFormat>Экран (4:3)</PresentationFormat>
  <Paragraphs>161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Office Theme</vt:lpstr>
      <vt:lpstr>Bitmap Image</vt:lpstr>
      <vt:lpstr>Photo Editor Photo</vt:lpstr>
      <vt:lpstr>ბორჯომის ტყის რესურსების ეფექტური გამოყენება</vt:lpstr>
      <vt:lpstr>კვლევის არეალი</vt:lpstr>
      <vt:lpstr>მონაცემები მოსახლეობის შესახებ</vt:lpstr>
      <vt:lpstr>მონაცემები ტყის რესურსების შესახებ</vt:lpstr>
      <vt:lpstr>მოსახლეობის მიერ შეშის წლიური მოხმარების მოცულობის დადგენა</vt:lpstr>
      <vt:lpstr>შეშის წლიური მოხმარება</vt:lpstr>
      <vt:lpstr>შეშის ღუმელები</vt:lpstr>
      <vt:lpstr>თანამედროვე შეშის ღუმელები</vt:lpstr>
      <vt:lpstr>შეშის წლიური მოხმარების დადგენა ენერგოეფექტური ღუმელების საშუალებით</vt:lpstr>
      <vt:lpstr>შეშის წლიური მოხმარების დადგენა ენერგოეფექტური ღუმელების საშუალებით</vt:lpstr>
      <vt:lpstr>გაანგარიშების შედეგები და მათი ანალიზი</vt:lpstr>
      <vt:lpstr>გაანგარიშების შედეგები და მათი ანალიზი</vt:lpstr>
      <vt:lpstr>ეკონომიკური შედეგები</vt:lpstr>
      <vt:lpstr>დასკვნები</vt:lpstr>
      <vt:lpstr>რეკომენდაციები</vt:lpstr>
      <vt:lpstr>დიდი მადლობა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ბორჯომის მუნიციპალიტეტის ტყის რესურსების პოტენციალის გამოკვლევა და მისი ეფექტური გამოყენებით მიღებული სარგებელის გაანგარიშება</dc:title>
  <dc:creator>Tengiz Ivanidze</dc:creator>
  <cp:lastModifiedBy>user</cp:lastModifiedBy>
  <cp:revision>60</cp:revision>
  <dcterms:created xsi:type="dcterms:W3CDTF">2014-11-07T07:08:22Z</dcterms:created>
  <dcterms:modified xsi:type="dcterms:W3CDTF">2014-12-01T15:57:02Z</dcterms:modified>
</cp:coreProperties>
</file>