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7" r:id="rId3"/>
    <p:sldId id="256" r:id="rId4"/>
    <p:sldId id="268" r:id="rId5"/>
    <p:sldId id="258" r:id="rId6"/>
    <p:sldId id="260" r:id="rId7"/>
    <p:sldId id="266" r:id="rId8"/>
    <p:sldId id="269" r:id="rId9"/>
    <p:sldId id="272" r:id="rId10"/>
    <p:sldId id="271" r:id="rId11"/>
    <p:sldId id="273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2998" autoAdjust="0"/>
  </p:normalViewPr>
  <p:slideViewPr>
    <p:cSldViewPr>
      <p:cViewPr>
        <p:scale>
          <a:sx n="73" d="100"/>
          <a:sy n="73" d="100"/>
        </p:scale>
        <p:origin x="-13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2">
                <a:tint val="60000"/>
                <a:satMod val="355000"/>
              </a:schemeClr>
            </a:gs>
            <a:gs pos="22000">
              <a:schemeClr val="bg2">
                <a:tint val="85000"/>
                <a:satMod val="320000"/>
              </a:schemeClr>
            </a:gs>
            <a:gs pos="93000">
              <a:srgbClr val="92D050"/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AE8305-D81B-49B8-BCB7-D4FBEC651CC6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AC2485-D8E6-4228-9FCE-0ACEFFF1A7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g"/><Relationship Id="rId7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cid:image007.jpg@01CFA65F.07C3A540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85" y="1752601"/>
            <a:ext cx="8138615" cy="2895600"/>
          </a:xfrm>
        </p:spPr>
        <p:txBody>
          <a:bodyPr>
            <a:normAutofit fontScale="90000"/>
          </a:bodyPr>
          <a:lstStyle/>
          <a:p>
            <a:r>
              <a:rPr lang="ka-GE" sz="4000" dirty="0" smtClean="0">
                <a:solidFill>
                  <a:schemeClr val="tx1"/>
                </a:solidFill>
              </a:rPr>
              <a:t>         ნარჩენების ინტეგრირებული    მართვის დანერგვა, 4</a:t>
            </a:r>
            <a:r>
              <a:rPr lang="en-US" sz="4000" dirty="0" smtClean="0">
                <a:solidFill>
                  <a:schemeClr val="tx1"/>
                </a:solidFill>
              </a:rPr>
              <a:t>R-</a:t>
            </a:r>
            <a:r>
              <a:rPr lang="ka-GE" sz="4000" dirty="0" smtClean="0">
                <a:solidFill>
                  <a:schemeClr val="tx1"/>
                </a:solidFill>
              </a:rPr>
              <a:t>კონცეფცია, გამოწვევები, მიზნები და შედეგები.                                      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1" y="7086600"/>
            <a:ext cx="8131791" cy="304800"/>
          </a:xfrm>
        </p:spPr>
        <p:txBody>
          <a:bodyPr>
            <a:normAutofit fontScale="47500" lnSpcReduction="20000"/>
          </a:bodyPr>
          <a:lstStyle/>
          <a:p>
            <a:r>
              <a:rPr lang="ka-GE" dirty="0" smtClean="0"/>
              <a:t>      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93813"/>
              </p:ext>
            </p:extLst>
          </p:nvPr>
        </p:nvGraphicFramePr>
        <p:xfrm>
          <a:off x="1295400" y="228600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/>
                      </a:r>
                      <a:br>
                        <a:rPr lang="en-US" sz="1000">
                          <a:effectLst/>
                        </a:rPr>
                      </a:b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2051" name="Picture 2" descr="CityLinks-logo-300x1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7919"/>
            <a:ext cx="143827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ICMA Master Stack Tag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17" y="532313"/>
            <a:ext cx="14763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701776" y="406793"/>
            <a:ext cx="1476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N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7919"/>
            <a:ext cx="1093788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ka-GE" sz="2700" dirty="0" smtClean="0">
                <a:solidFill>
                  <a:schemeClr val="tx1"/>
                </a:solidFill>
              </a:rPr>
              <a:t>დასუფთავების აქცია და ნარჩენების სეპარირება.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4026408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87" y="2133600"/>
            <a:ext cx="3746401" cy="40386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9960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9" name="Picture 2" descr="CityLinks-logo-300x1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CMA Master Stack Tag C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N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25135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14488" cy="1417320"/>
          </a:xfrm>
        </p:spPr>
        <p:txBody>
          <a:bodyPr>
            <a:normAutofit fontScale="90000"/>
          </a:bodyPr>
          <a:lstStyle/>
          <a:p>
            <a:r>
              <a:rPr lang="ka-GE" sz="3200" dirty="0" smtClean="0">
                <a:solidFill>
                  <a:schemeClr val="tx1"/>
                </a:solidFill>
              </a:rPr>
              <a:t>ილია უნის სამეცნიერო პიკნიკი, ნარჩენების გამოყენება და ცნობიერების ამაღლება.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81" y="1676400"/>
            <a:ext cx="3657600" cy="2743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4742" y="2276367"/>
            <a:ext cx="4821935" cy="37743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4114798"/>
            <a:ext cx="3279648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97" y="1447800"/>
            <a:ext cx="4351559" cy="526767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9960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5" name="Picture 2" descr="CityLinks-logo-300x1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CMA Master Stack Tag 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N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25135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342" y="1143000"/>
            <a:ext cx="7498080" cy="5260076"/>
          </a:xfrm>
        </p:spPr>
        <p:txBody>
          <a:bodyPr/>
          <a:lstStyle/>
          <a:p>
            <a:r>
              <a:rPr lang="ka-GE" dirty="0" smtClean="0"/>
              <a:t>                  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999" y="759723"/>
            <a:ext cx="8048767" cy="4414949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endParaRPr lang="ka-GE" dirty="0" smtClean="0"/>
          </a:p>
          <a:p>
            <a:pPr marL="82296" indent="0" algn="ctr">
              <a:buNone/>
            </a:pPr>
            <a:r>
              <a:rPr lang="ka-GE" dirty="0" smtClean="0"/>
              <a:t>                                                                   </a:t>
            </a:r>
            <a:endParaRPr lang="en-US" dirty="0" smtClean="0"/>
          </a:p>
          <a:p>
            <a:pPr marL="82296" indent="0" algn="ctr">
              <a:buNone/>
            </a:pPr>
            <a:endParaRPr lang="en-US" sz="4400" dirty="0"/>
          </a:p>
          <a:p>
            <a:pPr marL="82296" indent="0" algn="ctr">
              <a:buNone/>
            </a:pPr>
            <a:endParaRPr lang="en-US" sz="4400" dirty="0" smtClean="0"/>
          </a:p>
          <a:p>
            <a:pPr marL="82296" indent="0" algn="ctr">
              <a:buNone/>
            </a:pPr>
            <a:r>
              <a:rPr lang="ka-GE" sz="4400" dirty="0" smtClean="0"/>
              <a:t>გმადლობთ   ყურადღებისათვის     </a:t>
            </a:r>
          </a:p>
          <a:p>
            <a:pPr marL="82296" indent="0" algn="ctr">
              <a:buNone/>
            </a:pPr>
            <a:endParaRPr lang="ka-GE" dirty="0"/>
          </a:p>
          <a:p>
            <a:pPr marL="82296" indent="0" algn="ctr">
              <a:buNone/>
            </a:pPr>
            <a:endParaRPr lang="ka-GE" dirty="0" smtClean="0"/>
          </a:p>
          <a:p>
            <a:pPr marL="82296" indent="0" algn="ctr">
              <a:buNone/>
            </a:pPr>
            <a:endParaRPr lang="ka-GE" dirty="0"/>
          </a:p>
          <a:p>
            <a:pPr marL="82296" indent="0" algn="ctr">
              <a:buNone/>
            </a:pPr>
            <a:endParaRPr lang="ka-GE" dirty="0" smtClean="0"/>
          </a:p>
          <a:p>
            <a:pPr marL="82296" indent="0" algn="ctr">
              <a:buNone/>
            </a:pPr>
            <a:r>
              <a:rPr lang="ka-GE" dirty="0" smtClean="0"/>
              <a:t>                         ნატალია ბეჟანიშვილი</a:t>
            </a:r>
          </a:p>
          <a:p>
            <a:pPr marL="82296" indent="0" algn="ctr">
              <a:buNone/>
            </a:pPr>
            <a:r>
              <a:rPr lang="ka-GE" dirty="0" smtClean="0"/>
              <a:t>                              3 დეკემბერი 2014 წელი </a:t>
            </a:r>
          </a:p>
          <a:p>
            <a:pPr marL="82296" indent="0" algn="ctr">
              <a:buNone/>
            </a:pPr>
            <a:r>
              <a:rPr lang="ka-GE" dirty="0" smtClean="0"/>
              <a:t>                                        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9960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8" name="Picture 2" descr="CityLinks-logo-300x1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CMA Master Stack Tag 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N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25135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485899" y="1828800"/>
            <a:ext cx="69646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800" b="1" dirty="0">
              <a:latin typeface="Sylfaen" pitchFamily="18" charset="0"/>
            </a:endParaRPr>
          </a:p>
          <a:p>
            <a:r>
              <a:rPr lang="ka-GE" sz="2800" b="1" dirty="0">
                <a:latin typeface="Sylfaen" pitchFamily="18" charset="0"/>
              </a:rPr>
              <a:t>4</a:t>
            </a:r>
            <a:r>
              <a:rPr lang="en-US" sz="2800" b="1" dirty="0">
                <a:latin typeface="Sylfaen" pitchFamily="18" charset="0"/>
              </a:rPr>
              <a:t>R - </a:t>
            </a:r>
            <a:r>
              <a:rPr lang="ka-GE" sz="2800" b="1" dirty="0">
                <a:latin typeface="Sylfaen" pitchFamily="18" charset="0"/>
              </a:rPr>
              <a:t>კონცეფციის  მიზანია </a:t>
            </a:r>
            <a:endParaRPr lang="en-US" sz="2800" b="1" dirty="0">
              <a:latin typeface="Sylfaen" pitchFamily="18" charset="0"/>
            </a:endParaRPr>
          </a:p>
          <a:p>
            <a:r>
              <a:rPr lang="ka-GE" sz="2800" b="1" dirty="0">
                <a:latin typeface="Sylfaen" pitchFamily="18" charset="0"/>
              </a:rPr>
              <a:t>შევამციროთ ნარჩენებით გარემოს </a:t>
            </a:r>
            <a:endParaRPr lang="en-US" sz="2800" b="1" dirty="0">
              <a:latin typeface="Sylfaen" pitchFamily="18" charset="0"/>
            </a:endParaRPr>
          </a:p>
          <a:p>
            <a:r>
              <a:rPr lang="ka-GE" sz="2800" b="1" dirty="0">
                <a:latin typeface="Sylfaen" pitchFamily="18" charset="0"/>
              </a:rPr>
              <a:t>დაბინძურება/დანაგვიანება, მათი </a:t>
            </a:r>
            <a:endParaRPr lang="en-US" sz="2800" b="1" dirty="0">
              <a:latin typeface="Sylfaen" pitchFamily="18" charset="0"/>
            </a:endParaRPr>
          </a:p>
          <a:p>
            <a:r>
              <a:rPr lang="ka-GE" sz="2800" b="1" dirty="0">
                <a:latin typeface="Sylfaen" pitchFamily="18" charset="0"/>
              </a:rPr>
              <a:t>რაოდენობის შემცირების, მეორადი </a:t>
            </a:r>
            <a:endParaRPr lang="en-US" sz="2800" b="1" dirty="0">
              <a:latin typeface="Sylfaen" pitchFamily="18" charset="0"/>
            </a:endParaRPr>
          </a:p>
          <a:p>
            <a:r>
              <a:rPr lang="ka-GE" sz="2800" b="1" dirty="0">
                <a:latin typeface="Sylfaen" pitchFamily="18" charset="0"/>
              </a:rPr>
              <a:t> გამოყენების, გადამუშავებისა </a:t>
            </a:r>
            <a:endParaRPr lang="en-US" sz="2800" b="1" dirty="0">
              <a:latin typeface="Sylfaen" pitchFamily="18" charset="0"/>
            </a:endParaRPr>
          </a:p>
          <a:p>
            <a:r>
              <a:rPr lang="ka-GE" sz="2800" b="1" dirty="0">
                <a:latin typeface="Sylfaen" pitchFamily="18" charset="0"/>
              </a:rPr>
              <a:t>და აღდგენის  გზით</a:t>
            </a:r>
          </a:p>
          <a:p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2497504" cy="2477447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81247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3075" name="Picture 2" descr="CityLinks-logo-300x1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 descr="ICMA Master Stack Tag 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N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25135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81000"/>
            <a:ext cx="7406640" cy="1011702"/>
          </a:xfrm>
        </p:spPr>
        <p:txBody>
          <a:bodyPr>
            <a:normAutofit fontScale="90000"/>
          </a:bodyPr>
          <a:lstStyle/>
          <a:p>
            <a:pPr fontAlgn="t"/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219199"/>
            <a:ext cx="6400800" cy="2514601"/>
          </a:xfrm>
        </p:spPr>
        <p:txBody>
          <a:bodyPr>
            <a:normAutofit fontScale="85000" lnSpcReduction="20000"/>
          </a:bodyPr>
          <a:lstStyle/>
          <a:p>
            <a:endParaRPr lang="en-US" sz="32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Sylfaen" pitchFamily="18" charset="0"/>
              </a:rPr>
              <a:t>Reduce </a:t>
            </a:r>
            <a:r>
              <a:rPr lang="en-US" sz="3200" b="1" dirty="0">
                <a:solidFill>
                  <a:schemeClr val="tx1"/>
                </a:solidFill>
                <a:latin typeface="Sylfaen" pitchFamily="18" charset="0"/>
              </a:rPr>
              <a:t>-</a:t>
            </a:r>
            <a:r>
              <a:rPr lang="ka-GE" sz="3200" b="1" dirty="0">
                <a:solidFill>
                  <a:schemeClr val="tx1"/>
                </a:solidFill>
                <a:latin typeface="Sylfaen" pitchFamily="18" charset="0"/>
              </a:rPr>
              <a:t> შემცირება</a:t>
            </a:r>
            <a:r>
              <a:rPr lang="ka-GE" sz="3200" dirty="0">
                <a:solidFill>
                  <a:schemeClr val="tx1"/>
                </a:solidFill>
                <a:latin typeface="Sylfaen" pitchFamily="18" charset="0"/>
              </a:rPr>
              <a:t>  </a:t>
            </a:r>
          </a:p>
          <a:p>
            <a:r>
              <a:rPr lang="ka-GE" sz="2800" dirty="0">
                <a:solidFill>
                  <a:schemeClr val="tx1"/>
                </a:solidFill>
                <a:latin typeface="Sylfaen" pitchFamily="18" charset="0"/>
              </a:rPr>
              <a:t>ქმედებათა ერთობლიობა, რომელიც ხორციელდება ნარჩენების წარმოქმნამდე და</a:t>
            </a:r>
            <a:r>
              <a:rPr lang="en-US" sz="2800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2800" dirty="0">
                <a:solidFill>
                  <a:schemeClr val="tx1"/>
                </a:solidFill>
                <a:latin typeface="Sylfaen" pitchFamily="18" charset="0"/>
              </a:rPr>
              <a:t>მიმართულია </a:t>
            </a:r>
          </a:p>
          <a:p>
            <a:r>
              <a:rPr lang="ka-GE" sz="2800" dirty="0">
                <a:solidFill>
                  <a:schemeClr val="tx1"/>
                </a:solidFill>
                <a:latin typeface="Sylfaen" pitchFamily="18" charset="0"/>
              </a:rPr>
              <a:t>ნარჩენების რაოდენობის შემცირებისაკენ </a:t>
            </a:r>
          </a:p>
          <a:p>
            <a:r>
              <a:rPr lang="en-US" sz="2800" b="1" dirty="0">
                <a:solidFill>
                  <a:schemeClr val="tx1"/>
                </a:solidFill>
                <a:latin typeface="Sylfaen" pitchFamily="18" charset="0"/>
              </a:rPr>
              <a:t> </a:t>
            </a:r>
            <a:endParaRPr lang="ka-GE" sz="2800" b="1" dirty="0">
              <a:solidFill>
                <a:schemeClr val="tx1"/>
              </a:solidFill>
              <a:latin typeface="Sylfaen" pitchFamily="18" charset="0"/>
            </a:endParaRPr>
          </a:p>
          <a:p>
            <a:endParaRPr lang="ka-GE" dirty="0" smtClean="0"/>
          </a:p>
          <a:p>
            <a:endParaRPr lang="ka-GE" dirty="0" smtClean="0"/>
          </a:p>
        </p:txBody>
      </p:sp>
      <p:sp>
        <p:nvSpPr>
          <p:cNvPr id="6" name="Rectangle 5"/>
          <p:cNvSpPr/>
          <p:nvPr/>
        </p:nvSpPr>
        <p:spPr>
          <a:xfrm>
            <a:off x="1828800" y="3657601"/>
            <a:ext cx="5562600" cy="256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b="1" dirty="0">
              <a:latin typeface="Sylfaen" pitchFamily="18" charset="0"/>
            </a:endParaRPr>
          </a:p>
          <a:p>
            <a:r>
              <a:rPr lang="en-US" sz="2400" b="1" dirty="0">
                <a:latin typeface="Sylfaen" pitchFamily="18" charset="0"/>
              </a:rPr>
              <a:t>Reuse</a:t>
            </a:r>
            <a:r>
              <a:rPr lang="ka-GE" sz="2400" b="1" dirty="0">
                <a:latin typeface="Sylfaen" pitchFamily="18" charset="0"/>
              </a:rPr>
              <a:t> </a:t>
            </a:r>
            <a:r>
              <a:rPr lang="en-US" sz="2400" b="1" dirty="0">
                <a:latin typeface="Sylfaen" pitchFamily="18" charset="0"/>
              </a:rPr>
              <a:t>- </a:t>
            </a:r>
            <a:r>
              <a:rPr lang="ka-GE" sz="2400" b="1" dirty="0">
                <a:latin typeface="Sylfaen" pitchFamily="18" charset="0"/>
              </a:rPr>
              <a:t>მეორადი გამოყენება </a:t>
            </a:r>
          </a:p>
          <a:p>
            <a:r>
              <a:rPr lang="ka-GE" sz="2400" dirty="0">
                <a:latin typeface="Sylfaen" pitchFamily="18" charset="0"/>
              </a:rPr>
              <a:t>      ნარჩენის მეორადი გამოყენება მათი პირველადი დანიშნულების ან მსგავსი მიზნით, </a:t>
            </a:r>
          </a:p>
          <a:p>
            <a:r>
              <a:rPr lang="ka-GE" sz="2400" dirty="0">
                <a:latin typeface="Sylfaen" pitchFamily="18" charset="0"/>
              </a:rPr>
              <a:t>მათი დამუშავების გარეშე</a:t>
            </a:r>
            <a:r>
              <a:rPr lang="ka-GE" sz="2400" dirty="0"/>
              <a:t>.</a:t>
            </a:r>
          </a:p>
          <a:p>
            <a:endParaRPr lang="ka-GE" dirty="0">
              <a:latin typeface="Sylfaen" pitchFamily="18" charset="0"/>
            </a:endParaRPr>
          </a:p>
        </p:txBody>
      </p:sp>
      <p:pic>
        <p:nvPicPr>
          <p:cNvPr id="7" name="Picture 6" descr="https://sp2.yimg.com/ib/th?id=HN.608034053499257490&amp;pid=15.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200399"/>
            <a:ext cx="1290638" cy="204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epa.gov/recyclecity/images/transfe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752" y="5247743"/>
            <a:ext cx="3429000" cy="17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9960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10" name="Picture 2" descr="CityLinks-logo-300x1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CMA Master Stack Tag C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N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25135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714488" cy="1143000"/>
          </a:xfrm>
        </p:spPr>
        <p:txBody>
          <a:bodyPr>
            <a:normAutofit fontScale="90000"/>
          </a:bodyPr>
          <a:lstStyle/>
          <a:p>
            <a:r>
              <a:rPr lang="ka-GE" sz="3600" b="1" dirty="0">
                <a:solidFill>
                  <a:schemeClr val="tx1"/>
                </a:solidFill>
                <a:latin typeface="Sylfaen" pitchFamily="18" charset="0"/>
              </a:rPr>
              <a:t>Energy Recovery </a:t>
            </a:r>
            <a:r>
              <a:rPr lang="en-US" sz="3600" b="1" dirty="0">
                <a:solidFill>
                  <a:schemeClr val="tx1"/>
                </a:solidFill>
                <a:latin typeface="Sylfaen" pitchFamily="18" charset="0"/>
              </a:rPr>
              <a:t>–</a:t>
            </a:r>
            <a:r>
              <a:rPr lang="ka-GE" sz="3600" b="1" dirty="0">
                <a:solidFill>
                  <a:schemeClr val="tx1"/>
                </a:solidFill>
                <a:latin typeface="Sylfaen" pitchFamily="18" charset="0"/>
              </a:rPr>
              <a:t> ენერგიის აღდგენა</a:t>
            </a:r>
            <a:br>
              <a:rPr lang="ka-GE" sz="3600" b="1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3200" dirty="0">
                <a:solidFill>
                  <a:schemeClr val="tx1"/>
                </a:solidFill>
                <a:latin typeface="Sylfaen" pitchFamily="18" charset="0"/>
              </a:rPr>
              <a:t>გულისხმობს ნარჩენების თერმულ დამუშავებას, </a:t>
            </a:r>
            <a:br>
              <a:rPr lang="ka-GE" sz="3200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3200" dirty="0">
                <a:solidFill>
                  <a:schemeClr val="tx1"/>
                </a:solidFill>
                <a:latin typeface="Sylfaen" pitchFamily="18" charset="0"/>
              </a:rPr>
              <a:t>რომლის დროსაც წარმოიქმნება </a:t>
            </a:r>
            <a:br>
              <a:rPr lang="ka-GE" sz="3200" dirty="0">
                <a:solidFill>
                  <a:schemeClr val="tx1"/>
                </a:solidFill>
                <a:latin typeface="Sylfaen" pitchFamily="18" charset="0"/>
              </a:rPr>
            </a:br>
            <a:r>
              <a:rPr lang="ka-GE" sz="3200" dirty="0">
                <a:solidFill>
                  <a:schemeClr val="tx1"/>
                </a:solidFill>
                <a:latin typeface="Sylfaen" pitchFamily="18" charset="0"/>
              </a:rPr>
              <a:t>სასარგებლო ენერგია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579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ylfaen" pitchFamily="18" charset="0"/>
              </a:rPr>
              <a:t>Recycle –</a:t>
            </a:r>
            <a:r>
              <a:rPr lang="ka-GE" sz="2800" b="1" dirty="0">
                <a:latin typeface="Sylfaen" pitchFamily="18" charset="0"/>
              </a:rPr>
              <a:t> გადამუშავება</a:t>
            </a:r>
          </a:p>
          <a:p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800" dirty="0">
                <a:latin typeface="Sylfaen" pitchFamily="18" charset="0"/>
              </a:rPr>
              <a:t>ნარჩენების მართვის მთავარ კომპონენტად </a:t>
            </a:r>
            <a:r>
              <a:rPr lang="ka-GE" sz="2800" dirty="0" smtClean="0">
                <a:latin typeface="Sylfaen" pitchFamily="18" charset="0"/>
              </a:rPr>
              <a:t>ითვლება </a:t>
            </a:r>
            <a:r>
              <a:rPr lang="ka-GE" sz="2800" dirty="0">
                <a:latin typeface="Sylfaen" pitchFamily="18" charset="0"/>
              </a:rPr>
              <a:t>და გულისხმობს ნარჩენების </a:t>
            </a:r>
          </a:p>
          <a:p>
            <a:r>
              <a:rPr lang="ka-GE" sz="2800" dirty="0">
                <a:latin typeface="Sylfaen" pitchFamily="18" charset="0"/>
              </a:rPr>
              <a:t>გადამუშავებას.</a:t>
            </a:r>
            <a:endParaRPr lang="en-US" sz="2800" dirty="0">
              <a:latin typeface="Sylfaen" pitchFamily="18" charset="0"/>
            </a:endParaRPr>
          </a:p>
          <a:p>
            <a:endParaRPr lang="ka-GE" sz="2800" dirty="0">
              <a:latin typeface="Sylfaen" pitchFamily="18" charset="0"/>
            </a:endParaRPr>
          </a:p>
        </p:txBody>
      </p:sp>
      <p:pic>
        <p:nvPicPr>
          <p:cNvPr id="8" name="Picture 2" descr="C:\Users\kakha.rukhaia\Desktop\58513519.Spitte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14600"/>
            <a:ext cx="2617788" cy="1600200"/>
          </a:xfrm>
          <a:prstGeom prst="rect">
            <a:avLst/>
          </a:prstGeom>
          <a:noFill/>
        </p:spPr>
      </p:pic>
      <p:pic>
        <p:nvPicPr>
          <p:cNvPr id="9" name="Picture 8" descr="waste recycling needs of polk county residents that incorporate waste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294" y="45720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რას ნიშნავს ნარჩენების გადამუშავება?</a:t>
            </a:r>
            <a:endParaRPr lang="en-US" dirty="0"/>
          </a:p>
        </p:txBody>
      </p:sp>
      <p:pic>
        <p:nvPicPr>
          <p:cNvPr id="6" name="Picture 5" descr="lets-start-recycling-in-tbilis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267201"/>
            <a:ext cx="2130450" cy="25907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19942"/>
            <a:ext cx="5105400" cy="50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რატომ არის ნარჩენების მართვა აუცილებელი პროცესი?</a:t>
            </a:r>
            <a:endParaRPr lang="en-US" dirty="0"/>
          </a:p>
        </p:txBody>
      </p:sp>
      <p:pic>
        <p:nvPicPr>
          <p:cNvPr id="4" name="Content Placeholder 3" descr="clean-energy-fuels-landfill-methane-biog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048000"/>
            <a:ext cx="4800600" cy="320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k_news 4-1.jpg.displ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764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0"/>
            <a:ext cx="6400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3200" b="1" dirty="0">
                <a:latin typeface="Sylfaen" pitchFamily="18" charset="0"/>
              </a:rPr>
              <a:t>ნარჩენების შემცირების, მეორადი გამოყენების, გადამუშავებისა და აღდგენის </a:t>
            </a:r>
            <a:r>
              <a:rPr lang="ka-GE" sz="3200" b="1" dirty="0" smtClean="0">
                <a:latin typeface="Sylfaen" pitchFamily="18" charset="0"/>
              </a:rPr>
              <a:t>შედეგად</a:t>
            </a:r>
            <a:r>
              <a:rPr lang="en-US" sz="3200" b="1" dirty="0" smtClean="0">
                <a:latin typeface="Sylfaen" pitchFamily="18" charset="0"/>
              </a:rPr>
              <a:t> </a:t>
            </a:r>
          </a:p>
          <a:p>
            <a:endParaRPr lang="en-US" sz="3200" b="1" dirty="0" smtClean="0">
              <a:latin typeface="Sylfaen" pitchFamily="18" charset="0"/>
            </a:endParaRPr>
          </a:p>
          <a:p>
            <a:r>
              <a:rPr lang="en-US" sz="2400" b="1" dirty="0" smtClean="0">
                <a:latin typeface="Sylfaen" pitchFamily="18" charset="0"/>
              </a:rPr>
              <a:t>.</a:t>
            </a:r>
            <a:r>
              <a:rPr lang="ka-GE" sz="2400" dirty="0" smtClean="0">
                <a:latin typeface="Sylfaen" pitchFamily="18" charset="0"/>
              </a:rPr>
              <a:t>მცირდება </a:t>
            </a:r>
            <a:r>
              <a:rPr lang="ka-GE" sz="2400" dirty="0">
                <a:latin typeface="Sylfaen" pitchFamily="18" charset="0"/>
              </a:rPr>
              <a:t>რესურსების მოხმარება;</a:t>
            </a:r>
          </a:p>
          <a:p>
            <a:pPr marL="284163" indent="-284163">
              <a:spcBef>
                <a:spcPts val="0"/>
              </a:spcBef>
              <a:buFont typeface="Arial" pitchFamily="34" charset="0"/>
              <a:buChar char="•"/>
            </a:pPr>
            <a:r>
              <a:rPr lang="ka-GE" sz="2400" dirty="0" smtClean="0">
                <a:latin typeface="Sylfaen" pitchFamily="18" charset="0"/>
              </a:rPr>
              <a:t>მცირდება </a:t>
            </a:r>
            <a:r>
              <a:rPr lang="ka-GE" sz="2400" dirty="0">
                <a:latin typeface="Sylfaen" pitchFamily="18" charset="0"/>
              </a:rPr>
              <a:t>ნაგავსაყრელებზე განსათავსებელი ნარჩენების რაოდენობა</a:t>
            </a:r>
            <a:r>
              <a:rPr lang="ka-GE" sz="2400" dirty="0" smtClean="0">
                <a:latin typeface="Sylfaen" pitchFamily="18" charset="0"/>
              </a:rPr>
              <a:t>;</a:t>
            </a:r>
            <a:endParaRPr lang="ka-GE" sz="2400" dirty="0">
              <a:latin typeface="Sylfaen" pitchFamily="18" charset="0"/>
            </a:endParaRPr>
          </a:p>
          <a:p>
            <a:pPr marL="284163" indent="-284163">
              <a:spcBef>
                <a:spcPts val="0"/>
              </a:spcBef>
              <a:buFont typeface="Arial" pitchFamily="34" charset="0"/>
              <a:buChar char="•"/>
            </a:pPr>
            <a:r>
              <a:rPr lang="ka-GE" sz="2400" dirty="0">
                <a:latin typeface="Sylfaen" pitchFamily="18" charset="0"/>
              </a:rPr>
              <a:t>მცირდება ატმოსფერული ჰაერის, წყლის რესურსებისა და ნიადაგის დაბინძურების რისკი</a:t>
            </a:r>
            <a:r>
              <a:rPr lang="ka-GE" sz="2400" dirty="0" smtClean="0">
                <a:latin typeface="Sylfaen" pitchFamily="18" charset="0"/>
              </a:rPr>
              <a:t>;</a:t>
            </a:r>
            <a:endParaRPr lang="ka-GE" sz="2400" dirty="0">
              <a:latin typeface="Sylfaen" pitchFamily="18" charset="0"/>
            </a:endParaRPr>
          </a:p>
          <a:p>
            <a:pPr marL="284163" indent="-284163">
              <a:spcBef>
                <a:spcPts val="0"/>
              </a:spcBef>
              <a:buFont typeface="Arial" pitchFamily="34" charset="0"/>
              <a:buChar char="•"/>
            </a:pPr>
            <a:r>
              <a:rPr lang="ka-GE" sz="2400" dirty="0" smtClean="0">
                <a:latin typeface="Sylfaen" pitchFamily="18" charset="0"/>
              </a:rPr>
              <a:t>იზოგება</a:t>
            </a:r>
            <a:r>
              <a:rPr lang="en-US" sz="2400" dirty="0" smtClean="0">
                <a:latin typeface="Wide Latin" panose="020A0A07050505020404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არსებული</a:t>
            </a:r>
            <a:r>
              <a:rPr lang="en-US" sz="2400" dirty="0" smtClean="0">
                <a:latin typeface="Wide Latin" panose="020A0A07050505020404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და </a:t>
            </a:r>
            <a:r>
              <a:rPr lang="ka-GE" sz="2400" dirty="0">
                <a:latin typeface="Sylfaen" pitchFamily="18" charset="0"/>
              </a:rPr>
              <a:t>გამომუშავდება ახალი ენერგია.</a:t>
            </a:r>
          </a:p>
          <a:p>
            <a:endParaRPr lang="en-US" sz="2800" dirty="0">
              <a:latin typeface="Wide Latin" panose="020A0A070505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7772400" cy="5334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397" y="990600"/>
            <a:ext cx="7714488" cy="5334000"/>
          </a:xfrm>
        </p:spPr>
        <p:txBody>
          <a:bodyPr>
            <a:normAutofit/>
          </a:bodyPr>
          <a:lstStyle/>
          <a:p>
            <a:endParaRPr lang="ka-GE" sz="2400" b="1" dirty="0" smtClean="0">
              <a:latin typeface="Sylfaen" pitchFamily="18" charset="0"/>
            </a:endParaRPr>
          </a:p>
          <a:p>
            <a:endParaRPr lang="ka-GE" sz="2400" b="1" dirty="0">
              <a:latin typeface="Sylfaen" pitchFamily="18" charset="0"/>
            </a:endParaRPr>
          </a:p>
          <a:p>
            <a:endParaRPr lang="en-US" sz="2400" b="1" dirty="0"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481969"/>
            <a:ext cx="6763604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sz="3200" b="1" dirty="0">
                <a:latin typeface="Sylfaen" pitchFamily="18" charset="0"/>
              </a:rPr>
              <a:t>4</a:t>
            </a:r>
            <a:r>
              <a:rPr lang="en-US" sz="3200" b="1" dirty="0">
                <a:latin typeface="Sylfaen" pitchFamily="18" charset="0"/>
              </a:rPr>
              <a:t>R</a:t>
            </a:r>
            <a:r>
              <a:rPr lang="ka-GE" sz="3200" b="1" dirty="0">
                <a:latin typeface="Sylfaen" pitchFamily="18" charset="0"/>
              </a:rPr>
              <a:t> კონცეფციის და ნარჩენების ინტეგრირებული მართვის პრაქტიკის დასანერგად საჭიროა</a:t>
            </a:r>
            <a:r>
              <a:rPr lang="ka-GE" sz="3200" b="1" dirty="0" smtClean="0">
                <a:latin typeface="Sylfaen" pitchFamily="18" charset="0"/>
              </a:rPr>
              <a:t>:</a:t>
            </a:r>
            <a:endParaRPr lang="ka-GE" sz="3200" b="1" dirty="0">
              <a:latin typeface="Sylfaen" pitchFamily="18" charset="0"/>
            </a:endParaRPr>
          </a:p>
          <a:p>
            <a:pPr marL="346075" indent="-346075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a-GE" sz="3200" dirty="0">
                <a:latin typeface="Sylfaen" pitchFamily="18" charset="0"/>
                <a:cs typeface="Aharoni" panose="02010803020104030203" pitchFamily="2" charset="-79"/>
              </a:rPr>
              <a:t>საკანონმდებლო მხარდაჭერა;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6075" indent="-346075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ka-GE" sz="3200" dirty="0">
                <a:latin typeface="Sylfaen" pitchFamily="18" charset="0"/>
                <a:cs typeface="Aharoni" panose="02010803020104030203" pitchFamily="2" charset="-79"/>
              </a:rPr>
              <a:t>ნარჩენების მართვის ეროვნული სტრატეგიისა და სამოქმედო გეგმის შემუშავება;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6075" indent="-346075" algn="just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ka-GE" sz="3200" dirty="0">
                <a:latin typeface="Sylfaen" pitchFamily="18" charset="0"/>
                <a:cs typeface="Aharoni" panose="02010803020104030203" pitchFamily="2" charset="-79"/>
              </a:rPr>
              <a:t>საზოგადოებრივი ცნობიერების ამაღლება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9960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8" name="Picture 2" descr="CityLinks-logo-300x100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CMA Master Stack Tag 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N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25135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1"/>
            <a:ext cx="7498080" cy="86868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ka-GE" sz="3200" dirty="0" smtClean="0">
                <a:solidFill>
                  <a:schemeClr val="tx1"/>
                </a:solidFill>
              </a:rPr>
              <a:t>სემინარი წინანდლის საჯარო სკოლაში </a:t>
            </a:r>
            <a:r>
              <a:rPr lang="en-US" sz="3200" dirty="0" smtClean="0">
                <a:solidFill>
                  <a:schemeClr val="tx1"/>
                </a:solidFill>
              </a:rPr>
              <a:t>4R</a:t>
            </a:r>
            <a:r>
              <a:rPr lang="ka-GE" sz="3200" dirty="0" smtClean="0">
                <a:solidFill>
                  <a:schemeClr val="tx1"/>
                </a:solidFill>
              </a:rPr>
              <a:t> კონცეფცია და ნარჩენების მართვა.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97324"/>
            <a:ext cx="3828288" cy="357007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7324"/>
            <a:ext cx="3962400" cy="3570075"/>
          </a:xfrm>
        </p:spPr>
      </p:pic>
      <p:pic>
        <p:nvPicPr>
          <p:cNvPr id="9" name="Picture 8" descr="cid:image007.jpg@01CFA65F.07C3A54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208723" y="5848065"/>
            <a:ext cx="2759084" cy="10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9960"/>
              </p:ext>
            </p:extLst>
          </p:nvPr>
        </p:nvGraphicFramePr>
        <p:xfrm>
          <a:off x="1238713" y="302491"/>
          <a:ext cx="7499349" cy="105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686"/>
                <a:gridCol w="1674179"/>
                <a:gridCol w="1813742"/>
                <a:gridCol w="1813742"/>
              </a:tblGrid>
              <a:tr h="10548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/>
                      </a:r>
                      <a:br>
                        <a:rPr lang="en-US" sz="1000" dirty="0">
                          <a:effectLst/>
                        </a:rPr>
                      </a:b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43" marR="62543" marT="0" marB="0"/>
                </a:tc>
              </a:tr>
            </a:tbl>
          </a:graphicData>
        </a:graphic>
      </p:graphicFrame>
      <p:pic>
        <p:nvPicPr>
          <p:cNvPr id="10" name="Picture 2" descr="CityLinks-logo-300x1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4" y="544186"/>
            <a:ext cx="1588887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CMA Master Stack Tag C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5" y="558041"/>
            <a:ext cx="1476591" cy="5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979" r="10223" b="9439"/>
          <a:stretch>
            <a:fillRect/>
          </a:stretch>
        </p:blipFill>
        <p:spPr bwMode="auto">
          <a:xfrm>
            <a:off x="1371600" y="478521"/>
            <a:ext cx="1644151" cy="7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N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89" y="519077"/>
            <a:ext cx="1678052" cy="7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7">
      <a:dk1>
        <a:sysClr val="windowText" lastClr="000000"/>
      </a:dk1>
      <a:lt1>
        <a:sysClr val="window" lastClr="FFFFFF"/>
      </a:lt1>
      <a:dk2>
        <a:srgbClr val="04617B"/>
      </a:dk2>
      <a:lt2>
        <a:srgbClr val="546321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</Words>
  <Application>Microsoft Office PowerPoint</Application>
  <PresentationFormat>Bildschirmpräsentation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Solstice</vt:lpstr>
      <vt:lpstr>         ნარჩენების ინტეგრირებული    მართვის დანერგვა, 4R-კონცეფცია, გამოწვევები, მიზნები და შედეგები.                                         </vt:lpstr>
      <vt:lpstr>PowerPoint-Präsentation</vt:lpstr>
      <vt:lpstr>                                                            </vt:lpstr>
      <vt:lpstr>Energy Recovery – ენერგიის აღდგენა გულისხმობს ნარჩენების თერმულ დამუშავებას,  რომლის დროსაც წარმოიქმნება  სასარგებლო ენერგია </vt:lpstr>
      <vt:lpstr>რას ნიშნავს ნარჩენების გადამუშავება?</vt:lpstr>
      <vt:lpstr>რატომ არის ნარჩენების მართვა აუცილებელი პროცესი?</vt:lpstr>
      <vt:lpstr>PowerPoint-Präsentation</vt:lpstr>
      <vt:lpstr>PowerPoint-Präsentation</vt:lpstr>
      <vt:lpstr>     სემინარი წინანდლის საჯარო სკოლაში 4R კონცეფცია და ნარჩენების მართვა.</vt:lpstr>
      <vt:lpstr>    დასუფთავების აქცია და ნარჩენების სეპარირება.</vt:lpstr>
      <vt:lpstr>ილია უნის სამეცნიერო პიკნიკი, ნარჩენების გამოყენება და ცნობიერების ამაღლება.</vt:lpstr>
      <vt:lpstr>PowerPoint-Präsentation</vt:lpstr>
      <vt:lpstr>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JorJo</dc:creator>
  <cp:lastModifiedBy>Admin</cp:lastModifiedBy>
  <cp:revision>88</cp:revision>
  <dcterms:created xsi:type="dcterms:W3CDTF">2014-08-02T12:22:42Z</dcterms:created>
  <dcterms:modified xsi:type="dcterms:W3CDTF">2014-11-24T18:12:44Z</dcterms:modified>
</cp:coreProperties>
</file>