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57" r:id="rId5"/>
    <p:sldId id="263" r:id="rId6"/>
    <p:sldId id="264" r:id="rId7"/>
    <p:sldId id="265" r:id="rId8"/>
    <p:sldId id="276" r:id="rId9"/>
    <p:sldId id="266" r:id="rId10"/>
    <p:sldId id="260" r:id="rId11"/>
    <p:sldId id="277" r:id="rId12"/>
    <p:sldId id="278" r:id="rId13"/>
    <p:sldId id="280" r:id="rId14"/>
    <p:sldId id="267" r:id="rId15"/>
    <p:sldId id="274" r:id="rId16"/>
    <p:sldId id="281" r:id="rId17"/>
    <p:sldId id="282" r:id="rId18"/>
    <p:sldId id="271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9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4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5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7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6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6B4E-9C13-4A96-A452-B9F403C434E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9084-A930-4531-8E34-F5A99C203959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6000" contrast="2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92288"/>
          </a:xfrm>
        </p:spPr>
        <p:txBody>
          <a:bodyPr>
            <a:noAutofit/>
          </a:bodyPr>
          <a:lstStyle/>
          <a:p>
            <a:r>
              <a:rPr lang="ka-GE" sz="2800" b="1" dirty="0"/>
              <a:t>კასპის მუნიციპალიტეტის სოფელ ახალქალაქის   ა(ა)იპ   ქალთა თემი „თეძამთან“ </a:t>
            </a:r>
            <a:r>
              <a:rPr lang="ka-GE" sz="2800" b="1" dirty="0" smtClean="0"/>
              <a:t>არსებული ეკოკლუბი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ka-GE" sz="2800" b="1" dirty="0" smtClean="0"/>
              <a:t>  </a:t>
            </a:r>
            <a:r>
              <a:rPr lang="ka-GE" sz="2800" b="1" dirty="0"/>
              <a:t>„</a:t>
            </a:r>
            <a:r>
              <a:rPr lang="ka-GE" sz="3600" b="1" dirty="0"/>
              <a:t>სუფთა სამყარო“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400" b="1" dirty="0" smtClean="0"/>
              <a:t>პროექტი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6093296"/>
            <a:ext cx="6400800" cy="792088"/>
          </a:xfrm>
        </p:spPr>
        <p:txBody>
          <a:bodyPr/>
          <a:lstStyle/>
          <a:p>
            <a:r>
              <a:rPr lang="ka-GE" sz="1800" b="1" dirty="0" smtClean="0">
                <a:solidFill>
                  <a:schemeClr val="tx1"/>
                </a:solidFill>
              </a:rPr>
              <a:t>თბილისი, 2014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29000"/>
            <a:ext cx="77724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b="1" dirty="0" smtClean="0"/>
              <a:t>კომპოსტირება ფოთლების დაწვის ნაცვლად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dirty="0" smtClean="0"/>
              <a:t/>
            </a:r>
            <a:br>
              <a:rPr lang="ka-GE" dirty="0" smtClean="0"/>
            </a:br>
            <a:endParaRPr lang="ru-RU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28056" y="5013176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400" b="1" dirty="0">
                <a:solidFill>
                  <a:schemeClr val="tx1"/>
                </a:solidFill>
              </a:rPr>
              <a:t>პროექტის ხელმძღვანელი: ეთო ჯინჭარაძე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6000" contrast="-28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/>
              <a:t>კომპოსტირების დადებითი მხარეები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ორგანულ ნარჩენები</a:t>
            </a:r>
            <a:r>
              <a:rPr lang="ka-GE" b="1" dirty="0" smtClean="0"/>
              <a:t>ს კომპოსტირებით </a:t>
            </a:r>
            <a:r>
              <a:rPr lang="ka-GE" dirty="0" smtClean="0"/>
              <a:t>შესაძლებელია</a:t>
            </a:r>
            <a:r>
              <a:rPr lang="ru-RU" dirty="0" smtClean="0"/>
              <a:t> ნარჩენების მას</a:t>
            </a:r>
            <a:r>
              <a:rPr lang="ka-GE" dirty="0" smtClean="0"/>
              <a:t>ი</a:t>
            </a:r>
            <a:r>
              <a:rPr lang="ru-RU" dirty="0" smtClean="0"/>
              <a:t>ს </a:t>
            </a:r>
            <a:r>
              <a:rPr lang="ka-GE" dirty="0" smtClean="0"/>
              <a:t>თითქმის 2-ჯერ შემცირება </a:t>
            </a:r>
            <a:r>
              <a:rPr lang="ru-RU" dirty="0" smtClean="0"/>
              <a:t>და ამავდროულად ძვირფას</a:t>
            </a:r>
            <a:r>
              <a:rPr lang="ka-GE" dirty="0" smtClean="0"/>
              <a:t>ი</a:t>
            </a:r>
            <a:r>
              <a:rPr lang="ru-RU" dirty="0" smtClean="0"/>
              <a:t> ორგანულ</a:t>
            </a:r>
            <a:r>
              <a:rPr lang="ka-GE" dirty="0" smtClean="0"/>
              <a:t>ო</a:t>
            </a:r>
            <a:r>
              <a:rPr lang="ru-RU" dirty="0" smtClean="0"/>
              <a:t> სასუქ</a:t>
            </a:r>
            <a:r>
              <a:rPr lang="ka-GE" dirty="0" smtClean="0"/>
              <a:t>ის მიღება</a:t>
            </a:r>
          </a:p>
          <a:p>
            <a:endParaRPr lang="ka-GE" dirty="0" smtClean="0"/>
          </a:p>
          <a:p>
            <a:r>
              <a:rPr lang="ru-RU" b="1" dirty="0" smtClean="0"/>
              <a:t>კომპოსტი</a:t>
            </a:r>
            <a:r>
              <a:rPr lang="ru-RU" dirty="0" smtClean="0"/>
              <a:t> </a:t>
            </a:r>
            <a:r>
              <a:rPr lang="ka-GE" dirty="0" smtClean="0"/>
              <a:t>- “ბაღის შავი ოქრო” - </a:t>
            </a:r>
            <a:r>
              <a:rPr lang="ru-RU" dirty="0" smtClean="0"/>
              <a:t>ძვირფასი ორგანული მასაა</a:t>
            </a:r>
            <a:endParaRPr lang="ka-GE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ka-GE" dirty="0" smtClean="0"/>
          </a:p>
          <a:p>
            <a:r>
              <a:rPr lang="ka-GE" dirty="0" smtClean="0"/>
              <a:t>შესაძლებელია </a:t>
            </a:r>
            <a:r>
              <a:rPr lang="ru-RU" dirty="0" smtClean="0"/>
              <a:t>ყვავილებისა თუ ბოსტნეულის ბაღში ყოველგვარი შეზღუდვის გარეშე</a:t>
            </a:r>
            <a:r>
              <a:rPr lang="ka-GE" dirty="0" smtClean="0"/>
              <a:t> გამოვიყენოთ</a:t>
            </a:r>
          </a:p>
          <a:p>
            <a:endParaRPr lang="ka-GE" dirty="0" smtClean="0"/>
          </a:p>
          <a:p>
            <a:r>
              <a:rPr lang="ka-GE" dirty="0" smtClean="0"/>
              <a:t>ხელს </a:t>
            </a:r>
            <a:r>
              <a:rPr lang="ru-RU" dirty="0" smtClean="0"/>
              <a:t>უწყობს ნიადაგში ორგანული ნივთიერებების შემცველობის ზრდას და  ნიადაგის სტრუქტურის გაუმჯობესებას</a:t>
            </a:r>
            <a:endParaRPr lang="ka-GE" dirty="0" smtClean="0"/>
          </a:p>
          <a:p>
            <a:endParaRPr lang="ka-GE" dirty="0" smtClean="0"/>
          </a:p>
          <a:p>
            <a:r>
              <a:rPr lang="ru-RU" dirty="0" smtClean="0"/>
              <a:t>ქიმიური სასუქების </a:t>
            </a:r>
            <a:r>
              <a:rPr lang="ka-GE" dirty="0" smtClean="0"/>
              <a:t> </a:t>
            </a:r>
            <a:r>
              <a:rPr lang="ru-RU" dirty="0" smtClean="0"/>
              <a:t>ძალიან იაფი და სასარგებლო შემცვლელია</a:t>
            </a:r>
            <a:endParaRPr lang="ka-GE" dirty="0" smtClean="0"/>
          </a:p>
          <a:p>
            <a:endParaRPr lang="ka-GE" dirty="0" smtClean="0"/>
          </a:p>
          <a:p>
            <a:r>
              <a:rPr lang="ka-GE" dirty="0" smtClean="0"/>
              <a:t>მარტივი დასამზადებელია, </a:t>
            </a:r>
            <a:r>
              <a:rPr lang="ru-RU" dirty="0" smtClean="0"/>
              <a:t>რადგან მის დამზადებაში თავად ბუნება გვეხმარება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/>
              <a:t>სამოქმედო გეგმა </a:t>
            </a:r>
            <a:endParaRPr lang="ru-RU" sz="3600" b="1" dirty="0"/>
          </a:p>
        </p:txBody>
      </p:sp>
      <p:pic>
        <p:nvPicPr>
          <p:cNvPr id="4" name="Picture 2" descr="C:\Users\user\Desktop\ეთიას ეკოკლუბები\1911718_796054053742272_1226102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1368152"/>
          </a:xfrm>
          <a:prstGeom prst="rect">
            <a:avLst/>
          </a:prstGeom>
          <a:noFill/>
        </p:spPr>
      </p:pic>
      <p:pic>
        <p:nvPicPr>
          <p:cNvPr id="5" name="Picture 4" descr="C:\Users\user\Desktop\ეთიას ეკოკლუბები\imaczx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812"/>
            <a:ext cx="2304256" cy="2194052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1277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i="1" u="sng" smtClean="0"/>
              <a:t>პირველი ეტაპი:</a:t>
            </a:r>
            <a:r>
              <a:rPr lang="ka-GE" smtClean="0"/>
              <a:t> ოქტომბერი - ნოემბერი 2014</a:t>
            </a:r>
          </a:p>
          <a:p>
            <a:endParaRPr lang="en-US" smtClean="0"/>
          </a:p>
          <a:p>
            <a:r>
              <a:rPr lang="ka-GE" smtClean="0"/>
              <a:t>საინფორმაციო შეხვედრის მოწყობა მოსახლეობისათვის. სამიზნე ჯგუფი: სკოლის მასწავლებლები, ეკოკლუბელების მშობლები, მეზობლები</a:t>
            </a:r>
          </a:p>
          <a:p>
            <a:endParaRPr lang="en-US" smtClean="0"/>
          </a:p>
          <a:p>
            <a:r>
              <a:rPr lang="ka-GE" smtClean="0"/>
              <a:t>კომპოსტერების აგება დაინტერესებულ მოსახლეობასთან. </a:t>
            </a:r>
            <a:endParaRPr lang="en-US" smtClean="0"/>
          </a:p>
          <a:p>
            <a:r>
              <a:rPr lang="ka-GE" smtClean="0"/>
              <a:t>შედეგების შეჯამება</a:t>
            </a:r>
          </a:p>
          <a:p>
            <a:endParaRPr lang="en-US" smtClean="0"/>
          </a:p>
          <a:p>
            <a:r>
              <a:rPr lang="ka-GE" i="1" u="sng" smtClean="0"/>
              <a:t>მეორე ეტაპი:</a:t>
            </a:r>
            <a:r>
              <a:rPr lang="ka-GE" smtClean="0"/>
              <a:t> მარტი- ივნისი 2015 , სექტემბერი - ნოემბერი 2015</a:t>
            </a:r>
          </a:p>
          <a:p>
            <a:endParaRPr lang="en-US" smtClean="0"/>
          </a:p>
          <a:p>
            <a:r>
              <a:rPr lang="ka-GE" smtClean="0"/>
              <a:t>საინფორმაციო შეხვედრის მოწყობა მოსახლეობისათვის. სამიზნე ჯგუფი: მეზობლები, სოფლის დანარაჩენი მოსახლეობა, სხვასადასხვა დაწესებულებების თანამშრომლები.</a:t>
            </a:r>
          </a:p>
          <a:p>
            <a:endParaRPr lang="en-US" smtClean="0"/>
          </a:p>
          <a:p>
            <a:r>
              <a:rPr lang="ka-GE" smtClean="0"/>
              <a:t>კომპოსტერების აგება დაინტერესებულ მოსახლეობასთან. </a:t>
            </a:r>
            <a:endParaRPr lang="en-US" smtClean="0"/>
          </a:p>
          <a:p>
            <a:r>
              <a:rPr lang="ka-GE" smtClean="0"/>
              <a:t>შედეგების შეჯამება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20480" cy="2290266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საინფორმაციო შეხვედრა</a:t>
            </a:r>
            <a:br>
              <a:rPr lang="ka-GE" sz="3200" b="1" dirty="0" smtClean="0"/>
            </a:br>
            <a:r>
              <a:rPr lang="ka-GE" sz="3200" b="1" dirty="0" smtClean="0"/>
              <a:t>მშობლებთან და მასწავლებლებთან</a:t>
            </a:r>
            <a:endParaRPr lang="ru-RU" sz="3200" b="1" dirty="0"/>
          </a:p>
        </p:txBody>
      </p:sp>
      <p:pic>
        <p:nvPicPr>
          <p:cNvPr id="4" name="Picture 2" descr="C:\Users\user\Desktop\ეთიას ეკოკლუბები\1911718_796054053742272_1226102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3024336" cy="3024336"/>
          </a:xfrm>
          <a:prstGeom prst="rect">
            <a:avLst/>
          </a:prstGeom>
          <a:noFill/>
        </p:spPr>
      </p:pic>
      <p:pic>
        <p:nvPicPr>
          <p:cNvPr id="3075" name="Picture 3" descr="D:\1-ADMIN-ar cashalo\Desktop\Afer Windows\კასპი ახალქალაქი\me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" y="2996952"/>
            <a:ext cx="5388322" cy="38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1-ADMIN-ar cashalo\Desktop\Afer Windows\კასპი ახალქალაქი\me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41"/>
            <a:ext cx="4779482" cy="37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196752"/>
            <a:ext cx="3038872" cy="447977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ka-GE" sz="2800" b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ka-GE" b="1" dirty="0" smtClean="0"/>
              <a:t>კომპოსტირება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ka-GE" b="1" dirty="0" smtClean="0"/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b="1" dirty="0" smtClean="0"/>
              <a:t>VS</a:t>
            </a:r>
            <a:endParaRPr lang="ka-GE" b="1" dirty="0" smtClean="0"/>
          </a:p>
          <a:p>
            <a:pPr marL="0" indent="0" algn="ctr">
              <a:spcBef>
                <a:spcPts val="600"/>
              </a:spcBef>
              <a:buNone/>
            </a:pPr>
            <a:endParaRPr lang="de-DE" b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ka-GE" b="1" dirty="0" smtClean="0"/>
              <a:t>დაწვა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34" y="-27384"/>
            <a:ext cx="276787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34" y="4365104"/>
            <a:ext cx="276787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16454" y="1901047"/>
            <a:ext cx="2160240" cy="276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user\Desktop\ეთიას ეკოკლუბები\1898072_796054713742206_161418443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309634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user\Desktop\ეთიას ეკოკლუბები\1489215_796055010408843_62726709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3" y="2348880"/>
            <a:ext cx="309634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Users\user\Desktop\ეთიას ეკოკლუბები\1970650_796054737075537_2550138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4725144"/>
            <a:ext cx="309634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6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-ADMIN-ar cashalo\Desktop\Afer Windows\კასპი ახალქალაქი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259632" y="231031"/>
            <a:ext cx="7285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/>
              <a:t>მობილური ჯგუფი კომპოსტერის მშენებლობისას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ka-GE" sz="2400" b="1" dirty="0" smtClean="0"/>
              <a:t>ეკოკლუბელების მიერ აგებული კომპოსტერი არტ </a:t>
            </a:r>
            <a:r>
              <a:rPr lang="ka-GE" sz="2400" b="1" dirty="0" smtClean="0"/>
              <a:t>ვილა </a:t>
            </a:r>
            <a:r>
              <a:rPr lang="ka-GE" sz="2400" b="1" dirty="0" smtClean="0"/>
              <a:t>გარიყულას ეზოში </a:t>
            </a:r>
            <a:endParaRPr lang="en-US" sz="2400" b="1" dirty="0"/>
          </a:p>
        </p:txBody>
      </p:sp>
      <p:pic>
        <p:nvPicPr>
          <p:cNvPr id="3" name="Picture 2" descr="D:\1-ADMIN-ar cashalo\Desktop\Afer Windows\კასპი ახალქალაქი\gari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01924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ka-GE" sz="2400" b="1" dirty="0" smtClean="0"/>
              <a:t>ეკოკლუბელების მიერ აგებული კომპოსტერები</a:t>
            </a:r>
            <a:endParaRPr lang="en-US" sz="2400" b="1" dirty="0"/>
          </a:p>
        </p:txBody>
      </p:sp>
      <p:pic>
        <p:nvPicPr>
          <p:cNvPr id="4098" name="Picture 2" descr="D:\1-ADMIN-ar cashalo\Desktop\Afer Windows\კასპი ახალქალაქი\kom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4" y="1022469"/>
            <a:ext cx="7625198" cy="5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ka-GE" sz="2400" b="1" dirty="0" smtClean="0"/>
              <a:t>კომპოსტერების დამატებითი - სადემონსტრაციო ფუნქცია</a:t>
            </a:r>
            <a:endParaRPr lang="en-US" sz="2400" b="1" dirty="0"/>
          </a:p>
        </p:txBody>
      </p:sp>
      <p:pic>
        <p:nvPicPr>
          <p:cNvPr id="3" name="Picture 2" descr="D:\1-ADMIN-ar cashalo\Desktop\Afer Windows\კასპი ახალქალაქი\gari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09936"/>
            <a:ext cx="7560839" cy="56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ka-GE" sz="3600" b="1" dirty="0"/>
              <a:t>შემოგვიერთდით - </a:t>
            </a:r>
            <a:r>
              <a:rPr lang="ru-RU" sz="3600" b="1" dirty="0"/>
              <a:t>მხოლოდ ერთად შეგვიძლია ვიზრუნოთ ჯანსაღი გარემოსათვის! </a:t>
            </a:r>
            <a:endParaRPr lang="en-US" sz="3600" b="1" dirty="0"/>
          </a:p>
        </p:txBody>
      </p:sp>
      <p:pic>
        <p:nvPicPr>
          <p:cNvPr id="1026" name="Picture 2" descr="D:\1-ADMIN-ar cashalo\Desktop\rkoni_eto\DSCF5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88" y="1731150"/>
            <a:ext cx="6584280" cy="49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ka-GE" b="1" dirty="0" smtClean="0"/>
              <a:t>გმადლობთ ყურადღებისთვის! </a:t>
            </a:r>
            <a:br>
              <a:rPr lang="ka-GE" b="1" dirty="0" smtClean="0"/>
            </a:br>
            <a:r>
              <a:rPr lang="ka-GE" b="1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9218" name="Picture 2" descr="C:\Users\user\Desktop\ეთიას ეკოკლუბები\1920108_796053897075621_134010930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90" y="548680"/>
            <a:ext cx="3460998" cy="2437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C:\Users\user\Desktop\ეთიას ეკოკლუბები\1622766_796053920408952_11070708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2543175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ocuments\ეთო\Composting\1109-energie-aus-der-biotonn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448722" cy="2272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ეთიას ეკოკლუბები\1911718_796054053742272_12261020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93096"/>
            <a:ext cx="216024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Users\user\Desktop\ეთიას ეკოკლუბები\1782065_796054093742268_122425231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3" y="4722908"/>
            <a:ext cx="3024336" cy="2018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C:\Users\user\Desktop\ეთიას ეკოკლუბები\1779784_796054807075530_5166025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3833" y="4293096"/>
            <a:ext cx="278789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/>
              <a:t>ეკოკლუბი „სუფთა სამყარო“</a:t>
            </a:r>
            <a:endParaRPr lang="ru-RU" sz="3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pic>
        <p:nvPicPr>
          <p:cNvPr id="4098" name="Picture 2" descr="D:\1-ADMIN-ar cashalo\Desktop\Afer Windows\კასპი ახალქალაქი\10723665_1491624037759189_2100663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594445"/>
            <a:ext cx="75057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/>
              <a:t>სოფელი ახალქალაქი, კასპის მუნიციპალიტეტი</a:t>
            </a:r>
            <a:endParaRPr lang="ru-RU" sz="3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pic>
        <p:nvPicPr>
          <p:cNvPr id="3074" name="Picture 2" descr="D:\1-ADMIN-ar cashalo\Desktop\Afer Windows\კასპი ახალქალაქი\1280px-Vil._Akhalkalaki_(G.N._200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4" y="1772816"/>
            <a:ext cx="795760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/>
              <a:t>ნარჩენების „მართვა“ და დაბინძურებული გარემო </a:t>
            </a:r>
            <a:endParaRPr lang="ru-RU" sz="3600" b="1" dirty="0"/>
          </a:p>
        </p:txBody>
      </p:sp>
      <p:pic>
        <p:nvPicPr>
          <p:cNvPr id="1029" name="Picture 5" descr="C:\Users\User\Desktop\Composting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68" y="4653136"/>
            <a:ext cx="365893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6834" y="1931506"/>
            <a:ext cx="21308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1-ADMIN-ar cashalo\Desktop\Afer Windows\კასპი ახალქალაქი\10603716_1509239262664333_112173587582171879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ეთო\Composting\1109-energie-aus-der-biotonn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3828621" cy="28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ocuments\ეთო\Composting\Lea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971"/>
            <a:ext cx="3312368" cy="23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Documents\ეთო\Composting\greenW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419872" cy="24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35433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კ</a:t>
            </a:r>
            <a:r>
              <a:rPr lang="ka-GE" sz="2400" b="1" dirty="0" smtClean="0"/>
              <a:t>ომპოსტი</a:t>
            </a:r>
            <a:endParaRPr lang="ru-RU" sz="2400" b="1" dirty="0"/>
          </a:p>
        </p:txBody>
      </p:sp>
      <p:pic>
        <p:nvPicPr>
          <p:cNvPr id="4098" name="Picture 2" descr="C:\Users\user\Desktop\ეთიას ეკოკლუბები\1797326_796054847075526_88716966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7233" y="1484784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ეთიას ეკოკლუბები\1779784_796054807075530_516602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05064"/>
            <a:ext cx="3751429" cy="28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b="1" dirty="0" smtClean="0"/>
              <a:t>       ორგანული ნარჩენების კომპოსტირება</a:t>
            </a:r>
            <a:endParaRPr lang="ru-RU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51920" y="3356992"/>
            <a:ext cx="64807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71800" y="2996952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098" idx="1"/>
          </p:cNvCxnSpPr>
          <p:nvPr/>
        </p:nvCxnSpPr>
        <p:spPr>
          <a:xfrm>
            <a:off x="3131840" y="2276872"/>
            <a:ext cx="845393" cy="131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96136" y="342900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4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ეთო\Composting\1109-energie-aus-der-biotonn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612597" cy="33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ocuments\ეთო\Composting\Lea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8160"/>
            <a:ext cx="3312368" cy="23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b="1" dirty="0" smtClean="0"/>
              <a:t>ორგანული ნარჩენები</a:t>
            </a:r>
            <a:endParaRPr lang="ru-RU" sz="3600" b="1" dirty="0"/>
          </a:p>
        </p:txBody>
      </p:sp>
      <p:pic>
        <p:nvPicPr>
          <p:cNvPr id="2061" name="Picture 13" descr="C:\Users\user\Documents\ეთო\Composting\greenW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2204"/>
            <a:ext cx="3419872" cy="24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ocuments\ეთო\Composting\New_garden_items_-_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3501008"/>
            <a:ext cx="290658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1124744"/>
            <a:ext cx="3384376" cy="5431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ორგანულ</a:t>
            </a:r>
            <a:r>
              <a:rPr lang="ka-GE" sz="2400" dirty="0" smtClean="0"/>
              <a:t>ი</a:t>
            </a:r>
            <a:r>
              <a:rPr lang="ru-RU" sz="2400" dirty="0" smtClean="0"/>
              <a:t> ნარჩენებ</a:t>
            </a:r>
            <a:r>
              <a:rPr lang="ka-GE" sz="2400" dirty="0" smtClean="0"/>
              <a:t>ი</a:t>
            </a:r>
            <a:r>
              <a:rPr lang="ru-RU" sz="2400" dirty="0" smtClean="0"/>
              <a:t> </a:t>
            </a:r>
            <a:endParaRPr lang="ka-GE" sz="2400" dirty="0"/>
          </a:p>
          <a:p>
            <a:pPr algn="ctr"/>
            <a:endParaRPr lang="ka-GE" sz="2400" dirty="0" smtClean="0"/>
          </a:p>
          <a:p>
            <a:pPr algn="ctr"/>
            <a:endParaRPr lang="ka-GE" sz="2400" dirty="0" smtClean="0"/>
          </a:p>
          <a:p>
            <a:pPr algn="ctr"/>
            <a:r>
              <a:rPr lang="ru-RU" sz="2400" dirty="0" err="1" smtClean="0"/>
              <a:t>ბიოდეგრადირებად</a:t>
            </a:r>
            <a:r>
              <a:rPr lang="ka-GE" sz="2400" dirty="0" smtClean="0"/>
              <a:t>ი</a:t>
            </a:r>
          </a:p>
          <a:p>
            <a:pPr algn="ctr"/>
            <a:r>
              <a:rPr lang="ka-GE" sz="2400" dirty="0" smtClean="0"/>
              <a:t>ნარჩენები</a:t>
            </a:r>
          </a:p>
          <a:p>
            <a:pPr algn="ctr"/>
            <a:r>
              <a:rPr lang="ru-RU" sz="2400" dirty="0" smtClean="0"/>
              <a:t> </a:t>
            </a:r>
            <a:endParaRPr lang="ka-GE" sz="2400" dirty="0" smtClean="0"/>
          </a:p>
          <a:p>
            <a:pPr algn="ctr"/>
            <a:r>
              <a:rPr lang="ru-RU" sz="2400" dirty="0" err="1" smtClean="0"/>
              <a:t>ბიონარჩენებ</a:t>
            </a:r>
            <a:r>
              <a:rPr lang="ka-GE" sz="2400" dirty="0"/>
              <a:t>ი</a:t>
            </a:r>
            <a:endParaRPr lang="ka-GE" sz="2400" dirty="0" smtClean="0"/>
          </a:p>
          <a:p>
            <a:pPr algn="ctr"/>
            <a:endParaRPr lang="ka-GE" sz="2400" dirty="0" smtClean="0"/>
          </a:p>
          <a:p>
            <a:pPr algn="ctr"/>
            <a:r>
              <a:rPr lang="ru-RU" sz="2400" dirty="0" err="1" smtClean="0"/>
              <a:t>მასალა</a:t>
            </a:r>
            <a:r>
              <a:rPr lang="ru-RU" sz="2400" dirty="0"/>
              <a:t>, </a:t>
            </a:r>
            <a:endParaRPr lang="ka-GE" sz="2400" dirty="0" smtClean="0"/>
          </a:p>
          <a:p>
            <a:pPr algn="ctr"/>
            <a:r>
              <a:rPr lang="ka-GE" sz="2400" dirty="0" smtClean="0"/>
              <a:t>რომელიც</a:t>
            </a:r>
          </a:p>
          <a:p>
            <a:pPr algn="ctr"/>
            <a:r>
              <a:rPr lang="ru-RU" sz="2400" dirty="0" err="1" smtClean="0"/>
              <a:t>ბუნებრივად</a:t>
            </a:r>
            <a:r>
              <a:rPr lang="ru-RU" sz="2400" dirty="0" smtClean="0"/>
              <a:t> </a:t>
            </a:r>
            <a:r>
              <a:rPr lang="ru-RU" sz="2400" dirty="0" err="1"/>
              <a:t>მიკროორგანიზმების</a:t>
            </a:r>
            <a:r>
              <a:rPr lang="ru-RU" sz="2400" dirty="0"/>
              <a:t> </a:t>
            </a:r>
            <a:r>
              <a:rPr lang="ru-RU" sz="2400" dirty="0" err="1"/>
              <a:t>მიერ</a:t>
            </a:r>
            <a:r>
              <a:rPr lang="ru-RU" sz="2400" dirty="0"/>
              <a:t> </a:t>
            </a:r>
            <a:r>
              <a:rPr lang="ru-RU" sz="2400" dirty="0" err="1" smtClean="0"/>
              <a:t>იშლება</a:t>
            </a:r>
            <a:endParaRPr lang="ru-RU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27984" y="1988840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7984" y="335699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27984" y="4149080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00192" y="637203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საჭმლის</a:t>
            </a:r>
            <a:r>
              <a:rPr lang="ru-RU" b="1" dirty="0"/>
              <a:t> </a:t>
            </a:r>
            <a:r>
              <a:rPr lang="ka-GE" b="1" dirty="0" smtClean="0"/>
              <a:t> </a:t>
            </a:r>
            <a:r>
              <a:rPr lang="ru-RU" b="1" dirty="0" err="1" smtClean="0"/>
              <a:t>ნარჩენები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278092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ფოთლები</a:t>
            </a:r>
            <a:endParaRPr lang="ru-RU" b="1" dirty="0"/>
          </a:p>
        </p:txBody>
      </p:sp>
      <p:sp>
        <p:nvSpPr>
          <p:cNvPr id="9" name="Rectangle 8"/>
          <p:cNvSpPr/>
          <p:nvPr/>
        </p:nvSpPr>
        <p:spPr>
          <a:xfrm>
            <a:off x="6519715" y="3358733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მოთიბული</a:t>
            </a:r>
            <a:r>
              <a:rPr lang="ru-RU" b="1" dirty="0"/>
              <a:t> </a:t>
            </a:r>
            <a:r>
              <a:rPr lang="ru-RU" b="1" dirty="0" err="1"/>
              <a:t>ბალახი</a:t>
            </a:r>
            <a:r>
              <a:rPr lang="ru-RU" b="1" dirty="0"/>
              <a:t>, </a:t>
            </a:r>
            <a:endParaRPr lang="ka-GE" b="1" dirty="0" smtClean="0"/>
          </a:p>
          <a:p>
            <a:pPr algn="ctr"/>
            <a:r>
              <a:rPr lang="ru-RU" b="1" dirty="0" err="1" smtClean="0"/>
              <a:t>ხის</a:t>
            </a:r>
            <a:r>
              <a:rPr lang="ru-RU" b="1" dirty="0" smtClean="0"/>
              <a:t> </a:t>
            </a:r>
            <a:r>
              <a:rPr lang="ru-RU" b="1" dirty="0" err="1"/>
              <a:t>ტოტები</a:t>
            </a:r>
            <a:endParaRPr lang="ka-GE" b="1" dirty="0"/>
          </a:p>
        </p:txBody>
      </p:sp>
    </p:spTree>
    <p:extLst>
      <p:ext uri="{BB962C8B-B14F-4D97-AF65-F5344CB8AC3E}">
        <p14:creationId xmlns:p14="http://schemas.microsoft.com/office/powerpoint/2010/main" val="36634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/>
              <a:t>ორგანული ნარჩენები და მათი </a:t>
            </a:r>
            <a:r>
              <a:rPr lang="ka-GE" sz="3600" b="1" dirty="0" smtClean="0"/>
              <a:t>წვა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ნაგავსაყრელზე განთავსებული ნარჩენების მთლიანი მასის 20% ბაღებსა და ეზოებში წარმოქმნილ</a:t>
            </a:r>
            <a:r>
              <a:rPr lang="ka-GE" sz="2000" dirty="0" smtClean="0"/>
              <a:t>ი</a:t>
            </a:r>
            <a:r>
              <a:rPr lang="ru-RU" sz="2000" dirty="0" smtClean="0"/>
              <a:t> ორგანულ</a:t>
            </a:r>
            <a:r>
              <a:rPr lang="ka-GE" sz="2000" dirty="0" smtClean="0"/>
              <a:t>ი</a:t>
            </a:r>
            <a:r>
              <a:rPr lang="ru-RU" sz="2000" dirty="0" smtClean="0"/>
              <a:t> ნარჩენებ</a:t>
            </a:r>
            <a:r>
              <a:rPr lang="ka-GE" sz="2000" dirty="0" smtClean="0"/>
              <a:t>ია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ეს მასა უმრავლეს შემთხვევაში იწვება, </a:t>
            </a:r>
            <a:endParaRPr lang="ka-GE" sz="2000" dirty="0" smtClean="0"/>
          </a:p>
          <a:p>
            <a:pPr>
              <a:buNone/>
            </a:pPr>
            <a:r>
              <a:rPr lang="ka-GE" sz="2000" dirty="0" smtClean="0"/>
              <a:t>	</a:t>
            </a:r>
            <a:r>
              <a:rPr lang="ru-RU" sz="2000" dirty="0" smtClean="0"/>
              <a:t>რაც ძალიან მავნებელ გაზებს </a:t>
            </a:r>
            <a:endParaRPr lang="ka-GE" sz="2000" dirty="0" smtClean="0"/>
          </a:p>
          <a:p>
            <a:pPr>
              <a:buNone/>
            </a:pPr>
            <a:r>
              <a:rPr lang="ka-GE" sz="2000" dirty="0" smtClean="0"/>
              <a:t>	</a:t>
            </a:r>
            <a:r>
              <a:rPr lang="ru-RU" sz="2000" dirty="0" smtClean="0"/>
              <a:t>გამოყოფს გარემოში</a:t>
            </a:r>
            <a:endParaRPr lang="ka-GE" sz="2000" dirty="0" smtClean="0"/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სამწუხაროდ ხშირად იწვება ნაგვის </a:t>
            </a:r>
            <a:endParaRPr lang="ka-GE" sz="2000" dirty="0" smtClean="0"/>
          </a:p>
          <a:p>
            <a:pPr>
              <a:buNone/>
            </a:pPr>
            <a:r>
              <a:rPr lang="ka-GE" sz="2000" dirty="0" smtClean="0"/>
              <a:t>	</a:t>
            </a:r>
            <a:r>
              <a:rPr lang="ru-RU" sz="2000" dirty="0" smtClean="0"/>
              <a:t>კონტეინერებში სხვა სახის </a:t>
            </a:r>
            <a:endParaRPr lang="ka-GE" sz="2000" dirty="0" smtClean="0"/>
          </a:p>
          <a:p>
            <a:pPr>
              <a:buNone/>
            </a:pPr>
            <a:r>
              <a:rPr lang="ka-GE" sz="2000" dirty="0" smtClean="0"/>
              <a:t>	</a:t>
            </a:r>
            <a:r>
              <a:rPr lang="ru-RU" sz="2000" dirty="0" smtClean="0"/>
              <a:t>ნარჩენებთან ერთად </a:t>
            </a:r>
            <a:endParaRPr lang="ka-GE" sz="2000" dirty="0" smtClean="0"/>
          </a:p>
          <a:p>
            <a:pPr>
              <a:buNone/>
            </a:pPr>
            <a:r>
              <a:rPr lang="ka-GE" sz="2000" dirty="0" smtClean="0"/>
              <a:t>	</a:t>
            </a:r>
            <a:r>
              <a:rPr lang="ru-RU" sz="2000" dirty="0" smtClean="0"/>
              <a:t>შერეული საჭმლის ნარჩენებიც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0233" y="2060849"/>
            <a:ext cx="201622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ეთიას ეკოკლუბები\1587214599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368" y="4653136"/>
            <a:ext cx="3336032" cy="2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5410200" cy="944562"/>
          </a:xfrm>
          <a:noFill/>
        </p:spPr>
        <p:txBody>
          <a:bodyPr>
            <a:noAutofit/>
          </a:bodyPr>
          <a:lstStyle/>
          <a:p>
            <a:pPr algn="l"/>
            <a:r>
              <a:rPr lang="ka-GE" sz="3600" b="1" dirty="0" smtClean="0"/>
              <a:t>ფოთლები</a:t>
            </a:r>
            <a:r>
              <a:rPr lang="ka-GE" sz="3600" b="1" dirty="0" smtClean="0"/>
              <a:t>ს დაწვა</a:t>
            </a:r>
            <a:r>
              <a:rPr lang="ka-GE" sz="3600" b="1" dirty="0" smtClean="0"/>
              <a:t> 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4824"/>
            <a:ext cx="8458201" cy="447977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ka-GE" sz="1800" dirty="0" smtClean="0"/>
          </a:p>
          <a:p>
            <a:pPr>
              <a:spcBef>
                <a:spcPts val="600"/>
              </a:spcBef>
            </a:pPr>
            <a:r>
              <a:rPr lang="ka-GE" sz="2000" dirty="0" smtClean="0"/>
              <a:t>ეკოლოგები </a:t>
            </a:r>
            <a:r>
              <a:rPr lang="ka-GE" sz="2000" dirty="0"/>
              <a:t>ფოთლების წვის ბოლს „ბიოლოგიურ </a:t>
            </a:r>
            <a:r>
              <a:rPr lang="ka-GE" sz="2000" dirty="0" smtClean="0"/>
              <a:t>იარაღს</a:t>
            </a:r>
            <a:r>
              <a:rPr lang="ka-GE" sz="2000" dirty="0"/>
              <a:t>“ </a:t>
            </a:r>
            <a:r>
              <a:rPr lang="ka-GE" sz="2000" dirty="0" smtClean="0"/>
              <a:t>უწოდებენ</a:t>
            </a:r>
            <a:r>
              <a:rPr lang="ka-GE" sz="2000" dirty="0"/>
              <a:t>. </a:t>
            </a:r>
            <a:endParaRPr lang="ka-GE" sz="2000" dirty="0" smtClean="0"/>
          </a:p>
          <a:p>
            <a:pPr>
              <a:spcBef>
                <a:spcPts val="600"/>
              </a:spcBef>
            </a:pPr>
            <a:endParaRPr lang="ka-GE" sz="2000" dirty="0" smtClean="0"/>
          </a:p>
          <a:p>
            <a:pPr>
              <a:spcBef>
                <a:spcPts val="600"/>
              </a:spcBef>
            </a:pPr>
            <a:r>
              <a:rPr lang="ka-GE" sz="2000" dirty="0" smtClean="0"/>
              <a:t>კოცონის </a:t>
            </a:r>
            <a:r>
              <a:rPr lang="ka-GE" sz="2000" dirty="0"/>
              <a:t>ბოლში დამაბინძურებელ ნივთიერებათა </a:t>
            </a:r>
            <a:r>
              <a:rPr lang="ka-GE" sz="2000" dirty="0" smtClean="0"/>
              <a:t>რაოდენობა 200-300-ჯერ </a:t>
            </a:r>
            <a:r>
              <a:rPr lang="ka-GE" sz="2000" dirty="0"/>
              <a:t>აღემატება დასაშვებ </a:t>
            </a:r>
            <a:r>
              <a:rPr lang="ka-GE" sz="2000" dirty="0" smtClean="0"/>
              <a:t>კონცენტრაციას</a:t>
            </a:r>
            <a:r>
              <a:rPr lang="ka-GE" sz="2000" dirty="0"/>
              <a:t>. </a:t>
            </a:r>
            <a:endParaRPr lang="ka-GE" sz="2000" dirty="0" smtClean="0"/>
          </a:p>
          <a:p>
            <a:pPr>
              <a:spcBef>
                <a:spcPts val="0"/>
              </a:spcBef>
            </a:pPr>
            <a:endParaRPr lang="ka-GE" sz="2000" dirty="0" smtClean="0"/>
          </a:p>
          <a:p>
            <a:pPr>
              <a:spcBef>
                <a:spcPts val="0"/>
              </a:spcBef>
            </a:pPr>
            <a:r>
              <a:rPr lang="ka-GE" sz="2000" dirty="0" smtClean="0"/>
              <a:t>ერთი </a:t>
            </a:r>
            <a:r>
              <a:rPr lang="ka-GE" sz="2000" dirty="0"/>
              <a:t>საათი ფოთლების წვის ბოლში ყოფნა ტოლფასია ჯანმრთელობის ზიანის ხუთი საათით </a:t>
            </a:r>
            <a:r>
              <a:rPr lang="ka-GE" sz="2000" dirty="0" smtClean="0"/>
              <a:t>ქალაქის</a:t>
            </a:r>
          </a:p>
          <a:p>
            <a:pPr marL="0" indent="0">
              <a:spcBef>
                <a:spcPts val="0"/>
              </a:spcBef>
              <a:buNone/>
            </a:pPr>
            <a:r>
              <a:rPr lang="ka-GE" sz="2000" dirty="0" smtClean="0"/>
              <a:t>      </a:t>
            </a:r>
            <a:r>
              <a:rPr lang="ka-GE" sz="2000" dirty="0"/>
              <a:t>ავტომაგისტრალზე </a:t>
            </a:r>
            <a:r>
              <a:rPr lang="ka-GE" sz="2000" dirty="0" smtClean="0"/>
              <a:t>ყოფნის</a:t>
            </a:r>
            <a:r>
              <a:rPr lang="ka-GE" sz="20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a-GE" sz="2000" dirty="0" smtClean="0"/>
              <a:t>ჩამოცვენილი </a:t>
            </a:r>
            <a:r>
              <a:rPr lang="ka-GE" sz="2000" dirty="0"/>
              <a:t>ფოთლების წვა მეტ ზიანს იძლევა, </a:t>
            </a:r>
            <a:endParaRPr lang="ka-GE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a-GE" sz="2000" dirty="0" smtClean="0"/>
              <a:t>     ვიდრე </a:t>
            </a:r>
            <a:r>
              <a:rPr lang="ka-GE" sz="2000" dirty="0"/>
              <a:t>გამონაბოლქვი აირები</a:t>
            </a:r>
            <a:r>
              <a:rPr lang="ka-GE" sz="2000" dirty="0" smtClean="0"/>
              <a:t>!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34" y="-27384"/>
            <a:ext cx="276787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77" y="4568272"/>
            <a:ext cx="2628127" cy="231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ka-GE" sz="3600" b="1" dirty="0" smtClean="0"/>
              <a:t>ორგანული ნარჩენები და მათი </a:t>
            </a:r>
            <a:r>
              <a:rPr lang="ka-GE" sz="3600" b="1" dirty="0" smtClean="0"/>
              <a:t>წვა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658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ორგანული ნარჩენების დაწვა  ჰაერს აბინძურებს </a:t>
            </a:r>
            <a:r>
              <a:rPr lang="en-US" sz="2000" b="1" dirty="0" smtClean="0"/>
              <a:t> </a:t>
            </a:r>
            <a:r>
              <a:rPr lang="ru-RU" sz="2000" b="1" dirty="0" smtClean="0"/>
              <a:t>ისეთი მდგრადი დამაბინძურებელით, როგორიცაა დიოქსი</a:t>
            </a:r>
            <a:r>
              <a:rPr lang="ka-GE" sz="2000" b="1" dirty="0" smtClean="0"/>
              <a:t>ნები, </a:t>
            </a:r>
          </a:p>
          <a:p>
            <a:pPr marL="0" indent="0">
              <a:buNone/>
            </a:pPr>
            <a:r>
              <a:rPr lang="ka-GE" sz="2000" b="1" dirty="0" smtClean="0"/>
              <a:t>      ფურანები, ბენზაპირენი</a:t>
            </a:r>
          </a:p>
          <a:p>
            <a:endParaRPr lang="en-US" sz="2000" b="1" dirty="0" smtClean="0"/>
          </a:p>
          <a:p>
            <a:pPr>
              <a:buNone/>
            </a:pPr>
            <a:r>
              <a:rPr lang="ka-GE" sz="2000" dirty="0" smtClean="0"/>
              <a:t>	- </a:t>
            </a:r>
            <a:r>
              <a:rPr lang="ru-RU" sz="1800" dirty="0" smtClean="0"/>
              <a:t>მეტად მოძრავია და დიდ მანძილზე გადაადგილდება</a:t>
            </a:r>
            <a:endParaRPr lang="ka-GE" sz="1800" dirty="0" smtClean="0"/>
          </a:p>
          <a:p>
            <a:pPr>
              <a:buNone/>
            </a:pP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	- </a:t>
            </a:r>
            <a:r>
              <a:rPr lang="ru-RU" sz="1800" dirty="0" smtClean="0"/>
              <a:t>ჰაერიდან შეიძლება დაბინძურდეს </a:t>
            </a:r>
            <a:r>
              <a:rPr lang="ka-GE" sz="1800" dirty="0" smtClean="0"/>
              <a:t> </a:t>
            </a:r>
            <a:r>
              <a:rPr lang="ru-RU" sz="1800" dirty="0" smtClean="0"/>
              <a:t>წყალი, ნიადაგი, საკვები </a:t>
            </a:r>
            <a:r>
              <a:rPr lang="ka-GE" sz="1800" dirty="0" smtClean="0"/>
              <a:t>პ</a:t>
            </a:r>
            <a:r>
              <a:rPr lang="ru-RU" sz="1800" dirty="0" smtClean="0"/>
              <a:t>როდუქტები</a:t>
            </a:r>
            <a:endParaRPr lang="ka-GE" sz="1800" dirty="0" smtClean="0"/>
          </a:p>
          <a:p>
            <a:pPr>
              <a:buNone/>
            </a:pP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	- </a:t>
            </a:r>
            <a:r>
              <a:rPr lang="ru-RU" sz="1800" dirty="0" smtClean="0"/>
              <a:t>გროვდება ნერვულ ქსოვილში, ღვიძლში და იწვევს მთელ რიგ პათოლოგიებს</a:t>
            </a:r>
            <a:endParaRPr lang="ka-GE" sz="1800" dirty="0" smtClean="0"/>
          </a:p>
          <a:p>
            <a:pPr>
              <a:buNone/>
            </a:pP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	-</a:t>
            </a:r>
            <a:r>
              <a:rPr lang="ru-RU" sz="1800" dirty="0" smtClean="0"/>
              <a:t> იწვევს სიმსივნეს, მოქმედებს ემბრიონზე, ბავშვი </a:t>
            </a: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	</a:t>
            </a:r>
            <a:r>
              <a:rPr lang="ru-RU" sz="1800" dirty="0" smtClean="0"/>
              <a:t>იბადება თანდაყოლილი მანკით და სხვადასხვა</a:t>
            </a: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	</a:t>
            </a:r>
            <a:r>
              <a:rPr lang="ru-RU" sz="1800" dirty="0" smtClean="0"/>
              <a:t> სიმახინჯეებით </a:t>
            </a:r>
            <a:endParaRPr lang="ka-GE" sz="1800" dirty="0" smtClean="0"/>
          </a:p>
          <a:p>
            <a:pPr>
              <a:buNone/>
            </a:pP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	- </a:t>
            </a:r>
            <a:r>
              <a:rPr lang="ru-RU" sz="1800" dirty="0" smtClean="0"/>
              <a:t>ორგანიზმში წლების </a:t>
            </a:r>
            <a:r>
              <a:rPr lang="ka-GE" sz="1800" dirty="0" smtClean="0"/>
              <a:t> </a:t>
            </a:r>
            <a:r>
              <a:rPr lang="ru-RU" sz="1800" dirty="0" smtClean="0"/>
              <a:t>განმავლობაში რჩება</a:t>
            </a:r>
            <a:endParaRPr lang="en-US" sz="1800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28318" y="1508786"/>
            <a:ext cx="134414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user\Desktop\ეთიას ეკოკლუბები\IMG_7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09120"/>
            <a:ext cx="2404718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კასპის მუნიციპალიტეტის სოფელ ახალქალაქის   ა(ა)იპ   ქალთა თემი „თეძამთან“ არსებული ეკოკლუბი    „სუფთა სამყარო“   პროექტი   </vt:lpstr>
      <vt:lpstr>ეკოკლუბი „სუფთა სამყარო“</vt:lpstr>
      <vt:lpstr>სოფელი ახალქალაქი, კასპის მუნიციპალიტეტი</vt:lpstr>
      <vt:lpstr>ნარჩენების „მართვა“ და დაბინძურებული გარემო </vt:lpstr>
      <vt:lpstr>PowerPoint-Präsentation</vt:lpstr>
      <vt:lpstr>PowerPoint-Präsentation</vt:lpstr>
      <vt:lpstr>ორგანული ნარჩენები და მათი წვა</vt:lpstr>
      <vt:lpstr>ფოთლების დაწვა  </vt:lpstr>
      <vt:lpstr>ორგანული ნარჩენები და მათი წვა</vt:lpstr>
      <vt:lpstr>კომპოსტირების დადებითი მხარეები</vt:lpstr>
      <vt:lpstr>სამოქმედო გეგმა </vt:lpstr>
      <vt:lpstr>საინფორმაციო შეხვედრა მშობლებთან და მასწავლებლებთან</vt:lpstr>
      <vt:lpstr>PowerPoint-Präsentation</vt:lpstr>
      <vt:lpstr>PowerPoint-Präsentation</vt:lpstr>
      <vt:lpstr>ეკოკლუბელების მიერ აგებული კომპოსტერი არტ ვილა გარიყულას ეზოში </vt:lpstr>
      <vt:lpstr>ეკოკლუბელების მიერ აგებული კომპოსტერები</vt:lpstr>
      <vt:lpstr>კომპოსტერების დამატებითი - სადემონსტრაციო ფუნქცია</vt:lpstr>
      <vt:lpstr>შემოგვიერთდით - მხოლოდ ერთად შეგვიძლია ვიზრუნოთ ჯანსაღი გარემოსათვის! </vt:lpstr>
      <vt:lpstr>გმადლობთ ყურადღებისთვის!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ნარჩენების მართვა - კომპოსტირება</dc:title>
  <dc:creator>User</dc:creator>
  <cp:lastModifiedBy>Admin</cp:lastModifiedBy>
  <cp:revision>169</cp:revision>
  <dcterms:created xsi:type="dcterms:W3CDTF">2014-02-20T09:11:47Z</dcterms:created>
  <dcterms:modified xsi:type="dcterms:W3CDTF">2014-12-01T05:42:04Z</dcterms:modified>
</cp:coreProperties>
</file>