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59" r:id="rId5"/>
    <p:sldId id="280" r:id="rId6"/>
    <p:sldId id="274" r:id="rId7"/>
    <p:sldId id="284" r:id="rId8"/>
    <p:sldId id="278" r:id="rId9"/>
    <p:sldId id="277" r:id="rId10"/>
    <p:sldId id="279" r:id="rId11"/>
    <p:sldId id="281" r:id="rId12"/>
    <p:sldId id="282" r:id="rId13"/>
    <p:sldId id="285" r:id="rId14"/>
    <p:sldId id="283" r:id="rId15"/>
    <p:sldId id="286" r:id="rId16"/>
    <p:sldId id="26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231DA3"/>
    <a:srgbClr val="008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97826" autoAdjust="0"/>
  </p:normalViewPr>
  <p:slideViewPr>
    <p:cSldViewPr>
      <p:cViewPr varScale="1">
        <p:scale>
          <a:sx n="85" d="100"/>
          <a:sy n="85" d="100"/>
        </p:scale>
        <p:origin x="-828" y="-96"/>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52C825-1EB1-43F7-BFCA-BCE6BEEAEE32}" type="datetimeFigureOut">
              <a:rPr lang="en-US"/>
              <a:pPr>
                <a:defRPr/>
              </a:pPr>
              <a:t>11/12/2018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27D9E0E-9C75-4A72-8DA5-42AE2A6EF3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7D9E0E-9C75-4A72-8DA5-42AE2A6EF3E4}"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11BC1E61-C279-49CE-B40E-ECA3A37A415B}" type="datetime1">
              <a:rPr lang="en-US" smtClean="0"/>
              <a:pPr>
                <a:defRPr/>
              </a:pPr>
              <a:t>11/12/2018</a:t>
            </a:fld>
            <a:endParaRPr lang="en-US"/>
          </a:p>
        </p:txBody>
      </p:sp>
      <p:sp>
        <p:nvSpPr>
          <p:cNvPr id="17" name="Footer Placeholder 16"/>
          <p:cNvSpPr>
            <a:spLocks noGrp="1"/>
          </p:cNvSpPr>
          <p:nvPr>
            <p:ph type="ftr" sz="quarter" idx="11"/>
          </p:nvPr>
        </p:nvSpPr>
        <p:spPr/>
        <p:txBody>
          <a:bodyPr/>
          <a:lstStyle/>
          <a:p>
            <a:pPr>
              <a:defRPr/>
            </a:pPr>
            <a:r>
              <a:rPr lang="en-US" smtClean="0"/>
              <a:t>www.nec.org.sd</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4E4967B4-9339-4E66-A155-1322F620B5FF}" type="slidenum">
              <a:rPr lang="en-US" smtClean="0"/>
              <a:pPr>
                <a:defRPr/>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901D9A4-3DB8-48F0-B4B1-342B0A14AAF9}" type="datetime1">
              <a:rPr lang="en-US" smtClean="0"/>
              <a:pPr>
                <a:defRPr/>
              </a:pPr>
              <a:t>11/12/2018</a:t>
            </a:fld>
            <a:endParaRPr lang="en-US"/>
          </a:p>
        </p:txBody>
      </p:sp>
      <p:sp>
        <p:nvSpPr>
          <p:cNvPr id="5" name="Footer Placeholder 4"/>
          <p:cNvSpPr>
            <a:spLocks noGrp="1"/>
          </p:cNvSpPr>
          <p:nvPr>
            <p:ph type="ftr" sz="quarter" idx="11"/>
          </p:nvPr>
        </p:nvSpPr>
        <p:spPr/>
        <p:txBody>
          <a:bodyPr/>
          <a:lstStyle/>
          <a:p>
            <a:pPr>
              <a:defRPr/>
            </a:pPr>
            <a:r>
              <a:rPr lang="en-US" smtClean="0"/>
              <a:t>www.nec.org.sd</a:t>
            </a:r>
            <a:endParaRPr lang="en-US"/>
          </a:p>
        </p:txBody>
      </p:sp>
      <p:sp>
        <p:nvSpPr>
          <p:cNvPr id="6" name="Slide Number Placeholder 5"/>
          <p:cNvSpPr>
            <a:spLocks noGrp="1"/>
          </p:cNvSpPr>
          <p:nvPr>
            <p:ph type="sldNum" sz="quarter" idx="12"/>
          </p:nvPr>
        </p:nvSpPr>
        <p:spPr/>
        <p:txBody>
          <a:bodyPr/>
          <a:lstStyle/>
          <a:p>
            <a:pPr>
              <a:defRPr/>
            </a:pPr>
            <a:fld id="{0C59E9C5-FEDA-4D36-819B-5C7109B7ADF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5347D0EA-C3F8-4F70-B4CD-259F0C4C7078}" type="slidenum">
              <a:rPr lang="en-US" smtClean="0"/>
              <a:pPr>
                <a:defRPr/>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B2511C3-6AF6-4A6E-B16A-526E36C6ABD2}" type="datetime1">
              <a:rPr lang="en-US" smtClean="0"/>
              <a:pPr>
                <a:defRPr/>
              </a:pPr>
              <a:t>11/12/2018</a:t>
            </a:fld>
            <a:endParaRPr lang="en-US"/>
          </a:p>
        </p:txBody>
      </p:sp>
      <p:sp>
        <p:nvSpPr>
          <p:cNvPr id="5" name="Footer Placeholder 4"/>
          <p:cNvSpPr>
            <a:spLocks noGrp="1"/>
          </p:cNvSpPr>
          <p:nvPr>
            <p:ph type="ftr" sz="quarter" idx="11"/>
          </p:nvPr>
        </p:nvSpPr>
        <p:spPr/>
        <p:txBody>
          <a:bodyPr/>
          <a:lstStyle/>
          <a:p>
            <a:pPr>
              <a:defRPr/>
            </a:pPr>
            <a:r>
              <a:rPr lang="en-US" smtClean="0"/>
              <a:t>www.nec.org.sd</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52F47E8C-EF13-4AAD-9CAC-E3704AF65BC7}" type="datetime1">
              <a:rPr lang="en-US" smtClean="0"/>
              <a:pPr>
                <a:defRPr/>
              </a:pPr>
              <a:t>11/12/2018</a:t>
            </a:fld>
            <a:endParaRPr lang="en-US"/>
          </a:p>
        </p:txBody>
      </p:sp>
      <p:sp>
        <p:nvSpPr>
          <p:cNvPr id="5" name="Footer Placeholder 4"/>
          <p:cNvSpPr>
            <a:spLocks noGrp="1"/>
          </p:cNvSpPr>
          <p:nvPr>
            <p:ph type="ftr" sz="quarter" idx="11"/>
          </p:nvPr>
        </p:nvSpPr>
        <p:spPr/>
        <p:txBody>
          <a:bodyPr/>
          <a:lstStyle/>
          <a:p>
            <a:pPr>
              <a:defRPr/>
            </a:pPr>
            <a:r>
              <a:rPr lang="en-US" smtClean="0"/>
              <a:t>www.nec.org.sd</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2E8FC191-35F1-4E2E-8CE7-52E1476C15DA}" type="slidenum">
              <a:rPr lang="en-US" smtClean="0"/>
              <a:pPr>
                <a:defRPr/>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r>
              <a:rPr lang="en-US" smtClean="0"/>
              <a:t>www.nec.org.sd</a:t>
            </a:r>
            <a:endParaRPr lang="en-US"/>
          </a:p>
        </p:txBody>
      </p:sp>
      <p:sp>
        <p:nvSpPr>
          <p:cNvPr id="4" name="Date Placeholder 3"/>
          <p:cNvSpPr>
            <a:spLocks noGrp="1"/>
          </p:cNvSpPr>
          <p:nvPr>
            <p:ph type="dt" sz="half" idx="10"/>
          </p:nvPr>
        </p:nvSpPr>
        <p:spPr/>
        <p:txBody>
          <a:bodyPr/>
          <a:lstStyle/>
          <a:p>
            <a:pPr>
              <a:defRPr/>
            </a:pPr>
            <a:fld id="{AE7A28AA-83B7-4A92-BFB7-CCBC242D8AAE}" type="datetime1">
              <a:rPr lang="en-US" smtClean="0"/>
              <a:pPr>
                <a:defRPr/>
              </a:pPr>
              <a:t>11/12/2018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71CAFD1B-D7E2-45AD-9AA7-ACB7A0F9DDF7}" type="slidenum">
              <a:rPr lang="en-US" smtClean="0"/>
              <a:pPr>
                <a:defRPr/>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157091FF-F660-4F2D-8686-DD6DB6A352D5}" type="datetime1">
              <a:rPr lang="en-US" smtClean="0"/>
              <a:pPr>
                <a:defRPr/>
              </a:pPr>
              <a:t>11/12/2018</a:t>
            </a:fld>
            <a:endParaRPr lang="en-US"/>
          </a:p>
        </p:txBody>
      </p:sp>
      <p:sp>
        <p:nvSpPr>
          <p:cNvPr id="6" name="Footer Placeholder 5"/>
          <p:cNvSpPr>
            <a:spLocks noGrp="1"/>
          </p:cNvSpPr>
          <p:nvPr>
            <p:ph type="ftr" sz="quarter" idx="11"/>
          </p:nvPr>
        </p:nvSpPr>
        <p:spPr/>
        <p:txBody>
          <a:bodyPr/>
          <a:lstStyle/>
          <a:p>
            <a:pPr>
              <a:defRPr/>
            </a:pPr>
            <a:r>
              <a:rPr lang="en-US" smtClean="0"/>
              <a:t>www.nec.org.sd</a:t>
            </a:r>
            <a:endParaRPr lang="en-US"/>
          </a:p>
        </p:txBody>
      </p:sp>
      <p:sp>
        <p:nvSpPr>
          <p:cNvPr id="7" name="Slide Number Placeholder 6"/>
          <p:cNvSpPr>
            <a:spLocks noGrp="1"/>
          </p:cNvSpPr>
          <p:nvPr>
            <p:ph type="sldNum" sz="quarter" idx="12"/>
          </p:nvPr>
        </p:nvSpPr>
        <p:spPr/>
        <p:txBody>
          <a:bodyPr/>
          <a:lstStyle/>
          <a:p>
            <a:pPr>
              <a:defRPr/>
            </a:pPr>
            <a:fld id="{BDF43777-9DAB-47C2-93E5-55C5349A5F8C}" type="slidenum">
              <a:rPr lang="en-US" smtClean="0"/>
              <a:pPr>
                <a:defRPr/>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9C6BC418-95D0-4F76-A156-B2ECF45482A2}" type="datetime1">
              <a:rPr lang="en-US" smtClean="0"/>
              <a:pPr>
                <a:defRPr/>
              </a:pPr>
              <a:t>11/12/2018</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r>
              <a:rPr lang="en-US" smtClean="0"/>
              <a:t>www.nec.org.sd</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F5260EDD-0ABB-4A17-82E9-F827AA01A1D0}" type="slidenum">
              <a:rPr lang="en-US" smtClean="0"/>
              <a:pPr>
                <a:defRPr/>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8C527177-2ABB-4C51-B1D1-4E15CC58794F}" type="datetime1">
              <a:rPr lang="en-US" smtClean="0"/>
              <a:pPr>
                <a:defRPr/>
              </a:pPr>
              <a:t>11/12/2018</a:t>
            </a:fld>
            <a:endParaRPr lang="en-US"/>
          </a:p>
        </p:txBody>
      </p:sp>
      <p:sp>
        <p:nvSpPr>
          <p:cNvPr id="4" name="Footer Placeholder 3"/>
          <p:cNvSpPr>
            <a:spLocks noGrp="1"/>
          </p:cNvSpPr>
          <p:nvPr>
            <p:ph type="ftr" sz="quarter" idx="11"/>
          </p:nvPr>
        </p:nvSpPr>
        <p:spPr/>
        <p:txBody>
          <a:bodyPr/>
          <a:lstStyle/>
          <a:p>
            <a:pPr>
              <a:defRPr/>
            </a:pPr>
            <a:r>
              <a:rPr lang="en-US" smtClean="0"/>
              <a:t>www.nec.org.sd</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152ED819-C45D-46FD-A4F1-2067DDED70B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0285D8BD-5156-48AB-9525-03D67A4939E6}" type="datetime1">
              <a:rPr lang="en-US" smtClean="0"/>
              <a:pPr>
                <a:defRPr/>
              </a:pPr>
              <a:t>11/12/2018</a:t>
            </a:fld>
            <a:endParaRPr lang="en-US"/>
          </a:p>
        </p:txBody>
      </p:sp>
      <p:sp>
        <p:nvSpPr>
          <p:cNvPr id="3" name="Footer Placeholder 2"/>
          <p:cNvSpPr>
            <a:spLocks noGrp="1"/>
          </p:cNvSpPr>
          <p:nvPr>
            <p:ph type="ftr" sz="quarter" idx="11"/>
          </p:nvPr>
        </p:nvSpPr>
        <p:spPr/>
        <p:txBody>
          <a:bodyPr/>
          <a:lstStyle/>
          <a:p>
            <a:pPr>
              <a:defRPr/>
            </a:pPr>
            <a:r>
              <a:rPr lang="en-US" smtClean="0"/>
              <a:t>www.nec.org.sd</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F4F77468-E993-4BC7-8100-10976BA4461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87892E74-3A09-4BC2-8D4F-1809BCDF8A06}" type="slidenum">
              <a:rPr lang="en-US" smtClean="0"/>
              <a:pPr>
                <a:defRPr/>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5C1917D1-8F0C-4E64-8EE1-59D7FBDF104A}" type="datetime1">
              <a:rPr lang="en-US" smtClean="0"/>
              <a:pPr>
                <a:defRPr/>
              </a:pPr>
              <a:t>11/12/2018</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r>
              <a:rPr lang="en-US" smtClean="0"/>
              <a:t>www.nec.org.sd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0C6826D7-C7F6-4097-A1A5-CACDBF369B96}" type="slidenum">
              <a:rPr lang="en-US" smtClean="0"/>
              <a:pPr>
                <a:defRPr/>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FCFC7FC7-99C7-49F5-8DAC-433AA1F78386}" type="datetime1">
              <a:rPr lang="en-US" smtClean="0"/>
              <a:pPr>
                <a:defRPr/>
              </a:pPr>
              <a:t>11/12/2018</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r>
              <a:rPr lang="en-US" smtClean="0"/>
              <a:t>www.nec.org.sd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774CE7AD-16C9-48BE-9913-425B57528AEB}" type="datetime1">
              <a:rPr lang="en-US" smtClean="0"/>
              <a:pPr>
                <a:defRPr/>
              </a:pPr>
              <a:t>11/12/2018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r>
              <a:rPr lang="en-US" smtClean="0"/>
              <a:t>www.nec.org.sd</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8EF836A8-73CC-4962-B915-64853F7442B0}" type="slidenum">
              <a:rPr lang="en-US" smtClean="0"/>
              <a:pPr>
                <a:defRPr/>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a:spLocks noGrp="1"/>
          </p:cNvSpPr>
          <p:nvPr>
            <p:ph type="subTitle" idx="1"/>
          </p:nvPr>
        </p:nvSpPr>
        <p:spPr>
          <a:xfrm>
            <a:off x="1357313" y="3212976"/>
            <a:ext cx="6400800" cy="1728192"/>
          </a:xfrm>
        </p:spPr>
        <p:txBody>
          <a:bodyPr>
            <a:noAutofit/>
          </a:bodyPr>
          <a:lstStyle/>
          <a:p>
            <a:pPr eaLnBrk="1" hangingPunct="1"/>
            <a:r>
              <a:rPr lang="ar-SA"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ورقة حول تسجيل الناخبين في السودان</a:t>
            </a:r>
            <a:endPar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Slide Number Placeholder 6"/>
          <p:cNvSpPr>
            <a:spLocks noGrp="1"/>
          </p:cNvSpPr>
          <p:nvPr>
            <p:ph type="sldNum" sz="quarter" idx="12"/>
          </p:nvPr>
        </p:nvSpPr>
        <p:spPr>
          <a:xfrm>
            <a:off x="285750" y="6286500"/>
            <a:ext cx="762000" cy="365125"/>
          </a:xfrm>
        </p:spPr>
        <p:txBody>
          <a:bodyPr/>
          <a:lstStyle/>
          <a:p>
            <a:pPr>
              <a:defRPr/>
            </a:pPr>
            <a:fld id="{8F339CB4-3EDE-40A7-A036-F08A82CC4B06}" type="slidenum">
              <a:rPr lang="en-US"/>
              <a:pPr>
                <a:defRPr/>
              </a:pPr>
              <a:t>1</a:t>
            </a:fld>
            <a:endParaRPr lang="en-US"/>
          </a:p>
        </p:txBody>
      </p:sp>
      <p:sp>
        <p:nvSpPr>
          <p:cNvPr id="2" name="Title 1"/>
          <p:cNvSpPr>
            <a:spLocks noGrp="1"/>
          </p:cNvSpPr>
          <p:nvPr>
            <p:ph type="ctrTitle"/>
          </p:nvPr>
        </p:nvSpPr>
        <p:spPr>
          <a:xfrm>
            <a:off x="323528" y="1488774"/>
            <a:ext cx="8229600" cy="644082"/>
          </a:xfrm>
        </p:spPr>
        <p:txBody>
          <a:bodyPr>
            <a:noAutofit/>
          </a:bodyPr>
          <a:lstStyle/>
          <a:p>
            <a:pPr eaLnBrk="1" fontAlgn="auto" hangingPunct="1">
              <a:spcAft>
                <a:spcPts val="0"/>
              </a:spcAft>
              <a:defRPr/>
            </a:pPr>
            <a:r>
              <a:rPr lang="ar-SA" sz="2800" b="1" dirty="0" smtClean="0">
                <a:solidFill>
                  <a:srgbClr val="008000"/>
                </a:solidFill>
                <a:latin typeface="Arial" pitchFamily="34" charset="0"/>
                <a:cs typeface="Arial" pitchFamily="34" charset="0"/>
              </a:rPr>
              <a:t/>
            </a:r>
            <a:br>
              <a:rPr lang="ar-SA" sz="2800" b="1" dirty="0" smtClean="0">
                <a:solidFill>
                  <a:srgbClr val="008000"/>
                </a:solidFill>
                <a:latin typeface="Arial" pitchFamily="34" charset="0"/>
                <a:cs typeface="Arial" pitchFamily="34" charset="0"/>
              </a:rPr>
            </a:br>
            <a:r>
              <a:rPr lang="ar-SA" sz="2800" b="1" dirty="0" smtClean="0">
                <a:solidFill>
                  <a:srgbClr val="008000"/>
                </a:solidFill>
                <a:latin typeface="Arial" pitchFamily="34" charset="0"/>
                <a:cs typeface="Arial" pitchFamily="34" charset="0"/>
              </a:rPr>
              <a:t/>
            </a:r>
            <a:br>
              <a:rPr lang="ar-SA" sz="2800" b="1" dirty="0" smtClean="0">
                <a:solidFill>
                  <a:srgbClr val="008000"/>
                </a:solidFill>
                <a:latin typeface="Arial" pitchFamily="34" charset="0"/>
                <a:cs typeface="Arial" pitchFamily="34" charset="0"/>
              </a:rPr>
            </a:br>
            <a:r>
              <a:rPr lang="ar-SA" sz="2800" b="1" dirty="0" smtClean="0">
                <a:solidFill>
                  <a:srgbClr val="008000"/>
                </a:solidFill>
                <a:latin typeface="Arial" pitchFamily="34" charset="0"/>
                <a:cs typeface="Arial" pitchFamily="34" charset="0"/>
              </a:rPr>
              <a:t/>
            </a:r>
            <a:br>
              <a:rPr lang="ar-SA" sz="2800" b="1" dirty="0" smtClean="0">
                <a:solidFill>
                  <a:srgbClr val="008000"/>
                </a:solidFill>
                <a:latin typeface="Arial" pitchFamily="34" charset="0"/>
                <a:cs typeface="Arial" pitchFamily="34" charset="0"/>
              </a:rPr>
            </a:br>
            <a:r>
              <a:rPr lang="ar-SA" sz="4000" b="1" dirty="0" smtClean="0">
                <a:solidFill>
                  <a:srgbClr val="008000"/>
                </a:solidFill>
                <a:latin typeface="Arial" pitchFamily="34" charset="0"/>
                <a:cs typeface="Arial" pitchFamily="34" charset="0"/>
              </a:rPr>
              <a:t>المفوضية القومية للإنتخابات</a:t>
            </a:r>
            <a:endParaRPr lang="en-US" sz="4000" b="1" dirty="0">
              <a:solidFill>
                <a:srgbClr val="008000"/>
              </a:solidFill>
              <a:latin typeface="Arial" pitchFamily="34" charset="0"/>
              <a:cs typeface="Arial" pitchFamily="34" charset="0"/>
            </a:endParaRPr>
          </a:p>
        </p:txBody>
      </p:sp>
      <p:pic>
        <p:nvPicPr>
          <p:cNvPr id="2053" name="Picture 3" descr="Sudan Flag from website"/>
          <p:cNvPicPr>
            <a:picLocks noChangeAspect="1" noChangeArrowheads="1" noCrop="1"/>
          </p:cNvPicPr>
          <p:nvPr/>
        </p:nvPicPr>
        <p:blipFill>
          <a:blip r:embed="rId2" cstate="print"/>
          <a:srcRect/>
          <a:stretch>
            <a:fillRect/>
          </a:stretch>
        </p:blipFill>
        <p:spPr bwMode="auto">
          <a:xfrm>
            <a:off x="7000875" y="357188"/>
            <a:ext cx="1427163" cy="1000125"/>
          </a:xfrm>
          <a:prstGeom prst="rect">
            <a:avLst/>
          </a:prstGeom>
          <a:noFill/>
          <a:ln w="9525">
            <a:noFill/>
            <a:miter lim="800000"/>
            <a:headEnd/>
            <a:tailEnd/>
          </a:ln>
        </p:spPr>
      </p:pic>
      <p:sp>
        <p:nvSpPr>
          <p:cNvPr id="8" name="Rectangle 7"/>
          <p:cNvSpPr/>
          <p:nvPr/>
        </p:nvSpPr>
        <p:spPr>
          <a:xfrm>
            <a:off x="1428728" y="428604"/>
            <a:ext cx="5643602" cy="1061829"/>
          </a:xfrm>
          <a:prstGeom prst="rect">
            <a:avLst/>
          </a:prstGeom>
        </p:spPr>
        <p:txBody>
          <a:bodyPr wrap="square">
            <a:spAutoFit/>
          </a:bodyPr>
          <a:lstStyle/>
          <a:p>
            <a:endParaRPr lang="ar-SA" sz="2700" b="1" cap="all" dirty="0" smtClean="0">
              <a:ln w="6350">
                <a:noFill/>
              </a:ln>
              <a:solidFill>
                <a:srgbClr val="008000"/>
              </a:solidFill>
              <a:effectLst>
                <a:outerShdw blurRad="127000" dist="200000" dir="2700000" algn="tl" rotWithShape="0">
                  <a:srgbClr val="000000">
                    <a:alpha val="30000"/>
                  </a:srgbClr>
                </a:outerShdw>
              </a:effectLst>
              <a:latin typeface="Arial" pitchFamily="34" charset="0"/>
              <a:ea typeface="+mj-ea"/>
              <a:cs typeface="Arial" pitchFamily="34" charset="0"/>
            </a:endParaRPr>
          </a:p>
          <a:p>
            <a:pPr algn="ctr"/>
            <a:r>
              <a:rPr lang="en-US" sz="3600" b="1" cap="all" dirty="0" smtClean="0">
                <a:ln w="6350">
                  <a:noFill/>
                </a:ln>
                <a:solidFill>
                  <a:srgbClr val="008000"/>
                </a:solidFill>
                <a:effectLst>
                  <a:outerShdw blurRad="127000" dist="200000" dir="2700000" algn="tl" rotWithShape="0">
                    <a:srgbClr val="000000">
                      <a:alpha val="30000"/>
                    </a:srgbClr>
                  </a:outerShdw>
                </a:effectLst>
                <a:latin typeface="Arial" pitchFamily="34" charset="0"/>
                <a:ea typeface="+mj-ea"/>
                <a:cs typeface="Arial" pitchFamily="34" charset="0"/>
              </a:rPr>
              <a:t> </a:t>
            </a:r>
            <a:r>
              <a:rPr lang="ar-SA" sz="3600" b="1" cap="all" dirty="0" smtClean="0">
                <a:ln w="6350">
                  <a:noFill/>
                </a:ln>
                <a:solidFill>
                  <a:srgbClr val="008000"/>
                </a:solidFill>
                <a:effectLst>
                  <a:outerShdw blurRad="127000" dist="200000" dir="2700000" algn="tl" rotWithShape="0">
                    <a:srgbClr val="000000">
                      <a:alpha val="30000"/>
                    </a:srgbClr>
                  </a:outerShdw>
                </a:effectLst>
                <a:latin typeface="Arial" pitchFamily="34" charset="0"/>
                <a:ea typeface="+mj-ea"/>
                <a:cs typeface="Arial" pitchFamily="34" charset="0"/>
              </a:rPr>
              <a:t> جمهورية السودان</a:t>
            </a:r>
            <a:endParaRPr lang="en-US" sz="2000" dirty="0"/>
          </a:p>
        </p:txBody>
      </p:sp>
      <p:pic>
        <p:nvPicPr>
          <p:cNvPr id="1026" name="Picture 2" descr="C:\Documents and Settings\g\Desktop\Logos\NECLOGO.jpg"/>
          <p:cNvPicPr>
            <a:picLocks noChangeAspect="1" noChangeArrowheads="1"/>
          </p:cNvPicPr>
          <p:nvPr/>
        </p:nvPicPr>
        <p:blipFill>
          <a:blip r:embed="rId3" cstate="print"/>
          <a:srcRect/>
          <a:stretch>
            <a:fillRect/>
          </a:stretch>
        </p:blipFill>
        <p:spPr bwMode="auto">
          <a:xfrm>
            <a:off x="500034" y="500043"/>
            <a:ext cx="1173076" cy="107157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36104"/>
          </a:xfrm>
        </p:spPr>
        <p:txBody>
          <a:bodyPr>
            <a:normAutofit fontScale="90000"/>
          </a:bodyPr>
          <a:lstStyle/>
          <a:p>
            <a:pPr rtl="1"/>
            <a:r>
              <a:rPr lang="ar-SA" sz="3100" b="1" dirty="0" smtClean="0">
                <a:solidFill>
                  <a:srgbClr val="FF0000"/>
                </a:solidFill>
              </a:rPr>
              <a:t>التكنولوجيا الحديثة المستخدمة </a:t>
            </a:r>
            <a:br>
              <a:rPr lang="ar-SA" sz="3100" b="1" dirty="0" smtClean="0">
                <a:solidFill>
                  <a:srgbClr val="FF0000"/>
                </a:solidFill>
              </a:rPr>
            </a:br>
            <a:r>
              <a:rPr lang="ar-SA" sz="3100" b="1" dirty="0" smtClean="0">
                <a:solidFill>
                  <a:srgbClr val="FF0000"/>
                </a:solidFill>
              </a:rPr>
              <a:t>في تسجيل الناخبين</a:t>
            </a:r>
            <a:endParaRPr lang="en-US" sz="2800" b="1" dirty="0">
              <a:solidFill>
                <a:srgbClr val="FF0000"/>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357188" y="6286500"/>
            <a:ext cx="642937" cy="365125"/>
          </a:xfrm>
        </p:spPr>
        <p:txBody>
          <a:bodyPr/>
          <a:lstStyle/>
          <a:p>
            <a:pPr>
              <a:defRPr/>
            </a:pPr>
            <a:fld id="{3467CB9C-821F-4896-8C98-54A169DE7FE7}" type="slidenum">
              <a:rPr lang="en-US"/>
              <a:pPr>
                <a:defRPr/>
              </a:pPr>
              <a:t>10</a:t>
            </a:fld>
            <a:endParaRPr lang="en-US" dirty="0"/>
          </a:p>
        </p:txBody>
      </p:sp>
      <p:sp>
        <p:nvSpPr>
          <p:cNvPr id="5123" name="Content Placeholder 2"/>
          <p:cNvSpPr>
            <a:spLocks noGrp="1"/>
          </p:cNvSpPr>
          <p:nvPr>
            <p:ph sz="quarter" idx="1"/>
          </p:nvPr>
        </p:nvSpPr>
        <p:spPr>
          <a:xfrm>
            <a:off x="785786" y="1988840"/>
            <a:ext cx="7400948" cy="3083219"/>
          </a:xfrm>
        </p:spPr>
        <p:txBody>
          <a:bodyPr/>
          <a:lstStyle/>
          <a:p>
            <a:pPr algn="justLow" rtl="1" eaLnBrk="1" hangingPunct="1"/>
            <a:r>
              <a:rPr lang="ar-SA" sz="3200" dirty="0" smtClean="0"/>
              <a:t>تتم عملية تسجيل الناخبين بصورة يدوية بمراكز تسجيل الناخبين الثابتة والمتحركة في كافة ارجاء البلاد،  تقيد اسماء الناخبين فيها في دفاتر تسجيل تضم كافة البيانات المطلوبة حول الناخب بعد التأكد من استيفائه الشروط المنصوص عليها في قانون الإنتخابات القومية لسنة 2008</a:t>
            </a:r>
          </a:p>
        </p:txBody>
      </p:sp>
      <p:pic>
        <p:nvPicPr>
          <p:cNvPr id="5125"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8" name="Picture 2" descr="C:\Documents and Settings\g\Desktop\Logos\NECLOGO.jpg"/>
          <p:cNvPicPr>
            <a:picLocks noChangeAspect="1" noChangeArrowheads="1"/>
          </p:cNvPicPr>
          <p:nvPr/>
        </p:nvPicPr>
        <p:blipFill>
          <a:blip r:embed="rId3" cstate="print"/>
          <a:srcRect/>
          <a:stretch>
            <a:fillRect/>
          </a:stretch>
        </p:blipFill>
        <p:spPr bwMode="auto">
          <a:xfrm>
            <a:off x="428596" y="285728"/>
            <a:ext cx="1071570" cy="978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8FC191-35F1-4E2E-8CE7-52E1476C15DA}" type="slidenum">
              <a:rPr lang="en-US" smtClean="0"/>
              <a:pPr>
                <a:defRPr/>
              </a:pPr>
              <a:t>11</a:t>
            </a:fld>
            <a:endParaRPr lang="en-US" dirty="0"/>
          </a:p>
        </p:txBody>
      </p:sp>
      <p:sp>
        <p:nvSpPr>
          <p:cNvPr id="3" name="Content Placeholder 2"/>
          <p:cNvSpPr>
            <a:spLocks noGrp="1"/>
          </p:cNvSpPr>
          <p:nvPr>
            <p:ph sz="quarter" idx="1"/>
          </p:nvPr>
        </p:nvSpPr>
        <p:spPr>
          <a:xfrm>
            <a:off x="457200" y="1412776"/>
            <a:ext cx="8229600" cy="4895949"/>
          </a:xfrm>
        </p:spPr>
        <p:txBody>
          <a:bodyPr/>
          <a:lstStyle/>
          <a:p>
            <a:pPr lvl="0" algn="justLow" rtl="1"/>
            <a:r>
              <a:rPr lang="ar-SA" dirty="0" smtClean="0"/>
              <a:t>بعد اكتمال عملية تسجيل الناخبين وفق الفترة المعلنة، يتم تجميع دفاتر التسجيل بطريقة محددة من كافة مراكز التسجيل بالدوائر الجغرافية من كل الولايات وذلك ايذاناً ببدء عملية الإدخال الإلكتروني لكشوفات الناخبين بالسجل الإلكتروني وتحفظ في المخدم الرئيسي المركزي</a:t>
            </a:r>
            <a:r>
              <a:rPr lang="en-US" dirty="0" smtClean="0"/>
              <a:t>         </a:t>
            </a:r>
            <a:r>
              <a:rPr lang="ar-SA" dirty="0" smtClean="0"/>
              <a:t> ( </a:t>
            </a:r>
            <a:r>
              <a:rPr lang="en-US" dirty="0" smtClean="0"/>
              <a:t>Server</a:t>
            </a:r>
            <a:r>
              <a:rPr lang="ar-SA" dirty="0" smtClean="0"/>
              <a:t>) للمفوضية القومية للإنتخابات بالخرطوم</a:t>
            </a:r>
            <a:r>
              <a:rPr lang="en-US" dirty="0" smtClean="0"/>
              <a:t>.</a:t>
            </a:r>
          </a:p>
          <a:p>
            <a:pPr algn="r" rtl="1"/>
            <a:r>
              <a:rPr lang="ar-SA" dirty="0" smtClean="0"/>
              <a:t>بعد الإدخال الإلكتروني لأسماء الناخبين المسجلين ومراجعتها يتم ارسال نسخة السجل  الخاصة بكل ولاية علي حدة تمهيداً لعملية نشر الكشوفات كي تخضع للمراجعة (نشر السجل للإعتراضات</a:t>
            </a:r>
            <a:endParaRPr lang="en-US" dirty="0"/>
          </a:p>
        </p:txBody>
      </p:sp>
      <p:pic>
        <p:nvPicPr>
          <p:cNvPr id="6"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7" name="Picture 2" descr="C:\Documents and Settings\g\Desktop\Logos\NECLOGO.jpg"/>
          <p:cNvPicPr>
            <a:picLocks noChangeAspect="1" noChangeArrowheads="1"/>
          </p:cNvPicPr>
          <p:nvPr/>
        </p:nvPicPr>
        <p:blipFill>
          <a:blip r:embed="rId3" cstate="print"/>
          <a:srcRect/>
          <a:stretch>
            <a:fillRect/>
          </a:stretch>
        </p:blipFill>
        <p:spPr bwMode="auto">
          <a:xfrm>
            <a:off x="428596" y="285728"/>
            <a:ext cx="1071570" cy="978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smtClean="0">
                <a:solidFill>
                  <a:srgbClr val="FF0000"/>
                </a:solidFill>
              </a:rPr>
              <a:t>الآليات المستخدمة لضمان تسجيل كافة شرائح المجتمع</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pPr>
              <a:defRPr/>
            </a:pPr>
            <a:fld id="{2E8FC191-35F1-4E2E-8CE7-52E1476C15DA}" type="slidenum">
              <a:rPr lang="en-US" smtClean="0"/>
              <a:pPr>
                <a:defRPr/>
              </a:pPr>
              <a:t>12</a:t>
            </a:fld>
            <a:endParaRPr lang="en-US" dirty="0"/>
          </a:p>
        </p:txBody>
      </p:sp>
      <p:sp>
        <p:nvSpPr>
          <p:cNvPr id="3" name="Content Placeholder 2"/>
          <p:cNvSpPr>
            <a:spLocks noGrp="1"/>
          </p:cNvSpPr>
          <p:nvPr>
            <p:ph sz="quarter" idx="1"/>
          </p:nvPr>
        </p:nvSpPr>
        <p:spPr>
          <a:xfrm>
            <a:off x="301752" y="1556792"/>
            <a:ext cx="8503920" cy="4542256"/>
          </a:xfrm>
        </p:spPr>
        <p:txBody>
          <a:bodyPr/>
          <a:lstStyle/>
          <a:p>
            <a:pPr lvl="0" algn="justLow" rtl="1"/>
            <a:r>
              <a:rPr lang="ar-SA" dirty="0" smtClean="0"/>
              <a:t>ضمت القواعد العامة للإنتخابات لسنة 2008 والمعدله سنة 2014 مواد تنظم تسجيل الرحًل و تسجيل القوات النظامية وذلك مراعاة لظروفهم المختلفة .</a:t>
            </a:r>
          </a:p>
          <a:p>
            <a:pPr lvl="0" algn="justLow" rtl="1"/>
            <a:r>
              <a:rPr lang="ar-SA" b="1" u="sng" dirty="0" smtClean="0"/>
              <a:t>تسجيل الرحل  </a:t>
            </a:r>
          </a:p>
          <a:p>
            <a:pPr lvl="0" algn="justLow" rtl="1">
              <a:buNone/>
            </a:pPr>
            <a:r>
              <a:rPr lang="ar-SA" dirty="0" smtClean="0"/>
              <a:t>القواعد البند (11) تقوم المفوضية بتسجيل الرحل المتواجدين في دائرة جغرافية دون القيد بشرط الإقامة ، وتقوم المفوضية بوضع الاجراءات والضوابط اللازمة لإجراء اقتراعهم</a:t>
            </a:r>
          </a:p>
          <a:p>
            <a:pPr lvl="0" algn="justLow" rtl="1">
              <a:buNone/>
            </a:pPr>
            <a:r>
              <a:rPr lang="ar-SA"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8FC191-35F1-4E2E-8CE7-52E1476C15DA}" type="slidenum">
              <a:rPr lang="en-US" smtClean="0"/>
              <a:pPr>
                <a:defRPr/>
              </a:pPr>
              <a:t>13</a:t>
            </a:fld>
            <a:endParaRPr lang="en-US" dirty="0"/>
          </a:p>
        </p:txBody>
      </p:sp>
      <p:sp>
        <p:nvSpPr>
          <p:cNvPr id="3" name="Content Placeholder 2"/>
          <p:cNvSpPr>
            <a:spLocks noGrp="1"/>
          </p:cNvSpPr>
          <p:nvPr>
            <p:ph sz="quarter" idx="1"/>
          </p:nvPr>
        </p:nvSpPr>
        <p:spPr>
          <a:xfrm>
            <a:off x="301752" y="1772816"/>
            <a:ext cx="8503920" cy="4326232"/>
          </a:xfrm>
        </p:spPr>
        <p:txBody>
          <a:bodyPr/>
          <a:lstStyle/>
          <a:p>
            <a:pPr lvl="0" algn="justLow" rtl="1">
              <a:buNone/>
            </a:pPr>
            <a:r>
              <a:rPr lang="ar-SA" b="1" u="sng" dirty="0" smtClean="0"/>
              <a:t>تسجيل منسوبي القوات النامية </a:t>
            </a:r>
          </a:p>
          <a:p>
            <a:pPr lvl="0" algn="justLow" rtl="1">
              <a:buNone/>
            </a:pPr>
            <a:r>
              <a:rPr lang="ar-SA" dirty="0" smtClean="0"/>
              <a:t>    البند (12)تقوم المفوضية بتسجيل منسوبي القوات النظامية في التسجيل  الانتخابي في أماكن تواجدهم دون تحديد فترة لإقامتهم في الدائرة الجغرافية وتقوم المفوضية بوضع الإجراءات والضوابط اللازمه لاقتراعهم</a:t>
            </a:r>
            <a:endParaRPr lang="en-US" dirty="0" smtClean="0"/>
          </a:p>
          <a:p>
            <a:pPr algn="r"/>
            <a:endParaRPr lang="en-US" dirty="0"/>
          </a:p>
        </p:txBody>
      </p:sp>
      <p:pic>
        <p:nvPicPr>
          <p:cNvPr id="6"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7" name="Picture 2" descr="C:\Documents and Settings\g\Desktop\Logos\NECLOGO.jpg"/>
          <p:cNvPicPr>
            <a:picLocks noChangeAspect="1" noChangeArrowheads="1"/>
          </p:cNvPicPr>
          <p:nvPr/>
        </p:nvPicPr>
        <p:blipFill>
          <a:blip r:embed="rId3" cstate="print"/>
          <a:srcRect/>
          <a:stretch>
            <a:fillRect/>
          </a:stretch>
        </p:blipFill>
        <p:spPr bwMode="auto">
          <a:xfrm>
            <a:off x="428596" y="285728"/>
            <a:ext cx="1071570" cy="978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8FC191-35F1-4E2E-8CE7-52E1476C15DA}" type="slidenum">
              <a:rPr lang="en-US" smtClean="0"/>
              <a:pPr>
                <a:defRPr/>
              </a:pPr>
              <a:t>14</a:t>
            </a:fld>
            <a:endParaRPr lang="en-US" dirty="0"/>
          </a:p>
        </p:txBody>
      </p:sp>
      <p:sp>
        <p:nvSpPr>
          <p:cNvPr id="3" name="Content Placeholder 2"/>
          <p:cNvSpPr>
            <a:spLocks noGrp="1"/>
          </p:cNvSpPr>
          <p:nvPr>
            <p:ph sz="quarter" idx="1"/>
          </p:nvPr>
        </p:nvSpPr>
        <p:spPr/>
        <p:txBody>
          <a:bodyPr/>
          <a:lstStyle/>
          <a:p>
            <a:pPr lvl="0" algn="justLow" rtl="1"/>
            <a:r>
              <a:rPr lang="ar-SA" dirty="0" smtClean="0"/>
              <a:t>المادة( 22 )(3) من قانون الإنتخابات القومية نظمت مشاركة السودانين المقيمين بالخارج، ويتم تنظيم عملية مشاركتهم في عمليتي التسجيل والإقتراع وفق ضوابط تضعها المفوضية وذلك حرصاً علي حق المقيم خارج البلاد في ممارسة حقوقه السياسية كافة،</a:t>
            </a:r>
            <a:endParaRPr lang="en-US" dirty="0" smtClean="0"/>
          </a:p>
          <a:p>
            <a:pPr algn="justLow" rtl="1"/>
            <a:r>
              <a:rPr lang="ar-SA" dirty="0" smtClean="0"/>
              <a:t>كذلك يتم تنظيم عملية تسجيل الناخبين بمعسكرات النازحين في مناطق النزاعات، وذلك بتخصيص فرق تسجيل متحركة تتواجد بهذه المعسكرات وتقوم بتسجيل المواطنين المستوفين لشروط التسجيل ، وذلك حرصاً علي ممارستهم حقوقهم السياسية</a:t>
            </a:r>
            <a:endParaRPr lang="en-US" dirty="0"/>
          </a:p>
        </p:txBody>
      </p:sp>
      <p:pic>
        <p:nvPicPr>
          <p:cNvPr id="6"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7" name="Picture 2" descr="C:\Documents and Settings\g\Desktop\Logos\NECLOGO.jpg"/>
          <p:cNvPicPr>
            <a:picLocks noChangeAspect="1" noChangeArrowheads="1"/>
          </p:cNvPicPr>
          <p:nvPr/>
        </p:nvPicPr>
        <p:blipFill>
          <a:blip r:embed="rId3" cstate="print"/>
          <a:srcRect/>
          <a:stretch>
            <a:fillRect/>
          </a:stretch>
        </p:blipFill>
        <p:spPr bwMode="auto">
          <a:xfrm>
            <a:off x="428596" y="285728"/>
            <a:ext cx="1071570" cy="978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smtClean="0">
                <a:solidFill>
                  <a:srgbClr val="FF0000"/>
                </a:solidFill>
              </a:rPr>
              <a:t>تحديات المستقبل </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pPr>
              <a:defRPr/>
            </a:pPr>
            <a:fld id="{2E8FC191-35F1-4E2E-8CE7-52E1476C15DA}" type="slidenum">
              <a:rPr lang="en-US" smtClean="0"/>
              <a:pPr>
                <a:defRPr/>
              </a:pPr>
              <a:t>15</a:t>
            </a:fld>
            <a:endParaRPr lang="en-US" dirty="0"/>
          </a:p>
        </p:txBody>
      </p:sp>
      <p:sp>
        <p:nvSpPr>
          <p:cNvPr id="3" name="Content Placeholder 2"/>
          <p:cNvSpPr>
            <a:spLocks noGrp="1"/>
          </p:cNvSpPr>
          <p:nvPr>
            <p:ph sz="quarter" idx="1"/>
          </p:nvPr>
        </p:nvSpPr>
        <p:spPr/>
        <p:txBody>
          <a:bodyPr/>
          <a:lstStyle/>
          <a:p>
            <a:pPr algn="justLow" rtl="1"/>
            <a:r>
              <a:rPr lang="ar-SA" dirty="0" smtClean="0"/>
              <a:t>السعي الجاد لاستجلاب التكلنولوجيا الحديثه وتوفير الامكانات </a:t>
            </a:r>
          </a:p>
          <a:p>
            <a:pPr algn="justLow" rtl="1"/>
            <a:r>
              <a:rPr lang="ar-SA" dirty="0" smtClean="0"/>
              <a:t>تأكيد الاعتماد علي السجل المدني ودعم المركز القومي للمعلومات للاستحواذ علي قاعده بيانات واسعه وموثوق بها </a:t>
            </a:r>
          </a:p>
          <a:p>
            <a:pPr algn="justLow" rtl="1"/>
            <a:r>
              <a:rPr lang="ar-SA" dirty="0" smtClean="0"/>
              <a:t>توسيع المجال لممارسة حق الترشيح والانتخاب لدي المقيمين بطريقة مشروعة خارج السوان والحصول علي بياناتهم واماكن  تواجدهم وكذا الحال بالنسبة للرحل والمقيمين في معسكرات النزوح داخل البلاد وفي دول الجوار</a:t>
            </a:r>
            <a:endParaRPr lang="en-US" dirty="0"/>
          </a:p>
        </p:txBody>
      </p:sp>
      <p:pic>
        <p:nvPicPr>
          <p:cNvPr id="6"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7" name="Picture 2" descr="C:\Documents and Settings\g\Desktop\Logos\NECLOGO.jpg"/>
          <p:cNvPicPr>
            <a:picLocks noChangeAspect="1" noChangeArrowheads="1"/>
          </p:cNvPicPr>
          <p:nvPr/>
        </p:nvPicPr>
        <p:blipFill>
          <a:blip r:embed="rId3" cstate="print"/>
          <a:srcRect/>
          <a:stretch>
            <a:fillRect/>
          </a:stretch>
        </p:blipFill>
        <p:spPr bwMode="auto">
          <a:xfrm>
            <a:off x="428596" y="285728"/>
            <a:ext cx="1071570" cy="978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3568" y="1556791"/>
            <a:ext cx="7560840" cy="4680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827584" y="2204864"/>
            <a:ext cx="7344816" cy="2304256"/>
          </a:xfrm>
        </p:spPr>
        <p:txBody>
          <a:bodyPr>
            <a:normAutofit/>
          </a:bodyPr>
          <a:lstStyle/>
          <a:p>
            <a:pPr eaLnBrk="1" fontAlgn="auto" hangingPunct="1">
              <a:spcAft>
                <a:spcPts val="0"/>
              </a:spcAft>
              <a:defRPr/>
            </a:pPr>
            <a:r>
              <a:rPr lang="ar-SA" sz="8800" b="1" smtClean="0">
                <a:solidFill>
                  <a:schemeClr val="tx1"/>
                </a:solidFill>
                <a:latin typeface="Arial" pitchFamily="34" charset="0"/>
                <a:cs typeface="Arial" pitchFamily="34" charset="0"/>
              </a:rPr>
              <a:t>شكراً</a:t>
            </a:r>
            <a:endParaRPr lang="en-US" sz="4800" b="1" dirty="0">
              <a:solidFill>
                <a:srgbClr val="FF99FF"/>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357188" y="6286500"/>
            <a:ext cx="642937" cy="365125"/>
          </a:xfrm>
        </p:spPr>
        <p:txBody>
          <a:bodyPr/>
          <a:lstStyle/>
          <a:p>
            <a:pPr>
              <a:defRPr/>
            </a:pPr>
            <a:fld id="{167AFD35-E4E8-4B95-BCB4-22014018C37A}" type="slidenum">
              <a:rPr lang="en-US"/>
              <a:pPr>
                <a:defRPr/>
              </a:pPr>
              <a:t>16</a:t>
            </a:fld>
            <a:endParaRPr lang="en-US" dirty="0"/>
          </a:p>
        </p:txBody>
      </p:sp>
      <p:pic>
        <p:nvPicPr>
          <p:cNvPr id="10245"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10246" name="Picture 4" descr="J:\Logo\Nec_Logo.jpg"/>
          <p:cNvPicPr>
            <a:picLocks noChangeAspect="1" noChangeArrowheads="1"/>
          </p:cNvPicPr>
          <p:nvPr/>
        </p:nvPicPr>
        <p:blipFill>
          <a:blip r:embed="rId3" cstate="print"/>
          <a:srcRect/>
          <a:stretch>
            <a:fillRect/>
          </a:stretch>
        </p:blipFill>
        <p:spPr bwMode="auto">
          <a:xfrm>
            <a:off x="285750" y="214313"/>
            <a:ext cx="1000125" cy="917575"/>
          </a:xfrm>
          <a:prstGeom prst="rect">
            <a:avLst/>
          </a:prstGeom>
          <a:noFill/>
          <a:ln w="9525">
            <a:noFill/>
            <a:miter lim="800000"/>
            <a:headEnd/>
            <a:tailEnd/>
          </a:ln>
        </p:spPr>
      </p:pic>
      <p:pic>
        <p:nvPicPr>
          <p:cNvPr id="11" name="Picture 2" descr="C:\Documents and Settings\g\Desktop\Logos\NECLOGO.jpg"/>
          <p:cNvPicPr>
            <a:picLocks noChangeAspect="1" noChangeArrowheads="1"/>
          </p:cNvPicPr>
          <p:nvPr/>
        </p:nvPicPr>
        <p:blipFill>
          <a:blip r:embed="rId4" cstate="print"/>
          <a:srcRect/>
          <a:stretch>
            <a:fillRect/>
          </a:stretch>
        </p:blipFill>
        <p:spPr bwMode="auto">
          <a:xfrm>
            <a:off x="428596" y="285728"/>
            <a:ext cx="1071570" cy="97884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lvl="0" rtl="1"/>
            <a:r>
              <a:rPr lang="ar-SA" sz="3200" b="1" dirty="0" smtClean="0">
                <a:solidFill>
                  <a:srgbClr val="FF0000"/>
                </a:solidFill>
              </a:rPr>
              <a:t>نظام التسجيل المتبع في الدولة </a:t>
            </a:r>
            <a:endParaRPr lang="en-US" sz="3600" b="1" dirty="0"/>
          </a:p>
        </p:txBody>
      </p:sp>
      <p:sp>
        <p:nvSpPr>
          <p:cNvPr id="7" name="Slide Number Placeholder 6"/>
          <p:cNvSpPr>
            <a:spLocks noGrp="1"/>
          </p:cNvSpPr>
          <p:nvPr>
            <p:ph type="sldNum" sz="quarter" idx="12"/>
          </p:nvPr>
        </p:nvSpPr>
        <p:spPr>
          <a:xfrm>
            <a:off x="357188" y="6286500"/>
            <a:ext cx="642937" cy="365125"/>
          </a:xfrm>
        </p:spPr>
        <p:txBody>
          <a:bodyPr/>
          <a:lstStyle/>
          <a:p>
            <a:pPr>
              <a:defRPr/>
            </a:pPr>
            <a:fld id="{3D0A4B7E-E5E1-403F-AAD5-11B01E320B4E}" type="slidenum">
              <a:rPr lang="en-US"/>
              <a:pPr>
                <a:defRPr/>
              </a:pPr>
              <a:t>2</a:t>
            </a:fld>
            <a:endParaRPr lang="en-US" dirty="0"/>
          </a:p>
        </p:txBody>
      </p:sp>
      <p:sp>
        <p:nvSpPr>
          <p:cNvPr id="3075" name="Content Placeholder 2"/>
          <p:cNvSpPr>
            <a:spLocks noGrp="1"/>
          </p:cNvSpPr>
          <p:nvPr>
            <p:ph sz="quarter" idx="1"/>
          </p:nvPr>
        </p:nvSpPr>
        <p:spPr>
          <a:xfrm>
            <a:off x="457200" y="1500174"/>
            <a:ext cx="8229600" cy="4214842"/>
          </a:xfrm>
        </p:spPr>
        <p:txBody>
          <a:bodyPr>
            <a:normAutofit fontScale="92500"/>
          </a:bodyPr>
          <a:lstStyle/>
          <a:p>
            <a:pPr lvl="0" algn="just" rtl="1" eaLnBrk="1" hangingPunct="1">
              <a:buFont typeface="Wingdings" pitchFamily="2" charset="2"/>
              <a:buChar char="q"/>
            </a:pPr>
            <a:r>
              <a:rPr lang="ar-SA" sz="3200" b="1" u="sng" dirty="0" smtClean="0"/>
              <a:t>إ</a:t>
            </a:r>
            <a:r>
              <a:rPr lang="ar-SA" b="1" u="sng" dirty="0" smtClean="0"/>
              <a:t>عداد السجل الانتخابي مسئولية المفوضية القومية للانتخابات  دون سواها السند القانوني هو :</a:t>
            </a:r>
            <a:endParaRPr lang="ar-SA" dirty="0" smtClean="0"/>
          </a:p>
          <a:p>
            <a:pPr lvl="0" algn="r" rtl="1">
              <a:buFont typeface="Wingdings" pitchFamily="2" charset="2"/>
              <a:buChar char="§"/>
            </a:pPr>
            <a:r>
              <a:rPr lang="ar-SA" dirty="0" smtClean="0"/>
              <a:t>جاء في الباب السابع  المادة 141- (2) من دستور جمهورية السودان الإنتقالي لسنة 2005</a:t>
            </a:r>
            <a:endParaRPr lang="en-US" dirty="0" smtClean="0"/>
          </a:p>
          <a:p>
            <a:pPr algn="r" rtl="1">
              <a:buFont typeface="Wingdings" pitchFamily="2" charset="2"/>
              <a:buChar char="§"/>
            </a:pPr>
            <a:r>
              <a:rPr lang="ar-SA" dirty="0" smtClean="0"/>
              <a:t>تكون المفوضية القومية للإنتخابات الجهة الوحيدة التي تتولي المهام التالية:</a:t>
            </a:r>
          </a:p>
          <a:p>
            <a:pPr algn="r" rtl="1">
              <a:buNone/>
            </a:pPr>
            <a:r>
              <a:rPr lang="ar-SA" dirty="0" smtClean="0"/>
              <a:t>أ.  اعداد السجل الإنتخابي العام ومراجعته سنوياً</a:t>
            </a:r>
          </a:p>
          <a:p>
            <a:pPr algn="r" rtl="1">
              <a:buNone/>
            </a:pPr>
            <a:r>
              <a:rPr lang="ar-SA" dirty="0" smtClean="0"/>
              <a:t>  ب.  </a:t>
            </a:r>
            <a:r>
              <a:rPr lang="ar-SA" b="1" dirty="0" smtClean="0"/>
              <a:t>في قانون الانتخابات </a:t>
            </a:r>
            <a:r>
              <a:rPr lang="ar-SA" dirty="0" smtClean="0"/>
              <a:t>المادة (10) (2) تكون المفوضية هي الجهة الوحيدة التي تتولي المهام الاتية </a:t>
            </a:r>
          </a:p>
          <a:p>
            <a:pPr algn="r" rtl="1">
              <a:buNone/>
            </a:pPr>
            <a:r>
              <a:rPr lang="ar-SA" dirty="0" smtClean="0"/>
              <a:t>(ج) إعداد السجل الإنتخابي ومراجعته واعتماده وحفظه</a:t>
            </a:r>
          </a:p>
          <a:p>
            <a:pPr algn="r" rtl="1">
              <a:buNone/>
            </a:pPr>
            <a:endParaRPr lang="en-US" dirty="0" smtClean="0"/>
          </a:p>
          <a:p>
            <a:pPr lvl="0" algn="just" rtl="1" eaLnBrk="1" hangingPunct="1">
              <a:buNone/>
            </a:pPr>
            <a:endParaRPr lang="en-US" dirty="0" smtClean="0"/>
          </a:p>
          <a:p>
            <a:pPr algn="just" rtl="1" eaLnBrk="1" hangingPunct="1">
              <a:buFont typeface="Wingdings" pitchFamily="2" charset="2"/>
              <a:buChar char="q"/>
            </a:pPr>
            <a:endParaRPr lang="en-US" dirty="0" smtClean="0"/>
          </a:p>
        </p:txBody>
      </p:sp>
      <p:pic>
        <p:nvPicPr>
          <p:cNvPr id="3077"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8" name="Picture 2" descr="C:\Documents and Settings\g\Desktop\Logos\NECLOGO.jpg"/>
          <p:cNvPicPr>
            <a:picLocks noChangeAspect="1" noChangeArrowheads="1"/>
          </p:cNvPicPr>
          <p:nvPr/>
        </p:nvPicPr>
        <p:blipFill>
          <a:blip r:embed="rId3" cstate="print"/>
          <a:srcRect/>
          <a:stretch>
            <a:fillRect/>
          </a:stretch>
        </p:blipFill>
        <p:spPr bwMode="auto">
          <a:xfrm>
            <a:off x="357158" y="142852"/>
            <a:ext cx="1285884" cy="11746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0" dur="500"/>
                                        <p:tgtEl>
                                          <p:spTgt spid="307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3" dur="500"/>
                                        <p:tgtEl>
                                          <p:spTgt spid="307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blinds(horizontal)">
                                      <p:cBhvr>
                                        <p:cTn id="16" dur="500"/>
                                        <p:tgtEl>
                                          <p:spTgt spid="307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blinds(horizontal)">
                                      <p:cBhvr>
                                        <p:cTn id="19" dur="500"/>
                                        <p:tgtEl>
                                          <p:spTgt spid="307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blinds(horizontal)">
                                      <p:cBhvr>
                                        <p:cTn id="22"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fontScale="90000"/>
          </a:bodyPr>
          <a:lstStyle/>
          <a:p>
            <a:pPr eaLnBrk="1" fontAlgn="auto" hangingPunct="1">
              <a:spcAft>
                <a:spcPts val="0"/>
              </a:spcAft>
              <a:defRPr/>
            </a:pPr>
            <a:r>
              <a:rPr lang="en-US" sz="3200" dirty="0" smtClean="0">
                <a:solidFill>
                  <a:srgbClr val="FF0000"/>
                </a:solidFill>
                <a:latin typeface="Arial" pitchFamily="34" charset="0"/>
                <a:cs typeface="Arial" pitchFamily="34" charset="0"/>
              </a:rPr>
              <a:t/>
            </a:r>
            <a:br>
              <a:rPr lang="en-US" sz="3200" dirty="0" smtClean="0">
                <a:solidFill>
                  <a:srgbClr val="FF0000"/>
                </a:solidFill>
                <a:latin typeface="Arial" pitchFamily="34" charset="0"/>
                <a:cs typeface="Arial" pitchFamily="34" charset="0"/>
              </a:rPr>
            </a:br>
            <a:r>
              <a:rPr lang="en-US" sz="3200" dirty="0" smtClean="0">
                <a:solidFill>
                  <a:srgbClr val="FF0000"/>
                </a:solidFill>
                <a:latin typeface="Arial" pitchFamily="34" charset="0"/>
                <a:cs typeface="Arial" pitchFamily="34" charset="0"/>
              </a:rPr>
              <a:t/>
            </a:r>
            <a:br>
              <a:rPr lang="en-US" sz="3200" dirty="0" smtClean="0">
                <a:solidFill>
                  <a:srgbClr val="FF0000"/>
                </a:solidFill>
                <a:latin typeface="Arial" pitchFamily="34" charset="0"/>
                <a:cs typeface="Arial" pitchFamily="34" charset="0"/>
              </a:rPr>
            </a:br>
            <a:endParaRPr lang="ar-SA" sz="3200" dirty="0" smtClean="0">
              <a:solidFill>
                <a:srgbClr val="FF0000"/>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357188" y="6286500"/>
            <a:ext cx="642937" cy="365125"/>
          </a:xfrm>
        </p:spPr>
        <p:txBody>
          <a:bodyPr/>
          <a:lstStyle/>
          <a:p>
            <a:pPr>
              <a:defRPr/>
            </a:pPr>
            <a:fld id="{882E91F7-5188-4E12-B0A5-CBE085723989}" type="slidenum">
              <a:rPr lang="en-US"/>
              <a:pPr>
                <a:defRPr/>
              </a:pPr>
              <a:t>3</a:t>
            </a:fld>
            <a:endParaRPr lang="en-US" dirty="0"/>
          </a:p>
        </p:txBody>
      </p:sp>
      <p:sp>
        <p:nvSpPr>
          <p:cNvPr id="4099" name="Content Placeholder 2"/>
          <p:cNvSpPr>
            <a:spLocks noGrp="1"/>
          </p:cNvSpPr>
          <p:nvPr>
            <p:ph sz="quarter" idx="1"/>
          </p:nvPr>
        </p:nvSpPr>
        <p:spPr>
          <a:xfrm>
            <a:off x="457200" y="1357298"/>
            <a:ext cx="8229600" cy="5214974"/>
          </a:xfrm>
        </p:spPr>
        <p:txBody>
          <a:bodyPr>
            <a:normAutofit/>
          </a:bodyPr>
          <a:lstStyle/>
          <a:p>
            <a:pPr marL="114300" lvl="0" indent="22225" algn="just" rtl="1" eaLnBrk="1" hangingPunct="1">
              <a:buNone/>
              <a:tabLst>
                <a:tab pos="228600" algn="l"/>
              </a:tabLst>
            </a:pPr>
            <a:r>
              <a:rPr lang="ar-SA" b="1" dirty="0" smtClean="0"/>
              <a:t>(ز</a:t>
            </a:r>
            <a:r>
              <a:rPr lang="ar-SA" dirty="0" smtClean="0"/>
              <a:t>) تحديد التدابير والنظم والجداول الزمنية ومراكز التسجيل والإقتراع وتحديد نظم الانضباط والحرية والعدالة والسرية في إجراء التسجيل والإقتراع والمراقبه الضامنة لذلك</a:t>
            </a:r>
          </a:p>
          <a:p>
            <a:pPr marL="114300" lvl="0" indent="22225" algn="ctr" rtl="1" eaLnBrk="1" hangingPunct="1">
              <a:buNone/>
              <a:tabLst>
                <a:tab pos="228600" algn="l"/>
              </a:tabLst>
            </a:pPr>
            <a:r>
              <a:rPr lang="ar-SA" b="1" u="sng" dirty="0" smtClean="0">
                <a:solidFill>
                  <a:srgbClr val="C00000"/>
                </a:solidFill>
              </a:rPr>
              <a:t>التسجيل حق شخصي وطوعي </a:t>
            </a:r>
          </a:p>
          <a:p>
            <a:pPr marL="114300" lvl="0" indent="22225" algn="just" rtl="1" eaLnBrk="1" hangingPunct="1">
              <a:buFont typeface="Wingdings" pitchFamily="2" charset="2"/>
              <a:buChar char="v"/>
              <a:tabLst>
                <a:tab pos="228600" algn="l"/>
              </a:tabLst>
            </a:pPr>
            <a:r>
              <a:rPr lang="ar-SA" dirty="0" smtClean="0"/>
              <a:t>إن  التسجيل للانتخابات مسؤولية شخصية للناخب وذلك وفقاً لما جاء في قانون الإنتخابات لسنة 2008 والمعدل سنة 2011 و 2014 المادة 22- (1) : يعد التسجيل في السجل الإنتخابي حق أساسي </a:t>
            </a:r>
            <a:r>
              <a:rPr lang="ar-SA" b="1" u="sng" dirty="0" smtClean="0"/>
              <a:t>ومسئولية فردية</a:t>
            </a:r>
            <a:r>
              <a:rPr lang="ar-SA" b="1" dirty="0" smtClean="0"/>
              <a:t> </a:t>
            </a:r>
            <a:r>
              <a:rPr lang="ar-SA" dirty="0" smtClean="0"/>
              <a:t> لكل مواطن تتوافر فيه الشروط المطلوبة قانوناً</a:t>
            </a:r>
          </a:p>
          <a:p>
            <a:pPr marL="114300" lvl="0" indent="22225" algn="just" rtl="1" eaLnBrk="1" hangingPunct="1">
              <a:buNone/>
              <a:tabLst>
                <a:tab pos="228600" algn="l"/>
              </a:tabLst>
            </a:pPr>
            <a:r>
              <a:rPr lang="ar-SA" b="1" dirty="0" smtClean="0"/>
              <a:t>شروط التسجيل :</a:t>
            </a:r>
          </a:p>
          <a:p>
            <a:pPr marL="114300" lvl="0" indent="22225" algn="just" rtl="1" eaLnBrk="1" hangingPunct="1">
              <a:buNone/>
              <a:tabLst>
                <a:tab pos="228600" algn="l"/>
              </a:tabLst>
            </a:pPr>
            <a:r>
              <a:rPr lang="ar-SA" dirty="0" smtClean="0"/>
              <a:t>المادة (22) من القانون يجب ان تتوفر في السوداني المقيم داخل السودان في تاريخ تقديم طلب التسجيل الشروط الاتية</a:t>
            </a:r>
            <a:endParaRPr lang="en-US" dirty="0" smtClean="0"/>
          </a:p>
          <a:p>
            <a:pPr marL="650875" indent="-514350" algn="r" eaLnBrk="1" hangingPunct="1">
              <a:buNone/>
            </a:pPr>
            <a:endParaRPr lang="ar-SA" dirty="0" smtClean="0"/>
          </a:p>
        </p:txBody>
      </p:sp>
      <p:pic>
        <p:nvPicPr>
          <p:cNvPr id="4101"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11" name="Picture 2" descr="C:\Documents and Settings\g\Desktop\Logos\NECLOGO.jpg"/>
          <p:cNvPicPr>
            <a:picLocks noChangeAspect="1" noChangeArrowheads="1"/>
          </p:cNvPicPr>
          <p:nvPr/>
        </p:nvPicPr>
        <p:blipFill>
          <a:blip r:embed="rId3" cstate="print"/>
          <a:srcRect/>
          <a:stretch>
            <a:fillRect/>
          </a:stretch>
        </p:blipFill>
        <p:spPr bwMode="auto">
          <a:xfrm>
            <a:off x="357158" y="142853"/>
            <a:ext cx="1173076"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amond(in)">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diamond(in)">
                                      <p:cBhvr>
                                        <p:cTn id="17" dur="2000"/>
                                        <p:tgtEl>
                                          <p:spTgt spid="4099">
                                            <p:txEl>
                                              <p:pRg st="2" end="2"/>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diamond(in)">
                                      <p:cBhvr>
                                        <p:cTn id="20" dur="2000"/>
                                        <p:tgtEl>
                                          <p:spTgt spid="4099">
                                            <p:txEl>
                                              <p:pRg st="3" end="3"/>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diamond(in)">
                                      <p:cBhvr>
                                        <p:cTn id="23" dur="2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357188" y="6286500"/>
            <a:ext cx="642937" cy="365125"/>
          </a:xfrm>
        </p:spPr>
        <p:txBody>
          <a:bodyPr/>
          <a:lstStyle/>
          <a:p>
            <a:pPr>
              <a:defRPr/>
            </a:pPr>
            <a:fld id="{3467CB9C-821F-4896-8C98-54A169DE7FE7}" type="slidenum">
              <a:rPr lang="en-US"/>
              <a:pPr>
                <a:defRPr/>
              </a:pPr>
              <a:t>4</a:t>
            </a:fld>
            <a:endParaRPr lang="en-US" dirty="0"/>
          </a:p>
        </p:txBody>
      </p:sp>
      <p:sp>
        <p:nvSpPr>
          <p:cNvPr id="5123" name="Content Placeholder 2"/>
          <p:cNvSpPr>
            <a:spLocks noGrp="1"/>
          </p:cNvSpPr>
          <p:nvPr>
            <p:ph sz="quarter" idx="1"/>
          </p:nvPr>
        </p:nvSpPr>
        <p:spPr>
          <a:xfrm>
            <a:off x="457200" y="1357313"/>
            <a:ext cx="8229600" cy="4951412"/>
          </a:xfrm>
        </p:spPr>
        <p:txBody>
          <a:bodyPr/>
          <a:lstStyle/>
          <a:p>
            <a:pPr marL="114300" lvl="0" indent="22225" algn="just" rtl="1" eaLnBrk="1" hangingPunct="1">
              <a:buNone/>
              <a:tabLst>
                <a:tab pos="228600" algn="l"/>
              </a:tabLst>
            </a:pPr>
            <a:r>
              <a:rPr lang="ar-SA" sz="3200" b="1" dirty="0" smtClean="0"/>
              <a:t>(أ) </a:t>
            </a:r>
            <a:r>
              <a:rPr lang="ar-SA" sz="3200" dirty="0" smtClean="0"/>
              <a:t>أيكون مقيما في الدائرة لجغرافية لمدة لاتقل من ثلاثة اشهر قبل تاريخ قفل السجل ، ويستثني من ذلك القوات النظامية والرحل الذين تحددالقواعد ضوابط تسجيلهم</a:t>
            </a:r>
          </a:p>
          <a:p>
            <a:pPr marL="114300" lvl="0" indent="22225" algn="ctr" rtl="1" eaLnBrk="1" hangingPunct="1">
              <a:buNone/>
              <a:tabLst>
                <a:tab pos="228600" algn="l"/>
              </a:tabLst>
            </a:pPr>
            <a:r>
              <a:rPr lang="ar-SA" sz="3200" b="1" dirty="0" smtClean="0"/>
              <a:t>حق التسجيل للمقيمين خارج السودان</a:t>
            </a:r>
          </a:p>
          <a:p>
            <a:pPr marL="114300" lvl="0" indent="22225" algn="r" rtl="1" eaLnBrk="1" hangingPunct="1">
              <a:buNone/>
              <a:tabLst>
                <a:tab pos="228600" algn="l"/>
              </a:tabLst>
            </a:pPr>
            <a:r>
              <a:rPr lang="ar-SA" sz="3200" dirty="0" smtClean="0"/>
              <a:t>المادة (22) (3) يكون للسوداني المقيم خارج السودان ويحمل جواز سفر سوداني وإقامة سارية في الدولة التي يقيم فيها ومستوفياً الشروط المنصوص عليها </a:t>
            </a:r>
          </a:p>
          <a:p>
            <a:pPr marL="114300" lvl="0" indent="22225" algn="ctr" rtl="1" eaLnBrk="1" hangingPunct="1">
              <a:buNone/>
              <a:tabLst>
                <a:tab pos="228600" algn="l"/>
              </a:tabLst>
            </a:pPr>
            <a:endParaRPr lang="ar-SA" sz="3200" b="1" dirty="0" smtClean="0"/>
          </a:p>
          <a:p>
            <a:pPr algn="just" rtl="1" eaLnBrk="1" hangingPunct="1">
              <a:buNone/>
            </a:pPr>
            <a:endParaRPr lang="ar-SA" sz="3200" dirty="0" smtClean="0"/>
          </a:p>
        </p:txBody>
      </p:sp>
      <p:pic>
        <p:nvPicPr>
          <p:cNvPr id="5125"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8" name="Picture 2" descr="C:\Documents and Settings\g\Desktop\Logos\NECLOGO.jpg"/>
          <p:cNvPicPr>
            <a:picLocks noChangeAspect="1" noChangeArrowheads="1"/>
          </p:cNvPicPr>
          <p:nvPr/>
        </p:nvPicPr>
        <p:blipFill>
          <a:blip r:embed="rId3" cstate="print"/>
          <a:srcRect/>
          <a:stretch>
            <a:fillRect/>
          </a:stretch>
        </p:blipFill>
        <p:spPr bwMode="auto">
          <a:xfrm>
            <a:off x="428596" y="285728"/>
            <a:ext cx="1071570" cy="978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solidFill>
                  <a:srgbClr val="FF0000"/>
                </a:solidFill>
              </a:rPr>
              <a:t>تنظيم السجل الانتخابي</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pPr>
              <a:defRPr/>
            </a:pPr>
            <a:fld id="{2E8FC191-35F1-4E2E-8CE7-52E1476C15DA}" type="slidenum">
              <a:rPr lang="en-US" smtClean="0"/>
              <a:pPr>
                <a:defRPr/>
              </a:pPr>
              <a:t>5</a:t>
            </a:fld>
            <a:endParaRPr lang="en-US" dirty="0"/>
          </a:p>
        </p:txBody>
      </p:sp>
      <p:sp>
        <p:nvSpPr>
          <p:cNvPr id="3" name="Content Placeholder 2"/>
          <p:cNvSpPr>
            <a:spLocks noGrp="1"/>
          </p:cNvSpPr>
          <p:nvPr>
            <p:ph sz="quarter" idx="1"/>
          </p:nvPr>
        </p:nvSpPr>
        <p:spPr/>
        <p:txBody>
          <a:bodyPr>
            <a:normAutofit/>
          </a:bodyPr>
          <a:lstStyle/>
          <a:p>
            <a:pPr marL="114300" lvl="0" indent="22225" algn="just" rtl="1" eaLnBrk="1" hangingPunct="1">
              <a:buFont typeface="Wingdings" pitchFamily="2" charset="2"/>
              <a:buChar char="v"/>
              <a:tabLst>
                <a:tab pos="228600" algn="l"/>
              </a:tabLst>
            </a:pPr>
            <a:r>
              <a:rPr lang="ar-SA" b="1" dirty="0" smtClean="0"/>
              <a:t>فيما يتعلق  بتنظيم السجل الإنتخابي جاء في المادة (23) من قانون الإنتخابات القومية لسنة 2008 أن تقوم المفوضية ب:</a:t>
            </a:r>
            <a:endParaRPr lang="en-US" b="1" dirty="0" smtClean="0"/>
          </a:p>
          <a:p>
            <a:pPr marL="650875" indent="-514350" algn="r" eaLnBrk="1" hangingPunct="1">
              <a:buNone/>
            </a:pPr>
            <a:r>
              <a:rPr lang="ar-SA" dirty="0" smtClean="0"/>
              <a:t>(أ) </a:t>
            </a:r>
            <a:r>
              <a:rPr lang="ar-SA" b="1" dirty="0" smtClean="0"/>
              <a:t>اعداد سجل الناخبين علي مستوي جمهورية السودان أو خارجها </a:t>
            </a:r>
          </a:p>
          <a:p>
            <a:pPr marL="650875" indent="-514350" algn="r" eaLnBrk="1" hangingPunct="1">
              <a:buNone/>
            </a:pPr>
            <a:r>
              <a:rPr lang="ar-SA" b="1" dirty="0" smtClean="0"/>
              <a:t>    بالطريقة وفي الميعاد المقرر في القواعد    </a:t>
            </a:r>
          </a:p>
          <a:p>
            <a:pPr marL="650875" indent="-514350" algn="r" eaLnBrk="1" hangingPunct="1">
              <a:buNone/>
            </a:pPr>
            <a:r>
              <a:rPr lang="ar-SA" dirty="0" smtClean="0"/>
              <a:t>(ب) </a:t>
            </a:r>
            <a:r>
              <a:rPr lang="ar-SA" b="1" dirty="0" smtClean="0"/>
              <a:t>مراجعة السجل الإنتخابي بالإضافة أو الحذف أو التعديل مرة واحدة  في العام أو مراجعته قبل ثلاثة أشهر من موعد الإنتخابات أو الإستفتاء وفق أحكام هذا القانون</a:t>
            </a:r>
            <a:endParaRPr lang="ar-SA" dirty="0" smtClean="0"/>
          </a:p>
          <a:p>
            <a:pPr algn="r" rtl="1">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357188" y="6286500"/>
            <a:ext cx="642937" cy="365125"/>
          </a:xfrm>
        </p:spPr>
        <p:txBody>
          <a:bodyPr/>
          <a:lstStyle/>
          <a:p>
            <a:pPr>
              <a:defRPr/>
            </a:pPr>
            <a:fld id="{3467CB9C-821F-4896-8C98-54A169DE7FE7}" type="slidenum">
              <a:rPr lang="en-US"/>
              <a:pPr>
                <a:defRPr/>
              </a:pPr>
              <a:t>6</a:t>
            </a:fld>
            <a:endParaRPr lang="en-US" dirty="0"/>
          </a:p>
        </p:txBody>
      </p:sp>
      <p:sp>
        <p:nvSpPr>
          <p:cNvPr id="5123" name="Content Placeholder 2"/>
          <p:cNvSpPr>
            <a:spLocks noGrp="1"/>
          </p:cNvSpPr>
          <p:nvPr>
            <p:ph sz="quarter" idx="1"/>
          </p:nvPr>
        </p:nvSpPr>
        <p:spPr>
          <a:xfrm>
            <a:off x="323528" y="1412776"/>
            <a:ext cx="8229600" cy="4807396"/>
          </a:xfrm>
        </p:spPr>
        <p:txBody>
          <a:bodyPr>
            <a:normAutofit/>
          </a:bodyPr>
          <a:lstStyle/>
          <a:p>
            <a:pPr algn="just" rtl="1" eaLnBrk="1" hangingPunct="1">
              <a:buNone/>
            </a:pPr>
            <a:r>
              <a:rPr lang="ar-SA" sz="3600" dirty="0" smtClean="0"/>
              <a:t>(ج) اتاحة السجل الإنتخابي للجميع لمراجعة تفاصيل الناخبين أو الإعتراض علي السجل،</a:t>
            </a:r>
          </a:p>
          <a:p>
            <a:pPr algn="just" rtl="1" eaLnBrk="1" hangingPunct="1">
              <a:buNone/>
            </a:pPr>
            <a:r>
              <a:rPr lang="ar-SA" sz="3600" dirty="0" smtClean="0"/>
              <a:t>(د) تحديد ميعاد عرض السجل لإطلاع الناخبين لتقديم طلباتهم بإجراء أي تعديل في معلوماتهم أو تعديل مكان اقامتهم .</a:t>
            </a:r>
          </a:p>
          <a:p>
            <a:pPr algn="ctr" rtl="1" eaLnBrk="1" hangingPunct="1">
              <a:buNone/>
            </a:pPr>
            <a:r>
              <a:rPr lang="ar-SA" sz="3600" u="sng" dirty="0" smtClean="0"/>
              <a:t>السجل الإنتخابي النهائي </a:t>
            </a:r>
          </a:p>
          <a:p>
            <a:pPr lvl="0" algn="r" rtl="1"/>
            <a:r>
              <a:rPr lang="ar-SA" sz="3200" dirty="0" smtClean="0"/>
              <a:t>حول السجل الإنتخابي النهائي جاء في المادة (25)  (1)</a:t>
            </a:r>
            <a:r>
              <a:rPr lang="en-US" sz="3200" dirty="0" smtClean="0"/>
              <a:t> </a:t>
            </a:r>
            <a:r>
              <a:rPr lang="ar-SA" sz="3200" dirty="0" smtClean="0"/>
              <a:t>من قانون الإنتخابات:</a:t>
            </a:r>
            <a:endParaRPr lang="en-US" sz="3200" dirty="0" smtClean="0"/>
          </a:p>
          <a:p>
            <a:pPr algn="justLow" rtl="1" eaLnBrk="1" hangingPunct="1">
              <a:buNone/>
            </a:pPr>
            <a:endParaRPr lang="en-US" sz="3600" dirty="0" smtClean="0"/>
          </a:p>
          <a:p>
            <a:pPr algn="justLow" rtl="1" eaLnBrk="1" hangingPunct="1">
              <a:buNone/>
            </a:pPr>
            <a:endParaRPr lang="ar-SA" sz="3600" dirty="0" smtClean="0"/>
          </a:p>
          <a:p>
            <a:pPr algn="justLow" rtl="1" eaLnBrk="1" hangingPunct="1">
              <a:buNone/>
            </a:pPr>
            <a:endParaRPr lang="en-US" sz="3600" dirty="0" smtClean="0"/>
          </a:p>
          <a:p>
            <a:pPr algn="just" rtl="1" eaLnBrk="1" hangingPunct="1">
              <a:buNone/>
            </a:pPr>
            <a:endParaRPr lang="ar-SA" sz="3200" dirty="0" smtClean="0"/>
          </a:p>
        </p:txBody>
      </p:sp>
      <p:pic>
        <p:nvPicPr>
          <p:cNvPr id="5125"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8" name="Picture 2" descr="C:\Documents and Settings\g\Desktop\Logos\NECLOGO.jpg"/>
          <p:cNvPicPr>
            <a:picLocks noChangeAspect="1" noChangeArrowheads="1"/>
          </p:cNvPicPr>
          <p:nvPr/>
        </p:nvPicPr>
        <p:blipFill>
          <a:blip r:embed="rId3" cstate="print"/>
          <a:srcRect/>
          <a:stretch>
            <a:fillRect/>
          </a:stretch>
        </p:blipFill>
        <p:spPr bwMode="auto">
          <a:xfrm>
            <a:off x="428596" y="285728"/>
            <a:ext cx="1071570" cy="978847"/>
          </a:xfrm>
          <a:prstGeom prst="rect">
            <a:avLst/>
          </a:prstGeom>
          <a:noFill/>
        </p:spPr>
      </p:pic>
      <p:pic>
        <p:nvPicPr>
          <p:cNvPr id="10" name="Picture 3" descr="Sudan Flag from website"/>
          <p:cNvPicPr>
            <a:picLocks noChangeAspect="1" noChangeArrowheads="1" noCrop="1"/>
          </p:cNvPicPr>
          <p:nvPr/>
        </p:nvPicPr>
        <p:blipFill>
          <a:blip r:embed="rId2" cstate="print"/>
          <a:srcRect/>
          <a:stretch>
            <a:fillRect/>
          </a:stretch>
        </p:blipFill>
        <p:spPr bwMode="auto">
          <a:xfrm>
            <a:off x="7653338" y="509588"/>
            <a:ext cx="1069975" cy="74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box(in)">
                                      <p:cBhvr>
                                        <p:cTn id="10" dur="500"/>
                                        <p:tgtEl>
                                          <p:spTgt spid="51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5" dur="500"/>
                                        <p:tgtEl>
                                          <p:spTgt spid="51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Effect transition="in" filter="diamond(in)">
                                      <p:cBhvr>
                                        <p:cTn id="20"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E8FC191-35F1-4E2E-8CE7-52E1476C15DA}" type="slidenum">
              <a:rPr lang="en-US" smtClean="0"/>
              <a:pPr>
                <a:defRPr/>
              </a:pPr>
              <a:t>7</a:t>
            </a:fld>
            <a:endParaRPr lang="en-US" dirty="0"/>
          </a:p>
        </p:txBody>
      </p:sp>
      <p:sp>
        <p:nvSpPr>
          <p:cNvPr id="3" name="Content Placeholder 2"/>
          <p:cNvSpPr>
            <a:spLocks noGrp="1"/>
          </p:cNvSpPr>
          <p:nvPr>
            <p:ph sz="quarter" idx="1"/>
          </p:nvPr>
        </p:nvSpPr>
        <p:spPr/>
        <p:txBody>
          <a:bodyPr/>
          <a:lstStyle/>
          <a:p>
            <a:pPr algn="r" rtl="1"/>
            <a:r>
              <a:rPr lang="ar-SA" dirty="0" smtClean="0"/>
              <a:t>تقوم المفوضية بعد قيامها بالمراجعات النهائية وبعد الحصول علي نتائج الإعتراضات  بإعداد واجازة السجل النهائي للناخبين للإنتخابات و اعلانه قبل فترة ثلاثة أشهر من تاريخ بداية موعد الإقتراع ولا يجوز نظر أي اعتراضات بعد نشر المفوضية للسجل النهائي للإنتخابات.تقوم المفوضية بالاتي</a:t>
            </a:r>
          </a:p>
          <a:p>
            <a:pPr algn="r" rtl="1">
              <a:buNone/>
            </a:pPr>
            <a:r>
              <a:rPr lang="ar-SA" dirty="0" smtClean="0"/>
              <a:t>(ب) اتاحة السجل النهائي للإنتخابات لإطلاع أي شخص بناءاً علي طلب يقدم للمفوضية وفق الأنموذج الذي تعده بعد دفع الرسم المقرر</a:t>
            </a:r>
            <a:endParaRPr lang="en-US" dirty="0" smtClean="0"/>
          </a:p>
          <a:p>
            <a:pPr algn="r" rtl="1"/>
            <a:endParaRPr lang="en-US" dirty="0" smtClean="0"/>
          </a:p>
        </p:txBody>
      </p:sp>
      <p:pic>
        <p:nvPicPr>
          <p:cNvPr id="6"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8" name="Picture 2" descr="C:\Documents and Settings\g\Desktop\Logos\NECLOGO.jpg"/>
          <p:cNvPicPr>
            <a:picLocks noChangeAspect="1" noChangeArrowheads="1"/>
          </p:cNvPicPr>
          <p:nvPr/>
        </p:nvPicPr>
        <p:blipFill>
          <a:blip r:embed="rId3" cstate="print"/>
          <a:srcRect/>
          <a:stretch>
            <a:fillRect/>
          </a:stretch>
        </p:blipFill>
        <p:spPr bwMode="auto">
          <a:xfrm>
            <a:off x="428596" y="285728"/>
            <a:ext cx="1071570" cy="978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11222"/>
          </a:xfrm>
        </p:spPr>
        <p:txBody>
          <a:bodyPr>
            <a:normAutofit/>
          </a:bodyPr>
          <a:lstStyle/>
          <a:p>
            <a:pPr eaLnBrk="1" fontAlgn="auto" hangingPunct="1">
              <a:spcAft>
                <a:spcPts val="0"/>
              </a:spcAft>
              <a:defRPr/>
            </a:pPr>
            <a:r>
              <a:rPr lang="ar-SA" sz="3600" b="1" dirty="0" smtClean="0">
                <a:solidFill>
                  <a:srgbClr val="FF0000"/>
                </a:solidFill>
              </a:rPr>
              <a:t>نوع السجل الإنتخابي</a:t>
            </a:r>
            <a:endParaRPr lang="en-US" sz="3600" b="1" dirty="0">
              <a:solidFill>
                <a:srgbClr val="FF0000"/>
              </a:solidFill>
              <a:latin typeface="Arial" pitchFamily="34" charset="0"/>
              <a:cs typeface="Arial" pitchFamily="34" charset="0"/>
            </a:endParaRPr>
          </a:p>
        </p:txBody>
      </p:sp>
      <p:sp>
        <p:nvSpPr>
          <p:cNvPr id="7" name="Slide Number Placeholder 6"/>
          <p:cNvSpPr>
            <a:spLocks noGrp="1"/>
          </p:cNvSpPr>
          <p:nvPr>
            <p:ph type="sldNum" sz="quarter" idx="12"/>
          </p:nvPr>
        </p:nvSpPr>
        <p:spPr>
          <a:xfrm>
            <a:off x="357188" y="6286500"/>
            <a:ext cx="642937" cy="365125"/>
          </a:xfrm>
        </p:spPr>
        <p:txBody>
          <a:bodyPr/>
          <a:lstStyle/>
          <a:p>
            <a:pPr>
              <a:defRPr/>
            </a:pPr>
            <a:fld id="{3467CB9C-821F-4896-8C98-54A169DE7FE7}" type="slidenum">
              <a:rPr lang="en-US"/>
              <a:pPr>
                <a:defRPr/>
              </a:pPr>
              <a:t>8</a:t>
            </a:fld>
            <a:endParaRPr lang="en-US" dirty="0"/>
          </a:p>
        </p:txBody>
      </p:sp>
      <p:sp>
        <p:nvSpPr>
          <p:cNvPr id="5123" name="Content Placeholder 2"/>
          <p:cNvSpPr>
            <a:spLocks noGrp="1"/>
          </p:cNvSpPr>
          <p:nvPr>
            <p:ph sz="quarter" idx="1"/>
          </p:nvPr>
        </p:nvSpPr>
        <p:spPr>
          <a:xfrm>
            <a:off x="457200" y="1340768"/>
            <a:ext cx="8229600" cy="4752528"/>
          </a:xfrm>
        </p:spPr>
        <p:txBody>
          <a:bodyPr/>
          <a:lstStyle/>
          <a:p>
            <a:pPr lvl="0" algn="ctr" rtl="1" eaLnBrk="1" hangingPunct="1">
              <a:buNone/>
            </a:pPr>
            <a:endParaRPr lang="ar-SA" sz="3200" dirty="0" smtClean="0"/>
          </a:p>
          <a:p>
            <a:pPr lvl="0" algn="r" rtl="1" eaLnBrk="1" hangingPunct="1">
              <a:buNone/>
            </a:pPr>
            <a:r>
              <a:rPr lang="ar-SA" sz="5400" dirty="0" smtClean="0"/>
              <a:t>تعتمد المفوضية القومية اللإنتخابات السجل الدائم في تسجيل الناخبين </a:t>
            </a:r>
          </a:p>
          <a:p>
            <a:pPr lvl="0" algn="just" rtl="1" eaLnBrk="1" hangingPunct="1">
              <a:buNone/>
            </a:pPr>
            <a:endParaRPr lang="en-US" sz="3200" dirty="0" smtClean="0"/>
          </a:p>
          <a:p>
            <a:pPr algn="just" rtl="1" eaLnBrk="1" hangingPunct="1">
              <a:buNone/>
            </a:pPr>
            <a:endParaRPr lang="ar-SA" sz="3200" dirty="0" smtClean="0"/>
          </a:p>
        </p:txBody>
      </p:sp>
      <p:pic>
        <p:nvPicPr>
          <p:cNvPr id="5125" name="Picture 3" descr="Sudan Flag from website"/>
          <p:cNvPicPr>
            <a:picLocks noChangeAspect="1" noChangeArrowheads="1" noCrop="1"/>
          </p:cNvPicPr>
          <p:nvPr/>
        </p:nvPicPr>
        <p:blipFill>
          <a:blip r:embed="rId3" cstate="print"/>
          <a:srcRect/>
          <a:stretch>
            <a:fillRect/>
          </a:stretch>
        </p:blipFill>
        <p:spPr bwMode="auto">
          <a:xfrm>
            <a:off x="7500938" y="357188"/>
            <a:ext cx="1069975" cy="749300"/>
          </a:xfrm>
          <a:prstGeom prst="rect">
            <a:avLst/>
          </a:prstGeom>
          <a:noFill/>
          <a:ln w="9525">
            <a:noFill/>
            <a:miter lim="800000"/>
            <a:headEnd/>
            <a:tailEnd/>
          </a:ln>
        </p:spPr>
      </p:pic>
      <p:pic>
        <p:nvPicPr>
          <p:cNvPr id="8" name="Picture 2" descr="C:\Documents and Settings\g\Desktop\Logos\NECLOGO.jpg"/>
          <p:cNvPicPr>
            <a:picLocks noChangeAspect="1" noChangeArrowheads="1"/>
          </p:cNvPicPr>
          <p:nvPr/>
        </p:nvPicPr>
        <p:blipFill>
          <a:blip r:embed="rId4" cstate="print"/>
          <a:srcRect/>
          <a:stretch>
            <a:fillRect/>
          </a:stretch>
        </p:blipFill>
        <p:spPr bwMode="auto">
          <a:xfrm>
            <a:off x="428596" y="285728"/>
            <a:ext cx="1071570" cy="978847"/>
          </a:xfrm>
          <a:prstGeom prst="rect">
            <a:avLst/>
          </a:prstGeom>
          <a:noFill/>
        </p:spPr>
      </p:pic>
      <p:sp>
        <p:nvSpPr>
          <p:cNvPr id="10" name="Title 1"/>
          <p:cNvSpPr txBox="1">
            <a:spLocks/>
          </p:cNvSpPr>
          <p:nvPr/>
        </p:nvSpPr>
        <p:spPr>
          <a:xfrm>
            <a:off x="609600" y="1697698"/>
            <a:ext cx="8229600" cy="1011222"/>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w="6350">
                <a:noFill/>
              </a:ln>
              <a:solidFill>
                <a:schemeClr val="tx1"/>
              </a:solidFill>
              <a:effectLst>
                <a:outerShdw blurRad="114300" dist="101600" dir="2700000" algn="tl" rotWithShape="0">
                  <a:srgbClr val="000000">
                    <a:alpha val="40000"/>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357188" y="6286500"/>
            <a:ext cx="642937" cy="365125"/>
          </a:xfrm>
        </p:spPr>
        <p:txBody>
          <a:bodyPr/>
          <a:lstStyle/>
          <a:p>
            <a:pPr>
              <a:defRPr/>
            </a:pPr>
            <a:fld id="{3467CB9C-821F-4896-8C98-54A169DE7FE7}" type="slidenum">
              <a:rPr lang="en-US"/>
              <a:pPr>
                <a:defRPr/>
              </a:pPr>
              <a:t>9</a:t>
            </a:fld>
            <a:endParaRPr lang="en-US" dirty="0"/>
          </a:p>
        </p:txBody>
      </p:sp>
      <p:sp>
        <p:nvSpPr>
          <p:cNvPr id="5123" name="Content Placeholder 2"/>
          <p:cNvSpPr>
            <a:spLocks noGrp="1"/>
          </p:cNvSpPr>
          <p:nvPr>
            <p:ph sz="quarter" idx="1"/>
          </p:nvPr>
        </p:nvSpPr>
        <p:spPr>
          <a:xfrm>
            <a:off x="539552" y="1340768"/>
            <a:ext cx="8229600" cy="4951412"/>
          </a:xfrm>
        </p:spPr>
        <p:txBody>
          <a:bodyPr/>
          <a:lstStyle/>
          <a:p>
            <a:pPr lvl="0" algn="r" rtl="1">
              <a:buFont typeface="Wingdings" pitchFamily="2" charset="2"/>
              <a:buChar char="q"/>
            </a:pPr>
            <a:r>
              <a:rPr lang="ar-SA" sz="3200" b="1" dirty="0" smtClean="0"/>
              <a:t>حجم وتركيبة سجل الناخبين: </a:t>
            </a:r>
            <a:endParaRPr lang="en-US" sz="3200" b="1" dirty="0" smtClean="0"/>
          </a:p>
          <a:p>
            <a:pPr algn="r" rtl="1">
              <a:buNone/>
            </a:pPr>
            <a:endParaRPr lang="ar-SA" sz="3200" dirty="0" smtClean="0"/>
          </a:p>
        </p:txBody>
      </p:sp>
      <p:pic>
        <p:nvPicPr>
          <p:cNvPr id="5125" name="Picture 3" descr="Sudan Flag from website"/>
          <p:cNvPicPr>
            <a:picLocks noChangeAspect="1" noChangeArrowheads="1" noCrop="1"/>
          </p:cNvPicPr>
          <p:nvPr/>
        </p:nvPicPr>
        <p:blipFill>
          <a:blip r:embed="rId2" cstate="print"/>
          <a:srcRect/>
          <a:stretch>
            <a:fillRect/>
          </a:stretch>
        </p:blipFill>
        <p:spPr bwMode="auto">
          <a:xfrm>
            <a:off x="7500938" y="357188"/>
            <a:ext cx="1069975" cy="749300"/>
          </a:xfrm>
          <a:prstGeom prst="rect">
            <a:avLst/>
          </a:prstGeom>
          <a:noFill/>
          <a:ln w="9525">
            <a:noFill/>
            <a:miter lim="800000"/>
            <a:headEnd/>
            <a:tailEnd/>
          </a:ln>
        </p:spPr>
      </p:pic>
      <p:pic>
        <p:nvPicPr>
          <p:cNvPr id="8" name="Picture 2" descr="C:\Documents and Settings\g\Desktop\Logos\NECLOGO.jpg"/>
          <p:cNvPicPr>
            <a:picLocks noChangeAspect="1" noChangeArrowheads="1"/>
          </p:cNvPicPr>
          <p:nvPr/>
        </p:nvPicPr>
        <p:blipFill>
          <a:blip r:embed="rId3" cstate="print"/>
          <a:srcRect/>
          <a:stretch>
            <a:fillRect/>
          </a:stretch>
        </p:blipFill>
        <p:spPr bwMode="auto">
          <a:xfrm>
            <a:off x="428596" y="285728"/>
            <a:ext cx="1071570" cy="978847"/>
          </a:xfrm>
          <a:prstGeom prst="rect">
            <a:avLst/>
          </a:prstGeom>
          <a:noFill/>
        </p:spPr>
      </p:pic>
      <p:sp>
        <p:nvSpPr>
          <p:cNvPr id="12" name="Title 10"/>
          <p:cNvSpPr txBox="1">
            <a:spLocks/>
          </p:cNvSpPr>
          <p:nvPr/>
        </p:nvSpPr>
        <p:spPr>
          <a:xfrm>
            <a:off x="609600" y="1781944"/>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graphicFrame>
        <p:nvGraphicFramePr>
          <p:cNvPr id="14" name="Table 13"/>
          <p:cNvGraphicFramePr>
            <a:graphicFrameLocks noGrp="1"/>
          </p:cNvGraphicFramePr>
          <p:nvPr/>
        </p:nvGraphicFramePr>
        <p:xfrm>
          <a:off x="1043608" y="2276872"/>
          <a:ext cx="7560839" cy="3456384"/>
        </p:xfrm>
        <a:graphic>
          <a:graphicData uri="http://schemas.openxmlformats.org/drawingml/2006/table">
            <a:tbl>
              <a:tblPr firstRow="1" bandRow="1">
                <a:tableStyleId>{3C2FFA5D-87B4-456A-9821-1D502468CF0F}</a:tableStyleId>
              </a:tblPr>
              <a:tblGrid>
                <a:gridCol w="1512168"/>
                <a:gridCol w="1512168"/>
                <a:gridCol w="1512168"/>
                <a:gridCol w="1543026"/>
                <a:gridCol w="1481309"/>
              </a:tblGrid>
              <a:tr h="1382564">
                <a:tc>
                  <a:txBody>
                    <a:bodyPr/>
                    <a:lstStyle/>
                    <a:p>
                      <a:pPr algn="r"/>
                      <a:r>
                        <a:rPr lang="ar-SA" dirty="0" smtClean="0">
                          <a:solidFill>
                            <a:schemeClr val="tx1"/>
                          </a:solidFill>
                        </a:rPr>
                        <a:t>نسبة النساء المسجلات</a:t>
                      </a:r>
                      <a:endParaRPr lang="en-US" dirty="0">
                        <a:solidFill>
                          <a:schemeClr val="tx1"/>
                        </a:solidFill>
                      </a:endParaRPr>
                    </a:p>
                  </a:txBody>
                  <a:tcPr/>
                </a:tc>
                <a:tc>
                  <a:txBody>
                    <a:bodyPr/>
                    <a:lstStyle/>
                    <a:p>
                      <a:pPr algn="r"/>
                      <a:r>
                        <a:rPr lang="ar-SA" dirty="0" smtClean="0">
                          <a:solidFill>
                            <a:schemeClr val="tx1"/>
                          </a:solidFill>
                        </a:rPr>
                        <a:t>نسبة المشاركة</a:t>
                      </a:r>
                      <a:endParaRPr lang="en-US" dirty="0">
                        <a:solidFill>
                          <a:schemeClr val="tx1"/>
                        </a:solidFill>
                      </a:endParaRPr>
                    </a:p>
                  </a:txBody>
                  <a:tcPr/>
                </a:tc>
                <a:tc>
                  <a:txBody>
                    <a:bodyPr/>
                    <a:lstStyle/>
                    <a:p>
                      <a:pPr algn="r"/>
                      <a:r>
                        <a:rPr lang="ar-SA" dirty="0" smtClean="0">
                          <a:solidFill>
                            <a:schemeClr val="tx1"/>
                          </a:solidFill>
                        </a:rPr>
                        <a:t>عدد</a:t>
                      </a:r>
                      <a:r>
                        <a:rPr lang="ar-SA" baseline="0" dirty="0" smtClean="0">
                          <a:solidFill>
                            <a:schemeClr val="tx1"/>
                          </a:solidFill>
                        </a:rPr>
                        <a:t> المقترعين </a:t>
                      </a:r>
                      <a:endParaRPr lang="en-US" dirty="0">
                        <a:solidFill>
                          <a:schemeClr val="tx1"/>
                        </a:solidFill>
                      </a:endParaRPr>
                    </a:p>
                  </a:txBody>
                  <a:tcPr/>
                </a:tc>
                <a:tc>
                  <a:txBody>
                    <a:bodyPr/>
                    <a:lstStyle/>
                    <a:p>
                      <a:pPr algn="r"/>
                      <a:r>
                        <a:rPr lang="ar-SA" dirty="0" smtClean="0">
                          <a:solidFill>
                            <a:schemeClr val="tx1"/>
                          </a:solidFill>
                        </a:rPr>
                        <a:t>عدد</a:t>
                      </a:r>
                      <a:r>
                        <a:rPr lang="ar-SA" baseline="0" dirty="0" smtClean="0">
                          <a:solidFill>
                            <a:schemeClr val="tx1"/>
                          </a:solidFill>
                        </a:rPr>
                        <a:t> المسجلين </a:t>
                      </a:r>
                      <a:endParaRPr lang="en-US" dirty="0">
                        <a:solidFill>
                          <a:schemeClr val="tx1"/>
                        </a:solidFill>
                      </a:endParaRPr>
                    </a:p>
                  </a:txBody>
                  <a:tcPr/>
                </a:tc>
                <a:tc>
                  <a:txBody>
                    <a:bodyPr/>
                    <a:lstStyle/>
                    <a:p>
                      <a:pPr algn="r"/>
                      <a:r>
                        <a:rPr lang="ar-SA" dirty="0" smtClean="0">
                          <a:solidFill>
                            <a:schemeClr val="tx1"/>
                          </a:solidFill>
                        </a:rPr>
                        <a:t>انتخابات 2010</a:t>
                      </a:r>
                      <a:endParaRPr lang="en-US" dirty="0">
                        <a:solidFill>
                          <a:schemeClr val="tx1"/>
                        </a:solidFill>
                      </a:endParaRPr>
                    </a:p>
                  </a:txBody>
                  <a:tcPr/>
                </a:tc>
              </a:tr>
              <a:tr h="1036910">
                <a:tc>
                  <a:txBody>
                    <a:bodyPr/>
                    <a:lstStyle/>
                    <a:p>
                      <a:pPr algn="ctr"/>
                      <a:r>
                        <a:rPr lang="ar-SA" b="1" dirty="0" smtClean="0"/>
                        <a:t>6009442</a:t>
                      </a:r>
                      <a:endParaRPr lang="en-US" b="1" dirty="0"/>
                    </a:p>
                  </a:txBody>
                  <a:tcPr/>
                </a:tc>
                <a:tc>
                  <a:txBody>
                    <a:bodyPr/>
                    <a:lstStyle/>
                    <a:p>
                      <a:pPr algn="ctr"/>
                      <a:r>
                        <a:rPr lang="ar-SA" b="1" dirty="0" smtClean="0"/>
                        <a:t>71%</a:t>
                      </a:r>
                      <a:endParaRPr lang="en-US" b="1" dirty="0"/>
                    </a:p>
                  </a:txBody>
                  <a:tcPr/>
                </a:tc>
                <a:tc>
                  <a:txBody>
                    <a:bodyPr/>
                    <a:lstStyle/>
                    <a:p>
                      <a:pPr algn="ctr"/>
                      <a:r>
                        <a:rPr lang="ar-SA" b="1" dirty="0" smtClean="0"/>
                        <a:t>8082914</a:t>
                      </a:r>
                      <a:endParaRPr lang="en-US" b="1" dirty="0"/>
                    </a:p>
                  </a:txBody>
                  <a:tcPr/>
                </a:tc>
                <a:tc>
                  <a:txBody>
                    <a:bodyPr/>
                    <a:lstStyle/>
                    <a:p>
                      <a:pPr algn="ctr"/>
                      <a:r>
                        <a:rPr lang="ar-SA" b="1" dirty="0" smtClean="0"/>
                        <a:t>11636307</a:t>
                      </a:r>
                      <a:endParaRPr lang="en-US" b="1" dirty="0"/>
                    </a:p>
                  </a:txBody>
                  <a:tcPr/>
                </a:tc>
                <a:tc>
                  <a:txBody>
                    <a:bodyPr/>
                    <a:lstStyle/>
                    <a:p>
                      <a:endParaRPr lang="en-US" dirty="0"/>
                    </a:p>
                  </a:txBody>
                  <a:tcPr/>
                </a:tc>
              </a:tr>
              <a:tr h="1036910">
                <a:tc>
                  <a:txBody>
                    <a:bodyPr/>
                    <a:lstStyle/>
                    <a:p>
                      <a:pPr algn="ctr"/>
                      <a:r>
                        <a:rPr lang="ar-SA" b="1" dirty="0" smtClean="0"/>
                        <a:t>6854818</a:t>
                      </a:r>
                      <a:endParaRPr lang="en-US" b="1" dirty="0"/>
                    </a:p>
                  </a:txBody>
                  <a:tcPr/>
                </a:tc>
                <a:tc>
                  <a:txBody>
                    <a:bodyPr/>
                    <a:lstStyle/>
                    <a:p>
                      <a:pPr algn="ctr"/>
                      <a:r>
                        <a:rPr lang="ar-SA" b="1" dirty="0" smtClean="0"/>
                        <a:t>46%</a:t>
                      </a:r>
                      <a:endParaRPr lang="en-US" b="1" dirty="0"/>
                    </a:p>
                  </a:txBody>
                  <a:tcPr/>
                </a:tc>
                <a:tc>
                  <a:txBody>
                    <a:bodyPr/>
                    <a:lstStyle/>
                    <a:p>
                      <a:pPr algn="ctr"/>
                      <a:r>
                        <a:rPr lang="ar-SA" b="1" dirty="0" smtClean="0"/>
                        <a:t>6.091.412</a:t>
                      </a:r>
                      <a:endParaRPr lang="en-US" b="1" dirty="0"/>
                    </a:p>
                  </a:txBody>
                  <a:tcPr/>
                </a:tc>
                <a:tc>
                  <a:txBody>
                    <a:bodyPr/>
                    <a:lstStyle/>
                    <a:p>
                      <a:pPr algn="ctr"/>
                      <a:r>
                        <a:rPr lang="ar-SA" b="1" dirty="0" smtClean="0"/>
                        <a:t>13342782</a:t>
                      </a:r>
                      <a:endParaRPr lang="en-US" b="1" dirty="0"/>
                    </a:p>
                  </a:txBody>
                  <a:tcPr/>
                </a:tc>
                <a:tc>
                  <a:txBody>
                    <a:bodyPr/>
                    <a:lstStyle/>
                    <a:p>
                      <a:r>
                        <a:rPr lang="ar-SA" b="1" dirty="0" smtClean="0"/>
                        <a:t>انتخابات 2015</a:t>
                      </a:r>
                      <a:endParaRPr lang="en-US"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1724</TotalTime>
  <Words>837</Words>
  <Application>Microsoft Office PowerPoint</Application>
  <PresentationFormat>On-screen Show (4:3)</PresentationFormat>
  <Paragraphs>87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   المفوضية القومية للإنتخابات</vt:lpstr>
      <vt:lpstr>نظام التسجيل المتبع في الدولة </vt:lpstr>
      <vt:lpstr>  </vt:lpstr>
      <vt:lpstr>Slide 4</vt:lpstr>
      <vt:lpstr>تنظيم السجل الانتخابي</vt:lpstr>
      <vt:lpstr>Slide 6</vt:lpstr>
      <vt:lpstr>Slide 7</vt:lpstr>
      <vt:lpstr>نوع السجل الإنتخابي</vt:lpstr>
      <vt:lpstr>Slide 9</vt:lpstr>
      <vt:lpstr>التكنولوجيا الحديثة المستخدمة  في تسجيل الناخبين</vt:lpstr>
      <vt:lpstr>Slide 11</vt:lpstr>
      <vt:lpstr>الآليات المستخدمة لضمان تسجيل كافة شرائح المجتمع</vt:lpstr>
      <vt:lpstr>Slide 13</vt:lpstr>
      <vt:lpstr>Slide 14</vt:lpstr>
      <vt:lpstr>تحديات المستقبل </vt:lpstr>
      <vt:lpstr>شكراً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المفوضية القومية للإنتخابات</dc:title>
  <dc:creator>gcc</dc:creator>
  <cp:lastModifiedBy>Shamfuture</cp:lastModifiedBy>
  <cp:revision>181</cp:revision>
  <dcterms:created xsi:type="dcterms:W3CDTF">2009-10-10T23:42:25Z</dcterms:created>
  <dcterms:modified xsi:type="dcterms:W3CDTF">2018-11-12T21:15:08Z</dcterms:modified>
</cp:coreProperties>
</file>