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5"/>
    <p:sldMasterId id="2147483672" r:id="rId6"/>
    <p:sldMasterId id="214748367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</p:sldIdLst>
  <p:sldSz cy="5143500" cx="9144000"/>
  <p:notesSz cx="6858000" cy="9144000"/>
  <p:embeddedFontLst>
    <p:embeddedFont>
      <p:font typeface="Roboto"/>
      <p:regular r:id="rId54"/>
      <p:bold r:id="rId55"/>
      <p:italic r:id="rId56"/>
      <p:boldItalic r:id="rId57"/>
    </p:embeddedFont>
    <p:embeddedFont>
      <p:font typeface="Helvetica Neue"/>
      <p:regular r:id="rId58"/>
      <p:bold r:id="rId59"/>
      <p:italic r:id="rId60"/>
      <p:boldItalic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4A1834D-F9B6-4D29-BB58-73D2A19419D1}">
  <a:tblStyle styleId="{F4A1834D-F9B6-4D29-BB58-73D2A19419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1" Type="http://schemas.openxmlformats.org/officeDocument/2006/relationships/font" Target="fonts/HelveticaNeue-boldItalic.fntdata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60" Type="http://schemas.openxmlformats.org/officeDocument/2006/relationships/font" Target="fonts/HelveticaNeue-italic.fntdata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font" Target="fonts/Roboto-bold.fntdata"/><Relationship Id="rId10" Type="http://schemas.openxmlformats.org/officeDocument/2006/relationships/slide" Target="slides/slide2.xml"/><Relationship Id="rId54" Type="http://schemas.openxmlformats.org/officeDocument/2006/relationships/font" Target="fonts/Roboto-regular.fntdata"/><Relationship Id="rId13" Type="http://schemas.openxmlformats.org/officeDocument/2006/relationships/slide" Target="slides/slide5.xml"/><Relationship Id="rId57" Type="http://schemas.openxmlformats.org/officeDocument/2006/relationships/font" Target="fonts/Roboto-boldItalic.fntdata"/><Relationship Id="rId12" Type="http://schemas.openxmlformats.org/officeDocument/2006/relationships/slide" Target="slides/slide4.xml"/><Relationship Id="rId56" Type="http://schemas.openxmlformats.org/officeDocument/2006/relationships/font" Target="fonts/Roboto-italic.fntdata"/><Relationship Id="rId15" Type="http://schemas.openxmlformats.org/officeDocument/2006/relationships/slide" Target="slides/slide7.xml"/><Relationship Id="rId59" Type="http://schemas.openxmlformats.org/officeDocument/2006/relationships/font" Target="fonts/HelveticaNeue-bold.fntdata"/><Relationship Id="rId14" Type="http://schemas.openxmlformats.org/officeDocument/2006/relationships/slide" Target="slides/slide6.xml"/><Relationship Id="rId58" Type="http://schemas.openxmlformats.org/officeDocument/2006/relationships/font" Target="fonts/HelveticaNeue-regular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6ac9fa3fd_0_8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46ac9fa3fd_0_8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7cf3d32ea_1_2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47cf3d32ea_1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7d658cf5f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47d658cf5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7d658cf5f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g47d658cf5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rgbClr val="000000"/>
                </a:solidFill>
              </a:rPr>
              <a:t>ربيانا جنوب الكفرة ليبيا‬‎ </a:t>
            </a:r>
            <a:br>
              <a:rPr lang="en" sz="1350">
                <a:solidFill>
                  <a:srgbClr val="000000"/>
                </a:solidFill>
              </a:rPr>
            </a:br>
            <a:r>
              <a:rPr lang="en" sz="1350">
                <a:solidFill>
                  <a:srgbClr val="000000"/>
                </a:solidFill>
              </a:rPr>
              <a:t>الجنوب الشرقي من البلاد</a:t>
            </a:r>
            <a:endParaRPr sz="1350">
              <a:solidFill>
                <a:srgbClr val="000000"/>
              </a:solidFill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6ac9fa3fd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46ac9fa3f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7d658cf5f_0_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g47d658cf5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6b56b4d29_0_4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46b56b4d29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7d221a59e_2_4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47d221a59e_2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6b56b4d29_0_5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46b56b4d29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44c5f4cf8_0_15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444c5f4cf8_0_1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7cf3d32ea_1_13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47cf3d32ea_1_1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441bbe90f_0_1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4441bbe90f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441bbe90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4441bbe90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47cf3d32ea_1_13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47cf3d32ea_1_1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47cf3d32ea_1_3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47cf3d32ea_1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7cf3d32ea_1_2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g47cf3d32ea_1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47cf3d32ea_1_2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g47cf3d32ea_1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47d658cf5f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47d658cf5f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47cf3d32ea_1_3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g47cf3d32ea_1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47d2238222_0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g47d223822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46ac9fa3fd_0_2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g46ac9fa3fd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6b56b4d29_0_5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g46b56b4d29_0_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7cf3d32ea_1_3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47cf3d32ea_1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46b56b4d29_0_5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g46b56b4d29_0_5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46b56b4d29_0_5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g46b56b4d29_0_5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46b56b4d29_0_6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g46b56b4d29_0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46b56b4d29_0_5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g46b56b4d29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1- انشاء حساب 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2- تسجيل دخول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46ac9fa3fd_0_10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g46ac9fa3fd_0_10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444c5f4cf8_0_15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444c5f4cf8_0_1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7d2238222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g47d223822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444c5f4cf8_0_15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444c5f4cf8_0_1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444c5f4cf8_0_16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444c5f4cf8_0_1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47cf3d32ea_1_3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g47cf3d32ea_1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44c5f4cf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444c5f4c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47cf3d32ea_1_17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g47cf3d32ea_1_1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46ac9fa3fd_0_8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g46ac9fa3fd_0_8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47d658cf5f_0_1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g47d658cf5f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47d658cf5f_0_1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g47d658cf5f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47d221a59e_2_5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g47d221a59e_2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6ac9fa3fd_0_7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g46ac9fa3fd_0_7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44c5f4cf8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444c5f4cf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7cf3d32ea_1_1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47cf3d32ea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7d221a59e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47d221a59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7d658cf5f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47d658cf5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7cf3d32ea_1_2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47cf3d32ea_1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5.jpg"/><Relationship Id="rId5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3.jpg"/><Relationship Id="rId5" Type="http://schemas.openxmlformats.org/officeDocument/2006/relationships/image" Target="../media/image9.png"/><Relationship Id="rId6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centers.hnec.ly/" TargetMode="External"/><Relationship Id="rId4" Type="http://schemas.openxmlformats.org/officeDocument/2006/relationships/hyperlink" Target="http://centers.hnec.ly/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jp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5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Relationship Id="rId4" Type="http://schemas.openxmlformats.org/officeDocument/2006/relationships/image" Target="../media/image12.png"/><Relationship Id="rId5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5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8.jpg"/><Relationship Id="rId5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5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Relationship Id="rId4" Type="http://schemas.openxmlformats.org/officeDocument/2006/relationships/image" Target="../media/image31.jpg"/><Relationship Id="rId5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g"/><Relationship Id="rId4" Type="http://schemas.openxmlformats.org/officeDocument/2006/relationships/hyperlink" Target="https://data.worldbank.org/indicator/IT.CEL.SETS.P2?locations=LY&amp;order=wbapi_data_value_2013+wbapi_data_value+wbapi_data_value-last&amp;sort=asc" TargetMode="External"/><Relationship Id="rId5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5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5" Type="http://schemas.openxmlformats.org/officeDocument/2006/relationships/image" Target="../media/image10.png"/><Relationship Id="rId6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jpg"/><Relationship Id="rId4" Type="http://schemas.openxmlformats.org/officeDocument/2006/relationships/image" Target="../media/image34.jp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jpg"/><Relationship Id="rId4" Type="http://schemas.openxmlformats.org/officeDocument/2006/relationships/image" Target="../media/image37.jpg"/><Relationship Id="rId5" Type="http://schemas.openxmlformats.org/officeDocument/2006/relationships/image" Target="../media/image32.png"/><Relationship Id="rId6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5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jpg"/><Relationship Id="rId4" Type="http://schemas.openxmlformats.org/officeDocument/2006/relationships/image" Target="../media/image10.png"/><Relationship Id="rId5" Type="http://schemas.openxmlformats.org/officeDocument/2006/relationships/image" Target="../media/image32.png"/><Relationship Id="rId6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jpg"/><Relationship Id="rId4" Type="http://schemas.openxmlformats.org/officeDocument/2006/relationships/image" Target="../media/image39.jpg"/><Relationship Id="rId5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png"/><Relationship Id="rId4" Type="http://schemas.openxmlformats.org/officeDocument/2006/relationships/image" Target="../media/image38.jpg"/><Relationship Id="rId5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jpg"/><Relationship Id="rId4" Type="http://schemas.openxmlformats.org/officeDocument/2006/relationships/image" Target="../media/image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jpg"/><Relationship Id="rId4" Type="http://schemas.openxmlformats.org/officeDocument/2006/relationships/image" Target="../media/image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20.png"/><Relationship Id="rId13" Type="http://schemas.openxmlformats.org/officeDocument/2006/relationships/image" Target="../media/image1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.jpg"/><Relationship Id="rId4" Type="http://schemas.openxmlformats.org/officeDocument/2006/relationships/image" Target="../media/image30.png"/><Relationship Id="rId9" Type="http://schemas.openxmlformats.org/officeDocument/2006/relationships/image" Target="../media/image22.jpg"/><Relationship Id="rId5" Type="http://schemas.openxmlformats.org/officeDocument/2006/relationships/image" Target="../media/image33.png"/><Relationship Id="rId6" Type="http://schemas.openxmlformats.org/officeDocument/2006/relationships/image" Target="../media/image29.png"/><Relationship Id="rId7" Type="http://schemas.openxmlformats.org/officeDocument/2006/relationships/image" Target="../media/image28.png"/><Relationship Id="rId8" Type="http://schemas.openxmlformats.org/officeDocument/2006/relationships/image" Target="../media/image2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.jpg"/><Relationship Id="rId4" Type="http://schemas.openxmlformats.org/officeDocument/2006/relationships/image" Target="../media/image7.jpg"/><Relationship Id="rId5" Type="http://schemas.openxmlformats.org/officeDocument/2006/relationships/image" Target="../media/image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.jpg"/><Relationship Id="rId4" Type="http://schemas.openxmlformats.org/officeDocument/2006/relationships/image" Target="../media/image17.png"/><Relationship Id="rId5" Type="http://schemas.openxmlformats.org/officeDocument/2006/relationships/image" Target="../media/image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8.jpg"/><Relationship Id="rId4" Type="http://schemas.openxmlformats.org/officeDocument/2006/relationships/image" Target="../media/image18.png"/><Relationship Id="rId5" Type="http://schemas.openxmlformats.org/officeDocument/2006/relationships/image" Target="../media/image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.jpg"/><Relationship Id="rId4" Type="http://schemas.openxmlformats.org/officeDocument/2006/relationships/image" Target="../media/image21.png"/><Relationship Id="rId5" Type="http://schemas.openxmlformats.org/officeDocument/2006/relationships/image" Target="../media/image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5114" y="507691"/>
            <a:ext cx="6868885" cy="4635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054" y="2881629"/>
            <a:ext cx="3185869" cy="847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3568726" cy="240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68726" cy="240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8979" y="2987196"/>
            <a:ext cx="3195019" cy="2156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01415" y="688213"/>
            <a:ext cx="6697014" cy="37670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nec-logo-h60.png" id="194" name="Google Shape;194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2267" y="45339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6"/>
          <p:cNvSpPr txBox="1"/>
          <p:nvPr/>
        </p:nvSpPr>
        <p:spPr>
          <a:xfrm>
            <a:off x="196600" y="48083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8979" y="2987196"/>
            <a:ext cx="3195019" cy="2156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568726" cy="24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7"/>
          <p:cNvSpPr txBox="1"/>
          <p:nvPr/>
        </p:nvSpPr>
        <p:spPr>
          <a:xfrm>
            <a:off x="1287290" y="2244607"/>
            <a:ext cx="65694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800">
                <a:solidFill>
                  <a:srgbClr val="0070C0"/>
                </a:solidFill>
              </a:rPr>
              <a:t>احداثيات المراكز الانتخابية</a:t>
            </a:r>
            <a:endParaRPr b="1" sz="4800">
              <a:solidFill>
                <a:srgbClr val="0070C0"/>
              </a:solidFill>
            </a:endParaRPr>
          </a:p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800">
              <a:solidFill>
                <a:srgbClr val="0070C0"/>
              </a:solidFill>
            </a:endParaRPr>
          </a:p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None/>
            </a:pPr>
            <a:r>
              <a:t/>
            </a:r>
            <a:endParaRPr b="1" sz="4800">
              <a:solidFill>
                <a:srgbClr val="0070C0"/>
              </a:solidFill>
            </a:endParaRPr>
          </a:p>
        </p:txBody>
      </p:sp>
      <p:pic>
        <p:nvPicPr>
          <p:cNvPr descr="hnec-logo-h60.png" id="203" name="Google Shape;203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2267" y="45339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7"/>
          <p:cNvSpPr txBox="1"/>
          <p:nvPr/>
        </p:nvSpPr>
        <p:spPr>
          <a:xfrm>
            <a:off x="196600" y="48083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/>
          <p:nvPr/>
        </p:nvSpPr>
        <p:spPr>
          <a:xfrm>
            <a:off x="5562129" y="4435258"/>
            <a:ext cx="13221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2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centers.hnec.ly</a:t>
            </a:r>
            <a:endParaRPr b="1" i="0" sz="12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</p:txBody>
      </p:sp>
      <p:pic>
        <p:nvPicPr>
          <p:cNvPr id="210" name="Google Shape;210;p38">
            <a:hlinkClick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260"/>
            <a:ext cx="9144001" cy="5140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nec-logo-h60.png" id="211" name="Google Shape;211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2267" y="45339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8"/>
          <p:cNvSpPr txBox="1"/>
          <p:nvPr/>
        </p:nvSpPr>
        <p:spPr>
          <a:xfrm>
            <a:off x="196600" y="48083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8979" y="2987196"/>
            <a:ext cx="3195019" cy="2156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568726" cy="24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9"/>
          <p:cNvSpPr txBox="1"/>
          <p:nvPr/>
        </p:nvSpPr>
        <p:spPr>
          <a:xfrm>
            <a:off x="1287290" y="2244597"/>
            <a:ext cx="65694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800">
                <a:solidFill>
                  <a:srgbClr val="0070C0"/>
                </a:solidFill>
              </a:rPr>
              <a:t>معايير </a:t>
            </a:r>
            <a:r>
              <a:rPr b="1" lang="en" sz="4800">
                <a:solidFill>
                  <a:srgbClr val="0070C0"/>
                </a:solidFill>
              </a:rPr>
              <a:t>أهلية</a:t>
            </a:r>
            <a:r>
              <a:rPr b="1" lang="en" sz="4800">
                <a:solidFill>
                  <a:srgbClr val="0070C0"/>
                </a:solidFill>
              </a:rPr>
              <a:t> الناخب</a:t>
            </a:r>
            <a:endParaRPr b="1" i="0" sz="4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None/>
            </a:pPr>
            <a:r>
              <a:t/>
            </a:r>
            <a:endParaRPr b="1" i="0" sz="3600" u="none" cap="none" strike="noStrike">
              <a:solidFill>
                <a:srgbClr val="0040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nec-logo-h60.png" id="220" name="Google Shape;220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2267" y="45339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9"/>
          <p:cNvSpPr txBox="1"/>
          <p:nvPr/>
        </p:nvSpPr>
        <p:spPr>
          <a:xfrm>
            <a:off x="196600" y="48083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68726" cy="24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0"/>
          <p:cNvSpPr txBox="1"/>
          <p:nvPr/>
        </p:nvSpPr>
        <p:spPr>
          <a:xfrm>
            <a:off x="1323150" y="1943650"/>
            <a:ext cx="7286700" cy="16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Arial"/>
              <a:buChar char="●"/>
            </a:pPr>
            <a:r>
              <a:rPr b="0" i="0" lang="en" sz="3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أن يكون ليبي الجنسية متمتعاً بالأهلية القانونية.</a:t>
            </a:r>
            <a:endParaRPr sz="3000"/>
          </a:p>
          <a:p>
            <a:pPr indent="-4191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Arial"/>
              <a:buChar char="●"/>
            </a:pPr>
            <a:r>
              <a:rPr b="0" i="0" lang="en" sz="3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أن يكون قد </a:t>
            </a:r>
            <a:r>
              <a:rPr lang="en" sz="3000">
                <a:solidFill>
                  <a:srgbClr val="0070C0"/>
                </a:solidFill>
              </a:rPr>
              <a:t>أتم</a:t>
            </a:r>
            <a:r>
              <a:rPr b="0" i="0" lang="en" sz="3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الثامنة عشر من عمره.</a:t>
            </a:r>
            <a:endParaRPr sz="3000"/>
          </a:p>
          <a:p>
            <a:pPr indent="-4191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Arial"/>
              <a:buChar char="●"/>
            </a:pPr>
            <a:r>
              <a:rPr b="0" i="0" lang="en" sz="3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أن يكون حامل للرقم الوطني. </a:t>
            </a:r>
            <a:endParaRPr b="0" i="0" sz="3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nec-logo-h60.png" id="228" name="Google Shape;228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267" y="45339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0"/>
          <p:cNvSpPr txBox="1"/>
          <p:nvPr/>
        </p:nvSpPr>
        <p:spPr>
          <a:xfrm>
            <a:off x="196600" y="48083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8979" y="2987196"/>
            <a:ext cx="3195019" cy="2156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568726" cy="24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1"/>
          <p:cNvSpPr txBox="1"/>
          <p:nvPr/>
        </p:nvSpPr>
        <p:spPr>
          <a:xfrm>
            <a:off x="282275" y="1799300"/>
            <a:ext cx="8732700" cy="142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4800">
                <a:solidFill>
                  <a:srgbClr val="0070C0"/>
                </a:solidFill>
              </a:rPr>
              <a:t>مراحل تطور وتحديث سجل الناخبين</a:t>
            </a:r>
            <a:endParaRPr b="1" sz="4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nec-logo-h60.png" id="237" name="Google Shape;237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2267" y="45339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1"/>
          <p:cNvSpPr txBox="1"/>
          <p:nvPr/>
        </p:nvSpPr>
        <p:spPr>
          <a:xfrm>
            <a:off x="196600" y="48083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882202" cy="194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7600" y="665525"/>
            <a:ext cx="6927198" cy="4325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nec-logo-h60.png" id="245" name="Google Shape;245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2267" y="45339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2"/>
          <p:cNvSpPr txBox="1"/>
          <p:nvPr/>
        </p:nvSpPr>
        <p:spPr>
          <a:xfrm>
            <a:off x="196600" y="48083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8979" y="2987196"/>
            <a:ext cx="3195019" cy="2156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568726" cy="24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3"/>
          <p:cNvSpPr txBox="1"/>
          <p:nvPr/>
        </p:nvSpPr>
        <p:spPr>
          <a:xfrm>
            <a:off x="0" y="2244600"/>
            <a:ext cx="91440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 sz="4800">
                <a:solidFill>
                  <a:srgbClr val="0070C0"/>
                </a:solidFill>
              </a:rPr>
              <a:t>آلية تسجيل الناخبين في الداخل والخارج</a:t>
            </a:r>
            <a:endParaRPr b="1" i="1" sz="36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nec-logo-h60.png" id="254" name="Google Shape;254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2267" y="45339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3"/>
          <p:cNvSpPr txBox="1"/>
          <p:nvPr/>
        </p:nvSpPr>
        <p:spPr>
          <a:xfrm>
            <a:off x="196600" y="48083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8025" y="152400"/>
            <a:ext cx="7069928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102200" cy="2094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nec-logo-h60.png" id="262" name="Google Shape;262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2267" y="45339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4"/>
          <p:cNvSpPr txBox="1"/>
          <p:nvPr/>
        </p:nvSpPr>
        <p:spPr>
          <a:xfrm>
            <a:off x="196600" y="48083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8979" y="2987196"/>
            <a:ext cx="3195019" cy="2156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568726" cy="24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5"/>
          <p:cNvSpPr txBox="1"/>
          <p:nvPr/>
        </p:nvSpPr>
        <p:spPr>
          <a:xfrm>
            <a:off x="75" y="2330650"/>
            <a:ext cx="91440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800">
                <a:solidFill>
                  <a:srgbClr val="0070C0"/>
                </a:solidFill>
              </a:rPr>
              <a:t>البنية التحتية</a:t>
            </a:r>
            <a:endParaRPr b="1" sz="4800">
              <a:solidFill>
                <a:srgbClr val="0070C0"/>
              </a:solidFill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3000">
              <a:solidFill>
                <a:srgbClr val="0070C0"/>
              </a:solidFill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None/>
            </a:pPr>
            <a:r>
              <a:t/>
            </a:r>
            <a:endParaRPr b="1" i="1" sz="3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nec-logo-h60.png" id="271" name="Google Shape;271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2267" y="45339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5"/>
          <p:cNvSpPr txBox="1"/>
          <p:nvPr/>
        </p:nvSpPr>
        <p:spPr>
          <a:xfrm>
            <a:off x="196600" y="48083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8979" y="2987196"/>
            <a:ext cx="3195019" cy="2156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568726" cy="24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8"/>
          <p:cNvSpPr txBox="1"/>
          <p:nvPr/>
        </p:nvSpPr>
        <p:spPr>
          <a:xfrm>
            <a:off x="1287290" y="2244607"/>
            <a:ext cx="65694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None/>
            </a:pPr>
            <a:r>
              <a:rPr b="1" lang="en" sz="4800">
                <a:solidFill>
                  <a:srgbClr val="0070C0"/>
                </a:solidFill>
              </a:rPr>
              <a:t>تسجيل الناخبين</a:t>
            </a:r>
            <a:endParaRPr b="1" i="0" sz="4800" u="none" cap="none" strike="noStrike">
              <a:solidFill>
                <a:srgbClr val="0040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nec-logo-h60.png" id="111" name="Google Shape;111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2267" y="45339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8"/>
          <p:cNvSpPr txBox="1"/>
          <p:nvPr/>
        </p:nvSpPr>
        <p:spPr>
          <a:xfrm>
            <a:off x="196600" y="48083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023098" cy="204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5498" y="152400"/>
            <a:ext cx="5126861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nec-logo-h60.png" id="279" name="Google Shape;279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2267" y="45339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6"/>
          <p:cNvSpPr txBox="1"/>
          <p:nvPr/>
        </p:nvSpPr>
        <p:spPr>
          <a:xfrm>
            <a:off x="196600" y="48083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280334" cy="22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7"/>
          <p:cNvSpPr txBox="1"/>
          <p:nvPr/>
        </p:nvSpPr>
        <p:spPr>
          <a:xfrm>
            <a:off x="6133800" y="4533900"/>
            <a:ext cx="2057700" cy="3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Sources: </a:t>
            </a:r>
            <a:r>
              <a:rPr lang="en" u="sng">
                <a:solidFill>
                  <a:schemeClr val="hlink"/>
                </a:solidFill>
                <a:hlinkClick r:id="rId4"/>
              </a:rPr>
              <a:t>World Bank</a:t>
            </a:r>
            <a:endParaRPr/>
          </a:p>
        </p:txBody>
      </p:sp>
      <p:graphicFrame>
        <p:nvGraphicFramePr>
          <p:cNvPr id="287" name="Google Shape;287;p47"/>
          <p:cNvGraphicFramePr/>
          <p:nvPr/>
        </p:nvGraphicFramePr>
        <p:xfrm>
          <a:off x="3616625" y="1931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{F4A1834D-F9B6-4D29-BB58-73D2A19419D1}</a:tableStyleId>
              </a:tblPr>
              <a:tblGrid>
                <a:gridCol w="36195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rgbClr val="004065"/>
                          </a:solidFill>
                        </a:rPr>
                        <a:t>SMS</a:t>
                      </a:r>
                      <a:endParaRPr sz="3000">
                        <a:solidFill>
                          <a:srgbClr val="004065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rgbClr val="004065"/>
                          </a:solidFill>
                        </a:rPr>
                        <a:t>121٪</a:t>
                      </a:r>
                      <a:endParaRPr sz="3000">
                        <a:solidFill>
                          <a:srgbClr val="004065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406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88" name="Google Shape;288;p47"/>
          <p:cNvSpPr txBox="1"/>
          <p:nvPr/>
        </p:nvSpPr>
        <p:spPr>
          <a:xfrm>
            <a:off x="3280325" y="780025"/>
            <a:ext cx="42921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rgbClr val="0070C0"/>
                </a:solidFill>
              </a:rPr>
              <a:t>نسبة الوصول لكل 100 شخص</a:t>
            </a:r>
            <a:endParaRPr b="1" sz="3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nec-logo-h60.png" id="289" name="Google Shape;289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2267" y="45339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7"/>
          <p:cNvSpPr txBox="1"/>
          <p:nvPr/>
        </p:nvSpPr>
        <p:spPr>
          <a:xfrm>
            <a:off x="196600" y="48083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8238" y="2844975"/>
            <a:ext cx="3405760" cy="229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195027" cy="2156758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8"/>
          <p:cNvSpPr txBox="1"/>
          <p:nvPr/>
        </p:nvSpPr>
        <p:spPr>
          <a:xfrm>
            <a:off x="1287290" y="2190672"/>
            <a:ext cx="65694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rgbClr val="0070C0"/>
                </a:solidFill>
              </a:rPr>
              <a:t>لماذا SMS ؟</a:t>
            </a:r>
            <a:endParaRPr b="1" sz="4800">
              <a:solidFill>
                <a:srgbClr val="0070C0"/>
              </a:solidFill>
            </a:endParaRPr>
          </a:p>
        </p:txBody>
      </p:sp>
      <p:pic>
        <p:nvPicPr>
          <p:cNvPr descr="hnec-logo-h60.png" id="298" name="Google Shape;298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2267" y="45339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8"/>
          <p:cNvSpPr txBox="1"/>
          <p:nvPr/>
        </p:nvSpPr>
        <p:spPr>
          <a:xfrm>
            <a:off x="196600" y="48083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nec-logo-h60.png" id="304" name="Google Shape;30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517" y="45192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9"/>
          <p:cNvSpPr txBox="1"/>
          <p:nvPr/>
        </p:nvSpPr>
        <p:spPr>
          <a:xfrm>
            <a:off x="311850" y="47936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  <p:pic>
        <p:nvPicPr>
          <p:cNvPr id="306" name="Google Shape;30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866401" cy="19349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" name="Google Shape;307;p49"/>
          <p:cNvGrpSpPr/>
          <p:nvPr/>
        </p:nvGrpSpPr>
        <p:grpSpPr>
          <a:xfrm>
            <a:off x="3619861" y="407378"/>
            <a:ext cx="2166000" cy="2166000"/>
            <a:chOff x="3619861" y="407378"/>
            <a:chExt cx="2166000" cy="2166000"/>
          </a:xfrm>
        </p:grpSpPr>
        <p:sp>
          <p:nvSpPr>
            <p:cNvPr id="308" name="Google Shape;308;p49"/>
            <p:cNvSpPr/>
            <p:nvPr/>
          </p:nvSpPr>
          <p:spPr>
            <a:xfrm>
              <a:off x="3619861" y="407378"/>
              <a:ext cx="2166000" cy="2166000"/>
            </a:xfrm>
            <a:prstGeom prst="ellipse">
              <a:avLst/>
            </a:prstGeom>
            <a:solidFill>
              <a:srgbClr val="0070C0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49"/>
            <p:cNvSpPr txBox="1"/>
            <p:nvPr/>
          </p:nvSpPr>
          <p:spPr>
            <a:xfrm>
              <a:off x="4024522" y="707737"/>
              <a:ext cx="1328400" cy="66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</a:rPr>
                <a:t>سرعة البدء</a:t>
              </a:r>
              <a:endParaRPr b="1">
                <a:solidFill>
                  <a:srgbClr val="FFFFFF"/>
                </a:solidFill>
              </a:endParaRPr>
            </a:p>
          </p:txBody>
        </p:sp>
      </p:grpSp>
      <p:grpSp>
        <p:nvGrpSpPr>
          <p:cNvPr id="310" name="Google Shape;310;p49"/>
          <p:cNvGrpSpPr/>
          <p:nvPr/>
        </p:nvGrpSpPr>
        <p:grpSpPr>
          <a:xfrm>
            <a:off x="4648111" y="1143043"/>
            <a:ext cx="2166000" cy="2166000"/>
            <a:chOff x="4648111" y="1143043"/>
            <a:chExt cx="2166000" cy="2166000"/>
          </a:xfrm>
        </p:grpSpPr>
        <p:sp>
          <p:nvSpPr>
            <p:cNvPr id="311" name="Google Shape;311;p49"/>
            <p:cNvSpPr/>
            <p:nvPr/>
          </p:nvSpPr>
          <p:spPr>
            <a:xfrm>
              <a:off x="4648111" y="1143043"/>
              <a:ext cx="2166000" cy="2166000"/>
            </a:xfrm>
            <a:prstGeom prst="ellipse">
              <a:avLst/>
            </a:prstGeom>
            <a:solidFill>
              <a:srgbClr val="0070C0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49"/>
            <p:cNvSpPr txBox="1"/>
            <p:nvPr/>
          </p:nvSpPr>
          <p:spPr>
            <a:xfrm>
              <a:off x="5066900" y="1632375"/>
              <a:ext cx="1404300" cy="66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</a:rPr>
                <a:t>سجل دائم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3" name="Google Shape;313;p49"/>
          <p:cNvGrpSpPr/>
          <p:nvPr/>
        </p:nvGrpSpPr>
        <p:grpSpPr>
          <a:xfrm>
            <a:off x="4238812" y="2357689"/>
            <a:ext cx="2166000" cy="2166000"/>
            <a:chOff x="4238812" y="2357689"/>
            <a:chExt cx="2166000" cy="2166000"/>
          </a:xfrm>
        </p:grpSpPr>
        <p:sp>
          <p:nvSpPr>
            <p:cNvPr id="314" name="Google Shape;314;p49"/>
            <p:cNvSpPr/>
            <p:nvPr/>
          </p:nvSpPr>
          <p:spPr>
            <a:xfrm>
              <a:off x="4238812" y="2357689"/>
              <a:ext cx="2166000" cy="2166000"/>
            </a:xfrm>
            <a:prstGeom prst="ellipse">
              <a:avLst/>
            </a:prstGeom>
            <a:solidFill>
              <a:srgbClr val="0070C0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49"/>
            <p:cNvSpPr txBox="1"/>
            <p:nvPr/>
          </p:nvSpPr>
          <p:spPr>
            <a:xfrm>
              <a:off x="5047891" y="3185187"/>
              <a:ext cx="1328400" cy="66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المتابعة</a:t>
              </a: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اللحظية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6" name="Google Shape;316;p49"/>
          <p:cNvGrpSpPr/>
          <p:nvPr/>
        </p:nvGrpSpPr>
        <p:grpSpPr>
          <a:xfrm>
            <a:off x="2983201" y="2357790"/>
            <a:ext cx="2166000" cy="2166000"/>
            <a:chOff x="2983201" y="2357790"/>
            <a:chExt cx="2166000" cy="2166000"/>
          </a:xfrm>
        </p:grpSpPr>
        <p:sp>
          <p:nvSpPr>
            <p:cNvPr id="317" name="Google Shape;317;p49"/>
            <p:cNvSpPr/>
            <p:nvPr/>
          </p:nvSpPr>
          <p:spPr>
            <a:xfrm>
              <a:off x="2983201" y="2357790"/>
              <a:ext cx="2166000" cy="2166000"/>
            </a:xfrm>
            <a:prstGeom prst="ellipse">
              <a:avLst/>
            </a:prstGeom>
            <a:solidFill>
              <a:srgbClr val="0070C0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49"/>
            <p:cNvSpPr txBox="1"/>
            <p:nvPr/>
          </p:nvSpPr>
          <p:spPr>
            <a:xfrm>
              <a:off x="3243606" y="3309062"/>
              <a:ext cx="1328400" cy="66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</a:rPr>
                <a:t>الرسائل الجماعية للناخبين المسجلين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9" name="Google Shape;319;p49"/>
          <p:cNvGrpSpPr/>
          <p:nvPr/>
        </p:nvGrpSpPr>
        <p:grpSpPr>
          <a:xfrm>
            <a:off x="2591728" y="1143012"/>
            <a:ext cx="2166000" cy="2166000"/>
            <a:chOff x="2591728" y="1143012"/>
            <a:chExt cx="2166000" cy="2166000"/>
          </a:xfrm>
        </p:grpSpPr>
        <p:sp>
          <p:nvSpPr>
            <p:cNvPr id="320" name="Google Shape;320;p49"/>
            <p:cNvSpPr/>
            <p:nvPr/>
          </p:nvSpPr>
          <p:spPr>
            <a:xfrm>
              <a:off x="2591728" y="1143012"/>
              <a:ext cx="2166000" cy="2166000"/>
            </a:xfrm>
            <a:prstGeom prst="ellipse">
              <a:avLst/>
            </a:prstGeom>
            <a:solidFill>
              <a:srgbClr val="0070C0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49"/>
            <p:cNvSpPr txBox="1"/>
            <p:nvPr/>
          </p:nvSpPr>
          <p:spPr>
            <a:xfrm>
              <a:off x="2830556" y="1666262"/>
              <a:ext cx="1328400" cy="66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</a:rPr>
                <a:t>ادارة المراكز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2" name="Google Shape;322;p49"/>
          <p:cNvSpPr/>
          <p:nvPr/>
        </p:nvSpPr>
        <p:spPr>
          <a:xfrm>
            <a:off x="4084942" y="1943171"/>
            <a:ext cx="1225800" cy="1225800"/>
          </a:xfrm>
          <a:prstGeom prst="ellipse">
            <a:avLst/>
          </a:prstGeom>
          <a:solidFill>
            <a:srgbClr val="004065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نظام تسجيل الناخبين</a:t>
            </a:r>
            <a:endParaRPr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nec-logo-h60.png" id="327" name="Google Shape;32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517" y="45192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50"/>
          <p:cNvSpPr txBox="1"/>
          <p:nvPr/>
        </p:nvSpPr>
        <p:spPr>
          <a:xfrm>
            <a:off x="311850" y="47936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  <p:pic>
        <p:nvPicPr>
          <p:cNvPr id="329" name="Google Shape;32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866401" cy="19349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0" name="Google Shape;330;p50"/>
          <p:cNvGrpSpPr/>
          <p:nvPr/>
        </p:nvGrpSpPr>
        <p:grpSpPr>
          <a:xfrm>
            <a:off x="3619861" y="407378"/>
            <a:ext cx="2166000" cy="2166000"/>
            <a:chOff x="3619861" y="407378"/>
            <a:chExt cx="2166000" cy="2166000"/>
          </a:xfrm>
        </p:grpSpPr>
        <p:sp>
          <p:nvSpPr>
            <p:cNvPr id="331" name="Google Shape;331;p50"/>
            <p:cNvSpPr/>
            <p:nvPr/>
          </p:nvSpPr>
          <p:spPr>
            <a:xfrm>
              <a:off x="3619861" y="407378"/>
              <a:ext cx="2166000" cy="2166000"/>
            </a:xfrm>
            <a:prstGeom prst="ellipse">
              <a:avLst/>
            </a:prstGeom>
            <a:solidFill>
              <a:srgbClr val="0070C0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50"/>
            <p:cNvSpPr txBox="1"/>
            <p:nvPr/>
          </p:nvSpPr>
          <p:spPr>
            <a:xfrm>
              <a:off x="4024522" y="707737"/>
              <a:ext cx="1328400" cy="66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</a:rPr>
                <a:t>سهولة الوصول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3" name="Google Shape;333;p50"/>
          <p:cNvGrpSpPr/>
          <p:nvPr/>
        </p:nvGrpSpPr>
        <p:grpSpPr>
          <a:xfrm>
            <a:off x="4648111" y="1143043"/>
            <a:ext cx="2166000" cy="2166000"/>
            <a:chOff x="4648111" y="1143043"/>
            <a:chExt cx="2166000" cy="2166000"/>
          </a:xfrm>
        </p:grpSpPr>
        <p:sp>
          <p:nvSpPr>
            <p:cNvPr id="334" name="Google Shape;334;p50"/>
            <p:cNvSpPr/>
            <p:nvPr/>
          </p:nvSpPr>
          <p:spPr>
            <a:xfrm>
              <a:off x="4648111" y="1143043"/>
              <a:ext cx="2166000" cy="2166000"/>
            </a:xfrm>
            <a:prstGeom prst="ellipse">
              <a:avLst/>
            </a:prstGeom>
            <a:solidFill>
              <a:srgbClr val="0070C0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50"/>
            <p:cNvSpPr txBox="1"/>
            <p:nvPr/>
          </p:nvSpPr>
          <p:spPr>
            <a:xfrm>
              <a:off x="5066900" y="1632375"/>
              <a:ext cx="1404300" cy="66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بقدرة استيعابية تصل إلى 200 رسالة فى الثانية</a:t>
              </a:r>
              <a:r>
                <a:rPr b="1" lang="en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6" name="Google Shape;336;p50"/>
          <p:cNvGrpSpPr/>
          <p:nvPr/>
        </p:nvGrpSpPr>
        <p:grpSpPr>
          <a:xfrm>
            <a:off x="4238812" y="2357689"/>
            <a:ext cx="2166000" cy="2166000"/>
            <a:chOff x="4238812" y="2357689"/>
            <a:chExt cx="2166000" cy="2166000"/>
          </a:xfrm>
        </p:grpSpPr>
        <p:sp>
          <p:nvSpPr>
            <p:cNvPr id="337" name="Google Shape;337;p50"/>
            <p:cNvSpPr/>
            <p:nvPr/>
          </p:nvSpPr>
          <p:spPr>
            <a:xfrm>
              <a:off x="4238812" y="2357689"/>
              <a:ext cx="2166000" cy="2166000"/>
            </a:xfrm>
            <a:prstGeom prst="ellipse">
              <a:avLst/>
            </a:prstGeom>
            <a:solidFill>
              <a:srgbClr val="0070C0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50"/>
            <p:cNvSpPr txBox="1"/>
            <p:nvPr/>
          </p:nvSpPr>
          <p:spPr>
            <a:xfrm>
              <a:off x="4945416" y="3168987"/>
              <a:ext cx="1328400" cy="66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1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يقلل من الاخطاء البشريه مما يقلل من عملية الاعتراضات والطعون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9" name="Google Shape;339;p50"/>
          <p:cNvGrpSpPr/>
          <p:nvPr/>
        </p:nvGrpSpPr>
        <p:grpSpPr>
          <a:xfrm>
            <a:off x="2983201" y="2357790"/>
            <a:ext cx="2166000" cy="2166000"/>
            <a:chOff x="2983201" y="2357790"/>
            <a:chExt cx="2166000" cy="2166000"/>
          </a:xfrm>
        </p:grpSpPr>
        <p:sp>
          <p:nvSpPr>
            <p:cNvPr id="340" name="Google Shape;340;p50"/>
            <p:cNvSpPr/>
            <p:nvPr/>
          </p:nvSpPr>
          <p:spPr>
            <a:xfrm>
              <a:off x="2983201" y="2357790"/>
              <a:ext cx="2166000" cy="2166000"/>
            </a:xfrm>
            <a:prstGeom prst="ellipse">
              <a:avLst/>
            </a:prstGeom>
            <a:solidFill>
              <a:srgbClr val="0070C0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50"/>
            <p:cNvSpPr txBox="1"/>
            <p:nvPr/>
          </p:nvSpPr>
          <p:spPr>
            <a:xfrm>
              <a:off x="3059406" y="3168962"/>
              <a:ext cx="1328400" cy="66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</a:rPr>
                <a:t>أقل مخاطر أمنية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2" name="Google Shape;342;p50"/>
          <p:cNvGrpSpPr/>
          <p:nvPr/>
        </p:nvGrpSpPr>
        <p:grpSpPr>
          <a:xfrm>
            <a:off x="2591728" y="1143012"/>
            <a:ext cx="2166000" cy="2166000"/>
            <a:chOff x="2591728" y="1143012"/>
            <a:chExt cx="2166000" cy="2166000"/>
          </a:xfrm>
        </p:grpSpPr>
        <p:sp>
          <p:nvSpPr>
            <p:cNvPr id="343" name="Google Shape;343;p50"/>
            <p:cNvSpPr/>
            <p:nvPr/>
          </p:nvSpPr>
          <p:spPr>
            <a:xfrm>
              <a:off x="2591728" y="1143012"/>
              <a:ext cx="2166000" cy="2166000"/>
            </a:xfrm>
            <a:prstGeom prst="ellipse">
              <a:avLst/>
            </a:prstGeom>
            <a:solidFill>
              <a:srgbClr val="0070C0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50"/>
            <p:cNvSpPr txBox="1"/>
            <p:nvPr/>
          </p:nvSpPr>
          <p:spPr>
            <a:xfrm>
              <a:off x="2830556" y="1666262"/>
              <a:ext cx="1328400" cy="66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</a:rPr>
                <a:t>انخفاض الأعباء الميدانية و</a:t>
              </a:r>
              <a:r>
                <a:rPr b="1" lang="en">
                  <a:solidFill>
                    <a:schemeClr val="lt1"/>
                  </a:solidFill>
                </a:rPr>
                <a:t>التكاليف</a:t>
              </a:r>
              <a:endParaRPr b="1">
                <a:solidFill>
                  <a:srgbClr val="FFFFFF"/>
                </a:solidFill>
              </a:endParaRPr>
            </a:p>
          </p:txBody>
        </p:sp>
      </p:grpSp>
      <p:sp>
        <p:nvSpPr>
          <p:cNvPr id="345" name="Google Shape;345;p50"/>
          <p:cNvSpPr/>
          <p:nvPr/>
        </p:nvSpPr>
        <p:spPr>
          <a:xfrm>
            <a:off x="4084942" y="1943171"/>
            <a:ext cx="1225800" cy="1225800"/>
          </a:xfrm>
          <a:prstGeom prst="ellipse">
            <a:avLst/>
          </a:prstGeom>
          <a:solidFill>
            <a:srgbClr val="004065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نظام تسجيل الناخبين</a:t>
            </a:r>
            <a:endParaRPr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1314.JPG" id="350" name="Google Shape;35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6" cy="5143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nec-logo-h60.png" id="351" name="Google Shape;351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517" y="45192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51"/>
          <p:cNvSpPr txBox="1"/>
          <p:nvPr/>
        </p:nvSpPr>
        <p:spPr>
          <a:xfrm>
            <a:off x="311850" y="47936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8979" y="2978246"/>
            <a:ext cx="3195019" cy="2156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568726" cy="24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52"/>
          <p:cNvSpPr txBox="1"/>
          <p:nvPr/>
        </p:nvSpPr>
        <p:spPr>
          <a:xfrm>
            <a:off x="1287303" y="1109985"/>
            <a:ext cx="65694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</a:pPr>
            <a:r>
              <a:rPr b="1" lang="en" sz="4800">
                <a:solidFill>
                  <a:srgbClr val="0070C0"/>
                </a:solidFill>
              </a:rPr>
              <a:t>كيفية التسجيل؟</a:t>
            </a:r>
            <a:endParaRPr sz="4800">
              <a:solidFill>
                <a:srgbClr val="0070C0"/>
              </a:solidFill>
            </a:endParaRPr>
          </a:p>
        </p:txBody>
      </p:sp>
      <p:pic>
        <p:nvPicPr>
          <p:cNvPr id="360" name="Google Shape;360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4239" y="2205739"/>
            <a:ext cx="2455528" cy="212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52"/>
          <p:cNvSpPr/>
          <p:nvPr/>
        </p:nvSpPr>
        <p:spPr>
          <a:xfrm>
            <a:off x="4018050" y="2897663"/>
            <a:ext cx="11079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SMS</a:t>
            </a:r>
            <a:endParaRPr sz="2400"/>
          </a:p>
        </p:txBody>
      </p:sp>
      <p:pic>
        <p:nvPicPr>
          <p:cNvPr descr="hnec-logo-h60.png" id="362" name="Google Shape;362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7517" y="45192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2"/>
          <p:cNvSpPr txBox="1"/>
          <p:nvPr/>
        </p:nvSpPr>
        <p:spPr>
          <a:xfrm>
            <a:off x="311850" y="47936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68726" cy="24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3"/>
          <p:cNvSpPr txBox="1"/>
          <p:nvPr/>
        </p:nvSpPr>
        <p:spPr>
          <a:xfrm>
            <a:off x="6028700" y="1010350"/>
            <a:ext cx="28755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Font typeface="Roboto"/>
              <a:buNone/>
            </a:pPr>
            <a:r>
              <a:rPr b="1" i="0" lang="en" sz="2000" u="none" cap="none" strike="noStrike">
                <a:solidFill>
                  <a:srgbClr val="004065"/>
                </a:solidFill>
                <a:latin typeface="Arial"/>
                <a:ea typeface="Arial"/>
                <a:cs typeface="Arial"/>
                <a:sym typeface="Arial"/>
              </a:rPr>
              <a:t>قم بإرسال رسالة </a:t>
            </a:r>
            <a:r>
              <a:rPr b="1" lang="en" sz="2000">
                <a:solidFill>
                  <a:srgbClr val="004065"/>
                </a:solidFill>
              </a:rPr>
              <a:t>إلى</a:t>
            </a:r>
            <a:r>
              <a:rPr b="1" i="0" lang="en" sz="2000" u="none" cap="none" strike="noStrike">
                <a:solidFill>
                  <a:srgbClr val="004065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lang="en" sz="2000">
                <a:solidFill>
                  <a:srgbClr val="004065"/>
                </a:solidFill>
              </a:rPr>
              <a:t>15015</a:t>
            </a:r>
            <a:endParaRPr b="1" i="0" sz="2000" u="none" cap="none" strike="noStrike">
              <a:solidFill>
                <a:srgbClr val="0040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53"/>
          <p:cNvSpPr txBox="1"/>
          <p:nvPr/>
        </p:nvSpPr>
        <p:spPr>
          <a:xfrm>
            <a:off x="2398075" y="1070050"/>
            <a:ext cx="3568800" cy="37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Arial"/>
              <a:buNone/>
            </a:pPr>
            <a:r>
              <a:rPr lang="en" sz="1800">
                <a:solidFill>
                  <a:srgbClr val="004065"/>
                </a:solidFill>
              </a:rPr>
              <a:t>تحتوي على</a:t>
            </a:r>
            <a:r>
              <a:rPr lang="en" sz="1800">
                <a:solidFill>
                  <a:srgbClr val="4A86E8"/>
                </a:solidFill>
              </a:rPr>
              <a:t>  </a:t>
            </a:r>
            <a:r>
              <a:rPr b="0" i="0" lang="en" sz="1800" u="none" cap="none" strike="noStrike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119862223333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b="0" i="0" lang="en" sz="18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12345 </a:t>
            </a:r>
            <a:endParaRPr b="0" i="0" sz="1800" u="none" cap="none" strike="noStrik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53"/>
          <p:cNvSpPr txBox="1"/>
          <p:nvPr/>
        </p:nvSpPr>
        <p:spPr>
          <a:xfrm>
            <a:off x="2398069" y="1755155"/>
            <a:ext cx="3955500" cy="1633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b="1" lang="en">
                <a:solidFill>
                  <a:srgbClr val="EF8600"/>
                </a:solidFill>
              </a:rPr>
              <a:t>اسم المواطن</a:t>
            </a:r>
            <a:r>
              <a:rPr b="1" i="0" lang="en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تم تسجيلك في مركز </a:t>
            </a:r>
            <a:r>
              <a:rPr b="1" lang="en">
                <a:solidFill>
                  <a:srgbClr val="EF8600"/>
                </a:solidFill>
              </a:rPr>
              <a:t>أسم المركز</a:t>
            </a:r>
            <a:r>
              <a:rPr b="1" i="0" lang="en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b="1" i="0" lang="en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رقم مركز الاقتراع </a:t>
            </a:r>
            <a:r>
              <a:rPr lang="en">
                <a:solidFill>
                  <a:schemeClr val="dk2"/>
                </a:solidFill>
              </a:rPr>
              <a:t> </a:t>
            </a:r>
            <a:r>
              <a:rPr b="1" lang="en">
                <a:solidFill>
                  <a:srgbClr val="EF8600"/>
                </a:solidFill>
              </a:rPr>
              <a:t>رقم مركز الاقتراع</a:t>
            </a:r>
            <a:r>
              <a:rPr b="0" i="0" lang="en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0040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">
                <a:solidFill>
                  <a:srgbClr val="004065"/>
                </a:solidFill>
              </a:rPr>
              <a:t>إذا</a:t>
            </a:r>
            <a:r>
              <a:rPr b="0" i="0" lang="en" u="none" cap="none" strike="noStrike">
                <a:solidFill>
                  <a:srgbClr val="004065"/>
                </a:solidFill>
                <a:latin typeface="Arial"/>
                <a:ea typeface="Arial"/>
                <a:cs typeface="Arial"/>
                <a:sym typeface="Arial"/>
              </a:rPr>
              <a:t> كان المركز غير صحيح أو تريد </a:t>
            </a:r>
            <a:r>
              <a:rPr lang="en">
                <a:solidFill>
                  <a:srgbClr val="004065"/>
                </a:solidFill>
              </a:rPr>
              <a:t>أن</a:t>
            </a:r>
            <a:r>
              <a:rPr b="0" i="0" lang="en" u="none" cap="none" strike="noStrike">
                <a:solidFill>
                  <a:srgbClr val="004065"/>
                </a:solidFill>
                <a:latin typeface="Arial"/>
                <a:ea typeface="Arial"/>
                <a:cs typeface="Arial"/>
                <a:sym typeface="Arial"/>
              </a:rPr>
              <a:t> تغير مركزك، الرجاء اعادة التسجيل مستخدما نفس رقم الهاتف</a:t>
            </a:r>
            <a:endParaRPr b="0" i="0" u="none" cap="none" strike="noStrike">
              <a:solidFill>
                <a:srgbClr val="0040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b="0" i="0" lang="en" u="none" cap="none" strike="noStrike">
                <a:solidFill>
                  <a:srgbClr val="004065"/>
                </a:solidFill>
                <a:latin typeface="Arial"/>
                <a:ea typeface="Arial"/>
                <a:cs typeface="Arial"/>
                <a:sym typeface="Arial"/>
              </a:rPr>
              <a:t>للتأكد من تسجيلك, يرجى ارسال رقمك الوطني إلى الرقم </a:t>
            </a:r>
            <a:r>
              <a:rPr lang="en">
                <a:solidFill>
                  <a:srgbClr val="004065"/>
                </a:solidFill>
              </a:rPr>
              <a:t>15015</a:t>
            </a:r>
            <a:r>
              <a:rPr b="0" i="0" lang="en" u="none" cap="none" strike="noStrike">
                <a:solidFill>
                  <a:srgbClr val="004065"/>
                </a:solidFill>
                <a:latin typeface="Arial"/>
                <a:ea typeface="Arial"/>
                <a:cs typeface="Arial"/>
                <a:sym typeface="Arial"/>
              </a:rPr>
              <a:t> (الرسالة رقم 1)</a:t>
            </a:r>
            <a:endParaRPr b="0" i="0" u="none" cap="none" strike="noStrike">
              <a:solidFill>
                <a:srgbClr val="0040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53"/>
          <p:cNvSpPr txBox="1"/>
          <p:nvPr/>
        </p:nvSpPr>
        <p:spPr>
          <a:xfrm>
            <a:off x="6569149" y="1912725"/>
            <a:ext cx="2059200" cy="37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4065"/>
                </a:solidFill>
              </a:rPr>
              <a:t>تقوم المنظومة بالرد بـ </a:t>
            </a:r>
            <a:endParaRPr b="1" i="0" sz="1800" u="none" cap="none" strike="noStrike">
              <a:solidFill>
                <a:srgbClr val="004065"/>
              </a:solidFill>
            </a:endParaRPr>
          </a:p>
        </p:txBody>
      </p:sp>
      <p:pic>
        <p:nvPicPr>
          <p:cNvPr descr="hnec-logo-h60.png" id="373" name="Google Shape;373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517" y="45192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53"/>
          <p:cNvSpPr txBox="1"/>
          <p:nvPr/>
        </p:nvSpPr>
        <p:spPr>
          <a:xfrm>
            <a:off x="311850" y="47936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68726" cy="24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54"/>
          <p:cNvSpPr txBox="1"/>
          <p:nvPr/>
        </p:nvSpPr>
        <p:spPr>
          <a:xfrm>
            <a:off x="2209652" y="701700"/>
            <a:ext cx="6453900" cy="9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تفقد التسجيل عن طريق الرسائل النصية القصيرة SMS</a:t>
            </a:r>
            <a:endParaRPr/>
          </a:p>
        </p:txBody>
      </p:sp>
      <p:sp>
        <p:nvSpPr>
          <p:cNvPr id="381" name="Google Shape;381;p54"/>
          <p:cNvSpPr txBox="1"/>
          <p:nvPr/>
        </p:nvSpPr>
        <p:spPr>
          <a:xfrm>
            <a:off x="2450625" y="2003675"/>
            <a:ext cx="62127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Roboto"/>
              <a:buNone/>
            </a:pPr>
            <a:r>
              <a:rPr b="0" i="0" lang="en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قم بإرسال رسالة إلى </a:t>
            </a:r>
            <a:r>
              <a:rPr b="0" i="0" lang="en" sz="1800" u="none" cap="none" strike="noStrike">
                <a:solidFill>
                  <a:srgbClr val="EF8600"/>
                </a:solidFill>
                <a:latin typeface="Arial"/>
                <a:ea typeface="Arial"/>
                <a:cs typeface="Arial"/>
                <a:sym typeface="Arial"/>
              </a:rPr>
              <a:t>15015</a:t>
            </a:r>
            <a:r>
              <a:rPr b="0" i="0" lang="en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تحتوي على رق</a:t>
            </a:r>
            <a:r>
              <a:rPr lang="en" sz="1800">
                <a:solidFill>
                  <a:srgbClr val="0070C0"/>
                </a:solidFill>
              </a:rPr>
              <a:t>مك الوطني </a:t>
            </a:r>
            <a:r>
              <a:rPr lang="en" sz="1800">
                <a:solidFill>
                  <a:srgbClr val="EF8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119862223333</a:t>
            </a:r>
            <a:endParaRPr>
              <a:solidFill>
                <a:schemeClr val="dk1"/>
              </a:solidFill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6195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ستقوم المنظومة بالرد بحالة تسجيل الناخب.  </a:t>
            </a:r>
            <a:endParaRPr b="0" i="0" sz="1800" u="none" cap="none" strike="noStrike">
              <a:solidFill>
                <a:srgbClr val="0040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54"/>
          <p:cNvSpPr txBox="1"/>
          <p:nvPr/>
        </p:nvSpPr>
        <p:spPr>
          <a:xfrm>
            <a:off x="972025" y="2788050"/>
            <a:ext cx="3955500" cy="643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F8600"/>
                </a:solidFill>
              </a:rPr>
              <a:t>اسم المواطن</a:t>
            </a:r>
            <a:r>
              <a:rPr b="1" lang="en">
                <a:solidFill>
                  <a:srgbClr val="525252"/>
                </a:solidFill>
                <a:highlight>
                  <a:srgbClr val="FFFFFF"/>
                </a:highlight>
              </a:rPr>
              <a:t> لقد قمت بالتسجيل في</a:t>
            </a:r>
            <a:r>
              <a:rPr b="1" lang="en">
                <a:solidFill>
                  <a:schemeClr val="dk2"/>
                </a:solidFill>
              </a:rPr>
              <a:t> </a:t>
            </a:r>
            <a:r>
              <a:rPr b="1" lang="en">
                <a:solidFill>
                  <a:srgbClr val="EF8600"/>
                </a:solidFill>
              </a:rPr>
              <a:t>أسم المركز</a:t>
            </a:r>
            <a:r>
              <a:rPr b="1" lang="en">
                <a:solidFill>
                  <a:srgbClr val="525252"/>
                </a:solidFill>
                <a:highlight>
                  <a:srgbClr val="FFFFFF"/>
                </a:highlight>
              </a:rPr>
              <a:t>. رقم مركز الاقتراع </a:t>
            </a:r>
            <a:r>
              <a:rPr b="1" lang="en">
                <a:solidFill>
                  <a:schemeClr val="dk2"/>
                </a:solidFill>
              </a:rPr>
              <a:t> </a:t>
            </a:r>
            <a:r>
              <a:rPr b="1" lang="en">
                <a:solidFill>
                  <a:srgbClr val="EF8600"/>
                </a:solidFill>
              </a:rPr>
              <a:t>رقم مركز الاقتراع</a:t>
            </a:r>
            <a:r>
              <a:rPr b="1" lang="en">
                <a:solidFill>
                  <a:srgbClr val="525252"/>
                </a:solidFill>
                <a:highlight>
                  <a:srgbClr val="FFFFFF"/>
                </a:highlight>
              </a:rPr>
              <a:t>.</a:t>
            </a:r>
            <a:endParaRPr b="1">
              <a:solidFill>
                <a:srgbClr val="EF8600"/>
              </a:solidFill>
            </a:endParaRPr>
          </a:p>
        </p:txBody>
      </p:sp>
      <p:pic>
        <p:nvPicPr>
          <p:cNvPr descr="hnec-logo-h60.png" id="383" name="Google Shape;383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517" y="45192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4"/>
          <p:cNvSpPr txBox="1"/>
          <p:nvPr/>
        </p:nvSpPr>
        <p:spPr>
          <a:xfrm>
            <a:off x="311850" y="47936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943127" cy="198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7525" y="1333200"/>
            <a:ext cx="7036475" cy="380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5"/>
          <p:cNvSpPr txBox="1"/>
          <p:nvPr/>
        </p:nvSpPr>
        <p:spPr>
          <a:xfrm>
            <a:off x="2451075" y="553175"/>
            <a:ext cx="6026700" cy="5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تفقد التسجيل عن طريق ال</a:t>
            </a:r>
            <a:r>
              <a:rPr b="1" lang="en" sz="2400">
                <a:solidFill>
                  <a:srgbClr val="0070C0"/>
                </a:solidFill>
              </a:rPr>
              <a:t>موقع الالكتروني</a:t>
            </a:r>
            <a:endParaRPr/>
          </a:p>
        </p:txBody>
      </p:sp>
      <p:pic>
        <p:nvPicPr>
          <p:cNvPr descr="hnec-logo-h60.png" id="392" name="Google Shape;392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7517" y="45192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55"/>
          <p:cNvSpPr txBox="1"/>
          <p:nvPr/>
        </p:nvSpPr>
        <p:spPr>
          <a:xfrm>
            <a:off x="311850" y="47936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68726" cy="24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9"/>
          <p:cNvSpPr txBox="1"/>
          <p:nvPr/>
        </p:nvSpPr>
        <p:spPr>
          <a:xfrm>
            <a:off x="1649865" y="964207"/>
            <a:ext cx="65694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None/>
            </a:pPr>
            <a:r>
              <a:rPr b="1" lang="en" sz="3000">
                <a:solidFill>
                  <a:srgbClr val="0070C0"/>
                </a:solidFill>
              </a:rPr>
              <a:t>السلطة المسؤولة عن إنشاء سجل الناخبين</a:t>
            </a:r>
            <a:br>
              <a:rPr b="1" lang="en" sz="3000">
                <a:solidFill>
                  <a:schemeClr val="dk1"/>
                </a:solidFill>
              </a:rPr>
            </a:br>
            <a:endParaRPr b="1" sz="3000">
              <a:solidFill>
                <a:schemeClr val="dk1"/>
              </a:solidFill>
            </a:endParaRPr>
          </a:p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None/>
            </a:pPr>
            <a:r>
              <a:t/>
            </a:r>
            <a:endParaRPr b="1" sz="3600">
              <a:solidFill>
                <a:srgbClr val="0070C0"/>
              </a:solidFill>
            </a:endParaRPr>
          </a:p>
        </p:txBody>
      </p:sp>
      <p:sp>
        <p:nvSpPr>
          <p:cNvPr id="119" name="Google Shape;119;p29"/>
          <p:cNvSpPr txBox="1"/>
          <p:nvPr/>
        </p:nvSpPr>
        <p:spPr>
          <a:xfrm>
            <a:off x="987025" y="1940350"/>
            <a:ext cx="7813800" cy="17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5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4065"/>
                </a:solidFill>
                <a:latin typeface="Calibri"/>
                <a:ea typeface="Calibri"/>
                <a:cs typeface="Calibri"/>
                <a:sym typeface="Calibri"/>
              </a:rPr>
              <a:t>تتولى المفوضية الوطنية العليا للانتخابات بموجب القانون رقم (8) لسنة 2013 الصادر عن المؤتمر الوطني العام تنظيم وإدارة العمليات الانتخابية والإشراف الكامل على جميع مراحلها بما في ذلك</a:t>
            </a:r>
            <a:r>
              <a:rPr lang="en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تسجيل الناخبين</a:t>
            </a:r>
            <a:endParaRPr>
              <a:solidFill>
                <a:srgbClr val="0070C0"/>
              </a:solidFill>
            </a:endParaRPr>
          </a:p>
        </p:txBody>
      </p:sp>
      <p:pic>
        <p:nvPicPr>
          <p:cNvPr descr="hnec-logo-h60.png" id="120" name="Google Shape;12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267" y="45339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9"/>
          <p:cNvSpPr txBox="1"/>
          <p:nvPr/>
        </p:nvSpPr>
        <p:spPr>
          <a:xfrm>
            <a:off x="196600" y="48083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8979" y="2987196"/>
            <a:ext cx="3195019" cy="2156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568726" cy="24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56"/>
          <p:cNvSpPr txBox="1"/>
          <p:nvPr/>
        </p:nvSpPr>
        <p:spPr>
          <a:xfrm>
            <a:off x="1287290" y="877358"/>
            <a:ext cx="65694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3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التسجيل بالخارج</a:t>
            </a:r>
            <a:endParaRPr b="1" i="0" sz="36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None/>
            </a:pPr>
            <a:r>
              <a:t/>
            </a:r>
            <a:endParaRPr b="1" i="0" sz="36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9627" y="1763700"/>
            <a:ext cx="2360200" cy="236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nec-logo-h60.png" id="402" name="Google Shape;402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7517" y="45192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56"/>
          <p:cNvSpPr txBox="1"/>
          <p:nvPr/>
        </p:nvSpPr>
        <p:spPr>
          <a:xfrm>
            <a:off x="311850" y="47936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68726" cy="24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7"/>
          <p:cNvSpPr txBox="1"/>
          <p:nvPr/>
        </p:nvSpPr>
        <p:spPr>
          <a:xfrm>
            <a:off x="789425" y="1723625"/>
            <a:ext cx="7993800" cy="138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004065"/>
                </a:solidFill>
              </a:rPr>
              <a:t>يجب </a:t>
            </a:r>
            <a:r>
              <a:rPr lang="en" sz="3600">
                <a:solidFill>
                  <a:srgbClr val="004065"/>
                </a:solidFill>
              </a:rPr>
              <a:t>أن</a:t>
            </a:r>
            <a:r>
              <a:rPr lang="en" sz="3600">
                <a:solidFill>
                  <a:srgbClr val="004065"/>
                </a:solidFill>
              </a:rPr>
              <a:t> يملك الناخب</a:t>
            </a:r>
            <a:r>
              <a:rPr lang="en" sz="3600" u="none" cap="none" strike="noStrike">
                <a:solidFill>
                  <a:srgbClr val="004065"/>
                </a:solidFill>
              </a:rPr>
              <a:t> </a:t>
            </a:r>
            <a:r>
              <a:rPr lang="en" sz="3600">
                <a:solidFill>
                  <a:srgbClr val="004065"/>
                </a:solidFill>
              </a:rPr>
              <a:t>رقم هاتف بالدولة المقيم بها</a:t>
            </a:r>
            <a:endParaRPr sz="3600">
              <a:solidFill>
                <a:srgbClr val="004065"/>
              </a:solidFill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004065"/>
                </a:solidFill>
              </a:rPr>
              <a:t>و بريد إلكتروني</a:t>
            </a:r>
            <a:endParaRPr sz="3600" u="none" cap="none" strike="noStrike">
              <a:solidFill>
                <a:srgbClr val="004065"/>
              </a:solidFill>
            </a:endParaRPr>
          </a:p>
        </p:txBody>
      </p:sp>
      <p:pic>
        <p:nvPicPr>
          <p:cNvPr descr="hnec-logo-h60.png" id="410" name="Google Shape;410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517" y="45192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57"/>
          <p:cNvSpPr txBox="1"/>
          <p:nvPr/>
        </p:nvSpPr>
        <p:spPr>
          <a:xfrm>
            <a:off x="311850" y="47936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8979" y="2987196"/>
            <a:ext cx="3195019" cy="2156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568726" cy="24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58"/>
          <p:cNvSpPr txBox="1"/>
          <p:nvPr/>
        </p:nvSpPr>
        <p:spPr>
          <a:xfrm>
            <a:off x="668475" y="2330650"/>
            <a:ext cx="79938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800" u="none" cap="none" strike="noStrike">
                <a:solidFill>
                  <a:srgbClr val="0070C0"/>
                </a:solidFill>
              </a:rPr>
              <a:t> </a:t>
            </a:r>
            <a:r>
              <a:rPr b="1" lang="en" sz="4800">
                <a:solidFill>
                  <a:srgbClr val="0070C0"/>
                </a:solidFill>
              </a:rPr>
              <a:t>مرونة التسجيل</a:t>
            </a:r>
            <a:endParaRPr b="1" sz="4800" u="none" cap="none" strike="noStrike">
              <a:solidFill>
                <a:srgbClr val="0070C0"/>
              </a:solidFill>
            </a:endParaRPr>
          </a:p>
        </p:txBody>
      </p:sp>
      <p:pic>
        <p:nvPicPr>
          <p:cNvPr descr="hnec-logo-h60.png" id="419" name="Google Shape;419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7517" y="45192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58"/>
          <p:cNvSpPr txBox="1"/>
          <p:nvPr/>
        </p:nvSpPr>
        <p:spPr>
          <a:xfrm>
            <a:off x="311850" y="47936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268077" cy="2206076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59"/>
          <p:cNvSpPr/>
          <p:nvPr/>
        </p:nvSpPr>
        <p:spPr>
          <a:xfrm>
            <a:off x="4591775" y="2167638"/>
            <a:ext cx="747600" cy="24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7" name="Google Shape;427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3764" y="1710938"/>
            <a:ext cx="2125230" cy="183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0520" y="1605850"/>
            <a:ext cx="1764635" cy="176463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59"/>
          <p:cNvSpPr/>
          <p:nvPr/>
        </p:nvSpPr>
        <p:spPr>
          <a:xfrm>
            <a:off x="5912438" y="2368500"/>
            <a:ext cx="11079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ليبيا</a:t>
            </a:r>
            <a:endParaRPr sz="2400"/>
          </a:p>
        </p:txBody>
      </p:sp>
      <p:sp>
        <p:nvSpPr>
          <p:cNvPr id="430" name="Google Shape;430;p59"/>
          <p:cNvSpPr/>
          <p:nvPr/>
        </p:nvSpPr>
        <p:spPr>
          <a:xfrm>
            <a:off x="6014750" y="3550000"/>
            <a:ext cx="11079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VR</a:t>
            </a:r>
            <a:endParaRPr sz="2400"/>
          </a:p>
        </p:txBody>
      </p:sp>
      <p:sp>
        <p:nvSpPr>
          <p:cNvPr id="431" name="Google Shape;431;p59"/>
          <p:cNvSpPr/>
          <p:nvPr/>
        </p:nvSpPr>
        <p:spPr>
          <a:xfrm>
            <a:off x="2758875" y="3550000"/>
            <a:ext cx="11079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OCV</a:t>
            </a:r>
            <a:endParaRPr sz="2400"/>
          </a:p>
        </p:txBody>
      </p:sp>
      <p:sp>
        <p:nvSpPr>
          <p:cNvPr id="432" name="Google Shape;432;p59"/>
          <p:cNvSpPr/>
          <p:nvPr/>
        </p:nvSpPr>
        <p:spPr>
          <a:xfrm rot="-10798620">
            <a:off x="4554742" y="2571900"/>
            <a:ext cx="747600" cy="249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hnec-logo-h60.png" id="433" name="Google Shape;433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7517" y="45192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59"/>
          <p:cNvSpPr txBox="1"/>
          <p:nvPr/>
        </p:nvSpPr>
        <p:spPr>
          <a:xfrm>
            <a:off x="311850" y="47936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8979" y="2987196"/>
            <a:ext cx="3195019" cy="2156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568726" cy="24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60"/>
          <p:cNvSpPr txBox="1"/>
          <p:nvPr/>
        </p:nvSpPr>
        <p:spPr>
          <a:xfrm>
            <a:off x="1324450" y="2143950"/>
            <a:ext cx="58407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None/>
            </a:pPr>
            <a:r>
              <a:rPr b="1" lang="en" sz="3600">
                <a:solidFill>
                  <a:srgbClr val="0070C0"/>
                </a:solidFill>
              </a:rPr>
              <a:t>مركز المساعدة والاتصالات</a:t>
            </a:r>
            <a:endParaRPr b="1" sz="3600">
              <a:solidFill>
                <a:srgbClr val="0070C0"/>
              </a:solidFill>
            </a:endParaRPr>
          </a:p>
        </p:txBody>
      </p:sp>
      <p:pic>
        <p:nvPicPr>
          <p:cNvPr descr="hnec-logo-h60.png" id="442" name="Google Shape;442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7517" y="45192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60"/>
          <p:cNvSpPr txBox="1"/>
          <p:nvPr/>
        </p:nvSpPr>
        <p:spPr>
          <a:xfrm>
            <a:off x="311850" y="47936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9000" y="304800"/>
            <a:ext cx="7685000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803323" cy="18923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61"/>
          <p:cNvSpPr txBox="1"/>
          <p:nvPr/>
        </p:nvSpPr>
        <p:spPr>
          <a:xfrm>
            <a:off x="2478575" y="152400"/>
            <a:ext cx="6170700" cy="101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70C0"/>
                </a:solidFill>
              </a:rPr>
              <a:t> رقم المفوضية المختصر </a:t>
            </a:r>
            <a:r>
              <a:rPr b="1" i="1" lang="en" sz="2400">
                <a:solidFill>
                  <a:srgbClr val="0070C0"/>
                </a:solidFill>
              </a:rPr>
              <a:t>1441</a:t>
            </a:r>
            <a:r>
              <a:rPr b="1" lang="en" sz="2400">
                <a:solidFill>
                  <a:srgbClr val="0070C0"/>
                </a:solidFill>
              </a:rPr>
              <a:t> وهو رقم مجاني</a:t>
            </a:r>
            <a:endParaRPr b="1" sz="2400">
              <a:solidFill>
                <a:srgbClr val="0070C0"/>
              </a:solidFill>
            </a:endParaRPr>
          </a:p>
          <a:p>
            <a:pPr indent="0" lvl="0" marL="0" rtl="1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2400">
                <a:solidFill>
                  <a:srgbClr val="0070C0"/>
                </a:solidFill>
              </a:rPr>
              <a:t>ل</a:t>
            </a:r>
            <a:r>
              <a:rPr b="1" lang="en" sz="2400">
                <a:solidFill>
                  <a:srgbClr val="0070C0"/>
                </a:solidFill>
              </a:rPr>
              <a:t>مركز</a:t>
            </a:r>
            <a:r>
              <a:rPr b="1" lang="en" sz="2400">
                <a:solidFill>
                  <a:srgbClr val="0070C0"/>
                </a:solidFill>
              </a:rPr>
              <a:t> المساعدة والاتصالات</a:t>
            </a:r>
            <a:endParaRPr b="1" sz="2400">
              <a:solidFill>
                <a:srgbClr val="0070C0"/>
              </a:solidFill>
            </a:endParaRPr>
          </a:p>
        </p:txBody>
      </p:sp>
      <p:pic>
        <p:nvPicPr>
          <p:cNvPr descr="hnec-logo-h60.png" id="451" name="Google Shape;451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9867" y="45339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61"/>
          <p:cNvSpPr txBox="1"/>
          <p:nvPr/>
        </p:nvSpPr>
        <p:spPr>
          <a:xfrm>
            <a:off x="44200" y="48083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2"/>
          <p:cNvSpPr txBox="1"/>
          <p:nvPr/>
        </p:nvSpPr>
        <p:spPr>
          <a:xfrm>
            <a:off x="919650" y="2084450"/>
            <a:ext cx="7304700" cy="14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t/>
            </a:r>
            <a:endParaRPr b="1" sz="1800">
              <a:solidFill>
                <a:srgbClr val="0070C0"/>
              </a:solidFill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t/>
            </a:r>
            <a:endParaRPr b="1" sz="1800">
              <a:solidFill>
                <a:srgbClr val="0070C0"/>
              </a:solidFill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None/>
            </a:pPr>
            <a:r>
              <a:t/>
            </a:r>
            <a:endParaRPr b="1" i="0" sz="3600" u="none" cap="none" strike="noStrike">
              <a:solidFill>
                <a:srgbClr val="0040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8" name="Google Shape;458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nec-logo-h60.png" id="459" name="Google Shape;459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6067" y="46101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62"/>
          <p:cNvSpPr txBox="1"/>
          <p:nvPr/>
        </p:nvSpPr>
        <p:spPr>
          <a:xfrm>
            <a:off x="120400" y="48845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6" cy="5143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nec-logo-h60.png" id="466" name="Google Shape;466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267" y="45339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63"/>
          <p:cNvSpPr txBox="1"/>
          <p:nvPr/>
        </p:nvSpPr>
        <p:spPr>
          <a:xfrm>
            <a:off x="196600" y="48083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6" cy="5143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nec-logo-h60.png" id="473" name="Google Shape;473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267" y="45339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64"/>
          <p:cNvSpPr txBox="1"/>
          <p:nvPr/>
        </p:nvSpPr>
        <p:spPr>
          <a:xfrm>
            <a:off x="196600" y="48083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8979" y="2987196"/>
            <a:ext cx="3195019" cy="2156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568726" cy="24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65"/>
          <p:cNvSpPr txBox="1"/>
          <p:nvPr/>
        </p:nvSpPr>
        <p:spPr>
          <a:xfrm>
            <a:off x="1285915" y="2330647"/>
            <a:ext cx="65694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0070C0"/>
                </a:solidFill>
              </a:rPr>
              <a:t>ثقافة المصادر المفتوحة</a:t>
            </a:r>
            <a:endParaRPr b="1" i="0" sz="36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None/>
            </a:pPr>
            <a:r>
              <a:t/>
            </a:r>
            <a:endParaRPr b="1" i="0" sz="3600" u="none" cap="none" strike="noStrike">
              <a:solidFill>
                <a:srgbClr val="00406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nec-logo-h60.png" id="482" name="Google Shape;482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7517" y="45192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65"/>
          <p:cNvSpPr txBox="1"/>
          <p:nvPr/>
        </p:nvSpPr>
        <p:spPr>
          <a:xfrm>
            <a:off x="311850" y="47936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952399" cy="199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0"/>
          <p:cNvSpPr txBox="1"/>
          <p:nvPr/>
        </p:nvSpPr>
        <p:spPr>
          <a:xfrm>
            <a:off x="1929000" y="840150"/>
            <a:ext cx="65694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4065"/>
                </a:solidFill>
              </a:rPr>
              <a:t>وللمفوضية دون غيرها وفقاً لنص المادة 3 من قانون--- انشائها 8/2013</a:t>
            </a:r>
            <a:endParaRPr sz="2400">
              <a:solidFill>
                <a:srgbClr val="004065"/>
              </a:solidFill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4065"/>
                </a:solidFill>
              </a:rPr>
              <a:t> إعداد سجلات الناخبين </a:t>
            </a:r>
            <a:endParaRPr sz="2400">
              <a:solidFill>
                <a:srgbClr val="004065"/>
              </a:solidFill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4065"/>
                </a:solidFill>
              </a:rPr>
              <a:t> وتنظيمها ومراجعتها وفق </a:t>
            </a:r>
            <a:r>
              <a:rPr lang="en" sz="2400">
                <a:solidFill>
                  <a:srgbClr val="004065"/>
                </a:solidFill>
              </a:rPr>
              <a:t>ما تضعه</a:t>
            </a:r>
            <a:r>
              <a:rPr lang="en" sz="2400">
                <a:solidFill>
                  <a:srgbClr val="004065"/>
                </a:solidFill>
              </a:rPr>
              <a:t> من </a:t>
            </a:r>
            <a:r>
              <a:rPr lang="en" sz="2400">
                <a:solidFill>
                  <a:srgbClr val="004065"/>
                </a:solidFill>
              </a:rPr>
              <a:t>إجراءات</a:t>
            </a:r>
            <a:r>
              <a:rPr lang="en" sz="2400">
                <a:solidFill>
                  <a:srgbClr val="004065"/>
                </a:solidFill>
              </a:rPr>
              <a:t> </a:t>
            </a:r>
            <a:endParaRPr sz="2400">
              <a:solidFill>
                <a:srgbClr val="004065"/>
              </a:solidFill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4065"/>
                </a:solidFill>
              </a:rPr>
              <a:t> ولها تحديث السجل بشكل دوري  متى رأت ضرورة ذلك </a:t>
            </a:r>
            <a:endParaRPr sz="2400">
              <a:solidFill>
                <a:srgbClr val="004065"/>
              </a:solidFill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4065"/>
                </a:solidFill>
              </a:rPr>
              <a:t> بالإضافة </a:t>
            </a:r>
            <a:r>
              <a:rPr lang="en" sz="2400">
                <a:solidFill>
                  <a:srgbClr val="004065"/>
                </a:solidFill>
              </a:rPr>
              <a:t>لفتحة</a:t>
            </a:r>
            <a:r>
              <a:rPr lang="en" sz="2400">
                <a:solidFill>
                  <a:srgbClr val="004065"/>
                </a:solidFill>
              </a:rPr>
              <a:t> قبل الدورة الانتخابية المزمع إجراءها</a:t>
            </a:r>
            <a:endParaRPr sz="2400">
              <a:solidFill>
                <a:srgbClr val="004065"/>
              </a:solidFill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4065"/>
                </a:solidFill>
              </a:rPr>
              <a:t> وعليه فإن السجل يعد دائما في ليبيا.</a:t>
            </a:r>
            <a:endParaRPr b="1" sz="2400">
              <a:solidFill>
                <a:srgbClr val="004065"/>
              </a:solidFill>
            </a:endParaRPr>
          </a:p>
        </p:txBody>
      </p:sp>
      <p:pic>
        <p:nvPicPr>
          <p:cNvPr descr="hnec-logo-h60.png" id="128" name="Google Shape;12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267" y="45339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0"/>
          <p:cNvSpPr txBox="1"/>
          <p:nvPr/>
        </p:nvSpPr>
        <p:spPr>
          <a:xfrm>
            <a:off x="196600" y="48083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596674" cy="1752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ython-logo-master-v3-TM-flattened.png" id="489" name="Google Shape;489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750" y="1108050"/>
            <a:ext cx="2777775" cy="938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jango-logo-negative.png" id="490" name="Google Shape;490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7533" y="1108050"/>
            <a:ext cx="2062092" cy="938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pidsms-logo.png" id="491" name="Google Shape;491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65823" y="1129500"/>
            <a:ext cx="35284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umi-logo-lrg.png" id="492" name="Google Shape;492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62825" y="2217875"/>
            <a:ext cx="1998025" cy="1027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stgres.png" id="493" name="Google Shape;493;p6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80491" y="2217874"/>
            <a:ext cx="1159034" cy="1027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bbit_header_logo.jpg" id="494" name="Google Shape;494;p66"/>
          <p:cNvPicPr preferRelativeResize="0"/>
          <p:nvPr/>
        </p:nvPicPr>
        <p:blipFill rotWithShape="1">
          <a:blip r:embed="rId9">
            <a:alphaModFix/>
          </a:blip>
          <a:srcRect b="22922" l="0" r="0" t="27169"/>
          <a:stretch/>
        </p:blipFill>
        <p:spPr>
          <a:xfrm>
            <a:off x="5465825" y="2359500"/>
            <a:ext cx="3014775" cy="74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buntu-logo14.png" id="495" name="Google Shape;495;p6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21517" y="3356426"/>
            <a:ext cx="1859633" cy="836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ginx-logo.png" id="496" name="Google Shape;496;p66"/>
          <p:cNvPicPr preferRelativeResize="0"/>
          <p:nvPr/>
        </p:nvPicPr>
        <p:blipFill rotWithShape="1">
          <a:blip r:embed="rId11">
            <a:alphaModFix/>
          </a:blip>
          <a:srcRect b="16682" l="5858" r="10326" t="17224"/>
          <a:stretch/>
        </p:blipFill>
        <p:spPr>
          <a:xfrm>
            <a:off x="3777625" y="3432625"/>
            <a:ext cx="1674624" cy="74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proxy-logo.png" id="497" name="Google Shape;497;p6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142700" y="3438450"/>
            <a:ext cx="146685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nec-logo-h60.png" id="498" name="Google Shape;498;p6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97517" y="45192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66"/>
          <p:cNvSpPr txBox="1"/>
          <p:nvPr/>
        </p:nvSpPr>
        <p:spPr>
          <a:xfrm>
            <a:off x="311850" y="47936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8979" y="2987196"/>
            <a:ext cx="3195019" cy="2156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568726" cy="24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67"/>
          <p:cNvSpPr txBox="1"/>
          <p:nvPr/>
        </p:nvSpPr>
        <p:spPr>
          <a:xfrm>
            <a:off x="1241990" y="2244597"/>
            <a:ext cx="65694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800">
                <a:solidFill>
                  <a:srgbClr val="0070C0"/>
                </a:solidFill>
              </a:rPr>
              <a:t>إحصائيات</a:t>
            </a:r>
            <a:endParaRPr b="1" i="0" sz="4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nec-logo-h60.png" id="507" name="Google Shape;507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7517" y="45192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67"/>
          <p:cNvSpPr txBox="1"/>
          <p:nvPr/>
        </p:nvSpPr>
        <p:spPr>
          <a:xfrm>
            <a:off x="311850" y="47936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68726" cy="240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0540" y="593753"/>
            <a:ext cx="6402925" cy="395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nec-logo-h60.png" id="515" name="Google Shape;515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7517" y="45192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68"/>
          <p:cNvSpPr txBox="1"/>
          <p:nvPr/>
        </p:nvSpPr>
        <p:spPr>
          <a:xfrm>
            <a:off x="311850" y="47936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68726" cy="240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6763" y="944200"/>
            <a:ext cx="5270475" cy="32550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nec-logo-h60.png" id="523" name="Google Shape;523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7517" y="45192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69"/>
          <p:cNvSpPr txBox="1"/>
          <p:nvPr/>
        </p:nvSpPr>
        <p:spPr>
          <a:xfrm>
            <a:off x="311850" y="47936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68726" cy="240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0677" y="639390"/>
            <a:ext cx="6255192" cy="3864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nec-logo-h60.png" id="531" name="Google Shape;531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7517" y="45192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70"/>
          <p:cNvSpPr txBox="1"/>
          <p:nvPr/>
        </p:nvSpPr>
        <p:spPr>
          <a:xfrm>
            <a:off x="311850" y="47936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9" name="Google Shape;539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353151" cy="22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1"/>
          <p:cNvSpPr txBox="1"/>
          <p:nvPr/>
        </p:nvSpPr>
        <p:spPr>
          <a:xfrm>
            <a:off x="1114075" y="585750"/>
            <a:ext cx="7601700" cy="39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70C0"/>
                </a:solidFill>
              </a:rPr>
              <a:t>تكفلت المفوضية بضمان الشمولية في التسجيل</a:t>
            </a:r>
            <a:endParaRPr b="1" sz="2400">
              <a:solidFill>
                <a:srgbClr val="0070C0"/>
              </a:solidFill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70C0"/>
                </a:solidFill>
              </a:rPr>
              <a:t> وذلك </a:t>
            </a:r>
            <a:r>
              <a:rPr b="1" lang="en" sz="2400">
                <a:solidFill>
                  <a:srgbClr val="0070C0"/>
                </a:solidFill>
              </a:rPr>
              <a:t>باتخاذ</a:t>
            </a:r>
            <a:r>
              <a:rPr b="1" lang="en" sz="2400">
                <a:solidFill>
                  <a:srgbClr val="0070C0"/>
                </a:solidFill>
              </a:rPr>
              <a:t> </a:t>
            </a:r>
            <a:r>
              <a:rPr b="1" lang="en" sz="2400">
                <a:solidFill>
                  <a:srgbClr val="0070C0"/>
                </a:solidFill>
              </a:rPr>
              <a:t>الإجراءات</a:t>
            </a:r>
            <a:r>
              <a:rPr b="1" lang="en" sz="2400">
                <a:solidFill>
                  <a:srgbClr val="0070C0"/>
                </a:solidFill>
              </a:rPr>
              <a:t> </a:t>
            </a:r>
            <a:r>
              <a:rPr b="1" lang="en" sz="2400">
                <a:solidFill>
                  <a:srgbClr val="0070C0"/>
                </a:solidFill>
              </a:rPr>
              <a:t>الآتية</a:t>
            </a:r>
            <a:r>
              <a:rPr b="1" lang="en" sz="2400">
                <a:solidFill>
                  <a:srgbClr val="0070C0"/>
                </a:solidFill>
              </a:rPr>
              <a:t>:-</a:t>
            </a:r>
            <a:endParaRPr b="1" sz="2400">
              <a:solidFill>
                <a:srgbClr val="0070C0"/>
              </a:solidFill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004065"/>
              </a:solidFill>
            </a:endParaRPr>
          </a:p>
          <a:p>
            <a:pPr indent="-36195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065"/>
              </a:buClr>
              <a:buSzPts val="2100"/>
              <a:buChar char="●"/>
            </a:pPr>
            <a:r>
              <a:rPr lang="en" sz="2100">
                <a:solidFill>
                  <a:srgbClr val="004065"/>
                </a:solidFill>
              </a:rPr>
              <a:t>إنشاء وحدة تتعلق بشؤون المرأة في المفوضية لتمكينها وحثها على المشاركة.</a:t>
            </a:r>
            <a:endParaRPr sz="2100">
              <a:solidFill>
                <a:srgbClr val="004065"/>
              </a:solidFill>
            </a:endParaRPr>
          </a:p>
          <a:p>
            <a:pPr indent="0" lvl="0" marL="9144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4065"/>
                </a:solidFill>
              </a:rPr>
              <a:t>بالإضافة إلى ضمان إنشاء محطات خاصة بها، داخل مراكز الاقتراع منفصلة على الرجال.</a:t>
            </a:r>
            <a:endParaRPr sz="2100">
              <a:solidFill>
                <a:srgbClr val="004065"/>
              </a:solidFill>
            </a:endParaRPr>
          </a:p>
          <a:p>
            <a:pPr indent="-36195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065"/>
              </a:buClr>
              <a:buSzPts val="2100"/>
              <a:buChar char="●"/>
            </a:pPr>
            <a:r>
              <a:rPr lang="en" sz="2100">
                <a:solidFill>
                  <a:srgbClr val="004065"/>
                </a:solidFill>
              </a:rPr>
              <a:t>إنشاء مراكز خاصة للنازحين.</a:t>
            </a:r>
            <a:endParaRPr sz="2100">
              <a:solidFill>
                <a:srgbClr val="004065"/>
              </a:solidFill>
            </a:endParaRPr>
          </a:p>
          <a:p>
            <a:pPr indent="-36195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065"/>
              </a:buClr>
              <a:buSzPts val="2100"/>
              <a:buChar char="●"/>
            </a:pPr>
            <a:r>
              <a:rPr lang="en" sz="2100">
                <a:solidFill>
                  <a:srgbClr val="004065"/>
                </a:solidFill>
                <a:highlight>
                  <a:srgbClr val="FFFFFF"/>
                </a:highlight>
              </a:rPr>
              <a:t>تمكين الجاليات الليبية بالخارج.</a:t>
            </a:r>
            <a:endParaRPr sz="2100">
              <a:solidFill>
                <a:srgbClr val="004065"/>
              </a:solidFill>
            </a:endParaRPr>
          </a:p>
          <a:p>
            <a:pPr indent="-36195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065"/>
              </a:buClr>
              <a:buSzPts val="2100"/>
              <a:buChar char="●"/>
            </a:pPr>
            <a:r>
              <a:rPr lang="en" sz="2100">
                <a:solidFill>
                  <a:srgbClr val="004065"/>
                </a:solidFill>
              </a:rPr>
              <a:t>تمكين ذوي الاحتياجات الخاصة.</a:t>
            </a:r>
            <a:endParaRPr sz="2100">
              <a:solidFill>
                <a:srgbClr val="004065"/>
              </a:solidFill>
            </a:endParaRPr>
          </a:p>
        </p:txBody>
      </p:sp>
      <p:pic>
        <p:nvPicPr>
          <p:cNvPr descr="hnec-logo-h60.png" id="136" name="Google Shape;13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517" y="45192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1"/>
          <p:cNvSpPr txBox="1"/>
          <p:nvPr/>
        </p:nvSpPr>
        <p:spPr>
          <a:xfrm>
            <a:off x="311850" y="47936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8979" y="2987196"/>
            <a:ext cx="3195019" cy="2156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568726" cy="24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2"/>
          <p:cNvSpPr txBox="1"/>
          <p:nvPr/>
        </p:nvSpPr>
        <p:spPr>
          <a:xfrm>
            <a:off x="1287290" y="2244607"/>
            <a:ext cx="65694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800">
                <a:solidFill>
                  <a:srgbClr val="0070C0"/>
                </a:solidFill>
              </a:rPr>
              <a:t>أنواع مراكز الانتخابية</a:t>
            </a:r>
            <a:endParaRPr b="1" sz="4800">
              <a:solidFill>
                <a:srgbClr val="0070C0"/>
              </a:solidFill>
            </a:endParaRPr>
          </a:p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800">
              <a:solidFill>
                <a:srgbClr val="0070C0"/>
              </a:solidFill>
            </a:endParaRPr>
          </a:p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None/>
            </a:pPr>
            <a:r>
              <a:t/>
            </a:r>
            <a:endParaRPr b="1" sz="4800">
              <a:solidFill>
                <a:srgbClr val="0070C0"/>
              </a:solidFill>
            </a:endParaRPr>
          </a:p>
        </p:txBody>
      </p:sp>
      <p:pic>
        <p:nvPicPr>
          <p:cNvPr descr="hnec-logo-h60.png" id="145" name="Google Shape;145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2267" y="45339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2"/>
          <p:cNvSpPr txBox="1"/>
          <p:nvPr/>
        </p:nvSpPr>
        <p:spPr>
          <a:xfrm>
            <a:off x="196600" y="48083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68726" cy="24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3"/>
          <p:cNvSpPr txBox="1"/>
          <p:nvPr/>
        </p:nvSpPr>
        <p:spPr>
          <a:xfrm>
            <a:off x="3124624" y="3542725"/>
            <a:ext cx="16746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copy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3173366" y="619409"/>
            <a:ext cx="3879300" cy="3879300"/>
          </a:xfrm>
          <a:prstGeom prst="ellipse">
            <a:avLst/>
          </a:prstGeom>
          <a:solidFill>
            <a:srgbClr val="A1C3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4029985" y="410538"/>
            <a:ext cx="2166000" cy="2166000"/>
            <a:chOff x="3614360" y="410488"/>
            <a:chExt cx="2166000" cy="2166000"/>
          </a:xfrm>
        </p:grpSpPr>
        <p:sp>
          <p:nvSpPr>
            <p:cNvPr id="155" name="Google Shape;155;p33"/>
            <p:cNvSpPr/>
            <p:nvPr/>
          </p:nvSpPr>
          <p:spPr>
            <a:xfrm>
              <a:off x="3614360" y="410488"/>
              <a:ext cx="2166000" cy="2166000"/>
            </a:xfrm>
            <a:prstGeom prst="ellipse">
              <a:avLst/>
            </a:prstGeom>
            <a:solidFill>
              <a:srgbClr val="328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3"/>
            <p:cNvSpPr txBox="1"/>
            <p:nvPr/>
          </p:nvSpPr>
          <p:spPr>
            <a:xfrm>
              <a:off x="3961563" y="924350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العامة</a:t>
              </a:r>
              <a:endParaRPr b="1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7" name="Google Shape;157;p33"/>
          <p:cNvGrpSpPr/>
          <p:nvPr/>
        </p:nvGrpSpPr>
        <p:grpSpPr>
          <a:xfrm>
            <a:off x="2935091" y="1493958"/>
            <a:ext cx="2166000" cy="2166000"/>
            <a:chOff x="2519466" y="1493908"/>
            <a:chExt cx="2166000" cy="2166000"/>
          </a:xfrm>
        </p:grpSpPr>
        <p:sp>
          <p:nvSpPr>
            <p:cNvPr id="158" name="Google Shape;158;p33"/>
            <p:cNvSpPr/>
            <p:nvPr/>
          </p:nvSpPr>
          <p:spPr>
            <a:xfrm>
              <a:off x="2519466" y="1493908"/>
              <a:ext cx="2166000" cy="2166000"/>
            </a:xfrm>
            <a:prstGeom prst="ellipse">
              <a:avLst/>
            </a:prstGeom>
            <a:solidFill>
              <a:srgbClr val="197E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3"/>
            <p:cNvSpPr txBox="1"/>
            <p:nvPr/>
          </p:nvSpPr>
          <p:spPr>
            <a:xfrm>
              <a:off x="2601163" y="2232100"/>
              <a:ext cx="1496100" cy="702900"/>
            </a:xfrm>
            <a:prstGeom prst="rect">
              <a:avLst/>
            </a:prstGeom>
            <a:solidFill>
              <a:srgbClr val="197E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</a:rPr>
                <a:t>ذوي الاحتياجات الخاصة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0" name="Google Shape;160;p33"/>
          <p:cNvGrpSpPr/>
          <p:nvPr/>
        </p:nvGrpSpPr>
        <p:grpSpPr>
          <a:xfrm>
            <a:off x="4029981" y="2566958"/>
            <a:ext cx="2166000" cy="2166000"/>
            <a:chOff x="3614356" y="2566908"/>
            <a:chExt cx="2166000" cy="2166000"/>
          </a:xfrm>
        </p:grpSpPr>
        <p:sp>
          <p:nvSpPr>
            <p:cNvPr id="161" name="Google Shape;161;p33"/>
            <p:cNvSpPr/>
            <p:nvPr/>
          </p:nvSpPr>
          <p:spPr>
            <a:xfrm>
              <a:off x="3614356" y="2566908"/>
              <a:ext cx="2166000" cy="2166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3"/>
            <p:cNvSpPr txBox="1"/>
            <p:nvPr/>
          </p:nvSpPr>
          <p:spPr>
            <a:xfrm>
              <a:off x="3961563" y="3539875"/>
              <a:ext cx="1496100" cy="7029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</a:rPr>
                <a:t>النازحين</a:t>
              </a:r>
              <a:endParaRPr b="1" sz="1800">
                <a:solidFill>
                  <a:schemeClr val="lt1"/>
                </a:solidFill>
              </a:endParaRPr>
            </a:p>
          </p:txBody>
        </p:sp>
      </p:grpSp>
      <p:grpSp>
        <p:nvGrpSpPr>
          <p:cNvPr id="163" name="Google Shape;163;p33"/>
          <p:cNvGrpSpPr/>
          <p:nvPr/>
        </p:nvGrpSpPr>
        <p:grpSpPr>
          <a:xfrm>
            <a:off x="5117519" y="1493924"/>
            <a:ext cx="2166000" cy="2166000"/>
            <a:chOff x="4701894" y="1493874"/>
            <a:chExt cx="2166000" cy="2166000"/>
          </a:xfrm>
        </p:grpSpPr>
        <p:sp>
          <p:nvSpPr>
            <p:cNvPr id="164" name="Google Shape;164;p33"/>
            <p:cNvSpPr/>
            <p:nvPr/>
          </p:nvSpPr>
          <p:spPr>
            <a:xfrm>
              <a:off x="4701894" y="1493874"/>
              <a:ext cx="2166000" cy="2166000"/>
            </a:xfrm>
            <a:prstGeom prst="ellipse">
              <a:avLst/>
            </a:prstGeom>
            <a:solidFill>
              <a:srgbClr val="4C9A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33"/>
            <p:cNvSpPr txBox="1"/>
            <p:nvPr/>
          </p:nvSpPr>
          <p:spPr>
            <a:xfrm>
              <a:off x="5295688" y="2220300"/>
              <a:ext cx="1496100" cy="702900"/>
            </a:xfrm>
            <a:prstGeom prst="rect">
              <a:avLst/>
            </a:prstGeom>
            <a:solidFill>
              <a:srgbClr val="4C9A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</a:rPr>
                <a:t>الحقول النفطية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6" name="Google Shape;166;p33"/>
          <p:cNvSpPr/>
          <p:nvPr/>
        </p:nvSpPr>
        <p:spPr>
          <a:xfrm>
            <a:off x="4500305" y="1946291"/>
            <a:ext cx="1225800" cy="1225800"/>
          </a:xfrm>
          <a:prstGeom prst="ellipse">
            <a:avLst/>
          </a:prstGeom>
          <a:solidFill>
            <a:srgbClr val="A1C3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مراكز الاقتراع</a:t>
            </a:r>
            <a:endParaRPr b="1" sz="1800"/>
          </a:p>
        </p:txBody>
      </p:sp>
      <p:pic>
        <p:nvPicPr>
          <p:cNvPr descr="hnec-logo-h60.png" id="167" name="Google Shape;16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267" y="45339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3"/>
          <p:cNvSpPr txBox="1"/>
          <p:nvPr/>
        </p:nvSpPr>
        <p:spPr>
          <a:xfrm>
            <a:off x="196600" y="48083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8979" y="2987196"/>
            <a:ext cx="3195019" cy="2156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568726" cy="24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4"/>
          <p:cNvSpPr txBox="1"/>
          <p:nvPr/>
        </p:nvSpPr>
        <p:spPr>
          <a:xfrm>
            <a:off x="1287300" y="1768951"/>
            <a:ext cx="6569400" cy="18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800">
                <a:solidFill>
                  <a:srgbClr val="0070C0"/>
                </a:solidFill>
              </a:rPr>
              <a:t>المراكز الانتخابية على الموقع </a:t>
            </a:r>
            <a:r>
              <a:rPr b="1" lang="en" sz="4800">
                <a:solidFill>
                  <a:srgbClr val="0070C0"/>
                </a:solidFill>
              </a:rPr>
              <a:t>الإلكتروني</a:t>
            </a:r>
            <a:endParaRPr b="1" sz="4800">
              <a:solidFill>
                <a:srgbClr val="0070C0"/>
              </a:solidFill>
            </a:endParaRPr>
          </a:p>
        </p:txBody>
      </p:sp>
      <p:pic>
        <p:nvPicPr>
          <p:cNvPr descr="hnec-logo-h60.png" id="176" name="Google Shape;176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2267" y="45339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4"/>
          <p:cNvSpPr txBox="1"/>
          <p:nvPr/>
        </p:nvSpPr>
        <p:spPr>
          <a:xfrm>
            <a:off x="196600" y="48083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8979" y="2987196"/>
            <a:ext cx="3195019" cy="2156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568726" cy="240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9407" y="753404"/>
            <a:ext cx="6465194" cy="3636673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pic>
        <p:nvPicPr>
          <p:cNvPr descr="hnec-logo-h60.png" id="185" name="Google Shape;185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2267" y="4533900"/>
            <a:ext cx="1319647" cy="32992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5"/>
          <p:cNvSpPr txBox="1"/>
          <p:nvPr/>
        </p:nvSpPr>
        <p:spPr>
          <a:xfrm>
            <a:off x="196600" y="4808325"/>
            <a:ext cx="1491000" cy="1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4065"/>
                </a:solidFill>
              </a:rPr>
              <a:t>إعداد م. فيصل عبدالحفيظ رحيل.</a:t>
            </a:r>
            <a:endParaRPr sz="900">
              <a:solidFill>
                <a:srgbClr val="004065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