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323" r:id="rId4"/>
    <p:sldId id="324" r:id="rId5"/>
    <p:sldId id="325" r:id="rId6"/>
    <p:sldId id="326" r:id="rId7"/>
    <p:sldId id="327" r:id="rId8"/>
    <p:sldId id="328" r:id="rId9"/>
    <p:sldId id="330" r:id="rId10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0"/>
    <a:srgbClr val="002395"/>
    <a:srgbClr val="008795"/>
    <a:srgbClr val="008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88CCB-2B7E-4088-A908-B7E1B085527F}" type="doc">
      <dgm:prSet loTypeId="urn:microsoft.com/office/officeart/2005/8/layout/hList6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5FAFCF-7C0F-4A52-8CA3-D7D506A2E747}">
      <dgm:prSet phldrT="[Texto]" custT="1"/>
      <dgm:spPr/>
      <dgm:t>
        <a:bodyPr/>
        <a:lstStyle/>
        <a:p>
          <a:pPr algn="l"/>
          <a:r>
            <a:rPr lang="en-US" sz="1600" b="1" dirty="0"/>
            <a:t>¿</a:t>
          </a:r>
          <a:r>
            <a:rPr lang="es-SV" sz="1600" b="1" noProof="0" dirty="0"/>
            <a:t>Qué</a:t>
          </a:r>
          <a:r>
            <a:rPr lang="en-US" sz="1600" b="1" dirty="0"/>
            <a:t>?</a:t>
          </a:r>
        </a:p>
      </dgm:t>
    </dgm:pt>
    <dgm:pt modelId="{69A49AFE-376A-40DC-B549-101A33B9CF7B}" type="parTrans" cxnId="{08BF3581-72BA-4543-BA7A-0B8E174FA5A1}">
      <dgm:prSet/>
      <dgm:spPr/>
      <dgm:t>
        <a:bodyPr/>
        <a:lstStyle/>
        <a:p>
          <a:endParaRPr lang="en-US" sz="1600"/>
        </a:p>
      </dgm:t>
    </dgm:pt>
    <dgm:pt modelId="{E79B418F-6A21-42B6-ADCB-D0411B9E6453}" type="sibTrans" cxnId="{08BF3581-72BA-4543-BA7A-0B8E174FA5A1}">
      <dgm:prSet/>
      <dgm:spPr/>
      <dgm:t>
        <a:bodyPr/>
        <a:lstStyle/>
        <a:p>
          <a:endParaRPr lang="en-US" sz="1600"/>
        </a:p>
      </dgm:t>
    </dgm:pt>
    <dgm:pt modelId="{845284C5-E9FC-4FAA-9CD6-EEB90277C08B}">
      <dgm:prSet phldrT="[Texto]" custT="1"/>
      <dgm:spPr/>
      <dgm:t>
        <a:bodyPr/>
        <a:lstStyle/>
        <a:p>
          <a:pPr algn="l"/>
          <a:r>
            <a:rPr lang="en-US" sz="1600" b="1" dirty="0"/>
            <a:t>Agenda Nacional de Desarrollo </a:t>
          </a:r>
          <a:r>
            <a:rPr lang="en-US" sz="1600" b="1" dirty="0" err="1"/>
            <a:t>Sostenible</a:t>
          </a:r>
          <a:r>
            <a:rPr lang="en-US" sz="1600" b="1" dirty="0"/>
            <a:t> (de </a:t>
          </a:r>
          <a:r>
            <a:rPr lang="en-US" sz="1600" b="1" dirty="0" err="1"/>
            <a:t>mediano</a:t>
          </a:r>
          <a:r>
            <a:rPr lang="en-US" sz="1600" b="1" dirty="0"/>
            <a:t> y largo </a:t>
          </a:r>
          <a:r>
            <a:rPr lang="en-US" sz="1600" b="1" dirty="0" err="1"/>
            <a:t>plazo</a:t>
          </a:r>
          <a:r>
            <a:rPr lang="en-US" sz="1600" b="1" dirty="0"/>
            <a:t>)</a:t>
          </a:r>
        </a:p>
      </dgm:t>
    </dgm:pt>
    <dgm:pt modelId="{0DFBC7DC-ED92-46C7-A999-7A0DB289699A}" type="parTrans" cxnId="{F6469431-4381-4B63-93CB-C0DA3263397A}">
      <dgm:prSet/>
      <dgm:spPr/>
      <dgm:t>
        <a:bodyPr/>
        <a:lstStyle/>
        <a:p>
          <a:endParaRPr lang="en-US" sz="1600"/>
        </a:p>
      </dgm:t>
    </dgm:pt>
    <dgm:pt modelId="{8876567D-AA79-4467-9868-E4D262B20DA1}" type="sibTrans" cxnId="{F6469431-4381-4B63-93CB-C0DA3263397A}">
      <dgm:prSet/>
      <dgm:spPr/>
      <dgm:t>
        <a:bodyPr/>
        <a:lstStyle/>
        <a:p>
          <a:endParaRPr lang="en-US" sz="1600"/>
        </a:p>
      </dgm:t>
    </dgm:pt>
    <dgm:pt modelId="{27AD16D1-880A-4345-A05E-22E488BBC4D3}">
      <dgm:prSet phldrT="[Texto]" custT="1"/>
      <dgm:spPr/>
      <dgm:t>
        <a:bodyPr/>
        <a:lstStyle/>
        <a:p>
          <a:pPr algn="l"/>
          <a:r>
            <a:rPr lang="en-US" sz="1600" b="1" dirty="0"/>
            <a:t>¿Cómo y Con Quién? </a:t>
          </a:r>
        </a:p>
      </dgm:t>
    </dgm:pt>
    <dgm:pt modelId="{EDC1F3C8-E7EA-46DC-B025-B6A623E14EBB}" type="parTrans" cxnId="{CD6F67A3-20A0-400A-A91C-0E570029BA4D}">
      <dgm:prSet/>
      <dgm:spPr/>
      <dgm:t>
        <a:bodyPr/>
        <a:lstStyle/>
        <a:p>
          <a:endParaRPr lang="en-US" sz="1600"/>
        </a:p>
      </dgm:t>
    </dgm:pt>
    <dgm:pt modelId="{D739638E-0CC9-4ABE-9C51-042CD3BE7605}" type="sibTrans" cxnId="{CD6F67A3-20A0-400A-A91C-0E570029BA4D}">
      <dgm:prSet/>
      <dgm:spPr/>
      <dgm:t>
        <a:bodyPr/>
        <a:lstStyle/>
        <a:p>
          <a:endParaRPr lang="en-US" sz="1600"/>
        </a:p>
      </dgm:t>
    </dgm:pt>
    <dgm:pt modelId="{8CA1305F-D4A5-409A-971D-B266BDD205FC}">
      <dgm:prSet phldrT="[Texto]" custT="1"/>
      <dgm:spPr/>
      <dgm:t>
        <a:bodyPr/>
        <a:lstStyle/>
        <a:p>
          <a:pPr algn="l"/>
          <a:r>
            <a:rPr lang="es-ES_tradnl" sz="1600" b="1" noProof="0" dirty="0"/>
            <a:t>Consejo</a:t>
          </a:r>
          <a:r>
            <a:rPr lang="en-US" sz="1600" b="1" dirty="0"/>
            <a:t> Nacional de </a:t>
          </a:r>
          <a:r>
            <a:rPr lang="es-SV" sz="1600" b="1" noProof="0" dirty="0"/>
            <a:t>Desarrollo</a:t>
          </a:r>
          <a:r>
            <a:rPr lang="en-US" sz="1600" b="1" dirty="0"/>
            <a:t> Sostenible</a:t>
          </a:r>
        </a:p>
      </dgm:t>
    </dgm:pt>
    <dgm:pt modelId="{08C92861-7F76-4960-BF43-80B8430E43B9}" type="parTrans" cxnId="{90D1493E-21C3-4AF7-90E8-5ECD18BD3E92}">
      <dgm:prSet/>
      <dgm:spPr/>
      <dgm:t>
        <a:bodyPr/>
        <a:lstStyle/>
        <a:p>
          <a:endParaRPr lang="en-US" sz="1600"/>
        </a:p>
      </dgm:t>
    </dgm:pt>
    <dgm:pt modelId="{FAA8562E-847C-4BF8-8ABA-CB24D20B2B9A}" type="sibTrans" cxnId="{90D1493E-21C3-4AF7-90E8-5ECD18BD3E92}">
      <dgm:prSet/>
      <dgm:spPr/>
      <dgm:t>
        <a:bodyPr/>
        <a:lstStyle/>
        <a:p>
          <a:endParaRPr lang="en-US" sz="1600"/>
        </a:p>
      </dgm:t>
    </dgm:pt>
    <dgm:pt modelId="{6BD14E7D-93D0-4EAE-8189-0DA594F3BDC2}">
      <dgm:prSet phldrT="[Texto]" custT="1"/>
      <dgm:spPr/>
      <dgm:t>
        <a:bodyPr/>
        <a:lstStyle/>
        <a:p>
          <a:pPr algn="l"/>
          <a:r>
            <a:rPr lang="en-US" sz="1600" b="1" dirty="0"/>
            <a:t>¿Con el apoyo de?</a:t>
          </a:r>
        </a:p>
      </dgm:t>
    </dgm:pt>
    <dgm:pt modelId="{9A70ADFB-7F70-4D73-99DB-685C52AA6F0C}" type="parTrans" cxnId="{8E20DB92-C41B-413D-A193-80C767236B7C}">
      <dgm:prSet/>
      <dgm:spPr/>
      <dgm:t>
        <a:bodyPr/>
        <a:lstStyle/>
        <a:p>
          <a:endParaRPr lang="en-US" sz="1600"/>
        </a:p>
      </dgm:t>
    </dgm:pt>
    <dgm:pt modelId="{BED38828-FF2E-4F4F-A6D1-91E6D7D4719F}" type="sibTrans" cxnId="{8E20DB92-C41B-413D-A193-80C767236B7C}">
      <dgm:prSet/>
      <dgm:spPr/>
      <dgm:t>
        <a:bodyPr/>
        <a:lstStyle/>
        <a:p>
          <a:endParaRPr lang="en-US" sz="1600"/>
        </a:p>
      </dgm:t>
    </dgm:pt>
    <dgm:pt modelId="{1D902C16-D9D9-44CA-BE50-6E22B9D9EB3D}">
      <dgm:prSet phldrT="[Texto]" custT="1"/>
      <dgm:spPr/>
      <dgm:t>
        <a:bodyPr/>
        <a:lstStyle/>
        <a:p>
          <a:pPr algn="l"/>
          <a:r>
            <a:rPr lang="es-SV" sz="1600" b="1" dirty="0"/>
            <a:t>Acuerdo Específico de colaboración con el Sistema de las Naciones Unidas</a:t>
          </a:r>
          <a:endParaRPr lang="en-US" sz="1600" b="1" dirty="0"/>
        </a:p>
      </dgm:t>
    </dgm:pt>
    <dgm:pt modelId="{7F84BD9D-B82A-4671-AFDE-238FECC79B53}" type="parTrans" cxnId="{275D346D-B3DC-4789-BE45-77FD7E1282C8}">
      <dgm:prSet/>
      <dgm:spPr/>
      <dgm:t>
        <a:bodyPr/>
        <a:lstStyle/>
        <a:p>
          <a:endParaRPr lang="en-US" sz="1600"/>
        </a:p>
      </dgm:t>
    </dgm:pt>
    <dgm:pt modelId="{9BB3E695-A1C5-4F64-9D9A-850DE0017027}" type="sibTrans" cxnId="{275D346D-B3DC-4789-BE45-77FD7E1282C8}">
      <dgm:prSet/>
      <dgm:spPr/>
      <dgm:t>
        <a:bodyPr/>
        <a:lstStyle/>
        <a:p>
          <a:endParaRPr lang="en-US" sz="1600"/>
        </a:p>
      </dgm:t>
    </dgm:pt>
    <dgm:pt modelId="{B6E629BE-4D94-41DE-974F-2F6B6222F0EF}">
      <dgm:prSet phldrT="[Texto]" custT="1"/>
      <dgm:spPr/>
      <dgm:t>
        <a:bodyPr/>
        <a:lstStyle/>
        <a:p>
          <a:pPr algn="l"/>
          <a:r>
            <a:rPr lang="en-US" sz="1600" b="1" dirty="0"/>
            <a:t>Grupo Implementador</a:t>
          </a:r>
        </a:p>
      </dgm:t>
    </dgm:pt>
    <dgm:pt modelId="{7F4E6134-0925-40D4-87CF-915BEB7476F1}" type="parTrans" cxnId="{0B4A3903-A2BA-4029-B2AB-E1604ACD33B4}">
      <dgm:prSet/>
      <dgm:spPr/>
      <dgm:t>
        <a:bodyPr/>
        <a:lstStyle/>
        <a:p>
          <a:endParaRPr lang="es-SV" sz="1600"/>
        </a:p>
      </dgm:t>
    </dgm:pt>
    <dgm:pt modelId="{C778E027-FF8F-4A71-A914-C0A68A007C50}" type="sibTrans" cxnId="{0B4A3903-A2BA-4029-B2AB-E1604ACD33B4}">
      <dgm:prSet/>
      <dgm:spPr/>
      <dgm:t>
        <a:bodyPr/>
        <a:lstStyle/>
        <a:p>
          <a:endParaRPr lang="es-SV" sz="1600"/>
        </a:p>
      </dgm:t>
    </dgm:pt>
    <dgm:pt modelId="{79D83C33-3830-4C7E-82C3-C74F3BF6613E}">
      <dgm:prSet phldrT="[Texto]" custT="1"/>
      <dgm:spPr/>
      <dgm:t>
        <a:bodyPr/>
        <a:lstStyle/>
        <a:p>
          <a:pPr algn="l"/>
          <a:r>
            <a:rPr lang="en-US" sz="1600" b="1" dirty="0" err="1"/>
            <a:t>Socios</a:t>
          </a:r>
          <a:r>
            <a:rPr lang="en-US" sz="1600" b="1" dirty="0"/>
            <a:t> para el </a:t>
          </a:r>
          <a:r>
            <a:rPr lang="en-US" sz="1600" b="1" dirty="0" err="1"/>
            <a:t>Desarrollo</a:t>
          </a:r>
          <a:endParaRPr lang="en-US" sz="1600" b="1" dirty="0"/>
        </a:p>
      </dgm:t>
    </dgm:pt>
    <dgm:pt modelId="{F0691458-58B0-4CAE-A9D9-56EB8EAFE6EF}" type="parTrans" cxnId="{B7015A6F-DE25-4BFF-9A7B-12CC714F8032}">
      <dgm:prSet/>
      <dgm:spPr/>
      <dgm:t>
        <a:bodyPr/>
        <a:lstStyle/>
        <a:p>
          <a:endParaRPr lang="es-SV" sz="1600"/>
        </a:p>
      </dgm:t>
    </dgm:pt>
    <dgm:pt modelId="{39AE5F64-DA2B-4AC8-BAA2-ADDD08FDBC5F}" type="sibTrans" cxnId="{B7015A6F-DE25-4BFF-9A7B-12CC714F8032}">
      <dgm:prSet/>
      <dgm:spPr/>
      <dgm:t>
        <a:bodyPr/>
        <a:lstStyle/>
        <a:p>
          <a:endParaRPr lang="es-SV" sz="1600"/>
        </a:p>
      </dgm:t>
    </dgm:pt>
    <dgm:pt modelId="{FA11108E-58CA-724C-9A7B-31C52D13A447}">
      <dgm:prSet phldrT="[Texto]" custT="1"/>
      <dgm:spPr/>
      <dgm:t>
        <a:bodyPr/>
        <a:lstStyle/>
        <a:p>
          <a:pPr algn="l"/>
          <a:r>
            <a:rPr lang="en-US" sz="1600" b="1" dirty="0" err="1"/>
            <a:t>Otros</a:t>
          </a:r>
          <a:r>
            <a:rPr lang="en-US" sz="1600" b="1" dirty="0"/>
            <a:t> </a:t>
          </a:r>
          <a:r>
            <a:rPr lang="en-US" sz="1600" b="1" dirty="0" err="1"/>
            <a:t>agentes</a:t>
          </a:r>
          <a:r>
            <a:rPr lang="en-US" sz="1600" b="1" dirty="0"/>
            <a:t> de </a:t>
          </a:r>
          <a:r>
            <a:rPr lang="en-US" sz="1600" b="1" dirty="0" err="1"/>
            <a:t>cambio</a:t>
          </a:r>
          <a:endParaRPr lang="en-US" sz="1600" b="1" dirty="0"/>
        </a:p>
      </dgm:t>
    </dgm:pt>
    <dgm:pt modelId="{0284A2CB-4C8B-E948-A7FA-DB75CA5A09B2}" type="parTrans" cxnId="{3346F92F-2A91-6D4F-9E6B-3C32EBF8DED9}">
      <dgm:prSet/>
      <dgm:spPr/>
      <dgm:t>
        <a:bodyPr/>
        <a:lstStyle/>
        <a:p>
          <a:endParaRPr lang="es-MX"/>
        </a:p>
      </dgm:t>
    </dgm:pt>
    <dgm:pt modelId="{9675B1B9-FCED-904C-A33F-723957DBE481}" type="sibTrans" cxnId="{3346F92F-2A91-6D4F-9E6B-3C32EBF8DED9}">
      <dgm:prSet/>
      <dgm:spPr/>
      <dgm:t>
        <a:bodyPr/>
        <a:lstStyle/>
        <a:p>
          <a:endParaRPr lang="es-MX"/>
        </a:p>
      </dgm:t>
    </dgm:pt>
    <dgm:pt modelId="{F9FA2662-F7EB-594D-905F-9DC7EB8B89C9}" type="pres">
      <dgm:prSet presAssocID="{9D288CCB-2B7E-4088-A908-B7E1B085527F}" presName="Name0" presStyleCnt="0">
        <dgm:presLayoutVars>
          <dgm:dir/>
          <dgm:resizeHandles val="exact"/>
        </dgm:presLayoutVars>
      </dgm:prSet>
      <dgm:spPr/>
    </dgm:pt>
    <dgm:pt modelId="{39C717D1-F78E-044C-9FB0-F45B392023FF}" type="pres">
      <dgm:prSet presAssocID="{BD5FAFCF-7C0F-4A52-8CA3-D7D506A2E747}" presName="node" presStyleLbl="node1" presStyleIdx="0" presStyleCnt="3" custLinFactNeighborY="2069">
        <dgm:presLayoutVars>
          <dgm:bulletEnabled val="1"/>
        </dgm:presLayoutVars>
      </dgm:prSet>
      <dgm:spPr/>
    </dgm:pt>
    <dgm:pt modelId="{057077CC-9B63-B64E-8862-3976DEB32ECF}" type="pres">
      <dgm:prSet presAssocID="{E79B418F-6A21-42B6-ADCB-D0411B9E6453}" presName="sibTrans" presStyleCnt="0"/>
      <dgm:spPr/>
    </dgm:pt>
    <dgm:pt modelId="{A37606D3-D1D7-0641-9770-9FF1764BD961}" type="pres">
      <dgm:prSet presAssocID="{27AD16D1-880A-4345-A05E-22E488BBC4D3}" presName="node" presStyleLbl="node1" presStyleIdx="1" presStyleCnt="3">
        <dgm:presLayoutVars>
          <dgm:bulletEnabled val="1"/>
        </dgm:presLayoutVars>
      </dgm:prSet>
      <dgm:spPr/>
    </dgm:pt>
    <dgm:pt modelId="{EF6A3F34-F28F-B342-A77F-CC9FE450061C}" type="pres">
      <dgm:prSet presAssocID="{D739638E-0CC9-4ABE-9C51-042CD3BE7605}" presName="sibTrans" presStyleCnt="0"/>
      <dgm:spPr/>
    </dgm:pt>
    <dgm:pt modelId="{22728C87-0E79-1C45-B452-48127B2C51F2}" type="pres">
      <dgm:prSet presAssocID="{6BD14E7D-93D0-4EAE-8189-0DA594F3BDC2}" presName="node" presStyleLbl="node1" presStyleIdx="2" presStyleCnt="3">
        <dgm:presLayoutVars>
          <dgm:bulletEnabled val="1"/>
        </dgm:presLayoutVars>
      </dgm:prSet>
      <dgm:spPr/>
    </dgm:pt>
  </dgm:ptLst>
  <dgm:cxnLst>
    <dgm:cxn modelId="{F6469431-4381-4B63-93CB-C0DA3263397A}" srcId="{BD5FAFCF-7C0F-4A52-8CA3-D7D506A2E747}" destId="{845284C5-E9FC-4FAA-9CD6-EEB90277C08B}" srcOrd="0" destOrd="0" parTransId="{0DFBC7DC-ED92-46C7-A999-7A0DB289699A}" sibTransId="{8876567D-AA79-4467-9868-E4D262B20DA1}"/>
    <dgm:cxn modelId="{E910E5C6-EC5E-4E6E-A43D-E9E86932EC11}" type="presOf" srcId="{B6E629BE-4D94-41DE-974F-2F6B6222F0EF}" destId="{A37606D3-D1D7-0641-9770-9FF1764BD961}" srcOrd="0" destOrd="2" presId="urn:microsoft.com/office/officeart/2005/8/layout/hList6"/>
    <dgm:cxn modelId="{0683835C-50E2-4E69-94B8-9CF765D2507F}" type="presOf" srcId="{845284C5-E9FC-4FAA-9CD6-EEB90277C08B}" destId="{39C717D1-F78E-044C-9FB0-F45B392023FF}" srcOrd="0" destOrd="1" presId="urn:microsoft.com/office/officeart/2005/8/layout/hList6"/>
    <dgm:cxn modelId="{CD6F67A3-20A0-400A-A91C-0E570029BA4D}" srcId="{9D288CCB-2B7E-4088-A908-B7E1B085527F}" destId="{27AD16D1-880A-4345-A05E-22E488BBC4D3}" srcOrd="1" destOrd="0" parTransId="{EDC1F3C8-E7EA-46DC-B025-B6A623E14EBB}" sibTransId="{D739638E-0CC9-4ABE-9C51-042CD3BE7605}"/>
    <dgm:cxn modelId="{0B4A3903-A2BA-4029-B2AB-E1604ACD33B4}" srcId="{27AD16D1-880A-4345-A05E-22E488BBC4D3}" destId="{B6E629BE-4D94-41DE-974F-2F6B6222F0EF}" srcOrd="1" destOrd="0" parTransId="{7F4E6134-0925-40D4-87CF-915BEB7476F1}" sibTransId="{C778E027-FF8F-4A71-A914-C0A68A007C50}"/>
    <dgm:cxn modelId="{33385394-D6BB-4E6B-94A8-4A135E7453F9}" type="presOf" srcId="{8CA1305F-D4A5-409A-971D-B266BDD205FC}" destId="{A37606D3-D1D7-0641-9770-9FF1764BD961}" srcOrd="0" destOrd="1" presId="urn:microsoft.com/office/officeart/2005/8/layout/hList6"/>
    <dgm:cxn modelId="{625C8285-91D2-46C0-923C-10FF9C39FFE1}" type="presOf" srcId="{6BD14E7D-93D0-4EAE-8189-0DA594F3BDC2}" destId="{22728C87-0E79-1C45-B452-48127B2C51F2}" srcOrd="0" destOrd="0" presId="urn:microsoft.com/office/officeart/2005/8/layout/hList6"/>
    <dgm:cxn modelId="{B12D4841-9A5F-4FD1-9CC5-645D09892F68}" type="presOf" srcId="{1D902C16-D9D9-44CA-BE50-6E22B9D9EB3D}" destId="{22728C87-0E79-1C45-B452-48127B2C51F2}" srcOrd="0" destOrd="1" presId="urn:microsoft.com/office/officeart/2005/8/layout/hList6"/>
    <dgm:cxn modelId="{B7015A6F-DE25-4BFF-9A7B-12CC714F8032}" srcId="{6BD14E7D-93D0-4EAE-8189-0DA594F3BDC2}" destId="{79D83C33-3830-4C7E-82C3-C74F3BF6613E}" srcOrd="1" destOrd="0" parTransId="{F0691458-58B0-4CAE-A9D9-56EB8EAFE6EF}" sibTransId="{39AE5F64-DA2B-4AC8-BAA2-ADDD08FDBC5F}"/>
    <dgm:cxn modelId="{275D346D-B3DC-4789-BE45-77FD7E1282C8}" srcId="{6BD14E7D-93D0-4EAE-8189-0DA594F3BDC2}" destId="{1D902C16-D9D9-44CA-BE50-6E22B9D9EB3D}" srcOrd="0" destOrd="0" parTransId="{7F84BD9D-B82A-4671-AFDE-238FECC79B53}" sibTransId="{9BB3E695-A1C5-4F64-9D9A-850DE0017027}"/>
    <dgm:cxn modelId="{3346F92F-2A91-6D4F-9E6B-3C32EBF8DED9}" srcId="{6BD14E7D-93D0-4EAE-8189-0DA594F3BDC2}" destId="{FA11108E-58CA-724C-9A7B-31C52D13A447}" srcOrd="2" destOrd="0" parTransId="{0284A2CB-4C8B-E948-A7FA-DB75CA5A09B2}" sibTransId="{9675B1B9-FCED-904C-A33F-723957DBE481}"/>
    <dgm:cxn modelId="{90D1493E-21C3-4AF7-90E8-5ECD18BD3E92}" srcId="{27AD16D1-880A-4345-A05E-22E488BBC4D3}" destId="{8CA1305F-D4A5-409A-971D-B266BDD205FC}" srcOrd="0" destOrd="0" parTransId="{08C92861-7F76-4960-BF43-80B8430E43B9}" sibTransId="{FAA8562E-847C-4BF8-8ABA-CB24D20B2B9A}"/>
    <dgm:cxn modelId="{05CF13E2-89B9-4F61-A970-D6BBC2C220D8}" type="presOf" srcId="{BD5FAFCF-7C0F-4A52-8CA3-D7D506A2E747}" destId="{39C717D1-F78E-044C-9FB0-F45B392023FF}" srcOrd="0" destOrd="0" presId="urn:microsoft.com/office/officeart/2005/8/layout/hList6"/>
    <dgm:cxn modelId="{CBECC97C-5EF7-40F6-971F-BC8D77B7F8B8}" type="presOf" srcId="{9D288CCB-2B7E-4088-A908-B7E1B085527F}" destId="{F9FA2662-F7EB-594D-905F-9DC7EB8B89C9}" srcOrd="0" destOrd="0" presId="urn:microsoft.com/office/officeart/2005/8/layout/hList6"/>
    <dgm:cxn modelId="{8E20DB92-C41B-413D-A193-80C767236B7C}" srcId="{9D288CCB-2B7E-4088-A908-B7E1B085527F}" destId="{6BD14E7D-93D0-4EAE-8189-0DA594F3BDC2}" srcOrd="2" destOrd="0" parTransId="{9A70ADFB-7F70-4D73-99DB-685C52AA6F0C}" sibTransId="{BED38828-FF2E-4F4F-A6D1-91E6D7D4719F}"/>
    <dgm:cxn modelId="{08BF3581-72BA-4543-BA7A-0B8E174FA5A1}" srcId="{9D288CCB-2B7E-4088-A908-B7E1B085527F}" destId="{BD5FAFCF-7C0F-4A52-8CA3-D7D506A2E747}" srcOrd="0" destOrd="0" parTransId="{69A49AFE-376A-40DC-B549-101A33B9CF7B}" sibTransId="{E79B418F-6A21-42B6-ADCB-D0411B9E6453}"/>
    <dgm:cxn modelId="{3F1C39CA-22E7-4950-8F5A-734C1CCC59C9}" type="presOf" srcId="{79D83C33-3830-4C7E-82C3-C74F3BF6613E}" destId="{22728C87-0E79-1C45-B452-48127B2C51F2}" srcOrd="0" destOrd="2" presId="urn:microsoft.com/office/officeart/2005/8/layout/hList6"/>
    <dgm:cxn modelId="{A98072F8-9D38-46B3-BC96-6A1870736A6A}" type="presOf" srcId="{27AD16D1-880A-4345-A05E-22E488BBC4D3}" destId="{A37606D3-D1D7-0641-9770-9FF1764BD961}" srcOrd="0" destOrd="0" presId="urn:microsoft.com/office/officeart/2005/8/layout/hList6"/>
    <dgm:cxn modelId="{71278394-C54F-41EB-A1D3-B471AC11209D}" type="presOf" srcId="{FA11108E-58CA-724C-9A7B-31C52D13A447}" destId="{22728C87-0E79-1C45-B452-48127B2C51F2}" srcOrd="0" destOrd="3" presId="urn:microsoft.com/office/officeart/2005/8/layout/hList6"/>
    <dgm:cxn modelId="{C55474B7-03FD-4B5F-A2E7-3041490C927F}" type="presParOf" srcId="{F9FA2662-F7EB-594D-905F-9DC7EB8B89C9}" destId="{39C717D1-F78E-044C-9FB0-F45B392023FF}" srcOrd="0" destOrd="0" presId="urn:microsoft.com/office/officeart/2005/8/layout/hList6"/>
    <dgm:cxn modelId="{98F3AEDB-2620-4F0F-9FE1-9BB9B2284B18}" type="presParOf" srcId="{F9FA2662-F7EB-594D-905F-9DC7EB8B89C9}" destId="{057077CC-9B63-B64E-8862-3976DEB32ECF}" srcOrd="1" destOrd="0" presId="urn:microsoft.com/office/officeart/2005/8/layout/hList6"/>
    <dgm:cxn modelId="{697AF69F-48A8-46C8-82EC-C5FFBC75A3EC}" type="presParOf" srcId="{F9FA2662-F7EB-594D-905F-9DC7EB8B89C9}" destId="{A37606D3-D1D7-0641-9770-9FF1764BD961}" srcOrd="2" destOrd="0" presId="urn:microsoft.com/office/officeart/2005/8/layout/hList6"/>
    <dgm:cxn modelId="{A1F4ECC2-3B9E-477D-AC1B-8AA124D18729}" type="presParOf" srcId="{F9FA2662-F7EB-594D-905F-9DC7EB8B89C9}" destId="{EF6A3F34-F28F-B342-A77F-CC9FE450061C}" srcOrd="3" destOrd="0" presId="urn:microsoft.com/office/officeart/2005/8/layout/hList6"/>
    <dgm:cxn modelId="{4FC377D0-81CA-4BFC-93B6-80F00035521E}" type="presParOf" srcId="{F9FA2662-F7EB-594D-905F-9DC7EB8B89C9}" destId="{22728C87-0E79-1C45-B452-48127B2C51F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A4DA0A-991D-4F35-A04F-BF6BA175D25F}" type="doc">
      <dgm:prSet loTypeId="urn:microsoft.com/office/officeart/2005/8/layout/default#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SV"/>
        </a:p>
      </dgm:t>
    </dgm:pt>
    <dgm:pt modelId="{98B96E78-660E-4DFE-9488-B55D54A427EC}">
      <dgm:prSet phldrT="[Text]" custT="1"/>
      <dgm:spPr>
        <a:solidFill>
          <a:schemeClr val="accent1">
            <a:lumMod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SV" sz="1800" b="0" u="none" dirty="0"/>
            <a:t>Definición de los arreglos institucionales para la implementación de la Agenda 2030</a:t>
          </a:r>
          <a:endParaRPr lang="es-SV" sz="1800" b="0" dirty="0"/>
        </a:p>
      </dgm:t>
    </dgm:pt>
    <dgm:pt modelId="{B930881B-F0D8-444E-915D-D8D0D51315DA}" type="parTrans" cxnId="{00337B24-FFE2-47A7-8E41-E3EDF1F0D79D}">
      <dgm:prSet/>
      <dgm:spPr/>
      <dgm:t>
        <a:bodyPr/>
        <a:lstStyle/>
        <a:p>
          <a:endParaRPr lang="es-SV" sz="1800" b="0"/>
        </a:p>
      </dgm:t>
    </dgm:pt>
    <dgm:pt modelId="{868BF6FB-73D3-4157-B859-87F49C39AFED}" type="sibTrans" cxnId="{00337B24-FFE2-47A7-8E41-E3EDF1F0D79D}">
      <dgm:prSet/>
      <dgm:spPr/>
      <dgm:t>
        <a:bodyPr/>
        <a:lstStyle/>
        <a:p>
          <a:endParaRPr lang="es-SV" sz="1800" b="0"/>
        </a:p>
      </dgm:t>
    </dgm:pt>
    <dgm:pt modelId="{EC1194D7-DC29-4D42-BD76-B3AF12F96053}">
      <dgm:prSet phldrT="[Text]" custT="1"/>
      <dgm:spPr>
        <a:solidFill>
          <a:schemeClr val="accent1">
            <a:lumMod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SV" sz="1800" b="0" u="none" dirty="0"/>
            <a:t>Diagnóstico de las capacidades nacionales para la producción de los indicadores ODS y Construcción del marco de indicadores nacionales</a:t>
          </a:r>
          <a:endParaRPr lang="es-SV" sz="1800" b="0" dirty="0"/>
        </a:p>
      </dgm:t>
    </dgm:pt>
    <dgm:pt modelId="{9E8B6E68-7D79-4144-A457-483CC37B229D}" type="parTrans" cxnId="{2D6D999E-4BF3-4BF0-9B01-C624950CDF93}">
      <dgm:prSet/>
      <dgm:spPr/>
      <dgm:t>
        <a:bodyPr/>
        <a:lstStyle/>
        <a:p>
          <a:endParaRPr lang="es-SV" sz="1800" b="0"/>
        </a:p>
      </dgm:t>
    </dgm:pt>
    <dgm:pt modelId="{D6B55B40-E9DB-4A25-88A7-78A4AAE656C6}" type="sibTrans" cxnId="{2D6D999E-4BF3-4BF0-9B01-C624950CDF93}">
      <dgm:prSet/>
      <dgm:spPr/>
      <dgm:t>
        <a:bodyPr/>
        <a:lstStyle/>
        <a:p>
          <a:endParaRPr lang="es-SV" sz="1800" b="0"/>
        </a:p>
      </dgm:t>
    </dgm:pt>
    <dgm:pt modelId="{F5F90A39-4E37-49F5-864E-2267B81AEC1E}">
      <dgm:prSet phldrT="[Text]" custT="1"/>
      <dgm:spPr>
        <a:solidFill>
          <a:schemeClr val="accent1">
            <a:lumMod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SV" sz="1800" b="0" u="none" dirty="0"/>
            <a:t>Preparación de la Agenda Nacional de Desarrollo Sostenible</a:t>
          </a:r>
          <a:endParaRPr lang="es-SV" sz="1800" b="0" dirty="0"/>
        </a:p>
      </dgm:t>
    </dgm:pt>
    <dgm:pt modelId="{C3F8BDDF-C8DD-457B-86AE-81F0FDB8E8FC}" type="parTrans" cxnId="{695BB021-7B7B-4C30-9952-A631701F950F}">
      <dgm:prSet/>
      <dgm:spPr/>
      <dgm:t>
        <a:bodyPr/>
        <a:lstStyle/>
        <a:p>
          <a:endParaRPr lang="es-SV" sz="1800" b="0"/>
        </a:p>
      </dgm:t>
    </dgm:pt>
    <dgm:pt modelId="{393407DA-7883-4F12-AD96-5046551345FB}" type="sibTrans" cxnId="{695BB021-7B7B-4C30-9952-A631701F950F}">
      <dgm:prSet/>
      <dgm:spPr/>
      <dgm:t>
        <a:bodyPr/>
        <a:lstStyle/>
        <a:p>
          <a:endParaRPr lang="es-SV" sz="1800" b="0"/>
        </a:p>
      </dgm:t>
    </dgm:pt>
    <dgm:pt modelId="{0B444A6C-BFE3-4D4F-94BB-D7D87192FCAE}">
      <dgm:prSet phldrT="[Text]" custT="1"/>
      <dgm:spPr>
        <a:solidFill>
          <a:schemeClr val="accent1">
            <a:lumMod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SV" sz="1800" b="0" u="none" dirty="0"/>
            <a:t>Posicionamiento y representación nacional en 24 espacios internacionales vinculados a los ODS (2016 – primer trimestre 2017)</a:t>
          </a:r>
        </a:p>
      </dgm:t>
    </dgm:pt>
    <dgm:pt modelId="{DB3AE109-59DE-4B9E-9ACA-FE1154250A8F}" type="parTrans" cxnId="{9371F3EE-D603-42BD-9176-D53E37ED9D50}">
      <dgm:prSet/>
      <dgm:spPr/>
      <dgm:t>
        <a:bodyPr/>
        <a:lstStyle/>
        <a:p>
          <a:endParaRPr lang="es-SV" sz="1800" b="0"/>
        </a:p>
      </dgm:t>
    </dgm:pt>
    <dgm:pt modelId="{32E9D57B-9335-403C-94AA-1C15B28BA6E6}" type="sibTrans" cxnId="{9371F3EE-D603-42BD-9176-D53E37ED9D50}">
      <dgm:prSet/>
      <dgm:spPr/>
      <dgm:t>
        <a:bodyPr/>
        <a:lstStyle/>
        <a:p>
          <a:endParaRPr lang="es-SV" sz="1800" b="0"/>
        </a:p>
      </dgm:t>
    </dgm:pt>
    <dgm:pt modelId="{B2233124-F67B-4824-A096-5D977CB78C65}">
      <dgm:prSet custT="1"/>
      <dgm:spPr>
        <a:solidFill>
          <a:schemeClr val="accent1">
            <a:lumMod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SV" sz="1800" b="0" dirty="0"/>
            <a:t>Avances en la generación de espacios de diálogo con sector privado y sociedad civil</a:t>
          </a:r>
        </a:p>
      </dgm:t>
    </dgm:pt>
    <dgm:pt modelId="{4AFCE582-1D81-48F7-B9F7-85B7B0FA2C1A}" type="parTrans" cxnId="{263C4299-6F09-4AAD-9B5D-95CEA26EDBC7}">
      <dgm:prSet/>
      <dgm:spPr/>
      <dgm:t>
        <a:bodyPr/>
        <a:lstStyle/>
        <a:p>
          <a:endParaRPr lang="es-SV" sz="1800" b="0"/>
        </a:p>
      </dgm:t>
    </dgm:pt>
    <dgm:pt modelId="{A9235ABD-2297-49A8-9937-08D9C54CFCB4}" type="sibTrans" cxnId="{263C4299-6F09-4AAD-9B5D-95CEA26EDBC7}">
      <dgm:prSet/>
      <dgm:spPr/>
      <dgm:t>
        <a:bodyPr/>
        <a:lstStyle/>
        <a:p>
          <a:endParaRPr lang="es-SV" sz="1800" b="0"/>
        </a:p>
      </dgm:t>
    </dgm:pt>
    <dgm:pt modelId="{657568CE-64F4-4658-ACCA-C46EFF3D24F8}">
      <dgm:prSet phldrT="[Text]" custT="1"/>
      <dgm:spPr>
        <a:solidFill>
          <a:schemeClr val="accent1">
            <a:lumMod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SV" sz="1800" b="0" u="none" dirty="0"/>
            <a:t>Ciclo de inducción sobre los ODS con instancias de Gobierno, sociedad civil y otros actores</a:t>
          </a:r>
          <a:endParaRPr lang="es-SV" sz="1800" b="0" dirty="0"/>
        </a:p>
      </dgm:t>
    </dgm:pt>
    <dgm:pt modelId="{68325CED-27B6-45A5-AE9B-D34DA3114D5F}" type="parTrans" cxnId="{2D165BA7-F2F7-4E5F-ABCE-F43B00482E63}">
      <dgm:prSet/>
      <dgm:spPr/>
      <dgm:t>
        <a:bodyPr/>
        <a:lstStyle/>
        <a:p>
          <a:endParaRPr lang="es-SV" sz="1800" b="0"/>
        </a:p>
      </dgm:t>
    </dgm:pt>
    <dgm:pt modelId="{606238EF-EBBD-41F5-A782-5C2FFED97F5A}" type="sibTrans" cxnId="{2D165BA7-F2F7-4E5F-ABCE-F43B00482E63}">
      <dgm:prSet/>
      <dgm:spPr/>
      <dgm:t>
        <a:bodyPr/>
        <a:lstStyle/>
        <a:p>
          <a:endParaRPr lang="es-SV" sz="1800" b="0"/>
        </a:p>
      </dgm:t>
    </dgm:pt>
    <dgm:pt modelId="{37F164BE-4112-4C49-94A8-E764BC87C058}" type="pres">
      <dgm:prSet presAssocID="{ADA4DA0A-991D-4F35-A04F-BF6BA175D25F}" presName="diagram" presStyleCnt="0">
        <dgm:presLayoutVars>
          <dgm:dir/>
          <dgm:resizeHandles val="exact"/>
        </dgm:presLayoutVars>
      </dgm:prSet>
      <dgm:spPr/>
    </dgm:pt>
    <dgm:pt modelId="{DA1C9A3D-81CB-458F-ACAE-75A3AF92E9A1}" type="pres">
      <dgm:prSet presAssocID="{98B96E78-660E-4DFE-9488-B55D54A427EC}" presName="node" presStyleLbl="node1" presStyleIdx="0" presStyleCnt="6" custScaleX="58590" custScaleY="59522" custLinFactNeighborY="-13217">
        <dgm:presLayoutVars>
          <dgm:bulletEnabled val="1"/>
        </dgm:presLayoutVars>
      </dgm:prSet>
      <dgm:spPr/>
    </dgm:pt>
    <dgm:pt modelId="{74FA4996-B263-4C47-895D-CE7F38C50F91}" type="pres">
      <dgm:prSet presAssocID="{868BF6FB-73D3-4157-B859-87F49C39AFED}" presName="sibTrans" presStyleCnt="0"/>
      <dgm:spPr/>
    </dgm:pt>
    <dgm:pt modelId="{525909B9-1413-4AF5-8EE1-FEC6D7889BFC}" type="pres">
      <dgm:prSet presAssocID="{657568CE-64F4-4658-ACCA-C46EFF3D24F8}" presName="node" presStyleLbl="node1" presStyleIdx="1" presStyleCnt="6" custScaleX="58590" custScaleY="59522" custLinFactNeighborY="-13217">
        <dgm:presLayoutVars>
          <dgm:bulletEnabled val="1"/>
        </dgm:presLayoutVars>
      </dgm:prSet>
      <dgm:spPr/>
    </dgm:pt>
    <dgm:pt modelId="{DFD0778B-21C9-4E71-A290-D08CEBD4B747}" type="pres">
      <dgm:prSet presAssocID="{606238EF-EBBD-41F5-A782-5C2FFED97F5A}" presName="sibTrans" presStyleCnt="0"/>
      <dgm:spPr/>
    </dgm:pt>
    <dgm:pt modelId="{72B72510-5F83-49FE-9B8E-9E901DD03E9F}" type="pres">
      <dgm:prSet presAssocID="{EC1194D7-DC29-4D42-BD76-B3AF12F96053}" presName="node" presStyleLbl="node1" presStyleIdx="2" presStyleCnt="6" custScaleX="58590" custScaleY="59522" custLinFactNeighborX="0" custLinFactNeighborY="-12729">
        <dgm:presLayoutVars>
          <dgm:bulletEnabled val="1"/>
        </dgm:presLayoutVars>
      </dgm:prSet>
      <dgm:spPr/>
    </dgm:pt>
    <dgm:pt modelId="{1EE673EA-11BA-4CB6-A24A-A772CC7A20B1}" type="pres">
      <dgm:prSet presAssocID="{D6B55B40-E9DB-4A25-88A7-78A4AAE656C6}" presName="sibTrans" presStyleCnt="0"/>
      <dgm:spPr/>
    </dgm:pt>
    <dgm:pt modelId="{27E5D305-11FA-4728-9DA1-0DC354787F76}" type="pres">
      <dgm:prSet presAssocID="{F5F90A39-4E37-49F5-864E-2267B81AEC1E}" presName="node" presStyleLbl="node1" presStyleIdx="3" presStyleCnt="6" custScaleX="58590" custScaleY="59522" custLinFactNeighborY="-6181">
        <dgm:presLayoutVars>
          <dgm:bulletEnabled val="1"/>
        </dgm:presLayoutVars>
      </dgm:prSet>
      <dgm:spPr/>
    </dgm:pt>
    <dgm:pt modelId="{95B1D144-A3DE-41E4-AD4F-CE4F57E9B245}" type="pres">
      <dgm:prSet presAssocID="{393407DA-7883-4F12-AD96-5046551345FB}" presName="sibTrans" presStyleCnt="0"/>
      <dgm:spPr/>
    </dgm:pt>
    <dgm:pt modelId="{C4273604-03FC-4FC5-A215-D4C3761261C9}" type="pres">
      <dgm:prSet presAssocID="{B2233124-F67B-4824-A096-5D977CB78C65}" presName="node" presStyleLbl="node1" presStyleIdx="4" presStyleCnt="6" custScaleX="58590" custScaleY="59522" custLinFactNeighborY="-7598">
        <dgm:presLayoutVars>
          <dgm:bulletEnabled val="1"/>
        </dgm:presLayoutVars>
      </dgm:prSet>
      <dgm:spPr/>
    </dgm:pt>
    <dgm:pt modelId="{923B25DC-3CA3-4FB5-9F9B-A6312C230965}" type="pres">
      <dgm:prSet presAssocID="{A9235ABD-2297-49A8-9937-08D9C54CFCB4}" presName="sibTrans" presStyleCnt="0"/>
      <dgm:spPr/>
    </dgm:pt>
    <dgm:pt modelId="{4676F2BB-7278-4F69-B3EB-FC76672EF6CB}" type="pres">
      <dgm:prSet presAssocID="{0B444A6C-BFE3-4D4F-94BB-D7D87192FCAE}" presName="node" presStyleLbl="node1" presStyleIdx="5" presStyleCnt="6" custScaleX="58590" custScaleY="59522" custLinFactNeighborY="-7598">
        <dgm:presLayoutVars>
          <dgm:bulletEnabled val="1"/>
        </dgm:presLayoutVars>
      </dgm:prSet>
      <dgm:spPr/>
    </dgm:pt>
  </dgm:ptLst>
  <dgm:cxnLst>
    <dgm:cxn modelId="{2406A248-D1A8-4002-8286-88627B6C780E}" type="presOf" srcId="{0B444A6C-BFE3-4D4F-94BB-D7D87192FCAE}" destId="{4676F2BB-7278-4F69-B3EB-FC76672EF6CB}" srcOrd="0" destOrd="0" presId="urn:microsoft.com/office/officeart/2005/8/layout/default#1"/>
    <dgm:cxn modelId="{263C4299-6F09-4AAD-9B5D-95CEA26EDBC7}" srcId="{ADA4DA0A-991D-4F35-A04F-BF6BA175D25F}" destId="{B2233124-F67B-4824-A096-5D977CB78C65}" srcOrd="4" destOrd="0" parTransId="{4AFCE582-1D81-48F7-B9F7-85B7B0FA2C1A}" sibTransId="{A9235ABD-2297-49A8-9937-08D9C54CFCB4}"/>
    <dgm:cxn modelId="{A0456D15-5B51-402B-9062-9D1526B71115}" type="presOf" srcId="{98B96E78-660E-4DFE-9488-B55D54A427EC}" destId="{DA1C9A3D-81CB-458F-ACAE-75A3AF92E9A1}" srcOrd="0" destOrd="0" presId="urn:microsoft.com/office/officeart/2005/8/layout/default#1"/>
    <dgm:cxn modelId="{6584322A-35DD-4DB2-A3CB-D9F87E8574DA}" type="presOf" srcId="{EC1194D7-DC29-4D42-BD76-B3AF12F96053}" destId="{72B72510-5F83-49FE-9B8E-9E901DD03E9F}" srcOrd="0" destOrd="0" presId="urn:microsoft.com/office/officeart/2005/8/layout/default#1"/>
    <dgm:cxn modelId="{2D165BA7-F2F7-4E5F-ABCE-F43B00482E63}" srcId="{ADA4DA0A-991D-4F35-A04F-BF6BA175D25F}" destId="{657568CE-64F4-4658-ACCA-C46EFF3D24F8}" srcOrd="1" destOrd="0" parTransId="{68325CED-27B6-45A5-AE9B-D34DA3114D5F}" sibTransId="{606238EF-EBBD-41F5-A782-5C2FFED97F5A}"/>
    <dgm:cxn modelId="{2D6D999E-4BF3-4BF0-9B01-C624950CDF93}" srcId="{ADA4DA0A-991D-4F35-A04F-BF6BA175D25F}" destId="{EC1194D7-DC29-4D42-BD76-B3AF12F96053}" srcOrd="2" destOrd="0" parTransId="{9E8B6E68-7D79-4144-A457-483CC37B229D}" sibTransId="{D6B55B40-E9DB-4A25-88A7-78A4AAE656C6}"/>
    <dgm:cxn modelId="{9371F3EE-D603-42BD-9176-D53E37ED9D50}" srcId="{ADA4DA0A-991D-4F35-A04F-BF6BA175D25F}" destId="{0B444A6C-BFE3-4D4F-94BB-D7D87192FCAE}" srcOrd="5" destOrd="0" parTransId="{DB3AE109-59DE-4B9E-9ACA-FE1154250A8F}" sibTransId="{32E9D57B-9335-403C-94AA-1C15B28BA6E6}"/>
    <dgm:cxn modelId="{149EF221-493B-4BE3-806E-D86CD2894B26}" type="presOf" srcId="{F5F90A39-4E37-49F5-864E-2267B81AEC1E}" destId="{27E5D305-11FA-4728-9DA1-0DC354787F76}" srcOrd="0" destOrd="0" presId="urn:microsoft.com/office/officeart/2005/8/layout/default#1"/>
    <dgm:cxn modelId="{0088C3D3-FF77-4B11-9BEF-AC115BEBBBD1}" type="presOf" srcId="{B2233124-F67B-4824-A096-5D977CB78C65}" destId="{C4273604-03FC-4FC5-A215-D4C3761261C9}" srcOrd="0" destOrd="0" presId="urn:microsoft.com/office/officeart/2005/8/layout/default#1"/>
    <dgm:cxn modelId="{695BB021-7B7B-4C30-9952-A631701F950F}" srcId="{ADA4DA0A-991D-4F35-A04F-BF6BA175D25F}" destId="{F5F90A39-4E37-49F5-864E-2267B81AEC1E}" srcOrd="3" destOrd="0" parTransId="{C3F8BDDF-C8DD-457B-86AE-81F0FDB8E8FC}" sibTransId="{393407DA-7883-4F12-AD96-5046551345FB}"/>
    <dgm:cxn modelId="{11A529E9-3E96-4290-8308-1096CBE92F1D}" type="presOf" srcId="{ADA4DA0A-991D-4F35-A04F-BF6BA175D25F}" destId="{37F164BE-4112-4C49-94A8-E764BC87C058}" srcOrd="0" destOrd="0" presId="urn:microsoft.com/office/officeart/2005/8/layout/default#1"/>
    <dgm:cxn modelId="{00337B24-FFE2-47A7-8E41-E3EDF1F0D79D}" srcId="{ADA4DA0A-991D-4F35-A04F-BF6BA175D25F}" destId="{98B96E78-660E-4DFE-9488-B55D54A427EC}" srcOrd="0" destOrd="0" parTransId="{B930881B-F0D8-444E-915D-D8D0D51315DA}" sibTransId="{868BF6FB-73D3-4157-B859-87F49C39AFED}"/>
    <dgm:cxn modelId="{EDE8FEE1-63CC-457A-8561-E221F89D5A12}" type="presOf" srcId="{657568CE-64F4-4658-ACCA-C46EFF3D24F8}" destId="{525909B9-1413-4AF5-8EE1-FEC6D7889BFC}" srcOrd="0" destOrd="0" presId="urn:microsoft.com/office/officeart/2005/8/layout/default#1"/>
    <dgm:cxn modelId="{96293D6A-912E-460C-B4B0-1212AC7BFC53}" type="presParOf" srcId="{37F164BE-4112-4C49-94A8-E764BC87C058}" destId="{DA1C9A3D-81CB-458F-ACAE-75A3AF92E9A1}" srcOrd="0" destOrd="0" presId="urn:microsoft.com/office/officeart/2005/8/layout/default#1"/>
    <dgm:cxn modelId="{308A346E-B9EA-40DB-8DC9-F40540D5FF98}" type="presParOf" srcId="{37F164BE-4112-4C49-94A8-E764BC87C058}" destId="{74FA4996-B263-4C47-895D-CE7F38C50F91}" srcOrd="1" destOrd="0" presId="urn:microsoft.com/office/officeart/2005/8/layout/default#1"/>
    <dgm:cxn modelId="{48FC47FE-F160-47F5-9691-67897F711E8E}" type="presParOf" srcId="{37F164BE-4112-4C49-94A8-E764BC87C058}" destId="{525909B9-1413-4AF5-8EE1-FEC6D7889BFC}" srcOrd="2" destOrd="0" presId="urn:microsoft.com/office/officeart/2005/8/layout/default#1"/>
    <dgm:cxn modelId="{058D10B9-8157-45F8-849A-054A1A436E15}" type="presParOf" srcId="{37F164BE-4112-4C49-94A8-E764BC87C058}" destId="{DFD0778B-21C9-4E71-A290-D08CEBD4B747}" srcOrd="3" destOrd="0" presId="urn:microsoft.com/office/officeart/2005/8/layout/default#1"/>
    <dgm:cxn modelId="{CC68CCD4-E260-48B5-915D-78331DB67403}" type="presParOf" srcId="{37F164BE-4112-4C49-94A8-E764BC87C058}" destId="{72B72510-5F83-49FE-9B8E-9E901DD03E9F}" srcOrd="4" destOrd="0" presId="urn:microsoft.com/office/officeart/2005/8/layout/default#1"/>
    <dgm:cxn modelId="{24CE3C8D-208F-41C5-9065-DBDA947DD508}" type="presParOf" srcId="{37F164BE-4112-4C49-94A8-E764BC87C058}" destId="{1EE673EA-11BA-4CB6-A24A-A772CC7A20B1}" srcOrd="5" destOrd="0" presId="urn:microsoft.com/office/officeart/2005/8/layout/default#1"/>
    <dgm:cxn modelId="{788AFB68-3BF6-491B-9690-B7E005A48FEA}" type="presParOf" srcId="{37F164BE-4112-4C49-94A8-E764BC87C058}" destId="{27E5D305-11FA-4728-9DA1-0DC354787F76}" srcOrd="6" destOrd="0" presId="urn:microsoft.com/office/officeart/2005/8/layout/default#1"/>
    <dgm:cxn modelId="{A47C1BB2-1795-45F9-8E09-3565718D1018}" type="presParOf" srcId="{37F164BE-4112-4C49-94A8-E764BC87C058}" destId="{95B1D144-A3DE-41E4-AD4F-CE4F57E9B245}" srcOrd="7" destOrd="0" presId="urn:microsoft.com/office/officeart/2005/8/layout/default#1"/>
    <dgm:cxn modelId="{B1D0EF48-C65A-477B-99BF-9C7885BF9371}" type="presParOf" srcId="{37F164BE-4112-4C49-94A8-E764BC87C058}" destId="{C4273604-03FC-4FC5-A215-D4C3761261C9}" srcOrd="8" destOrd="0" presId="urn:microsoft.com/office/officeart/2005/8/layout/default#1"/>
    <dgm:cxn modelId="{6DFF4E40-4F19-4D74-95D1-7998B7FE2189}" type="presParOf" srcId="{37F164BE-4112-4C49-94A8-E764BC87C058}" destId="{923B25DC-3CA3-4FB5-9F9B-A6312C230965}" srcOrd="9" destOrd="0" presId="urn:microsoft.com/office/officeart/2005/8/layout/default#1"/>
    <dgm:cxn modelId="{5B5B1385-2E41-41B5-94C4-FC3B9330D9A7}" type="presParOf" srcId="{37F164BE-4112-4C49-94A8-E764BC87C058}" destId="{4676F2BB-7278-4F69-B3EB-FC76672EF6C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717D1-F78E-044C-9FB0-F45B392023FF}">
      <dsp:nvSpPr>
        <dsp:cNvPr id="0" name=""/>
        <dsp:cNvSpPr/>
      </dsp:nvSpPr>
      <dsp:spPr>
        <a:xfrm rot="16200000">
          <a:off x="-629619" y="630437"/>
          <a:ext cx="3386306" cy="2125431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¿</a:t>
          </a:r>
          <a:r>
            <a:rPr lang="es-SV" sz="1600" b="1" kern="1200" noProof="0" dirty="0"/>
            <a:t>Qué</a:t>
          </a:r>
          <a:r>
            <a:rPr lang="en-US" sz="1600" b="1" kern="1200" dirty="0"/>
            <a:t>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Agenda Nacional de Desarrollo </a:t>
          </a:r>
          <a:r>
            <a:rPr lang="en-US" sz="1600" b="1" kern="1200" dirty="0" err="1"/>
            <a:t>Sostenible</a:t>
          </a:r>
          <a:r>
            <a:rPr lang="en-US" sz="1600" b="1" kern="1200" dirty="0"/>
            <a:t> (de </a:t>
          </a:r>
          <a:r>
            <a:rPr lang="en-US" sz="1600" b="1" kern="1200" dirty="0" err="1"/>
            <a:t>mediano</a:t>
          </a:r>
          <a:r>
            <a:rPr lang="en-US" sz="1600" b="1" kern="1200" dirty="0"/>
            <a:t> y largo </a:t>
          </a:r>
          <a:r>
            <a:rPr lang="en-US" sz="1600" b="1" kern="1200" dirty="0" err="1"/>
            <a:t>plazo</a:t>
          </a:r>
          <a:r>
            <a:rPr lang="en-US" sz="1600" b="1" kern="1200" dirty="0"/>
            <a:t>)</a:t>
          </a:r>
        </a:p>
      </dsp:txBody>
      <dsp:txXfrm rot="5400000">
        <a:off x="819" y="677260"/>
        <a:ext cx="2125431" cy="2031784"/>
      </dsp:txXfrm>
    </dsp:sp>
    <dsp:sp modelId="{A37606D3-D1D7-0641-9770-9FF1764BD961}">
      <dsp:nvSpPr>
        <dsp:cNvPr id="0" name=""/>
        <dsp:cNvSpPr/>
      </dsp:nvSpPr>
      <dsp:spPr>
        <a:xfrm rot="16200000">
          <a:off x="1655219" y="630437"/>
          <a:ext cx="3386306" cy="2125431"/>
        </a:xfrm>
        <a:prstGeom prst="flowChartManualOperati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¿Cómo y Con Quién?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b="1" kern="1200" noProof="0" dirty="0"/>
            <a:t>Consejo</a:t>
          </a:r>
          <a:r>
            <a:rPr lang="en-US" sz="1600" b="1" kern="1200" dirty="0"/>
            <a:t> Nacional de </a:t>
          </a:r>
          <a:r>
            <a:rPr lang="es-SV" sz="1600" b="1" kern="1200" noProof="0" dirty="0"/>
            <a:t>Desarrollo</a:t>
          </a:r>
          <a:r>
            <a:rPr lang="en-US" sz="1600" b="1" kern="1200" dirty="0"/>
            <a:t> Sostenible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Grupo Implementador</a:t>
          </a:r>
        </a:p>
      </dsp:txBody>
      <dsp:txXfrm rot="5400000">
        <a:off x="2285657" y="677260"/>
        <a:ext cx="2125431" cy="2031784"/>
      </dsp:txXfrm>
    </dsp:sp>
    <dsp:sp modelId="{22728C87-0E79-1C45-B452-48127B2C51F2}">
      <dsp:nvSpPr>
        <dsp:cNvPr id="0" name=""/>
        <dsp:cNvSpPr/>
      </dsp:nvSpPr>
      <dsp:spPr>
        <a:xfrm rot="16200000">
          <a:off x="3940057" y="630437"/>
          <a:ext cx="3386306" cy="2125431"/>
        </a:xfrm>
        <a:prstGeom prst="flowChartManualOperati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¿Con el apoyo de?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600" b="1" kern="1200" dirty="0"/>
            <a:t>Acuerdo Específico de colaboración con el Sistema de las Naciones Unidas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Socios</a:t>
          </a:r>
          <a:r>
            <a:rPr lang="en-US" sz="1600" b="1" kern="1200" dirty="0"/>
            <a:t> para el </a:t>
          </a:r>
          <a:r>
            <a:rPr lang="en-US" sz="1600" b="1" kern="1200" dirty="0" err="1"/>
            <a:t>Desarrollo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Otros</a:t>
          </a:r>
          <a:r>
            <a:rPr lang="en-US" sz="1600" b="1" kern="1200" dirty="0"/>
            <a:t> </a:t>
          </a:r>
          <a:r>
            <a:rPr lang="en-US" sz="1600" b="1" kern="1200" dirty="0" err="1"/>
            <a:t>agentes</a:t>
          </a:r>
          <a:r>
            <a:rPr lang="en-US" sz="1600" b="1" kern="1200" dirty="0"/>
            <a:t> de </a:t>
          </a:r>
          <a:r>
            <a:rPr lang="en-US" sz="1600" b="1" kern="1200" dirty="0" err="1"/>
            <a:t>cambio</a:t>
          </a:r>
          <a:endParaRPr lang="en-US" sz="1600" b="1" kern="1200" dirty="0"/>
        </a:p>
      </dsp:txBody>
      <dsp:txXfrm rot="5400000">
        <a:off x="4570495" y="677260"/>
        <a:ext cx="2125431" cy="2031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C9A3D-81CB-458F-ACAE-75A3AF92E9A1}">
      <dsp:nvSpPr>
        <dsp:cNvPr id="0" name=""/>
        <dsp:cNvSpPr/>
      </dsp:nvSpPr>
      <dsp:spPr>
        <a:xfrm>
          <a:off x="503" y="0"/>
          <a:ext cx="2510649" cy="1530352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0" u="none" kern="1200" dirty="0"/>
            <a:t>Definición de los arreglos institucionales para la implementación de la Agenda 2030</a:t>
          </a:r>
          <a:endParaRPr lang="es-SV" sz="1800" b="0" kern="1200" dirty="0"/>
        </a:p>
      </dsp:txBody>
      <dsp:txXfrm>
        <a:off x="503" y="0"/>
        <a:ext cx="2510649" cy="1530352"/>
      </dsp:txXfrm>
    </dsp:sp>
    <dsp:sp modelId="{525909B9-1413-4AF5-8EE1-FEC6D7889BFC}">
      <dsp:nvSpPr>
        <dsp:cNvPr id="0" name=""/>
        <dsp:cNvSpPr/>
      </dsp:nvSpPr>
      <dsp:spPr>
        <a:xfrm>
          <a:off x="2939665" y="0"/>
          <a:ext cx="2510649" cy="1530352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0" u="none" kern="1200" dirty="0"/>
            <a:t>Ciclo de inducción sobre los ODS con instancias de Gobierno, sociedad civil y otros actores</a:t>
          </a:r>
          <a:endParaRPr lang="es-SV" sz="1800" b="0" kern="1200" dirty="0"/>
        </a:p>
      </dsp:txBody>
      <dsp:txXfrm>
        <a:off x="2939665" y="0"/>
        <a:ext cx="2510649" cy="1530352"/>
      </dsp:txXfrm>
    </dsp:sp>
    <dsp:sp modelId="{72B72510-5F83-49FE-9B8E-9E901DD03E9F}">
      <dsp:nvSpPr>
        <dsp:cNvPr id="0" name=""/>
        <dsp:cNvSpPr/>
      </dsp:nvSpPr>
      <dsp:spPr>
        <a:xfrm>
          <a:off x="5878826" y="0"/>
          <a:ext cx="2510649" cy="1530352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0" u="none" kern="1200" dirty="0"/>
            <a:t>Diagnóstico de las capacidades nacionales para la producción de los indicadores ODS y Construcción del marco de indicadores nacionales</a:t>
          </a:r>
          <a:endParaRPr lang="es-SV" sz="1800" b="0" kern="1200" dirty="0"/>
        </a:p>
      </dsp:txBody>
      <dsp:txXfrm>
        <a:off x="5878826" y="0"/>
        <a:ext cx="2510649" cy="1530352"/>
      </dsp:txXfrm>
    </dsp:sp>
    <dsp:sp modelId="{27E5D305-11FA-4728-9DA1-0DC354787F76}">
      <dsp:nvSpPr>
        <dsp:cNvPr id="0" name=""/>
        <dsp:cNvSpPr/>
      </dsp:nvSpPr>
      <dsp:spPr>
        <a:xfrm>
          <a:off x="503" y="1978000"/>
          <a:ext cx="2510649" cy="1530352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0" u="none" kern="1200" dirty="0"/>
            <a:t>Preparación de la Agenda Nacional de Desarrollo Sostenible</a:t>
          </a:r>
          <a:endParaRPr lang="es-SV" sz="1800" b="0" kern="1200" dirty="0"/>
        </a:p>
      </dsp:txBody>
      <dsp:txXfrm>
        <a:off x="503" y="1978000"/>
        <a:ext cx="2510649" cy="1530352"/>
      </dsp:txXfrm>
    </dsp:sp>
    <dsp:sp modelId="{C4273604-03FC-4FC5-A215-D4C3761261C9}">
      <dsp:nvSpPr>
        <dsp:cNvPr id="0" name=""/>
        <dsp:cNvSpPr/>
      </dsp:nvSpPr>
      <dsp:spPr>
        <a:xfrm>
          <a:off x="2939665" y="1941568"/>
          <a:ext cx="2510649" cy="1530352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0" kern="1200" dirty="0"/>
            <a:t>Avances en la generación de espacios de diálogo con sector privado y sociedad civil</a:t>
          </a:r>
        </a:p>
      </dsp:txBody>
      <dsp:txXfrm>
        <a:off x="2939665" y="1941568"/>
        <a:ext cx="2510649" cy="1530352"/>
      </dsp:txXfrm>
    </dsp:sp>
    <dsp:sp modelId="{4676F2BB-7278-4F69-B3EB-FC76672EF6CB}">
      <dsp:nvSpPr>
        <dsp:cNvPr id="0" name=""/>
        <dsp:cNvSpPr/>
      </dsp:nvSpPr>
      <dsp:spPr>
        <a:xfrm>
          <a:off x="5878826" y="1941568"/>
          <a:ext cx="2510649" cy="1530352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0" u="none" kern="1200" dirty="0"/>
            <a:t>Posicionamiento y representación nacional en 24 espacios internacionales vinculados a los ODS (2016 – primer trimestre 2017)</a:t>
          </a:r>
        </a:p>
      </dsp:txBody>
      <dsp:txXfrm>
        <a:off x="5878826" y="1941568"/>
        <a:ext cx="2510649" cy="1530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BCD2B-9169-4A40-84C0-AE58786EA589}" type="datetimeFigureOut">
              <a:rPr lang="es-MX" smtClean="0"/>
              <a:t>14/06/2017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0352D-E0A8-4F1F-8CE4-5DACD35DD3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644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85FF-AC54-4A52-B4BD-3B3AE895E2D9}" type="slidenum">
              <a:rPr lang="es-SV" smtClean="0"/>
              <a:pPr/>
              <a:t>3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7155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85FF-AC54-4A52-B4BD-3B3AE895E2D9}" type="slidenum">
              <a:rPr lang="es-SV" smtClean="0"/>
              <a:pPr/>
              <a:t>4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3446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85FF-AC54-4A52-B4BD-3B3AE895E2D9}" type="slidenum">
              <a:rPr lang="es-SV" smtClean="0"/>
              <a:pPr/>
              <a:t>5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4939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85FF-AC54-4A52-B4BD-3B3AE895E2D9}" type="slidenum">
              <a:rPr lang="es-SV" smtClean="0"/>
              <a:pPr/>
              <a:t>6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9117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SV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D61A40-A3A4-4A6E-A767-151DB1C5F2D9}" type="slidenum">
              <a:rPr lang="es-SV" altLang="es-SV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s-SV" altLang="es-SV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3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7336-F476-4A7B-B85A-6FE439AC699F}" type="datetimeFigureOut">
              <a:rPr lang="es-SV" smtClean="0"/>
              <a:t>14/06/2017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DAC-11F4-4899-8923-54AA109EDA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7119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7336-F476-4A7B-B85A-6FE439AC699F}" type="datetimeFigureOut">
              <a:rPr lang="es-SV" smtClean="0"/>
              <a:t>14/06/2017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DAC-11F4-4899-8923-54AA109EDA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7178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7336-F476-4A7B-B85A-6FE439AC699F}" type="datetimeFigureOut">
              <a:rPr lang="es-SV" smtClean="0"/>
              <a:t>14/06/2017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DAC-11F4-4899-8923-54AA109EDA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4846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7336-F476-4A7B-B85A-6FE439AC699F}" type="datetimeFigureOut">
              <a:rPr lang="es-SV" smtClean="0"/>
              <a:t>14/06/2017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DAC-11F4-4899-8923-54AA109EDA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691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7336-F476-4A7B-B85A-6FE439AC699F}" type="datetimeFigureOut">
              <a:rPr lang="es-SV" smtClean="0"/>
              <a:t>14/06/2017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DAC-11F4-4899-8923-54AA109EDA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4832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7336-F476-4A7B-B85A-6FE439AC699F}" type="datetimeFigureOut">
              <a:rPr lang="es-SV" smtClean="0"/>
              <a:t>14/06/2017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DAC-11F4-4899-8923-54AA109EDA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8803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7336-F476-4A7B-B85A-6FE439AC699F}" type="datetimeFigureOut">
              <a:rPr lang="es-SV" smtClean="0"/>
              <a:t>14/06/2017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DAC-11F4-4899-8923-54AA109EDA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9281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7336-F476-4A7B-B85A-6FE439AC699F}" type="datetimeFigureOut">
              <a:rPr lang="es-SV" smtClean="0"/>
              <a:t>14/06/2017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DAC-11F4-4899-8923-54AA109EDA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7134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7336-F476-4A7B-B85A-6FE439AC699F}" type="datetimeFigureOut">
              <a:rPr lang="es-SV" smtClean="0"/>
              <a:t>14/06/2017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DAC-11F4-4899-8923-54AA109EDA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7007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7336-F476-4A7B-B85A-6FE439AC699F}" type="datetimeFigureOut">
              <a:rPr lang="es-SV" smtClean="0"/>
              <a:t>14/06/2017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DAC-11F4-4899-8923-54AA109EDA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119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7336-F476-4A7B-B85A-6FE439AC699F}" type="datetimeFigureOut">
              <a:rPr lang="es-SV" smtClean="0"/>
              <a:t>14/06/2017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BDAC-11F4-4899-8923-54AA109EDA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990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7336-F476-4A7B-B85A-6FE439AC699F}" type="datetimeFigureOut">
              <a:rPr lang="es-SV" smtClean="0"/>
              <a:t>14/06/2017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BDAC-11F4-4899-8923-54AA109EDA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758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diagramData" Target="../diagrams/data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diagramData" Target="../diagrams/data2.xml"/><Relationship Id="rId21" Type="http://schemas.openxmlformats.org/officeDocument/2006/relationships/image" Target="../media/image15.png"/><Relationship Id="rId7" Type="http://schemas.microsoft.com/office/2007/relationships/diagramDrawing" Target="../diagrams/drawing2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3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2.png"/><Relationship Id="rId30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54557"/>
            <a:ext cx="5155542" cy="1769301"/>
          </a:xfrm>
        </p:spPr>
        <p:txBody>
          <a:bodyPr anchor="t" anchorCtr="0">
            <a:noAutofit/>
          </a:bodyPr>
          <a:lstStyle/>
          <a:p>
            <a:r>
              <a:rPr lang="es-MX" sz="3200" dirty="0"/>
              <a:t> </a:t>
            </a:r>
            <a:r>
              <a:rPr lang="es-SV" altLang="es-SV" sz="3200" dirty="0"/>
              <a:t>Avances en la implementación de la Agenda 2030 para el Desarrollo Sostenible e Iniciativa Piloto ODS 16</a:t>
            </a:r>
            <a:br>
              <a:rPr lang="es-SV" altLang="es-SV" sz="3200" dirty="0"/>
            </a:br>
            <a:br>
              <a:rPr lang="es-MX" sz="3200" dirty="0"/>
            </a:br>
            <a:endParaRPr lang="es-SV" sz="3200" dirty="0"/>
          </a:p>
        </p:txBody>
      </p:sp>
      <p:pic>
        <p:nvPicPr>
          <p:cNvPr id="6" name="Picture 6" descr="ODSELSALVADOR_LOGO.jpg"/>
          <p:cNvPicPr>
            <a:picLocks noChangeAspect="1"/>
          </p:cNvPicPr>
          <p:nvPr/>
        </p:nvPicPr>
        <p:blipFill>
          <a:blip r:embed="rId3" cstate="print"/>
          <a:srcRect t="794"/>
          <a:stretch>
            <a:fillRect/>
          </a:stretch>
        </p:blipFill>
        <p:spPr>
          <a:xfrm>
            <a:off x="3779814" y="5215943"/>
            <a:ext cx="2426770" cy="11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I. Implementación de la Agenda 2030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64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_Logo_No UN Emblem-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8736"/>
            <a:ext cx="1691679" cy="8999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862819"/>
            <a:ext cx="9144000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s-SV" sz="3200" dirty="0"/>
              <a:t>Hoja de ruta para la implementación de la Agenda 2030 en El Salvador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80528" y="2398398"/>
            <a:ext cx="8291264" cy="4464496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Aft>
                <a:spcPts val="600"/>
              </a:spcAft>
            </a:pPr>
            <a:endParaRPr lang="es-SV" sz="2200" dirty="0"/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endParaRPr lang="es-SV" sz="2200" dirty="0"/>
          </a:p>
        </p:txBody>
      </p:sp>
      <p:grpSp>
        <p:nvGrpSpPr>
          <p:cNvPr id="44" name="Agrupar 44"/>
          <p:cNvGrpSpPr/>
          <p:nvPr/>
        </p:nvGrpSpPr>
        <p:grpSpPr>
          <a:xfrm>
            <a:off x="1799184" y="-6613"/>
            <a:ext cx="7344816" cy="411277"/>
            <a:chOff x="-36512" y="6446723"/>
            <a:chExt cx="7344816" cy="411277"/>
          </a:xfrm>
        </p:grpSpPr>
        <p:sp>
          <p:nvSpPr>
            <p:cNvPr id="45" name="Rectángulo 45"/>
            <p:cNvSpPr/>
            <p:nvPr/>
          </p:nvSpPr>
          <p:spPr>
            <a:xfrm>
              <a:off x="-36512" y="6446723"/>
              <a:ext cx="432048" cy="411277"/>
            </a:xfrm>
            <a:prstGeom prst="rect">
              <a:avLst/>
            </a:prstGeom>
            <a:blipFill dpi="0" rotWithShape="1">
              <a:blip r:embed="rId4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3" name="Rectángulo 46"/>
            <p:cNvSpPr/>
            <p:nvPr/>
          </p:nvSpPr>
          <p:spPr>
            <a:xfrm>
              <a:off x="395536" y="6453336"/>
              <a:ext cx="432048" cy="404664"/>
            </a:xfrm>
            <a:prstGeom prst="rect">
              <a:avLst/>
            </a:prstGeom>
            <a:blipFill dpi="0" rotWithShape="1">
              <a:blip r:embed="rId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4" name="Rectángulo 47"/>
            <p:cNvSpPr/>
            <p:nvPr/>
          </p:nvSpPr>
          <p:spPr>
            <a:xfrm>
              <a:off x="827584" y="6453336"/>
              <a:ext cx="432048" cy="404664"/>
            </a:xfrm>
            <a:prstGeom prst="rect">
              <a:avLst/>
            </a:prstGeom>
            <a:blipFill dpi="0" rotWithShape="1">
              <a:blip r:embed="rId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5" name="Rectángulo 48"/>
            <p:cNvSpPr/>
            <p:nvPr/>
          </p:nvSpPr>
          <p:spPr>
            <a:xfrm>
              <a:off x="1259632" y="6453336"/>
              <a:ext cx="432048" cy="404664"/>
            </a:xfrm>
            <a:prstGeom prst="rect">
              <a:avLst/>
            </a:prstGeom>
            <a:blipFill dpi="0" rotWithShape="1">
              <a:blip r:embed="rId7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6" name="Rectángulo 49"/>
            <p:cNvSpPr/>
            <p:nvPr/>
          </p:nvSpPr>
          <p:spPr>
            <a:xfrm>
              <a:off x="1691680" y="6453336"/>
              <a:ext cx="432048" cy="404664"/>
            </a:xfrm>
            <a:prstGeom prst="rect">
              <a:avLst/>
            </a:prstGeom>
            <a:blipFill dpi="0" rotWithShape="1">
              <a:blip r:embed="rId8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Rectángulo 50"/>
            <p:cNvSpPr/>
            <p:nvPr/>
          </p:nvSpPr>
          <p:spPr>
            <a:xfrm>
              <a:off x="2123728" y="6453336"/>
              <a:ext cx="432048" cy="404664"/>
            </a:xfrm>
            <a:prstGeom prst="rect">
              <a:avLst/>
            </a:prstGeom>
            <a:blipFill dpi="0" rotWithShape="1">
              <a:blip r:embed="rId9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8" name="Rectángulo 51"/>
            <p:cNvSpPr/>
            <p:nvPr/>
          </p:nvSpPr>
          <p:spPr>
            <a:xfrm>
              <a:off x="2555776" y="6453336"/>
              <a:ext cx="432048" cy="404664"/>
            </a:xfrm>
            <a:prstGeom prst="rect">
              <a:avLst/>
            </a:prstGeom>
            <a:blipFill dpi="0" rotWithShape="1">
              <a:blip r:embed="rId10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9" name="Rectángulo 52"/>
            <p:cNvSpPr/>
            <p:nvPr/>
          </p:nvSpPr>
          <p:spPr>
            <a:xfrm>
              <a:off x="2987824" y="6453336"/>
              <a:ext cx="432048" cy="404664"/>
            </a:xfrm>
            <a:prstGeom prst="rect">
              <a:avLst/>
            </a:prstGeom>
            <a:blipFill dpi="0" rotWithShape="1">
              <a:blip r:embed="rId11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0" name="Rectángulo 53"/>
            <p:cNvSpPr/>
            <p:nvPr/>
          </p:nvSpPr>
          <p:spPr>
            <a:xfrm>
              <a:off x="3419872" y="6453336"/>
              <a:ext cx="432048" cy="404664"/>
            </a:xfrm>
            <a:prstGeom prst="rect">
              <a:avLst/>
            </a:prstGeom>
            <a:blipFill dpi="0" rotWithShape="1">
              <a:blip r:embed="rId1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1" name="Rectángulo 54"/>
            <p:cNvSpPr/>
            <p:nvPr/>
          </p:nvSpPr>
          <p:spPr>
            <a:xfrm>
              <a:off x="3851920" y="6453336"/>
              <a:ext cx="432048" cy="404664"/>
            </a:xfrm>
            <a:prstGeom prst="rect">
              <a:avLst/>
            </a:prstGeom>
            <a:blipFill dpi="0" rotWithShape="1">
              <a:blip r:embed="rId13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2" name="Rectángulo 55"/>
            <p:cNvSpPr/>
            <p:nvPr/>
          </p:nvSpPr>
          <p:spPr>
            <a:xfrm>
              <a:off x="4283968" y="6453336"/>
              <a:ext cx="432048" cy="404664"/>
            </a:xfrm>
            <a:prstGeom prst="rect">
              <a:avLst/>
            </a:prstGeom>
            <a:blipFill dpi="0" rotWithShape="1">
              <a:blip r:embed="rId14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3" name="Rectángulo 56"/>
            <p:cNvSpPr/>
            <p:nvPr/>
          </p:nvSpPr>
          <p:spPr>
            <a:xfrm>
              <a:off x="4716016" y="6453336"/>
              <a:ext cx="432048" cy="404664"/>
            </a:xfrm>
            <a:prstGeom prst="rect">
              <a:avLst/>
            </a:prstGeom>
            <a:blipFill dpi="0" rotWithShape="1">
              <a:blip r:embed="rId1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4" name="Rectángulo 57"/>
            <p:cNvSpPr/>
            <p:nvPr/>
          </p:nvSpPr>
          <p:spPr>
            <a:xfrm>
              <a:off x="5148064" y="6453336"/>
              <a:ext cx="432048" cy="404664"/>
            </a:xfrm>
            <a:prstGeom prst="rect">
              <a:avLst/>
            </a:prstGeom>
            <a:blipFill dpi="0" rotWithShape="1">
              <a:blip r:embed="rId1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5" name="Rectángulo 58"/>
            <p:cNvSpPr/>
            <p:nvPr/>
          </p:nvSpPr>
          <p:spPr>
            <a:xfrm>
              <a:off x="5580112" y="6453336"/>
              <a:ext cx="432048" cy="404664"/>
            </a:xfrm>
            <a:prstGeom prst="rect">
              <a:avLst/>
            </a:prstGeom>
            <a:blipFill dpi="0" rotWithShape="1">
              <a:blip r:embed="rId17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6" name="Rectángulo 59"/>
            <p:cNvSpPr/>
            <p:nvPr/>
          </p:nvSpPr>
          <p:spPr>
            <a:xfrm>
              <a:off x="6012160" y="6453336"/>
              <a:ext cx="432048" cy="404664"/>
            </a:xfrm>
            <a:prstGeom prst="rect">
              <a:avLst/>
            </a:prstGeom>
            <a:blipFill dpi="0" rotWithShape="1">
              <a:blip r:embed="rId18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7" name="Rectángulo 60"/>
            <p:cNvSpPr/>
            <p:nvPr/>
          </p:nvSpPr>
          <p:spPr>
            <a:xfrm>
              <a:off x="6444208" y="6453336"/>
              <a:ext cx="432048" cy="404664"/>
            </a:xfrm>
            <a:prstGeom prst="rect">
              <a:avLst/>
            </a:prstGeom>
            <a:blipFill dpi="0" rotWithShape="1">
              <a:blip r:embed="rId19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8" name="Rectángulo 61"/>
            <p:cNvSpPr/>
            <p:nvPr/>
          </p:nvSpPr>
          <p:spPr>
            <a:xfrm>
              <a:off x="6876256" y="6453336"/>
              <a:ext cx="432048" cy="404664"/>
            </a:xfrm>
            <a:prstGeom prst="rect">
              <a:avLst/>
            </a:prstGeom>
            <a:blipFill dpi="0" rotWithShape="1">
              <a:blip r:embed="rId20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aphicFrame>
        <p:nvGraphicFramePr>
          <p:cNvPr id="80" name="Diagram 79"/>
          <p:cNvGraphicFramePr/>
          <p:nvPr>
            <p:extLst>
              <p:ext uri="{D42A27DB-BD31-4B8C-83A1-F6EECF244321}">
                <p14:modId xmlns:p14="http://schemas.microsoft.com/office/powerpoint/2010/main" val="1061792770"/>
              </p:ext>
            </p:extLst>
          </p:nvPr>
        </p:nvGraphicFramePr>
        <p:xfrm>
          <a:off x="1259124" y="2537912"/>
          <a:ext cx="6696744" cy="338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  <p:extLst>
      <p:ext uri="{BB962C8B-B14F-4D97-AF65-F5344CB8AC3E}">
        <p14:creationId xmlns:p14="http://schemas.microsoft.com/office/powerpoint/2010/main" val="96146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44"/>
          <p:cNvGrpSpPr/>
          <p:nvPr/>
        </p:nvGrpSpPr>
        <p:grpSpPr>
          <a:xfrm>
            <a:off x="-36512" y="6446731"/>
            <a:ext cx="7344816" cy="411277"/>
            <a:chOff x="-36512" y="6446723"/>
            <a:chExt cx="7344816" cy="411277"/>
          </a:xfrm>
        </p:grpSpPr>
        <p:sp>
          <p:nvSpPr>
            <p:cNvPr id="46" name="Rectángulo 45"/>
            <p:cNvSpPr/>
            <p:nvPr/>
          </p:nvSpPr>
          <p:spPr>
            <a:xfrm>
              <a:off x="-36512" y="6446723"/>
              <a:ext cx="432048" cy="411277"/>
            </a:xfrm>
            <a:prstGeom prst="rect">
              <a:avLst/>
            </a:prstGeom>
            <a:blipFill dpi="0" rotWithShape="1">
              <a:blip r:embed="rId3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395536" y="6453336"/>
              <a:ext cx="432048" cy="404664"/>
            </a:xfrm>
            <a:prstGeom prst="rect">
              <a:avLst/>
            </a:prstGeom>
            <a:blipFill dpi="0" rotWithShape="1">
              <a:blip r:embed="rId4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827584" y="6453336"/>
              <a:ext cx="432048" cy="404664"/>
            </a:xfrm>
            <a:prstGeom prst="rect">
              <a:avLst/>
            </a:prstGeom>
            <a:blipFill dpi="0" rotWithShape="1">
              <a:blip r:embed="rId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1259632" y="6453336"/>
              <a:ext cx="432048" cy="404664"/>
            </a:xfrm>
            <a:prstGeom prst="rect">
              <a:avLst/>
            </a:prstGeom>
            <a:blipFill dpi="0" rotWithShape="1">
              <a:blip r:embed="rId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1691680" y="6453336"/>
              <a:ext cx="432048" cy="404664"/>
            </a:xfrm>
            <a:prstGeom prst="rect">
              <a:avLst/>
            </a:prstGeom>
            <a:blipFill dpi="0" rotWithShape="1">
              <a:blip r:embed="rId7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2123728" y="6453336"/>
              <a:ext cx="432048" cy="404664"/>
            </a:xfrm>
            <a:prstGeom prst="rect">
              <a:avLst/>
            </a:prstGeom>
            <a:blipFill dpi="0" rotWithShape="1">
              <a:blip r:embed="rId8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2555776" y="6453336"/>
              <a:ext cx="432048" cy="404664"/>
            </a:xfrm>
            <a:prstGeom prst="rect">
              <a:avLst/>
            </a:prstGeom>
            <a:blipFill dpi="0" rotWithShape="1">
              <a:blip r:embed="rId9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2987824" y="6453336"/>
              <a:ext cx="432048" cy="404664"/>
            </a:xfrm>
            <a:prstGeom prst="rect">
              <a:avLst/>
            </a:prstGeom>
            <a:blipFill dpi="0" rotWithShape="1">
              <a:blip r:embed="rId10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3419872" y="6453336"/>
              <a:ext cx="432048" cy="404664"/>
            </a:xfrm>
            <a:prstGeom prst="rect">
              <a:avLst/>
            </a:prstGeom>
            <a:blipFill dpi="0" rotWithShape="1">
              <a:blip r:embed="rId11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5" name="Rectángulo 54"/>
            <p:cNvSpPr/>
            <p:nvPr/>
          </p:nvSpPr>
          <p:spPr>
            <a:xfrm>
              <a:off x="3851920" y="6453336"/>
              <a:ext cx="432048" cy="404664"/>
            </a:xfrm>
            <a:prstGeom prst="rect">
              <a:avLst/>
            </a:prstGeom>
            <a:blipFill dpi="0" rotWithShape="1">
              <a:blip r:embed="rId1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6" name="Rectángulo 55"/>
            <p:cNvSpPr/>
            <p:nvPr/>
          </p:nvSpPr>
          <p:spPr>
            <a:xfrm>
              <a:off x="4283968" y="6453336"/>
              <a:ext cx="432048" cy="404664"/>
            </a:xfrm>
            <a:prstGeom prst="rect">
              <a:avLst/>
            </a:prstGeom>
            <a:blipFill dpi="0" rotWithShape="1">
              <a:blip r:embed="rId13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4716016" y="6453336"/>
              <a:ext cx="432048" cy="404664"/>
            </a:xfrm>
            <a:prstGeom prst="rect">
              <a:avLst/>
            </a:prstGeom>
            <a:blipFill dpi="0" rotWithShape="1">
              <a:blip r:embed="rId14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5148064" y="6453336"/>
              <a:ext cx="432048" cy="404664"/>
            </a:xfrm>
            <a:prstGeom prst="rect">
              <a:avLst/>
            </a:prstGeom>
            <a:blipFill dpi="0" rotWithShape="1">
              <a:blip r:embed="rId1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9" name="Rectángulo 58"/>
            <p:cNvSpPr/>
            <p:nvPr/>
          </p:nvSpPr>
          <p:spPr>
            <a:xfrm>
              <a:off x="5580112" y="6453336"/>
              <a:ext cx="432048" cy="404664"/>
            </a:xfrm>
            <a:prstGeom prst="rect">
              <a:avLst/>
            </a:prstGeom>
            <a:blipFill dpi="0" rotWithShape="1">
              <a:blip r:embed="rId1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6012160" y="6453336"/>
              <a:ext cx="432048" cy="404664"/>
            </a:xfrm>
            <a:prstGeom prst="rect">
              <a:avLst/>
            </a:prstGeom>
            <a:blipFill dpi="0" rotWithShape="1">
              <a:blip r:embed="rId17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6444208" y="6453336"/>
              <a:ext cx="432048" cy="404664"/>
            </a:xfrm>
            <a:prstGeom prst="rect">
              <a:avLst/>
            </a:prstGeom>
            <a:blipFill dpi="0" rotWithShape="1">
              <a:blip r:embed="rId18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2" name="Rectángulo 61"/>
            <p:cNvSpPr/>
            <p:nvPr/>
          </p:nvSpPr>
          <p:spPr>
            <a:xfrm>
              <a:off x="6876256" y="6453336"/>
              <a:ext cx="432048" cy="404664"/>
            </a:xfrm>
            <a:prstGeom prst="rect">
              <a:avLst/>
            </a:prstGeom>
            <a:blipFill dpi="0" rotWithShape="1">
              <a:blip r:embed="rId19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6" name="Picture 25" descr="S_Logo_No UN Emblem-06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84144" y="5786454"/>
            <a:ext cx="1859856" cy="107157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19652" y="3530529"/>
            <a:ext cx="1600136" cy="2255925"/>
            <a:chOff x="1" y="2233635"/>
            <a:chExt cx="1685594" cy="2407992"/>
          </a:xfrm>
        </p:grpSpPr>
        <p:sp>
          <p:nvSpPr>
            <p:cNvPr id="31" name="Chevron 30"/>
            <p:cNvSpPr/>
            <p:nvPr/>
          </p:nvSpPr>
          <p:spPr>
            <a:xfrm rot="5400000">
              <a:off x="-361198" y="2594834"/>
              <a:ext cx="2407992" cy="168559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4"/>
            <p:cNvSpPr/>
            <p:nvPr/>
          </p:nvSpPr>
          <p:spPr>
            <a:xfrm>
              <a:off x="1" y="3076432"/>
              <a:ext cx="1685594" cy="722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1300" b="1" kern="1200" dirty="0"/>
                <a:t>CONSTRUCCIÓN DE LA AGENDA NACIONAL ODS</a:t>
              </a:r>
            </a:p>
          </p:txBody>
        </p:sp>
      </p:grpSp>
      <p:sp>
        <p:nvSpPr>
          <p:cNvPr id="29" name="Round Same Side Corner Rectangle 28"/>
          <p:cNvSpPr/>
          <p:nvPr/>
        </p:nvSpPr>
        <p:spPr>
          <a:xfrm rot="5400000">
            <a:off x="4927512" y="1345299"/>
            <a:ext cx="1656184" cy="6255638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ound Same Side Corner Rectangle 6"/>
          <p:cNvSpPr/>
          <p:nvPr/>
        </p:nvSpPr>
        <p:spPr>
          <a:xfrm>
            <a:off x="2571736" y="3841545"/>
            <a:ext cx="6151472" cy="13876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6350" rIns="6350" bIns="6350" numCol="1" spcCol="1270" anchor="ctr" anchorCtr="0">
            <a:noAutofit/>
          </a:bodyPr>
          <a:lstStyle/>
          <a:p>
            <a:pPr marL="57150" lvl="1" indent="-5715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s-SV" sz="1400" dirty="0">
                <a:solidFill>
                  <a:schemeClr val="bg2">
                    <a:lumMod val="10000"/>
                  </a:schemeClr>
                </a:solidFill>
              </a:rPr>
              <a:t>Diagnóstico de capacidades estadísticas para medición de indicadores de Agenda global </a:t>
            </a:r>
          </a:p>
          <a:p>
            <a:pPr marL="57150" lvl="1" indent="-5715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s-SV" sz="1400" dirty="0">
                <a:solidFill>
                  <a:schemeClr val="bg2">
                    <a:lumMod val="10000"/>
                  </a:schemeClr>
                </a:solidFill>
              </a:rPr>
              <a:t>Validación de medición de indicadores globales y nacionales</a:t>
            </a:r>
          </a:p>
          <a:p>
            <a:pPr marL="57150" lvl="1" indent="-5715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s-SV" sz="1400" dirty="0">
                <a:solidFill>
                  <a:schemeClr val="bg2">
                    <a:lumMod val="10000"/>
                  </a:schemeClr>
                </a:solidFill>
              </a:rPr>
              <a:t>Validación de medidas de políticas públicas vinculadas a objetivos y metas</a:t>
            </a:r>
          </a:p>
          <a:p>
            <a:pPr marL="57150" lvl="1" indent="-5715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s-SV" sz="1400" dirty="0">
                <a:solidFill>
                  <a:schemeClr val="bg2">
                    <a:lumMod val="10000"/>
                  </a:schemeClr>
                </a:solidFill>
              </a:rPr>
              <a:t>Validación de prioridades sectoriales de la Agenda Nacional de Desarrollo Sostenible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971600" y="1615094"/>
            <a:ext cx="1600136" cy="1813906"/>
            <a:chOff x="0" y="-941871"/>
            <a:chExt cx="1478350" cy="3445633"/>
          </a:xfrm>
        </p:grpSpPr>
        <p:sp>
          <p:nvSpPr>
            <p:cNvPr id="75" name="Chevron 74"/>
            <p:cNvSpPr/>
            <p:nvPr/>
          </p:nvSpPr>
          <p:spPr>
            <a:xfrm rot="5400000">
              <a:off x="-983642" y="41771"/>
              <a:ext cx="3445633" cy="1478349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Chevron 4"/>
            <p:cNvSpPr/>
            <p:nvPr/>
          </p:nvSpPr>
          <p:spPr>
            <a:xfrm>
              <a:off x="1" y="699536"/>
              <a:ext cx="1478349" cy="633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1300" b="1" kern="1200" dirty="0"/>
                <a:t>SOCIALIZACIÓN</a:t>
              </a:r>
            </a:p>
          </p:txBody>
        </p:sp>
      </p:grpSp>
      <p:sp>
        <p:nvSpPr>
          <p:cNvPr id="64" name="Round Same Side Corner Rectangle 80"/>
          <p:cNvSpPr/>
          <p:nvPr/>
        </p:nvSpPr>
        <p:spPr>
          <a:xfrm rot="5400000">
            <a:off x="5101135" y="-866398"/>
            <a:ext cx="1440161" cy="6286544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Round Same Side Corner Rectangle 6"/>
          <p:cNvSpPr/>
          <p:nvPr/>
        </p:nvSpPr>
        <p:spPr>
          <a:xfrm>
            <a:off x="2677944" y="1584604"/>
            <a:ext cx="6218338" cy="13403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6350" rIns="6350" bIns="6350" numCol="1" spcCol="1270" anchor="ctr" anchorCtr="0">
            <a:noAutofit/>
          </a:bodyPr>
          <a:lstStyle/>
          <a:p>
            <a:pPr marL="57150" lvl="1" indent="-5715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s-SV" sz="1400" dirty="0">
                <a:solidFill>
                  <a:schemeClr val="bg2">
                    <a:lumMod val="10000"/>
                  </a:schemeClr>
                </a:solidFill>
              </a:rPr>
              <a:t>Ejecución de actividades de sensibilización con diferentes actores (instituciones gubernamentales, Gobernadores departamentales, sociedad civil)</a:t>
            </a:r>
          </a:p>
          <a:p>
            <a:pPr marL="57150" lvl="1" indent="-5715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s-SV" sz="1400" dirty="0">
                <a:solidFill>
                  <a:schemeClr val="bg2">
                    <a:lumMod val="10000"/>
                  </a:schemeClr>
                </a:solidFill>
              </a:rPr>
              <a:t>Proyección de actvidades con academia, sector privado, centros de investigación, asambleas departamentales, entre otros.</a:t>
            </a:r>
          </a:p>
        </p:txBody>
      </p:sp>
      <p:sp>
        <p:nvSpPr>
          <p:cNvPr id="66" name="1 Título"/>
          <p:cNvSpPr txBox="1">
            <a:spLocks/>
          </p:cNvSpPr>
          <p:nvPr/>
        </p:nvSpPr>
        <p:spPr>
          <a:xfrm>
            <a:off x="0" y="33265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SV" sz="3200" dirty="0"/>
              <a:t>Hoja de ruta para la implementación de la Agenda 2030 en El Salvador</a:t>
            </a:r>
          </a:p>
        </p:txBody>
      </p:sp>
    </p:spTree>
    <p:extLst>
      <p:ext uri="{BB962C8B-B14F-4D97-AF65-F5344CB8AC3E}">
        <p14:creationId xmlns:p14="http://schemas.microsoft.com/office/powerpoint/2010/main" val="396812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44"/>
          <p:cNvGrpSpPr/>
          <p:nvPr/>
        </p:nvGrpSpPr>
        <p:grpSpPr>
          <a:xfrm>
            <a:off x="-36512" y="6446731"/>
            <a:ext cx="7344816" cy="411277"/>
            <a:chOff x="-36512" y="6446723"/>
            <a:chExt cx="7344816" cy="411277"/>
          </a:xfrm>
        </p:grpSpPr>
        <p:sp>
          <p:nvSpPr>
            <p:cNvPr id="46" name="Rectángulo 45"/>
            <p:cNvSpPr/>
            <p:nvPr/>
          </p:nvSpPr>
          <p:spPr>
            <a:xfrm>
              <a:off x="-36512" y="6446723"/>
              <a:ext cx="432048" cy="411277"/>
            </a:xfrm>
            <a:prstGeom prst="rect">
              <a:avLst/>
            </a:prstGeom>
            <a:blipFill dpi="0" rotWithShape="1">
              <a:blip r:embed="rId3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395536" y="6453336"/>
              <a:ext cx="432048" cy="404664"/>
            </a:xfrm>
            <a:prstGeom prst="rect">
              <a:avLst/>
            </a:prstGeom>
            <a:blipFill dpi="0" rotWithShape="1">
              <a:blip r:embed="rId4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827584" y="6453336"/>
              <a:ext cx="432048" cy="404664"/>
            </a:xfrm>
            <a:prstGeom prst="rect">
              <a:avLst/>
            </a:prstGeom>
            <a:blipFill dpi="0" rotWithShape="1">
              <a:blip r:embed="rId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1259632" y="6453336"/>
              <a:ext cx="432048" cy="404664"/>
            </a:xfrm>
            <a:prstGeom prst="rect">
              <a:avLst/>
            </a:prstGeom>
            <a:blipFill dpi="0" rotWithShape="1">
              <a:blip r:embed="rId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1691680" y="6453336"/>
              <a:ext cx="432048" cy="404664"/>
            </a:xfrm>
            <a:prstGeom prst="rect">
              <a:avLst/>
            </a:prstGeom>
            <a:blipFill dpi="0" rotWithShape="1">
              <a:blip r:embed="rId7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2123728" y="6453336"/>
              <a:ext cx="432048" cy="404664"/>
            </a:xfrm>
            <a:prstGeom prst="rect">
              <a:avLst/>
            </a:prstGeom>
            <a:blipFill dpi="0" rotWithShape="1">
              <a:blip r:embed="rId8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2555776" y="6453336"/>
              <a:ext cx="432048" cy="404664"/>
            </a:xfrm>
            <a:prstGeom prst="rect">
              <a:avLst/>
            </a:prstGeom>
            <a:blipFill dpi="0" rotWithShape="1">
              <a:blip r:embed="rId9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2987824" y="6453336"/>
              <a:ext cx="432048" cy="404664"/>
            </a:xfrm>
            <a:prstGeom prst="rect">
              <a:avLst/>
            </a:prstGeom>
            <a:blipFill dpi="0" rotWithShape="1">
              <a:blip r:embed="rId10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3419872" y="6453336"/>
              <a:ext cx="432048" cy="404664"/>
            </a:xfrm>
            <a:prstGeom prst="rect">
              <a:avLst/>
            </a:prstGeom>
            <a:blipFill dpi="0" rotWithShape="1">
              <a:blip r:embed="rId11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5" name="Rectángulo 54"/>
            <p:cNvSpPr/>
            <p:nvPr/>
          </p:nvSpPr>
          <p:spPr>
            <a:xfrm>
              <a:off x="3851920" y="6453336"/>
              <a:ext cx="432048" cy="404664"/>
            </a:xfrm>
            <a:prstGeom prst="rect">
              <a:avLst/>
            </a:prstGeom>
            <a:blipFill dpi="0" rotWithShape="1">
              <a:blip r:embed="rId1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6" name="Rectángulo 55"/>
            <p:cNvSpPr/>
            <p:nvPr/>
          </p:nvSpPr>
          <p:spPr>
            <a:xfrm>
              <a:off x="4283968" y="6453336"/>
              <a:ext cx="432048" cy="404664"/>
            </a:xfrm>
            <a:prstGeom prst="rect">
              <a:avLst/>
            </a:prstGeom>
            <a:blipFill dpi="0" rotWithShape="1">
              <a:blip r:embed="rId13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4716016" y="6453336"/>
              <a:ext cx="432048" cy="404664"/>
            </a:xfrm>
            <a:prstGeom prst="rect">
              <a:avLst/>
            </a:prstGeom>
            <a:blipFill dpi="0" rotWithShape="1">
              <a:blip r:embed="rId14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5148064" y="6453336"/>
              <a:ext cx="432048" cy="404664"/>
            </a:xfrm>
            <a:prstGeom prst="rect">
              <a:avLst/>
            </a:prstGeom>
            <a:blipFill dpi="0" rotWithShape="1">
              <a:blip r:embed="rId1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9" name="Rectángulo 58"/>
            <p:cNvSpPr/>
            <p:nvPr/>
          </p:nvSpPr>
          <p:spPr>
            <a:xfrm>
              <a:off x="5580112" y="6453336"/>
              <a:ext cx="432048" cy="404664"/>
            </a:xfrm>
            <a:prstGeom prst="rect">
              <a:avLst/>
            </a:prstGeom>
            <a:blipFill dpi="0" rotWithShape="1">
              <a:blip r:embed="rId1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6012160" y="6453336"/>
              <a:ext cx="432048" cy="404664"/>
            </a:xfrm>
            <a:prstGeom prst="rect">
              <a:avLst/>
            </a:prstGeom>
            <a:blipFill dpi="0" rotWithShape="1">
              <a:blip r:embed="rId17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6444208" y="6453336"/>
              <a:ext cx="432048" cy="404664"/>
            </a:xfrm>
            <a:prstGeom prst="rect">
              <a:avLst/>
            </a:prstGeom>
            <a:blipFill dpi="0" rotWithShape="1">
              <a:blip r:embed="rId18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2" name="Rectángulo 61"/>
            <p:cNvSpPr/>
            <p:nvPr/>
          </p:nvSpPr>
          <p:spPr>
            <a:xfrm>
              <a:off x="6876256" y="6453336"/>
              <a:ext cx="432048" cy="404664"/>
            </a:xfrm>
            <a:prstGeom prst="rect">
              <a:avLst/>
            </a:prstGeom>
            <a:blipFill dpi="0" rotWithShape="1">
              <a:blip r:embed="rId19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6" name="Picture 25" descr="S_Logo_No UN Emblem-06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84144" y="5786454"/>
            <a:ext cx="1859856" cy="1071570"/>
          </a:xfrm>
          <a:prstGeom prst="rect">
            <a:avLst/>
          </a:prstGeom>
        </p:spPr>
      </p:pic>
      <p:sp>
        <p:nvSpPr>
          <p:cNvPr id="81" name="Round Same Side Corner Rectangle 80"/>
          <p:cNvSpPr/>
          <p:nvPr/>
        </p:nvSpPr>
        <p:spPr>
          <a:xfrm rot="5400000">
            <a:off x="4763194" y="279493"/>
            <a:ext cx="1828012" cy="6430560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5" name="Group 44"/>
          <p:cNvGrpSpPr/>
          <p:nvPr/>
        </p:nvGrpSpPr>
        <p:grpSpPr>
          <a:xfrm>
            <a:off x="755576" y="404664"/>
            <a:ext cx="1611588" cy="2088232"/>
            <a:chOff x="1" y="4883608"/>
            <a:chExt cx="1685594" cy="2407992"/>
          </a:xfrm>
        </p:grpSpPr>
        <p:sp>
          <p:nvSpPr>
            <p:cNvPr id="72" name="Chevron 71"/>
            <p:cNvSpPr/>
            <p:nvPr/>
          </p:nvSpPr>
          <p:spPr>
            <a:xfrm rot="5400000">
              <a:off x="-361198" y="5244807"/>
              <a:ext cx="2407992" cy="168559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Chevron 4"/>
            <p:cNvSpPr/>
            <p:nvPr/>
          </p:nvSpPr>
          <p:spPr>
            <a:xfrm>
              <a:off x="1" y="5726405"/>
              <a:ext cx="1685594" cy="722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1300" b="1" kern="1200" dirty="0"/>
                <a:t>IMPLEMENTACIÓN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439646" y="404664"/>
            <a:ext cx="6490073" cy="2016224"/>
            <a:chOff x="1685593" y="4672274"/>
            <a:chExt cx="5058105" cy="1678014"/>
          </a:xfrm>
        </p:grpSpPr>
        <p:sp>
          <p:nvSpPr>
            <p:cNvPr id="70" name="Round Same Side Corner Rectangle 69"/>
            <p:cNvSpPr/>
            <p:nvPr/>
          </p:nvSpPr>
          <p:spPr>
            <a:xfrm rot="5400000">
              <a:off x="3375639" y="2982228"/>
              <a:ext cx="1678014" cy="505810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Round Same Side Corner Rectangle 6"/>
            <p:cNvSpPr/>
            <p:nvPr/>
          </p:nvSpPr>
          <p:spPr>
            <a:xfrm>
              <a:off x="1685594" y="4672274"/>
              <a:ext cx="4976191" cy="15141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6350" rIns="6350" bIns="6350" numCol="1" spcCol="1270" anchor="ctr" anchorCtr="0">
              <a:noAutofit/>
            </a:bodyPr>
            <a:lstStyle/>
            <a:p>
              <a:pPr marL="57150" lvl="1" indent="-5715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SV" sz="1400" dirty="0">
                  <a:solidFill>
                    <a:schemeClr val="bg2">
                      <a:lumMod val="10000"/>
                    </a:schemeClr>
                  </a:solidFill>
                </a:rPr>
                <a:t>Identificación de intervenciones de políticas públicas y creación de nuevas acciones de política </a:t>
              </a:r>
            </a:p>
            <a:p>
              <a:pPr marL="57150" lvl="1" indent="-5715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SV" sz="1400" dirty="0">
                  <a:solidFill>
                    <a:schemeClr val="bg2">
                      <a:lumMod val="10000"/>
                    </a:schemeClr>
                  </a:solidFill>
                </a:rPr>
                <a:t>Identificación de vínculos y aceleradores de los ODS priorizados  (Misión MAPS).</a:t>
              </a:r>
            </a:p>
            <a:p>
              <a:pPr marL="57150" lvl="1" indent="-5715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SV" sz="1400" dirty="0">
                  <a:solidFill>
                    <a:schemeClr val="bg2">
                      <a:lumMod val="10000"/>
                    </a:schemeClr>
                  </a:solidFill>
                </a:rPr>
                <a:t>Análisis de la situación financiera para implementar los ODS priorizados e identificación de las opciones de financiamiento (Misión MAPS).</a:t>
              </a:r>
            </a:p>
            <a:p>
              <a:pPr marL="57150" lvl="1" indent="-5715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SV" sz="1400" dirty="0">
                  <a:solidFill>
                    <a:schemeClr val="bg2">
                      <a:lumMod val="10000"/>
                    </a:schemeClr>
                  </a:solidFill>
                </a:rPr>
                <a:t>Identificación de brechas en temáticas priorizadas, así como identificación de recursos y generación de proyectos de financiamiento </a:t>
              </a:r>
            </a:p>
            <a:p>
              <a:pPr marL="57150" lvl="1" indent="-5715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SV" sz="1400" dirty="0">
                  <a:solidFill>
                    <a:schemeClr val="bg2">
                      <a:lumMod val="10000"/>
                    </a:schemeClr>
                  </a:solidFill>
                </a:rPr>
                <a:t>Creación de Consejo Nacional de Desarrollo Sostenible.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55576" y="2348880"/>
            <a:ext cx="1611588" cy="2203915"/>
            <a:chOff x="1" y="6942382"/>
            <a:chExt cx="1685594" cy="2407992"/>
          </a:xfrm>
        </p:grpSpPr>
        <p:sp>
          <p:nvSpPr>
            <p:cNvPr id="78" name="Chevron 77"/>
            <p:cNvSpPr/>
            <p:nvPr/>
          </p:nvSpPr>
          <p:spPr>
            <a:xfrm rot="5400000">
              <a:off x="-361198" y="7303581"/>
              <a:ext cx="2407992" cy="168559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Chevron 4"/>
            <p:cNvSpPr/>
            <p:nvPr/>
          </p:nvSpPr>
          <p:spPr>
            <a:xfrm>
              <a:off x="1" y="7785179"/>
              <a:ext cx="1685594" cy="722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1300" b="1" kern="1200" dirty="0"/>
                <a:t>MONITOREO Y SEGUIMIENTO</a:t>
              </a:r>
            </a:p>
          </p:txBody>
        </p:sp>
      </p:grpSp>
      <p:sp>
        <p:nvSpPr>
          <p:cNvPr id="82" name="Round Same Side Corner Rectangle 6"/>
          <p:cNvSpPr/>
          <p:nvPr/>
        </p:nvSpPr>
        <p:spPr>
          <a:xfrm>
            <a:off x="2439646" y="2392555"/>
            <a:ext cx="6419659" cy="19442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6350" rIns="6350" bIns="6350" numCol="1" spcCol="1270" anchor="ctr" anchorCtr="0">
            <a:noAutofit/>
          </a:bodyPr>
          <a:lstStyle/>
          <a:p>
            <a:pPr marL="57150" lvl="1" indent="-5715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s-SV" sz="1400" dirty="0">
                <a:solidFill>
                  <a:schemeClr val="bg2">
                    <a:lumMod val="10000"/>
                  </a:schemeClr>
                </a:solidFill>
              </a:rPr>
              <a:t>Definición de mecanismos y herramientas para el seguimiento y monitoreo de agenda por actores relacionados.</a:t>
            </a:r>
          </a:p>
          <a:p>
            <a:pPr marL="57150" lvl="1" indent="-5715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s-SV" sz="1400" dirty="0">
                <a:solidFill>
                  <a:schemeClr val="bg2">
                    <a:lumMod val="10000"/>
                  </a:schemeClr>
                </a:solidFill>
              </a:rPr>
              <a:t>Vinculación de metas globales en la planificación nacional.</a:t>
            </a:r>
          </a:p>
          <a:p>
            <a:pPr marL="57150" lvl="1" indent="-5715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s-SV" sz="1400" dirty="0">
                <a:solidFill>
                  <a:schemeClr val="bg2">
                    <a:lumMod val="10000"/>
                  </a:schemeClr>
                </a:solidFill>
              </a:rPr>
              <a:t>Identificación de las necesidades y capacidades de país para la implementación de los ODS (Misión MAPS)</a:t>
            </a:r>
          </a:p>
          <a:p>
            <a:pPr marL="57150" lvl="1" indent="-5715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SV" sz="1400" dirty="0">
                <a:solidFill>
                  <a:schemeClr val="bg2">
                    <a:lumMod val="10000"/>
                  </a:schemeClr>
                </a:solidFill>
              </a:rPr>
              <a:t>Diseño e implementación del Sistema de Seguimiento y Monitoreo de los Objetivos de Desarrollo Sostenible.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755576" y="4365104"/>
            <a:ext cx="1611588" cy="2088232"/>
            <a:chOff x="57141" y="101068"/>
            <a:chExt cx="1560530" cy="2717996"/>
          </a:xfrm>
        </p:grpSpPr>
        <p:sp>
          <p:nvSpPr>
            <p:cNvPr id="84" name="Chevron 83"/>
            <p:cNvSpPr/>
            <p:nvPr/>
          </p:nvSpPr>
          <p:spPr>
            <a:xfrm rot="5400000">
              <a:off x="-521592" y="679801"/>
              <a:ext cx="2717996" cy="156053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Chevron 4"/>
            <p:cNvSpPr/>
            <p:nvPr/>
          </p:nvSpPr>
          <p:spPr>
            <a:xfrm>
              <a:off x="57141" y="881333"/>
              <a:ext cx="1560530" cy="115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1300" b="1" kern="1200" dirty="0"/>
                <a:t>REPRESENTACIÓN A NIVEL GLOBAL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439646" y="4541999"/>
            <a:ext cx="6490073" cy="1839329"/>
            <a:chOff x="1615037" y="115194"/>
            <a:chExt cx="5296301" cy="1729394"/>
          </a:xfrm>
        </p:grpSpPr>
        <p:sp>
          <p:nvSpPr>
            <p:cNvPr id="87" name="Round Same Side Corner Rectangle 86"/>
            <p:cNvSpPr/>
            <p:nvPr/>
          </p:nvSpPr>
          <p:spPr>
            <a:xfrm rot="5400000">
              <a:off x="3398491" y="-1668260"/>
              <a:ext cx="1729394" cy="529630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8" name="Round Same Side Corner Rectangle 6"/>
            <p:cNvSpPr/>
            <p:nvPr/>
          </p:nvSpPr>
          <p:spPr>
            <a:xfrm>
              <a:off x="1615038" y="199615"/>
              <a:ext cx="5211879" cy="1560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6350" rIns="6350" bIns="6350" numCol="1" spcCol="1270" anchor="ctr" anchorCtr="0">
              <a:noAutofit/>
            </a:bodyPr>
            <a:lstStyle/>
            <a:p>
              <a:pPr marL="57150" lvl="1" indent="-5715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SV" sz="1400" dirty="0">
                  <a:solidFill>
                    <a:schemeClr val="bg2">
                      <a:lumMod val="10000"/>
                    </a:schemeClr>
                  </a:solidFill>
                </a:rPr>
                <a:t>Elaboración del primer Informe Nacional Voluntario sobre la implementación de la Agenda 2030 para el Desarrollo Sostenible.</a:t>
              </a:r>
            </a:p>
            <a:p>
              <a:pPr marL="57150" lvl="1" indent="-5715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SV" sz="1400" dirty="0">
                  <a:solidFill>
                    <a:schemeClr val="bg2">
                      <a:lumMod val="10000"/>
                    </a:schemeClr>
                  </a:solidFill>
                </a:rPr>
                <a:t>Elaboración de Informes Oficiales de Avances sobre la implementación de la Agenda 2030 para el Desarrollo Sostenible en El Salvador.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17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140764635"/>
              </p:ext>
            </p:extLst>
          </p:nvPr>
        </p:nvGraphicFramePr>
        <p:xfrm>
          <a:off x="321972" y="1815921"/>
          <a:ext cx="8389980" cy="3845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6" name="Picture 2" descr="Resultado de imagen para el salvador od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7" y="5637600"/>
            <a:ext cx="1800200" cy="1220400"/>
          </a:xfrm>
          <a:prstGeom prst="rect">
            <a:avLst/>
          </a:prstGeom>
          <a:noFill/>
        </p:spPr>
      </p:pic>
      <p:pic>
        <p:nvPicPr>
          <p:cNvPr id="47" name="Picture 46" descr="S_Logo_No UN Emblem-0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0"/>
            <a:ext cx="1624557" cy="936000"/>
          </a:xfrm>
          <a:prstGeom prst="rect">
            <a:avLst/>
          </a:prstGeom>
        </p:spPr>
      </p:pic>
      <p:grpSp>
        <p:nvGrpSpPr>
          <p:cNvPr id="49" name="Agrupar 44"/>
          <p:cNvGrpSpPr/>
          <p:nvPr/>
        </p:nvGrpSpPr>
        <p:grpSpPr>
          <a:xfrm>
            <a:off x="1799184" y="-6613"/>
            <a:ext cx="7344816" cy="411277"/>
            <a:chOff x="-36512" y="6446723"/>
            <a:chExt cx="7344816" cy="411277"/>
          </a:xfrm>
        </p:grpSpPr>
        <p:sp>
          <p:nvSpPr>
            <p:cNvPr id="50" name="Rectángulo 45"/>
            <p:cNvSpPr/>
            <p:nvPr/>
          </p:nvSpPr>
          <p:spPr>
            <a:xfrm>
              <a:off x="-36512" y="6446723"/>
              <a:ext cx="432048" cy="411277"/>
            </a:xfrm>
            <a:prstGeom prst="rect">
              <a:avLst/>
            </a:prstGeom>
            <a:blipFill dpi="0" rotWithShape="1">
              <a:blip r:embed="rId10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1" name="Rectángulo 46"/>
            <p:cNvSpPr/>
            <p:nvPr/>
          </p:nvSpPr>
          <p:spPr>
            <a:xfrm>
              <a:off x="395536" y="6453336"/>
              <a:ext cx="432048" cy="404664"/>
            </a:xfrm>
            <a:prstGeom prst="rect">
              <a:avLst/>
            </a:prstGeom>
            <a:blipFill dpi="0" rotWithShape="1">
              <a:blip r:embed="rId11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2" name="Rectángulo 47"/>
            <p:cNvSpPr/>
            <p:nvPr/>
          </p:nvSpPr>
          <p:spPr>
            <a:xfrm>
              <a:off x="827584" y="6453336"/>
              <a:ext cx="432048" cy="404664"/>
            </a:xfrm>
            <a:prstGeom prst="rect">
              <a:avLst/>
            </a:prstGeom>
            <a:blipFill dpi="0" rotWithShape="1">
              <a:blip r:embed="rId1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3" name="Rectángulo 48"/>
            <p:cNvSpPr/>
            <p:nvPr/>
          </p:nvSpPr>
          <p:spPr>
            <a:xfrm>
              <a:off x="1259632" y="6453336"/>
              <a:ext cx="432048" cy="404664"/>
            </a:xfrm>
            <a:prstGeom prst="rect">
              <a:avLst/>
            </a:prstGeom>
            <a:blipFill dpi="0" rotWithShape="1">
              <a:blip r:embed="rId13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4" name="Rectángulo 49"/>
            <p:cNvSpPr/>
            <p:nvPr/>
          </p:nvSpPr>
          <p:spPr>
            <a:xfrm>
              <a:off x="1691680" y="6453336"/>
              <a:ext cx="432048" cy="404664"/>
            </a:xfrm>
            <a:prstGeom prst="rect">
              <a:avLst/>
            </a:prstGeom>
            <a:blipFill dpi="0" rotWithShape="1">
              <a:blip r:embed="rId14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5" name="Rectángulo 50"/>
            <p:cNvSpPr/>
            <p:nvPr/>
          </p:nvSpPr>
          <p:spPr>
            <a:xfrm>
              <a:off x="2123728" y="6453336"/>
              <a:ext cx="432048" cy="404664"/>
            </a:xfrm>
            <a:prstGeom prst="rect">
              <a:avLst/>
            </a:prstGeom>
            <a:blipFill dpi="0" rotWithShape="1">
              <a:blip r:embed="rId1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6" name="Rectángulo 51"/>
            <p:cNvSpPr/>
            <p:nvPr/>
          </p:nvSpPr>
          <p:spPr>
            <a:xfrm>
              <a:off x="2555776" y="6453336"/>
              <a:ext cx="432048" cy="404664"/>
            </a:xfrm>
            <a:prstGeom prst="rect">
              <a:avLst/>
            </a:prstGeom>
            <a:blipFill dpi="0" rotWithShape="1">
              <a:blip r:embed="rId1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7" name="Rectángulo 52"/>
            <p:cNvSpPr/>
            <p:nvPr/>
          </p:nvSpPr>
          <p:spPr>
            <a:xfrm>
              <a:off x="2987824" y="6453336"/>
              <a:ext cx="432048" cy="404664"/>
            </a:xfrm>
            <a:prstGeom prst="rect">
              <a:avLst/>
            </a:prstGeom>
            <a:blipFill dpi="0" rotWithShape="1">
              <a:blip r:embed="rId17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8" name="Rectángulo 53"/>
            <p:cNvSpPr/>
            <p:nvPr/>
          </p:nvSpPr>
          <p:spPr>
            <a:xfrm>
              <a:off x="3419872" y="6453336"/>
              <a:ext cx="432048" cy="404664"/>
            </a:xfrm>
            <a:prstGeom prst="rect">
              <a:avLst/>
            </a:prstGeom>
            <a:blipFill dpi="0" rotWithShape="1">
              <a:blip r:embed="rId18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9" name="Rectángulo 54"/>
            <p:cNvSpPr/>
            <p:nvPr/>
          </p:nvSpPr>
          <p:spPr>
            <a:xfrm>
              <a:off x="3851920" y="6453336"/>
              <a:ext cx="432048" cy="404664"/>
            </a:xfrm>
            <a:prstGeom prst="rect">
              <a:avLst/>
            </a:prstGeom>
            <a:blipFill dpi="0" rotWithShape="1">
              <a:blip r:embed="rId19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0" name="Rectángulo 55"/>
            <p:cNvSpPr/>
            <p:nvPr/>
          </p:nvSpPr>
          <p:spPr>
            <a:xfrm>
              <a:off x="4283968" y="6453336"/>
              <a:ext cx="432048" cy="404664"/>
            </a:xfrm>
            <a:prstGeom prst="rect">
              <a:avLst/>
            </a:prstGeom>
            <a:blipFill dpi="0" rotWithShape="1">
              <a:blip r:embed="rId20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1" name="Rectángulo 56"/>
            <p:cNvSpPr/>
            <p:nvPr/>
          </p:nvSpPr>
          <p:spPr>
            <a:xfrm>
              <a:off x="4716016" y="6453336"/>
              <a:ext cx="432048" cy="404664"/>
            </a:xfrm>
            <a:prstGeom prst="rect">
              <a:avLst/>
            </a:prstGeom>
            <a:blipFill dpi="0" rotWithShape="1">
              <a:blip r:embed="rId21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2" name="Rectángulo 57"/>
            <p:cNvSpPr/>
            <p:nvPr/>
          </p:nvSpPr>
          <p:spPr>
            <a:xfrm>
              <a:off x="5148064" y="6453336"/>
              <a:ext cx="432048" cy="404664"/>
            </a:xfrm>
            <a:prstGeom prst="rect">
              <a:avLst/>
            </a:prstGeom>
            <a:blipFill dpi="0" rotWithShape="1">
              <a:blip r:embed="rId2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3" name="Rectángulo 58"/>
            <p:cNvSpPr/>
            <p:nvPr/>
          </p:nvSpPr>
          <p:spPr>
            <a:xfrm>
              <a:off x="5580112" y="6453336"/>
              <a:ext cx="432048" cy="404664"/>
            </a:xfrm>
            <a:prstGeom prst="rect">
              <a:avLst/>
            </a:prstGeom>
            <a:blipFill dpi="0" rotWithShape="1">
              <a:blip r:embed="rId23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4" name="Rectángulo 59"/>
            <p:cNvSpPr/>
            <p:nvPr/>
          </p:nvSpPr>
          <p:spPr>
            <a:xfrm>
              <a:off x="6012160" y="6453336"/>
              <a:ext cx="432048" cy="404664"/>
            </a:xfrm>
            <a:prstGeom prst="rect">
              <a:avLst/>
            </a:prstGeom>
            <a:blipFill dpi="0" rotWithShape="1">
              <a:blip r:embed="rId24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5" name="Rectángulo 60"/>
            <p:cNvSpPr/>
            <p:nvPr/>
          </p:nvSpPr>
          <p:spPr>
            <a:xfrm>
              <a:off x="6444208" y="6453336"/>
              <a:ext cx="432048" cy="404664"/>
            </a:xfrm>
            <a:prstGeom prst="rect">
              <a:avLst/>
            </a:prstGeom>
            <a:blipFill dpi="0" rotWithShape="1">
              <a:blip r:embed="rId2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6" name="Rectángulo 61"/>
            <p:cNvSpPr/>
            <p:nvPr/>
          </p:nvSpPr>
          <p:spPr>
            <a:xfrm>
              <a:off x="6876256" y="6453336"/>
              <a:ext cx="432048" cy="404664"/>
            </a:xfrm>
            <a:prstGeom prst="rect">
              <a:avLst/>
            </a:prstGeom>
            <a:blipFill dpi="0" rotWithShape="1">
              <a:blip r:embed="rId2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77222"/>
          </a:xfrm>
        </p:spPr>
        <p:txBody>
          <a:bodyPr>
            <a:noAutofit/>
          </a:bodyPr>
          <a:lstStyle/>
          <a:p>
            <a:r>
              <a:rPr lang="es-SV" sz="3200" dirty="0"/>
              <a:t>Principales avances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835696" y="5636735"/>
            <a:ext cx="1800200" cy="122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5645646"/>
            <a:ext cx="1871192" cy="121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88" descr="28915949850_d12e605b98_o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436096" y="5637600"/>
            <a:ext cx="1872208" cy="1220400"/>
          </a:xfrm>
          <a:prstGeom prst="rect">
            <a:avLst/>
          </a:prstGeom>
        </p:spPr>
      </p:pic>
      <p:pic>
        <p:nvPicPr>
          <p:cNvPr id="90" name="Picture 89" descr="IMG_6992-br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308304" y="5637600"/>
            <a:ext cx="1835696" cy="12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4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64"/>
          <p:cNvSpPr>
            <a:spLocks noGrp="1"/>
          </p:cNvSpPr>
          <p:nvPr>
            <p:ph type="title"/>
          </p:nvPr>
        </p:nvSpPr>
        <p:spPr>
          <a:xfrm>
            <a:off x="252536" y="485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SV" sz="2800" dirty="0"/>
              <a:t>Arreglos institucionales para la implementación de la Agenda 2030</a:t>
            </a:r>
          </a:p>
        </p:txBody>
      </p:sp>
      <p:grpSp>
        <p:nvGrpSpPr>
          <p:cNvPr id="65" name="Agrupar 44"/>
          <p:cNvGrpSpPr/>
          <p:nvPr/>
        </p:nvGrpSpPr>
        <p:grpSpPr>
          <a:xfrm>
            <a:off x="1799184" y="-6613"/>
            <a:ext cx="7344816" cy="411277"/>
            <a:chOff x="-36512" y="6446723"/>
            <a:chExt cx="7344816" cy="411277"/>
          </a:xfrm>
        </p:grpSpPr>
        <p:sp>
          <p:nvSpPr>
            <p:cNvPr id="66" name="Rectángulo 45"/>
            <p:cNvSpPr/>
            <p:nvPr/>
          </p:nvSpPr>
          <p:spPr>
            <a:xfrm>
              <a:off x="-36512" y="6446723"/>
              <a:ext cx="432048" cy="411277"/>
            </a:xfrm>
            <a:prstGeom prst="rect">
              <a:avLst/>
            </a:prstGeom>
            <a:blipFill dpi="0"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Rectángulo 46"/>
            <p:cNvSpPr/>
            <p:nvPr/>
          </p:nvSpPr>
          <p:spPr>
            <a:xfrm>
              <a:off x="395536" y="6453336"/>
              <a:ext cx="432048" cy="404664"/>
            </a:xfrm>
            <a:prstGeom prst="rect">
              <a:avLst/>
            </a:prstGeom>
            <a:blipFill dpi="0" rotWithShape="1">
              <a:blip r:embed="rId3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8" name="Rectángulo 47"/>
            <p:cNvSpPr/>
            <p:nvPr/>
          </p:nvSpPr>
          <p:spPr>
            <a:xfrm>
              <a:off x="827584" y="6453336"/>
              <a:ext cx="432048" cy="404664"/>
            </a:xfrm>
            <a:prstGeom prst="rect">
              <a:avLst/>
            </a:prstGeom>
            <a:blipFill dpi="0" rotWithShape="1">
              <a:blip r:embed="rId4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9" name="Rectángulo 48"/>
            <p:cNvSpPr/>
            <p:nvPr/>
          </p:nvSpPr>
          <p:spPr>
            <a:xfrm>
              <a:off x="1259632" y="6453336"/>
              <a:ext cx="432048" cy="404664"/>
            </a:xfrm>
            <a:prstGeom prst="rect">
              <a:avLst/>
            </a:prstGeom>
            <a:blipFill dpi="0" rotWithShape="1">
              <a:blip r:embed="rId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0" name="Rectángulo 49"/>
            <p:cNvSpPr/>
            <p:nvPr/>
          </p:nvSpPr>
          <p:spPr>
            <a:xfrm>
              <a:off x="1691680" y="6453336"/>
              <a:ext cx="432048" cy="404664"/>
            </a:xfrm>
            <a:prstGeom prst="rect">
              <a:avLst/>
            </a:prstGeom>
            <a:blipFill dpi="0" rotWithShape="1">
              <a:blip r:embed="rId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1" name="Rectángulo 50"/>
            <p:cNvSpPr/>
            <p:nvPr/>
          </p:nvSpPr>
          <p:spPr>
            <a:xfrm>
              <a:off x="2123728" y="6453336"/>
              <a:ext cx="432048" cy="404664"/>
            </a:xfrm>
            <a:prstGeom prst="rect">
              <a:avLst/>
            </a:prstGeom>
            <a:blipFill dpi="0" rotWithShape="1">
              <a:blip r:embed="rId7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2" name="Rectángulo 51"/>
            <p:cNvSpPr/>
            <p:nvPr/>
          </p:nvSpPr>
          <p:spPr>
            <a:xfrm>
              <a:off x="2555776" y="6453336"/>
              <a:ext cx="432048" cy="404664"/>
            </a:xfrm>
            <a:prstGeom prst="rect">
              <a:avLst/>
            </a:prstGeom>
            <a:blipFill dpi="0" rotWithShape="1">
              <a:blip r:embed="rId8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3" name="Rectángulo 52"/>
            <p:cNvSpPr/>
            <p:nvPr/>
          </p:nvSpPr>
          <p:spPr>
            <a:xfrm>
              <a:off x="2987824" y="6453336"/>
              <a:ext cx="432048" cy="404664"/>
            </a:xfrm>
            <a:prstGeom prst="rect">
              <a:avLst/>
            </a:prstGeom>
            <a:blipFill dpi="0" rotWithShape="1">
              <a:blip r:embed="rId9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4" name="Rectángulo 53"/>
            <p:cNvSpPr/>
            <p:nvPr/>
          </p:nvSpPr>
          <p:spPr>
            <a:xfrm>
              <a:off x="3419872" y="6453336"/>
              <a:ext cx="432048" cy="404664"/>
            </a:xfrm>
            <a:prstGeom prst="rect">
              <a:avLst/>
            </a:prstGeom>
            <a:blipFill dpi="0" rotWithShape="1">
              <a:blip r:embed="rId10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5" name="Rectángulo 54"/>
            <p:cNvSpPr/>
            <p:nvPr/>
          </p:nvSpPr>
          <p:spPr>
            <a:xfrm>
              <a:off x="3851920" y="6453336"/>
              <a:ext cx="432048" cy="404664"/>
            </a:xfrm>
            <a:prstGeom prst="rect">
              <a:avLst/>
            </a:prstGeom>
            <a:blipFill dpi="0" rotWithShape="1">
              <a:blip r:embed="rId11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7" name="Rectángulo 55"/>
            <p:cNvSpPr/>
            <p:nvPr/>
          </p:nvSpPr>
          <p:spPr>
            <a:xfrm>
              <a:off x="4283968" y="6453336"/>
              <a:ext cx="432048" cy="404664"/>
            </a:xfrm>
            <a:prstGeom prst="rect">
              <a:avLst/>
            </a:prstGeom>
            <a:blipFill dpi="0" rotWithShape="1">
              <a:blip r:embed="rId1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8" name="Rectángulo 56"/>
            <p:cNvSpPr/>
            <p:nvPr/>
          </p:nvSpPr>
          <p:spPr>
            <a:xfrm>
              <a:off x="4716016" y="6453336"/>
              <a:ext cx="432048" cy="404664"/>
            </a:xfrm>
            <a:prstGeom prst="rect">
              <a:avLst/>
            </a:prstGeom>
            <a:blipFill dpi="0" rotWithShape="1">
              <a:blip r:embed="rId13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9" name="Rectángulo 57"/>
            <p:cNvSpPr/>
            <p:nvPr/>
          </p:nvSpPr>
          <p:spPr>
            <a:xfrm>
              <a:off x="5148064" y="6453336"/>
              <a:ext cx="432048" cy="404664"/>
            </a:xfrm>
            <a:prstGeom prst="rect">
              <a:avLst/>
            </a:prstGeom>
            <a:blipFill dpi="0" rotWithShape="1">
              <a:blip r:embed="rId14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0" name="Rectángulo 58"/>
            <p:cNvSpPr/>
            <p:nvPr/>
          </p:nvSpPr>
          <p:spPr>
            <a:xfrm>
              <a:off x="5580112" y="6453336"/>
              <a:ext cx="432048" cy="404664"/>
            </a:xfrm>
            <a:prstGeom prst="rect">
              <a:avLst/>
            </a:prstGeom>
            <a:blipFill dpi="0" rotWithShape="1">
              <a:blip r:embed="rId1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1" name="Rectángulo 59"/>
            <p:cNvSpPr/>
            <p:nvPr/>
          </p:nvSpPr>
          <p:spPr>
            <a:xfrm>
              <a:off x="6012160" y="6453336"/>
              <a:ext cx="432048" cy="404664"/>
            </a:xfrm>
            <a:prstGeom prst="rect">
              <a:avLst/>
            </a:prstGeom>
            <a:blipFill dpi="0" rotWithShape="1">
              <a:blip r:embed="rId1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2" name="Rectángulo 60"/>
            <p:cNvSpPr/>
            <p:nvPr/>
          </p:nvSpPr>
          <p:spPr>
            <a:xfrm>
              <a:off x="6444208" y="6453336"/>
              <a:ext cx="432048" cy="404664"/>
            </a:xfrm>
            <a:prstGeom prst="rect">
              <a:avLst/>
            </a:prstGeom>
            <a:blipFill dpi="0" rotWithShape="1">
              <a:blip r:embed="rId17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3" name="Rectángulo 61"/>
            <p:cNvSpPr/>
            <p:nvPr/>
          </p:nvSpPr>
          <p:spPr>
            <a:xfrm>
              <a:off x="6876256" y="6453336"/>
              <a:ext cx="432048" cy="404664"/>
            </a:xfrm>
            <a:prstGeom prst="rect">
              <a:avLst/>
            </a:prstGeom>
            <a:blipFill dpi="0" rotWithShape="1">
              <a:blip r:embed="rId18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2915816" y="4293096"/>
            <a:ext cx="5328592" cy="792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kern="1200" dirty="0"/>
              <a:t>Equipo técnico de Coordinación GOES                                                              </a:t>
            </a:r>
            <a:r>
              <a:rPr lang="es-SV" sz="1400" kern="1200" dirty="0"/>
              <a:t>Secretaría Técnica y de Planificación de la Presidencia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dirty="0"/>
              <a:t>Ministerio de Relaciones Exteriores</a:t>
            </a:r>
            <a:endParaRPr lang="es-SV" sz="1400" kern="1200" dirty="0"/>
          </a:p>
        </p:txBody>
      </p:sp>
      <p:sp>
        <p:nvSpPr>
          <p:cNvPr id="85" name="Rectangle 84"/>
          <p:cNvSpPr/>
          <p:nvPr/>
        </p:nvSpPr>
        <p:spPr>
          <a:xfrm>
            <a:off x="611560" y="5013176"/>
            <a:ext cx="1656184" cy="5872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kern="1200" dirty="0">
                <a:solidFill>
                  <a:schemeClr val="tx1"/>
                </a:solidFill>
              </a:rPr>
              <a:t>Coordinación Técnica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11560" y="2481725"/>
            <a:ext cx="1728192" cy="5872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kern="1200" dirty="0">
                <a:solidFill>
                  <a:schemeClr val="tx1"/>
                </a:solidFill>
              </a:rPr>
              <a:t>Coordinación Política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915816" y="5733256"/>
            <a:ext cx="5328592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>
              <a:defRPr/>
            </a:pPr>
            <a:r>
              <a:rPr lang="es-SV" sz="1400" dirty="0"/>
              <a:t>Equipo intergubernamental implementador (Instituciones del Estado)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5580112" y="5085184"/>
            <a:ext cx="0" cy="648072"/>
          </a:xfrm>
          <a:prstGeom prst="line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Right Brace 88"/>
          <p:cNvSpPr/>
          <p:nvPr/>
        </p:nvSpPr>
        <p:spPr>
          <a:xfrm rot="10800000">
            <a:off x="4572000" y="2348881"/>
            <a:ext cx="504056" cy="1368152"/>
          </a:xfrm>
          <a:prstGeom prst="rightBrace">
            <a:avLst>
              <a:gd name="adj1" fmla="val 8333"/>
              <a:gd name="adj2" fmla="val 47315"/>
            </a:avLst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91" name="Group 167"/>
          <p:cNvGrpSpPr/>
          <p:nvPr/>
        </p:nvGrpSpPr>
        <p:grpSpPr>
          <a:xfrm>
            <a:off x="2843808" y="2697749"/>
            <a:ext cx="1800200" cy="803259"/>
            <a:chOff x="2214405" y="598832"/>
            <a:chExt cx="1940992" cy="803259"/>
          </a:xfrm>
          <a:solidFill>
            <a:schemeClr val="accent1">
              <a:lumMod val="50000"/>
            </a:schemeClr>
          </a:solidFill>
        </p:grpSpPr>
        <p:sp>
          <p:nvSpPr>
            <p:cNvPr id="92" name="Rectangle 91"/>
            <p:cNvSpPr/>
            <p:nvPr/>
          </p:nvSpPr>
          <p:spPr>
            <a:xfrm>
              <a:off x="2214405" y="598832"/>
              <a:ext cx="1940992" cy="803259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93"/>
            <p:cNvSpPr/>
            <p:nvPr/>
          </p:nvSpPr>
          <p:spPr>
            <a:xfrm>
              <a:off x="2214405" y="598832"/>
              <a:ext cx="1940992" cy="803259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1400" dirty="0"/>
                <a:t>Coordinación de Gabinetes de Gobierno</a:t>
              </a:r>
              <a:endParaRPr lang="es-SV" sz="1400" kern="1200" dirty="0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5076056" y="2348881"/>
            <a:ext cx="3096344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dirty="0"/>
              <a:t>Gabinete de Gestión Económica</a:t>
            </a:r>
            <a:endParaRPr lang="es-SV" sz="1200" kern="1200" dirty="0"/>
          </a:p>
        </p:txBody>
      </p:sp>
      <p:sp>
        <p:nvSpPr>
          <p:cNvPr id="96" name="Rectangle 95"/>
          <p:cNvSpPr/>
          <p:nvPr/>
        </p:nvSpPr>
        <p:spPr>
          <a:xfrm>
            <a:off x="5076056" y="2636912"/>
            <a:ext cx="3096344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dirty="0"/>
              <a:t>Gabinete de Gestión Social e Inclusión</a:t>
            </a:r>
            <a:endParaRPr lang="es-SV" sz="1200" kern="1200" dirty="0"/>
          </a:p>
        </p:txBody>
      </p:sp>
      <p:sp>
        <p:nvSpPr>
          <p:cNvPr id="97" name="Rectangle 96"/>
          <p:cNvSpPr/>
          <p:nvPr/>
        </p:nvSpPr>
        <p:spPr>
          <a:xfrm>
            <a:off x="5076056" y="2924944"/>
            <a:ext cx="3096344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dirty="0"/>
              <a:t>Gabinete de Sustentabilidad y Vulnerabilidad</a:t>
            </a:r>
            <a:endParaRPr lang="es-SV" sz="1200" kern="1200" dirty="0"/>
          </a:p>
        </p:txBody>
      </p:sp>
      <p:sp>
        <p:nvSpPr>
          <p:cNvPr id="98" name="Rectangle 97"/>
          <p:cNvSpPr/>
          <p:nvPr/>
        </p:nvSpPr>
        <p:spPr>
          <a:xfrm>
            <a:off x="5076056" y="3212976"/>
            <a:ext cx="3096344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dirty="0"/>
              <a:t>Gabinete de Gestión de Seguridad</a:t>
            </a:r>
            <a:endParaRPr lang="es-SV" sz="1200" kern="1200" dirty="0"/>
          </a:p>
        </p:txBody>
      </p:sp>
      <p:sp>
        <p:nvSpPr>
          <p:cNvPr id="99" name="Rectangle 98"/>
          <p:cNvSpPr/>
          <p:nvPr/>
        </p:nvSpPr>
        <p:spPr>
          <a:xfrm>
            <a:off x="5076056" y="3501008"/>
            <a:ext cx="3096344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200" dirty="0"/>
              <a:t>Gabinete de Gestión Político</a:t>
            </a:r>
            <a:endParaRPr lang="es-SV" sz="1200" kern="1200" dirty="0"/>
          </a:p>
        </p:txBody>
      </p:sp>
      <p:sp>
        <p:nvSpPr>
          <p:cNvPr id="100" name="Rectangle 99"/>
          <p:cNvSpPr/>
          <p:nvPr/>
        </p:nvSpPr>
        <p:spPr>
          <a:xfrm>
            <a:off x="3563888" y="1700808"/>
            <a:ext cx="3312368" cy="5426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dirty="0"/>
              <a:t>Presidencia de la República de El Salvador</a:t>
            </a:r>
            <a:endParaRPr lang="es-SV" sz="1400" kern="1200" dirty="0"/>
          </a:p>
        </p:txBody>
      </p:sp>
      <p:sp>
        <p:nvSpPr>
          <p:cNvPr id="101" name="Right Brace 100"/>
          <p:cNvSpPr/>
          <p:nvPr/>
        </p:nvSpPr>
        <p:spPr>
          <a:xfrm rot="10800000">
            <a:off x="2339753" y="4293096"/>
            <a:ext cx="504055" cy="1944216"/>
          </a:xfrm>
          <a:prstGeom prst="rightBrace">
            <a:avLst>
              <a:gd name="adj1" fmla="val 8333"/>
              <a:gd name="adj2" fmla="val 47315"/>
            </a:avLst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2" name="Right Brace 101"/>
          <p:cNvSpPr/>
          <p:nvPr/>
        </p:nvSpPr>
        <p:spPr>
          <a:xfrm rot="10800000">
            <a:off x="2339753" y="1844823"/>
            <a:ext cx="504055" cy="1944216"/>
          </a:xfrm>
          <a:prstGeom prst="rightBrace">
            <a:avLst>
              <a:gd name="adj1" fmla="val 8333"/>
              <a:gd name="adj2" fmla="val 47315"/>
            </a:avLst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3" name="Up-Down Arrow 102"/>
          <p:cNvSpPr/>
          <p:nvPr/>
        </p:nvSpPr>
        <p:spPr>
          <a:xfrm>
            <a:off x="35496" y="44624"/>
            <a:ext cx="576064" cy="6381328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SV" b="1" dirty="0">
                <a:solidFill>
                  <a:schemeClr val="tx1"/>
                </a:solidFill>
              </a:rPr>
              <a:t>Seguimiento y examen</a:t>
            </a:r>
          </a:p>
        </p:txBody>
      </p:sp>
      <p:sp>
        <p:nvSpPr>
          <p:cNvPr id="104" name="Left-Right Arrow 103"/>
          <p:cNvSpPr/>
          <p:nvPr/>
        </p:nvSpPr>
        <p:spPr>
          <a:xfrm>
            <a:off x="323528" y="6237312"/>
            <a:ext cx="8892480" cy="576064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tx1"/>
                </a:solidFill>
              </a:rPr>
              <a:t>Implementación</a:t>
            </a:r>
          </a:p>
        </p:txBody>
      </p:sp>
      <p:sp>
        <p:nvSpPr>
          <p:cNvPr id="76" name="Rectangle 89"/>
          <p:cNvSpPr/>
          <p:nvPr/>
        </p:nvSpPr>
        <p:spPr>
          <a:xfrm rot="16200000">
            <a:off x="7925957" y="2739340"/>
            <a:ext cx="1512169" cy="5872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kern="1200" dirty="0">
                <a:solidFill>
                  <a:schemeClr val="tx1"/>
                </a:solidFill>
              </a:rPr>
              <a:t>Agenda Estratégica</a:t>
            </a:r>
          </a:p>
        </p:txBody>
      </p:sp>
      <p:sp>
        <p:nvSpPr>
          <p:cNvPr id="90" name="Rectangle 89"/>
          <p:cNvSpPr/>
          <p:nvPr/>
        </p:nvSpPr>
        <p:spPr>
          <a:xfrm rot="16200000">
            <a:off x="7817946" y="4935582"/>
            <a:ext cx="1728192" cy="5872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kern="1200" dirty="0">
                <a:solidFill>
                  <a:schemeClr val="tx1"/>
                </a:solidFill>
              </a:rPr>
              <a:t>Agenda Operativa</a:t>
            </a:r>
          </a:p>
        </p:txBody>
      </p:sp>
    </p:spTree>
    <p:extLst>
      <p:ext uri="{BB962C8B-B14F-4D97-AF65-F5344CB8AC3E}">
        <p14:creationId xmlns:p14="http://schemas.microsoft.com/office/powerpoint/2010/main" val="255424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00066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s-SV" sz="19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s-SV" sz="19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SV" sz="1900" dirty="0">
                <a:solidFill>
                  <a:schemeClr val="bg2">
                    <a:lumMod val="10000"/>
                  </a:schemeClr>
                </a:solidFill>
              </a:rPr>
              <a:t>Analizado el marco global de indicadores ODS, se estableció que El Salvador cuenta con la capacidad estadística para producir </a:t>
            </a:r>
            <a:r>
              <a:rPr lang="es-SV" sz="1900" b="1" u="sng" dirty="0">
                <a:solidFill>
                  <a:schemeClr val="bg2">
                    <a:lumMod val="10000"/>
                  </a:schemeClr>
                </a:solidFill>
              </a:rPr>
              <a:t>103 indicadores globales propuestos (52.28 %)</a:t>
            </a:r>
            <a:r>
              <a:rPr lang="es-SV" sz="19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SV" sz="1900" dirty="0">
                <a:solidFill>
                  <a:schemeClr val="bg2">
                    <a:lumMod val="10000"/>
                  </a:schemeClr>
                </a:solidFill>
              </a:rPr>
              <a:t>En esa misma línea, de acuerdo a la </a:t>
            </a:r>
            <a:r>
              <a:rPr lang="es-SV" sz="1900" u="sng" dirty="0">
                <a:solidFill>
                  <a:schemeClr val="bg2">
                    <a:lumMod val="10000"/>
                  </a:schemeClr>
                </a:solidFill>
              </a:rPr>
              <a:t>Encuesta de capacidades estadísticas nacionales para la producción de los indicadores ODS</a:t>
            </a:r>
            <a:r>
              <a:rPr lang="es-SV" sz="1900" dirty="0">
                <a:solidFill>
                  <a:schemeClr val="bg2">
                    <a:lumMod val="10000"/>
                  </a:schemeClr>
                </a:solidFill>
              </a:rPr>
              <a:t>, realizada por la Comisión Económica para América Latina y el Caribe (CEPAL), </a:t>
            </a:r>
            <a:r>
              <a:rPr lang="es-SV" sz="1900" b="1" u="sng" dirty="0">
                <a:solidFill>
                  <a:schemeClr val="bg2">
                    <a:lumMod val="10000"/>
                  </a:schemeClr>
                </a:solidFill>
              </a:rPr>
              <a:t>El Salvador se encuentra en la posición No. 3 </a:t>
            </a:r>
            <a:r>
              <a:rPr lang="es-SV" sz="1900" dirty="0">
                <a:solidFill>
                  <a:schemeClr val="bg2">
                    <a:lumMod val="10000"/>
                  </a:schemeClr>
                </a:solidFill>
              </a:rPr>
              <a:t>en respecto al avance en el nivel de producción de los indicadores ODS.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s-SV" sz="1900" u="sng" dirty="0"/>
          </a:p>
        </p:txBody>
      </p:sp>
      <p:pic>
        <p:nvPicPr>
          <p:cNvPr id="23" name="Picture 22" descr="S_Logo_No UN Emblem-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1480541" cy="853024"/>
          </a:xfrm>
          <a:prstGeom prst="rect">
            <a:avLst/>
          </a:prstGeom>
        </p:spPr>
      </p:pic>
      <p:grpSp>
        <p:nvGrpSpPr>
          <p:cNvPr id="27" name="Agrupar 44"/>
          <p:cNvGrpSpPr/>
          <p:nvPr/>
        </p:nvGrpSpPr>
        <p:grpSpPr>
          <a:xfrm>
            <a:off x="1799184" y="0"/>
            <a:ext cx="7344816" cy="411277"/>
            <a:chOff x="-36512" y="6446723"/>
            <a:chExt cx="7344816" cy="411277"/>
          </a:xfrm>
        </p:grpSpPr>
        <p:sp>
          <p:nvSpPr>
            <p:cNvPr id="28" name="Rectángulo 45"/>
            <p:cNvSpPr/>
            <p:nvPr/>
          </p:nvSpPr>
          <p:spPr>
            <a:xfrm>
              <a:off x="-36512" y="6446723"/>
              <a:ext cx="432048" cy="411277"/>
            </a:xfrm>
            <a:prstGeom prst="rect">
              <a:avLst/>
            </a:prstGeom>
            <a:blipFill dpi="0" rotWithShape="1">
              <a:blip r:embed="rId3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Rectángulo 46"/>
            <p:cNvSpPr/>
            <p:nvPr/>
          </p:nvSpPr>
          <p:spPr>
            <a:xfrm>
              <a:off x="395536" y="6453336"/>
              <a:ext cx="432048" cy="404664"/>
            </a:xfrm>
            <a:prstGeom prst="rect">
              <a:avLst/>
            </a:prstGeom>
            <a:blipFill dpi="0" rotWithShape="1">
              <a:blip r:embed="rId4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47"/>
            <p:cNvSpPr/>
            <p:nvPr/>
          </p:nvSpPr>
          <p:spPr>
            <a:xfrm>
              <a:off x="827584" y="6453336"/>
              <a:ext cx="432048" cy="404664"/>
            </a:xfrm>
            <a:prstGeom prst="rect">
              <a:avLst/>
            </a:prstGeom>
            <a:blipFill dpi="0" rotWithShape="1">
              <a:blip r:embed="rId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1" name="Rectángulo 48"/>
            <p:cNvSpPr/>
            <p:nvPr/>
          </p:nvSpPr>
          <p:spPr>
            <a:xfrm>
              <a:off x="1259632" y="6453336"/>
              <a:ext cx="432048" cy="404664"/>
            </a:xfrm>
            <a:prstGeom prst="rect">
              <a:avLst/>
            </a:prstGeom>
            <a:blipFill dpi="0" rotWithShape="1">
              <a:blip r:embed="rId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2" name="Rectángulo 49"/>
            <p:cNvSpPr/>
            <p:nvPr/>
          </p:nvSpPr>
          <p:spPr>
            <a:xfrm>
              <a:off x="1691680" y="6453336"/>
              <a:ext cx="432048" cy="404664"/>
            </a:xfrm>
            <a:prstGeom prst="rect">
              <a:avLst/>
            </a:prstGeom>
            <a:blipFill dpi="0" rotWithShape="1">
              <a:blip r:embed="rId7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Rectángulo 50"/>
            <p:cNvSpPr/>
            <p:nvPr/>
          </p:nvSpPr>
          <p:spPr>
            <a:xfrm>
              <a:off x="2123728" y="6453336"/>
              <a:ext cx="432048" cy="404664"/>
            </a:xfrm>
            <a:prstGeom prst="rect">
              <a:avLst/>
            </a:prstGeom>
            <a:blipFill dpi="0" rotWithShape="1">
              <a:blip r:embed="rId8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Rectángulo 51"/>
            <p:cNvSpPr/>
            <p:nvPr/>
          </p:nvSpPr>
          <p:spPr>
            <a:xfrm>
              <a:off x="2555776" y="6453336"/>
              <a:ext cx="432048" cy="404664"/>
            </a:xfrm>
            <a:prstGeom prst="rect">
              <a:avLst/>
            </a:prstGeom>
            <a:blipFill dpi="0" rotWithShape="1">
              <a:blip r:embed="rId9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5" name="Rectángulo 52"/>
            <p:cNvSpPr/>
            <p:nvPr/>
          </p:nvSpPr>
          <p:spPr>
            <a:xfrm>
              <a:off x="2987824" y="6453336"/>
              <a:ext cx="432048" cy="404664"/>
            </a:xfrm>
            <a:prstGeom prst="rect">
              <a:avLst/>
            </a:prstGeom>
            <a:blipFill dpi="0" rotWithShape="1">
              <a:blip r:embed="rId10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Rectángulo 53"/>
            <p:cNvSpPr/>
            <p:nvPr/>
          </p:nvSpPr>
          <p:spPr>
            <a:xfrm>
              <a:off x="3419872" y="6453336"/>
              <a:ext cx="432048" cy="404664"/>
            </a:xfrm>
            <a:prstGeom prst="rect">
              <a:avLst/>
            </a:prstGeom>
            <a:blipFill dpi="0" rotWithShape="1">
              <a:blip r:embed="rId11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Rectángulo 54"/>
            <p:cNvSpPr/>
            <p:nvPr/>
          </p:nvSpPr>
          <p:spPr>
            <a:xfrm>
              <a:off x="3851920" y="6453336"/>
              <a:ext cx="432048" cy="404664"/>
            </a:xfrm>
            <a:prstGeom prst="rect">
              <a:avLst/>
            </a:prstGeom>
            <a:blipFill dpi="0" rotWithShape="1">
              <a:blip r:embed="rId1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ctángulo 55"/>
            <p:cNvSpPr/>
            <p:nvPr/>
          </p:nvSpPr>
          <p:spPr>
            <a:xfrm>
              <a:off x="4283968" y="6453336"/>
              <a:ext cx="432048" cy="404664"/>
            </a:xfrm>
            <a:prstGeom prst="rect">
              <a:avLst/>
            </a:prstGeom>
            <a:blipFill dpi="0" rotWithShape="1">
              <a:blip r:embed="rId13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ctángulo 56"/>
            <p:cNvSpPr/>
            <p:nvPr/>
          </p:nvSpPr>
          <p:spPr>
            <a:xfrm>
              <a:off x="4716016" y="6453336"/>
              <a:ext cx="432048" cy="404664"/>
            </a:xfrm>
            <a:prstGeom prst="rect">
              <a:avLst/>
            </a:prstGeom>
            <a:blipFill dpi="0" rotWithShape="1">
              <a:blip r:embed="rId14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0" name="Rectángulo 57"/>
            <p:cNvSpPr/>
            <p:nvPr/>
          </p:nvSpPr>
          <p:spPr>
            <a:xfrm>
              <a:off x="5148064" y="6453336"/>
              <a:ext cx="432048" cy="404664"/>
            </a:xfrm>
            <a:prstGeom prst="rect">
              <a:avLst/>
            </a:prstGeom>
            <a:blipFill dpi="0" rotWithShape="1">
              <a:blip r:embed="rId1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Rectángulo 58"/>
            <p:cNvSpPr/>
            <p:nvPr/>
          </p:nvSpPr>
          <p:spPr>
            <a:xfrm>
              <a:off x="5580112" y="6453336"/>
              <a:ext cx="432048" cy="404664"/>
            </a:xfrm>
            <a:prstGeom prst="rect">
              <a:avLst/>
            </a:prstGeom>
            <a:blipFill dpi="0" rotWithShape="1">
              <a:blip r:embed="rId1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Rectángulo 59"/>
            <p:cNvSpPr/>
            <p:nvPr/>
          </p:nvSpPr>
          <p:spPr>
            <a:xfrm>
              <a:off x="6012160" y="6453336"/>
              <a:ext cx="432048" cy="404664"/>
            </a:xfrm>
            <a:prstGeom prst="rect">
              <a:avLst/>
            </a:prstGeom>
            <a:blipFill dpi="0" rotWithShape="1">
              <a:blip r:embed="rId17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Rectángulo 60"/>
            <p:cNvSpPr/>
            <p:nvPr/>
          </p:nvSpPr>
          <p:spPr>
            <a:xfrm>
              <a:off x="6444208" y="6453336"/>
              <a:ext cx="432048" cy="404664"/>
            </a:xfrm>
            <a:prstGeom prst="rect">
              <a:avLst/>
            </a:prstGeom>
            <a:blipFill dpi="0" rotWithShape="1">
              <a:blip r:embed="rId18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4" name="Rectángulo 61"/>
            <p:cNvSpPr/>
            <p:nvPr/>
          </p:nvSpPr>
          <p:spPr>
            <a:xfrm>
              <a:off x="6876256" y="6453336"/>
              <a:ext cx="432048" cy="404664"/>
            </a:xfrm>
            <a:prstGeom prst="rect">
              <a:avLst/>
            </a:prstGeom>
            <a:blipFill dpi="0" rotWithShape="1">
              <a:blip r:embed="rId19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aphicFrame>
        <p:nvGraphicFramePr>
          <p:cNvPr id="2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391566"/>
              </p:ext>
            </p:extLst>
          </p:nvPr>
        </p:nvGraphicFramePr>
        <p:xfrm>
          <a:off x="623004" y="5018844"/>
          <a:ext cx="8091641" cy="1430880"/>
        </p:xfrm>
        <a:graphic>
          <a:graphicData uri="http://schemas.openxmlformats.org/drawingml/2006/table">
            <a:tbl>
              <a:tblPr/>
              <a:tblGrid>
                <a:gridCol w="6639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51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 de indicadores de la propuesta global</a:t>
                      </a: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08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 de indicadores de la propuesta global que aplican a El Salvador</a:t>
                      </a: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08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 de indicadores de la propuesta global factibles de medir</a:t>
                      </a: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1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Factibilidad de</a:t>
                      </a:r>
                      <a:r>
                        <a:rPr lang="es-SV" sz="16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indicadores globales (%)</a:t>
                      </a: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52.28</a:t>
                      </a:r>
                    </a:p>
                  </a:txBody>
                  <a:tcPr marL="8514" marR="8514" marT="8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es-SV" sz="3200" dirty="0"/>
              <a:t>Diagnóstico  de capacidades nacionales para la producción de los indicadores ODS</a:t>
            </a:r>
          </a:p>
        </p:txBody>
      </p:sp>
    </p:spTree>
    <p:extLst>
      <p:ext uri="{BB962C8B-B14F-4D97-AF65-F5344CB8AC3E}">
        <p14:creationId xmlns:p14="http://schemas.microsoft.com/office/powerpoint/2010/main" val="254933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 bwMode="auto">
          <a:xfrm>
            <a:off x="2291557" y="3213645"/>
            <a:ext cx="46085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s-ES_tradnl" altLang="es-SV" sz="2000" dirty="0">
                <a:solidFill>
                  <a:srgbClr val="FFFFFF"/>
                </a:solidFill>
                <a:latin typeface="Arial" panose="020B0604020202020204" pitchFamily="34" charset="0"/>
              </a:rPr>
              <a:t>Octubre 2016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763688" y="3573016"/>
            <a:ext cx="7200800" cy="1440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_tradnl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6" descr="ODSELSALVADOR_LOGO.jpg"/>
          <p:cNvPicPr>
            <a:picLocks noChangeAspect="1"/>
          </p:cNvPicPr>
          <p:nvPr/>
        </p:nvPicPr>
        <p:blipFill>
          <a:blip r:embed="rId3" cstate="print"/>
          <a:srcRect t="794"/>
          <a:stretch>
            <a:fillRect/>
          </a:stretch>
        </p:blipFill>
        <p:spPr>
          <a:xfrm>
            <a:off x="1152525" y="1340768"/>
            <a:ext cx="6838950" cy="3193901"/>
          </a:xfrm>
          <a:prstGeom prst="rect">
            <a:avLst/>
          </a:prstGeom>
        </p:spPr>
      </p:pic>
      <p:pic>
        <p:nvPicPr>
          <p:cNvPr id="9" name="Picture 8" descr="S_Logo_No UN Emblem-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0"/>
            <a:ext cx="1624557" cy="936000"/>
          </a:xfrm>
          <a:prstGeom prst="rect">
            <a:avLst/>
          </a:prstGeom>
        </p:spPr>
      </p:pic>
      <p:grpSp>
        <p:nvGrpSpPr>
          <p:cNvPr id="10" name="Agrupar 44"/>
          <p:cNvGrpSpPr/>
          <p:nvPr/>
        </p:nvGrpSpPr>
        <p:grpSpPr>
          <a:xfrm>
            <a:off x="1799184" y="-6613"/>
            <a:ext cx="7344816" cy="411277"/>
            <a:chOff x="-36512" y="6446723"/>
            <a:chExt cx="7344816" cy="411277"/>
          </a:xfrm>
        </p:grpSpPr>
        <p:sp>
          <p:nvSpPr>
            <p:cNvPr id="11" name="Rectángulo 45"/>
            <p:cNvSpPr/>
            <p:nvPr/>
          </p:nvSpPr>
          <p:spPr>
            <a:xfrm>
              <a:off x="-36512" y="6446723"/>
              <a:ext cx="432048" cy="411277"/>
            </a:xfrm>
            <a:prstGeom prst="rect">
              <a:avLst/>
            </a:prstGeom>
            <a:blipFill dpi="0" rotWithShape="1">
              <a:blip r:embed="rId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Rectángulo 46"/>
            <p:cNvSpPr/>
            <p:nvPr/>
          </p:nvSpPr>
          <p:spPr>
            <a:xfrm>
              <a:off x="395536" y="6453336"/>
              <a:ext cx="432048" cy="404664"/>
            </a:xfrm>
            <a:prstGeom prst="rect">
              <a:avLst/>
            </a:prstGeom>
            <a:blipFill dpi="0" rotWithShape="1">
              <a:blip r:embed="rId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Rectángulo 47"/>
            <p:cNvSpPr/>
            <p:nvPr/>
          </p:nvSpPr>
          <p:spPr>
            <a:xfrm>
              <a:off x="827584" y="6453336"/>
              <a:ext cx="432048" cy="404664"/>
            </a:xfrm>
            <a:prstGeom prst="rect">
              <a:avLst/>
            </a:prstGeom>
            <a:blipFill dpi="0" rotWithShape="1">
              <a:blip r:embed="rId7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Rectángulo 48"/>
            <p:cNvSpPr/>
            <p:nvPr/>
          </p:nvSpPr>
          <p:spPr>
            <a:xfrm>
              <a:off x="1259632" y="6453336"/>
              <a:ext cx="432048" cy="404664"/>
            </a:xfrm>
            <a:prstGeom prst="rect">
              <a:avLst/>
            </a:prstGeom>
            <a:blipFill dpi="0" rotWithShape="1">
              <a:blip r:embed="rId8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 49"/>
            <p:cNvSpPr/>
            <p:nvPr/>
          </p:nvSpPr>
          <p:spPr>
            <a:xfrm>
              <a:off x="1691680" y="6453336"/>
              <a:ext cx="432048" cy="404664"/>
            </a:xfrm>
            <a:prstGeom prst="rect">
              <a:avLst/>
            </a:prstGeom>
            <a:blipFill dpi="0" rotWithShape="1">
              <a:blip r:embed="rId9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Rectángulo 50"/>
            <p:cNvSpPr/>
            <p:nvPr/>
          </p:nvSpPr>
          <p:spPr>
            <a:xfrm>
              <a:off x="2123728" y="6453336"/>
              <a:ext cx="432048" cy="404664"/>
            </a:xfrm>
            <a:prstGeom prst="rect">
              <a:avLst/>
            </a:prstGeom>
            <a:blipFill dpi="0" rotWithShape="1">
              <a:blip r:embed="rId10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Rectángulo 51"/>
            <p:cNvSpPr/>
            <p:nvPr/>
          </p:nvSpPr>
          <p:spPr>
            <a:xfrm>
              <a:off x="2555776" y="6453336"/>
              <a:ext cx="432048" cy="404664"/>
            </a:xfrm>
            <a:prstGeom prst="rect">
              <a:avLst/>
            </a:prstGeom>
            <a:blipFill dpi="0" rotWithShape="1">
              <a:blip r:embed="rId11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Rectángulo 52"/>
            <p:cNvSpPr/>
            <p:nvPr/>
          </p:nvSpPr>
          <p:spPr>
            <a:xfrm>
              <a:off x="2987824" y="6453336"/>
              <a:ext cx="432048" cy="404664"/>
            </a:xfrm>
            <a:prstGeom prst="rect">
              <a:avLst/>
            </a:prstGeom>
            <a:blipFill dpi="0" rotWithShape="1">
              <a:blip r:embed="rId1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Rectángulo 53"/>
            <p:cNvSpPr/>
            <p:nvPr/>
          </p:nvSpPr>
          <p:spPr>
            <a:xfrm>
              <a:off x="3419872" y="6453336"/>
              <a:ext cx="432048" cy="404664"/>
            </a:xfrm>
            <a:prstGeom prst="rect">
              <a:avLst/>
            </a:prstGeom>
            <a:blipFill dpi="0" rotWithShape="1">
              <a:blip r:embed="rId13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Rectángulo 54"/>
            <p:cNvSpPr/>
            <p:nvPr/>
          </p:nvSpPr>
          <p:spPr>
            <a:xfrm>
              <a:off x="3851920" y="6453336"/>
              <a:ext cx="432048" cy="404664"/>
            </a:xfrm>
            <a:prstGeom prst="rect">
              <a:avLst/>
            </a:prstGeom>
            <a:blipFill dpi="0" rotWithShape="1">
              <a:blip r:embed="rId14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Rectángulo 55"/>
            <p:cNvSpPr/>
            <p:nvPr/>
          </p:nvSpPr>
          <p:spPr>
            <a:xfrm>
              <a:off x="4283968" y="6453336"/>
              <a:ext cx="432048" cy="404664"/>
            </a:xfrm>
            <a:prstGeom prst="rect">
              <a:avLst/>
            </a:prstGeom>
            <a:blipFill dpi="0" rotWithShape="1">
              <a:blip r:embed="rId1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Rectángulo 56"/>
            <p:cNvSpPr/>
            <p:nvPr/>
          </p:nvSpPr>
          <p:spPr>
            <a:xfrm>
              <a:off x="4716016" y="6453336"/>
              <a:ext cx="432048" cy="404664"/>
            </a:xfrm>
            <a:prstGeom prst="rect">
              <a:avLst/>
            </a:prstGeom>
            <a:blipFill dpi="0" rotWithShape="1">
              <a:blip r:embed="rId1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Rectángulo 57"/>
            <p:cNvSpPr/>
            <p:nvPr/>
          </p:nvSpPr>
          <p:spPr>
            <a:xfrm>
              <a:off x="5148064" y="6453336"/>
              <a:ext cx="432048" cy="404664"/>
            </a:xfrm>
            <a:prstGeom prst="rect">
              <a:avLst/>
            </a:prstGeom>
            <a:blipFill dpi="0" rotWithShape="1">
              <a:blip r:embed="rId17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Rectángulo 58"/>
            <p:cNvSpPr/>
            <p:nvPr/>
          </p:nvSpPr>
          <p:spPr>
            <a:xfrm>
              <a:off x="5580112" y="6453336"/>
              <a:ext cx="432048" cy="404664"/>
            </a:xfrm>
            <a:prstGeom prst="rect">
              <a:avLst/>
            </a:prstGeom>
            <a:blipFill dpi="0" rotWithShape="1">
              <a:blip r:embed="rId18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Rectángulo 59"/>
            <p:cNvSpPr/>
            <p:nvPr/>
          </p:nvSpPr>
          <p:spPr>
            <a:xfrm>
              <a:off x="6012160" y="6453336"/>
              <a:ext cx="432048" cy="404664"/>
            </a:xfrm>
            <a:prstGeom prst="rect">
              <a:avLst/>
            </a:prstGeom>
            <a:blipFill dpi="0" rotWithShape="1">
              <a:blip r:embed="rId19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Rectángulo 60"/>
            <p:cNvSpPr/>
            <p:nvPr/>
          </p:nvSpPr>
          <p:spPr>
            <a:xfrm>
              <a:off x="6444208" y="6453336"/>
              <a:ext cx="432048" cy="404664"/>
            </a:xfrm>
            <a:prstGeom prst="rect">
              <a:avLst/>
            </a:prstGeom>
            <a:blipFill dpi="0" rotWithShape="1">
              <a:blip r:embed="rId20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Rectángulo 61"/>
            <p:cNvSpPr/>
            <p:nvPr/>
          </p:nvSpPr>
          <p:spPr>
            <a:xfrm>
              <a:off x="6876256" y="6453336"/>
              <a:ext cx="432048" cy="404664"/>
            </a:xfrm>
            <a:prstGeom prst="rect">
              <a:avLst/>
            </a:prstGeom>
            <a:blipFill dpi="0" rotWithShape="1">
              <a:blip r:embed="rId21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8" name="Agrupar 44"/>
          <p:cNvGrpSpPr/>
          <p:nvPr/>
        </p:nvGrpSpPr>
        <p:grpSpPr>
          <a:xfrm>
            <a:off x="0" y="6446723"/>
            <a:ext cx="7344816" cy="411277"/>
            <a:chOff x="-36512" y="6446723"/>
            <a:chExt cx="7344816" cy="411277"/>
          </a:xfrm>
        </p:grpSpPr>
        <p:sp>
          <p:nvSpPr>
            <p:cNvPr id="29" name="Rectángulo 45"/>
            <p:cNvSpPr/>
            <p:nvPr/>
          </p:nvSpPr>
          <p:spPr>
            <a:xfrm>
              <a:off x="-36512" y="6446723"/>
              <a:ext cx="432048" cy="411277"/>
            </a:xfrm>
            <a:prstGeom prst="rect">
              <a:avLst/>
            </a:prstGeom>
            <a:blipFill dpi="0" rotWithShape="1">
              <a:blip r:embed="rId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46"/>
            <p:cNvSpPr/>
            <p:nvPr/>
          </p:nvSpPr>
          <p:spPr>
            <a:xfrm>
              <a:off x="395536" y="6453336"/>
              <a:ext cx="432048" cy="404664"/>
            </a:xfrm>
            <a:prstGeom prst="rect">
              <a:avLst/>
            </a:prstGeom>
            <a:blipFill dpi="0" rotWithShape="1">
              <a:blip r:embed="rId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1" name="Rectángulo 47"/>
            <p:cNvSpPr/>
            <p:nvPr/>
          </p:nvSpPr>
          <p:spPr>
            <a:xfrm>
              <a:off x="827584" y="6453336"/>
              <a:ext cx="432048" cy="404664"/>
            </a:xfrm>
            <a:prstGeom prst="rect">
              <a:avLst/>
            </a:prstGeom>
            <a:blipFill dpi="0" rotWithShape="1">
              <a:blip r:embed="rId7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2" name="Rectángulo 48"/>
            <p:cNvSpPr/>
            <p:nvPr/>
          </p:nvSpPr>
          <p:spPr>
            <a:xfrm>
              <a:off x="1259632" y="6453336"/>
              <a:ext cx="432048" cy="404664"/>
            </a:xfrm>
            <a:prstGeom prst="rect">
              <a:avLst/>
            </a:prstGeom>
            <a:blipFill dpi="0" rotWithShape="1">
              <a:blip r:embed="rId8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Rectángulo 49"/>
            <p:cNvSpPr/>
            <p:nvPr/>
          </p:nvSpPr>
          <p:spPr>
            <a:xfrm>
              <a:off x="1691680" y="6453336"/>
              <a:ext cx="432048" cy="404664"/>
            </a:xfrm>
            <a:prstGeom prst="rect">
              <a:avLst/>
            </a:prstGeom>
            <a:blipFill dpi="0" rotWithShape="1">
              <a:blip r:embed="rId9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Rectángulo 50"/>
            <p:cNvSpPr/>
            <p:nvPr/>
          </p:nvSpPr>
          <p:spPr>
            <a:xfrm>
              <a:off x="2123728" y="6453336"/>
              <a:ext cx="432048" cy="404664"/>
            </a:xfrm>
            <a:prstGeom prst="rect">
              <a:avLst/>
            </a:prstGeom>
            <a:blipFill dpi="0" rotWithShape="1">
              <a:blip r:embed="rId10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5" name="Rectángulo 51"/>
            <p:cNvSpPr/>
            <p:nvPr/>
          </p:nvSpPr>
          <p:spPr>
            <a:xfrm>
              <a:off x="2555776" y="6453336"/>
              <a:ext cx="432048" cy="404664"/>
            </a:xfrm>
            <a:prstGeom prst="rect">
              <a:avLst/>
            </a:prstGeom>
            <a:blipFill dpi="0" rotWithShape="1">
              <a:blip r:embed="rId11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Rectángulo 52"/>
            <p:cNvSpPr/>
            <p:nvPr/>
          </p:nvSpPr>
          <p:spPr>
            <a:xfrm>
              <a:off x="2987824" y="6453336"/>
              <a:ext cx="432048" cy="404664"/>
            </a:xfrm>
            <a:prstGeom prst="rect">
              <a:avLst/>
            </a:prstGeom>
            <a:blipFill dpi="0" rotWithShape="1">
              <a:blip r:embed="rId1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Rectángulo 53"/>
            <p:cNvSpPr/>
            <p:nvPr/>
          </p:nvSpPr>
          <p:spPr>
            <a:xfrm>
              <a:off x="3419872" y="6453336"/>
              <a:ext cx="432048" cy="404664"/>
            </a:xfrm>
            <a:prstGeom prst="rect">
              <a:avLst/>
            </a:prstGeom>
            <a:blipFill dpi="0" rotWithShape="1">
              <a:blip r:embed="rId13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ctángulo 54"/>
            <p:cNvSpPr/>
            <p:nvPr/>
          </p:nvSpPr>
          <p:spPr>
            <a:xfrm>
              <a:off x="3851920" y="6453336"/>
              <a:ext cx="432048" cy="404664"/>
            </a:xfrm>
            <a:prstGeom prst="rect">
              <a:avLst/>
            </a:prstGeom>
            <a:blipFill dpi="0" rotWithShape="1">
              <a:blip r:embed="rId14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ctángulo 55"/>
            <p:cNvSpPr/>
            <p:nvPr/>
          </p:nvSpPr>
          <p:spPr>
            <a:xfrm>
              <a:off x="4283968" y="6453336"/>
              <a:ext cx="432048" cy="404664"/>
            </a:xfrm>
            <a:prstGeom prst="rect">
              <a:avLst/>
            </a:prstGeom>
            <a:blipFill dpi="0" rotWithShape="1">
              <a:blip r:embed="rId15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0" name="Rectángulo 56"/>
            <p:cNvSpPr/>
            <p:nvPr/>
          </p:nvSpPr>
          <p:spPr>
            <a:xfrm>
              <a:off x="4716016" y="6453336"/>
              <a:ext cx="432048" cy="404664"/>
            </a:xfrm>
            <a:prstGeom prst="rect">
              <a:avLst/>
            </a:prstGeom>
            <a:blipFill dpi="0" rotWithShape="1">
              <a:blip r:embed="rId16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Rectángulo 57"/>
            <p:cNvSpPr/>
            <p:nvPr/>
          </p:nvSpPr>
          <p:spPr>
            <a:xfrm>
              <a:off x="5148064" y="6453336"/>
              <a:ext cx="432048" cy="404664"/>
            </a:xfrm>
            <a:prstGeom prst="rect">
              <a:avLst/>
            </a:prstGeom>
            <a:blipFill dpi="0" rotWithShape="1">
              <a:blip r:embed="rId17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Rectángulo 58"/>
            <p:cNvSpPr/>
            <p:nvPr/>
          </p:nvSpPr>
          <p:spPr>
            <a:xfrm>
              <a:off x="5580112" y="6453336"/>
              <a:ext cx="432048" cy="404664"/>
            </a:xfrm>
            <a:prstGeom prst="rect">
              <a:avLst/>
            </a:prstGeom>
            <a:blipFill dpi="0" rotWithShape="1">
              <a:blip r:embed="rId18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Rectángulo 59"/>
            <p:cNvSpPr/>
            <p:nvPr/>
          </p:nvSpPr>
          <p:spPr>
            <a:xfrm>
              <a:off x="6012160" y="6453336"/>
              <a:ext cx="432048" cy="404664"/>
            </a:xfrm>
            <a:prstGeom prst="rect">
              <a:avLst/>
            </a:prstGeom>
            <a:blipFill dpi="0" rotWithShape="1">
              <a:blip r:embed="rId19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4" name="Rectángulo 60"/>
            <p:cNvSpPr/>
            <p:nvPr/>
          </p:nvSpPr>
          <p:spPr>
            <a:xfrm>
              <a:off x="6444208" y="6453336"/>
              <a:ext cx="432048" cy="404664"/>
            </a:xfrm>
            <a:prstGeom prst="rect">
              <a:avLst/>
            </a:prstGeom>
            <a:blipFill dpi="0" rotWithShape="1">
              <a:blip r:embed="rId20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5" name="Rectángulo 61"/>
            <p:cNvSpPr/>
            <p:nvPr/>
          </p:nvSpPr>
          <p:spPr>
            <a:xfrm>
              <a:off x="6876256" y="6453336"/>
              <a:ext cx="432048" cy="404664"/>
            </a:xfrm>
            <a:prstGeom prst="rect">
              <a:avLst/>
            </a:prstGeom>
            <a:blipFill dpi="0" rotWithShape="1">
              <a:blip r:embed="rId21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46" name="Picture 45" descr="S_Logo_No UN Emblem-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1939" y="5922000"/>
            <a:ext cx="1624557" cy="936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331640" y="515719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u="sng" dirty="0"/>
              <a:t>www.odselsalvador.gob.sv</a:t>
            </a:r>
          </a:p>
        </p:txBody>
      </p:sp>
    </p:spTree>
    <p:extLst>
      <p:ext uri="{BB962C8B-B14F-4D97-AF65-F5344CB8AC3E}">
        <p14:creationId xmlns:p14="http://schemas.microsoft.com/office/powerpoint/2010/main" val="1456253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3">
      <a:dk1>
        <a:srgbClr val="002395"/>
      </a:dk1>
      <a:lt1>
        <a:srgbClr val="FFFFFF"/>
      </a:lt1>
      <a:dk2>
        <a:srgbClr val="FFFFF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684</Words>
  <Application>Microsoft Office PowerPoint</Application>
  <PresentationFormat>Presentación en pantalla (4:3)</PresentationFormat>
  <Paragraphs>79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MS PGothic</vt:lpstr>
      <vt:lpstr>Arial</vt:lpstr>
      <vt:lpstr>Calibri</vt:lpstr>
      <vt:lpstr>Wingdings</vt:lpstr>
      <vt:lpstr>Tema de Office</vt:lpstr>
      <vt:lpstr> Avances en la implementación de la Agenda 2030 para el Desarrollo Sostenible e Iniciativa Piloto ODS 16  </vt:lpstr>
      <vt:lpstr>I. Implementación de la Agenda 2030</vt:lpstr>
      <vt:lpstr>Hoja de ruta para la implementación de la Agenda 2030 en El Salvador</vt:lpstr>
      <vt:lpstr>Presentación de PowerPoint</vt:lpstr>
      <vt:lpstr>Presentación de PowerPoint</vt:lpstr>
      <vt:lpstr>Principales avances</vt:lpstr>
      <vt:lpstr>Arreglos institucionales para la implementación de la Agenda 2030</vt:lpstr>
      <vt:lpstr>Diagnóstico  de capacidades nacionales para la producción de los indicadores ODS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Lidice Nahomi</dc:creator>
  <cp:lastModifiedBy>Laura Rivera</cp:lastModifiedBy>
  <cp:revision>15</cp:revision>
  <dcterms:created xsi:type="dcterms:W3CDTF">2017-04-16T09:19:36Z</dcterms:created>
  <dcterms:modified xsi:type="dcterms:W3CDTF">2017-06-14T18:35:06Z</dcterms:modified>
</cp:coreProperties>
</file>