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5" r:id="rId3"/>
    <p:sldId id="276" r:id="rId4"/>
    <p:sldId id="278" r:id="rId5"/>
    <p:sldId id="280" r:id="rId6"/>
    <p:sldId id="289" r:id="rId7"/>
    <p:sldId id="281" r:id="rId8"/>
    <p:sldId id="257" r:id="rId9"/>
    <p:sldId id="258" r:id="rId10"/>
    <p:sldId id="306" r:id="rId11"/>
    <p:sldId id="307" r:id="rId12"/>
    <p:sldId id="308" r:id="rId13"/>
    <p:sldId id="309" r:id="rId14"/>
    <p:sldId id="311" r:id="rId15"/>
    <p:sldId id="295" r:id="rId16"/>
    <p:sldId id="296" r:id="rId17"/>
    <p:sldId id="297" r:id="rId18"/>
    <p:sldId id="299" r:id="rId19"/>
    <p:sldId id="300" r:id="rId20"/>
    <p:sldId id="302" r:id="rId21"/>
    <p:sldId id="304" r:id="rId22"/>
    <p:sldId id="305" r:id="rId23"/>
    <p:sldId id="310" r:id="rId24"/>
    <p:sldId id="312" r:id="rId25"/>
    <p:sldId id="286" r:id="rId26"/>
    <p:sldId id="287" r:id="rId27"/>
    <p:sldId id="288" r:id="rId28"/>
    <p:sldId id="313" r:id="rId29"/>
    <p:sldId id="314" r:id="rId30"/>
    <p:sldId id="315" r:id="rId31"/>
    <p:sldId id="316" r:id="rId32"/>
    <p:sldId id="317" r:id="rId33"/>
  </p:sldIdLst>
  <p:sldSz cx="12192000" cy="6858000"/>
  <p:notesSz cx="6858000" cy="9313863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7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R\Documents\Traspaso%20a%20Dell\Estudios,%20recursos,%20temas%20de%20desarrollo\Insumos%20Investigaciones%20Violencia\Trabajo%20para%20presentaci&#243;n%20SSR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MR\Documents\Traspaso%20a%20Dell\Estudios,%20recursos,%20temas%20de%20desarrollo\Pobreza%20en%20Guatemal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%20Incluir%20en%20CIPREVI%202\DIJIN%20Medell&#237;n\Compilaci&#243;n%20datos%20EMViPCi%20p%20Medell&#237;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%20Incluir%20en%20CIPREVI%202\EMViPCi\Informe%20final\Resultados\OUTPUT%20Vict%20x%20delito%20x%20sexo%20x%20municipio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%20Incluir%20en%20CIPREVI%202\DIJIN%20Medell&#237;n\Compilaci&#243;n%20datos%20EMViPCi%20p%20Medell&#237;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%20Incluir%20en%20CIPREVI%202\DIJIN%20Medell&#237;n\Compilaci&#243;n%20datos%20EMViPCi%20p%20Medell&#237;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%20Incluir%20en%20CIPREVI%202\EMViPCi\Informe%20final\Resultados\Costos%20econ&#243;micos%20y%20de%20salud,%20descriptives%20por%20municipio%20todos%20los%20delitos\OUTPUT%20Descriptives%20Costos%20econ&#243;micos%20y%20de%20salud%20todos%20los%20delitos%20COBAN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 smtClean="0"/>
              <a:t>Tasa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homicidios</a:t>
            </a:r>
            <a:r>
              <a:rPr lang="en-US" sz="1600" b="1" dirty="0" smtClean="0"/>
              <a:t> Guatemala (</a:t>
            </a:r>
            <a:r>
              <a:rPr lang="en-US" sz="1600" b="1" dirty="0" err="1" smtClean="0"/>
              <a:t>país</a:t>
            </a:r>
            <a:r>
              <a:rPr lang="en-US" sz="1600" b="1" dirty="0" smtClean="0"/>
              <a:t>) 1996</a:t>
            </a:r>
            <a:r>
              <a:rPr lang="en-US" sz="1600" b="1" baseline="0" dirty="0" smtClean="0"/>
              <a:t> – 2016. Fuentes: PNC / INE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Sheet1!$B$2:$B$22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35.299999999999997</c:v>
                </c:pt>
                <c:pt idx="1">
                  <c:v>38.200000000000003</c:v>
                </c:pt>
                <c:pt idx="2">
                  <c:v>30.9</c:v>
                </c:pt>
                <c:pt idx="3">
                  <c:v>24.2</c:v>
                </c:pt>
                <c:pt idx="4" formatCode="0.0">
                  <c:v>25.869895272356814</c:v>
                </c:pt>
                <c:pt idx="5" formatCode="0.0">
                  <c:v>28.078037472096906</c:v>
                </c:pt>
                <c:pt idx="6" formatCode="0.0">
                  <c:v>30.794321326996936</c:v>
                </c:pt>
                <c:pt idx="7" formatCode="0.0">
                  <c:v>35.054149850409708</c:v>
                </c:pt>
                <c:pt idx="8" formatCode="0.0">
                  <c:v>36.374785711997085</c:v>
                </c:pt>
                <c:pt idx="9" formatCode="0.0">
                  <c:v>42.029470705821105</c:v>
                </c:pt>
                <c:pt idx="10" formatCode="0.0">
                  <c:v>45.203997922997274</c:v>
                </c:pt>
                <c:pt idx="11" formatCode="0.0">
                  <c:v>43.320341976669511</c:v>
                </c:pt>
                <c:pt idx="12" formatCode="0.0">
                  <c:v>46.001499508510676</c:v>
                </c:pt>
                <c:pt idx="13" formatCode="0.0">
                  <c:v>46.357805351009127</c:v>
                </c:pt>
                <c:pt idx="14" formatCode="0.0">
                  <c:v>41.49936654280684</c:v>
                </c:pt>
                <c:pt idx="15" formatCode="0.0">
                  <c:v>38.61010946010208</c:v>
                </c:pt>
                <c:pt idx="16" formatCode="0.0">
                  <c:v>34.199374725302064</c:v>
                </c:pt>
                <c:pt idx="17" formatCode="0.0">
                  <c:v>34.025582421191686</c:v>
                </c:pt>
                <c:pt idx="18" formatCode="0.0">
                  <c:v>31.619552923784823</c:v>
                </c:pt>
                <c:pt idx="19" formatCode="0.0">
                  <c:v>29.537343690237961</c:v>
                </c:pt>
                <c:pt idx="20" formatCode="0.0">
                  <c:v>27.3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7310392"/>
        <c:axId val="357309216"/>
      </c:lineChart>
      <c:catAx>
        <c:axId val="35731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57309216"/>
        <c:crosses val="autoZero"/>
        <c:auto val="1"/>
        <c:lblAlgn val="ctr"/>
        <c:lblOffset val="100"/>
        <c:noMultiLvlLbl val="0"/>
      </c:catAx>
      <c:valAx>
        <c:axId val="35730921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57310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HN" sz="1200"/>
              <a:t>Distribución</a:t>
            </a:r>
            <a:r>
              <a:rPr lang="es-HN" sz="1200" baseline="0"/>
              <a:t> de los asaltos por lugar de incidencia</a:t>
            </a:r>
          </a:p>
          <a:p>
            <a:pPr>
              <a:defRPr/>
            </a:pPr>
            <a:r>
              <a:rPr lang="es-HN" sz="1200" baseline="0"/>
              <a:t>San Pedro Carchá</a:t>
            </a:r>
            <a:endParaRPr lang="es-HN" sz="1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'Para gráficos'!$B$4</c:f>
              <c:strCache>
                <c:ptCount val="1"/>
                <c:pt idx="0">
                  <c:v>San Pedro Carchá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'Para gráficos'!$C$2:$F$2</c:f>
              <c:strCache>
                <c:ptCount val="4"/>
                <c:pt idx="0">
                  <c:v>Mismo colonia/barrio</c:v>
                </c:pt>
                <c:pt idx="1">
                  <c:v>Misma zona</c:v>
                </c:pt>
                <c:pt idx="2">
                  <c:v>Mismo municipio/otra zona</c:v>
                </c:pt>
                <c:pt idx="3">
                  <c:v>Otro municipio</c:v>
                </c:pt>
              </c:strCache>
            </c:strRef>
          </c:cat>
          <c:val>
            <c:numRef>
              <c:f>'Para gráficos'!$C$4:$F$4</c:f>
              <c:numCache>
                <c:formatCode>###0.0%</c:formatCode>
                <c:ptCount val="4"/>
                <c:pt idx="0">
                  <c:v>0.41176470588235364</c:v>
                </c:pt>
                <c:pt idx="1">
                  <c:v>0.17647058823529421</c:v>
                </c:pt>
                <c:pt idx="2">
                  <c:v>0.11764705882352942</c:v>
                </c:pt>
                <c:pt idx="3">
                  <c:v>0.29411764705882382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9432400"/>
        <c:axId val="369437104"/>
      </c:barChart>
      <c:catAx>
        <c:axId val="36943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369437104"/>
        <c:crosses val="autoZero"/>
        <c:auto val="1"/>
        <c:lblAlgn val="ctr"/>
        <c:lblOffset val="100"/>
        <c:noMultiLvlLbl val="0"/>
      </c:catAx>
      <c:valAx>
        <c:axId val="36943710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694324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s-HN" sz="2400" dirty="0"/>
              <a:t>Índice de Inseguridad </a:t>
            </a:r>
            <a:r>
              <a:rPr lang="es-HN" sz="2400" dirty="0" smtClean="0"/>
              <a:t>por </a:t>
            </a:r>
            <a:r>
              <a:rPr lang="es-HN" sz="2400" dirty="0"/>
              <a:t>municipio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Sheet1!$C$14</c:f>
              <c:strCache>
                <c:ptCount val="1"/>
                <c:pt idx="0">
                  <c:v>Muy Inseguro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Sheet1!$B$15:$B$21</c:f>
              <c:strCache>
                <c:ptCount val="7"/>
                <c:pt idx="0">
                  <c:v>Cobán</c:v>
                </c:pt>
                <c:pt idx="1">
                  <c:v>San Pedro Carchá</c:v>
                </c:pt>
                <c:pt idx="2">
                  <c:v>Santa Cruz del K'iche'</c:v>
                </c:pt>
                <c:pt idx="3">
                  <c:v>San Antonio Ilotenango</c:v>
                </c:pt>
                <c:pt idx="4">
                  <c:v>Salamá</c:v>
                </c:pt>
                <c:pt idx="5">
                  <c:v>Rabinal</c:v>
                </c:pt>
                <c:pt idx="6">
                  <c:v>TOTAL</c:v>
                </c:pt>
              </c:strCache>
            </c:strRef>
          </c:cat>
          <c:val>
            <c:numRef>
              <c:f>Sheet1!$C$15:$C$21</c:f>
              <c:numCache>
                <c:formatCode>###0.0%</c:formatCode>
                <c:ptCount val="7"/>
                <c:pt idx="0">
                  <c:v>8.3582089552238822E-2</c:v>
                </c:pt>
                <c:pt idx="1">
                  <c:v>9.5022624434389164E-2</c:v>
                </c:pt>
                <c:pt idx="2">
                  <c:v>4.2105263157894736E-2</c:v>
                </c:pt>
                <c:pt idx="3">
                  <c:v>0</c:v>
                </c:pt>
                <c:pt idx="4">
                  <c:v>4.7923322683706082E-2</c:v>
                </c:pt>
                <c:pt idx="5">
                  <c:v>6.3025210084033639E-2</c:v>
                </c:pt>
                <c:pt idx="6">
                  <c:v>6.0394151303242279E-2</c:v>
                </c:pt>
              </c:numCache>
            </c:numRef>
          </c:val>
        </c:ser>
        <c:ser>
          <c:idx val="1"/>
          <c:order val="1"/>
          <c:tx>
            <c:strRef>
              <c:f>Sheet1!$D$14</c:f>
              <c:strCache>
                <c:ptCount val="1"/>
                <c:pt idx="0">
                  <c:v>Inseguro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Sheet1!$B$15:$B$21</c:f>
              <c:strCache>
                <c:ptCount val="7"/>
                <c:pt idx="0">
                  <c:v>Cobán</c:v>
                </c:pt>
                <c:pt idx="1">
                  <c:v>San Pedro Carchá</c:v>
                </c:pt>
                <c:pt idx="2">
                  <c:v>Santa Cruz del K'iche'</c:v>
                </c:pt>
                <c:pt idx="3">
                  <c:v>San Antonio Ilotenango</c:v>
                </c:pt>
                <c:pt idx="4">
                  <c:v>Salamá</c:v>
                </c:pt>
                <c:pt idx="5">
                  <c:v>Rabinal</c:v>
                </c:pt>
                <c:pt idx="6">
                  <c:v>TOTAL</c:v>
                </c:pt>
              </c:strCache>
            </c:strRef>
          </c:cat>
          <c:val>
            <c:numRef>
              <c:f>Sheet1!$D$15:$D$21</c:f>
              <c:numCache>
                <c:formatCode>###0.0%</c:formatCode>
                <c:ptCount val="7"/>
                <c:pt idx="0">
                  <c:v>0.57014925373134362</c:v>
                </c:pt>
                <c:pt idx="1">
                  <c:v>0.54298642533936647</c:v>
                </c:pt>
                <c:pt idx="2">
                  <c:v>0.55526315789473657</c:v>
                </c:pt>
                <c:pt idx="3">
                  <c:v>0.34883720930232581</c:v>
                </c:pt>
                <c:pt idx="4">
                  <c:v>0.54313099041533541</c:v>
                </c:pt>
                <c:pt idx="5">
                  <c:v>0.50840336134453756</c:v>
                </c:pt>
                <c:pt idx="6">
                  <c:v>0.53591862682771751</c:v>
                </c:pt>
              </c:numCache>
            </c:numRef>
          </c:val>
        </c:ser>
        <c:ser>
          <c:idx val="2"/>
          <c:order val="2"/>
          <c:tx>
            <c:strRef>
              <c:f>Sheet1!$E$14</c:f>
              <c:strCache>
                <c:ptCount val="1"/>
                <c:pt idx="0">
                  <c:v>Seguro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Sheet1!$B$15:$B$21</c:f>
              <c:strCache>
                <c:ptCount val="7"/>
                <c:pt idx="0">
                  <c:v>Cobán</c:v>
                </c:pt>
                <c:pt idx="1">
                  <c:v>San Pedro Carchá</c:v>
                </c:pt>
                <c:pt idx="2">
                  <c:v>Santa Cruz del K'iche'</c:v>
                </c:pt>
                <c:pt idx="3">
                  <c:v>San Antonio Ilotenango</c:v>
                </c:pt>
                <c:pt idx="4">
                  <c:v>Salamá</c:v>
                </c:pt>
                <c:pt idx="5">
                  <c:v>Rabinal</c:v>
                </c:pt>
                <c:pt idx="6">
                  <c:v>TOTAL</c:v>
                </c:pt>
              </c:strCache>
            </c:strRef>
          </c:cat>
          <c:val>
            <c:numRef>
              <c:f>Sheet1!$E$15:$E$21</c:f>
              <c:numCache>
                <c:formatCode>###0.0%</c:formatCode>
                <c:ptCount val="7"/>
                <c:pt idx="0">
                  <c:v>0.32238805970149298</c:v>
                </c:pt>
                <c:pt idx="1">
                  <c:v>0.32126696832579227</c:v>
                </c:pt>
                <c:pt idx="2">
                  <c:v>0.38157894736842163</c:v>
                </c:pt>
                <c:pt idx="3">
                  <c:v>0.60465116279069764</c:v>
                </c:pt>
                <c:pt idx="4">
                  <c:v>0.39616613418530378</c:v>
                </c:pt>
                <c:pt idx="5">
                  <c:v>0.39495798319327791</c:v>
                </c:pt>
                <c:pt idx="6">
                  <c:v>0.37762237762237816</c:v>
                </c:pt>
              </c:numCache>
            </c:numRef>
          </c:val>
        </c:ser>
        <c:ser>
          <c:idx val="3"/>
          <c:order val="3"/>
          <c:tx>
            <c:strRef>
              <c:f>Sheet1!$F$14</c:f>
              <c:strCache>
                <c:ptCount val="1"/>
                <c:pt idx="0">
                  <c:v>Muy Seguro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Sheet1!$B$15:$B$21</c:f>
              <c:strCache>
                <c:ptCount val="7"/>
                <c:pt idx="0">
                  <c:v>Cobán</c:v>
                </c:pt>
                <c:pt idx="1">
                  <c:v>San Pedro Carchá</c:v>
                </c:pt>
                <c:pt idx="2">
                  <c:v>Santa Cruz del K'iche'</c:v>
                </c:pt>
                <c:pt idx="3">
                  <c:v>San Antonio Ilotenango</c:v>
                </c:pt>
                <c:pt idx="4">
                  <c:v>Salamá</c:v>
                </c:pt>
                <c:pt idx="5">
                  <c:v>Rabinal</c:v>
                </c:pt>
                <c:pt idx="6">
                  <c:v>TOTAL</c:v>
                </c:pt>
              </c:strCache>
            </c:strRef>
          </c:cat>
          <c:val>
            <c:numRef>
              <c:f>Sheet1!$F$15:$F$21</c:f>
              <c:numCache>
                <c:formatCode>###0.0%</c:formatCode>
                <c:ptCount val="7"/>
                <c:pt idx="0">
                  <c:v>2.3880597014925408E-2</c:v>
                </c:pt>
                <c:pt idx="1">
                  <c:v>4.0723981900452524E-2</c:v>
                </c:pt>
                <c:pt idx="2">
                  <c:v>2.1052631578947382E-2</c:v>
                </c:pt>
                <c:pt idx="3">
                  <c:v>4.651162790697682E-2</c:v>
                </c:pt>
                <c:pt idx="4">
                  <c:v>1.2779552715654953E-2</c:v>
                </c:pt>
                <c:pt idx="5">
                  <c:v>3.3613445378151259E-2</c:v>
                </c:pt>
                <c:pt idx="6">
                  <c:v>2.606484424666243E-2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9439848"/>
        <c:axId val="369439456"/>
      </c:barChart>
      <c:catAx>
        <c:axId val="369439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9439456"/>
        <c:crosses val="autoZero"/>
        <c:auto val="1"/>
        <c:lblAlgn val="ctr"/>
        <c:lblOffset val="100"/>
        <c:noMultiLvlLbl val="0"/>
      </c:catAx>
      <c:valAx>
        <c:axId val="369439456"/>
        <c:scaling>
          <c:orientation val="minMax"/>
        </c:scaling>
        <c:delete val="0"/>
        <c:axPos val="l"/>
        <c:majorGridlines/>
        <c:numFmt formatCode="###0.0%" sourceLinked="1"/>
        <c:majorTickMark val="out"/>
        <c:minorTickMark val="none"/>
        <c:tickLblPos val="nextTo"/>
        <c:crossAx val="3694398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s-GT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s-G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2200" b="1" dirty="0"/>
              <a:t>Tasa de homicidios Triángulo</a:t>
            </a:r>
            <a:r>
              <a:rPr lang="es-GT" sz="2200" b="1" baseline="0" dirty="0"/>
              <a:t> Norte 2016</a:t>
            </a:r>
          </a:p>
          <a:p>
            <a:pPr>
              <a:defRPr sz="2100"/>
            </a:pPr>
            <a:r>
              <a:rPr lang="es-GT" sz="1800" baseline="0" dirty="0"/>
              <a:t>Guatemala desagregada por etnicidad</a:t>
            </a:r>
            <a:endParaRPr lang="es-GT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0"/>
                  <c:y val="-3.283173263077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77294685990338E-2"/>
                  <c:y val="-2.188782175385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46376811594203E-3"/>
                  <c:y val="-2.188782175385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463768115941145E-3"/>
                  <c:y val="-2.188782175385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46376811594203E-3"/>
                  <c:y val="-2.553579204616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Sheet2!$O$382:$O$386</c:f>
              <c:strCache>
                <c:ptCount val="5"/>
                <c:pt idx="0">
                  <c:v>El Salvador</c:v>
                </c:pt>
                <c:pt idx="1">
                  <c:v>Honduras</c:v>
                </c:pt>
                <c:pt idx="2">
                  <c:v>Guatemala</c:v>
                </c:pt>
                <c:pt idx="3">
                  <c:v>GT Indígena</c:v>
                </c:pt>
                <c:pt idx="4">
                  <c:v>GT Mestiza</c:v>
                </c:pt>
              </c:strCache>
            </c:strRef>
          </c:cat>
          <c:val>
            <c:numRef>
              <c:f>Sheet2!$P$382:$P$386</c:f>
              <c:numCache>
                <c:formatCode>General</c:formatCode>
                <c:ptCount val="5"/>
                <c:pt idx="0">
                  <c:v>81</c:v>
                </c:pt>
                <c:pt idx="1">
                  <c:v>59</c:v>
                </c:pt>
                <c:pt idx="2">
                  <c:v>27</c:v>
                </c:pt>
                <c:pt idx="3">
                  <c:v>8</c:v>
                </c:pt>
                <c:pt idx="4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5436648"/>
        <c:axId val="365433120"/>
        <c:axId val="0"/>
      </c:bar3DChart>
      <c:catAx>
        <c:axId val="36543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65433120"/>
        <c:crosses val="autoZero"/>
        <c:auto val="1"/>
        <c:lblAlgn val="ctr"/>
        <c:lblOffset val="100"/>
        <c:noMultiLvlLbl val="0"/>
      </c:catAx>
      <c:valAx>
        <c:axId val="36543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6543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2200" b="1" dirty="0"/>
              <a:t>Pobreza</a:t>
            </a:r>
            <a:r>
              <a:rPr lang="es-GT" sz="2200" b="1" baseline="0" dirty="0"/>
              <a:t> Total y Extrema en Guatemala </a:t>
            </a:r>
            <a:r>
              <a:rPr lang="es-GT" sz="2200" b="1" baseline="0" dirty="0" smtClean="0"/>
              <a:t>2000 </a:t>
            </a:r>
            <a:r>
              <a:rPr lang="es-GT" sz="2200" b="1" baseline="0" dirty="0"/>
              <a:t>- </a:t>
            </a:r>
            <a:r>
              <a:rPr lang="es-GT" sz="2200" b="1" baseline="0" dirty="0" smtClean="0"/>
              <a:t>2014</a:t>
            </a:r>
          </a:p>
          <a:p>
            <a:pPr>
              <a:defRPr sz="2000"/>
            </a:pPr>
            <a:r>
              <a:rPr lang="es-GT" sz="2000" baseline="0" dirty="0" smtClean="0"/>
              <a:t>Mediciones </a:t>
            </a:r>
            <a:r>
              <a:rPr lang="es-GT" sz="2000" baseline="0" dirty="0"/>
              <a:t>ENCOVI - INE</a:t>
            </a:r>
            <a:endParaRPr lang="es-GT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'[Pobreza en Guatemala.xlsx]Sheet1'!$C$4</c:f>
              <c:strCache>
                <c:ptCount val="1"/>
                <c:pt idx="0">
                  <c:v>Pobreza Extrema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'[Pobreza en Guatemala.xlsx]Sheet1'!$B$5:$B$8</c:f>
              <c:numCache>
                <c:formatCode>General</c:formatCode>
                <c:ptCount val="4"/>
                <c:pt idx="0">
                  <c:v>2000</c:v>
                </c:pt>
                <c:pt idx="1">
                  <c:v>2006</c:v>
                </c:pt>
                <c:pt idx="2">
                  <c:v>2011</c:v>
                </c:pt>
                <c:pt idx="3">
                  <c:v>2014</c:v>
                </c:pt>
              </c:numCache>
            </c:numRef>
          </c:cat>
          <c:val>
            <c:numRef>
              <c:f>'[Pobreza en Guatemala.xlsx]Sheet1'!$C$5:$C$8</c:f>
              <c:numCache>
                <c:formatCode>0.0%</c:formatCode>
                <c:ptCount val="4"/>
                <c:pt idx="0">
                  <c:v>0.157</c:v>
                </c:pt>
                <c:pt idx="1">
                  <c:v>0.152</c:v>
                </c:pt>
                <c:pt idx="2">
                  <c:v>0.13300000000000001</c:v>
                </c:pt>
                <c:pt idx="3">
                  <c:v>0.23400000000000001</c:v>
                </c:pt>
              </c:numCache>
            </c:numRef>
          </c:val>
        </c:ser>
        <c:ser>
          <c:idx val="1"/>
          <c:order val="1"/>
          <c:tx>
            <c:strRef>
              <c:f>'[Pobreza en Guatemala.xlsx]Sheet1'!$D$4</c:f>
              <c:strCache>
                <c:ptCount val="1"/>
                <c:pt idx="0">
                  <c:v>Pobreza Total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'[Pobreza en Guatemala.xlsx]Sheet1'!$B$5:$B$8</c:f>
              <c:numCache>
                <c:formatCode>General</c:formatCode>
                <c:ptCount val="4"/>
                <c:pt idx="0">
                  <c:v>2000</c:v>
                </c:pt>
                <c:pt idx="1">
                  <c:v>2006</c:v>
                </c:pt>
                <c:pt idx="2">
                  <c:v>2011</c:v>
                </c:pt>
                <c:pt idx="3">
                  <c:v>2014</c:v>
                </c:pt>
              </c:numCache>
            </c:numRef>
          </c:cat>
          <c:val>
            <c:numRef>
              <c:f>'[Pobreza en Guatemala.xlsx]Sheet1'!$D$5:$D$8</c:f>
              <c:numCache>
                <c:formatCode>0.0%</c:formatCode>
                <c:ptCount val="4"/>
                <c:pt idx="0">
                  <c:v>0.40300000000000002</c:v>
                </c:pt>
                <c:pt idx="1">
                  <c:v>0.35799999999999998</c:v>
                </c:pt>
                <c:pt idx="2">
                  <c:v>0.40400000000000003</c:v>
                </c:pt>
                <c:pt idx="3">
                  <c:v>0.59299999999999997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5434688"/>
        <c:axId val="364810384"/>
      </c:barChart>
      <c:catAx>
        <c:axId val="36543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64810384"/>
        <c:crosses val="autoZero"/>
        <c:auto val="1"/>
        <c:lblAlgn val="ctr"/>
        <c:lblOffset val="100"/>
        <c:noMultiLvlLbl val="0"/>
      </c:catAx>
      <c:valAx>
        <c:axId val="36481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6543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s-HN" sz="2800" dirty="0"/>
              <a:t>Porcentaje de </a:t>
            </a:r>
            <a:r>
              <a:rPr lang="es-HN" sz="2800" dirty="0" smtClean="0"/>
              <a:t>población indígena en cada municipio encuestado</a:t>
            </a:r>
            <a:endParaRPr lang="es-HN" sz="2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Etnicidad!$C$3</c:f>
              <c:strCache>
                <c:ptCount val="1"/>
                <c:pt idx="0">
                  <c:v>Pobación indígena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Etnicidad!$B$4:$B$9</c:f>
              <c:strCache>
                <c:ptCount val="6"/>
                <c:pt idx="0">
                  <c:v>Rabinal</c:v>
                </c:pt>
                <c:pt idx="1">
                  <c:v>Salamá</c:v>
                </c:pt>
                <c:pt idx="2">
                  <c:v>Cobán</c:v>
                </c:pt>
                <c:pt idx="3">
                  <c:v>San Pedro Carchá</c:v>
                </c:pt>
                <c:pt idx="4">
                  <c:v>Santa Cruz del K'iche'</c:v>
                </c:pt>
                <c:pt idx="5">
                  <c:v>San Antonio Ilotenango</c:v>
                </c:pt>
              </c:strCache>
            </c:strRef>
          </c:cat>
          <c:val>
            <c:numRef>
              <c:f>Etnicidad!$C$4:$C$9</c:f>
              <c:numCache>
                <c:formatCode>0.0%</c:formatCode>
                <c:ptCount val="6"/>
                <c:pt idx="0">
                  <c:v>0.74900000000000111</c:v>
                </c:pt>
                <c:pt idx="1">
                  <c:v>0.35200000000000031</c:v>
                </c:pt>
                <c:pt idx="2">
                  <c:v>0.64000000000000123</c:v>
                </c:pt>
                <c:pt idx="3">
                  <c:v>0.7410000000000011</c:v>
                </c:pt>
                <c:pt idx="4">
                  <c:v>0.76500000000000123</c:v>
                </c:pt>
                <c:pt idx="5">
                  <c:v>0.98499999999999999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6602696"/>
        <c:axId val="366608184"/>
      </c:barChart>
      <c:catAx>
        <c:axId val="366602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GT"/>
          </a:p>
        </c:txPr>
        <c:crossAx val="366608184"/>
        <c:crosses val="autoZero"/>
        <c:auto val="1"/>
        <c:lblAlgn val="ctr"/>
        <c:lblOffset val="100"/>
        <c:noMultiLvlLbl val="0"/>
      </c:catAx>
      <c:valAx>
        <c:axId val="3666081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66602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Victimización</a:t>
            </a:r>
            <a:r>
              <a:rPr lang="en-US" sz="1800" baseline="0"/>
              <a:t> directa: Porcentaje de individuos victimizados/as en los últimos 12 meses</a:t>
            </a:r>
            <a:endParaRPr lang="en-US" sz="18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'Victimización por sexo'!$Q$3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'Victimización por sexo'!$N$4:$N$9</c:f>
              <c:strCache>
                <c:ptCount val="6"/>
                <c:pt idx="0">
                  <c:v>Rabinal</c:v>
                </c:pt>
                <c:pt idx="1">
                  <c:v>Salamá</c:v>
                </c:pt>
                <c:pt idx="2">
                  <c:v>Cobán</c:v>
                </c:pt>
                <c:pt idx="3">
                  <c:v>San Pedro Carchá</c:v>
                </c:pt>
                <c:pt idx="4">
                  <c:v>Santa Cruz del K'iche'</c:v>
                </c:pt>
                <c:pt idx="5">
                  <c:v>San Antonio Ilotenango</c:v>
                </c:pt>
              </c:strCache>
            </c:strRef>
          </c:cat>
          <c:val>
            <c:numRef>
              <c:f>'Victimización por sexo'!$Q$4:$Q$9</c:f>
              <c:numCache>
                <c:formatCode>0.0%</c:formatCode>
                <c:ptCount val="6"/>
                <c:pt idx="0">
                  <c:v>2.4179620034542274E-2</c:v>
                </c:pt>
                <c:pt idx="1">
                  <c:v>2.7143738433066056E-2</c:v>
                </c:pt>
                <c:pt idx="2">
                  <c:v>6.3732928679817918E-2</c:v>
                </c:pt>
                <c:pt idx="3">
                  <c:v>4.0710584752035685E-2</c:v>
                </c:pt>
                <c:pt idx="4">
                  <c:v>1.5557939914163101E-2</c:v>
                </c:pt>
                <c:pt idx="5">
                  <c:v>5.9288537549407197E-3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6603088"/>
        <c:axId val="366608576"/>
      </c:barChart>
      <c:catAx>
        <c:axId val="36660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GT"/>
          </a:p>
        </c:txPr>
        <c:crossAx val="366608576"/>
        <c:crosses val="autoZero"/>
        <c:auto val="1"/>
        <c:lblAlgn val="ctr"/>
        <c:lblOffset val="100"/>
        <c:noMultiLvlLbl val="0"/>
      </c:catAx>
      <c:valAx>
        <c:axId val="3666085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66603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Victimización indirecta: Porcentaje de hogares victimizados en</a:t>
            </a:r>
            <a:r>
              <a:rPr lang="en-US" sz="1800" baseline="0"/>
              <a:t> los </a:t>
            </a:r>
            <a:r>
              <a:rPr lang="en-US" sz="1800"/>
              <a:t>últimos 12 meses</a:t>
            </a:r>
            <a:r>
              <a:rPr lang="en-US" sz="1800" baseline="0"/>
              <a:t> por municipio</a:t>
            </a:r>
            <a:endParaRPr lang="en-US" sz="18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'Victimización hogares'!$C$3</c:f>
              <c:strCache>
                <c:ptCount val="1"/>
                <c:pt idx="0">
                  <c:v>Victimización hogares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'Victimización hogares'!$B$4:$B$9</c:f>
              <c:strCache>
                <c:ptCount val="6"/>
                <c:pt idx="0">
                  <c:v>Rabinal</c:v>
                </c:pt>
                <c:pt idx="1">
                  <c:v>Salamá</c:v>
                </c:pt>
                <c:pt idx="2">
                  <c:v>Cobán</c:v>
                </c:pt>
                <c:pt idx="3">
                  <c:v>San Pedro Carchá</c:v>
                </c:pt>
                <c:pt idx="4">
                  <c:v>Santa Cruz del K'iche'</c:v>
                </c:pt>
                <c:pt idx="5">
                  <c:v>San Antonio Ilotenango</c:v>
                </c:pt>
              </c:strCache>
            </c:strRef>
          </c:cat>
          <c:val>
            <c:numRef>
              <c:f>'Victimización hogares'!$C$4:$C$9</c:f>
              <c:numCache>
                <c:formatCode>0.0%</c:formatCode>
                <c:ptCount val="6"/>
                <c:pt idx="0">
                  <c:v>7.5000000000000011E-2</c:v>
                </c:pt>
                <c:pt idx="1">
                  <c:v>5.6000000000000001E-2</c:v>
                </c:pt>
                <c:pt idx="2">
                  <c:v>0.161</c:v>
                </c:pt>
                <c:pt idx="3">
                  <c:v>0.10400000000000002</c:v>
                </c:pt>
                <c:pt idx="4">
                  <c:v>7.0000000000000021E-2</c:v>
                </c:pt>
                <c:pt idx="5">
                  <c:v>2.1999999999999999E-2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6605440"/>
        <c:axId val="366606616"/>
      </c:barChart>
      <c:catAx>
        <c:axId val="36660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GT"/>
          </a:p>
        </c:txPr>
        <c:crossAx val="366606616"/>
        <c:crosses val="autoZero"/>
        <c:auto val="1"/>
        <c:lblAlgn val="ctr"/>
        <c:lblOffset val="100"/>
        <c:noMultiLvlLbl val="0"/>
      </c:catAx>
      <c:valAx>
        <c:axId val="3666066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66605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HN"/>
              <a:t>Participación de hurto y asalto en la victimización sufrida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 victimización'!$C$2</c:f>
              <c:strCache>
                <c:ptCount val="1"/>
                <c:pt idx="0">
                  <c:v>Hurto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'Tipo victimización'!$B$3:$B$7</c:f>
              <c:strCache>
                <c:ptCount val="5"/>
                <c:pt idx="0">
                  <c:v>Rabinal</c:v>
                </c:pt>
                <c:pt idx="1">
                  <c:v>Salamá</c:v>
                </c:pt>
                <c:pt idx="2">
                  <c:v>Cobán</c:v>
                </c:pt>
                <c:pt idx="3">
                  <c:v>San Pedro Carchá</c:v>
                </c:pt>
                <c:pt idx="4">
                  <c:v>Santa Cruz del K'iche'</c:v>
                </c:pt>
              </c:strCache>
            </c:strRef>
          </c:cat>
          <c:val>
            <c:numRef>
              <c:f>'Tipo victimización'!$C$3:$C$7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0.17800000000000021</c:v>
                </c:pt>
                <c:pt idx="2">
                  <c:v>0.14900000000000024</c:v>
                </c:pt>
                <c:pt idx="3">
                  <c:v>0.125</c:v>
                </c:pt>
                <c:pt idx="4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'Tipo victimización'!$D$2</c:f>
              <c:strCache>
                <c:ptCount val="1"/>
                <c:pt idx="0">
                  <c:v>Asalto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'Tipo victimización'!$B$3:$B$7</c:f>
              <c:strCache>
                <c:ptCount val="5"/>
                <c:pt idx="0">
                  <c:v>Rabinal</c:v>
                </c:pt>
                <c:pt idx="1">
                  <c:v>Salamá</c:v>
                </c:pt>
                <c:pt idx="2">
                  <c:v>Cobán</c:v>
                </c:pt>
                <c:pt idx="3">
                  <c:v>San Pedro Carchá</c:v>
                </c:pt>
                <c:pt idx="4">
                  <c:v>Santa Cruz del K'iche'</c:v>
                </c:pt>
              </c:strCache>
            </c:strRef>
          </c:cat>
          <c:val>
            <c:numRef>
              <c:f>'Tipo victimización'!$D$3:$D$7</c:f>
              <c:numCache>
                <c:formatCode>0.0%</c:formatCode>
                <c:ptCount val="5"/>
                <c:pt idx="0">
                  <c:v>0.24100000000000021</c:v>
                </c:pt>
                <c:pt idx="1">
                  <c:v>0.3110000000000005</c:v>
                </c:pt>
                <c:pt idx="2">
                  <c:v>0.5</c:v>
                </c:pt>
                <c:pt idx="3">
                  <c:v>0.41100000000000031</c:v>
                </c:pt>
                <c:pt idx="4">
                  <c:v>0.34400000000000008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6609360"/>
        <c:axId val="366608968"/>
      </c:barChart>
      <c:catAx>
        <c:axId val="36660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366608968"/>
        <c:crosses val="autoZero"/>
        <c:auto val="1"/>
        <c:lblAlgn val="ctr"/>
        <c:lblOffset val="100"/>
        <c:noMultiLvlLbl val="0"/>
      </c:catAx>
      <c:valAx>
        <c:axId val="3666089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666093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G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Pérdida económica promedio.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 p Gráficos'!$C$5</c:f>
              <c:strCache>
                <c:ptCount val="1"/>
                <c:pt idx="0">
                  <c:v>Promedio pérdida económica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'Tablas p Gráficos'!$B$6:$B$10</c:f>
              <c:strCache>
                <c:ptCount val="5"/>
                <c:pt idx="0">
                  <c:v>Cobán</c:v>
                </c:pt>
                <c:pt idx="1">
                  <c:v>San Pedro Carchá</c:v>
                </c:pt>
                <c:pt idx="2">
                  <c:v>Santa Cruz del K'iche'</c:v>
                </c:pt>
                <c:pt idx="3">
                  <c:v>Salamá</c:v>
                </c:pt>
                <c:pt idx="4">
                  <c:v>Rabinal</c:v>
                </c:pt>
              </c:strCache>
            </c:strRef>
          </c:cat>
          <c:val>
            <c:numRef>
              <c:f>'Tablas p Gráficos'!$C$6:$C$10</c:f>
              <c:numCache>
                <c:formatCode>[$GTQ]\ #,##0.00</c:formatCode>
                <c:ptCount val="5"/>
                <c:pt idx="0">
                  <c:v>3759.23</c:v>
                </c:pt>
                <c:pt idx="1">
                  <c:v>1400.71</c:v>
                </c:pt>
                <c:pt idx="2">
                  <c:v>6802.27</c:v>
                </c:pt>
                <c:pt idx="3">
                  <c:v>3286.21</c:v>
                </c:pt>
                <c:pt idx="4">
                  <c:v>3613.24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6607400"/>
        <c:axId val="366603872"/>
      </c:barChart>
      <c:catAx>
        <c:axId val="366607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GT"/>
          </a:p>
        </c:txPr>
        <c:crossAx val="366603872"/>
        <c:crosses val="autoZero"/>
        <c:auto val="1"/>
        <c:lblAlgn val="ctr"/>
        <c:lblOffset val="100"/>
        <c:noMultiLvlLbl val="0"/>
      </c:catAx>
      <c:valAx>
        <c:axId val="366603872"/>
        <c:scaling>
          <c:orientation val="minMax"/>
        </c:scaling>
        <c:delete val="0"/>
        <c:axPos val="l"/>
        <c:majorGridlines/>
        <c:numFmt formatCode="[$GTQ]\ #,##0.00" sourceLinked="1"/>
        <c:majorTickMark val="out"/>
        <c:minorTickMark val="none"/>
        <c:tickLblPos val="nextTo"/>
        <c:crossAx val="366607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G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HN" sz="1200"/>
              <a:t>Distribución</a:t>
            </a:r>
            <a:r>
              <a:rPr lang="es-HN" sz="1200" baseline="0"/>
              <a:t> de los asaltos por lugar de incidencia</a:t>
            </a:r>
          </a:p>
          <a:p>
            <a:pPr>
              <a:defRPr/>
            </a:pPr>
            <a:r>
              <a:rPr lang="es-HN" sz="1200" baseline="0"/>
              <a:t>Cobán</a:t>
            </a:r>
            <a:endParaRPr lang="es-HN" sz="1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'Para gráficos'!$B$3</c:f>
              <c:strCache>
                <c:ptCount val="1"/>
                <c:pt idx="0">
                  <c:v>Cobán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'Para gráficos'!$C$2:$F$2</c:f>
              <c:strCache>
                <c:ptCount val="4"/>
                <c:pt idx="0">
                  <c:v>Mismo colonia/barrio</c:v>
                </c:pt>
                <c:pt idx="1">
                  <c:v>Misma zona</c:v>
                </c:pt>
                <c:pt idx="2">
                  <c:v>Mismo municipio/otra zona</c:v>
                </c:pt>
                <c:pt idx="3">
                  <c:v>Otro municipio</c:v>
                </c:pt>
              </c:strCache>
            </c:strRef>
          </c:cat>
          <c:val>
            <c:numRef>
              <c:f>'Para gráficos'!$C$3:$F$3</c:f>
              <c:numCache>
                <c:formatCode>###0.0%</c:formatCode>
                <c:ptCount val="4"/>
                <c:pt idx="0">
                  <c:v>0.37931034482758685</c:v>
                </c:pt>
                <c:pt idx="1">
                  <c:v>0.18965517241379309</c:v>
                </c:pt>
                <c:pt idx="2">
                  <c:v>0.32758620689655266</c:v>
                </c:pt>
                <c:pt idx="3">
                  <c:v>0.10344827586206895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9431616"/>
        <c:axId val="369431224"/>
      </c:barChart>
      <c:catAx>
        <c:axId val="36943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369431224"/>
        <c:crosses val="autoZero"/>
        <c:auto val="1"/>
        <c:lblAlgn val="ctr"/>
        <c:lblOffset val="100"/>
        <c:noMultiLvlLbl val="0"/>
      </c:catAx>
      <c:valAx>
        <c:axId val="3694312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694316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11B0E-BAF2-469E-A529-953863B6075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723CC3-2588-446C-B0CB-30A8A2383BA6}">
      <dgm:prSet phldrT="[Text]" custT="1"/>
      <dgm:spPr/>
      <dgm:t>
        <a:bodyPr/>
        <a:lstStyle/>
        <a:p>
          <a:r>
            <a:rPr lang="en-GB" sz="1800" b="1" dirty="0" err="1" smtClean="0"/>
            <a:t>Arzú</a:t>
          </a:r>
          <a:r>
            <a:rPr lang="en-GB" sz="1800" b="1" dirty="0" smtClean="0"/>
            <a:t> </a:t>
          </a:r>
        </a:p>
        <a:p>
          <a:r>
            <a:rPr lang="en-GB" sz="1800" b="0" dirty="0" smtClean="0"/>
            <a:t>1996 - 2000</a:t>
          </a:r>
          <a:endParaRPr lang="en-GB" sz="1400" b="0" dirty="0"/>
        </a:p>
      </dgm:t>
    </dgm:pt>
    <dgm:pt modelId="{2931E18E-393B-41A4-9C31-BB8F067D10CB}" type="parTrans" cxnId="{40D3D555-9DCC-433C-BAC4-1CC3DC05B144}">
      <dgm:prSet/>
      <dgm:spPr/>
      <dgm:t>
        <a:bodyPr/>
        <a:lstStyle/>
        <a:p>
          <a:endParaRPr lang="en-GB"/>
        </a:p>
      </dgm:t>
    </dgm:pt>
    <dgm:pt modelId="{9B6928EE-3656-4FE1-A2FD-8B430290FBCF}" type="sibTrans" cxnId="{40D3D555-9DCC-433C-BAC4-1CC3DC05B144}">
      <dgm:prSet/>
      <dgm:spPr/>
      <dgm:t>
        <a:bodyPr/>
        <a:lstStyle/>
        <a:p>
          <a:endParaRPr lang="en-GB"/>
        </a:p>
      </dgm:t>
    </dgm:pt>
    <dgm:pt modelId="{6AD585B2-815D-415A-B791-712C4054DCB5}">
      <dgm:prSet phldrT="[Text]"/>
      <dgm:spPr/>
      <dgm:t>
        <a:bodyPr/>
        <a:lstStyle/>
        <a:p>
          <a:r>
            <a:rPr lang="en-GB" dirty="0" smtClean="0"/>
            <a:t>Rodolfo Mendoza</a:t>
          </a:r>
          <a:endParaRPr lang="en-GB" dirty="0"/>
        </a:p>
      </dgm:t>
    </dgm:pt>
    <dgm:pt modelId="{0C031C9D-11EA-47B8-8A22-F07FD875CEDE}" type="parTrans" cxnId="{104CDBD5-7C41-4A40-96FE-E666677BC0E7}">
      <dgm:prSet/>
      <dgm:spPr/>
      <dgm:t>
        <a:bodyPr/>
        <a:lstStyle/>
        <a:p>
          <a:endParaRPr lang="en-GB"/>
        </a:p>
      </dgm:t>
    </dgm:pt>
    <dgm:pt modelId="{A767A9FA-16C4-4308-8194-74FDC447D7ED}" type="sibTrans" cxnId="{104CDBD5-7C41-4A40-96FE-E666677BC0E7}">
      <dgm:prSet/>
      <dgm:spPr/>
      <dgm:t>
        <a:bodyPr/>
        <a:lstStyle/>
        <a:p>
          <a:endParaRPr lang="en-GB"/>
        </a:p>
      </dgm:t>
    </dgm:pt>
    <dgm:pt modelId="{C92F5078-8A92-4701-B4A6-43A06E5AC2DE}">
      <dgm:prSet phldrT="[Text]" custT="1"/>
      <dgm:spPr/>
      <dgm:t>
        <a:bodyPr/>
        <a:lstStyle/>
        <a:p>
          <a:r>
            <a:rPr lang="en-GB" sz="1800" b="1" dirty="0" smtClean="0"/>
            <a:t>Portillo</a:t>
          </a:r>
        </a:p>
        <a:p>
          <a:r>
            <a:rPr lang="en-GB" sz="1800" b="0" dirty="0" smtClean="0"/>
            <a:t>2000 - 2004</a:t>
          </a:r>
          <a:endParaRPr lang="en-GB" sz="1400" b="0" dirty="0"/>
        </a:p>
      </dgm:t>
    </dgm:pt>
    <dgm:pt modelId="{768A27B8-868F-40FB-9964-50EE65904351}" type="parTrans" cxnId="{D5167282-DF1D-4649-8230-D48D317FBF22}">
      <dgm:prSet/>
      <dgm:spPr/>
      <dgm:t>
        <a:bodyPr/>
        <a:lstStyle/>
        <a:p>
          <a:endParaRPr lang="en-GB"/>
        </a:p>
      </dgm:t>
    </dgm:pt>
    <dgm:pt modelId="{4516F1A0-56C1-4964-A4D7-0895A887ED53}" type="sibTrans" cxnId="{D5167282-DF1D-4649-8230-D48D317FBF22}">
      <dgm:prSet/>
      <dgm:spPr/>
      <dgm:t>
        <a:bodyPr/>
        <a:lstStyle/>
        <a:p>
          <a:endParaRPr lang="en-GB"/>
        </a:p>
      </dgm:t>
    </dgm:pt>
    <dgm:pt modelId="{CF5DFB7F-EF6D-4A44-B778-073A2C154975}">
      <dgm:prSet phldrT="[Text]"/>
      <dgm:spPr/>
      <dgm:t>
        <a:bodyPr/>
        <a:lstStyle/>
        <a:p>
          <a:r>
            <a:rPr lang="en-GB" dirty="0" smtClean="0"/>
            <a:t>Mario Ruiz</a:t>
          </a:r>
          <a:endParaRPr lang="en-GB" dirty="0"/>
        </a:p>
      </dgm:t>
    </dgm:pt>
    <dgm:pt modelId="{73966451-53F8-4E9C-A4E7-9310C6BEEEB7}" type="parTrans" cxnId="{1CCCA821-27A0-4FB1-85C2-0529A6569245}">
      <dgm:prSet/>
      <dgm:spPr/>
      <dgm:t>
        <a:bodyPr/>
        <a:lstStyle/>
        <a:p>
          <a:endParaRPr lang="en-GB"/>
        </a:p>
      </dgm:t>
    </dgm:pt>
    <dgm:pt modelId="{0E17A881-BB7D-4DB8-A9EB-3AA93E6AD389}" type="sibTrans" cxnId="{1CCCA821-27A0-4FB1-85C2-0529A6569245}">
      <dgm:prSet/>
      <dgm:spPr/>
      <dgm:t>
        <a:bodyPr/>
        <a:lstStyle/>
        <a:p>
          <a:endParaRPr lang="en-GB"/>
        </a:p>
      </dgm:t>
    </dgm:pt>
    <dgm:pt modelId="{0CFA25A4-900A-4F66-9AE1-D0A799190C71}">
      <dgm:prSet phldrT="[Text]" custT="1"/>
      <dgm:spPr/>
      <dgm:t>
        <a:bodyPr/>
        <a:lstStyle/>
        <a:p>
          <a:r>
            <a:rPr lang="en-GB" sz="1800" b="1" dirty="0" smtClean="0"/>
            <a:t>Berger</a:t>
          </a:r>
        </a:p>
        <a:p>
          <a:r>
            <a:rPr lang="en-GB" sz="1800" b="0" dirty="0" smtClean="0"/>
            <a:t>2004 - 2008</a:t>
          </a:r>
          <a:endParaRPr lang="en-GB" sz="1400" b="0" dirty="0"/>
        </a:p>
      </dgm:t>
    </dgm:pt>
    <dgm:pt modelId="{151508D0-A9D7-44E9-925F-08C3003D3C84}" type="parTrans" cxnId="{0B5C8C2D-6DBA-45B4-8AD1-E39295F26A8D}">
      <dgm:prSet/>
      <dgm:spPr/>
      <dgm:t>
        <a:bodyPr/>
        <a:lstStyle/>
        <a:p>
          <a:endParaRPr lang="en-GB"/>
        </a:p>
      </dgm:t>
    </dgm:pt>
    <dgm:pt modelId="{D4F4B33B-7D57-4A23-8D7B-7326BEEB1566}" type="sibTrans" cxnId="{0B5C8C2D-6DBA-45B4-8AD1-E39295F26A8D}">
      <dgm:prSet/>
      <dgm:spPr/>
      <dgm:t>
        <a:bodyPr/>
        <a:lstStyle/>
        <a:p>
          <a:endParaRPr lang="en-GB"/>
        </a:p>
      </dgm:t>
    </dgm:pt>
    <dgm:pt modelId="{C8C9AA35-7D62-4C1C-9F00-BC149BC035D8}">
      <dgm:prSet phldrT="[Text]"/>
      <dgm:spPr/>
      <dgm:t>
        <a:bodyPr/>
        <a:lstStyle/>
        <a:p>
          <a:r>
            <a:rPr lang="en-GB" dirty="0" smtClean="0"/>
            <a:t>Manuel Arturo Soto</a:t>
          </a:r>
          <a:endParaRPr lang="en-GB" dirty="0"/>
        </a:p>
      </dgm:t>
    </dgm:pt>
    <dgm:pt modelId="{F2AFE56B-B99A-41E2-B748-CE6A8A392748}" type="parTrans" cxnId="{DCA525E9-6791-444D-9468-106521908A97}">
      <dgm:prSet/>
      <dgm:spPr/>
      <dgm:t>
        <a:bodyPr/>
        <a:lstStyle/>
        <a:p>
          <a:endParaRPr lang="en-GB"/>
        </a:p>
      </dgm:t>
    </dgm:pt>
    <dgm:pt modelId="{D2BBFB5A-C8AA-4A6E-827A-6B28CA17653E}" type="sibTrans" cxnId="{DCA525E9-6791-444D-9468-106521908A97}">
      <dgm:prSet/>
      <dgm:spPr/>
      <dgm:t>
        <a:bodyPr/>
        <a:lstStyle/>
        <a:p>
          <a:endParaRPr lang="en-GB"/>
        </a:p>
      </dgm:t>
    </dgm:pt>
    <dgm:pt modelId="{5582BC49-7260-4C43-9E9B-079B78D3702C}">
      <dgm:prSet custT="1"/>
      <dgm:spPr/>
      <dgm:t>
        <a:bodyPr/>
        <a:lstStyle/>
        <a:p>
          <a:r>
            <a:rPr lang="en-GB" sz="1800" b="1" dirty="0" smtClean="0"/>
            <a:t>Colom</a:t>
          </a:r>
        </a:p>
        <a:p>
          <a:r>
            <a:rPr lang="en-GB" sz="1800" b="0" dirty="0" smtClean="0"/>
            <a:t>2008 - 2012</a:t>
          </a:r>
          <a:endParaRPr lang="en-GB" sz="1400" b="0" dirty="0"/>
        </a:p>
      </dgm:t>
    </dgm:pt>
    <dgm:pt modelId="{EECD4D1B-F01F-4964-97D3-721E4092E730}" type="parTrans" cxnId="{09618A86-4638-411D-B34C-C335884C8B89}">
      <dgm:prSet/>
      <dgm:spPr/>
      <dgm:t>
        <a:bodyPr/>
        <a:lstStyle/>
        <a:p>
          <a:endParaRPr lang="en-GB"/>
        </a:p>
      </dgm:t>
    </dgm:pt>
    <dgm:pt modelId="{E15ADA58-5F0F-4BED-AF85-161606BBEFAC}" type="sibTrans" cxnId="{09618A86-4638-411D-B34C-C335884C8B89}">
      <dgm:prSet/>
      <dgm:spPr/>
      <dgm:t>
        <a:bodyPr/>
        <a:lstStyle/>
        <a:p>
          <a:endParaRPr lang="en-GB"/>
        </a:p>
      </dgm:t>
    </dgm:pt>
    <dgm:pt modelId="{F132A1F8-F422-47FC-9DCC-A341F24DC29E}">
      <dgm:prSet custT="1"/>
      <dgm:spPr/>
      <dgm:t>
        <a:bodyPr/>
        <a:lstStyle/>
        <a:p>
          <a:r>
            <a:rPr lang="en-GB" sz="1600" b="1" dirty="0" smtClean="0"/>
            <a:t>Pérez / Maldonado</a:t>
          </a:r>
        </a:p>
        <a:p>
          <a:r>
            <a:rPr lang="en-GB" sz="1600" b="0" dirty="0" smtClean="0"/>
            <a:t>2012 - 2016</a:t>
          </a:r>
          <a:endParaRPr lang="en-GB" sz="1600" b="0" dirty="0"/>
        </a:p>
      </dgm:t>
    </dgm:pt>
    <dgm:pt modelId="{D0C5D7AF-7506-404A-9128-9B14D95ACF1A}" type="parTrans" cxnId="{648209A7-21D2-4054-BA2D-75A934B9C6C5}">
      <dgm:prSet/>
      <dgm:spPr/>
      <dgm:t>
        <a:bodyPr/>
        <a:lstStyle/>
        <a:p>
          <a:endParaRPr lang="en-GB"/>
        </a:p>
      </dgm:t>
    </dgm:pt>
    <dgm:pt modelId="{7D3502E8-6E80-4303-B7A5-46B702534729}" type="sibTrans" cxnId="{648209A7-21D2-4054-BA2D-75A934B9C6C5}">
      <dgm:prSet/>
      <dgm:spPr/>
      <dgm:t>
        <a:bodyPr/>
        <a:lstStyle/>
        <a:p>
          <a:endParaRPr lang="en-GB"/>
        </a:p>
      </dgm:t>
    </dgm:pt>
    <dgm:pt modelId="{0194FC88-4C1C-4AD2-9D0F-B312742B0C15}">
      <dgm:prSet phldrT="[Text]"/>
      <dgm:spPr/>
      <dgm:t>
        <a:bodyPr/>
        <a:lstStyle/>
        <a:p>
          <a:r>
            <a:rPr lang="en-GB" dirty="0" smtClean="0"/>
            <a:t>Byron Barrientos</a:t>
          </a:r>
          <a:endParaRPr lang="en-GB" dirty="0"/>
        </a:p>
      </dgm:t>
    </dgm:pt>
    <dgm:pt modelId="{99AF0FCC-4059-4E97-B5E1-F40847FD92CA}" type="parTrans" cxnId="{77ABB7E8-455E-478A-8E99-50199FFBBFA0}">
      <dgm:prSet/>
      <dgm:spPr/>
      <dgm:t>
        <a:bodyPr/>
        <a:lstStyle/>
        <a:p>
          <a:endParaRPr lang="en-GB"/>
        </a:p>
      </dgm:t>
    </dgm:pt>
    <dgm:pt modelId="{96245F15-FF17-4EA5-896C-EF814F1D332E}" type="sibTrans" cxnId="{77ABB7E8-455E-478A-8E99-50199FFBBFA0}">
      <dgm:prSet/>
      <dgm:spPr/>
      <dgm:t>
        <a:bodyPr/>
        <a:lstStyle/>
        <a:p>
          <a:endParaRPr lang="en-GB"/>
        </a:p>
      </dgm:t>
    </dgm:pt>
    <dgm:pt modelId="{A5962AA2-190F-4F50-9511-087EFD1939C3}">
      <dgm:prSet phldrT="[Text]"/>
      <dgm:spPr/>
      <dgm:t>
        <a:bodyPr/>
        <a:lstStyle/>
        <a:p>
          <a:r>
            <a:rPr lang="en-GB" dirty="0" smtClean="0"/>
            <a:t>Eduardo </a:t>
          </a:r>
          <a:r>
            <a:rPr lang="en-GB" dirty="0" err="1" smtClean="0"/>
            <a:t>Arévalo</a:t>
          </a:r>
          <a:endParaRPr lang="en-GB" dirty="0"/>
        </a:p>
      </dgm:t>
    </dgm:pt>
    <dgm:pt modelId="{EC4540B8-DE3E-4A4D-89F9-706151165242}" type="parTrans" cxnId="{984C7AD1-B485-4FF3-A173-5F26B2C92B6F}">
      <dgm:prSet/>
      <dgm:spPr/>
      <dgm:t>
        <a:bodyPr/>
        <a:lstStyle/>
        <a:p>
          <a:endParaRPr lang="en-GB"/>
        </a:p>
      </dgm:t>
    </dgm:pt>
    <dgm:pt modelId="{A3E182ED-65F8-4AA3-8C4D-8C1230195841}" type="sibTrans" cxnId="{984C7AD1-B485-4FF3-A173-5F26B2C92B6F}">
      <dgm:prSet/>
      <dgm:spPr/>
      <dgm:t>
        <a:bodyPr/>
        <a:lstStyle/>
        <a:p>
          <a:endParaRPr lang="en-GB"/>
        </a:p>
      </dgm:t>
    </dgm:pt>
    <dgm:pt modelId="{5FF99FF4-D59A-4B94-8078-4E7F872959E0}">
      <dgm:prSet phldrT="[Text]"/>
      <dgm:spPr/>
      <dgm:t>
        <a:bodyPr/>
        <a:lstStyle/>
        <a:p>
          <a:r>
            <a:rPr lang="en-GB" dirty="0" smtClean="0"/>
            <a:t>José Rodolfo Reyes </a:t>
          </a:r>
          <a:r>
            <a:rPr lang="en-GB" dirty="0" err="1" smtClean="0"/>
            <a:t>Calderón</a:t>
          </a:r>
          <a:endParaRPr lang="en-GB" dirty="0"/>
        </a:p>
      </dgm:t>
    </dgm:pt>
    <dgm:pt modelId="{C7049D22-58A4-47D3-9212-5E802468D2C7}" type="parTrans" cxnId="{37A08317-101A-401D-B6B6-7E8725945899}">
      <dgm:prSet/>
      <dgm:spPr/>
      <dgm:t>
        <a:bodyPr/>
        <a:lstStyle/>
        <a:p>
          <a:endParaRPr lang="en-GB"/>
        </a:p>
      </dgm:t>
    </dgm:pt>
    <dgm:pt modelId="{2120C924-3FF7-4210-8FA4-541EF9F92375}" type="sibTrans" cxnId="{37A08317-101A-401D-B6B6-7E8725945899}">
      <dgm:prSet/>
      <dgm:spPr/>
      <dgm:t>
        <a:bodyPr/>
        <a:lstStyle/>
        <a:p>
          <a:endParaRPr lang="en-GB"/>
        </a:p>
      </dgm:t>
    </dgm:pt>
    <dgm:pt modelId="{B1493331-1702-4248-96E3-82A28258A07E}">
      <dgm:prSet phldrT="[Text]"/>
      <dgm:spPr/>
      <dgm:t>
        <a:bodyPr/>
        <a:lstStyle/>
        <a:p>
          <a:r>
            <a:rPr lang="en-GB" dirty="0" smtClean="0"/>
            <a:t>Carlos </a:t>
          </a:r>
          <a:r>
            <a:rPr lang="en-GB" dirty="0" err="1" smtClean="0"/>
            <a:t>Vielmann</a:t>
          </a:r>
          <a:endParaRPr lang="en-GB" dirty="0"/>
        </a:p>
      </dgm:t>
    </dgm:pt>
    <dgm:pt modelId="{60FC9A8A-FB4F-43D8-842A-5E3B7C636FD1}" type="parTrans" cxnId="{86B534F2-53EC-4D79-BA4D-DC0AEB272C3F}">
      <dgm:prSet/>
      <dgm:spPr/>
      <dgm:t>
        <a:bodyPr/>
        <a:lstStyle/>
        <a:p>
          <a:endParaRPr lang="en-GB"/>
        </a:p>
      </dgm:t>
    </dgm:pt>
    <dgm:pt modelId="{1247DAC2-8DD1-4E17-99D2-6BC32305BFBB}" type="sibTrans" cxnId="{86B534F2-53EC-4D79-BA4D-DC0AEB272C3F}">
      <dgm:prSet/>
      <dgm:spPr/>
      <dgm:t>
        <a:bodyPr/>
        <a:lstStyle/>
        <a:p>
          <a:endParaRPr lang="en-GB"/>
        </a:p>
      </dgm:t>
    </dgm:pt>
    <dgm:pt modelId="{896FE985-B406-47D4-BF8E-01005BB74BA2}">
      <dgm:prSet phldrT="[Text]"/>
      <dgm:spPr/>
      <dgm:t>
        <a:bodyPr/>
        <a:lstStyle/>
        <a:p>
          <a:r>
            <a:rPr lang="en-GB" dirty="0" smtClean="0"/>
            <a:t>Adela Camacho</a:t>
          </a:r>
          <a:endParaRPr lang="en-GB" dirty="0"/>
        </a:p>
      </dgm:t>
    </dgm:pt>
    <dgm:pt modelId="{26A9B6AD-4CF4-4781-887F-424700762E23}" type="parTrans" cxnId="{58148352-9B9E-4A12-84CF-3352DAFBDA22}">
      <dgm:prSet/>
      <dgm:spPr/>
      <dgm:t>
        <a:bodyPr/>
        <a:lstStyle/>
        <a:p>
          <a:endParaRPr lang="en-GB"/>
        </a:p>
      </dgm:t>
    </dgm:pt>
    <dgm:pt modelId="{990C0446-ECAF-4EF9-8626-7A55DF75B598}" type="sibTrans" cxnId="{58148352-9B9E-4A12-84CF-3352DAFBDA22}">
      <dgm:prSet/>
      <dgm:spPr/>
      <dgm:t>
        <a:bodyPr/>
        <a:lstStyle/>
        <a:p>
          <a:endParaRPr lang="en-GB"/>
        </a:p>
      </dgm:t>
    </dgm:pt>
    <dgm:pt modelId="{02CCC3DC-18A7-4252-A3D4-AC3968243B3C}">
      <dgm:prSet/>
      <dgm:spPr/>
      <dgm:t>
        <a:bodyPr/>
        <a:lstStyle/>
        <a:p>
          <a:r>
            <a:rPr lang="en-GB" dirty="0" smtClean="0"/>
            <a:t>Vinicio Gómez</a:t>
          </a:r>
          <a:endParaRPr lang="en-GB" dirty="0"/>
        </a:p>
      </dgm:t>
    </dgm:pt>
    <dgm:pt modelId="{7E068FD0-708F-4EBF-AF0B-0AF1123F09F9}" type="parTrans" cxnId="{9EB07C4B-0937-4714-91E2-E891420EC813}">
      <dgm:prSet/>
      <dgm:spPr/>
      <dgm:t>
        <a:bodyPr/>
        <a:lstStyle/>
        <a:p>
          <a:endParaRPr lang="en-GB"/>
        </a:p>
      </dgm:t>
    </dgm:pt>
    <dgm:pt modelId="{77E53B32-A9FB-49E4-B1DC-E4B09AF049D9}" type="sibTrans" cxnId="{9EB07C4B-0937-4714-91E2-E891420EC813}">
      <dgm:prSet/>
      <dgm:spPr/>
      <dgm:t>
        <a:bodyPr/>
        <a:lstStyle/>
        <a:p>
          <a:endParaRPr lang="en-GB"/>
        </a:p>
      </dgm:t>
    </dgm:pt>
    <dgm:pt modelId="{1BED92F1-C8DD-4116-812C-81E5BE1EAF0E}">
      <dgm:prSet/>
      <dgm:spPr/>
      <dgm:t>
        <a:bodyPr/>
        <a:lstStyle/>
        <a:p>
          <a:r>
            <a:rPr lang="en-GB" dirty="0" smtClean="0"/>
            <a:t>Francisco Jiménez</a:t>
          </a:r>
          <a:endParaRPr lang="en-GB" dirty="0"/>
        </a:p>
      </dgm:t>
    </dgm:pt>
    <dgm:pt modelId="{C0BCDF3C-EC70-49EA-A51B-D8F2A209EB74}" type="parTrans" cxnId="{00E7A680-F980-486F-870E-97E34A252629}">
      <dgm:prSet/>
      <dgm:spPr/>
      <dgm:t>
        <a:bodyPr/>
        <a:lstStyle/>
        <a:p>
          <a:endParaRPr lang="en-GB"/>
        </a:p>
      </dgm:t>
    </dgm:pt>
    <dgm:pt modelId="{2D132555-3E36-4671-A9BB-9C748951C386}" type="sibTrans" cxnId="{00E7A680-F980-486F-870E-97E34A252629}">
      <dgm:prSet/>
      <dgm:spPr/>
      <dgm:t>
        <a:bodyPr/>
        <a:lstStyle/>
        <a:p>
          <a:endParaRPr lang="en-GB"/>
        </a:p>
      </dgm:t>
    </dgm:pt>
    <dgm:pt modelId="{CF079F13-F7D6-45D5-AE1B-E38DDF8417BD}">
      <dgm:prSet/>
      <dgm:spPr/>
      <dgm:t>
        <a:bodyPr/>
        <a:lstStyle/>
        <a:p>
          <a:r>
            <a:rPr lang="en-GB" dirty="0" smtClean="0"/>
            <a:t>Salvador </a:t>
          </a:r>
          <a:r>
            <a:rPr lang="en-GB" dirty="0" err="1" smtClean="0"/>
            <a:t>Gándara</a:t>
          </a:r>
          <a:endParaRPr lang="en-GB" dirty="0"/>
        </a:p>
      </dgm:t>
    </dgm:pt>
    <dgm:pt modelId="{D0C6294E-89F8-40CE-B1C3-8BCED0C4F26D}" type="parTrans" cxnId="{C0DDC2ED-9E64-4BA6-9C60-C358291589EB}">
      <dgm:prSet/>
      <dgm:spPr/>
      <dgm:t>
        <a:bodyPr/>
        <a:lstStyle/>
        <a:p>
          <a:endParaRPr lang="en-GB"/>
        </a:p>
      </dgm:t>
    </dgm:pt>
    <dgm:pt modelId="{60E82197-3777-4DDD-9FE7-2C27F0D598A3}" type="sibTrans" cxnId="{C0DDC2ED-9E64-4BA6-9C60-C358291589EB}">
      <dgm:prSet/>
      <dgm:spPr/>
      <dgm:t>
        <a:bodyPr/>
        <a:lstStyle/>
        <a:p>
          <a:endParaRPr lang="en-GB"/>
        </a:p>
      </dgm:t>
    </dgm:pt>
    <dgm:pt modelId="{6E603A3B-63D9-452B-B2C1-92EB2C9A0CC8}">
      <dgm:prSet/>
      <dgm:spPr/>
      <dgm:t>
        <a:bodyPr/>
        <a:lstStyle/>
        <a:p>
          <a:r>
            <a:rPr lang="en-GB" dirty="0" err="1" smtClean="0"/>
            <a:t>Raúl</a:t>
          </a:r>
          <a:r>
            <a:rPr lang="en-GB" dirty="0" smtClean="0"/>
            <a:t> </a:t>
          </a:r>
          <a:r>
            <a:rPr lang="en-GB" dirty="0" err="1" smtClean="0"/>
            <a:t>Velásquez</a:t>
          </a:r>
          <a:endParaRPr lang="en-GB" dirty="0"/>
        </a:p>
      </dgm:t>
    </dgm:pt>
    <dgm:pt modelId="{F7A65266-41A2-4C13-B653-E09F2536090B}" type="parTrans" cxnId="{7B27AD02-5DF0-4EFA-B66D-B88860AA95AB}">
      <dgm:prSet/>
      <dgm:spPr/>
      <dgm:t>
        <a:bodyPr/>
        <a:lstStyle/>
        <a:p>
          <a:endParaRPr lang="en-GB"/>
        </a:p>
      </dgm:t>
    </dgm:pt>
    <dgm:pt modelId="{3D71557E-0F87-4143-B078-28540171B0D1}" type="sibTrans" cxnId="{7B27AD02-5DF0-4EFA-B66D-B88860AA95AB}">
      <dgm:prSet/>
      <dgm:spPr/>
      <dgm:t>
        <a:bodyPr/>
        <a:lstStyle/>
        <a:p>
          <a:endParaRPr lang="en-GB"/>
        </a:p>
      </dgm:t>
    </dgm:pt>
    <dgm:pt modelId="{C7EDD218-8A8C-44BE-9354-49521196FB94}">
      <dgm:prSet/>
      <dgm:spPr/>
      <dgm:t>
        <a:bodyPr/>
        <a:lstStyle/>
        <a:p>
          <a:r>
            <a:rPr lang="en-GB" dirty="0" smtClean="0"/>
            <a:t>Carlos </a:t>
          </a:r>
          <a:r>
            <a:rPr lang="en-GB" dirty="0" err="1" smtClean="0"/>
            <a:t>Menocal</a:t>
          </a:r>
          <a:endParaRPr lang="en-GB" dirty="0"/>
        </a:p>
      </dgm:t>
    </dgm:pt>
    <dgm:pt modelId="{03D466B2-6D31-4814-859E-970614B33396}" type="parTrans" cxnId="{86142E1A-B6CB-4BC1-B6E8-A08D4CAA927D}">
      <dgm:prSet/>
      <dgm:spPr/>
      <dgm:t>
        <a:bodyPr/>
        <a:lstStyle/>
        <a:p>
          <a:endParaRPr lang="en-GB"/>
        </a:p>
      </dgm:t>
    </dgm:pt>
    <dgm:pt modelId="{B2A200AF-CA74-4C6E-B0B4-45C38F52FA09}" type="sibTrans" cxnId="{86142E1A-B6CB-4BC1-B6E8-A08D4CAA927D}">
      <dgm:prSet/>
      <dgm:spPr/>
      <dgm:t>
        <a:bodyPr/>
        <a:lstStyle/>
        <a:p>
          <a:endParaRPr lang="en-GB"/>
        </a:p>
      </dgm:t>
    </dgm:pt>
    <dgm:pt modelId="{90FADBD3-79C9-4478-BFE4-5D4EFA20E403}">
      <dgm:prSet/>
      <dgm:spPr/>
      <dgm:t>
        <a:bodyPr/>
        <a:lstStyle/>
        <a:p>
          <a:r>
            <a:rPr lang="en-GB" dirty="0" smtClean="0"/>
            <a:t>Mauricio </a:t>
          </a:r>
          <a:r>
            <a:rPr lang="en-GB" dirty="0" err="1" smtClean="0"/>
            <a:t>López</a:t>
          </a:r>
          <a:r>
            <a:rPr lang="en-GB" dirty="0" smtClean="0"/>
            <a:t> Bonilla</a:t>
          </a:r>
          <a:endParaRPr lang="en-GB" dirty="0"/>
        </a:p>
      </dgm:t>
    </dgm:pt>
    <dgm:pt modelId="{FE572636-7332-4965-928A-9CBBE7EB110F}" type="parTrans" cxnId="{A2D14FEA-873F-44C1-BB6E-95307207ABE7}">
      <dgm:prSet/>
      <dgm:spPr/>
      <dgm:t>
        <a:bodyPr/>
        <a:lstStyle/>
        <a:p>
          <a:endParaRPr lang="en-GB"/>
        </a:p>
      </dgm:t>
    </dgm:pt>
    <dgm:pt modelId="{A3677443-A23D-486F-A569-C99694355EF9}" type="sibTrans" cxnId="{A2D14FEA-873F-44C1-BB6E-95307207ABE7}">
      <dgm:prSet/>
      <dgm:spPr/>
      <dgm:t>
        <a:bodyPr/>
        <a:lstStyle/>
        <a:p>
          <a:endParaRPr lang="en-GB"/>
        </a:p>
      </dgm:t>
    </dgm:pt>
    <dgm:pt modelId="{73C7F1EA-1FA2-4169-B96F-EE817C832094}">
      <dgm:prSet/>
      <dgm:spPr/>
      <dgm:t>
        <a:bodyPr/>
        <a:lstStyle/>
        <a:p>
          <a:r>
            <a:rPr lang="en-GB" dirty="0" smtClean="0"/>
            <a:t>Eunice </a:t>
          </a:r>
          <a:r>
            <a:rPr lang="en-GB" dirty="0" err="1" smtClean="0"/>
            <a:t>Mendizabal</a:t>
          </a:r>
          <a:endParaRPr lang="en-GB" dirty="0"/>
        </a:p>
      </dgm:t>
    </dgm:pt>
    <dgm:pt modelId="{DEEFD211-BD9C-420F-B436-1C729875F3D5}" type="parTrans" cxnId="{23F6D226-9165-4AA8-89A7-3310212094F4}">
      <dgm:prSet/>
      <dgm:spPr/>
      <dgm:t>
        <a:bodyPr/>
        <a:lstStyle/>
        <a:p>
          <a:endParaRPr lang="en-GB"/>
        </a:p>
      </dgm:t>
    </dgm:pt>
    <dgm:pt modelId="{D3422B6C-DB35-4F5B-BD6A-9406310410C2}" type="sibTrans" cxnId="{23F6D226-9165-4AA8-89A7-3310212094F4}">
      <dgm:prSet/>
      <dgm:spPr/>
      <dgm:t>
        <a:bodyPr/>
        <a:lstStyle/>
        <a:p>
          <a:endParaRPr lang="en-GB"/>
        </a:p>
      </dgm:t>
    </dgm:pt>
    <dgm:pt modelId="{3F2F8D69-7AA2-4DC6-99BD-BF40D6E67463}">
      <dgm:prSet custT="1"/>
      <dgm:spPr/>
      <dgm:t>
        <a:bodyPr/>
        <a:lstStyle/>
        <a:p>
          <a:r>
            <a:rPr lang="en-GB" sz="1600" b="1" dirty="0" smtClean="0"/>
            <a:t>Morales</a:t>
          </a:r>
          <a:endParaRPr lang="en-GB" sz="1400" b="1" dirty="0" smtClean="0"/>
        </a:p>
        <a:p>
          <a:r>
            <a:rPr lang="en-GB" sz="1400" dirty="0" smtClean="0"/>
            <a:t>2016 -</a:t>
          </a:r>
          <a:endParaRPr lang="en-GB" sz="1400" dirty="0"/>
        </a:p>
      </dgm:t>
    </dgm:pt>
    <dgm:pt modelId="{2759F76E-2D3D-4753-9535-0596ECD8496D}" type="parTrans" cxnId="{D5DF6B69-BDC3-441D-9755-5B3EF880EB2E}">
      <dgm:prSet/>
      <dgm:spPr/>
      <dgm:t>
        <a:bodyPr/>
        <a:lstStyle/>
        <a:p>
          <a:endParaRPr lang="en-GB"/>
        </a:p>
      </dgm:t>
    </dgm:pt>
    <dgm:pt modelId="{F032FDE5-72E1-44D4-8DAB-2E94FAF101C4}" type="sibTrans" cxnId="{D5DF6B69-BDC3-441D-9755-5B3EF880EB2E}">
      <dgm:prSet/>
      <dgm:spPr/>
      <dgm:t>
        <a:bodyPr/>
        <a:lstStyle/>
        <a:p>
          <a:endParaRPr lang="en-GB"/>
        </a:p>
      </dgm:t>
    </dgm:pt>
    <dgm:pt modelId="{40F8D0B7-5918-41C6-A0F8-F6DEDB888177}">
      <dgm:prSet/>
      <dgm:spPr/>
      <dgm:t>
        <a:bodyPr/>
        <a:lstStyle/>
        <a:p>
          <a:r>
            <a:rPr lang="en-GB" dirty="0" smtClean="0"/>
            <a:t>Francisco Rivas</a:t>
          </a:r>
          <a:endParaRPr lang="en-GB" dirty="0"/>
        </a:p>
      </dgm:t>
    </dgm:pt>
    <dgm:pt modelId="{FACC18D9-AAF9-4CD3-A5D1-F8FE71B525DA}" type="parTrans" cxnId="{26A5640F-CE34-4022-A714-687725AD76B5}">
      <dgm:prSet/>
      <dgm:spPr/>
      <dgm:t>
        <a:bodyPr/>
        <a:lstStyle/>
        <a:p>
          <a:endParaRPr lang="en-GB"/>
        </a:p>
      </dgm:t>
    </dgm:pt>
    <dgm:pt modelId="{7E8DB371-0AA0-449E-8D27-CF5960FD0EAD}" type="sibTrans" cxnId="{26A5640F-CE34-4022-A714-687725AD76B5}">
      <dgm:prSet/>
      <dgm:spPr/>
      <dgm:t>
        <a:bodyPr/>
        <a:lstStyle/>
        <a:p>
          <a:endParaRPr lang="en-GB"/>
        </a:p>
      </dgm:t>
    </dgm:pt>
    <dgm:pt modelId="{A6C43856-F414-4C0C-864F-BAAF3685F4C1}" type="pres">
      <dgm:prSet presAssocID="{69B11B0E-BAF2-469E-A529-953863B607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0455DC-530E-4701-AF93-65B3C7414EE3}" type="pres">
      <dgm:prSet presAssocID="{69B11B0E-BAF2-469E-A529-953863B60750}" presName="tSp" presStyleCnt="0"/>
      <dgm:spPr/>
    </dgm:pt>
    <dgm:pt modelId="{768F3662-3F7B-4380-A820-8EBB3B11F768}" type="pres">
      <dgm:prSet presAssocID="{69B11B0E-BAF2-469E-A529-953863B60750}" presName="bSp" presStyleCnt="0"/>
      <dgm:spPr/>
    </dgm:pt>
    <dgm:pt modelId="{FC394D85-1FE5-4B34-A2BC-946810EF603C}" type="pres">
      <dgm:prSet presAssocID="{69B11B0E-BAF2-469E-A529-953863B60750}" presName="process" presStyleCnt="0"/>
      <dgm:spPr/>
    </dgm:pt>
    <dgm:pt modelId="{43225093-DED5-46CB-B2C3-E07E6B339286}" type="pres">
      <dgm:prSet presAssocID="{D2723CC3-2588-446C-B0CB-30A8A2383BA6}" presName="composite1" presStyleCnt="0"/>
      <dgm:spPr/>
    </dgm:pt>
    <dgm:pt modelId="{95B54890-16F6-4FC6-A7FB-47148A50817A}" type="pres">
      <dgm:prSet presAssocID="{D2723CC3-2588-446C-B0CB-30A8A2383BA6}" presName="dummyNode1" presStyleLbl="node1" presStyleIdx="0" presStyleCnt="6"/>
      <dgm:spPr/>
    </dgm:pt>
    <dgm:pt modelId="{248D4480-1F27-4F55-A94D-7A4397ADA2A6}" type="pres">
      <dgm:prSet presAssocID="{D2723CC3-2588-446C-B0CB-30A8A2383BA6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2A43EF-D142-453F-BD97-A66C32739521}" type="pres">
      <dgm:prSet presAssocID="{D2723CC3-2588-446C-B0CB-30A8A2383BA6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1848DB-F1BC-4F7C-9E24-8D91B231A6FE}" type="pres">
      <dgm:prSet presAssocID="{D2723CC3-2588-446C-B0CB-30A8A2383BA6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BBF757-01B5-47B8-8075-BFB364937B9E}" type="pres">
      <dgm:prSet presAssocID="{D2723CC3-2588-446C-B0CB-30A8A2383BA6}" presName="connSite1" presStyleCnt="0"/>
      <dgm:spPr/>
    </dgm:pt>
    <dgm:pt modelId="{0C9B54DF-0099-4E47-A6A0-DC7C2AA57F39}" type="pres">
      <dgm:prSet presAssocID="{9B6928EE-3656-4FE1-A2FD-8B430290FBCF}" presName="Name9" presStyleLbl="sibTrans2D1" presStyleIdx="0" presStyleCnt="5"/>
      <dgm:spPr/>
      <dgm:t>
        <a:bodyPr/>
        <a:lstStyle/>
        <a:p>
          <a:endParaRPr lang="en-GB"/>
        </a:p>
      </dgm:t>
    </dgm:pt>
    <dgm:pt modelId="{97684443-D5ED-4995-A466-79FBDA3D3B80}" type="pres">
      <dgm:prSet presAssocID="{C92F5078-8A92-4701-B4A6-43A06E5AC2DE}" presName="composite2" presStyleCnt="0"/>
      <dgm:spPr/>
    </dgm:pt>
    <dgm:pt modelId="{2B135352-B279-471C-969A-1601233082AD}" type="pres">
      <dgm:prSet presAssocID="{C92F5078-8A92-4701-B4A6-43A06E5AC2DE}" presName="dummyNode2" presStyleLbl="node1" presStyleIdx="0" presStyleCnt="6"/>
      <dgm:spPr/>
    </dgm:pt>
    <dgm:pt modelId="{B60D3E8A-86A3-4CB2-8715-8D208DF875A8}" type="pres">
      <dgm:prSet presAssocID="{C92F5078-8A92-4701-B4A6-43A06E5AC2DE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D3B2A-C43C-4545-9CF1-D7F7F6EDBCA6}" type="pres">
      <dgm:prSet presAssocID="{C92F5078-8A92-4701-B4A6-43A06E5AC2DE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824C60-0450-4D17-82E1-0F36D3F242A7}" type="pres">
      <dgm:prSet presAssocID="{C92F5078-8A92-4701-B4A6-43A06E5AC2DE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883198-29D3-4EBB-B189-5B17EE028018}" type="pres">
      <dgm:prSet presAssocID="{C92F5078-8A92-4701-B4A6-43A06E5AC2DE}" presName="connSite2" presStyleCnt="0"/>
      <dgm:spPr/>
    </dgm:pt>
    <dgm:pt modelId="{F7DF6014-07DA-4B99-B3DE-8B9281A84CA5}" type="pres">
      <dgm:prSet presAssocID="{4516F1A0-56C1-4964-A4D7-0895A887ED53}" presName="Name18" presStyleLbl="sibTrans2D1" presStyleIdx="1" presStyleCnt="5"/>
      <dgm:spPr/>
      <dgm:t>
        <a:bodyPr/>
        <a:lstStyle/>
        <a:p>
          <a:endParaRPr lang="en-GB"/>
        </a:p>
      </dgm:t>
    </dgm:pt>
    <dgm:pt modelId="{B77C01BC-9534-4414-B09B-22D16BD5A10F}" type="pres">
      <dgm:prSet presAssocID="{0CFA25A4-900A-4F66-9AE1-D0A799190C71}" presName="composite1" presStyleCnt="0"/>
      <dgm:spPr/>
    </dgm:pt>
    <dgm:pt modelId="{40902E57-9E63-4B15-9880-63EE201FCE82}" type="pres">
      <dgm:prSet presAssocID="{0CFA25A4-900A-4F66-9AE1-D0A799190C71}" presName="dummyNode1" presStyleLbl="node1" presStyleIdx="1" presStyleCnt="6"/>
      <dgm:spPr/>
    </dgm:pt>
    <dgm:pt modelId="{6A4FC81C-CC7D-4D01-B44A-5190AB941C61}" type="pres">
      <dgm:prSet presAssocID="{0CFA25A4-900A-4F66-9AE1-D0A799190C71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D48412-BAB7-477B-9E0D-2882437B9BC0}" type="pres">
      <dgm:prSet presAssocID="{0CFA25A4-900A-4F66-9AE1-D0A799190C71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161BFE-C456-4997-BD75-EAD644207422}" type="pres">
      <dgm:prSet presAssocID="{0CFA25A4-900A-4F66-9AE1-D0A799190C71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B55783-2C36-444F-A453-05725154F2B9}" type="pres">
      <dgm:prSet presAssocID="{0CFA25A4-900A-4F66-9AE1-D0A799190C71}" presName="connSite1" presStyleCnt="0"/>
      <dgm:spPr/>
    </dgm:pt>
    <dgm:pt modelId="{6D67BB68-1DDA-4EF5-AFF5-CB5A908F6AA3}" type="pres">
      <dgm:prSet presAssocID="{D4F4B33B-7D57-4A23-8D7B-7326BEEB1566}" presName="Name9" presStyleLbl="sibTrans2D1" presStyleIdx="2" presStyleCnt="5"/>
      <dgm:spPr/>
      <dgm:t>
        <a:bodyPr/>
        <a:lstStyle/>
        <a:p>
          <a:endParaRPr lang="en-GB"/>
        </a:p>
      </dgm:t>
    </dgm:pt>
    <dgm:pt modelId="{580962B5-50B8-4FAF-9EED-732611C94C0D}" type="pres">
      <dgm:prSet presAssocID="{5582BC49-7260-4C43-9E9B-079B78D3702C}" presName="composite2" presStyleCnt="0"/>
      <dgm:spPr/>
    </dgm:pt>
    <dgm:pt modelId="{C37FDFCF-5AEA-4328-8AC8-C9F0E6662511}" type="pres">
      <dgm:prSet presAssocID="{5582BC49-7260-4C43-9E9B-079B78D3702C}" presName="dummyNode2" presStyleLbl="node1" presStyleIdx="2" presStyleCnt="6"/>
      <dgm:spPr/>
    </dgm:pt>
    <dgm:pt modelId="{814390CF-391C-4B02-AF7F-7235EA492163}" type="pres">
      <dgm:prSet presAssocID="{5582BC49-7260-4C43-9E9B-079B78D3702C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D573D1-F9AC-4D64-ABC7-9479686EE090}" type="pres">
      <dgm:prSet presAssocID="{5582BC49-7260-4C43-9E9B-079B78D3702C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DF8139-7532-4774-A9CF-AE48C0E61697}" type="pres">
      <dgm:prSet presAssocID="{5582BC49-7260-4C43-9E9B-079B78D3702C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394707-9586-4E6B-8C4B-D7A2AB326929}" type="pres">
      <dgm:prSet presAssocID="{5582BC49-7260-4C43-9E9B-079B78D3702C}" presName="connSite2" presStyleCnt="0"/>
      <dgm:spPr/>
    </dgm:pt>
    <dgm:pt modelId="{84E079A6-B84C-45E7-A672-4C9B4A424773}" type="pres">
      <dgm:prSet presAssocID="{E15ADA58-5F0F-4BED-AF85-161606BBEFAC}" presName="Name18" presStyleLbl="sibTrans2D1" presStyleIdx="3" presStyleCnt="5"/>
      <dgm:spPr/>
      <dgm:t>
        <a:bodyPr/>
        <a:lstStyle/>
        <a:p>
          <a:endParaRPr lang="en-GB"/>
        </a:p>
      </dgm:t>
    </dgm:pt>
    <dgm:pt modelId="{4E9931EE-1237-4A5C-AFBF-2A0C467FC067}" type="pres">
      <dgm:prSet presAssocID="{F132A1F8-F422-47FC-9DCC-A341F24DC29E}" presName="composite1" presStyleCnt="0"/>
      <dgm:spPr/>
    </dgm:pt>
    <dgm:pt modelId="{471F33DE-2590-4C6B-AE01-B0930C0B4BB3}" type="pres">
      <dgm:prSet presAssocID="{F132A1F8-F422-47FC-9DCC-A341F24DC29E}" presName="dummyNode1" presStyleLbl="node1" presStyleIdx="3" presStyleCnt="6"/>
      <dgm:spPr/>
    </dgm:pt>
    <dgm:pt modelId="{4FA1F961-BAD2-4F02-BEDE-464DFE7EC02E}" type="pres">
      <dgm:prSet presAssocID="{F132A1F8-F422-47FC-9DCC-A341F24DC29E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975078-8842-4648-98DC-DD7DFCC63D29}" type="pres">
      <dgm:prSet presAssocID="{F132A1F8-F422-47FC-9DCC-A341F24DC29E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194E19-D8DA-49BF-A465-8C122DE8A047}" type="pres">
      <dgm:prSet presAssocID="{F132A1F8-F422-47FC-9DCC-A341F24DC29E}" presName="parentNode1" presStyleLbl="node1" presStyleIdx="4" presStyleCnt="6" custScaleY="1537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7B7F79-DF13-4D2A-913E-3DD4E8B4F17B}" type="pres">
      <dgm:prSet presAssocID="{F132A1F8-F422-47FC-9DCC-A341F24DC29E}" presName="connSite1" presStyleCnt="0"/>
      <dgm:spPr/>
    </dgm:pt>
    <dgm:pt modelId="{9FDD8011-4D79-4F70-BE1D-76AC2FAED18E}" type="pres">
      <dgm:prSet presAssocID="{7D3502E8-6E80-4303-B7A5-46B702534729}" presName="Name9" presStyleLbl="sibTrans2D1" presStyleIdx="4" presStyleCnt="5"/>
      <dgm:spPr/>
      <dgm:t>
        <a:bodyPr/>
        <a:lstStyle/>
        <a:p>
          <a:endParaRPr lang="en-GB"/>
        </a:p>
      </dgm:t>
    </dgm:pt>
    <dgm:pt modelId="{4E32F6F0-324D-4C2D-A9F3-7D4E6573F2EC}" type="pres">
      <dgm:prSet presAssocID="{3F2F8D69-7AA2-4DC6-99BD-BF40D6E67463}" presName="composite2" presStyleCnt="0"/>
      <dgm:spPr/>
    </dgm:pt>
    <dgm:pt modelId="{0C962BF5-C1DE-4485-BC3A-ECD9B06F2889}" type="pres">
      <dgm:prSet presAssocID="{3F2F8D69-7AA2-4DC6-99BD-BF40D6E67463}" presName="dummyNode2" presStyleLbl="node1" presStyleIdx="4" presStyleCnt="6"/>
      <dgm:spPr/>
    </dgm:pt>
    <dgm:pt modelId="{C9A0CDDD-0642-423F-B109-37463D4DC621}" type="pres">
      <dgm:prSet presAssocID="{3F2F8D69-7AA2-4DC6-99BD-BF40D6E67463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B081AE-7D3C-4DA1-82EE-540A2A99AA28}" type="pres">
      <dgm:prSet presAssocID="{3F2F8D69-7AA2-4DC6-99BD-BF40D6E67463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5B55C3-51AC-4309-BDF4-380C906141FA}" type="pres">
      <dgm:prSet presAssocID="{3F2F8D69-7AA2-4DC6-99BD-BF40D6E67463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5E31F5-E8A0-4B1E-BC6C-7A2B5A9465E5}" type="pres">
      <dgm:prSet presAssocID="{3F2F8D69-7AA2-4DC6-99BD-BF40D6E67463}" presName="connSite2" presStyleCnt="0"/>
      <dgm:spPr/>
    </dgm:pt>
  </dgm:ptLst>
  <dgm:cxnLst>
    <dgm:cxn modelId="{B987DACA-1A72-4234-8B6B-0C7B69B1CF40}" type="presOf" srcId="{1BED92F1-C8DD-4116-812C-81E5BE1EAF0E}" destId="{814390CF-391C-4B02-AF7F-7235EA492163}" srcOrd="0" destOrd="1" presId="urn:microsoft.com/office/officeart/2005/8/layout/hProcess4"/>
    <dgm:cxn modelId="{7B56E556-685B-40CA-A675-92CB43C0613F}" type="presOf" srcId="{0194FC88-4C1C-4AD2-9D0F-B312742B0C15}" destId="{B60D3E8A-86A3-4CB2-8715-8D208DF875A8}" srcOrd="0" destOrd="1" presId="urn:microsoft.com/office/officeart/2005/8/layout/hProcess4"/>
    <dgm:cxn modelId="{BCD3B3CD-4C8B-4211-B038-E6BD6A78BDDC}" type="presOf" srcId="{896FE985-B406-47D4-BF8E-01005BB74BA2}" destId="{6A4FC81C-CC7D-4D01-B44A-5190AB941C61}" srcOrd="0" destOrd="2" presId="urn:microsoft.com/office/officeart/2005/8/layout/hProcess4"/>
    <dgm:cxn modelId="{608FACA4-33D3-4CB2-AA95-AF56ADA45DBB}" type="presOf" srcId="{5582BC49-7260-4C43-9E9B-079B78D3702C}" destId="{CDDF8139-7532-4774-A9CF-AE48C0E61697}" srcOrd="0" destOrd="0" presId="urn:microsoft.com/office/officeart/2005/8/layout/hProcess4"/>
    <dgm:cxn modelId="{08D5E298-0956-4901-9C59-2B8F6D1EE8B9}" type="presOf" srcId="{A5962AA2-190F-4F50-9511-087EFD1939C3}" destId="{E56D3B2A-C43C-4545-9CF1-D7F7F6EDBCA6}" srcOrd="1" destOrd="2" presId="urn:microsoft.com/office/officeart/2005/8/layout/hProcess4"/>
    <dgm:cxn modelId="{0E68ECAF-4947-47F7-ADB5-4EB45E203D26}" type="presOf" srcId="{4516F1A0-56C1-4964-A4D7-0895A887ED53}" destId="{F7DF6014-07DA-4B99-B3DE-8B9281A84CA5}" srcOrd="0" destOrd="0" presId="urn:microsoft.com/office/officeart/2005/8/layout/hProcess4"/>
    <dgm:cxn modelId="{648209A7-21D2-4054-BA2D-75A934B9C6C5}" srcId="{69B11B0E-BAF2-469E-A529-953863B60750}" destId="{F132A1F8-F422-47FC-9DCC-A341F24DC29E}" srcOrd="4" destOrd="0" parTransId="{D0C5D7AF-7506-404A-9128-9B14D95ACF1A}" sibTransId="{7D3502E8-6E80-4303-B7A5-46B702534729}"/>
    <dgm:cxn modelId="{0B5C8C2D-6DBA-45B4-8AD1-E39295F26A8D}" srcId="{69B11B0E-BAF2-469E-A529-953863B60750}" destId="{0CFA25A4-900A-4F66-9AE1-D0A799190C71}" srcOrd="2" destOrd="0" parTransId="{151508D0-A9D7-44E9-925F-08C3003D3C84}" sibTransId="{D4F4B33B-7D57-4A23-8D7B-7326BEEB1566}"/>
    <dgm:cxn modelId="{F0948EFF-523F-4E15-9CF5-885FBCD69887}" type="presOf" srcId="{90FADBD3-79C9-4478-BFE4-5D4EFA20E403}" destId="{46975078-8842-4648-98DC-DD7DFCC63D29}" srcOrd="1" destOrd="0" presId="urn:microsoft.com/office/officeart/2005/8/layout/hProcess4"/>
    <dgm:cxn modelId="{B60464DE-96FD-4CFF-B1C1-4DB01B2EFED6}" type="presOf" srcId="{896FE985-B406-47D4-BF8E-01005BB74BA2}" destId="{21D48412-BAB7-477B-9E0D-2882437B9BC0}" srcOrd="1" destOrd="2" presId="urn:microsoft.com/office/officeart/2005/8/layout/hProcess4"/>
    <dgm:cxn modelId="{D61F0148-59B0-419B-9FCD-0D404F269896}" type="presOf" srcId="{3F2F8D69-7AA2-4DC6-99BD-BF40D6E67463}" destId="{515B55C3-51AC-4309-BDF4-380C906141FA}" srcOrd="0" destOrd="0" presId="urn:microsoft.com/office/officeart/2005/8/layout/hProcess4"/>
    <dgm:cxn modelId="{5062D002-BBF7-4EDD-816B-534D150067AC}" type="presOf" srcId="{D4F4B33B-7D57-4A23-8D7B-7326BEEB1566}" destId="{6D67BB68-1DDA-4EF5-AFF5-CB5A908F6AA3}" srcOrd="0" destOrd="0" presId="urn:microsoft.com/office/officeart/2005/8/layout/hProcess4"/>
    <dgm:cxn modelId="{23F6D226-9165-4AA8-89A7-3310212094F4}" srcId="{F132A1F8-F422-47FC-9DCC-A341F24DC29E}" destId="{73C7F1EA-1FA2-4169-B96F-EE817C832094}" srcOrd="1" destOrd="0" parTransId="{DEEFD211-BD9C-420F-B436-1C729875F3D5}" sibTransId="{D3422B6C-DB35-4F5B-BD6A-9406310410C2}"/>
    <dgm:cxn modelId="{63921598-580E-4D92-BD26-C805A98F06D8}" type="presOf" srcId="{6AD585B2-815D-415A-B791-712C4054DCB5}" destId="{248D4480-1F27-4F55-A94D-7A4397ADA2A6}" srcOrd="0" destOrd="0" presId="urn:microsoft.com/office/officeart/2005/8/layout/hProcess4"/>
    <dgm:cxn modelId="{24B9A630-A06D-44D0-8D90-B4FE139E54B7}" type="presOf" srcId="{9B6928EE-3656-4FE1-A2FD-8B430290FBCF}" destId="{0C9B54DF-0099-4E47-A6A0-DC7C2AA57F39}" srcOrd="0" destOrd="0" presId="urn:microsoft.com/office/officeart/2005/8/layout/hProcess4"/>
    <dgm:cxn modelId="{D5DF6B69-BDC3-441D-9755-5B3EF880EB2E}" srcId="{69B11B0E-BAF2-469E-A529-953863B60750}" destId="{3F2F8D69-7AA2-4DC6-99BD-BF40D6E67463}" srcOrd="5" destOrd="0" parTransId="{2759F76E-2D3D-4753-9535-0596ECD8496D}" sibTransId="{F032FDE5-72E1-44D4-8DAB-2E94FAF101C4}"/>
    <dgm:cxn modelId="{58148352-9B9E-4A12-84CF-3352DAFBDA22}" srcId="{0CFA25A4-900A-4F66-9AE1-D0A799190C71}" destId="{896FE985-B406-47D4-BF8E-01005BB74BA2}" srcOrd="2" destOrd="0" parTransId="{26A9B6AD-4CF4-4781-887F-424700762E23}" sibTransId="{990C0446-ECAF-4EF9-8626-7A55DF75B598}"/>
    <dgm:cxn modelId="{24BF4731-E411-48B3-B547-095119636F4F}" type="presOf" srcId="{CF5DFB7F-EF6D-4A44-B778-073A2C154975}" destId="{B60D3E8A-86A3-4CB2-8715-8D208DF875A8}" srcOrd="0" destOrd="0" presId="urn:microsoft.com/office/officeart/2005/8/layout/hProcess4"/>
    <dgm:cxn modelId="{4B5AEA0E-EDAA-4771-98B5-6A130AB139AD}" type="presOf" srcId="{6E603A3B-63D9-452B-B2C1-92EB2C9A0CC8}" destId="{814390CF-391C-4B02-AF7F-7235EA492163}" srcOrd="0" destOrd="3" presId="urn:microsoft.com/office/officeart/2005/8/layout/hProcess4"/>
    <dgm:cxn modelId="{933724A8-5311-4985-B827-6ECAAF0563D2}" type="presOf" srcId="{CF079F13-F7D6-45D5-AE1B-E38DDF8417BD}" destId="{814390CF-391C-4B02-AF7F-7235EA492163}" srcOrd="0" destOrd="2" presId="urn:microsoft.com/office/officeart/2005/8/layout/hProcess4"/>
    <dgm:cxn modelId="{00E7A680-F980-486F-870E-97E34A252629}" srcId="{5582BC49-7260-4C43-9E9B-079B78D3702C}" destId="{1BED92F1-C8DD-4116-812C-81E5BE1EAF0E}" srcOrd="1" destOrd="0" parTransId="{C0BCDF3C-EC70-49EA-A51B-D8F2A209EB74}" sibTransId="{2D132555-3E36-4671-A9BB-9C748951C386}"/>
    <dgm:cxn modelId="{1B3E4177-D886-43E7-977A-4B1E2F26B6C5}" type="presOf" srcId="{69B11B0E-BAF2-469E-A529-953863B60750}" destId="{A6C43856-F414-4C0C-864F-BAAF3685F4C1}" srcOrd="0" destOrd="0" presId="urn:microsoft.com/office/officeart/2005/8/layout/hProcess4"/>
    <dgm:cxn modelId="{F491C933-6747-4A42-80AD-980F156D4F29}" type="presOf" srcId="{C92F5078-8A92-4701-B4A6-43A06E5AC2DE}" destId="{35824C60-0450-4D17-82E1-0F36D3F242A7}" srcOrd="0" destOrd="0" presId="urn:microsoft.com/office/officeart/2005/8/layout/hProcess4"/>
    <dgm:cxn modelId="{46BAF6E3-C96F-4E69-A77A-9C3C670F0868}" type="presOf" srcId="{CF079F13-F7D6-45D5-AE1B-E38DDF8417BD}" destId="{12D573D1-F9AC-4D64-ABC7-9479686EE090}" srcOrd="1" destOrd="2" presId="urn:microsoft.com/office/officeart/2005/8/layout/hProcess4"/>
    <dgm:cxn modelId="{37070E0D-76F8-4545-824B-7D9469A0819B}" type="presOf" srcId="{5FF99FF4-D59A-4B94-8078-4E7F872959E0}" destId="{E56D3B2A-C43C-4545-9CF1-D7F7F6EDBCA6}" srcOrd="1" destOrd="3" presId="urn:microsoft.com/office/officeart/2005/8/layout/hProcess4"/>
    <dgm:cxn modelId="{DCA525E9-6791-444D-9468-106521908A97}" srcId="{0CFA25A4-900A-4F66-9AE1-D0A799190C71}" destId="{C8C9AA35-7D62-4C1C-9F00-BC149BC035D8}" srcOrd="0" destOrd="0" parTransId="{F2AFE56B-B99A-41E2-B748-CE6A8A392748}" sibTransId="{D2BBFB5A-C8AA-4A6E-827A-6B28CA17653E}"/>
    <dgm:cxn modelId="{C0DDC2ED-9E64-4BA6-9C60-C358291589EB}" srcId="{5582BC49-7260-4C43-9E9B-079B78D3702C}" destId="{CF079F13-F7D6-45D5-AE1B-E38DDF8417BD}" srcOrd="2" destOrd="0" parTransId="{D0C6294E-89F8-40CE-B1C3-8BCED0C4F26D}" sibTransId="{60E82197-3777-4DDD-9FE7-2C27F0D598A3}"/>
    <dgm:cxn modelId="{B1DB4BB9-F316-4D0E-983B-AE85520EC84D}" type="presOf" srcId="{C8C9AA35-7D62-4C1C-9F00-BC149BC035D8}" destId="{6A4FC81C-CC7D-4D01-B44A-5190AB941C61}" srcOrd="0" destOrd="0" presId="urn:microsoft.com/office/officeart/2005/8/layout/hProcess4"/>
    <dgm:cxn modelId="{C8022B37-B92A-4D8D-8D9E-BF0370FF2957}" type="presOf" srcId="{0CFA25A4-900A-4F66-9AE1-D0A799190C71}" destId="{5F161BFE-C456-4997-BD75-EAD644207422}" srcOrd="0" destOrd="0" presId="urn:microsoft.com/office/officeart/2005/8/layout/hProcess4"/>
    <dgm:cxn modelId="{F2562DDF-AC31-4E8A-9D5C-4D3D8723FF71}" type="presOf" srcId="{B1493331-1702-4248-96E3-82A28258A07E}" destId="{6A4FC81C-CC7D-4D01-B44A-5190AB941C61}" srcOrd="0" destOrd="1" presId="urn:microsoft.com/office/officeart/2005/8/layout/hProcess4"/>
    <dgm:cxn modelId="{91B624CE-A068-46DC-8C97-D582A2385CF6}" type="presOf" srcId="{6AD585B2-815D-415A-B791-712C4054DCB5}" destId="{352A43EF-D142-453F-BD97-A66C32739521}" srcOrd="1" destOrd="0" presId="urn:microsoft.com/office/officeart/2005/8/layout/hProcess4"/>
    <dgm:cxn modelId="{7EDE4530-9A0A-48AA-9955-D4692959A4F5}" type="presOf" srcId="{C7EDD218-8A8C-44BE-9354-49521196FB94}" destId="{814390CF-391C-4B02-AF7F-7235EA492163}" srcOrd="0" destOrd="4" presId="urn:microsoft.com/office/officeart/2005/8/layout/hProcess4"/>
    <dgm:cxn modelId="{40D3D555-9DCC-433C-BAC4-1CC3DC05B144}" srcId="{69B11B0E-BAF2-469E-A529-953863B60750}" destId="{D2723CC3-2588-446C-B0CB-30A8A2383BA6}" srcOrd="0" destOrd="0" parTransId="{2931E18E-393B-41A4-9C31-BB8F067D10CB}" sibTransId="{9B6928EE-3656-4FE1-A2FD-8B430290FBCF}"/>
    <dgm:cxn modelId="{BD62CE0F-FD45-44AD-A22C-1E8C66E3A777}" type="presOf" srcId="{D2723CC3-2588-446C-B0CB-30A8A2383BA6}" destId="{5F1848DB-F1BC-4F7C-9E24-8D91B231A6FE}" srcOrd="0" destOrd="0" presId="urn:microsoft.com/office/officeart/2005/8/layout/hProcess4"/>
    <dgm:cxn modelId="{A9E6D2D5-FF18-4856-A60A-5C467DFDCAFE}" type="presOf" srcId="{5FF99FF4-D59A-4B94-8078-4E7F872959E0}" destId="{B60D3E8A-86A3-4CB2-8715-8D208DF875A8}" srcOrd="0" destOrd="3" presId="urn:microsoft.com/office/officeart/2005/8/layout/hProcess4"/>
    <dgm:cxn modelId="{86B534F2-53EC-4D79-BA4D-DC0AEB272C3F}" srcId="{0CFA25A4-900A-4F66-9AE1-D0A799190C71}" destId="{B1493331-1702-4248-96E3-82A28258A07E}" srcOrd="1" destOrd="0" parTransId="{60FC9A8A-FB4F-43D8-842A-5E3B7C636FD1}" sibTransId="{1247DAC2-8DD1-4E17-99D2-6BC32305BFBB}"/>
    <dgm:cxn modelId="{77ABB7E8-455E-478A-8E99-50199FFBBFA0}" srcId="{C92F5078-8A92-4701-B4A6-43A06E5AC2DE}" destId="{0194FC88-4C1C-4AD2-9D0F-B312742B0C15}" srcOrd="1" destOrd="0" parTransId="{99AF0FCC-4059-4E97-B5E1-F40847FD92CA}" sibTransId="{96245F15-FF17-4EA5-896C-EF814F1D332E}"/>
    <dgm:cxn modelId="{A2D14FEA-873F-44C1-BB6E-95307207ABE7}" srcId="{F132A1F8-F422-47FC-9DCC-A341F24DC29E}" destId="{90FADBD3-79C9-4478-BFE4-5D4EFA20E403}" srcOrd="0" destOrd="0" parTransId="{FE572636-7332-4965-928A-9CBBE7EB110F}" sibTransId="{A3677443-A23D-486F-A569-C99694355EF9}"/>
    <dgm:cxn modelId="{F4653893-E0F9-43C3-A319-C1D2FF8DDD47}" type="presOf" srcId="{02CCC3DC-18A7-4252-A3D4-AC3968243B3C}" destId="{814390CF-391C-4B02-AF7F-7235EA492163}" srcOrd="0" destOrd="0" presId="urn:microsoft.com/office/officeart/2005/8/layout/hProcess4"/>
    <dgm:cxn modelId="{FEC2387E-A80F-4C36-9EF8-7DB9512F6E0E}" type="presOf" srcId="{B1493331-1702-4248-96E3-82A28258A07E}" destId="{21D48412-BAB7-477B-9E0D-2882437B9BC0}" srcOrd="1" destOrd="1" presId="urn:microsoft.com/office/officeart/2005/8/layout/hProcess4"/>
    <dgm:cxn modelId="{86477C0C-BD6D-49A6-A96B-34400B3F88BD}" type="presOf" srcId="{6E603A3B-63D9-452B-B2C1-92EB2C9A0CC8}" destId="{12D573D1-F9AC-4D64-ABC7-9479686EE090}" srcOrd="1" destOrd="3" presId="urn:microsoft.com/office/officeart/2005/8/layout/hProcess4"/>
    <dgm:cxn modelId="{0AA4C1C8-1B85-4F36-B78E-1278A49E2DA3}" type="presOf" srcId="{40F8D0B7-5918-41C6-A0F8-F6DEDB888177}" destId="{65B081AE-7D3C-4DA1-82EE-540A2A99AA28}" srcOrd="1" destOrd="0" presId="urn:microsoft.com/office/officeart/2005/8/layout/hProcess4"/>
    <dgm:cxn modelId="{984C7AD1-B485-4FF3-A173-5F26B2C92B6F}" srcId="{C92F5078-8A92-4701-B4A6-43A06E5AC2DE}" destId="{A5962AA2-190F-4F50-9511-087EFD1939C3}" srcOrd="2" destOrd="0" parTransId="{EC4540B8-DE3E-4A4D-89F9-706151165242}" sibTransId="{A3E182ED-65F8-4AA3-8C4D-8C1230195841}"/>
    <dgm:cxn modelId="{A3C69277-6CD4-4B12-94E4-31E11FD2A6BA}" type="presOf" srcId="{0194FC88-4C1C-4AD2-9D0F-B312742B0C15}" destId="{E56D3B2A-C43C-4545-9CF1-D7F7F6EDBCA6}" srcOrd="1" destOrd="1" presId="urn:microsoft.com/office/officeart/2005/8/layout/hProcess4"/>
    <dgm:cxn modelId="{D5167282-DF1D-4649-8230-D48D317FBF22}" srcId="{69B11B0E-BAF2-469E-A529-953863B60750}" destId="{C92F5078-8A92-4701-B4A6-43A06E5AC2DE}" srcOrd="1" destOrd="0" parTransId="{768A27B8-868F-40FB-9964-50EE65904351}" sibTransId="{4516F1A0-56C1-4964-A4D7-0895A887ED53}"/>
    <dgm:cxn modelId="{09618A86-4638-411D-B34C-C335884C8B89}" srcId="{69B11B0E-BAF2-469E-A529-953863B60750}" destId="{5582BC49-7260-4C43-9E9B-079B78D3702C}" srcOrd="3" destOrd="0" parTransId="{EECD4D1B-F01F-4964-97D3-721E4092E730}" sibTransId="{E15ADA58-5F0F-4BED-AF85-161606BBEFAC}"/>
    <dgm:cxn modelId="{26A5640F-CE34-4022-A714-687725AD76B5}" srcId="{3F2F8D69-7AA2-4DC6-99BD-BF40D6E67463}" destId="{40F8D0B7-5918-41C6-A0F8-F6DEDB888177}" srcOrd="0" destOrd="0" parTransId="{FACC18D9-AAF9-4CD3-A5D1-F8FE71B525DA}" sibTransId="{7E8DB371-0AA0-449E-8D27-CF5960FD0EAD}"/>
    <dgm:cxn modelId="{1CCCA821-27A0-4FB1-85C2-0529A6569245}" srcId="{C92F5078-8A92-4701-B4A6-43A06E5AC2DE}" destId="{CF5DFB7F-EF6D-4A44-B778-073A2C154975}" srcOrd="0" destOrd="0" parTransId="{73966451-53F8-4E9C-A4E7-9310C6BEEEB7}" sibTransId="{0E17A881-BB7D-4DB8-A9EB-3AA93E6AD389}"/>
    <dgm:cxn modelId="{A524DC76-C8D4-451E-855A-D6444EFB08C3}" type="presOf" srcId="{40F8D0B7-5918-41C6-A0F8-F6DEDB888177}" destId="{C9A0CDDD-0642-423F-B109-37463D4DC621}" srcOrd="0" destOrd="0" presId="urn:microsoft.com/office/officeart/2005/8/layout/hProcess4"/>
    <dgm:cxn modelId="{76488A6C-C201-4C0F-9557-598F222E9284}" type="presOf" srcId="{73C7F1EA-1FA2-4169-B96F-EE817C832094}" destId="{4FA1F961-BAD2-4F02-BEDE-464DFE7EC02E}" srcOrd="0" destOrd="1" presId="urn:microsoft.com/office/officeart/2005/8/layout/hProcess4"/>
    <dgm:cxn modelId="{A7D13D33-547D-4813-9C4F-7CEBB64EE549}" type="presOf" srcId="{02CCC3DC-18A7-4252-A3D4-AC3968243B3C}" destId="{12D573D1-F9AC-4D64-ABC7-9479686EE090}" srcOrd="1" destOrd="0" presId="urn:microsoft.com/office/officeart/2005/8/layout/hProcess4"/>
    <dgm:cxn modelId="{B01FC721-64EB-4F96-BCA7-30566E05BEE0}" type="presOf" srcId="{F132A1F8-F422-47FC-9DCC-A341F24DC29E}" destId="{EB194E19-D8DA-49BF-A465-8C122DE8A047}" srcOrd="0" destOrd="0" presId="urn:microsoft.com/office/officeart/2005/8/layout/hProcess4"/>
    <dgm:cxn modelId="{BA64CE50-15F6-42DF-8561-D4C498978817}" type="presOf" srcId="{A5962AA2-190F-4F50-9511-087EFD1939C3}" destId="{B60D3E8A-86A3-4CB2-8715-8D208DF875A8}" srcOrd="0" destOrd="2" presId="urn:microsoft.com/office/officeart/2005/8/layout/hProcess4"/>
    <dgm:cxn modelId="{86142E1A-B6CB-4BC1-B6E8-A08D4CAA927D}" srcId="{5582BC49-7260-4C43-9E9B-079B78D3702C}" destId="{C7EDD218-8A8C-44BE-9354-49521196FB94}" srcOrd="4" destOrd="0" parTransId="{03D466B2-6D31-4814-859E-970614B33396}" sibTransId="{B2A200AF-CA74-4C6E-B0B4-45C38F52FA09}"/>
    <dgm:cxn modelId="{305272FC-4606-42B8-8D5B-2E4BD4E6D0DC}" type="presOf" srcId="{1BED92F1-C8DD-4116-812C-81E5BE1EAF0E}" destId="{12D573D1-F9AC-4D64-ABC7-9479686EE090}" srcOrd="1" destOrd="1" presId="urn:microsoft.com/office/officeart/2005/8/layout/hProcess4"/>
    <dgm:cxn modelId="{9EB07C4B-0937-4714-91E2-E891420EC813}" srcId="{5582BC49-7260-4C43-9E9B-079B78D3702C}" destId="{02CCC3DC-18A7-4252-A3D4-AC3968243B3C}" srcOrd="0" destOrd="0" parTransId="{7E068FD0-708F-4EBF-AF0B-0AF1123F09F9}" sibTransId="{77E53B32-A9FB-49E4-B1DC-E4B09AF049D9}"/>
    <dgm:cxn modelId="{B3D0CDEA-99CF-4307-BF8A-0D2A1B39FC05}" type="presOf" srcId="{E15ADA58-5F0F-4BED-AF85-161606BBEFAC}" destId="{84E079A6-B84C-45E7-A672-4C9B4A424773}" srcOrd="0" destOrd="0" presId="urn:microsoft.com/office/officeart/2005/8/layout/hProcess4"/>
    <dgm:cxn modelId="{B1B84FC1-F995-4A4A-B685-15195CF6C328}" type="presOf" srcId="{CF5DFB7F-EF6D-4A44-B778-073A2C154975}" destId="{E56D3B2A-C43C-4545-9CF1-D7F7F6EDBCA6}" srcOrd="1" destOrd="0" presId="urn:microsoft.com/office/officeart/2005/8/layout/hProcess4"/>
    <dgm:cxn modelId="{37A08317-101A-401D-B6B6-7E8725945899}" srcId="{C92F5078-8A92-4701-B4A6-43A06E5AC2DE}" destId="{5FF99FF4-D59A-4B94-8078-4E7F872959E0}" srcOrd="3" destOrd="0" parTransId="{C7049D22-58A4-47D3-9212-5E802468D2C7}" sibTransId="{2120C924-3FF7-4210-8FA4-541EF9F92375}"/>
    <dgm:cxn modelId="{95E1AB71-6000-4A33-A7C4-A0AC050F8C89}" type="presOf" srcId="{C8C9AA35-7D62-4C1C-9F00-BC149BC035D8}" destId="{21D48412-BAB7-477B-9E0D-2882437B9BC0}" srcOrd="1" destOrd="0" presId="urn:microsoft.com/office/officeart/2005/8/layout/hProcess4"/>
    <dgm:cxn modelId="{7B27AD02-5DF0-4EFA-B66D-B88860AA95AB}" srcId="{5582BC49-7260-4C43-9E9B-079B78D3702C}" destId="{6E603A3B-63D9-452B-B2C1-92EB2C9A0CC8}" srcOrd="3" destOrd="0" parTransId="{F7A65266-41A2-4C13-B653-E09F2536090B}" sibTransId="{3D71557E-0F87-4143-B078-28540171B0D1}"/>
    <dgm:cxn modelId="{D50D6E09-4DB5-45F3-AAE8-A3F8AAC6F847}" type="presOf" srcId="{C7EDD218-8A8C-44BE-9354-49521196FB94}" destId="{12D573D1-F9AC-4D64-ABC7-9479686EE090}" srcOrd="1" destOrd="4" presId="urn:microsoft.com/office/officeart/2005/8/layout/hProcess4"/>
    <dgm:cxn modelId="{104CDBD5-7C41-4A40-96FE-E666677BC0E7}" srcId="{D2723CC3-2588-446C-B0CB-30A8A2383BA6}" destId="{6AD585B2-815D-415A-B791-712C4054DCB5}" srcOrd="0" destOrd="0" parTransId="{0C031C9D-11EA-47B8-8A22-F07FD875CEDE}" sibTransId="{A767A9FA-16C4-4308-8194-74FDC447D7ED}"/>
    <dgm:cxn modelId="{CAF9B912-3C77-4983-B661-CCC8113132A2}" type="presOf" srcId="{90FADBD3-79C9-4478-BFE4-5D4EFA20E403}" destId="{4FA1F961-BAD2-4F02-BEDE-464DFE7EC02E}" srcOrd="0" destOrd="0" presId="urn:microsoft.com/office/officeart/2005/8/layout/hProcess4"/>
    <dgm:cxn modelId="{B012E7CD-8C4F-4A02-85E3-F2F25807FF63}" type="presOf" srcId="{7D3502E8-6E80-4303-B7A5-46B702534729}" destId="{9FDD8011-4D79-4F70-BE1D-76AC2FAED18E}" srcOrd="0" destOrd="0" presId="urn:microsoft.com/office/officeart/2005/8/layout/hProcess4"/>
    <dgm:cxn modelId="{B62EBF45-9471-4A61-B659-C5C468A9FC76}" type="presOf" srcId="{73C7F1EA-1FA2-4169-B96F-EE817C832094}" destId="{46975078-8842-4648-98DC-DD7DFCC63D29}" srcOrd="1" destOrd="1" presId="urn:microsoft.com/office/officeart/2005/8/layout/hProcess4"/>
    <dgm:cxn modelId="{8901D5BB-AA04-49E2-8892-837A2979011C}" type="presParOf" srcId="{A6C43856-F414-4C0C-864F-BAAF3685F4C1}" destId="{D60455DC-530E-4701-AF93-65B3C7414EE3}" srcOrd="0" destOrd="0" presId="urn:microsoft.com/office/officeart/2005/8/layout/hProcess4"/>
    <dgm:cxn modelId="{193EAE20-DE1B-43B1-B1D2-0F5D98446DBE}" type="presParOf" srcId="{A6C43856-F414-4C0C-864F-BAAF3685F4C1}" destId="{768F3662-3F7B-4380-A820-8EBB3B11F768}" srcOrd="1" destOrd="0" presId="urn:microsoft.com/office/officeart/2005/8/layout/hProcess4"/>
    <dgm:cxn modelId="{4EFDA2B7-C021-4AD4-A29F-28F671968910}" type="presParOf" srcId="{A6C43856-F414-4C0C-864F-BAAF3685F4C1}" destId="{FC394D85-1FE5-4B34-A2BC-946810EF603C}" srcOrd="2" destOrd="0" presId="urn:microsoft.com/office/officeart/2005/8/layout/hProcess4"/>
    <dgm:cxn modelId="{35987966-3922-40CA-8B42-9EB79EE7F06D}" type="presParOf" srcId="{FC394D85-1FE5-4B34-A2BC-946810EF603C}" destId="{43225093-DED5-46CB-B2C3-E07E6B339286}" srcOrd="0" destOrd="0" presId="urn:microsoft.com/office/officeart/2005/8/layout/hProcess4"/>
    <dgm:cxn modelId="{0BE5C353-F886-4830-8DF4-BC3BF92C5220}" type="presParOf" srcId="{43225093-DED5-46CB-B2C3-E07E6B339286}" destId="{95B54890-16F6-4FC6-A7FB-47148A50817A}" srcOrd="0" destOrd="0" presId="urn:microsoft.com/office/officeart/2005/8/layout/hProcess4"/>
    <dgm:cxn modelId="{DD084966-AF79-4579-A437-92E993F0B7C8}" type="presParOf" srcId="{43225093-DED5-46CB-B2C3-E07E6B339286}" destId="{248D4480-1F27-4F55-A94D-7A4397ADA2A6}" srcOrd="1" destOrd="0" presId="urn:microsoft.com/office/officeart/2005/8/layout/hProcess4"/>
    <dgm:cxn modelId="{B6150F35-56E8-402E-9455-30F39D36ED29}" type="presParOf" srcId="{43225093-DED5-46CB-B2C3-E07E6B339286}" destId="{352A43EF-D142-453F-BD97-A66C32739521}" srcOrd="2" destOrd="0" presId="urn:microsoft.com/office/officeart/2005/8/layout/hProcess4"/>
    <dgm:cxn modelId="{864BF306-5180-455B-9864-1B7A1F63BC38}" type="presParOf" srcId="{43225093-DED5-46CB-B2C3-E07E6B339286}" destId="{5F1848DB-F1BC-4F7C-9E24-8D91B231A6FE}" srcOrd="3" destOrd="0" presId="urn:microsoft.com/office/officeart/2005/8/layout/hProcess4"/>
    <dgm:cxn modelId="{5FC68068-D6CC-45AC-90D7-DB3B2289B7CD}" type="presParOf" srcId="{43225093-DED5-46CB-B2C3-E07E6B339286}" destId="{BBBBF757-01B5-47B8-8075-BFB364937B9E}" srcOrd="4" destOrd="0" presId="urn:microsoft.com/office/officeart/2005/8/layout/hProcess4"/>
    <dgm:cxn modelId="{33B2A861-8E75-476A-B1AF-0CEEAA2F1F84}" type="presParOf" srcId="{FC394D85-1FE5-4B34-A2BC-946810EF603C}" destId="{0C9B54DF-0099-4E47-A6A0-DC7C2AA57F39}" srcOrd="1" destOrd="0" presId="urn:microsoft.com/office/officeart/2005/8/layout/hProcess4"/>
    <dgm:cxn modelId="{4E442AAC-DB06-4480-80A1-28B2408877F3}" type="presParOf" srcId="{FC394D85-1FE5-4B34-A2BC-946810EF603C}" destId="{97684443-D5ED-4995-A466-79FBDA3D3B80}" srcOrd="2" destOrd="0" presId="urn:microsoft.com/office/officeart/2005/8/layout/hProcess4"/>
    <dgm:cxn modelId="{A6D890EB-E775-4197-B430-5F4CC172D9A1}" type="presParOf" srcId="{97684443-D5ED-4995-A466-79FBDA3D3B80}" destId="{2B135352-B279-471C-969A-1601233082AD}" srcOrd="0" destOrd="0" presId="urn:microsoft.com/office/officeart/2005/8/layout/hProcess4"/>
    <dgm:cxn modelId="{99AFCAF6-5BA0-4A52-B26A-75247458FB95}" type="presParOf" srcId="{97684443-D5ED-4995-A466-79FBDA3D3B80}" destId="{B60D3E8A-86A3-4CB2-8715-8D208DF875A8}" srcOrd="1" destOrd="0" presId="urn:microsoft.com/office/officeart/2005/8/layout/hProcess4"/>
    <dgm:cxn modelId="{4428FAEB-0183-454F-A73F-A0EAD6824D4D}" type="presParOf" srcId="{97684443-D5ED-4995-A466-79FBDA3D3B80}" destId="{E56D3B2A-C43C-4545-9CF1-D7F7F6EDBCA6}" srcOrd="2" destOrd="0" presId="urn:microsoft.com/office/officeart/2005/8/layout/hProcess4"/>
    <dgm:cxn modelId="{3229C3C7-B0E9-4F3F-8C6E-28BD17B1D20B}" type="presParOf" srcId="{97684443-D5ED-4995-A466-79FBDA3D3B80}" destId="{35824C60-0450-4D17-82E1-0F36D3F242A7}" srcOrd="3" destOrd="0" presId="urn:microsoft.com/office/officeart/2005/8/layout/hProcess4"/>
    <dgm:cxn modelId="{EF5A95C7-AB67-4046-947D-AD4AE41EC3B5}" type="presParOf" srcId="{97684443-D5ED-4995-A466-79FBDA3D3B80}" destId="{96883198-29D3-4EBB-B189-5B17EE028018}" srcOrd="4" destOrd="0" presId="urn:microsoft.com/office/officeart/2005/8/layout/hProcess4"/>
    <dgm:cxn modelId="{6657CD3E-21FC-4CEA-A2FB-758196F69598}" type="presParOf" srcId="{FC394D85-1FE5-4B34-A2BC-946810EF603C}" destId="{F7DF6014-07DA-4B99-B3DE-8B9281A84CA5}" srcOrd="3" destOrd="0" presId="urn:microsoft.com/office/officeart/2005/8/layout/hProcess4"/>
    <dgm:cxn modelId="{74B3947E-4BC8-453D-8AE7-887299E7ED4C}" type="presParOf" srcId="{FC394D85-1FE5-4B34-A2BC-946810EF603C}" destId="{B77C01BC-9534-4414-B09B-22D16BD5A10F}" srcOrd="4" destOrd="0" presId="urn:microsoft.com/office/officeart/2005/8/layout/hProcess4"/>
    <dgm:cxn modelId="{7094B0D7-3EB1-41D3-A0B0-7F0009A35388}" type="presParOf" srcId="{B77C01BC-9534-4414-B09B-22D16BD5A10F}" destId="{40902E57-9E63-4B15-9880-63EE201FCE82}" srcOrd="0" destOrd="0" presId="urn:microsoft.com/office/officeart/2005/8/layout/hProcess4"/>
    <dgm:cxn modelId="{F7B55F45-BBBB-4CA6-B712-FD19870D962A}" type="presParOf" srcId="{B77C01BC-9534-4414-B09B-22D16BD5A10F}" destId="{6A4FC81C-CC7D-4D01-B44A-5190AB941C61}" srcOrd="1" destOrd="0" presId="urn:microsoft.com/office/officeart/2005/8/layout/hProcess4"/>
    <dgm:cxn modelId="{8D2321C7-58EE-46F6-AF0A-D09820D59414}" type="presParOf" srcId="{B77C01BC-9534-4414-B09B-22D16BD5A10F}" destId="{21D48412-BAB7-477B-9E0D-2882437B9BC0}" srcOrd="2" destOrd="0" presId="urn:microsoft.com/office/officeart/2005/8/layout/hProcess4"/>
    <dgm:cxn modelId="{6F583279-9675-49B8-AA2D-DF6B420BCF3F}" type="presParOf" srcId="{B77C01BC-9534-4414-B09B-22D16BD5A10F}" destId="{5F161BFE-C456-4997-BD75-EAD644207422}" srcOrd="3" destOrd="0" presId="urn:microsoft.com/office/officeart/2005/8/layout/hProcess4"/>
    <dgm:cxn modelId="{5D613F8C-838D-41F7-8832-01595FB38C24}" type="presParOf" srcId="{B77C01BC-9534-4414-B09B-22D16BD5A10F}" destId="{41B55783-2C36-444F-A453-05725154F2B9}" srcOrd="4" destOrd="0" presId="urn:microsoft.com/office/officeart/2005/8/layout/hProcess4"/>
    <dgm:cxn modelId="{8F3F3D10-E960-439D-B55B-1CA1F21B88C0}" type="presParOf" srcId="{FC394D85-1FE5-4B34-A2BC-946810EF603C}" destId="{6D67BB68-1DDA-4EF5-AFF5-CB5A908F6AA3}" srcOrd="5" destOrd="0" presId="urn:microsoft.com/office/officeart/2005/8/layout/hProcess4"/>
    <dgm:cxn modelId="{C9C11DEC-63E8-4A7C-9988-61F23F3A6B14}" type="presParOf" srcId="{FC394D85-1FE5-4B34-A2BC-946810EF603C}" destId="{580962B5-50B8-4FAF-9EED-732611C94C0D}" srcOrd="6" destOrd="0" presId="urn:microsoft.com/office/officeart/2005/8/layout/hProcess4"/>
    <dgm:cxn modelId="{100FAA36-EA2E-4665-95EE-DEE8AD93F8B1}" type="presParOf" srcId="{580962B5-50B8-4FAF-9EED-732611C94C0D}" destId="{C37FDFCF-5AEA-4328-8AC8-C9F0E6662511}" srcOrd="0" destOrd="0" presId="urn:microsoft.com/office/officeart/2005/8/layout/hProcess4"/>
    <dgm:cxn modelId="{A275E8EF-D65B-43DF-ACAF-7AD8384E36CD}" type="presParOf" srcId="{580962B5-50B8-4FAF-9EED-732611C94C0D}" destId="{814390CF-391C-4B02-AF7F-7235EA492163}" srcOrd="1" destOrd="0" presId="urn:microsoft.com/office/officeart/2005/8/layout/hProcess4"/>
    <dgm:cxn modelId="{8FCBD155-8B8A-4A43-9E26-9DCE50351BFD}" type="presParOf" srcId="{580962B5-50B8-4FAF-9EED-732611C94C0D}" destId="{12D573D1-F9AC-4D64-ABC7-9479686EE090}" srcOrd="2" destOrd="0" presId="urn:microsoft.com/office/officeart/2005/8/layout/hProcess4"/>
    <dgm:cxn modelId="{811CB5CF-EBFE-4488-81E4-56EBF14CD91D}" type="presParOf" srcId="{580962B5-50B8-4FAF-9EED-732611C94C0D}" destId="{CDDF8139-7532-4774-A9CF-AE48C0E61697}" srcOrd="3" destOrd="0" presId="urn:microsoft.com/office/officeart/2005/8/layout/hProcess4"/>
    <dgm:cxn modelId="{4DC0FF82-1DFD-4219-B68E-DA460066F39C}" type="presParOf" srcId="{580962B5-50B8-4FAF-9EED-732611C94C0D}" destId="{EA394707-9586-4E6B-8C4B-D7A2AB326929}" srcOrd="4" destOrd="0" presId="urn:microsoft.com/office/officeart/2005/8/layout/hProcess4"/>
    <dgm:cxn modelId="{34AED848-EB98-47DA-8D59-0815DF943D43}" type="presParOf" srcId="{FC394D85-1FE5-4B34-A2BC-946810EF603C}" destId="{84E079A6-B84C-45E7-A672-4C9B4A424773}" srcOrd="7" destOrd="0" presId="urn:microsoft.com/office/officeart/2005/8/layout/hProcess4"/>
    <dgm:cxn modelId="{7EBC2565-8EBB-4D07-BA1E-5C2110DB8B13}" type="presParOf" srcId="{FC394D85-1FE5-4B34-A2BC-946810EF603C}" destId="{4E9931EE-1237-4A5C-AFBF-2A0C467FC067}" srcOrd="8" destOrd="0" presId="urn:microsoft.com/office/officeart/2005/8/layout/hProcess4"/>
    <dgm:cxn modelId="{5B0DA9F6-DBEE-4D38-BEBF-E1496744A2C8}" type="presParOf" srcId="{4E9931EE-1237-4A5C-AFBF-2A0C467FC067}" destId="{471F33DE-2590-4C6B-AE01-B0930C0B4BB3}" srcOrd="0" destOrd="0" presId="urn:microsoft.com/office/officeart/2005/8/layout/hProcess4"/>
    <dgm:cxn modelId="{33BBF900-3B56-4372-A8C5-3D45D3ECD65E}" type="presParOf" srcId="{4E9931EE-1237-4A5C-AFBF-2A0C467FC067}" destId="{4FA1F961-BAD2-4F02-BEDE-464DFE7EC02E}" srcOrd="1" destOrd="0" presId="urn:microsoft.com/office/officeart/2005/8/layout/hProcess4"/>
    <dgm:cxn modelId="{3461ACD8-A770-489C-9A49-34FB180FA52B}" type="presParOf" srcId="{4E9931EE-1237-4A5C-AFBF-2A0C467FC067}" destId="{46975078-8842-4648-98DC-DD7DFCC63D29}" srcOrd="2" destOrd="0" presId="urn:microsoft.com/office/officeart/2005/8/layout/hProcess4"/>
    <dgm:cxn modelId="{2DC8694B-B266-44AB-A099-17BD6ADB3738}" type="presParOf" srcId="{4E9931EE-1237-4A5C-AFBF-2A0C467FC067}" destId="{EB194E19-D8DA-49BF-A465-8C122DE8A047}" srcOrd="3" destOrd="0" presId="urn:microsoft.com/office/officeart/2005/8/layout/hProcess4"/>
    <dgm:cxn modelId="{6A1AC52E-E79D-4297-BBAD-166464765922}" type="presParOf" srcId="{4E9931EE-1237-4A5C-AFBF-2A0C467FC067}" destId="{9C7B7F79-DF13-4D2A-913E-3DD4E8B4F17B}" srcOrd="4" destOrd="0" presId="urn:microsoft.com/office/officeart/2005/8/layout/hProcess4"/>
    <dgm:cxn modelId="{1D0E141D-1D5F-439F-AE5C-14007EC5F6D5}" type="presParOf" srcId="{FC394D85-1FE5-4B34-A2BC-946810EF603C}" destId="{9FDD8011-4D79-4F70-BE1D-76AC2FAED18E}" srcOrd="9" destOrd="0" presId="urn:microsoft.com/office/officeart/2005/8/layout/hProcess4"/>
    <dgm:cxn modelId="{F9D85F32-F965-4DB4-A049-9D5280701EAD}" type="presParOf" srcId="{FC394D85-1FE5-4B34-A2BC-946810EF603C}" destId="{4E32F6F0-324D-4C2D-A9F3-7D4E6573F2EC}" srcOrd="10" destOrd="0" presId="urn:microsoft.com/office/officeart/2005/8/layout/hProcess4"/>
    <dgm:cxn modelId="{D02C9507-53D7-42BF-8E37-8D0AC1B2B0F8}" type="presParOf" srcId="{4E32F6F0-324D-4C2D-A9F3-7D4E6573F2EC}" destId="{0C962BF5-C1DE-4485-BC3A-ECD9B06F2889}" srcOrd="0" destOrd="0" presId="urn:microsoft.com/office/officeart/2005/8/layout/hProcess4"/>
    <dgm:cxn modelId="{0909A188-9E87-4ED6-AFA0-DB7928FE33EA}" type="presParOf" srcId="{4E32F6F0-324D-4C2D-A9F3-7D4E6573F2EC}" destId="{C9A0CDDD-0642-423F-B109-37463D4DC621}" srcOrd="1" destOrd="0" presId="urn:microsoft.com/office/officeart/2005/8/layout/hProcess4"/>
    <dgm:cxn modelId="{ACAAC1F1-CB50-4AE1-A662-06B5877E54B4}" type="presParOf" srcId="{4E32F6F0-324D-4C2D-A9F3-7D4E6573F2EC}" destId="{65B081AE-7D3C-4DA1-82EE-540A2A99AA28}" srcOrd="2" destOrd="0" presId="urn:microsoft.com/office/officeart/2005/8/layout/hProcess4"/>
    <dgm:cxn modelId="{ED9DDB05-F883-4999-ABC3-6CF63E5B2F59}" type="presParOf" srcId="{4E32F6F0-324D-4C2D-A9F3-7D4E6573F2EC}" destId="{515B55C3-51AC-4309-BDF4-380C906141FA}" srcOrd="3" destOrd="0" presId="urn:microsoft.com/office/officeart/2005/8/layout/hProcess4"/>
    <dgm:cxn modelId="{2D8D9456-EDB1-406B-9B99-FC8E7D251EDD}" type="presParOf" srcId="{4E32F6F0-324D-4C2D-A9F3-7D4E6573F2EC}" destId="{485E31F5-E8A0-4B1E-BC6C-7A2B5A9465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890AA-ABD8-42DE-BC01-6414A358539F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4B14DF-A0FB-467D-A7BD-A2F6D6FE0172}">
      <dgm:prSet phldrT="[Text]"/>
      <dgm:spPr/>
      <dgm:t>
        <a:bodyPr/>
        <a:lstStyle/>
        <a:p>
          <a:pPr algn="l"/>
          <a:r>
            <a:rPr lang="en-GB" dirty="0" smtClean="0"/>
            <a:t>Firma </a:t>
          </a:r>
          <a:r>
            <a:rPr lang="en-GB" dirty="0" err="1" smtClean="0"/>
            <a:t>Acuerdos</a:t>
          </a:r>
          <a:r>
            <a:rPr lang="en-GB" dirty="0" smtClean="0"/>
            <a:t> de Paz</a:t>
          </a:r>
        </a:p>
        <a:p>
          <a:pPr algn="l"/>
          <a:r>
            <a:rPr lang="en-GB" dirty="0" err="1" smtClean="0"/>
            <a:t>Creación</a:t>
          </a:r>
          <a:r>
            <a:rPr lang="en-GB" dirty="0" smtClean="0"/>
            <a:t> de la PNC</a:t>
          </a:r>
        </a:p>
        <a:p>
          <a:pPr algn="l"/>
          <a:r>
            <a:rPr lang="en-GB" dirty="0" smtClean="0"/>
            <a:t>Crisis </a:t>
          </a:r>
          <a:r>
            <a:rPr lang="en-GB" dirty="0" err="1" smtClean="0"/>
            <a:t>secuestros</a:t>
          </a:r>
          <a:endParaRPr lang="en-GB" dirty="0"/>
        </a:p>
      </dgm:t>
    </dgm:pt>
    <dgm:pt modelId="{C468248B-C594-4EDA-B76B-BF69553AEA64}" type="parTrans" cxnId="{1D890498-0227-49DA-983E-F480BB8EB544}">
      <dgm:prSet/>
      <dgm:spPr/>
      <dgm:t>
        <a:bodyPr/>
        <a:lstStyle/>
        <a:p>
          <a:endParaRPr lang="en-GB"/>
        </a:p>
      </dgm:t>
    </dgm:pt>
    <dgm:pt modelId="{14221BBD-72C0-48C3-8E04-DE56BB197562}" type="sibTrans" cxnId="{1D890498-0227-49DA-983E-F480BB8EB544}">
      <dgm:prSet/>
      <dgm:spPr/>
      <dgm:t>
        <a:bodyPr/>
        <a:lstStyle/>
        <a:p>
          <a:endParaRPr lang="en-GB"/>
        </a:p>
      </dgm:t>
    </dgm:pt>
    <dgm:pt modelId="{B319C204-B0F3-4B07-A710-FAB3B4586741}">
      <dgm:prSet phldrT="[Text]"/>
      <dgm:spPr/>
      <dgm:t>
        <a:bodyPr/>
        <a:lstStyle/>
        <a:p>
          <a:pPr algn="l"/>
          <a:r>
            <a:rPr lang="en-GB" dirty="0" err="1" smtClean="0"/>
            <a:t>Creciente</a:t>
          </a:r>
          <a:r>
            <a:rPr lang="en-GB" dirty="0" smtClean="0"/>
            <a:t> tension </a:t>
          </a:r>
          <a:r>
            <a:rPr lang="en-GB" dirty="0" err="1" smtClean="0"/>
            <a:t>política</a:t>
          </a:r>
          <a:r>
            <a:rPr lang="en-GB" dirty="0" smtClean="0"/>
            <a:t> y social</a:t>
          </a:r>
        </a:p>
        <a:p>
          <a:pPr algn="l"/>
          <a:r>
            <a:rPr lang="en-GB" dirty="0" smtClean="0"/>
            <a:t> </a:t>
          </a:r>
          <a:r>
            <a:rPr lang="en-GB" dirty="0" err="1" smtClean="0"/>
            <a:t>Deportaciones</a:t>
          </a:r>
          <a:r>
            <a:rPr lang="en-GB" dirty="0" smtClean="0"/>
            <a:t> y </a:t>
          </a:r>
          <a:r>
            <a:rPr lang="en-GB" dirty="0" err="1" smtClean="0"/>
            <a:t>aumento</a:t>
          </a:r>
          <a:r>
            <a:rPr lang="en-GB" dirty="0" smtClean="0"/>
            <a:t> </a:t>
          </a:r>
          <a:r>
            <a:rPr lang="en-GB" dirty="0" err="1" smtClean="0"/>
            <a:t>pandillas</a:t>
          </a:r>
          <a:endParaRPr lang="en-GB" dirty="0" smtClean="0"/>
        </a:p>
        <a:p>
          <a:pPr algn="l"/>
          <a:r>
            <a:rPr lang="en-GB" dirty="0" smtClean="0"/>
            <a:t>Plan </a:t>
          </a:r>
          <a:r>
            <a:rPr lang="en-GB" dirty="0" err="1" smtClean="0"/>
            <a:t>Escoba</a:t>
          </a:r>
          <a:endParaRPr lang="en-GB" dirty="0"/>
        </a:p>
      </dgm:t>
    </dgm:pt>
    <dgm:pt modelId="{E1385897-A687-481E-8AB8-80405B93D7DC}" type="parTrans" cxnId="{034AB57A-E0C6-4D88-B13A-DA56409CCB0A}">
      <dgm:prSet/>
      <dgm:spPr/>
      <dgm:t>
        <a:bodyPr/>
        <a:lstStyle/>
        <a:p>
          <a:endParaRPr lang="en-GB"/>
        </a:p>
      </dgm:t>
    </dgm:pt>
    <dgm:pt modelId="{2E3725B0-17BB-4707-8A7D-7A08C8270070}" type="sibTrans" cxnId="{034AB57A-E0C6-4D88-B13A-DA56409CCB0A}">
      <dgm:prSet/>
      <dgm:spPr/>
      <dgm:t>
        <a:bodyPr/>
        <a:lstStyle/>
        <a:p>
          <a:endParaRPr lang="en-GB"/>
        </a:p>
      </dgm:t>
    </dgm:pt>
    <dgm:pt modelId="{9A3C437B-57B7-4F9A-83AF-A08A66D9ABF7}">
      <dgm:prSet phldrT="[Text]"/>
      <dgm:spPr/>
      <dgm:t>
        <a:bodyPr/>
        <a:lstStyle/>
        <a:p>
          <a:pPr algn="l"/>
          <a:r>
            <a:rPr lang="en-GB" dirty="0" err="1" smtClean="0"/>
            <a:t>Motines</a:t>
          </a:r>
          <a:r>
            <a:rPr lang="en-GB" dirty="0" smtClean="0"/>
            <a:t>, </a:t>
          </a:r>
          <a:r>
            <a:rPr lang="en-GB" dirty="0" err="1" smtClean="0"/>
            <a:t>Operación</a:t>
          </a:r>
          <a:r>
            <a:rPr lang="en-GB" dirty="0" smtClean="0"/>
            <a:t> </a:t>
          </a:r>
          <a:r>
            <a:rPr lang="en-GB" dirty="0" err="1" smtClean="0"/>
            <a:t>Pavo</a:t>
          </a:r>
          <a:r>
            <a:rPr lang="en-GB" dirty="0" smtClean="0"/>
            <a:t> Real, </a:t>
          </a:r>
          <a:r>
            <a:rPr lang="en-GB" dirty="0" err="1" smtClean="0"/>
            <a:t>Ejecuciones</a:t>
          </a:r>
          <a:r>
            <a:rPr lang="en-GB" dirty="0" smtClean="0"/>
            <a:t> </a:t>
          </a:r>
          <a:r>
            <a:rPr lang="en-GB" dirty="0" err="1" smtClean="0"/>
            <a:t>extrajudiciales</a:t>
          </a:r>
          <a:r>
            <a:rPr lang="en-GB" dirty="0" smtClean="0"/>
            <a:t>, </a:t>
          </a:r>
          <a:r>
            <a:rPr lang="en-GB" dirty="0" err="1" smtClean="0"/>
            <a:t>Caso</a:t>
          </a:r>
          <a:r>
            <a:rPr lang="en-GB" dirty="0" smtClean="0"/>
            <a:t> </a:t>
          </a:r>
          <a:r>
            <a:rPr lang="en-GB" dirty="0" err="1" smtClean="0"/>
            <a:t>Parlacen</a:t>
          </a:r>
          <a:r>
            <a:rPr lang="en-GB" dirty="0" smtClean="0"/>
            <a:t>, CICIG</a:t>
          </a:r>
          <a:endParaRPr lang="en-GB" dirty="0"/>
        </a:p>
      </dgm:t>
    </dgm:pt>
    <dgm:pt modelId="{51865293-82D3-4317-9157-B0452CD6A670}" type="parTrans" cxnId="{54D3A5AB-775F-44B6-A740-27E6D62A6991}">
      <dgm:prSet/>
      <dgm:spPr/>
      <dgm:t>
        <a:bodyPr/>
        <a:lstStyle/>
        <a:p>
          <a:endParaRPr lang="en-GB"/>
        </a:p>
      </dgm:t>
    </dgm:pt>
    <dgm:pt modelId="{F52C30F7-16EE-48FB-8501-D6B345F5E2A2}" type="sibTrans" cxnId="{54D3A5AB-775F-44B6-A740-27E6D62A6991}">
      <dgm:prSet/>
      <dgm:spPr/>
      <dgm:t>
        <a:bodyPr/>
        <a:lstStyle/>
        <a:p>
          <a:endParaRPr lang="en-GB"/>
        </a:p>
      </dgm:t>
    </dgm:pt>
    <dgm:pt modelId="{096D2B4C-B4B5-409B-A602-1E4F8FBCD70F}">
      <dgm:prSet/>
      <dgm:spPr/>
      <dgm:t>
        <a:bodyPr/>
        <a:lstStyle/>
        <a:p>
          <a:pPr algn="l"/>
          <a:r>
            <a:rPr lang="en-GB" dirty="0" err="1" smtClean="0"/>
            <a:t>Velásquez</a:t>
          </a:r>
          <a:r>
            <a:rPr lang="en-GB" dirty="0" smtClean="0"/>
            <a:t> </a:t>
          </a:r>
          <a:r>
            <a:rPr lang="en-GB" dirty="0" err="1" smtClean="0"/>
            <a:t>Zárate</a:t>
          </a:r>
          <a:r>
            <a:rPr lang="en-GB" dirty="0" smtClean="0"/>
            <a:t> (MP), </a:t>
          </a:r>
          <a:r>
            <a:rPr lang="en-GB" dirty="0" err="1" smtClean="0"/>
            <a:t>Caso</a:t>
          </a:r>
          <a:r>
            <a:rPr lang="en-GB" dirty="0" smtClean="0"/>
            <a:t> Rosenberg, </a:t>
          </a:r>
          <a:r>
            <a:rPr lang="en-GB" dirty="0" err="1" smtClean="0"/>
            <a:t>Articulación</a:t>
          </a:r>
          <a:r>
            <a:rPr lang="en-GB" dirty="0" smtClean="0"/>
            <a:t> </a:t>
          </a:r>
          <a:r>
            <a:rPr lang="en-GB" dirty="0" err="1" smtClean="0"/>
            <a:t>Menocal</a:t>
          </a:r>
          <a:r>
            <a:rPr lang="en-GB" dirty="0" smtClean="0"/>
            <a:t> – Paz y Paz, Estado de </a:t>
          </a:r>
          <a:r>
            <a:rPr lang="en-GB" dirty="0" err="1" smtClean="0"/>
            <a:t>Sitio</a:t>
          </a:r>
          <a:r>
            <a:rPr lang="en-GB" dirty="0" smtClean="0"/>
            <a:t> Zetas. </a:t>
          </a:r>
          <a:r>
            <a:rPr lang="en-GB" dirty="0" err="1" smtClean="0"/>
            <a:t>Escuelas</a:t>
          </a:r>
          <a:r>
            <a:rPr lang="en-GB" dirty="0" smtClean="0"/>
            <a:t>.</a:t>
          </a:r>
        </a:p>
      </dgm:t>
    </dgm:pt>
    <dgm:pt modelId="{5FAD1661-059A-4C6F-97AF-0F3D95337C80}" type="parTrans" cxnId="{84ECCD17-C31E-4DB5-AEBD-56ABAFDCD153}">
      <dgm:prSet/>
      <dgm:spPr/>
      <dgm:t>
        <a:bodyPr/>
        <a:lstStyle/>
        <a:p>
          <a:endParaRPr lang="en-GB"/>
        </a:p>
      </dgm:t>
    </dgm:pt>
    <dgm:pt modelId="{861367E7-E208-4889-8478-6A3B1BA8DFB2}" type="sibTrans" cxnId="{84ECCD17-C31E-4DB5-AEBD-56ABAFDCD153}">
      <dgm:prSet/>
      <dgm:spPr/>
      <dgm:t>
        <a:bodyPr/>
        <a:lstStyle/>
        <a:p>
          <a:endParaRPr lang="en-GB"/>
        </a:p>
      </dgm:t>
    </dgm:pt>
    <dgm:pt modelId="{D3BF614A-CA42-4894-81C2-97A03CED37E5}">
      <dgm:prSet/>
      <dgm:spPr/>
      <dgm:t>
        <a:bodyPr/>
        <a:lstStyle/>
        <a:p>
          <a:pPr algn="l"/>
          <a:r>
            <a:rPr lang="en-GB" dirty="0" err="1" smtClean="0"/>
            <a:t>Apogeo</a:t>
          </a:r>
          <a:r>
            <a:rPr lang="en-GB" dirty="0" smtClean="0"/>
            <a:t> </a:t>
          </a:r>
          <a:r>
            <a:rPr lang="en-GB" dirty="0" err="1" smtClean="0"/>
            <a:t>cleptocrático</a:t>
          </a:r>
          <a:endParaRPr lang="en-GB" dirty="0" smtClean="0"/>
        </a:p>
        <a:p>
          <a:pPr algn="l"/>
          <a:r>
            <a:rPr lang="en-GB" dirty="0" err="1" smtClean="0"/>
            <a:t>Dudosas</a:t>
          </a:r>
          <a:r>
            <a:rPr lang="en-GB" dirty="0" smtClean="0"/>
            <a:t> </a:t>
          </a:r>
          <a:r>
            <a:rPr lang="en-GB" dirty="0" err="1" smtClean="0"/>
            <a:t>elecciones</a:t>
          </a:r>
          <a:r>
            <a:rPr lang="en-GB" dirty="0" smtClean="0"/>
            <a:t> </a:t>
          </a:r>
          <a:r>
            <a:rPr lang="en-GB" dirty="0" err="1" smtClean="0"/>
            <a:t>autoridades</a:t>
          </a:r>
          <a:r>
            <a:rPr lang="en-GB" dirty="0" smtClean="0"/>
            <a:t>. </a:t>
          </a:r>
          <a:r>
            <a:rPr lang="en-GB" dirty="0" err="1" smtClean="0"/>
            <a:t>Caso</a:t>
          </a:r>
          <a:r>
            <a:rPr lang="en-GB" dirty="0" smtClean="0"/>
            <a:t> </a:t>
          </a:r>
          <a:r>
            <a:rPr lang="en-GB" dirty="0" err="1" smtClean="0"/>
            <a:t>genocidio</a:t>
          </a:r>
          <a:r>
            <a:rPr lang="en-GB" dirty="0" smtClean="0"/>
            <a:t>. </a:t>
          </a:r>
          <a:r>
            <a:rPr lang="en-GB" dirty="0" err="1" smtClean="0"/>
            <a:t>Iván</a:t>
          </a:r>
          <a:r>
            <a:rPr lang="en-GB" dirty="0" smtClean="0"/>
            <a:t> </a:t>
          </a:r>
          <a:r>
            <a:rPr lang="en-GB" dirty="0" err="1" smtClean="0"/>
            <a:t>Velásquez</a:t>
          </a:r>
          <a:r>
            <a:rPr lang="en-GB" dirty="0" smtClean="0"/>
            <a:t>. Crisis 2015.</a:t>
          </a:r>
          <a:endParaRPr lang="en-GB" dirty="0"/>
        </a:p>
      </dgm:t>
    </dgm:pt>
    <dgm:pt modelId="{B0AEC937-2A1E-4FAB-B0F5-547F585B90A8}" type="parTrans" cxnId="{720DFD03-7EB6-4F9E-B506-8A6C6DD38902}">
      <dgm:prSet/>
      <dgm:spPr/>
      <dgm:t>
        <a:bodyPr/>
        <a:lstStyle/>
        <a:p>
          <a:endParaRPr lang="en-GB"/>
        </a:p>
      </dgm:t>
    </dgm:pt>
    <dgm:pt modelId="{0CB05578-5E1A-4D5E-B144-45FF7148C818}" type="sibTrans" cxnId="{720DFD03-7EB6-4F9E-B506-8A6C6DD38902}">
      <dgm:prSet/>
      <dgm:spPr/>
      <dgm:t>
        <a:bodyPr/>
        <a:lstStyle/>
        <a:p>
          <a:endParaRPr lang="en-GB"/>
        </a:p>
      </dgm:t>
    </dgm:pt>
    <dgm:pt modelId="{0884221C-A11E-4846-87DD-C94CF1026E7B}">
      <dgm:prSet/>
      <dgm:spPr/>
      <dgm:t>
        <a:bodyPr/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 err="1" smtClean="0"/>
            <a:t>Autoridades</a:t>
          </a:r>
          <a:r>
            <a:rPr lang="en-GB" dirty="0" smtClean="0"/>
            <a:t> </a:t>
          </a:r>
          <a:r>
            <a:rPr lang="en-GB" dirty="0" err="1" smtClean="0"/>
            <a:t>competentes</a:t>
          </a:r>
          <a:endParaRPr lang="en-GB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 smtClean="0"/>
            <a:t>Se </a:t>
          </a:r>
          <a:r>
            <a:rPr lang="en-GB" dirty="0" err="1" smtClean="0"/>
            <a:t>retoma</a:t>
          </a:r>
          <a:r>
            <a:rPr lang="en-GB" dirty="0" smtClean="0"/>
            <a:t> la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 err="1" smtClean="0"/>
            <a:t>prevención</a:t>
          </a:r>
          <a:endParaRPr lang="en-GB" dirty="0" smtClean="0"/>
        </a:p>
      </dgm:t>
    </dgm:pt>
    <dgm:pt modelId="{DA34815E-650F-4AF7-9AEA-215D093E0582}" type="parTrans" cxnId="{84452778-80B3-4D2B-BF2A-E9B30DB75C9A}">
      <dgm:prSet/>
      <dgm:spPr/>
      <dgm:t>
        <a:bodyPr/>
        <a:lstStyle/>
        <a:p>
          <a:endParaRPr lang="en-GB"/>
        </a:p>
      </dgm:t>
    </dgm:pt>
    <dgm:pt modelId="{B2FE258C-091F-49C7-AD7B-4DD68F6A3F66}" type="sibTrans" cxnId="{84452778-80B3-4D2B-BF2A-E9B30DB75C9A}">
      <dgm:prSet/>
      <dgm:spPr/>
      <dgm:t>
        <a:bodyPr/>
        <a:lstStyle/>
        <a:p>
          <a:endParaRPr lang="en-GB"/>
        </a:p>
      </dgm:t>
    </dgm:pt>
    <dgm:pt modelId="{17C1B08F-4AB8-415B-95D0-0BE406004590}" type="pres">
      <dgm:prSet presAssocID="{E7B890AA-ABD8-42DE-BC01-6414A35853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0FA90B-5864-40C8-A441-A7D68C857EA5}" type="pres">
      <dgm:prSet presAssocID="{2C4B14DF-A0FB-467D-A7BD-A2F6D6FE0172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9D178D-E4F0-4C1A-BFE0-2FF404879277}" type="pres">
      <dgm:prSet presAssocID="{14221BBD-72C0-48C3-8E04-DE56BB197562}" presName="parTxOnlySpace" presStyleCnt="0"/>
      <dgm:spPr/>
    </dgm:pt>
    <dgm:pt modelId="{BE0636C3-90F2-492D-88BC-058E1E4C1095}" type="pres">
      <dgm:prSet presAssocID="{B319C204-B0F3-4B07-A710-FAB3B458674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3239D9-9EE4-43B8-AE46-335462DCDE26}" type="pres">
      <dgm:prSet presAssocID="{2E3725B0-17BB-4707-8A7D-7A08C8270070}" presName="parTxOnlySpace" presStyleCnt="0"/>
      <dgm:spPr/>
    </dgm:pt>
    <dgm:pt modelId="{30103C9C-857A-4E5D-A605-8B71913B3D1F}" type="pres">
      <dgm:prSet presAssocID="{9A3C437B-57B7-4F9A-83AF-A08A66D9ABF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422C49-8CD5-420A-A2CC-4067EF104A22}" type="pres">
      <dgm:prSet presAssocID="{F52C30F7-16EE-48FB-8501-D6B345F5E2A2}" presName="parTxOnlySpace" presStyleCnt="0"/>
      <dgm:spPr/>
    </dgm:pt>
    <dgm:pt modelId="{AB5F95EE-4C4A-4BEA-B514-8FD4BCDE74E8}" type="pres">
      <dgm:prSet presAssocID="{096D2B4C-B4B5-409B-A602-1E4F8FBCD70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91D480-31C8-44D0-B067-2C78AFC74BED}" type="pres">
      <dgm:prSet presAssocID="{861367E7-E208-4889-8478-6A3B1BA8DFB2}" presName="parTxOnlySpace" presStyleCnt="0"/>
      <dgm:spPr/>
    </dgm:pt>
    <dgm:pt modelId="{19D4433D-C652-4429-89CD-71DBD05BA783}" type="pres">
      <dgm:prSet presAssocID="{D3BF614A-CA42-4894-81C2-97A03CED37E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A19A8D-5ABE-42BA-9931-07FB433A21B1}" type="pres">
      <dgm:prSet presAssocID="{0CB05578-5E1A-4D5E-B144-45FF7148C818}" presName="parTxOnlySpace" presStyleCnt="0"/>
      <dgm:spPr/>
    </dgm:pt>
    <dgm:pt modelId="{C97118DD-811D-4FAE-8D72-DA24F8D17DE4}" type="pres">
      <dgm:prSet presAssocID="{0884221C-A11E-4846-87DD-C94CF1026E7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AD2A4D-0002-4D08-9D4F-31E0A2987C55}" type="presOf" srcId="{D3BF614A-CA42-4894-81C2-97A03CED37E5}" destId="{19D4433D-C652-4429-89CD-71DBD05BA783}" srcOrd="0" destOrd="0" presId="urn:microsoft.com/office/officeart/2005/8/layout/chevron1"/>
    <dgm:cxn modelId="{54D3A5AB-775F-44B6-A740-27E6D62A6991}" srcId="{E7B890AA-ABD8-42DE-BC01-6414A358539F}" destId="{9A3C437B-57B7-4F9A-83AF-A08A66D9ABF7}" srcOrd="2" destOrd="0" parTransId="{51865293-82D3-4317-9157-B0452CD6A670}" sibTransId="{F52C30F7-16EE-48FB-8501-D6B345F5E2A2}"/>
    <dgm:cxn modelId="{720DFD03-7EB6-4F9E-B506-8A6C6DD38902}" srcId="{E7B890AA-ABD8-42DE-BC01-6414A358539F}" destId="{D3BF614A-CA42-4894-81C2-97A03CED37E5}" srcOrd="4" destOrd="0" parTransId="{B0AEC937-2A1E-4FAB-B0F5-547F585B90A8}" sibTransId="{0CB05578-5E1A-4D5E-B144-45FF7148C818}"/>
    <dgm:cxn modelId="{3CBC8C98-5892-4142-A8A7-FCBF710E0283}" type="presOf" srcId="{B319C204-B0F3-4B07-A710-FAB3B4586741}" destId="{BE0636C3-90F2-492D-88BC-058E1E4C1095}" srcOrd="0" destOrd="0" presId="urn:microsoft.com/office/officeart/2005/8/layout/chevron1"/>
    <dgm:cxn modelId="{84ECCD17-C31E-4DB5-AEBD-56ABAFDCD153}" srcId="{E7B890AA-ABD8-42DE-BC01-6414A358539F}" destId="{096D2B4C-B4B5-409B-A602-1E4F8FBCD70F}" srcOrd="3" destOrd="0" parTransId="{5FAD1661-059A-4C6F-97AF-0F3D95337C80}" sibTransId="{861367E7-E208-4889-8478-6A3B1BA8DFB2}"/>
    <dgm:cxn modelId="{ED414042-8277-491B-8CE1-4C2AC669A50E}" type="presOf" srcId="{0884221C-A11E-4846-87DD-C94CF1026E7B}" destId="{C97118DD-811D-4FAE-8D72-DA24F8D17DE4}" srcOrd="0" destOrd="0" presId="urn:microsoft.com/office/officeart/2005/8/layout/chevron1"/>
    <dgm:cxn modelId="{C380DC08-3AD7-49C0-951A-CD838C25E61F}" type="presOf" srcId="{096D2B4C-B4B5-409B-A602-1E4F8FBCD70F}" destId="{AB5F95EE-4C4A-4BEA-B514-8FD4BCDE74E8}" srcOrd="0" destOrd="0" presId="urn:microsoft.com/office/officeart/2005/8/layout/chevron1"/>
    <dgm:cxn modelId="{77778DB7-8E73-4BB0-8DC2-916A9444C926}" type="presOf" srcId="{E7B890AA-ABD8-42DE-BC01-6414A358539F}" destId="{17C1B08F-4AB8-415B-95D0-0BE406004590}" srcOrd="0" destOrd="0" presId="urn:microsoft.com/office/officeart/2005/8/layout/chevron1"/>
    <dgm:cxn modelId="{01B034A9-B800-4976-88CA-69A0DF273D4B}" type="presOf" srcId="{2C4B14DF-A0FB-467D-A7BD-A2F6D6FE0172}" destId="{7F0FA90B-5864-40C8-A441-A7D68C857EA5}" srcOrd="0" destOrd="0" presId="urn:microsoft.com/office/officeart/2005/8/layout/chevron1"/>
    <dgm:cxn modelId="{1D890498-0227-49DA-983E-F480BB8EB544}" srcId="{E7B890AA-ABD8-42DE-BC01-6414A358539F}" destId="{2C4B14DF-A0FB-467D-A7BD-A2F6D6FE0172}" srcOrd="0" destOrd="0" parTransId="{C468248B-C594-4EDA-B76B-BF69553AEA64}" sibTransId="{14221BBD-72C0-48C3-8E04-DE56BB197562}"/>
    <dgm:cxn modelId="{034AB57A-E0C6-4D88-B13A-DA56409CCB0A}" srcId="{E7B890AA-ABD8-42DE-BC01-6414A358539F}" destId="{B319C204-B0F3-4B07-A710-FAB3B4586741}" srcOrd="1" destOrd="0" parTransId="{E1385897-A687-481E-8AB8-80405B93D7DC}" sibTransId="{2E3725B0-17BB-4707-8A7D-7A08C8270070}"/>
    <dgm:cxn modelId="{84452778-80B3-4D2B-BF2A-E9B30DB75C9A}" srcId="{E7B890AA-ABD8-42DE-BC01-6414A358539F}" destId="{0884221C-A11E-4846-87DD-C94CF1026E7B}" srcOrd="5" destOrd="0" parTransId="{DA34815E-650F-4AF7-9AEA-215D093E0582}" sibTransId="{B2FE258C-091F-49C7-AD7B-4DD68F6A3F66}"/>
    <dgm:cxn modelId="{B5AEFE33-B311-4770-AFC4-DCFEB8E0EBE4}" type="presOf" srcId="{9A3C437B-57B7-4F9A-83AF-A08A66D9ABF7}" destId="{30103C9C-857A-4E5D-A605-8B71913B3D1F}" srcOrd="0" destOrd="0" presId="urn:microsoft.com/office/officeart/2005/8/layout/chevron1"/>
    <dgm:cxn modelId="{63D2E5D9-303C-4B10-805F-D17377414889}" type="presParOf" srcId="{17C1B08F-4AB8-415B-95D0-0BE406004590}" destId="{7F0FA90B-5864-40C8-A441-A7D68C857EA5}" srcOrd="0" destOrd="0" presId="urn:microsoft.com/office/officeart/2005/8/layout/chevron1"/>
    <dgm:cxn modelId="{74C8D566-D6FF-480B-95B5-896590608869}" type="presParOf" srcId="{17C1B08F-4AB8-415B-95D0-0BE406004590}" destId="{8F9D178D-E4F0-4C1A-BFE0-2FF404879277}" srcOrd="1" destOrd="0" presId="urn:microsoft.com/office/officeart/2005/8/layout/chevron1"/>
    <dgm:cxn modelId="{CB40D3B2-1EAD-4A2F-AF97-44B462847273}" type="presParOf" srcId="{17C1B08F-4AB8-415B-95D0-0BE406004590}" destId="{BE0636C3-90F2-492D-88BC-058E1E4C1095}" srcOrd="2" destOrd="0" presId="urn:microsoft.com/office/officeart/2005/8/layout/chevron1"/>
    <dgm:cxn modelId="{0C98F09B-354C-48BB-BD4F-D6960B9518E5}" type="presParOf" srcId="{17C1B08F-4AB8-415B-95D0-0BE406004590}" destId="{783239D9-9EE4-43B8-AE46-335462DCDE26}" srcOrd="3" destOrd="0" presId="urn:microsoft.com/office/officeart/2005/8/layout/chevron1"/>
    <dgm:cxn modelId="{127534E5-045B-41FA-AC4A-6F1709E2ECD8}" type="presParOf" srcId="{17C1B08F-4AB8-415B-95D0-0BE406004590}" destId="{30103C9C-857A-4E5D-A605-8B71913B3D1F}" srcOrd="4" destOrd="0" presId="urn:microsoft.com/office/officeart/2005/8/layout/chevron1"/>
    <dgm:cxn modelId="{CD4387DF-8E11-4250-9842-EBBFA65CEB96}" type="presParOf" srcId="{17C1B08F-4AB8-415B-95D0-0BE406004590}" destId="{C1422C49-8CD5-420A-A2CC-4067EF104A22}" srcOrd="5" destOrd="0" presId="urn:microsoft.com/office/officeart/2005/8/layout/chevron1"/>
    <dgm:cxn modelId="{6502FB42-7391-4700-9E36-8D0EC14B4081}" type="presParOf" srcId="{17C1B08F-4AB8-415B-95D0-0BE406004590}" destId="{AB5F95EE-4C4A-4BEA-B514-8FD4BCDE74E8}" srcOrd="6" destOrd="0" presId="urn:microsoft.com/office/officeart/2005/8/layout/chevron1"/>
    <dgm:cxn modelId="{E6BB58D1-1450-4B7F-96D1-2BEA4D64AF8F}" type="presParOf" srcId="{17C1B08F-4AB8-415B-95D0-0BE406004590}" destId="{3791D480-31C8-44D0-B067-2C78AFC74BED}" srcOrd="7" destOrd="0" presId="urn:microsoft.com/office/officeart/2005/8/layout/chevron1"/>
    <dgm:cxn modelId="{406E3C56-D741-4926-A082-6640EB527E18}" type="presParOf" srcId="{17C1B08F-4AB8-415B-95D0-0BE406004590}" destId="{19D4433D-C652-4429-89CD-71DBD05BA783}" srcOrd="8" destOrd="0" presId="urn:microsoft.com/office/officeart/2005/8/layout/chevron1"/>
    <dgm:cxn modelId="{0802E4D2-2494-4C07-9232-C7DC0E99C345}" type="presParOf" srcId="{17C1B08F-4AB8-415B-95D0-0BE406004590}" destId="{DCA19A8D-5ABE-42BA-9931-07FB433A21B1}" srcOrd="9" destOrd="0" presId="urn:microsoft.com/office/officeart/2005/8/layout/chevron1"/>
    <dgm:cxn modelId="{E1E2B443-83A6-4070-9C80-1C365EF645CA}" type="presParOf" srcId="{17C1B08F-4AB8-415B-95D0-0BE406004590}" destId="{C97118DD-811D-4FAE-8D72-DA24F8D17DE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D4480-1F27-4F55-A94D-7A4397ADA2A6}">
      <dsp:nvSpPr>
        <dsp:cNvPr id="0" name=""/>
        <dsp:cNvSpPr/>
      </dsp:nvSpPr>
      <dsp:spPr>
        <a:xfrm>
          <a:off x="4360" y="1195220"/>
          <a:ext cx="1536339" cy="126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Rodolfo Mendoza</a:t>
          </a:r>
          <a:endParaRPr lang="en-GB" sz="1100" kern="1200" dirty="0"/>
        </a:p>
      </dsp:txBody>
      <dsp:txXfrm>
        <a:off x="33521" y="1224381"/>
        <a:ext cx="1478017" cy="937302"/>
      </dsp:txXfrm>
    </dsp:sp>
    <dsp:sp modelId="{0C9B54DF-0099-4E47-A6A0-DC7C2AA57F39}">
      <dsp:nvSpPr>
        <dsp:cNvPr id="0" name=""/>
        <dsp:cNvSpPr/>
      </dsp:nvSpPr>
      <dsp:spPr>
        <a:xfrm>
          <a:off x="811568" y="1295265"/>
          <a:ext cx="1992345" cy="1992345"/>
        </a:xfrm>
        <a:prstGeom prst="leftCircularArrow">
          <a:avLst>
            <a:gd name="adj1" fmla="val 4640"/>
            <a:gd name="adj2" fmla="val 591838"/>
            <a:gd name="adj3" fmla="val 2367349"/>
            <a:gd name="adj4" fmla="val 9024489"/>
            <a:gd name="adj5" fmla="val 54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848DB-F1BC-4F7C-9E24-8D91B231A6FE}">
      <dsp:nvSpPr>
        <dsp:cNvPr id="0" name=""/>
        <dsp:cNvSpPr/>
      </dsp:nvSpPr>
      <dsp:spPr>
        <a:xfrm>
          <a:off x="345768" y="2190845"/>
          <a:ext cx="1365634" cy="543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/>
            <a:t>Arzú</a:t>
          </a:r>
          <a:r>
            <a:rPr lang="en-GB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1996 - 2000</a:t>
          </a:r>
          <a:endParaRPr lang="en-GB" sz="1400" b="0" kern="1200" dirty="0"/>
        </a:p>
      </dsp:txBody>
      <dsp:txXfrm>
        <a:off x="361674" y="2206751"/>
        <a:ext cx="1333822" cy="511255"/>
      </dsp:txXfrm>
    </dsp:sp>
    <dsp:sp modelId="{B60D3E8A-86A3-4CB2-8715-8D208DF875A8}">
      <dsp:nvSpPr>
        <dsp:cNvPr id="0" name=""/>
        <dsp:cNvSpPr/>
      </dsp:nvSpPr>
      <dsp:spPr>
        <a:xfrm>
          <a:off x="2151599" y="1195220"/>
          <a:ext cx="1536339" cy="126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Mario Ruiz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Byron Barrientos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Eduardo </a:t>
          </a:r>
          <a:r>
            <a:rPr lang="en-GB" sz="1100" kern="1200" dirty="0" err="1" smtClean="0"/>
            <a:t>Arévalo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José Rodolfo Reyes </a:t>
          </a:r>
          <a:r>
            <a:rPr lang="en-GB" sz="1100" kern="1200" dirty="0" err="1" smtClean="0"/>
            <a:t>Calderón</a:t>
          </a:r>
          <a:endParaRPr lang="en-GB" sz="1100" kern="1200" dirty="0"/>
        </a:p>
      </dsp:txBody>
      <dsp:txXfrm>
        <a:off x="2180760" y="1495915"/>
        <a:ext cx="1478017" cy="937302"/>
      </dsp:txXfrm>
    </dsp:sp>
    <dsp:sp modelId="{F7DF6014-07DA-4B99-B3DE-8B9281A84CA5}">
      <dsp:nvSpPr>
        <dsp:cNvPr id="0" name=""/>
        <dsp:cNvSpPr/>
      </dsp:nvSpPr>
      <dsp:spPr>
        <a:xfrm>
          <a:off x="2946005" y="320304"/>
          <a:ext cx="2188655" cy="2188655"/>
        </a:xfrm>
        <a:prstGeom prst="circularArrow">
          <a:avLst>
            <a:gd name="adj1" fmla="val 4224"/>
            <a:gd name="adj2" fmla="val 533283"/>
            <a:gd name="adj3" fmla="val 19291207"/>
            <a:gd name="adj4" fmla="val 12575511"/>
            <a:gd name="adj5" fmla="val 49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24C60-0450-4D17-82E1-0F36D3F242A7}">
      <dsp:nvSpPr>
        <dsp:cNvPr id="0" name=""/>
        <dsp:cNvSpPr/>
      </dsp:nvSpPr>
      <dsp:spPr>
        <a:xfrm>
          <a:off x="2493008" y="923686"/>
          <a:ext cx="1365634" cy="543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Portillo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2000 - 2004</a:t>
          </a:r>
          <a:endParaRPr lang="en-GB" sz="1400" b="0" kern="1200" dirty="0"/>
        </a:p>
      </dsp:txBody>
      <dsp:txXfrm>
        <a:off x="2508914" y="939592"/>
        <a:ext cx="1333822" cy="511255"/>
      </dsp:txXfrm>
    </dsp:sp>
    <dsp:sp modelId="{6A4FC81C-CC7D-4D01-B44A-5190AB941C61}">
      <dsp:nvSpPr>
        <dsp:cNvPr id="0" name=""/>
        <dsp:cNvSpPr/>
      </dsp:nvSpPr>
      <dsp:spPr>
        <a:xfrm>
          <a:off x="4298839" y="1195220"/>
          <a:ext cx="1536339" cy="126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Manuel Arturo Soto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Carlos </a:t>
          </a:r>
          <a:r>
            <a:rPr lang="en-GB" sz="1100" kern="1200" dirty="0" err="1" smtClean="0"/>
            <a:t>Vielmann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Adela Camacho</a:t>
          </a:r>
          <a:endParaRPr lang="en-GB" sz="1100" kern="1200" dirty="0"/>
        </a:p>
      </dsp:txBody>
      <dsp:txXfrm>
        <a:off x="4328000" y="1224381"/>
        <a:ext cx="1478017" cy="937302"/>
      </dsp:txXfrm>
    </dsp:sp>
    <dsp:sp modelId="{6D67BB68-1DDA-4EF5-AFF5-CB5A908F6AA3}">
      <dsp:nvSpPr>
        <dsp:cNvPr id="0" name=""/>
        <dsp:cNvSpPr/>
      </dsp:nvSpPr>
      <dsp:spPr>
        <a:xfrm>
          <a:off x="5106047" y="1295265"/>
          <a:ext cx="1992345" cy="1992345"/>
        </a:xfrm>
        <a:prstGeom prst="leftCircularArrow">
          <a:avLst>
            <a:gd name="adj1" fmla="val 4640"/>
            <a:gd name="adj2" fmla="val 591838"/>
            <a:gd name="adj3" fmla="val 2367349"/>
            <a:gd name="adj4" fmla="val 9024489"/>
            <a:gd name="adj5" fmla="val 54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61BFE-C456-4997-BD75-EAD644207422}">
      <dsp:nvSpPr>
        <dsp:cNvPr id="0" name=""/>
        <dsp:cNvSpPr/>
      </dsp:nvSpPr>
      <dsp:spPr>
        <a:xfrm>
          <a:off x="4640248" y="2190845"/>
          <a:ext cx="1365634" cy="543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Berger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2004 - 2008</a:t>
          </a:r>
          <a:endParaRPr lang="en-GB" sz="1400" b="0" kern="1200" dirty="0"/>
        </a:p>
      </dsp:txBody>
      <dsp:txXfrm>
        <a:off x="4656154" y="2206751"/>
        <a:ext cx="1333822" cy="511255"/>
      </dsp:txXfrm>
    </dsp:sp>
    <dsp:sp modelId="{814390CF-391C-4B02-AF7F-7235EA492163}">
      <dsp:nvSpPr>
        <dsp:cNvPr id="0" name=""/>
        <dsp:cNvSpPr/>
      </dsp:nvSpPr>
      <dsp:spPr>
        <a:xfrm>
          <a:off x="6446079" y="1195220"/>
          <a:ext cx="1536339" cy="126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Vinicio Gómez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Francisco Jiménez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Salvador </a:t>
          </a:r>
          <a:r>
            <a:rPr lang="en-GB" sz="1100" kern="1200" dirty="0" err="1" smtClean="0"/>
            <a:t>Gándara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err="1" smtClean="0"/>
            <a:t>Raúl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Velásquez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Carlos </a:t>
          </a:r>
          <a:r>
            <a:rPr lang="en-GB" sz="1100" kern="1200" dirty="0" err="1" smtClean="0"/>
            <a:t>Menocal</a:t>
          </a:r>
          <a:endParaRPr lang="en-GB" sz="1100" kern="1200" dirty="0"/>
        </a:p>
      </dsp:txBody>
      <dsp:txXfrm>
        <a:off x="6475240" y="1495915"/>
        <a:ext cx="1478017" cy="937302"/>
      </dsp:txXfrm>
    </dsp:sp>
    <dsp:sp modelId="{84E079A6-B84C-45E7-A672-4C9B4A424773}">
      <dsp:nvSpPr>
        <dsp:cNvPr id="0" name=""/>
        <dsp:cNvSpPr/>
      </dsp:nvSpPr>
      <dsp:spPr>
        <a:xfrm>
          <a:off x="7260318" y="282935"/>
          <a:ext cx="2190425" cy="2190425"/>
        </a:xfrm>
        <a:prstGeom prst="circularArrow">
          <a:avLst>
            <a:gd name="adj1" fmla="val 4220"/>
            <a:gd name="adj2" fmla="val 532807"/>
            <a:gd name="adj3" fmla="val 19146688"/>
            <a:gd name="adj4" fmla="val 12430517"/>
            <a:gd name="adj5" fmla="val 49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F8139-7532-4774-A9CF-AE48C0E61697}">
      <dsp:nvSpPr>
        <dsp:cNvPr id="0" name=""/>
        <dsp:cNvSpPr/>
      </dsp:nvSpPr>
      <dsp:spPr>
        <a:xfrm>
          <a:off x="6787487" y="923686"/>
          <a:ext cx="1365634" cy="543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Colom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2008 - 2012</a:t>
          </a:r>
          <a:endParaRPr lang="en-GB" sz="1400" b="0" kern="1200" dirty="0"/>
        </a:p>
      </dsp:txBody>
      <dsp:txXfrm>
        <a:off x="6803393" y="939592"/>
        <a:ext cx="1333822" cy="511255"/>
      </dsp:txXfrm>
    </dsp:sp>
    <dsp:sp modelId="{4FA1F961-BAD2-4F02-BEDE-464DFE7EC02E}">
      <dsp:nvSpPr>
        <dsp:cNvPr id="0" name=""/>
        <dsp:cNvSpPr/>
      </dsp:nvSpPr>
      <dsp:spPr>
        <a:xfrm>
          <a:off x="8593318" y="1122252"/>
          <a:ext cx="1536339" cy="126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Mauricio </a:t>
          </a:r>
          <a:r>
            <a:rPr lang="en-GB" sz="1100" kern="1200" dirty="0" err="1" smtClean="0"/>
            <a:t>López</a:t>
          </a:r>
          <a:r>
            <a:rPr lang="en-GB" sz="1100" kern="1200" dirty="0" smtClean="0"/>
            <a:t> Bonilla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Eunice </a:t>
          </a:r>
          <a:r>
            <a:rPr lang="en-GB" sz="1100" kern="1200" dirty="0" err="1" smtClean="0"/>
            <a:t>Mendizabal</a:t>
          </a:r>
          <a:endParaRPr lang="en-GB" sz="1100" kern="1200" dirty="0"/>
        </a:p>
      </dsp:txBody>
      <dsp:txXfrm>
        <a:off x="8622479" y="1151413"/>
        <a:ext cx="1478017" cy="937302"/>
      </dsp:txXfrm>
    </dsp:sp>
    <dsp:sp modelId="{9FDD8011-4D79-4F70-BE1D-76AC2FAED18E}">
      <dsp:nvSpPr>
        <dsp:cNvPr id="0" name=""/>
        <dsp:cNvSpPr/>
      </dsp:nvSpPr>
      <dsp:spPr>
        <a:xfrm>
          <a:off x="9378826" y="1330767"/>
          <a:ext cx="1994309" cy="1994309"/>
        </a:xfrm>
        <a:prstGeom prst="leftCircularArrow">
          <a:avLst>
            <a:gd name="adj1" fmla="val 4635"/>
            <a:gd name="adj2" fmla="val 591189"/>
            <a:gd name="adj3" fmla="val 2205845"/>
            <a:gd name="adj4" fmla="val 8863634"/>
            <a:gd name="adj5" fmla="val 54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94E19-D8DA-49BF-A465-8C122DE8A047}">
      <dsp:nvSpPr>
        <dsp:cNvPr id="0" name=""/>
        <dsp:cNvSpPr/>
      </dsp:nvSpPr>
      <dsp:spPr>
        <a:xfrm>
          <a:off x="8934727" y="1971941"/>
          <a:ext cx="1365634" cy="834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Pérez / Maldonado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2012 - 2016</a:t>
          </a:r>
          <a:endParaRPr lang="en-GB" sz="1600" b="0" kern="1200" dirty="0"/>
        </a:p>
      </dsp:txBody>
      <dsp:txXfrm>
        <a:off x="8959182" y="1996396"/>
        <a:ext cx="1316724" cy="786029"/>
      </dsp:txXfrm>
    </dsp:sp>
    <dsp:sp modelId="{C9A0CDDD-0642-423F-B109-37463D4DC621}">
      <dsp:nvSpPr>
        <dsp:cNvPr id="0" name=""/>
        <dsp:cNvSpPr/>
      </dsp:nvSpPr>
      <dsp:spPr>
        <a:xfrm>
          <a:off x="10740558" y="1195220"/>
          <a:ext cx="1536339" cy="126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Francisco Rivas</a:t>
          </a:r>
          <a:endParaRPr lang="en-GB" sz="1100" kern="1200" dirty="0"/>
        </a:p>
      </dsp:txBody>
      <dsp:txXfrm>
        <a:off x="10769719" y="1495915"/>
        <a:ext cx="1478017" cy="937302"/>
      </dsp:txXfrm>
    </dsp:sp>
    <dsp:sp modelId="{515B55C3-51AC-4309-BDF4-380C906141FA}">
      <dsp:nvSpPr>
        <dsp:cNvPr id="0" name=""/>
        <dsp:cNvSpPr/>
      </dsp:nvSpPr>
      <dsp:spPr>
        <a:xfrm>
          <a:off x="11081967" y="923686"/>
          <a:ext cx="1365634" cy="543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Morales</a:t>
          </a:r>
          <a:endParaRPr lang="en-GB" sz="14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2016 -</a:t>
          </a:r>
          <a:endParaRPr lang="en-GB" sz="1400" kern="1200" dirty="0"/>
        </a:p>
      </dsp:txBody>
      <dsp:txXfrm>
        <a:off x="11097873" y="939592"/>
        <a:ext cx="1333822" cy="511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FA90B-5864-40C8-A441-A7D68C857EA5}">
      <dsp:nvSpPr>
        <dsp:cNvPr id="0" name=""/>
        <dsp:cNvSpPr/>
      </dsp:nvSpPr>
      <dsp:spPr>
        <a:xfrm>
          <a:off x="6380" y="435430"/>
          <a:ext cx="2373680" cy="9494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Firma </a:t>
          </a:r>
          <a:r>
            <a:rPr lang="en-GB" sz="1100" kern="1200" dirty="0" err="1" smtClean="0"/>
            <a:t>Acuerdos</a:t>
          </a:r>
          <a:r>
            <a:rPr lang="en-GB" sz="1100" kern="1200" dirty="0" smtClean="0"/>
            <a:t> de Paz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Creación</a:t>
          </a:r>
          <a:r>
            <a:rPr lang="en-GB" sz="1100" kern="1200" dirty="0" smtClean="0"/>
            <a:t> de la PNC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Crisis </a:t>
          </a:r>
          <a:r>
            <a:rPr lang="en-GB" sz="1100" kern="1200" dirty="0" err="1" smtClean="0"/>
            <a:t>secuestros</a:t>
          </a:r>
          <a:endParaRPr lang="en-GB" sz="1100" kern="1200" dirty="0"/>
        </a:p>
      </dsp:txBody>
      <dsp:txXfrm>
        <a:off x="481116" y="435430"/>
        <a:ext cx="1424208" cy="949472"/>
      </dsp:txXfrm>
    </dsp:sp>
    <dsp:sp modelId="{BE0636C3-90F2-492D-88BC-058E1E4C1095}">
      <dsp:nvSpPr>
        <dsp:cNvPr id="0" name=""/>
        <dsp:cNvSpPr/>
      </dsp:nvSpPr>
      <dsp:spPr>
        <a:xfrm>
          <a:off x="2142692" y="435430"/>
          <a:ext cx="2373680" cy="9494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Creciente</a:t>
          </a:r>
          <a:r>
            <a:rPr lang="en-GB" sz="1100" kern="1200" dirty="0" smtClean="0"/>
            <a:t> tension </a:t>
          </a:r>
          <a:r>
            <a:rPr lang="en-GB" sz="1100" kern="1200" dirty="0" err="1" smtClean="0"/>
            <a:t>política</a:t>
          </a:r>
          <a:r>
            <a:rPr lang="en-GB" sz="1100" kern="1200" dirty="0" smtClean="0"/>
            <a:t> y social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 </a:t>
          </a:r>
          <a:r>
            <a:rPr lang="en-GB" sz="1100" kern="1200" dirty="0" err="1" smtClean="0"/>
            <a:t>Deportaciones</a:t>
          </a:r>
          <a:r>
            <a:rPr lang="en-GB" sz="1100" kern="1200" dirty="0" smtClean="0"/>
            <a:t> y </a:t>
          </a:r>
          <a:r>
            <a:rPr lang="en-GB" sz="1100" kern="1200" dirty="0" err="1" smtClean="0"/>
            <a:t>aumento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pandillas</a:t>
          </a:r>
          <a:endParaRPr lang="en-GB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Plan </a:t>
          </a:r>
          <a:r>
            <a:rPr lang="en-GB" sz="1100" kern="1200" dirty="0" err="1" smtClean="0"/>
            <a:t>Escoba</a:t>
          </a:r>
          <a:endParaRPr lang="en-GB" sz="1100" kern="1200" dirty="0"/>
        </a:p>
      </dsp:txBody>
      <dsp:txXfrm>
        <a:off x="2617428" y="435430"/>
        <a:ext cx="1424208" cy="949472"/>
      </dsp:txXfrm>
    </dsp:sp>
    <dsp:sp modelId="{30103C9C-857A-4E5D-A605-8B71913B3D1F}">
      <dsp:nvSpPr>
        <dsp:cNvPr id="0" name=""/>
        <dsp:cNvSpPr/>
      </dsp:nvSpPr>
      <dsp:spPr>
        <a:xfrm>
          <a:off x="4279004" y="435430"/>
          <a:ext cx="2373680" cy="9494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Motines</a:t>
          </a:r>
          <a:r>
            <a:rPr lang="en-GB" sz="1100" kern="1200" dirty="0" smtClean="0"/>
            <a:t>, </a:t>
          </a:r>
          <a:r>
            <a:rPr lang="en-GB" sz="1100" kern="1200" dirty="0" err="1" smtClean="0"/>
            <a:t>Operación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Pavo</a:t>
          </a:r>
          <a:r>
            <a:rPr lang="en-GB" sz="1100" kern="1200" dirty="0" smtClean="0"/>
            <a:t> Real, </a:t>
          </a:r>
          <a:r>
            <a:rPr lang="en-GB" sz="1100" kern="1200" dirty="0" err="1" smtClean="0"/>
            <a:t>Ejecuciones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extrajudiciales</a:t>
          </a:r>
          <a:r>
            <a:rPr lang="en-GB" sz="1100" kern="1200" dirty="0" smtClean="0"/>
            <a:t>, </a:t>
          </a:r>
          <a:r>
            <a:rPr lang="en-GB" sz="1100" kern="1200" dirty="0" err="1" smtClean="0"/>
            <a:t>Caso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Parlacen</a:t>
          </a:r>
          <a:r>
            <a:rPr lang="en-GB" sz="1100" kern="1200" dirty="0" smtClean="0"/>
            <a:t>, CICIG</a:t>
          </a:r>
          <a:endParaRPr lang="en-GB" sz="1100" kern="1200" dirty="0"/>
        </a:p>
      </dsp:txBody>
      <dsp:txXfrm>
        <a:off x="4753740" y="435430"/>
        <a:ext cx="1424208" cy="949472"/>
      </dsp:txXfrm>
    </dsp:sp>
    <dsp:sp modelId="{AB5F95EE-4C4A-4BEA-B514-8FD4BCDE74E8}">
      <dsp:nvSpPr>
        <dsp:cNvPr id="0" name=""/>
        <dsp:cNvSpPr/>
      </dsp:nvSpPr>
      <dsp:spPr>
        <a:xfrm>
          <a:off x="6415316" y="435430"/>
          <a:ext cx="2373680" cy="9494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Velásquez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Zárate</a:t>
          </a:r>
          <a:r>
            <a:rPr lang="en-GB" sz="1100" kern="1200" dirty="0" smtClean="0"/>
            <a:t> (MP), </a:t>
          </a:r>
          <a:r>
            <a:rPr lang="en-GB" sz="1100" kern="1200" dirty="0" err="1" smtClean="0"/>
            <a:t>Caso</a:t>
          </a:r>
          <a:r>
            <a:rPr lang="en-GB" sz="1100" kern="1200" dirty="0" smtClean="0"/>
            <a:t> Rosenberg, </a:t>
          </a:r>
          <a:r>
            <a:rPr lang="en-GB" sz="1100" kern="1200" dirty="0" err="1" smtClean="0"/>
            <a:t>Articulación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Menocal</a:t>
          </a:r>
          <a:r>
            <a:rPr lang="en-GB" sz="1100" kern="1200" dirty="0" smtClean="0"/>
            <a:t> – Paz y Paz, Estado de </a:t>
          </a:r>
          <a:r>
            <a:rPr lang="en-GB" sz="1100" kern="1200" dirty="0" err="1" smtClean="0"/>
            <a:t>Sitio</a:t>
          </a:r>
          <a:r>
            <a:rPr lang="en-GB" sz="1100" kern="1200" dirty="0" smtClean="0"/>
            <a:t> Zetas. </a:t>
          </a:r>
          <a:r>
            <a:rPr lang="en-GB" sz="1100" kern="1200" dirty="0" err="1" smtClean="0"/>
            <a:t>Escuelas</a:t>
          </a:r>
          <a:r>
            <a:rPr lang="en-GB" sz="1100" kern="1200" dirty="0" smtClean="0"/>
            <a:t>.</a:t>
          </a:r>
        </a:p>
      </dsp:txBody>
      <dsp:txXfrm>
        <a:off x="6890052" y="435430"/>
        <a:ext cx="1424208" cy="949472"/>
      </dsp:txXfrm>
    </dsp:sp>
    <dsp:sp modelId="{19D4433D-C652-4429-89CD-71DBD05BA783}">
      <dsp:nvSpPr>
        <dsp:cNvPr id="0" name=""/>
        <dsp:cNvSpPr/>
      </dsp:nvSpPr>
      <dsp:spPr>
        <a:xfrm>
          <a:off x="8551629" y="435430"/>
          <a:ext cx="2373680" cy="9494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Apogeo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cleptocrático</a:t>
          </a:r>
          <a:endParaRPr lang="en-GB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Dudosas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elecciones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autoridades</a:t>
          </a:r>
          <a:r>
            <a:rPr lang="en-GB" sz="1100" kern="1200" dirty="0" smtClean="0"/>
            <a:t>. </a:t>
          </a:r>
          <a:r>
            <a:rPr lang="en-GB" sz="1100" kern="1200" dirty="0" err="1" smtClean="0"/>
            <a:t>Caso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genocidio</a:t>
          </a:r>
          <a:r>
            <a:rPr lang="en-GB" sz="1100" kern="1200" dirty="0" smtClean="0"/>
            <a:t>. </a:t>
          </a:r>
          <a:r>
            <a:rPr lang="en-GB" sz="1100" kern="1200" dirty="0" err="1" smtClean="0"/>
            <a:t>Iván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Velásquez</a:t>
          </a:r>
          <a:r>
            <a:rPr lang="en-GB" sz="1100" kern="1200" dirty="0" smtClean="0"/>
            <a:t>. Crisis 2015.</a:t>
          </a:r>
          <a:endParaRPr lang="en-GB" sz="1100" kern="1200" dirty="0"/>
        </a:p>
      </dsp:txBody>
      <dsp:txXfrm>
        <a:off x="9026365" y="435430"/>
        <a:ext cx="1424208" cy="949472"/>
      </dsp:txXfrm>
    </dsp:sp>
    <dsp:sp modelId="{C97118DD-811D-4FAE-8D72-DA24F8D17DE4}">
      <dsp:nvSpPr>
        <dsp:cNvPr id="0" name=""/>
        <dsp:cNvSpPr/>
      </dsp:nvSpPr>
      <dsp:spPr>
        <a:xfrm>
          <a:off x="10687941" y="435430"/>
          <a:ext cx="2373680" cy="9494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Autoridades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competentes</a:t>
          </a:r>
          <a:endParaRPr lang="en-GB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Se </a:t>
          </a:r>
          <a:r>
            <a:rPr lang="en-GB" sz="1100" kern="1200" dirty="0" err="1" smtClean="0"/>
            <a:t>retoma</a:t>
          </a:r>
          <a:r>
            <a:rPr lang="en-GB" sz="1100" kern="1200" dirty="0" smtClean="0"/>
            <a:t> la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prevención</a:t>
          </a:r>
          <a:endParaRPr lang="en-GB" sz="1100" kern="1200" dirty="0" smtClean="0"/>
        </a:p>
      </dsp:txBody>
      <dsp:txXfrm>
        <a:off x="11162677" y="435430"/>
        <a:ext cx="1424208" cy="949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260D-D11C-4125-9E8A-A12FA17DD0E8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E561C-FED9-4782-851F-1C520779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A916E-C027-4DB2-B3E5-E0CA722FECA3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48692-F375-4D12-ACB8-EB31D4D3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5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GT" altLang="es-GT" smtClean="0">
              <a:latin typeface="Arial" panose="020B0604020202020204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B3072F-8909-406E-87C2-2992D44831EB}" type="slidenum">
              <a:rPr lang="es-ES" altLang="es-GT"/>
              <a:pPr eaLnBrk="1" hangingPunct="1"/>
              <a:t>2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64685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GT" altLang="es-GT" smtClean="0">
              <a:latin typeface="Arial" panose="020B0604020202020204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5AD521-BD40-4489-A6C2-F3C204F16601}" type="slidenum">
              <a:rPr lang="es-ES" altLang="es-GT"/>
              <a:pPr eaLnBrk="1" hangingPunct="1"/>
              <a:t>3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236738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GT" altLang="es-GT" smtClean="0">
              <a:latin typeface="Arial" panose="020B0604020202020204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4071B6-8B67-4484-B505-DBACF0035028}" type="slidenum">
              <a:rPr lang="es-ES" altLang="es-GT"/>
              <a:pPr eaLnBrk="1" hangingPunct="1"/>
              <a:t>4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86305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GT" b="1" smtClean="0">
                <a:solidFill>
                  <a:srgbClr val="FFFF00"/>
                </a:solidFill>
                <a:latin typeface="Arial" panose="020B0604020202020204" pitchFamily="34" charset="0"/>
              </a:rPr>
              <a:t>Increased social demands by socially organized sectors in the form of land invasions, road blocks or labor strikes have at times led to violent stand-offs with the Police and the Army.</a:t>
            </a:r>
            <a:endParaRPr lang="es-GT" altLang="es-GT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56C95A-C0C1-4AD7-B55F-E203707CC4A5}" type="slidenum">
              <a:rPr lang="es-ES" altLang="es-GT"/>
              <a:pPr eaLnBrk="1" hangingPunct="1"/>
              <a:t>5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44714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GT" altLang="es-GT" smtClean="0">
              <a:latin typeface="Arial" panose="020B0604020202020204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AFEFFB-7A89-4632-A609-F11FCF8FB7BD}" type="slidenum">
              <a:rPr lang="es-ES" altLang="es-GT"/>
              <a:pPr eaLnBrk="1" hangingPunct="1"/>
              <a:t>7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80385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GT" altLang="es-GT" smtClean="0">
              <a:latin typeface="Arial" panose="020B0604020202020204" pitchFamily="34" charset="0"/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6C0900-3779-4500-B631-5503FE632019}" type="slidenum">
              <a:rPr lang="es-ES" altLang="es-GT"/>
              <a:pPr eaLnBrk="1" hangingPunct="1"/>
              <a:t>25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14135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GT" altLang="es-GT" smtClean="0">
              <a:latin typeface="Arial" panose="020B0604020202020204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C548AA-1504-486C-AB1B-193B24300453}" type="slidenum">
              <a:rPr lang="es-ES" altLang="es-GT"/>
              <a:pPr eaLnBrk="1" hangingPunct="1"/>
              <a:t>26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24479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C74A1D-7A04-4166-AC28-7D34AF19B554}" type="slidenum">
              <a:rPr lang="es-ES" altLang="es-GT"/>
              <a:pPr eaLnBrk="1" hangingPunct="1"/>
              <a:t>27</a:t>
            </a:fld>
            <a:endParaRPr lang="es-ES" altLang="es-GT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GT" altLang="es-G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1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8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0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5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8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3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7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7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3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1738-BFC3-4147-BC01-5B233974234A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C877-F238-459A-A779-E2F2BE718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8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8664"/>
            <a:ext cx="9144000" cy="1071563"/>
          </a:xfrm>
        </p:spPr>
        <p:txBody>
          <a:bodyPr>
            <a:normAutofit fontScale="90000"/>
          </a:bodyPr>
          <a:lstStyle/>
          <a:p>
            <a:r>
              <a:rPr lang="es-GT" sz="4800" b="1" dirty="0" smtClean="0"/>
              <a:t>Investigación Cuantitativa para Reducir la Violencia en Contextos de Débil Gobernabilidad Democrática </a:t>
            </a:r>
            <a:br>
              <a:rPr lang="es-GT" sz="4800" b="1" dirty="0" smtClean="0"/>
            </a:br>
            <a:r>
              <a:rPr lang="es-GT" sz="4800" b="1" dirty="0" smtClean="0"/>
              <a:t/>
            </a:r>
            <a:br>
              <a:rPr lang="es-GT" sz="4800" b="1" dirty="0" smtClean="0"/>
            </a:br>
            <a:r>
              <a:rPr lang="es-GT" sz="4800" b="1" dirty="0" smtClean="0"/>
              <a:t>El Caso de Guatemala</a:t>
            </a:r>
            <a:endParaRPr lang="es-GT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82571"/>
            <a:ext cx="9144000" cy="1655762"/>
          </a:xfrm>
        </p:spPr>
        <p:txBody>
          <a:bodyPr/>
          <a:lstStyle/>
          <a:p>
            <a:r>
              <a:rPr lang="es-GT" dirty="0" smtClean="0"/>
              <a:t>Elementos para el análisis</a:t>
            </a:r>
          </a:p>
          <a:p>
            <a:r>
              <a:rPr lang="es-GT" dirty="0" smtClean="0"/>
              <a:t>Arturo Matute – Junio 2017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508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419224" y="501446"/>
          <a:ext cx="9170117" cy="585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6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7583"/>
          </a:xfrm>
        </p:spPr>
        <p:txBody>
          <a:bodyPr>
            <a:normAutofit/>
          </a:bodyPr>
          <a:lstStyle/>
          <a:p>
            <a:r>
              <a:rPr lang="en-GB" sz="2600" b="1" dirty="0" err="1" smtClean="0"/>
              <a:t>Distribución</a:t>
            </a:r>
            <a:r>
              <a:rPr lang="en-GB" sz="2600" b="1" dirty="0" smtClean="0"/>
              <a:t> </a:t>
            </a:r>
            <a:r>
              <a:rPr lang="en-GB" sz="2600" b="1" dirty="0" err="1" smtClean="0"/>
              <a:t>geográfica</a:t>
            </a:r>
            <a:r>
              <a:rPr lang="en-GB" sz="2600" b="1" dirty="0" smtClean="0"/>
              <a:t> de la </a:t>
            </a:r>
            <a:r>
              <a:rPr lang="en-GB" sz="2600" b="1" dirty="0" err="1" smtClean="0"/>
              <a:t>violencia</a:t>
            </a:r>
            <a:r>
              <a:rPr lang="en-GB" sz="2600" b="1" dirty="0" smtClean="0"/>
              <a:t> </a:t>
            </a:r>
            <a:r>
              <a:rPr lang="en-GB" sz="2600" b="1" dirty="0" err="1" smtClean="0"/>
              <a:t>homicida</a:t>
            </a:r>
            <a:r>
              <a:rPr lang="en-GB" sz="2600" b="1" dirty="0" smtClean="0"/>
              <a:t> (STCNS 2016)</a:t>
            </a:r>
            <a:endParaRPr lang="en-GB" sz="2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54" y="978795"/>
            <a:ext cx="8986733" cy="54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7583"/>
          </a:xfrm>
        </p:spPr>
        <p:txBody>
          <a:bodyPr>
            <a:normAutofit/>
          </a:bodyPr>
          <a:lstStyle/>
          <a:p>
            <a:r>
              <a:rPr lang="en-GB" sz="2600" b="1" dirty="0" err="1" smtClean="0"/>
              <a:t>Proporción</a:t>
            </a:r>
            <a:r>
              <a:rPr lang="en-GB" sz="2600" b="1" dirty="0" smtClean="0"/>
              <a:t> de la </a:t>
            </a:r>
            <a:r>
              <a:rPr lang="en-GB" sz="2600" b="1" dirty="0" err="1" smtClean="0"/>
              <a:t>población</a:t>
            </a:r>
            <a:r>
              <a:rPr lang="en-GB" sz="2600" b="1" dirty="0" smtClean="0"/>
              <a:t> que se </a:t>
            </a:r>
            <a:r>
              <a:rPr lang="en-GB" sz="2600" b="1" dirty="0" err="1" smtClean="0"/>
              <a:t>autodefine</a:t>
            </a:r>
            <a:r>
              <a:rPr lang="en-GB" sz="2600" b="1" dirty="0" smtClean="0"/>
              <a:t> </a:t>
            </a:r>
            <a:r>
              <a:rPr lang="en-GB" sz="2600" b="1" dirty="0" err="1" smtClean="0"/>
              <a:t>como</a:t>
            </a:r>
            <a:r>
              <a:rPr lang="en-GB" sz="2600" b="1" dirty="0" smtClean="0"/>
              <a:t> </a:t>
            </a:r>
            <a:r>
              <a:rPr lang="en-GB" sz="2600" b="1" dirty="0" err="1" smtClean="0"/>
              <a:t>indígena</a:t>
            </a:r>
            <a:r>
              <a:rPr lang="en-GB" sz="2600" b="1" dirty="0" smtClean="0"/>
              <a:t> (ENCOVI 2014)</a:t>
            </a:r>
            <a:endParaRPr lang="en-GB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4" y="927279"/>
            <a:ext cx="8285201" cy="55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340418" y="1411543"/>
          <a:ext cx="6111898" cy="511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90197" y="316838"/>
            <a:ext cx="48038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Dos </a:t>
            </a:r>
            <a:r>
              <a:rPr lang="es-GT" b="1" dirty="0" err="1" smtClean="0"/>
              <a:t>Guatemalas</a:t>
            </a:r>
            <a:r>
              <a:rPr lang="es-GT" b="1" dirty="0" smtClean="0"/>
              <a:t>:</a:t>
            </a:r>
          </a:p>
          <a:p>
            <a:endParaRPr lang="es-GT" dirty="0" smtClean="0"/>
          </a:p>
          <a:p>
            <a:r>
              <a:rPr lang="es-GT" dirty="0" smtClean="0"/>
              <a:t>Elementos comunes: Historia de represión, situación de tráficos internacionales ilícitos, disponibilidad de armas, </a:t>
            </a:r>
            <a:r>
              <a:rPr lang="es-GT" dirty="0"/>
              <a:t>discriminación (racismo, clasismo</a:t>
            </a:r>
            <a:r>
              <a:rPr lang="es-GT" dirty="0" smtClean="0"/>
              <a:t>).</a:t>
            </a:r>
          </a:p>
          <a:p>
            <a:endParaRPr lang="es-GT" dirty="0" smtClean="0"/>
          </a:p>
          <a:p>
            <a:r>
              <a:rPr lang="es-GT" b="1" dirty="0"/>
              <a:t>Dinámicas capitalistas en contextos </a:t>
            </a:r>
            <a:r>
              <a:rPr lang="es-GT" b="1" dirty="0" smtClean="0"/>
              <a:t>desregulados:</a:t>
            </a:r>
            <a:endParaRPr lang="es-GT" b="1" dirty="0"/>
          </a:p>
          <a:p>
            <a:r>
              <a:rPr lang="es-GT" dirty="0" smtClean="0"/>
              <a:t>Urbanización </a:t>
            </a:r>
            <a:r>
              <a:rPr lang="es-GT" dirty="0"/>
              <a:t>acelerada y desordenada, en situación de pobreza profunda, sin servicios</a:t>
            </a:r>
            <a:r>
              <a:rPr lang="es-GT" dirty="0" smtClean="0"/>
              <a:t>,, </a:t>
            </a:r>
            <a:r>
              <a:rPr lang="es-GT" dirty="0"/>
              <a:t>recibiendo influencia de la cultura pandilleril de California -&gt; Altos niveles de violencia</a:t>
            </a:r>
            <a:r>
              <a:rPr lang="es-GT" dirty="0" smtClean="0"/>
              <a:t>.</a:t>
            </a:r>
          </a:p>
          <a:p>
            <a:endParaRPr lang="es-GT" dirty="0"/>
          </a:p>
          <a:p>
            <a:r>
              <a:rPr lang="es-GT" b="1" dirty="0"/>
              <a:t>Sociedades excluidas, pero que han mantenido sus normas </a:t>
            </a:r>
            <a:r>
              <a:rPr lang="es-GT" b="1" dirty="0" smtClean="0"/>
              <a:t>sociales:</a:t>
            </a:r>
            <a:endParaRPr lang="es-GT" b="1" dirty="0"/>
          </a:p>
          <a:p>
            <a:r>
              <a:rPr lang="es-GT" dirty="0" smtClean="0"/>
              <a:t>Mecanismos </a:t>
            </a:r>
            <a:r>
              <a:rPr lang="es-GT" dirty="0"/>
              <a:t>de solidaridad y re-distribución </a:t>
            </a:r>
            <a:r>
              <a:rPr lang="es-GT" dirty="0" smtClean="0"/>
              <a:t>Mecanismos </a:t>
            </a:r>
            <a:r>
              <a:rPr lang="es-GT" dirty="0"/>
              <a:t>para solucionar </a:t>
            </a:r>
            <a:r>
              <a:rPr lang="es-GT" dirty="0" smtClean="0"/>
              <a:t>conflictos</a:t>
            </a:r>
            <a:r>
              <a:rPr lang="es-GT" dirty="0"/>
              <a:t>. No entran en las dinámicas violentas en busca de ganancias. Logran niveles de violencia bajos.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68908"/>
            <a:ext cx="5614116" cy="8583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 smtClean="0">
                <a:solidFill>
                  <a:srgbClr val="0070C0"/>
                </a:solidFill>
              </a:rPr>
              <a:t>Violencia</a:t>
            </a:r>
            <a:r>
              <a:rPr lang="en-GB" sz="3600" b="1" dirty="0" smtClean="0">
                <a:solidFill>
                  <a:srgbClr val="0070C0"/>
                </a:solidFill>
              </a:rPr>
              <a:t> y </a:t>
            </a:r>
            <a:r>
              <a:rPr lang="en-GB" sz="3600" b="1" dirty="0" err="1" smtClean="0">
                <a:solidFill>
                  <a:srgbClr val="0070C0"/>
                </a:solidFill>
              </a:rPr>
              <a:t>Situación</a:t>
            </a:r>
            <a:r>
              <a:rPr lang="en-GB" sz="3600" b="1" dirty="0" smtClean="0">
                <a:solidFill>
                  <a:srgbClr val="0070C0"/>
                </a:solidFill>
              </a:rPr>
              <a:t> Social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Nos llama a la </a:t>
            </a:r>
            <a:r>
              <a:rPr lang="en-GB" dirty="0" err="1" smtClean="0"/>
              <a:t>necesidad</a:t>
            </a:r>
            <a:r>
              <a:rPr lang="en-GB" dirty="0" smtClean="0"/>
              <a:t> de </a:t>
            </a:r>
            <a:r>
              <a:rPr lang="en-GB" dirty="0" err="1" smtClean="0"/>
              <a:t>producir</a:t>
            </a:r>
            <a:r>
              <a:rPr lang="en-GB" dirty="0" smtClean="0"/>
              <a:t> </a:t>
            </a:r>
            <a:r>
              <a:rPr lang="en-GB" dirty="0" err="1" smtClean="0"/>
              <a:t>información</a:t>
            </a:r>
            <a:r>
              <a:rPr lang="en-GB" dirty="0" smtClean="0"/>
              <a:t> </a:t>
            </a:r>
            <a:r>
              <a:rPr lang="en-GB" dirty="0" err="1" smtClean="0"/>
              <a:t>específica</a:t>
            </a:r>
            <a:r>
              <a:rPr lang="en-GB" dirty="0" smtClean="0"/>
              <a:t> a </a:t>
            </a:r>
            <a:r>
              <a:rPr lang="en-GB" dirty="0" err="1" smtClean="0"/>
              <a:t>nivel</a:t>
            </a:r>
            <a:r>
              <a:rPr lang="en-GB" dirty="0" smtClean="0"/>
              <a:t> sub-</a:t>
            </a:r>
            <a:r>
              <a:rPr lang="en-GB" dirty="0" err="1" smtClean="0"/>
              <a:t>nacional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Algunos</a:t>
            </a:r>
            <a:r>
              <a:rPr lang="en-GB" dirty="0" smtClean="0"/>
              <a:t> </a:t>
            </a:r>
            <a:r>
              <a:rPr lang="en-GB" dirty="0" err="1" smtClean="0"/>
              <a:t>resultados</a:t>
            </a:r>
            <a:r>
              <a:rPr lang="en-GB" dirty="0" smtClean="0"/>
              <a:t> de las </a:t>
            </a:r>
            <a:r>
              <a:rPr lang="en-GB" dirty="0" err="1" smtClean="0"/>
              <a:t>encuestas</a:t>
            </a:r>
            <a:r>
              <a:rPr lang="en-GB" dirty="0" smtClean="0"/>
              <a:t> de </a:t>
            </a:r>
            <a:r>
              <a:rPr lang="en-GB" dirty="0" err="1" smtClean="0"/>
              <a:t>victimización</a:t>
            </a:r>
            <a:r>
              <a:rPr lang="en-GB" dirty="0" smtClean="0"/>
              <a:t> y </a:t>
            </a:r>
            <a:r>
              <a:rPr lang="en-GB" dirty="0" err="1" smtClean="0"/>
              <a:t>percepción</a:t>
            </a:r>
            <a:r>
              <a:rPr lang="en-GB" dirty="0" smtClean="0"/>
              <a:t> de </a:t>
            </a:r>
            <a:r>
              <a:rPr lang="en-GB" dirty="0" err="1" smtClean="0"/>
              <a:t>inseguridad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2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/>
          </p:nvPr>
        </p:nvGraphicFramePr>
        <p:xfrm>
          <a:off x="2207568" y="404664"/>
          <a:ext cx="763284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0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3188" y="54543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HN" sz="2000" dirty="0"/>
              <a:t>La encuesta LAPOP señala un 20.8% de victimización directa y 36.4% de victimización indirecta para la Ciudad de Guatemala en 2012: Niveles relativamente muy bajos aún de inseguridad.</a:t>
            </a:r>
          </a:p>
        </p:txBody>
      </p:sp>
      <p:graphicFrame>
        <p:nvGraphicFramePr>
          <p:cNvPr id="3" name="2 Gráfico"/>
          <p:cNvGraphicFramePr/>
          <p:nvPr>
            <p:extLst/>
          </p:nvPr>
        </p:nvGraphicFramePr>
        <p:xfrm>
          <a:off x="1991544" y="332656"/>
          <a:ext cx="79928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05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HN" sz="2000" dirty="0"/>
              <a:t>Notables diferencias entre municipios en materia de victimización indirecta</a:t>
            </a:r>
          </a:p>
        </p:txBody>
      </p:sp>
      <p:graphicFrame>
        <p:nvGraphicFramePr>
          <p:cNvPr id="3" name="2 Gráfico"/>
          <p:cNvGraphicFramePr/>
          <p:nvPr>
            <p:extLst/>
          </p:nvPr>
        </p:nvGraphicFramePr>
        <p:xfrm>
          <a:off x="1847528" y="1484784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53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HN" sz="1800" dirty="0"/>
              <a:t>Los hechos ilícitos que se destacan son el hurto y el asalto. </a:t>
            </a:r>
            <a:br>
              <a:rPr lang="es-HN" sz="1800" dirty="0"/>
            </a:br>
            <a:r>
              <a:rPr lang="es-HN" sz="1800" dirty="0"/>
              <a:t>El asalto genera más preocupación que el hurto pues implica interacción violenta entre el agresor y la víctima.</a:t>
            </a:r>
          </a:p>
        </p:txBody>
      </p:sp>
      <p:graphicFrame>
        <p:nvGraphicFramePr>
          <p:cNvPr id="3" name="2 Gráfico"/>
          <p:cNvGraphicFramePr/>
          <p:nvPr>
            <p:extLst/>
          </p:nvPr>
        </p:nvGraphicFramePr>
        <p:xfrm>
          <a:off x="1991544" y="1556792"/>
          <a:ext cx="7848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52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HN" sz="2400" dirty="0"/>
              <a:t>Estimación de los costos económicos que implica la inseguridad en los municipios de enfoque.</a:t>
            </a:r>
          </a:p>
        </p:txBody>
      </p:sp>
      <p:graphicFrame>
        <p:nvGraphicFramePr>
          <p:cNvPr id="3" name="2 Gráfico"/>
          <p:cNvGraphicFramePr/>
          <p:nvPr>
            <p:extLst/>
          </p:nvPr>
        </p:nvGraphicFramePr>
        <p:xfrm>
          <a:off x="1847528" y="1340768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79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s-GT" sz="3200" b="1" dirty="0" smtClean="0">
                <a:latin typeface="Arial" pitchFamily="34" charset="0"/>
                <a:cs typeface="Arial" pitchFamily="34" charset="0"/>
              </a:rPr>
              <a:t>Coyuntura Crítica 1:</a:t>
            </a:r>
            <a:br>
              <a:rPr lang="es-GT" sz="3200" b="1" dirty="0" smtClean="0">
                <a:latin typeface="Arial" pitchFamily="34" charset="0"/>
                <a:cs typeface="Arial" pitchFamily="34" charset="0"/>
              </a:rPr>
            </a:br>
            <a:r>
              <a:rPr lang="es-GT" sz="3200" b="1" dirty="0" smtClean="0">
                <a:latin typeface="Arial" pitchFamily="34" charset="0"/>
                <a:cs typeface="Arial" pitchFamily="34" charset="0"/>
              </a:rPr>
              <a:t>Quiebre Democrático 1954</a:t>
            </a:r>
            <a:endParaRPr lang="es-G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>
                <a:latin typeface="Calibri" pitchFamily="34" charset="0"/>
              </a:rPr>
              <a:t>‘Primavera de </a:t>
            </a:r>
            <a:r>
              <a:rPr lang="en-US" sz="2400" dirty="0" err="1">
                <a:latin typeface="Calibri" pitchFamily="34" charset="0"/>
              </a:rPr>
              <a:t>Octubre</a:t>
            </a:r>
            <a:r>
              <a:rPr lang="en-US" sz="2400" dirty="0">
                <a:latin typeface="Calibri" pitchFamily="34" charset="0"/>
              </a:rPr>
              <a:t>’ , 1944: </a:t>
            </a:r>
            <a:r>
              <a:rPr lang="en-US" sz="2400" dirty="0" err="1">
                <a:latin typeface="Calibri" pitchFamily="34" charset="0"/>
              </a:rPr>
              <a:t>Gobierno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reformista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democrático</a:t>
            </a:r>
            <a:r>
              <a:rPr lang="en-US" sz="2400" dirty="0">
                <a:latin typeface="Calibri" pitchFamily="34" charset="0"/>
              </a:rPr>
              <a:t> de Juan José </a:t>
            </a:r>
            <a:r>
              <a:rPr lang="en-US" sz="2400" dirty="0" err="1">
                <a:latin typeface="Calibri" pitchFamily="34" charset="0"/>
              </a:rPr>
              <a:t>Arévalo</a:t>
            </a:r>
            <a:endParaRPr lang="en-US" sz="2400" dirty="0">
              <a:latin typeface="Calibri" pitchFamily="34" charset="0"/>
            </a:endParaRPr>
          </a:p>
          <a:p>
            <a:pPr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1</a:t>
            </a:r>
            <a:r>
              <a:rPr lang="en-US" sz="2400" baseline="30000" dirty="0">
                <a:latin typeface="Calibri" pitchFamily="34" charset="0"/>
              </a:rPr>
              <a:t>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transición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democrática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en-US" sz="2400" dirty="0" err="1">
                <a:latin typeface="Calibri" pitchFamily="34" charset="0"/>
              </a:rPr>
              <a:t>Profundización</a:t>
            </a:r>
            <a:r>
              <a:rPr lang="en-US" sz="2400" dirty="0">
                <a:latin typeface="Calibri" pitchFamily="34" charset="0"/>
              </a:rPr>
              <a:t> de </a:t>
            </a:r>
            <a:r>
              <a:rPr lang="en-US" sz="2400" dirty="0" err="1">
                <a:latin typeface="Calibri" pitchFamily="34" charset="0"/>
              </a:rPr>
              <a:t>las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reformas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</a:rPr>
              <a:t>Jacobo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Árbenz</a:t>
            </a:r>
            <a:endParaRPr lang="en-US" sz="2400" dirty="0">
              <a:latin typeface="Calibri" pitchFamily="34" charset="0"/>
            </a:endParaRPr>
          </a:p>
          <a:p>
            <a:pPr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defRPr/>
            </a:pPr>
            <a:r>
              <a:rPr lang="en-US" sz="2400" dirty="0" err="1">
                <a:latin typeface="Calibri" pitchFamily="34" charset="0"/>
              </a:rPr>
              <a:t>Contexto</a:t>
            </a:r>
            <a:r>
              <a:rPr lang="en-US" sz="2400" dirty="0">
                <a:latin typeface="Calibri" pitchFamily="34" charset="0"/>
              </a:rPr>
              <a:t> Guerra </a:t>
            </a:r>
            <a:r>
              <a:rPr lang="en-US" sz="2400" dirty="0" err="1">
                <a:latin typeface="Calibri" pitchFamily="34" charset="0"/>
              </a:rPr>
              <a:t>fría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</a:rPr>
              <a:t>teoría</a:t>
            </a:r>
            <a:r>
              <a:rPr lang="en-US" sz="2400" dirty="0">
                <a:latin typeface="Calibri" pitchFamily="34" charset="0"/>
              </a:rPr>
              <a:t> de la </a:t>
            </a:r>
            <a:r>
              <a:rPr lang="en-US" sz="2400" dirty="0" err="1">
                <a:latin typeface="Calibri" pitchFamily="34" charset="0"/>
              </a:rPr>
              <a:t>dependencia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en-US" sz="2400" dirty="0" err="1">
                <a:latin typeface="Calibri" pitchFamily="34" charset="0"/>
              </a:rPr>
              <a:t>Árbenz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es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depuesto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Calibri" pitchFamily="34" charset="0"/>
              </a:rPr>
              <a:t>Costa Rica: Crisis </a:t>
            </a:r>
            <a:r>
              <a:rPr lang="en-US" sz="2400" dirty="0" err="1" smtClean="0">
                <a:latin typeface="Calibri" pitchFamily="34" charset="0"/>
              </a:rPr>
              <a:t>Política</a:t>
            </a:r>
            <a:r>
              <a:rPr lang="en-US" sz="2400" dirty="0" smtClean="0">
                <a:latin typeface="Calibri" pitchFamily="34" charset="0"/>
              </a:rPr>
              <a:t> y Guerra Civil de 1948: </a:t>
            </a:r>
            <a:r>
              <a:rPr lang="en-US" sz="2400" dirty="0" err="1" smtClean="0">
                <a:latin typeface="Calibri" pitchFamily="34" charset="0"/>
              </a:rPr>
              <a:t>Eliminó</a:t>
            </a:r>
            <a:r>
              <a:rPr lang="en-US" sz="2400" dirty="0" smtClean="0">
                <a:latin typeface="Calibri" pitchFamily="34" charset="0"/>
              </a:rPr>
              <a:t> el </a:t>
            </a:r>
            <a:r>
              <a:rPr lang="en-US" sz="2400" dirty="0" err="1" smtClean="0">
                <a:latin typeface="Calibri" pitchFamily="34" charset="0"/>
              </a:rPr>
              <a:t>ejército</a:t>
            </a:r>
            <a:endParaRPr lang="en-US" sz="2400" dirty="0">
              <a:latin typeface="Calibri" pitchFamily="34" charset="0"/>
            </a:endParaRPr>
          </a:p>
          <a:p>
            <a:pPr>
              <a:defRPr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6148" name="Picture 2" descr="C:\Users\DELL\Documents\Monterey Workshop\Working folder presentación en Monterey\Imágenes\Asume Aréval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7999" y="174564"/>
            <a:ext cx="3133493" cy="2581336"/>
          </a:xfrm>
        </p:spPr>
      </p:pic>
      <p:pic>
        <p:nvPicPr>
          <p:cNvPr id="6149" name="Picture 3" descr="C:\Users\DELL\Documents\Monterey Workshop\Working folder presentación en Monterey\Imágenes\Presidente Arbenz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529965"/>
            <a:ext cx="2408239" cy="334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:\Users\DELL\Documents\Monterey Workshop\Working folder presentación en Monterey\Imágenes\Violencia 19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61" y="2971800"/>
            <a:ext cx="3087340" cy="213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C:\Users\DELL\Documents\Monterey Workshop\Working folder presentación en Monterey\Imágenes\Time mag June 28, 1954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59" y="4037012"/>
            <a:ext cx="214148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2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HN" sz="2400" dirty="0"/>
              <a:t>Los datos permiten identificar distintas dinámicas en los municipios.</a:t>
            </a:r>
          </a:p>
        </p:txBody>
      </p:sp>
      <p:graphicFrame>
        <p:nvGraphicFramePr>
          <p:cNvPr id="3" name="2 Gráfico"/>
          <p:cNvGraphicFramePr/>
          <p:nvPr>
            <p:extLst/>
          </p:nvPr>
        </p:nvGraphicFramePr>
        <p:xfrm>
          <a:off x="1524000" y="22048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Gráfico"/>
          <p:cNvGraphicFramePr/>
          <p:nvPr>
            <p:extLst/>
          </p:nvPr>
        </p:nvGraphicFramePr>
        <p:xfrm>
          <a:off x="6096000" y="22048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64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48680"/>
          </a:xfrm>
        </p:spPr>
        <p:txBody>
          <a:bodyPr>
            <a:normAutofit/>
          </a:bodyPr>
          <a:lstStyle/>
          <a:p>
            <a:pPr algn="l"/>
            <a:r>
              <a:rPr lang="es-HN" sz="2800" b="1" dirty="0"/>
              <a:t>Índice de inseguridad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1524001" y="601177"/>
          <a:ext cx="9036495" cy="6140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755"/>
                <a:gridCol w="2834096"/>
                <a:gridCol w="3447580"/>
                <a:gridCol w="2171064"/>
              </a:tblGrid>
              <a:tr h="255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No.</a:t>
                      </a:r>
                      <a:endParaRPr lang="es-HN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Pregunta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Aspecto de inseguridad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Puntuación para índice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3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1.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¿Cómo se siente usted de noche dentro de su casa?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El nivel de temor en el espacio más íntimo que debería ser el más seguro.</a:t>
                      </a:r>
                      <a:endParaRPr lang="es-HN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Muy inseguro: -1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Inseguro: -0.5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Seguro: 0.5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Muy seguro: 1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3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2.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Respecto a la seguridad: ¿Cómo considera usted este barrio o colonia?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La percepción de la situación de inseguridad en el espacio público más próximo al hogar.</a:t>
                      </a:r>
                      <a:endParaRPr lang="es-HN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Muy peligrosa: -1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Peligrosa: -0.5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Segura: 0.5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Muy segura: 1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3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3.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¿Cómo se siente usted al transitar por su barrio o colonia de noche?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El nivel de temor experimentado el hacer uso del espacio público más cercano al hogar.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Muy inseguro: -1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Inseguro: -0.5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Seguro: 0.5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Muy seguro: 1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9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4.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¿En su opinión, en los últimos doce meses la inseguridad en este municipio ha aumentado, disminuido, o permanecido igual?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Devenir de la inseguridad, cómo ha variado la situación desde el pasado cercano al presente.</a:t>
                      </a:r>
                      <a:endParaRPr lang="es-HN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Aumentado: -1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Disminuido: 1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Permanecido igual: 0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5.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¿Cree que durante los próximos doce meses va a ser víctima de algún hecho delictivo?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Percepción de inseguridad proyectada hacia el futuro.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Sí: -1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No: 0</a:t>
                      </a:r>
                      <a:endParaRPr lang="es-HN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6.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¿Ha pensado mudarse por causa de la inseguridad?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Indicada si la inseguridad está llegando a afectar de esta forma extrema la conducta de las personas.</a:t>
                      </a:r>
                      <a:endParaRPr lang="es-H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Sí: -1</a:t>
                      </a:r>
                      <a:endParaRPr lang="es-HN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No: 0</a:t>
                      </a:r>
                      <a:endParaRPr lang="es-HN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1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991545" y="404664"/>
          <a:ext cx="8352927" cy="720080"/>
        </p:xfrm>
        <a:graphic>
          <a:graphicData uri="http://schemas.openxmlformats.org/drawingml/2006/table">
            <a:tbl>
              <a:tblPr firstRow="1" firstCol="1" bandRow="1"/>
              <a:tblGrid>
                <a:gridCol w="1670750"/>
                <a:gridCol w="1669927"/>
                <a:gridCol w="1670750"/>
                <a:gridCol w="1670750"/>
                <a:gridCol w="1670750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Clasificación</a:t>
                      </a:r>
                      <a:endParaRPr lang="es-HN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Muy inseguro</a:t>
                      </a:r>
                      <a:endParaRPr lang="es-HN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Inseguro</a:t>
                      </a:r>
                      <a:endParaRPr lang="es-HN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Seguro</a:t>
                      </a:r>
                      <a:endParaRPr lang="es-HN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Muy seguro</a:t>
                      </a:r>
                      <a:endParaRPr lang="es-HN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Rango puntaje</a:t>
                      </a:r>
                      <a:endParaRPr lang="es-HN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-6.0 a -3.5</a:t>
                      </a:r>
                      <a:endParaRPr lang="es-HN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-3.0 a -0.5</a:t>
                      </a:r>
                      <a:endParaRPr lang="es-HN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0 a 2.0</a:t>
                      </a:r>
                      <a:endParaRPr lang="es-HN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2.5 a 4.0</a:t>
                      </a:r>
                      <a:endParaRPr lang="es-HN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Gráfico"/>
          <p:cNvGraphicFramePr/>
          <p:nvPr>
            <p:extLst/>
          </p:nvPr>
        </p:nvGraphicFramePr>
        <p:xfrm>
          <a:off x="1847528" y="1340769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0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49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err="1" smtClean="0"/>
              <a:t>Fortaleciendo</a:t>
            </a:r>
            <a:r>
              <a:rPr lang="en-GB" sz="3200" b="1" dirty="0" smtClean="0"/>
              <a:t> el Sistema de </a:t>
            </a:r>
            <a:r>
              <a:rPr lang="en-GB" sz="3200" b="1" dirty="0" err="1" smtClean="0"/>
              <a:t>producción</a:t>
            </a:r>
            <a:r>
              <a:rPr lang="en-GB" sz="3200" b="1" dirty="0" smtClean="0"/>
              <a:t>, </a:t>
            </a:r>
            <a:r>
              <a:rPr lang="en-GB" sz="3200" b="1" dirty="0" err="1" smtClean="0"/>
              <a:t>análisis</a:t>
            </a:r>
            <a:r>
              <a:rPr lang="en-GB" sz="3200" b="1" dirty="0" smtClean="0"/>
              <a:t> y </a:t>
            </a:r>
            <a:r>
              <a:rPr lang="en-GB" sz="3200" b="1" dirty="0" err="1" smtClean="0"/>
              <a:t>uso</a:t>
            </a:r>
            <a:r>
              <a:rPr lang="en-GB" sz="3200" b="1" dirty="0" smtClean="0"/>
              <a:t> de </a:t>
            </a:r>
            <a:r>
              <a:rPr lang="en-GB" sz="3200" b="1" dirty="0" err="1" smtClean="0"/>
              <a:t>datos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materia</a:t>
            </a:r>
            <a:r>
              <a:rPr lang="en-GB" sz="3200" b="1" dirty="0" smtClean="0"/>
              <a:t> de </a:t>
            </a:r>
            <a:r>
              <a:rPr lang="en-GB" sz="3200" b="1" dirty="0" err="1" smtClean="0"/>
              <a:t>justicia</a:t>
            </a:r>
            <a:r>
              <a:rPr lang="en-GB" sz="3200" b="1" dirty="0" smtClean="0"/>
              <a:t> y </a:t>
            </a:r>
            <a:r>
              <a:rPr lang="en-GB" sz="3200" b="1" dirty="0" err="1" smtClean="0"/>
              <a:t>seguridad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50223"/>
            <a:ext cx="5157787" cy="823912"/>
          </a:xfrm>
        </p:spPr>
        <p:txBody>
          <a:bodyPr/>
          <a:lstStyle/>
          <a:p>
            <a:r>
              <a:rPr lang="en-GB" dirty="0" smtClean="0"/>
              <a:t>Mesa </a:t>
            </a:r>
            <a:r>
              <a:rPr lang="en-GB" dirty="0" err="1" smtClean="0"/>
              <a:t>Técnica</a:t>
            </a:r>
            <a:r>
              <a:rPr lang="en-GB" dirty="0" smtClean="0"/>
              <a:t> </a:t>
            </a:r>
            <a:r>
              <a:rPr lang="en-GB" dirty="0" err="1" smtClean="0"/>
              <a:t>Interinstitucional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74135"/>
            <a:ext cx="5157787" cy="4215528"/>
          </a:xfrm>
        </p:spPr>
        <p:txBody>
          <a:bodyPr>
            <a:noAutofit/>
          </a:bodyPr>
          <a:lstStyle/>
          <a:p>
            <a:r>
              <a:rPr lang="es-GT" sz="1600" dirty="0"/>
              <a:t>Policía Nacional </a:t>
            </a:r>
            <a:r>
              <a:rPr lang="es-GT" sz="1600" dirty="0" smtClean="0"/>
              <a:t>Civil, Ministerio Público, Organismo Judicial, Ministerio </a:t>
            </a:r>
            <a:r>
              <a:rPr lang="es-GT" sz="1600" dirty="0"/>
              <a:t>de Salud Pública y Asistencia </a:t>
            </a:r>
            <a:r>
              <a:rPr lang="es-GT" sz="1600" dirty="0" smtClean="0"/>
              <a:t>Social, Instituto </a:t>
            </a:r>
            <a:r>
              <a:rPr lang="es-GT" sz="1600" dirty="0"/>
              <a:t>Nacional de </a:t>
            </a:r>
            <a:r>
              <a:rPr lang="es-GT" sz="1600" dirty="0" smtClean="0"/>
              <a:t>Estadística, Instituto </a:t>
            </a:r>
            <a:r>
              <a:rPr lang="es-GT" sz="1600" dirty="0"/>
              <a:t>Nacional de Ciencias </a:t>
            </a:r>
            <a:r>
              <a:rPr lang="es-GT" sz="1600" dirty="0" smtClean="0"/>
              <a:t>Forenses, Departamento </a:t>
            </a:r>
            <a:r>
              <a:rPr lang="es-GT" sz="1600" dirty="0"/>
              <a:t>de Transito de la </a:t>
            </a:r>
            <a:r>
              <a:rPr lang="es-GT" sz="1600" dirty="0" smtClean="0"/>
              <a:t>PNC, Defensa </a:t>
            </a:r>
            <a:r>
              <a:rPr lang="es-GT" sz="1600" dirty="0"/>
              <a:t>Pública </a:t>
            </a:r>
            <a:r>
              <a:rPr lang="es-GT" sz="1600" dirty="0" smtClean="0"/>
              <a:t>Penal, Secretaría </a:t>
            </a:r>
            <a:r>
              <a:rPr lang="es-GT" sz="1600" dirty="0"/>
              <a:t>General de Planificación y Programación de la </a:t>
            </a:r>
            <a:r>
              <a:rPr lang="es-GT" sz="1600" dirty="0" smtClean="0"/>
              <a:t>Presidencia</a:t>
            </a:r>
            <a:endParaRPr lang="es-GT" sz="1600" dirty="0"/>
          </a:p>
          <a:p>
            <a:r>
              <a:rPr lang="es-GT" sz="1600" dirty="0" smtClean="0"/>
              <a:t>Priorizar </a:t>
            </a:r>
            <a:r>
              <a:rPr lang="es-GT" sz="1600" dirty="0"/>
              <a:t>y estandarizar indicadores en seguridad ciudadana, </a:t>
            </a:r>
            <a:endParaRPr lang="es-GT" sz="1600" dirty="0" smtClean="0"/>
          </a:p>
          <a:p>
            <a:r>
              <a:rPr lang="es-GT" sz="1600" dirty="0" smtClean="0"/>
              <a:t>Articulación </a:t>
            </a:r>
            <a:r>
              <a:rPr lang="es-GT" sz="1600" dirty="0"/>
              <a:t>interinstitucional alrededor de la información </a:t>
            </a:r>
            <a:endParaRPr lang="es-GT" sz="1600" dirty="0" smtClean="0"/>
          </a:p>
          <a:p>
            <a:r>
              <a:rPr lang="es-GT" sz="1600" dirty="0" smtClean="0"/>
              <a:t>Discusión </a:t>
            </a:r>
            <a:r>
              <a:rPr lang="es-GT" sz="1600" dirty="0"/>
              <a:t>desde el punto de vista técnico y metodológico para la generación de información </a:t>
            </a:r>
            <a:r>
              <a:rPr lang="es-GT" sz="1600" dirty="0" smtClean="0"/>
              <a:t>homologada</a:t>
            </a:r>
          </a:p>
          <a:p>
            <a:r>
              <a:rPr lang="es-GT" sz="1600" dirty="0" smtClean="0"/>
              <a:t>Producir </a:t>
            </a:r>
            <a:r>
              <a:rPr lang="es-GT" sz="1600" dirty="0"/>
              <a:t>informes y documentos estadísticos,  consolidar y remitir lo correspondiente a indicadores regionales y proponer mejoras a nivel institucional para el manejo de información  estadística.</a:t>
            </a:r>
          </a:p>
          <a:p>
            <a:r>
              <a:rPr lang="en-GB" sz="1600" dirty="0" err="1" smtClean="0"/>
              <a:t>Proceso</a:t>
            </a:r>
            <a:r>
              <a:rPr lang="en-GB" sz="1600" dirty="0" smtClean="0"/>
              <a:t> VICLAC - LACSI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50023"/>
            <a:ext cx="5183188" cy="823912"/>
          </a:xfrm>
        </p:spPr>
        <p:txBody>
          <a:bodyPr/>
          <a:lstStyle/>
          <a:p>
            <a:r>
              <a:rPr lang="en-GB" dirty="0" smtClean="0"/>
              <a:t>Mesa de </a:t>
            </a:r>
            <a:r>
              <a:rPr lang="en-GB" dirty="0" err="1" smtClean="0"/>
              <a:t>Análisis</a:t>
            </a:r>
            <a:r>
              <a:rPr lang="en-GB" dirty="0" smtClean="0"/>
              <a:t> </a:t>
            </a:r>
            <a:r>
              <a:rPr lang="en-GB" dirty="0" err="1" smtClean="0"/>
              <a:t>Especializado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74135"/>
            <a:ext cx="5183188" cy="4279923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Organizaciones</a:t>
            </a:r>
            <a:r>
              <a:rPr lang="en-GB" sz="2000" dirty="0" smtClean="0"/>
              <a:t> de </a:t>
            </a:r>
            <a:r>
              <a:rPr lang="en-GB" sz="2000" dirty="0" err="1" smtClean="0"/>
              <a:t>sociedad</a:t>
            </a:r>
            <a:r>
              <a:rPr lang="en-GB" sz="2000" dirty="0" smtClean="0"/>
              <a:t> civil que </a:t>
            </a:r>
            <a:r>
              <a:rPr lang="en-GB" sz="2000" dirty="0" err="1" smtClean="0"/>
              <a:t>vienen</a:t>
            </a:r>
            <a:r>
              <a:rPr lang="en-GB" sz="2000" dirty="0" smtClean="0"/>
              <a:t> </a:t>
            </a:r>
            <a:r>
              <a:rPr lang="en-GB" sz="2000" dirty="0" err="1" smtClean="0"/>
              <a:t>trabajando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temas</a:t>
            </a:r>
            <a:r>
              <a:rPr lang="en-GB" sz="2000" dirty="0" smtClean="0"/>
              <a:t> de </a:t>
            </a:r>
            <a:r>
              <a:rPr lang="en-GB" sz="2000" dirty="0" err="1" smtClean="0"/>
              <a:t>seguridad</a:t>
            </a:r>
            <a:r>
              <a:rPr lang="en-GB" sz="2000" dirty="0" smtClean="0"/>
              <a:t>, </a:t>
            </a:r>
            <a:r>
              <a:rPr lang="en-GB" sz="2000" dirty="0" err="1" smtClean="0"/>
              <a:t>prevención</a:t>
            </a:r>
            <a:r>
              <a:rPr lang="en-GB" sz="2000" dirty="0" smtClean="0"/>
              <a:t> de la </a:t>
            </a:r>
            <a:r>
              <a:rPr lang="en-GB" sz="2000" dirty="0" err="1" smtClean="0"/>
              <a:t>violencia</a:t>
            </a:r>
            <a:r>
              <a:rPr lang="en-GB" sz="2000" dirty="0" smtClean="0"/>
              <a:t> y </a:t>
            </a:r>
            <a:r>
              <a:rPr lang="en-GB" sz="2000" dirty="0" err="1" smtClean="0"/>
              <a:t>justicia</a:t>
            </a:r>
            <a:r>
              <a:rPr lang="en-GB" sz="2000" dirty="0" smtClean="0"/>
              <a:t>.</a:t>
            </a:r>
          </a:p>
          <a:p>
            <a:r>
              <a:rPr lang="en-GB" sz="2000" dirty="0" err="1" smtClean="0"/>
              <a:t>Débil</a:t>
            </a:r>
            <a:r>
              <a:rPr lang="en-GB" sz="2000" dirty="0" smtClean="0"/>
              <a:t> </a:t>
            </a:r>
            <a:r>
              <a:rPr lang="en-GB" sz="2000" dirty="0" err="1" smtClean="0"/>
              <a:t>articulación</a:t>
            </a:r>
            <a:r>
              <a:rPr lang="en-GB" sz="2000" dirty="0" smtClean="0"/>
              <a:t>.</a:t>
            </a:r>
          </a:p>
          <a:p>
            <a:r>
              <a:rPr lang="en-GB" sz="2000" dirty="0" err="1" smtClean="0"/>
              <a:t>Escaso</a:t>
            </a:r>
            <a:r>
              <a:rPr lang="en-GB" sz="2000" dirty="0" smtClean="0"/>
              <a:t> </a:t>
            </a:r>
            <a:r>
              <a:rPr lang="en-GB" sz="2000" dirty="0" err="1" smtClean="0"/>
              <a:t>financiamiento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Con </a:t>
            </a:r>
            <a:r>
              <a:rPr lang="en-GB" sz="2000" dirty="0" err="1" smtClean="0"/>
              <a:t>poca</a:t>
            </a:r>
            <a:r>
              <a:rPr lang="en-GB" sz="2000" dirty="0" smtClean="0"/>
              <a:t> </a:t>
            </a:r>
            <a:r>
              <a:rPr lang="en-GB" sz="2000" dirty="0" err="1" smtClean="0"/>
              <a:t>capacidad</a:t>
            </a:r>
            <a:r>
              <a:rPr lang="en-GB" sz="2000" dirty="0" smtClean="0"/>
              <a:t> de </a:t>
            </a:r>
            <a:r>
              <a:rPr lang="en-GB" sz="2000" dirty="0" err="1" smtClean="0"/>
              <a:t>dar</a:t>
            </a:r>
            <a:r>
              <a:rPr lang="en-GB" sz="2000" dirty="0" smtClean="0"/>
              <a:t> </a:t>
            </a:r>
            <a:r>
              <a:rPr lang="en-GB" sz="2000" dirty="0" err="1" smtClean="0"/>
              <a:t>seguimiento</a:t>
            </a:r>
            <a:r>
              <a:rPr lang="en-GB" sz="2000" dirty="0" smtClean="0"/>
              <a:t> a </a:t>
            </a:r>
            <a:r>
              <a:rPr lang="en-GB" sz="2000" dirty="0" err="1" smtClean="0"/>
              <a:t>procesos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Hay antecedents de </a:t>
            </a:r>
            <a:r>
              <a:rPr lang="en-GB" sz="2000" dirty="0" err="1" smtClean="0"/>
              <a:t>articulación</a:t>
            </a:r>
            <a:r>
              <a:rPr lang="en-GB" sz="2000" dirty="0" smtClean="0"/>
              <a:t>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fuerte</a:t>
            </a:r>
            <a:r>
              <a:rPr lang="en-GB" sz="2000" dirty="0" smtClean="0"/>
              <a:t>: FOSS, CAS.</a:t>
            </a:r>
          </a:p>
          <a:p>
            <a:r>
              <a:rPr lang="en-GB" sz="2000" dirty="0" smtClean="0"/>
              <a:t>Pero no </a:t>
            </a:r>
            <a:r>
              <a:rPr lang="en-GB" sz="2000" dirty="0" err="1" smtClean="0"/>
              <a:t>están</a:t>
            </a:r>
            <a:r>
              <a:rPr lang="en-GB" sz="2000" dirty="0" smtClean="0"/>
              <a:t> </a:t>
            </a:r>
            <a:r>
              <a:rPr lang="en-GB" sz="2000" dirty="0" err="1" smtClean="0"/>
              <a:t>vigentes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la </a:t>
            </a:r>
            <a:r>
              <a:rPr lang="en-GB" sz="2000" dirty="0" err="1" smtClean="0"/>
              <a:t>actualidad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El </a:t>
            </a:r>
            <a:r>
              <a:rPr lang="en-GB" sz="2000" dirty="0" err="1" smtClean="0"/>
              <a:t>proceso</a:t>
            </a:r>
            <a:r>
              <a:rPr lang="en-GB" sz="2000" dirty="0" smtClean="0"/>
              <a:t> SDG16 </a:t>
            </a:r>
            <a:r>
              <a:rPr lang="en-GB" sz="2000" dirty="0" err="1" smtClean="0"/>
              <a:t>podría</a:t>
            </a:r>
            <a:r>
              <a:rPr lang="en-GB" sz="2000" dirty="0" smtClean="0"/>
              <a:t> </a:t>
            </a:r>
            <a:r>
              <a:rPr lang="en-GB" sz="2000" dirty="0" err="1" smtClean="0"/>
              <a:t>revitalizar</a:t>
            </a:r>
            <a:r>
              <a:rPr lang="en-GB" sz="2000" dirty="0" smtClean="0"/>
              <a:t> </a:t>
            </a:r>
            <a:r>
              <a:rPr lang="en-GB" sz="2000" dirty="0" err="1" smtClean="0"/>
              <a:t>los</a:t>
            </a:r>
            <a:r>
              <a:rPr lang="en-GB" sz="2000" dirty="0" smtClean="0"/>
              <a:t> </a:t>
            </a:r>
            <a:r>
              <a:rPr lang="en-GB" sz="2000" dirty="0" err="1" smtClean="0"/>
              <a:t>esfuerzos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031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298" y="902980"/>
            <a:ext cx="1051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 smtClean="0"/>
              <a:t>Fortalecido sistema de justicia.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 smtClean="0"/>
              <a:t>Juzgados de circunscripción ampliada (de alto riesgo)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 smtClean="0"/>
              <a:t>Persecución </a:t>
            </a:r>
            <a:r>
              <a:rPr lang="es-GT" sz="2200" dirty="0"/>
              <a:t>penal estratégica: estructuras completas han sido desarticuladas (</a:t>
            </a:r>
            <a:r>
              <a:rPr lang="es-GT" sz="2200" dirty="0" err="1"/>
              <a:t>sicariato</a:t>
            </a:r>
            <a:r>
              <a:rPr lang="es-GT" sz="22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/>
              <a:t>Mejor articulación entre la fuerza pública, investigadores criminales y persecución penal =&gt; baja en los niveles de impunidad.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 smtClean="0"/>
              <a:t>ADN</a:t>
            </a:r>
            <a:r>
              <a:rPr lang="es-GT" sz="2200" dirty="0"/>
              <a:t>, sistemas de análisis balístico.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/>
              <a:t>Medidas de prevención situacional (</a:t>
            </a:r>
            <a:r>
              <a:rPr lang="es-GT" sz="2200" dirty="0" err="1"/>
              <a:t>Transmetro</a:t>
            </a:r>
            <a:r>
              <a:rPr lang="es-GT" sz="2200" dirty="0"/>
              <a:t> en la Ciudad de Guatemala, diseño urbano, iluminación).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/>
              <a:t>Mayor control sobre disponibilidad de armas  de fuego.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/>
              <a:t>Mejor atención a emergencias médicas.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3298" y="48953"/>
            <a:ext cx="10515600" cy="897007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0070C0"/>
                </a:solidFill>
              </a:rPr>
              <a:t>Factores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intervinientes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en</a:t>
            </a:r>
            <a:r>
              <a:rPr lang="en-GB" sz="3200" b="1" dirty="0" smtClean="0">
                <a:solidFill>
                  <a:srgbClr val="0070C0"/>
                </a:solidFill>
              </a:rPr>
              <a:t> la </a:t>
            </a:r>
            <a:r>
              <a:rPr lang="en-GB" sz="3200" b="1" dirty="0" err="1" smtClean="0">
                <a:solidFill>
                  <a:srgbClr val="0070C0"/>
                </a:solidFill>
              </a:rPr>
              <a:t>tendencia</a:t>
            </a:r>
            <a:r>
              <a:rPr lang="en-GB" sz="3200" b="1" dirty="0" smtClean="0">
                <a:solidFill>
                  <a:srgbClr val="0070C0"/>
                </a:solidFill>
              </a:rPr>
              <a:t> a la </a:t>
            </a:r>
            <a:r>
              <a:rPr lang="en-GB" sz="3200" b="1" dirty="0" err="1" smtClean="0">
                <a:solidFill>
                  <a:srgbClr val="0070C0"/>
                </a:solidFill>
              </a:rPr>
              <a:t>baja</a:t>
            </a:r>
            <a:r>
              <a:rPr lang="en-GB" sz="3200" b="1" dirty="0" smtClean="0">
                <a:solidFill>
                  <a:srgbClr val="0070C0"/>
                </a:solidFill>
              </a:rPr>
              <a:t> (</a:t>
            </a:r>
            <a:r>
              <a:rPr lang="en-GB" sz="3200" b="1" dirty="0" err="1" smtClean="0">
                <a:solidFill>
                  <a:srgbClr val="0070C0"/>
                </a:solidFill>
              </a:rPr>
              <a:t>hipótesis</a:t>
            </a:r>
            <a:r>
              <a:rPr lang="en-GB" sz="3200" b="1" dirty="0" smtClean="0">
                <a:solidFill>
                  <a:srgbClr val="0070C0"/>
                </a:solidFill>
              </a:rPr>
              <a:t>)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4211578"/>
            <a:ext cx="10515600" cy="753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70C0"/>
                </a:solidFill>
              </a:rPr>
              <a:t>Pero </a:t>
            </a:r>
            <a:r>
              <a:rPr lang="en-GB" sz="2800" b="1" dirty="0" err="1" smtClean="0">
                <a:solidFill>
                  <a:srgbClr val="0070C0"/>
                </a:solidFill>
              </a:rPr>
              <a:t>también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</a:rPr>
              <a:t>es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</a:rPr>
              <a:t>posible</a:t>
            </a:r>
            <a:r>
              <a:rPr lang="en-GB" sz="2800" b="1" dirty="0" smtClean="0">
                <a:solidFill>
                  <a:srgbClr val="0070C0"/>
                </a:solidFill>
              </a:rPr>
              <a:t> que: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067" y="4947780"/>
            <a:ext cx="9350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/>
              <a:t>A</a:t>
            </a:r>
            <a:r>
              <a:rPr lang="es-GT" sz="2200" dirty="0" smtClean="0"/>
              <a:t>umento </a:t>
            </a:r>
            <a:r>
              <a:rPr lang="es-GT" sz="2200" dirty="0"/>
              <a:t>en la sofisticación de la criminalidad. “Ya no se </a:t>
            </a:r>
            <a:r>
              <a:rPr lang="es-GT" sz="2200" dirty="0" smtClean="0"/>
              <a:t>matan </a:t>
            </a:r>
            <a:r>
              <a:rPr lang="es-GT" sz="2200" dirty="0"/>
              <a:t>a lo loco</a:t>
            </a:r>
            <a:r>
              <a:rPr lang="es-GT" sz="2200" dirty="0" smtClean="0"/>
              <a:t>”.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 smtClean="0"/>
              <a:t>Lamentablemente no sabemos en qué porcentajes atribuir a las distintas dinámicas criminales la violencia homicida observada.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200" dirty="0" smtClean="0"/>
              <a:t>=&gt; desarrollar investigación criminal, la </a:t>
            </a:r>
            <a:r>
              <a:rPr lang="es-GT" sz="2200" dirty="0"/>
              <a:t>inteligencia </a:t>
            </a:r>
            <a:r>
              <a:rPr lang="es-GT" sz="2200" dirty="0" smtClean="0"/>
              <a:t>policial y los estudios criminológicos y sociales.</a:t>
            </a:r>
            <a:endParaRPr lang="es-GT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080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algn="l" eaLnBrk="1" hangingPunct="1"/>
            <a:r>
              <a:rPr lang="es-ES_tradnl" altLang="es-GT" sz="3200" dirty="0">
                <a:latin typeface="Arial" panose="020B0604020202020204" pitchFamily="34" charset="0"/>
              </a:rPr>
              <a:t>Costos económicos de la </a:t>
            </a:r>
            <a:r>
              <a:rPr lang="es-ES_tradnl" altLang="es-GT" sz="3200" dirty="0" err="1">
                <a:latin typeface="Arial" panose="020B0604020202020204" pitchFamily="34" charset="0"/>
              </a:rPr>
              <a:t>violence</a:t>
            </a:r>
            <a:r>
              <a:rPr lang="es-ES_tradnl" altLang="es-GT" sz="3200" dirty="0">
                <a:latin typeface="Arial" panose="020B0604020202020204" pitchFamily="34" charset="0"/>
              </a:rPr>
              <a:t> en Guatemala and El Salvador</a:t>
            </a:r>
            <a:endParaRPr lang="es-ES" altLang="es-GT" sz="3200" dirty="0">
              <a:latin typeface="Arial" panose="020B0604020202020204" pitchFamily="34" charset="0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219200"/>
            <a:ext cx="8458200" cy="5638800"/>
          </a:xfrm>
        </p:spPr>
      </p:pic>
    </p:spTree>
    <p:extLst>
      <p:ext uri="{BB962C8B-B14F-4D97-AF65-F5344CB8AC3E}">
        <p14:creationId xmlns:p14="http://schemas.microsoft.com/office/powerpoint/2010/main" val="1581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_tradnl" altLang="es-GT" sz="3200">
                <a:solidFill>
                  <a:srgbClr val="FFFF00"/>
                </a:solidFill>
                <a:latin typeface="Arial" panose="020B0604020202020204" pitchFamily="34" charset="0"/>
              </a:rPr>
              <a:t>Estructura del costeo</a:t>
            </a:r>
            <a:endParaRPr lang="es-ES" altLang="es-GT" sz="3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00200"/>
            <a:ext cx="8229600" cy="4953000"/>
          </a:xfrm>
        </p:spPr>
      </p:pic>
    </p:spTree>
    <p:extLst>
      <p:ext uri="{BB962C8B-B14F-4D97-AF65-F5344CB8AC3E}">
        <p14:creationId xmlns:p14="http://schemas.microsoft.com/office/powerpoint/2010/main" val="28990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83338" y="5589588"/>
            <a:ext cx="360362" cy="86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GT" altLang="es-GT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40013" y="5589588"/>
            <a:ext cx="360362" cy="86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GT" altLang="es-GT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24000" y="-228600"/>
            <a:ext cx="9144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GT" altLang="es-GT" sz="3200" b="1" dirty="0"/>
              <a:t>Comparación de los costos económicos de la </a:t>
            </a:r>
            <a:r>
              <a:rPr lang="es-GT" altLang="es-GT" sz="3200" b="1" dirty="0" smtClean="0"/>
              <a:t>violencia </a:t>
            </a:r>
            <a:r>
              <a:rPr lang="es-GT" altLang="es-GT" sz="3200" b="1" dirty="0"/>
              <a:t>con presupuestos (</a:t>
            </a:r>
            <a:r>
              <a:rPr lang="es-GT" altLang="es-GT" sz="3200" b="1" dirty="0" err="1"/>
              <a:t>milliones</a:t>
            </a:r>
            <a:r>
              <a:rPr lang="es-GT" altLang="es-GT" sz="3200" b="1" dirty="0"/>
              <a:t> de  Q.)</a:t>
            </a:r>
            <a:endParaRPr lang="es-ES" altLang="es-GT" sz="3200" b="1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00375" y="5661026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 altLang="es-GT" sz="2000" b="1"/>
              <a:t>Ministerio de Gobernación</a:t>
            </a:r>
          </a:p>
        </p:txBody>
      </p:sp>
      <p:sp>
        <p:nvSpPr>
          <p:cNvPr id="23558" name="Picture 6"/>
          <p:cNvSpPr>
            <a:spLocks noChangeAspect="1" noChangeArrowheads="1"/>
          </p:cNvSpPr>
          <p:nvPr/>
        </p:nvSpPr>
        <p:spPr bwMode="auto">
          <a:xfrm>
            <a:off x="1897064" y="1412876"/>
            <a:ext cx="8397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711450" y="6092825"/>
            <a:ext cx="215900" cy="215900"/>
          </a:xfrm>
          <a:prstGeom prst="rect">
            <a:avLst/>
          </a:prstGeom>
          <a:solidFill>
            <a:srgbClr val="9933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GT" altLang="es-GT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711450" y="5734050"/>
            <a:ext cx="215900" cy="215900"/>
          </a:xfrm>
          <a:prstGeom prst="rect">
            <a:avLst/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GT" altLang="es-GT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00375" y="6021389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 altLang="es-GT" sz="2000" b="1"/>
              <a:t>Ministerio de Educación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745289" y="5661026"/>
            <a:ext cx="345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 altLang="es-GT" sz="2000" b="1"/>
              <a:t>Ministerio de Salud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456363" y="6092825"/>
            <a:ext cx="2159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GT" altLang="es-GT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456363" y="5734050"/>
            <a:ext cx="215900" cy="215900"/>
          </a:xfrm>
          <a:prstGeom prst="rect">
            <a:avLst/>
          </a:prstGeom>
          <a:solidFill>
            <a:srgbClr val="8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GT" altLang="es-GT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745289" y="6021389"/>
            <a:ext cx="345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 altLang="es-GT" sz="2000" b="1"/>
              <a:t>Costo de la violencia</a:t>
            </a:r>
          </a:p>
        </p:txBody>
      </p:sp>
      <p:pic>
        <p:nvPicPr>
          <p:cNvPr id="23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6" y="1295401"/>
            <a:ext cx="8397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0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4" y="3019425"/>
            <a:ext cx="6858000" cy="3838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7" y="135467"/>
            <a:ext cx="38576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9534" y="257577"/>
            <a:ext cx="5875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Coyuntura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Crítica</a:t>
            </a:r>
            <a:r>
              <a:rPr lang="en-GB" sz="3200" b="1" dirty="0" smtClean="0"/>
              <a:t> 3: La Crisis </a:t>
            </a:r>
            <a:r>
              <a:rPr lang="en-GB" sz="3200" b="1" dirty="0" err="1" smtClean="0"/>
              <a:t>Política</a:t>
            </a:r>
            <a:r>
              <a:rPr lang="en-GB" sz="3200" b="1" dirty="0" smtClean="0"/>
              <a:t> de 2015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185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2454"/>
            <a:ext cx="4114800" cy="6605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2223165"/>
            <a:ext cx="6179780" cy="4634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1" y="162454"/>
            <a:ext cx="57245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:\Users\DELL\Documents\Monterey Workshop\Working folder presentación en Monterey\Imágenes\guatemala-1996-2000-guerilla-with-her-weapon-in-neb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"/>
            <a:ext cx="3276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43200" y="5181600"/>
            <a:ext cx="7086600" cy="99060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4800" b="1" dirty="0" err="1">
                <a:latin typeface="Calibri" pitchFamily="34" charset="0"/>
              </a:rPr>
              <a:t>Conflicto</a:t>
            </a:r>
            <a:r>
              <a:rPr lang="en-US" sz="4800" b="1" dirty="0">
                <a:latin typeface="Calibri" pitchFamily="34" charset="0"/>
              </a:rPr>
              <a:t> </a:t>
            </a:r>
            <a:r>
              <a:rPr lang="en-US" sz="4800" b="1" dirty="0" err="1">
                <a:latin typeface="Calibri" pitchFamily="34" charset="0"/>
              </a:rPr>
              <a:t>Armado</a:t>
            </a:r>
            <a:r>
              <a:rPr lang="en-US" sz="4800" b="1" dirty="0">
                <a:latin typeface="Calibri" pitchFamily="34" charset="0"/>
              </a:rPr>
              <a:t> </a:t>
            </a:r>
            <a:r>
              <a:rPr lang="en-US" sz="4800" b="1" dirty="0" err="1">
                <a:latin typeface="Calibri" pitchFamily="34" charset="0"/>
              </a:rPr>
              <a:t>Interno</a:t>
            </a:r>
            <a:endParaRPr lang="en-US" sz="4800" b="1" dirty="0">
              <a:latin typeface="Calibri" pitchFamily="34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3600" b="1" dirty="0">
                <a:latin typeface="Calibri" pitchFamily="34" charset="0"/>
              </a:rPr>
              <a:t>(1960 – 1996)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7172" name="Picture 4" descr="C:\Users\DELL\Documents\Monterey Workshop\Working folder presentación en Monterey\Imágenes\Kaib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89560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5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5" y="1209675"/>
            <a:ext cx="6667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46" y="907026"/>
            <a:ext cx="3715555" cy="5043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5" y="1209675"/>
            <a:ext cx="6667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/>
              <a:t>Prospectos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Hay un </a:t>
            </a:r>
            <a:r>
              <a:rPr lang="en-GB" dirty="0" err="1" smtClean="0"/>
              <a:t>énfasis</a:t>
            </a:r>
            <a:r>
              <a:rPr lang="en-GB" dirty="0" smtClean="0"/>
              <a:t> actual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investigación</a:t>
            </a:r>
            <a:r>
              <a:rPr lang="en-GB" dirty="0" smtClean="0"/>
              <a:t> criminal: </a:t>
            </a:r>
            <a:r>
              <a:rPr lang="en-GB" dirty="0" err="1" smtClean="0"/>
              <a:t>Necesario</a:t>
            </a:r>
            <a:r>
              <a:rPr lang="en-GB" dirty="0" smtClean="0"/>
              <a:t>.</a:t>
            </a:r>
          </a:p>
          <a:p>
            <a:r>
              <a:rPr lang="en-GB" dirty="0" smtClean="0"/>
              <a:t>Pero la </a:t>
            </a:r>
            <a:r>
              <a:rPr lang="en-GB" dirty="0" err="1" smtClean="0"/>
              <a:t>seguridad</a:t>
            </a:r>
            <a:r>
              <a:rPr lang="en-GB" dirty="0" smtClean="0"/>
              <a:t> </a:t>
            </a:r>
            <a:r>
              <a:rPr lang="en-GB" dirty="0" err="1" smtClean="0"/>
              <a:t>ciudadana</a:t>
            </a:r>
            <a:r>
              <a:rPr lang="en-GB" dirty="0" smtClean="0"/>
              <a:t> a </a:t>
            </a:r>
            <a:r>
              <a:rPr lang="en-GB" dirty="0" err="1" smtClean="0"/>
              <a:t>nivel</a:t>
            </a:r>
            <a:r>
              <a:rPr lang="en-GB" dirty="0" smtClean="0"/>
              <a:t> local </a:t>
            </a:r>
            <a:r>
              <a:rPr lang="en-GB" dirty="0" err="1" smtClean="0"/>
              <a:t>necesita</a:t>
            </a:r>
            <a:r>
              <a:rPr lang="en-GB" dirty="0" smtClean="0"/>
              <a:t> </a:t>
            </a:r>
            <a:r>
              <a:rPr lang="en-GB" dirty="0" err="1" smtClean="0"/>
              <a:t>fortalecerse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Producir</a:t>
            </a:r>
            <a:r>
              <a:rPr lang="en-GB" dirty="0" smtClean="0"/>
              <a:t> </a:t>
            </a:r>
            <a:r>
              <a:rPr lang="en-GB" dirty="0" err="1" smtClean="0"/>
              <a:t>información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Fortalecer</a:t>
            </a:r>
            <a:r>
              <a:rPr lang="en-GB" dirty="0" smtClean="0"/>
              <a:t> la </a:t>
            </a:r>
            <a:r>
              <a:rPr lang="en-GB" dirty="0" err="1" smtClean="0"/>
              <a:t>capacidad</a:t>
            </a:r>
            <a:r>
              <a:rPr lang="en-GB" dirty="0" smtClean="0"/>
              <a:t> de </a:t>
            </a:r>
            <a:r>
              <a:rPr lang="en-GB" dirty="0" err="1" smtClean="0"/>
              <a:t>analizarla</a:t>
            </a:r>
            <a:r>
              <a:rPr lang="en-GB" dirty="0" smtClean="0"/>
              <a:t> y </a:t>
            </a:r>
            <a:r>
              <a:rPr lang="en-GB" dirty="0" err="1" smtClean="0"/>
              <a:t>usarla</a:t>
            </a:r>
            <a:r>
              <a:rPr lang="en-GB" dirty="0" smtClean="0"/>
              <a:t>.</a:t>
            </a:r>
          </a:p>
          <a:p>
            <a:r>
              <a:rPr lang="en-GB" dirty="0" smtClean="0"/>
              <a:t>El </a:t>
            </a:r>
            <a:r>
              <a:rPr lang="en-GB" dirty="0" err="1" smtClean="0"/>
              <a:t>proceso</a:t>
            </a:r>
            <a:r>
              <a:rPr lang="en-GB" dirty="0" smtClean="0"/>
              <a:t> de </a:t>
            </a:r>
            <a:r>
              <a:rPr lang="en-GB" dirty="0" err="1" smtClean="0"/>
              <a:t>seguimiento</a:t>
            </a:r>
            <a:r>
              <a:rPr lang="en-GB" dirty="0" smtClean="0"/>
              <a:t> al ODS 16 </a:t>
            </a:r>
            <a:r>
              <a:rPr lang="en-GB" dirty="0" err="1" smtClean="0"/>
              <a:t>presenta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oportunidad</a:t>
            </a:r>
            <a:r>
              <a:rPr lang="en-GB" dirty="0" smtClean="0"/>
              <a:t> que no 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siendo</a:t>
            </a:r>
            <a:r>
              <a:rPr lang="en-GB" dirty="0" smtClean="0"/>
              <a:t> </a:t>
            </a:r>
            <a:r>
              <a:rPr lang="en-GB" dirty="0" err="1" smtClean="0"/>
              <a:t>aprovechada</a:t>
            </a:r>
            <a:r>
              <a:rPr lang="en-GB" dirty="0" smtClean="0"/>
              <a:t> </a:t>
            </a:r>
            <a:r>
              <a:rPr lang="en-GB" dirty="0" err="1" smtClean="0"/>
              <a:t>aún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90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avellolo.files.wordpress.com/2009/01/parque-central-4-1-08-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2200" y="14859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http://pavellolo.files.wordpress.com/2009/01/parque-central-4-1-08-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9" y="0"/>
            <a:ext cx="9110133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C:\Users\DELL\Documents\Monterey Workshop\Working folder presentación en Monterey\Imágenes\Firma AA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1"/>
            <a:ext cx="29718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5435600"/>
            <a:ext cx="8534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GT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Coyuntura Crítica 2: Negociación </a:t>
            </a:r>
            <a:r>
              <a:rPr lang="es-GT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la Paz y </a:t>
            </a:r>
            <a:r>
              <a:rPr lang="es-GT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Acuerdos firmados en 1996</a:t>
            </a:r>
            <a:br>
              <a:rPr lang="es-GT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GT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GT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GT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 Salvador establece un sistema bipartidista.</a:t>
            </a:r>
            <a:endParaRPr lang="es-GT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00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s-GT" sz="3200" dirty="0" smtClean="0">
                <a:latin typeface="Arial" pitchFamily="34" charset="0"/>
                <a:cs typeface="Arial" pitchFamily="34" charset="0"/>
              </a:rPr>
              <a:t>Persistentes Riesgos </a:t>
            </a:r>
            <a:r>
              <a:rPr lang="es-GT" sz="3200" dirty="0">
                <a:latin typeface="Arial" pitchFamily="34" charset="0"/>
                <a:cs typeface="Arial" pitchFamily="34" charset="0"/>
              </a:rPr>
              <a:t>de </a:t>
            </a:r>
            <a:r>
              <a:rPr lang="es-GT" sz="3200" dirty="0" smtClean="0">
                <a:latin typeface="Arial" pitchFamily="34" charset="0"/>
                <a:cs typeface="Arial" pitchFamily="34" charset="0"/>
              </a:rPr>
              <a:t>Conflicto</a:t>
            </a:r>
            <a:endParaRPr lang="es-G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2" descr="C:\Users\DELL\Documents\Monterey Workshop\Working folder presentación en Monterey\Imágenes\Desaparecidos Guatema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1" y="914400"/>
            <a:ext cx="2155825" cy="1614488"/>
          </a:xfrm>
        </p:spPr>
      </p:pic>
      <p:pic>
        <p:nvPicPr>
          <p:cNvPr id="11268" name="Picture 4" descr="C:\Users\DELL\Documents\Monterey Workshop\Working folder presentación en Monterey\Imágenes\Fotos Violencia Guatemala\0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6" y="2971801"/>
            <a:ext cx="28543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DELL\Documents\Monterey Workshop\Working folder presentación en Monterey\Imágenes\Conflictividad\nueva lin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838201"/>
            <a:ext cx="1905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DELL\Documents\Monterey Workshop\Working folder presentación en Monterey\Imágenes\Conflictividad\Marcha campesi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15001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Users\DELL\Documents\Monterey Workshop\Working folder presentación en Monterey\Imágenes\Conflictividad\Desalojo forzos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80000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18 CuadroTexto"/>
          <p:cNvSpPr txBox="1">
            <a:spLocks noChangeArrowheads="1"/>
          </p:cNvSpPr>
          <p:nvPr/>
        </p:nvSpPr>
        <p:spPr bwMode="auto">
          <a:xfrm>
            <a:off x="127000" y="1050926"/>
            <a:ext cx="2971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s-GT" b="1" dirty="0" err="1"/>
              <a:t>Causas</a:t>
            </a:r>
            <a:r>
              <a:rPr lang="en-US" altLang="es-GT" b="1" dirty="0"/>
              <a:t> </a:t>
            </a:r>
            <a:r>
              <a:rPr lang="en-US" altLang="es-GT" b="1" dirty="0" err="1"/>
              <a:t>estructurales</a:t>
            </a:r>
            <a:r>
              <a:rPr lang="en-US" altLang="es-GT" b="1" dirty="0"/>
              <a:t> no </a:t>
            </a:r>
            <a:r>
              <a:rPr lang="en-US" altLang="es-GT" b="1" dirty="0" err="1"/>
              <a:t>resueltas</a:t>
            </a:r>
            <a:r>
              <a:rPr lang="en-US" altLang="es-GT" b="1" dirty="0"/>
              <a:t> (</a:t>
            </a:r>
            <a:r>
              <a:rPr lang="en-US" altLang="es-GT" b="1" dirty="0" err="1"/>
              <a:t>acceso</a:t>
            </a:r>
            <a:r>
              <a:rPr lang="en-US" altLang="es-GT" b="1" dirty="0"/>
              <a:t> a </a:t>
            </a:r>
            <a:r>
              <a:rPr lang="en-US" altLang="es-GT" b="1" dirty="0" err="1"/>
              <a:t>recursos</a:t>
            </a:r>
            <a:r>
              <a:rPr lang="en-US" altLang="es-GT" b="1" dirty="0"/>
              <a:t>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s-GT" b="1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s-GT" b="1" dirty="0" err="1"/>
              <a:t>Procesos</a:t>
            </a:r>
            <a:r>
              <a:rPr lang="en-US" altLang="es-GT" b="1" dirty="0"/>
              <a:t> de </a:t>
            </a:r>
            <a:r>
              <a:rPr lang="en-US" altLang="es-GT" b="1" dirty="0" err="1"/>
              <a:t>dignificación</a:t>
            </a:r>
            <a:r>
              <a:rPr lang="en-US" altLang="es-GT" b="1" dirty="0"/>
              <a:t> y </a:t>
            </a:r>
            <a:r>
              <a:rPr lang="en-US" altLang="es-GT" b="1" dirty="0" err="1"/>
              <a:t>reparación</a:t>
            </a:r>
            <a:r>
              <a:rPr lang="en-US" altLang="es-GT" b="1" dirty="0"/>
              <a:t> </a:t>
            </a:r>
            <a:r>
              <a:rPr lang="en-US" altLang="es-GT" b="1" dirty="0" err="1"/>
              <a:t>parciales</a:t>
            </a:r>
            <a:r>
              <a:rPr lang="en-US" altLang="es-GT" b="1" dirty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s-GT" b="1" dirty="0" err="1"/>
              <a:t>Impunidad</a:t>
            </a:r>
            <a:r>
              <a:rPr lang="en-US" altLang="es-GT" b="1" dirty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s-GT" b="1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s-GT" b="1" dirty="0" err="1"/>
              <a:t>Insuficiente</a:t>
            </a:r>
            <a:r>
              <a:rPr lang="en-US" altLang="es-GT" b="1" dirty="0"/>
              <a:t> </a:t>
            </a:r>
            <a:r>
              <a:rPr lang="en-US" altLang="es-GT" b="1" dirty="0" err="1"/>
              <a:t>compensación</a:t>
            </a:r>
            <a:r>
              <a:rPr lang="en-US" altLang="es-GT" b="1" dirty="0"/>
              <a:t>.</a:t>
            </a:r>
          </a:p>
        </p:txBody>
      </p:sp>
      <p:pic>
        <p:nvPicPr>
          <p:cNvPr id="11273" name="Picture 3" descr="C:\Users\DELL\Documents\Monterey Workshop\Working folder presentación en Monterey\Imágenes\masacre_pacha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18064"/>
            <a:ext cx="30670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67" y="596326"/>
            <a:ext cx="7349067" cy="56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76201"/>
            <a:ext cx="8763000" cy="10969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GT" sz="3200" dirty="0">
                <a:latin typeface="Arial" pitchFamily="34" charset="0"/>
                <a:cs typeface="Arial" pitchFamily="34" charset="0"/>
              </a:rPr>
              <a:t>Gran incremento en crimen organizado y violencias sociales</a:t>
            </a:r>
          </a:p>
        </p:txBody>
      </p:sp>
      <p:pic>
        <p:nvPicPr>
          <p:cNvPr id="12291" name="Picture 5" descr="C:\Users\DELL\Documents\Monterey Workshop\Working folder presentación en Monterey\Imágenes\guatemalabarrio_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DELL\Documents\Monterey Workshop\Working folder presentación en Monterey\Imágenes\Masacre_en_8366771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30289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C:\Users\DELL\Documents\Monterey Workshop\Working folder presentación en Monterey\Imágenes\Tatuajes mare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6426"/>
            <a:ext cx="1447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C:\Users\DELL\Documents\Monterey Workshop\Working folder presentación en Monterey\Imágenes\Droga decomisada PN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9800"/>
            <a:ext cx="2857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C:\Users\DELL\Documents\Monterey Workshop\Working folder presentación en Monterey\Imágenes\n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54525"/>
            <a:ext cx="29718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12 CuadroTexto"/>
          <p:cNvSpPr txBox="1">
            <a:spLocks noChangeArrowheads="1"/>
          </p:cNvSpPr>
          <p:nvPr/>
        </p:nvSpPr>
        <p:spPr bwMode="auto">
          <a:xfrm>
            <a:off x="1752600" y="9906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s-GT" sz="2000" b="1" dirty="0" err="1">
                <a:latin typeface="Calibri" panose="020F0502020204030204" pitchFamily="34" charset="0"/>
              </a:rPr>
              <a:t>Transformación</a:t>
            </a:r>
            <a:r>
              <a:rPr lang="en-US" altLang="es-GT" sz="2000" b="1" dirty="0">
                <a:latin typeface="Calibri" panose="020F0502020204030204" pitchFamily="34" charset="0"/>
              </a:rPr>
              <a:t> de </a:t>
            </a:r>
            <a:r>
              <a:rPr lang="en-US" altLang="es-GT" sz="2000" b="1" dirty="0" err="1">
                <a:latin typeface="Calibri" panose="020F0502020204030204" pitchFamily="34" charset="0"/>
              </a:rPr>
              <a:t>especialistas</a:t>
            </a:r>
            <a:r>
              <a:rPr lang="en-US" altLang="es-GT" sz="2000" b="1" dirty="0">
                <a:latin typeface="Calibri" panose="020F0502020204030204" pitchFamily="34" charset="0"/>
              </a:rPr>
              <a:t> </a:t>
            </a:r>
            <a:r>
              <a:rPr lang="en-US" altLang="es-GT" sz="2000" b="1" dirty="0" err="1">
                <a:latin typeface="Calibri" panose="020F0502020204030204" pitchFamily="34" charset="0"/>
              </a:rPr>
              <a:t>en</a:t>
            </a:r>
            <a:r>
              <a:rPr lang="en-US" altLang="es-GT" sz="2000" b="1" dirty="0">
                <a:latin typeface="Calibri" panose="020F0502020204030204" pitchFamily="34" charset="0"/>
              </a:rPr>
              <a:t> la </a:t>
            </a:r>
            <a:r>
              <a:rPr lang="en-US" altLang="es-GT" sz="2000" b="1" dirty="0" err="1">
                <a:latin typeface="Calibri" panose="020F0502020204030204" pitchFamily="34" charset="0"/>
              </a:rPr>
              <a:t>violencia</a:t>
            </a:r>
            <a:r>
              <a:rPr lang="en-US" altLang="es-GT" sz="2000" b="1" dirty="0">
                <a:latin typeface="Calibri" panose="020F0502020204030204" pitchFamily="34" charset="0"/>
              </a:rPr>
              <a:t>.  </a:t>
            </a:r>
            <a:r>
              <a:rPr lang="en-US" altLang="es-GT" sz="2000" b="1" dirty="0" err="1">
                <a:latin typeface="Calibri" panose="020F0502020204030204" pitchFamily="34" charset="0"/>
              </a:rPr>
              <a:t>Desde</a:t>
            </a:r>
            <a:r>
              <a:rPr lang="en-US" altLang="es-GT" sz="2000" b="1" dirty="0">
                <a:latin typeface="Calibri" panose="020F0502020204030204" pitchFamily="34" charset="0"/>
              </a:rPr>
              <a:t> la </a:t>
            </a:r>
            <a:r>
              <a:rPr lang="en-US" altLang="es-GT" sz="2000" b="1" dirty="0" err="1">
                <a:latin typeface="Calibri" panose="020F0502020204030204" pitchFamily="34" charset="0"/>
              </a:rPr>
              <a:t>violencia</a:t>
            </a:r>
            <a:r>
              <a:rPr lang="en-US" altLang="es-GT" sz="2000" b="1" dirty="0">
                <a:latin typeface="Calibri" panose="020F0502020204030204" pitchFamily="34" charset="0"/>
              </a:rPr>
              <a:t> </a:t>
            </a:r>
            <a:r>
              <a:rPr lang="en-US" altLang="es-GT" sz="2000" b="1" dirty="0" err="1">
                <a:latin typeface="Calibri" panose="020F0502020204030204" pitchFamily="34" charset="0"/>
              </a:rPr>
              <a:t>política</a:t>
            </a:r>
            <a:r>
              <a:rPr lang="en-US" altLang="es-GT" sz="2000" b="1" dirty="0">
                <a:latin typeface="Calibri" panose="020F0502020204030204" pitchFamily="34" charset="0"/>
              </a:rPr>
              <a:t> </a:t>
            </a:r>
            <a:r>
              <a:rPr lang="en-US" altLang="es-GT" sz="2000" b="1" dirty="0" err="1">
                <a:latin typeface="Calibri" panose="020F0502020204030204" pitchFamily="34" charset="0"/>
              </a:rPr>
              <a:t>hacia</a:t>
            </a:r>
            <a:r>
              <a:rPr lang="en-US" altLang="es-GT" sz="2000" b="1" dirty="0">
                <a:latin typeface="Calibri" panose="020F0502020204030204" pitchFamily="34" charset="0"/>
              </a:rPr>
              <a:t> la </a:t>
            </a:r>
            <a:r>
              <a:rPr lang="en-US" altLang="es-GT" sz="2000" b="1" dirty="0" err="1">
                <a:latin typeface="Calibri" panose="020F0502020204030204" pitchFamily="34" charset="0"/>
              </a:rPr>
              <a:t>económico</a:t>
            </a:r>
            <a:r>
              <a:rPr lang="en-US" altLang="es-GT" sz="2000" b="1" dirty="0">
                <a:latin typeface="Calibri" panose="020F0502020204030204" pitchFamily="34" charset="0"/>
              </a:rPr>
              <a:t>-criminal. Coincide con </a:t>
            </a:r>
            <a:r>
              <a:rPr lang="en-US" altLang="es-GT" sz="2000" b="1" dirty="0" err="1">
                <a:latin typeface="Calibri" panose="020F0502020204030204" pitchFamily="34" charset="0"/>
              </a:rPr>
              <a:t>surgimiento</a:t>
            </a:r>
            <a:r>
              <a:rPr lang="en-US" altLang="es-GT" sz="2000" b="1" dirty="0">
                <a:latin typeface="Calibri" panose="020F0502020204030204" pitchFamily="34" charset="0"/>
              </a:rPr>
              <a:t> de </a:t>
            </a:r>
            <a:r>
              <a:rPr lang="en-US" altLang="es-GT" sz="2000" b="1" dirty="0" err="1">
                <a:latin typeface="Calibri" panose="020F0502020204030204" pitchFamily="34" charset="0"/>
              </a:rPr>
              <a:t>narco-tráfico</a:t>
            </a:r>
            <a:r>
              <a:rPr lang="en-US" altLang="es-GT" sz="2000" b="1" dirty="0">
                <a:latin typeface="Calibri" panose="020F0502020204030204" pitchFamily="34" charset="0"/>
              </a:rPr>
              <a:t> </a:t>
            </a:r>
            <a:r>
              <a:rPr lang="en-US" altLang="es-GT" sz="2000" b="1" dirty="0" err="1">
                <a:latin typeface="Calibri" panose="020F0502020204030204" pitchFamily="34" charset="0"/>
              </a:rPr>
              <a:t>internacional</a:t>
            </a:r>
            <a:r>
              <a:rPr lang="en-US" altLang="es-GT" sz="2000" b="1" dirty="0">
                <a:latin typeface="Calibri" panose="020F0502020204030204" pitchFamily="34" charset="0"/>
              </a:rPr>
              <a:t>. </a:t>
            </a:r>
            <a:r>
              <a:rPr lang="en-US" altLang="es-GT" sz="2000" b="1" dirty="0" err="1">
                <a:latin typeface="Calibri" panose="020F0502020204030204" pitchFamily="34" charset="0"/>
              </a:rPr>
              <a:t>Insuficiente</a:t>
            </a:r>
            <a:r>
              <a:rPr lang="en-US" altLang="es-GT" sz="2000" b="1" dirty="0">
                <a:latin typeface="Calibri" panose="020F0502020204030204" pitchFamily="34" charset="0"/>
              </a:rPr>
              <a:t> </a:t>
            </a:r>
            <a:r>
              <a:rPr lang="en-US" altLang="es-GT" sz="2000" b="1" dirty="0" err="1">
                <a:latin typeface="Calibri" panose="020F0502020204030204" pitchFamily="34" charset="0"/>
              </a:rPr>
              <a:t>respuesta</a:t>
            </a:r>
            <a:r>
              <a:rPr lang="en-US" altLang="es-GT" sz="2000" b="1" dirty="0">
                <a:latin typeface="Calibri" panose="020F0502020204030204" pitchFamily="34" charset="0"/>
              </a:rPr>
              <a:t> a las </a:t>
            </a:r>
            <a:r>
              <a:rPr lang="en-US" altLang="es-GT" sz="2000" b="1" dirty="0" err="1">
                <a:latin typeface="Calibri" panose="020F0502020204030204" pitchFamily="34" charset="0"/>
              </a:rPr>
              <a:t>necesidades</a:t>
            </a:r>
            <a:r>
              <a:rPr lang="en-US" altLang="es-GT" sz="2000" b="1" dirty="0">
                <a:latin typeface="Calibri" panose="020F0502020204030204" pitchFamily="34" charset="0"/>
              </a:rPr>
              <a:t> </a:t>
            </a:r>
            <a:r>
              <a:rPr lang="en-US" altLang="es-GT" sz="2000" b="1" dirty="0" err="1">
                <a:latin typeface="Calibri" panose="020F0502020204030204" pitchFamily="34" charset="0"/>
              </a:rPr>
              <a:t>económicas</a:t>
            </a:r>
            <a:r>
              <a:rPr lang="en-US" altLang="es-GT" sz="2000" b="1" dirty="0">
                <a:latin typeface="Calibri" panose="020F0502020204030204" pitchFamily="34" charset="0"/>
              </a:rPr>
              <a:t> y </a:t>
            </a:r>
            <a:r>
              <a:rPr lang="en-US" altLang="es-GT" sz="2000" b="1" dirty="0" err="1">
                <a:latin typeface="Calibri" panose="020F0502020204030204" pitchFamily="34" charset="0"/>
              </a:rPr>
              <a:t>sociales</a:t>
            </a:r>
            <a:r>
              <a:rPr lang="en-US" altLang="es-GT" sz="2000" b="1" dirty="0">
                <a:latin typeface="Calibri" panose="020F0502020204030204" pitchFamily="34" charset="0"/>
              </a:rPr>
              <a:t>.</a:t>
            </a:r>
            <a:endParaRPr lang="es-GT" altLang="es-GT" sz="2000" b="1" dirty="0"/>
          </a:p>
        </p:txBody>
      </p:sp>
      <p:sp>
        <p:nvSpPr>
          <p:cNvPr id="12297" name="10 Triángulo isósceles"/>
          <p:cNvSpPr>
            <a:spLocks noChangeArrowheads="1"/>
          </p:cNvSpPr>
          <p:nvPr/>
        </p:nvSpPr>
        <p:spPr bwMode="auto">
          <a:xfrm rot="5400000">
            <a:off x="6781800" y="3962400"/>
            <a:ext cx="4572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GT" altLang="es-G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711981"/>
              </p:ext>
            </p:extLst>
          </p:nvPr>
        </p:nvGraphicFramePr>
        <p:xfrm>
          <a:off x="169334" y="-397933"/>
          <a:ext cx="12451962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6885185"/>
              </p:ext>
            </p:extLst>
          </p:nvPr>
        </p:nvGraphicFramePr>
        <p:xfrm>
          <a:off x="16934" y="5367866"/>
          <a:ext cx="13068002" cy="182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446973"/>
              </p:ext>
            </p:extLst>
          </p:nvPr>
        </p:nvGraphicFramePr>
        <p:xfrm>
          <a:off x="169333" y="2969237"/>
          <a:ext cx="11836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8245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7" y="280987"/>
            <a:ext cx="86582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1443</Words>
  <Application>Microsoft Office PowerPoint</Application>
  <PresentationFormat>Widescreen</PresentationFormat>
  <Paragraphs>210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Investigación Cuantitativa para Reducir la Violencia en Contextos de Débil Gobernabilidad Democrática   El Caso de Guatemala</vt:lpstr>
      <vt:lpstr>Coyuntura Crítica 1: Quiebre Democrático 1954</vt:lpstr>
      <vt:lpstr>PowerPoint Presentation</vt:lpstr>
      <vt:lpstr>Coyuntura Crítica 2: Negociación de la Paz y Acuerdos firmados en 1996  El Salvador establece un sistema bipartidista.</vt:lpstr>
      <vt:lpstr>Persistentes Riesgos de Conflicto</vt:lpstr>
      <vt:lpstr>PowerPoint Presentation</vt:lpstr>
      <vt:lpstr>Gran incremento en crimen organizado y violencias sociales</vt:lpstr>
      <vt:lpstr>PowerPoint Presentation</vt:lpstr>
      <vt:lpstr>PowerPoint Presentation</vt:lpstr>
      <vt:lpstr>PowerPoint Presentation</vt:lpstr>
      <vt:lpstr>Distribución geográfica de la violencia homicida (STCNS 2016)</vt:lpstr>
      <vt:lpstr>Proporción de la población que se autodefine como indígena (ENCOVI 2014)</vt:lpstr>
      <vt:lpstr>PowerPoint Presentation</vt:lpstr>
      <vt:lpstr>PowerPoint Presentation</vt:lpstr>
      <vt:lpstr>PowerPoint Presentation</vt:lpstr>
      <vt:lpstr>La encuesta LAPOP señala un 20.8% de victimización directa y 36.4% de victimización indirecta para la Ciudad de Guatemala en 2012: Niveles relativamente muy bajos aún de inseguridad.</vt:lpstr>
      <vt:lpstr>Notables diferencias entre municipios en materia de victimización indirecta</vt:lpstr>
      <vt:lpstr>Los hechos ilícitos que se destacan son el hurto y el asalto.  El asalto genera más preocupación que el hurto pues implica interacción violenta entre el agresor y la víctima.</vt:lpstr>
      <vt:lpstr>Estimación de los costos económicos que implica la inseguridad en los municipios de enfoque.</vt:lpstr>
      <vt:lpstr>Los datos permiten identificar distintas dinámicas en los municipios.</vt:lpstr>
      <vt:lpstr>Índice de inseguridad</vt:lpstr>
      <vt:lpstr>PowerPoint Presentation</vt:lpstr>
      <vt:lpstr>Fortaleciendo el Sistema de producción, análisis y uso de datos en materia de justicia y seguridad.</vt:lpstr>
      <vt:lpstr>Factores intervinientes en la tendencia a la baja (hipótesis)</vt:lpstr>
      <vt:lpstr>Costos económicos de la violence en Guatemala and El Salvador</vt:lpstr>
      <vt:lpstr>Estructura del costeo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Prospectos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Arturo Matute</dc:creator>
  <cp:lastModifiedBy>Arturo Matute</cp:lastModifiedBy>
  <cp:revision>46</cp:revision>
  <cp:lastPrinted>2017-04-07T02:18:54Z</cp:lastPrinted>
  <dcterms:created xsi:type="dcterms:W3CDTF">2017-02-11T02:59:59Z</dcterms:created>
  <dcterms:modified xsi:type="dcterms:W3CDTF">2017-06-15T12:35:16Z</dcterms:modified>
</cp:coreProperties>
</file>