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78" r:id="rId3"/>
    <p:sldId id="390" r:id="rId4"/>
    <p:sldId id="392" r:id="rId5"/>
    <p:sldId id="394" r:id="rId6"/>
    <p:sldId id="393" r:id="rId7"/>
    <p:sldId id="395" r:id="rId8"/>
    <p:sldId id="396" r:id="rId9"/>
    <p:sldId id="398" r:id="rId10"/>
    <p:sldId id="397" r:id="rId11"/>
    <p:sldId id="399" r:id="rId12"/>
    <p:sldId id="400" r:id="rId13"/>
    <p:sldId id="401" r:id="rId14"/>
    <p:sldId id="404" r:id="rId15"/>
    <p:sldId id="405" r:id="rId16"/>
    <p:sldId id="403" r:id="rId17"/>
    <p:sldId id="408" r:id="rId18"/>
    <p:sldId id="407" r:id="rId19"/>
    <p:sldId id="409" r:id="rId20"/>
    <p:sldId id="410" r:id="rId21"/>
    <p:sldId id="295" r:id="rId22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FFCC66"/>
    <a:srgbClr val="FFFF99"/>
    <a:srgbClr val="CC6AD4"/>
    <a:srgbClr val="C7698B"/>
    <a:srgbClr val="AE8F62"/>
    <a:srgbClr val="A2FCF1"/>
    <a:srgbClr val="77A5D5"/>
    <a:srgbClr val="B3A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66" autoAdjust="0"/>
    <p:restoredTop sz="94660"/>
  </p:normalViewPr>
  <p:slideViewPr>
    <p:cSldViewPr>
      <p:cViewPr varScale="1">
        <p:scale>
          <a:sx n="92" d="100"/>
          <a:sy n="92" d="100"/>
        </p:scale>
        <p:origin x="-1224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38" y="-11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nvfileserver\DATA04\UNODC\DPA\RAB\CRS\Wildlife\Study%20-%20Global%20research%20on%20wildlife%20crime\Individual%20Wildlife%20Seizures%20Database\NEW%20CORRECTED_WORLD_WISE_with%20modifications\WORLD_WISE_CORRECTIONS_FLAT_22_02_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Sheet2!$C$29</c:f>
              <c:strCache>
                <c:ptCount val="1"/>
                <c:pt idx="0">
                  <c:v>Seizures reported where provenance was known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Sheet2!$D$28:$F$28</c:f>
              <c:strCache>
                <c:ptCount val="3"/>
                <c:pt idx="0">
                  <c:v>Russian Federation (2004-2015)</c:v>
                </c:pt>
                <c:pt idx="1">
                  <c:v>Brazil (2005-2014)</c:v>
                </c:pt>
                <c:pt idx="2">
                  <c:v>Mexico (2004-2014)</c:v>
                </c:pt>
              </c:strCache>
            </c:strRef>
          </c:cat>
          <c:val>
            <c:numRef>
              <c:f>Sheet2!$D$29:$F$29</c:f>
              <c:numCache>
                <c:formatCode>General</c:formatCode>
                <c:ptCount val="3"/>
                <c:pt idx="0">
                  <c:v>46</c:v>
                </c:pt>
                <c:pt idx="1">
                  <c:v>15</c:v>
                </c:pt>
                <c:pt idx="2">
                  <c:v>690</c:v>
                </c:pt>
              </c:numCache>
            </c:numRef>
          </c:val>
        </c:ser>
        <c:ser>
          <c:idx val="1"/>
          <c:order val="1"/>
          <c:tx>
            <c:strRef>
              <c:f>Sheet2!$C$30</c:f>
              <c:strCache>
                <c:ptCount val="1"/>
                <c:pt idx="0">
                  <c:v>Seizures where named as provenance </c:v>
                </c:pt>
              </c:strCache>
            </c:strRef>
          </c:tx>
          <c:invertIfNegative val="0"/>
          <c:cat>
            <c:strRef>
              <c:f>Sheet2!$D$28:$F$28</c:f>
              <c:strCache>
                <c:ptCount val="3"/>
                <c:pt idx="0">
                  <c:v>Russian Federation (2004-2015)</c:v>
                </c:pt>
                <c:pt idx="1">
                  <c:v>Brazil (2005-2014)</c:v>
                </c:pt>
                <c:pt idx="2">
                  <c:v>Mexico (2004-2014)</c:v>
                </c:pt>
              </c:strCache>
            </c:strRef>
          </c:cat>
          <c:val>
            <c:numRef>
              <c:f>Sheet2!$D$30:$F$30</c:f>
              <c:numCache>
                <c:formatCode>General</c:formatCode>
                <c:ptCount val="3"/>
                <c:pt idx="0">
                  <c:v>1059</c:v>
                </c:pt>
                <c:pt idx="1">
                  <c:v>334</c:v>
                </c:pt>
                <c:pt idx="2">
                  <c:v>13947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590784"/>
        <c:axId val="109604864"/>
      </c:barChart>
      <c:catAx>
        <c:axId val="10959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9604864"/>
        <c:crosses val="autoZero"/>
        <c:auto val="1"/>
        <c:lblAlgn val="ctr"/>
        <c:lblOffset val="100"/>
        <c:noMultiLvlLbl val="0"/>
      </c:catAx>
      <c:valAx>
        <c:axId val="109604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seizures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9590784"/>
        <c:crosses val="autoZero"/>
        <c:crossBetween val="between"/>
      </c:valAx>
      <c:spPr>
        <a:solidFill>
          <a:srgbClr val="FFFFFF"/>
        </a:solidFill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EEB33-2815-4D6F-8EEF-21DFBF57FF11}" type="doc">
      <dgm:prSet loTypeId="urn:microsoft.com/office/officeart/2011/layout/RadialPictureList" loCatId="officeonlin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6E6FCA-03A4-46F6-AF9B-0A9D5866C158}">
      <dgm:prSet phldrT="[Text]"/>
      <dgm:spPr>
        <a:solidFill>
          <a:srgbClr val="002060"/>
        </a:solidFill>
      </dgm:spPr>
      <dgm:t>
        <a:bodyPr/>
        <a:lstStyle/>
        <a:p>
          <a:r>
            <a:rPr lang="en-GB" b="1" dirty="0" smtClean="0">
              <a:solidFill>
                <a:srgbClr val="FF0000"/>
              </a:solidFill>
            </a:rPr>
            <a:t>GOAL 16</a:t>
          </a:r>
        </a:p>
        <a:p>
          <a:r>
            <a:rPr lang="en-GB" b="1" dirty="0" smtClean="0"/>
            <a:t>Violence</a:t>
          </a:r>
        </a:p>
        <a:p>
          <a:r>
            <a:rPr lang="en-GB" b="1" dirty="0" smtClean="0"/>
            <a:t>Access to Justice</a:t>
          </a:r>
        </a:p>
        <a:p>
          <a:r>
            <a:rPr lang="en-GB" b="1" dirty="0" err="1" smtClean="0"/>
            <a:t>RoL</a:t>
          </a:r>
          <a:endParaRPr lang="en-GB" b="1" dirty="0" smtClean="0"/>
        </a:p>
        <a:p>
          <a:r>
            <a:rPr lang="en-GB" b="1" dirty="0" smtClean="0"/>
            <a:t>Corruption</a:t>
          </a:r>
        </a:p>
        <a:p>
          <a:r>
            <a:rPr lang="en-GB" b="1" dirty="0" smtClean="0"/>
            <a:t>Organized crime</a:t>
          </a:r>
          <a:endParaRPr lang="en-GB" b="1" dirty="0"/>
        </a:p>
      </dgm:t>
    </dgm:pt>
    <dgm:pt modelId="{3DBF21D3-DCC5-4B66-BC54-141078B54E46}" type="parTrans" cxnId="{212DE022-964F-4C27-80CF-D65C6EBE7B11}">
      <dgm:prSet/>
      <dgm:spPr/>
      <dgm:t>
        <a:bodyPr/>
        <a:lstStyle/>
        <a:p>
          <a:endParaRPr lang="en-GB"/>
        </a:p>
      </dgm:t>
    </dgm:pt>
    <dgm:pt modelId="{8E076A4E-B06A-464D-B3AD-500F37FD07AC}" type="sibTrans" cxnId="{212DE022-964F-4C27-80CF-D65C6EBE7B11}">
      <dgm:prSet/>
      <dgm:spPr/>
      <dgm:t>
        <a:bodyPr/>
        <a:lstStyle/>
        <a:p>
          <a:endParaRPr lang="en-GB"/>
        </a:p>
      </dgm:t>
    </dgm:pt>
    <dgm:pt modelId="{86D4C81F-94C9-4782-94DA-ADC9B768BA46}">
      <dgm:prSet phldrT="[Text]"/>
      <dgm:spPr/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SDG 11.7 Urban safety</a:t>
          </a:r>
          <a:endParaRPr lang="en-GB" b="1" dirty="0">
            <a:solidFill>
              <a:srgbClr val="FFFFFF"/>
            </a:solidFill>
          </a:endParaRPr>
        </a:p>
      </dgm:t>
    </dgm:pt>
    <dgm:pt modelId="{E6253554-97C3-48C6-8952-9C04FDDF483D}" type="parTrans" cxnId="{57DD5902-9CF8-420A-95C0-847275E50851}">
      <dgm:prSet/>
      <dgm:spPr/>
      <dgm:t>
        <a:bodyPr/>
        <a:lstStyle/>
        <a:p>
          <a:endParaRPr lang="en-GB"/>
        </a:p>
      </dgm:t>
    </dgm:pt>
    <dgm:pt modelId="{EFE626C2-6188-4B41-8AB9-0E0FB8665A11}" type="sibTrans" cxnId="{57DD5902-9CF8-420A-95C0-847275E50851}">
      <dgm:prSet/>
      <dgm:spPr/>
      <dgm:t>
        <a:bodyPr/>
        <a:lstStyle/>
        <a:p>
          <a:endParaRPr lang="en-GB"/>
        </a:p>
      </dgm:t>
    </dgm:pt>
    <dgm:pt modelId="{7CFF7B87-DFBB-4847-823F-877A6EAFCF60}">
      <dgm:prSet phldrT="[Text]"/>
      <dgm:spPr/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SDG 5.2 Violence against women</a:t>
          </a:r>
          <a:endParaRPr lang="en-GB" b="1" dirty="0">
            <a:solidFill>
              <a:srgbClr val="FFFFFF"/>
            </a:solidFill>
          </a:endParaRPr>
        </a:p>
      </dgm:t>
    </dgm:pt>
    <dgm:pt modelId="{1A076E5E-3FF4-4299-9DF9-E6BBCBC5769E}" type="parTrans" cxnId="{37733E87-03BA-46B6-AA97-1B39B327C982}">
      <dgm:prSet/>
      <dgm:spPr/>
      <dgm:t>
        <a:bodyPr/>
        <a:lstStyle/>
        <a:p>
          <a:endParaRPr lang="en-GB"/>
        </a:p>
      </dgm:t>
    </dgm:pt>
    <dgm:pt modelId="{CF3ECF16-F13E-4BF7-8418-3F5DACABE844}" type="sibTrans" cxnId="{37733E87-03BA-46B6-AA97-1B39B327C982}">
      <dgm:prSet/>
      <dgm:spPr/>
      <dgm:t>
        <a:bodyPr/>
        <a:lstStyle/>
        <a:p>
          <a:endParaRPr lang="en-GB"/>
        </a:p>
      </dgm:t>
    </dgm:pt>
    <dgm:pt modelId="{4AA273DE-9825-4394-92FA-D5940F0A9EE2}">
      <dgm:prSet phldrT="[Text]"/>
      <dgm:spPr/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SDG 15.7 Wildlife trafficking</a:t>
          </a:r>
          <a:endParaRPr lang="en-GB" b="1" dirty="0">
            <a:solidFill>
              <a:srgbClr val="FFFFFF"/>
            </a:solidFill>
          </a:endParaRPr>
        </a:p>
      </dgm:t>
    </dgm:pt>
    <dgm:pt modelId="{30EB90A4-103E-4538-9A37-452CCC04B306}" type="parTrans" cxnId="{C4B7D471-F282-44D4-909E-2B4B303C6999}">
      <dgm:prSet/>
      <dgm:spPr/>
      <dgm:t>
        <a:bodyPr/>
        <a:lstStyle/>
        <a:p>
          <a:endParaRPr lang="en-GB"/>
        </a:p>
      </dgm:t>
    </dgm:pt>
    <dgm:pt modelId="{81706332-6E11-4841-A4B8-EB218A721C7C}" type="sibTrans" cxnId="{C4B7D471-F282-44D4-909E-2B4B303C6999}">
      <dgm:prSet/>
      <dgm:spPr/>
      <dgm:t>
        <a:bodyPr/>
        <a:lstStyle/>
        <a:p>
          <a:endParaRPr lang="en-GB"/>
        </a:p>
      </dgm:t>
    </dgm:pt>
    <dgm:pt modelId="{A6DE70F0-85E1-4CAA-AF85-AD74831E0A14}" type="pres">
      <dgm:prSet presAssocID="{C79EEB33-2815-4D6F-8EEF-21DFBF57FF11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6484F12C-E6B9-4744-A8D8-45B16490A712}" type="pres">
      <dgm:prSet presAssocID="{CB6E6FCA-03A4-46F6-AF9B-0A9D5866C158}" presName="Parent" presStyleLbl="node1" presStyleIdx="0" presStyleCnt="2" custScaleX="116805" custScaleY="114642">
        <dgm:presLayoutVars>
          <dgm:chMax val="4"/>
          <dgm:chPref val="3"/>
        </dgm:presLayoutVars>
      </dgm:prSet>
      <dgm:spPr/>
      <dgm:t>
        <a:bodyPr/>
        <a:lstStyle/>
        <a:p>
          <a:endParaRPr lang="en-GB"/>
        </a:p>
      </dgm:t>
    </dgm:pt>
    <dgm:pt modelId="{E895FCB9-5F9E-4941-A315-E7B7C3DC55A8}" type="pres">
      <dgm:prSet presAssocID="{86D4C81F-94C9-4782-94DA-ADC9B768BA46}" presName="Accent" presStyleLbl="node1" presStyleIdx="1" presStyleCnt="2"/>
      <dgm:spPr>
        <a:solidFill>
          <a:srgbClr val="FF0000"/>
        </a:solidFill>
      </dgm:spPr>
    </dgm:pt>
    <dgm:pt modelId="{DD464330-82A6-44E6-B469-DCF7B19EA0E0}" type="pres">
      <dgm:prSet presAssocID="{86D4C81F-94C9-4782-94DA-ADC9B768BA46}" presName="Image1" presStyleLbl="fgImgPlace1" presStyleIdx="0" presStyleCnt="3"/>
      <dgm:spPr>
        <a:solidFill>
          <a:srgbClr val="0070C0"/>
        </a:solidFill>
      </dgm:spPr>
    </dgm:pt>
    <dgm:pt modelId="{1593D3C2-7013-4FB4-864A-86CDD7833F52}" type="pres">
      <dgm:prSet presAssocID="{86D4C81F-94C9-4782-94DA-ADC9B768BA46}" presName="Child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D01718-C6C4-4C5C-B386-2DDEC7E178FD}" type="pres">
      <dgm:prSet presAssocID="{7CFF7B87-DFBB-4847-823F-877A6EAFCF60}" presName="Image2" presStyleCnt="0"/>
      <dgm:spPr/>
    </dgm:pt>
    <dgm:pt modelId="{D9AF100D-7F0B-4E05-94CB-8D031B91B02F}" type="pres">
      <dgm:prSet presAssocID="{7CFF7B87-DFBB-4847-823F-877A6EAFCF60}" presName="Image" presStyleLbl="fgImgPlace1" presStyleIdx="1" presStyleCnt="3"/>
      <dgm:spPr>
        <a:solidFill>
          <a:srgbClr val="0070C0"/>
        </a:solidFill>
      </dgm:spPr>
    </dgm:pt>
    <dgm:pt modelId="{A74FC46A-59E6-420B-9288-B53BE14FA31D}" type="pres">
      <dgm:prSet presAssocID="{7CFF7B87-DFBB-4847-823F-877A6EAFCF60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2EC36F-EB94-4116-9EA6-2F45C74B6F2A}" type="pres">
      <dgm:prSet presAssocID="{4AA273DE-9825-4394-92FA-D5940F0A9EE2}" presName="Image3" presStyleCnt="0"/>
      <dgm:spPr/>
    </dgm:pt>
    <dgm:pt modelId="{4F06F68C-2BFD-42C8-873F-FF987731A659}" type="pres">
      <dgm:prSet presAssocID="{4AA273DE-9825-4394-92FA-D5940F0A9EE2}" presName="Image" presStyleLbl="fgImgPlace1" presStyleIdx="2" presStyleCnt="3"/>
      <dgm:spPr>
        <a:solidFill>
          <a:srgbClr val="0070C0"/>
        </a:solidFill>
      </dgm:spPr>
    </dgm:pt>
    <dgm:pt modelId="{36C72543-279D-486A-9C62-0704EC6E8B2A}" type="pres">
      <dgm:prSet presAssocID="{4AA273DE-9825-4394-92FA-D5940F0A9EE2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733E87-03BA-46B6-AA97-1B39B327C982}" srcId="{CB6E6FCA-03A4-46F6-AF9B-0A9D5866C158}" destId="{7CFF7B87-DFBB-4847-823F-877A6EAFCF60}" srcOrd="1" destOrd="0" parTransId="{1A076E5E-3FF4-4299-9DF9-E6BBCBC5769E}" sibTransId="{CF3ECF16-F13E-4BF7-8418-3F5DACABE844}"/>
    <dgm:cxn modelId="{212DE022-964F-4C27-80CF-D65C6EBE7B11}" srcId="{C79EEB33-2815-4D6F-8EEF-21DFBF57FF11}" destId="{CB6E6FCA-03A4-46F6-AF9B-0A9D5866C158}" srcOrd="0" destOrd="0" parTransId="{3DBF21D3-DCC5-4B66-BC54-141078B54E46}" sibTransId="{8E076A4E-B06A-464D-B3AD-500F37FD07AC}"/>
    <dgm:cxn modelId="{86F9745B-8EE4-4B1B-857E-6EBE88637529}" type="presOf" srcId="{4AA273DE-9825-4394-92FA-D5940F0A9EE2}" destId="{36C72543-279D-486A-9C62-0704EC6E8B2A}" srcOrd="0" destOrd="0" presId="urn:microsoft.com/office/officeart/2011/layout/RadialPictureList"/>
    <dgm:cxn modelId="{57DD5902-9CF8-420A-95C0-847275E50851}" srcId="{CB6E6FCA-03A4-46F6-AF9B-0A9D5866C158}" destId="{86D4C81F-94C9-4782-94DA-ADC9B768BA46}" srcOrd="0" destOrd="0" parTransId="{E6253554-97C3-48C6-8952-9C04FDDF483D}" sibTransId="{EFE626C2-6188-4B41-8AB9-0E0FB8665A11}"/>
    <dgm:cxn modelId="{C4B7D471-F282-44D4-909E-2B4B303C6999}" srcId="{CB6E6FCA-03A4-46F6-AF9B-0A9D5866C158}" destId="{4AA273DE-9825-4394-92FA-D5940F0A9EE2}" srcOrd="2" destOrd="0" parTransId="{30EB90A4-103E-4538-9A37-452CCC04B306}" sibTransId="{81706332-6E11-4841-A4B8-EB218A721C7C}"/>
    <dgm:cxn modelId="{8F1B6D42-7D19-486C-84A5-33BAD7A079EE}" type="presOf" srcId="{CB6E6FCA-03A4-46F6-AF9B-0A9D5866C158}" destId="{6484F12C-E6B9-4744-A8D8-45B16490A712}" srcOrd="0" destOrd="0" presId="urn:microsoft.com/office/officeart/2011/layout/RadialPictureList"/>
    <dgm:cxn modelId="{337F3E64-B0A7-437B-A6B0-7DD364B13564}" type="presOf" srcId="{86D4C81F-94C9-4782-94DA-ADC9B768BA46}" destId="{1593D3C2-7013-4FB4-864A-86CDD7833F52}" srcOrd="0" destOrd="0" presId="urn:microsoft.com/office/officeart/2011/layout/RadialPictureList"/>
    <dgm:cxn modelId="{50AB554E-F9FB-4346-995D-AF6AC045B651}" type="presOf" srcId="{C79EEB33-2815-4D6F-8EEF-21DFBF57FF11}" destId="{A6DE70F0-85E1-4CAA-AF85-AD74831E0A14}" srcOrd="0" destOrd="0" presId="urn:microsoft.com/office/officeart/2011/layout/RadialPictureList"/>
    <dgm:cxn modelId="{00088094-BD00-4A20-B3F2-415C0F2670DA}" type="presOf" srcId="{7CFF7B87-DFBB-4847-823F-877A6EAFCF60}" destId="{A74FC46A-59E6-420B-9288-B53BE14FA31D}" srcOrd="0" destOrd="0" presId="urn:microsoft.com/office/officeart/2011/layout/RadialPictureList"/>
    <dgm:cxn modelId="{66A0FCBD-07F9-4031-8B09-9AE233C32C42}" type="presParOf" srcId="{A6DE70F0-85E1-4CAA-AF85-AD74831E0A14}" destId="{6484F12C-E6B9-4744-A8D8-45B16490A712}" srcOrd="0" destOrd="0" presId="urn:microsoft.com/office/officeart/2011/layout/RadialPictureList"/>
    <dgm:cxn modelId="{E7F02684-5EB9-43EC-AA5B-004F73BC7EB1}" type="presParOf" srcId="{A6DE70F0-85E1-4CAA-AF85-AD74831E0A14}" destId="{E895FCB9-5F9E-4941-A315-E7B7C3DC55A8}" srcOrd="1" destOrd="0" presId="urn:microsoft.com/office/officeart/2011/layout/RadialPictureList"/>
    <dgm:cxn modelId="{3E76063A-9033-4377-A210-9102F02846F4}" type="presParOf" srcId="{A6DE70F0-85E1-4CAA-AF85-AD74831E0A14}" destId="{DD464330-82A6-44E6-B469-DCF7B19EA0E0}" srcOrd="2" destOrd="0" presId="urn:microsoft.com/office/officeart/2011/layout/RadialPictureList"/>
    <dgm:cxn modelId="{E7950ACE-C09E-41FB-8DFC-4B1693DCC0DE}" type="presParOf" srcId="{A6DE70F0-85E1-4CAA-AF85-AD74831E0A14}" destId="{1593D3C2-7013-4FB4-864A-86CDD7833F52}" srcOrd="3" destOrd="0" presId="urn:microsoft.com/office/officeart/2011/layout/RadialPictureList"/>
    <dgm:cxn modelId="{0593C553-1717-4774-B9FA-094CEAD44F94}" type="presParOf" srcId="{A6DE70F0-85E1-4CAA-AF85-AD74831E0A14}" destId="{F2D01718-C6C4-4C5C-B386-2DDEC7E178FD}" srcOrd="4" destOrd="0" presId="urn:microsoft.com/office/officeart/2011/layout/RadialPictureList"/>
    <dgm:cxn modelId="{00BB185D-63EF-4515-B3E3-A45AF000ABB8}" type="presParOf" srcId="{F2D01718-C6C4-4C5C-B386-2DDEC7E178FD}" destId="{D9AF100D-7F0B-4E05-94CB-8D031B91B02F}" srcOrd="0" destOrd="0" presId="urn:microsoft.com/office/officeart/2011/layout/RadialPictureList"/>
    <dgm:cxn modelId="{BF4B0D44-9CF0-4EE4-B9EB-DAC47AD51767}" type="presParOf" srcId="{A6DE70F0-85E1-4CAA-AF85-AD74831E0A14}" destId="{A74FC46A-59E6-420B-9288-B53BE14FA31D}" srcOrd="5" destOrd="0" presId="urn:microsoft.com/office/officeart/2011/layout/RadialPictureList"/>
    <dgm:cxn modelId="{9E1558E8-140D-407C-AB20-6AD565DADAB4}" type="presParOf" srcId="{A6DE70F0-85E1-4CAA-AF85-AD74831E0A14}" destId="{262EC36F-EB94-4116-9EA6-2F45C74B6F2A}" srcOrd="6" destOrd="0" presId="urn:microsoft.com/office/officeart/2011/layout/RadialPictureList"/>
    <dgm:cxn modelId="{422C3AAD-9177-4FDB-9D81-50FFE525163F}" type="presParOf" srcId="{262EC36F-EB94-4116-9EA6-2F45C74B6F2A}" destId="{4F06F68C-2BFD-42C8-873F-FF987731A659}" srcOrd="0" destOrd="0" presId="urn:microsoft.com/office/officeart/2011/layout/RadialPictureList"/>
    <dgm:cxn modelId="{F97DB169-8C8E-48B2-930F-C77877BC71CD}" type="presParOf" srcId="{A6DE70F0-85E1-4CAA-AF85-AD74831E0A14}" destId="{36C72543-279D-486A-9C62-0704EC6E8B2A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CA9424-155A-4D59-9173-34CF83A178D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4444A1-DA19-4A5B-AE1C-05743DAE4ECB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2700" b="1" dirty="0" smtClean="0">
              <a:solidFill>
                <a:srgbClr val="FFFFFF"/>
              </a:solidFill>
            </a:rPr>
            <a:t>Administrative records </a:t>
          </a:r>
          <a:r>
            <a:rPr lang="en-GB" sz="2000" dirty="0" smtClean="0">
              <a:solidFill>
                <a:srgbClr val="FFFFFF"/>
              </a:solidFill>
            </a:rPr>
            <a:t>(police, prosecution, courts, prisons)</a:t>
          </a:r>
          <a:endParaRPr lang="en-GB" sz="2000" dirty="0">
            <a:solidFill>
              <a:srgbClr val="FFFFFF"/>
            </a:solidFill>
          </a:endParaRPr>
        </a:p>
      </dgm:t>
    </dgm:pt>
    <dgm:pt modelId="{6A544D5B-B1C6-448B-8016-64F788042B4E}" type="parTrans" cxnId="{3F915EAB-BF26-4C39-9339-A63E1086D9DA}">
      <dgm:prSet/>
      <dgm:spPr/>
      <dgm:t>
        <a:bodyPr/>
        <a:lstStyle/>
        <a:p>
          <a:endParaRPr lang="en-GB"/>
        </a:p>
      </dgm:t>
    </dgm:pt>
    <dgm:pt modelId="{762A693F-C4A8-486B-A8AD-9ABAC49FC2A8}" type="sibTrans" cxnId="{3F915EAB-BF26-4C39-9339-A63E1086D9DA}">
      <dgm:prSet/>
      <dgm:spPr/>
      <dgm:t>
        <a:bodyPr/>
        <a:lstStyle/>
        <a:p>
          <a:endParaRPr lang="en-GB"/>
        </a:p>
      </dgm:t>
    </dgm:pt>
    <dgm:pt modelId="{0AD23778-7643-4731-848D-CC011973A2AA}">
      <dgm:prSet phldrT="[Text]"/>
      <dgm:spPr>
        <a:solidFill>
          <a:srgbClr val="CC6AD4">
            <a:alpha val="89804"/>
          </a:srgbClr>
        </a:solidFill>
      </dgm:spPr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International Classification of Crime for Statistical Purposes (ICCS)</a:t>
          </a:r>
          <a:endParaRPr lang="en-GB" dirty="0">
            <a:solidFill>
              <a:srgbClr val="FFFFFF"/>
            </a:solidFill>
          </a:endParaRPr>
        </a:p>
      </dgm:t>
    </dgm:pt>
    <dgm:pt modelId="{EC61E160-6C61-45D9-A937-0108F075D996}" type="parTrans" cxnId="{EB4F5F98-853E-40C2-B75C-15F812A9BFD9}">
      <dgm:prSet/>
      <dgm:spPr/>
      <dgm:t>
        <a:bodyPr/>
        <a:lstStyle/>
        <a:p>
          <a:endParaRPr lang="en-GB"/>
        </a:p>
      </dgm:t>
    </dgm:pt>
    <dgm:pt modelId="{3B75AF4A-7976-47CA-8BC5-71AE94DBAA1F}" type="sibTrans" cxnId="{EB4F5F98-853E-40C2-B75C-15F812A9BFD9}">
      <dgm:prSet/>
      <dgm:spPr/>
      <dgm:t>
        <a:bodyPr/>
        <a:lstStyle/>
        <a:p>
          <a:endParaRPr lang="en-GB"/>
        </a:p>
      </dgm:t>
    </dgm:pt>
    <dgm:pt modelId="{58300073-C366-4CB1-BE05-E946EE2EBFAD}">
      <dgm:prSet phldrT="[Text]"/>
      <dgm:spPr>
        <a:solidFill>
          <a:srgbClr val="CC6AD4">
            <a:alpha val="89804"/>
          </a:srgbClr>
        </a:solidFill>
      </dgm:spPr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Quality assessments </a:t>
          </a:r>
          <a:endParaRPr lang="en-GB" dirty="0">
            <a:solidFill>
              <a:srgbClr val="FFFFFF"/>
            </a:solidFill>
          </a:endParaRPr>
        </a:p>
      </dgm:t>
    </dgm:pt>
    <dgm:pt modelId="{1A55910A-0AC6-42B4-B5A3-5FB4D54D3790}" type="parTrans" cxnId="{D6F88EE2-29E3-4887-8526-D2DBAED13D60}">
      <dgm:prSet/>
      <dgm:spPr/>
      <dgm:t>
        <a:bodyPr/>
        <a:lstStyle/>
        <a:p>
          <a:endParaRPr lang="en-GB"/>
        </a:p>
      </dgm:t>
    </dgm:pt>
    <dgm:pt modelId="{697AB070-F7E2-4BA6-BCCF-16D9A5D2E464}" type="sibTrans" cxnId="{D6F88EE2-29E3-4887-8526-D2DBAED13D60}">
      <dgm:prSet/>
      <dgm:spPr/>
      <dgm:t>
        <a:bodyPr/>
        <a:lstStyle/>
        <a:p>
          <a:endParaRPr lang="en-GB"/>
        </a:p>
      </dgm:t>
    </dgm:pt>
    <dgm:pt modelId="{149E2EA9-1024-4A8D-84AE-C4147AE1CFC0}">
      <dgm:prSet phldrT="[Text]"/>
      <dgm:spPr>
        <a:solidFill>
          <a:srgbClr val="FFC000"/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Victimization surveys</a:t>
          </a:r>
          <a:endParaRPr lang="en-GB" b="1" dirty="0">
            <a:solidFill>
              <a:srgbClr val="FFFFFF"/>
            </a:solidFill>
          </a:endParaRPr>
        </a:p>
      </dgm:t>
    </dgm:pt>
    <dgm:pt modelId="{4B1BDB07-041D-4C32-BBD2-CB98CAC57C27}" type="parTrans" cxnId="{73F188F3-4FE5-4971-B099-36874C44D0DA}">
      <dgm:prSet/>
      <dgm:spPr/>
      <dgm:t>
        <a:bodyPr/>
        <a:lstStyle/>
        <a:p>
          <a:endParaRPr lang="en-GB"/>
        </a:p>
      </dgm:t>
    </dgm:pt>
    <dgm:pt modelId="{1E46BBD8-A0D0-4F7A-A385-02E3A4AF0BF6}" type="sibTrans" cxnId="{73F188F3-4FE5-4971-B099-36874C44D0DA}">
      <dgm:prSet/>
      <dgm:spPr/>
      <dgm:t>
        <a:bodyPr/>
        <a:lstStyle/>
        <a:p>
          <a:endParaRPr lang="en-GB"/>
        </a:p>
      </dgm:t>
    </dgm:pt>
    <dgm:pt modelId="{AA81F99A-DB84-4094-9EEF-21B4F77F6685}">
      <dgm:prSet phldrT="[Text]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Guidelines  to use VS to measure SDG indicators</a:t>
          </a:r>
          <a:endParaRPr lang="en-GB" b="1" dirty="0">
            <a:solidFill>
              <a:srgbClr val="FFFFFF"/>
            </a:solidFill>
          </a:endParaRPr>
        </a:p>
      </dgm:t>
    </dgm:pt>
    <dgm:pt modelId="{16382D65-0679-4836-BC35-EF75E96D6AC7}" type="parTrans" cxnId="{23FA6BDD-460E-427B-90F9-CBF46BC6889D}">
      <dgm:prSet/>
      <dgm:spPr/>
      <dgm:t>
        <a:bodyPr/>
        <a:lstStyle/>
        <a:p>
          <a:endParaRPr lang="en-GB"/>
        </a:p>
      </dgm:t>
    </dgm:pt>
    <dgm:pt modelId="{565B1B28-E643-4D3A-8F5F-3C97DC229308}" type="sibTrans" cxnId="{23FA6BDD-460E-427B-90F9-CBF46BC6889D}">
      <dgm:prSet/>
      <dgm:spPr/>
      <dgm:t>
        <a:bodyPr/>
        <a:lstStyle/>
        <a:p>
          <a:endParaRPr lang="en-GB"/>
        </a:p>
      </dgm:t>
    </dgm:pt>
    <dgm:pt modelId="{82A1955A-977B-48D5-BF2F-5B12F90CEA93}">
      <dgm:prSet phldrT="[Text]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LA survey model </a:t>
          </a:r>
          <a:endParaRPr lang="en-GB" b="1" dirty="0">
            <a:solidFill>
              <a:srgbClr val="FFFFFF"/>
            </a:solidFill>
          </a:endParaRPr>
        </a:p>
      </dgm:t>
    </dgm:pt>
    <dgm:pt modelId="{182CB70B-A131-4DB6-8C80-BBABDBAD56EF}" type="parTrans" cxnId="{5CC70008-AF43-4A9A-A68B-EEE3805760B3}">
      <dgm:prSet/>
      <dgm:spPr/>
      <dgm:t>
        <a:bodyPr/>
        <a:lstStyle/>
        <a:p>
          <a:endParaRPr lang="en-GB"/>
        </a:p>
      </dgm:t>
    </dgm:pt>
    <dgm:pt modelId="{7CE0CAA9-EEB9-4D11-9E12-C48CDC921903}" type="sibTrans" cxnId="{5CC70008-AF43-4A9A-A68B-EEE3805760B3}">
      <dgm:prSet/>
      <dgm:spPr/>
      <dgm:t>
        <a:bodyPr/>
        <a:lstStyle/>
        <a:p>
          <a:endParaRPr lang="en-GB"/>
        </a:p>
      </dgm:t>
    </dgm:pt>
    <dgm:pt modelId="{2D944315-5635-49C4-B8F0-C8616070A44F}">
      <dgm:prSet phldrT="[Text]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E-learning, UN Manual</a:t>
          </a:r>
          <a:endParaRPr lang="en-GB" b="1" dirty="0">
            <a:solidFill>
              <a:srgbClr val="FFFFFF"/>
            </a:solidFill>
          </a:endParaRPr>
        </a:p>
      </dgm:t>
    </dgm:pt>
    <dgm:pt modelId="{D1F41466-65B0-4634-9685-157068172926}" type="parTrans" cxnId="{629875EC-3006-432B-B382-11EA5F6B20F5}">
      <dgm:prSet/>
      <dgm:spPr/>
      <dgm:t>
        <a:bodyPr/>
        <a:lstStyle/>
        <a:p>
          <a:endParaRPr lang="en-GB"/>
        </a:p>
      </dgm:t>
    </dgm:pt>
    <dgm:pt modelId="{3A075E09-00A1-4C9E-AF02-25FC302CE1FD}" type="sibTrans" cxnId="{629875EC-3006-432B-B382-11EA5F6B20F5}">
      <dgm:prSet/>
      <dgm:spPr/>
      <dgm:t>
        <a:bodyPr/>
        <a:lstStyle/>
        <a:p>
          <a:endParaRPr lang="en-GB"/>
        </a:p>
      </dgm:t>
    </dgm:pt>
    <dgm:pt modelId="{BE44458A-9D8E-4787-82D7-1F30178BCFEE}">
      <dgm:prSet phldrT="[Text]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Corruption surveys</a:t>
          </a:r>
          <a:endParaRPr lang="en-GB" b="1" dirty="0">
            <a:solidFill>
              <a:srgbClr val="FFFFFF"/>
            </a:solidFill>
          </a:endParaRPr>
        </a:p>
      </dgm:t>
    </dgm:pt>
    <dgm:pt modelId="{BBBF5C30-3C44-407F-9958-CB8E9DD985B3}" type="parTrans" cxnId="{7020DCEC-E0B5-4F54-8104-9AA2FF10834D}">
      <dgm:prSet/>
      <dgm:spPr/>
      <dgm:t>
        <a:bodyPr/>
        <a:lstStyle/>
        <a:p>
          <a:endParaRPr lang="en-GB"/>
        </a:p>
      </dgm:t>
    </dgm:pt>
    <dgm:pt modelId="{9FD88EE3-9BB8-4391-B19E-2B92095A58A7}" type="sibTrans" cxnId="{7020DCEC-E0B5-4F54-8104-9AA2FF10834D}">
      <dgm:prSet/>
      <dgm:spPr/>
      <dgm:t>
        <a:bodyPr/>
        <a:lstStyle/>
        <a:p>
          <a:endParaRPr lang="en-GB"/>
        </a:p>
      </dgm:t>
    </dgm:pt>
    <dgm:pt modelId="{C7C4364A-1F48-4A18-ADE7-E8E9A73FD471}" type="pres">
      <dgm:prSet presAssocID="{9ECA9424-155A-4D59-9173-34CF83A178D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D90865E-BFBB-4A07-AEFF-11F634FC4E7E}" type="pres">
      <dgm:prSet presAssocID="{8A4444A1-DA19-4A5B-AE1C-05743DAE4ECB}" presName="linNode" presStyleCnt="0"/>
      <dgm:spPr/>
    </dgm:pt>
    <dgm:pt modelId="{E53AF67C-3B84-46ED-9AB1-064F58B6635C}" type="pres">
      <dgm:prSet presAssocID="{8A4444A1-DA19-4A5B-AE1C-05743DAE4EC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5AFB4E-7CBA-4E08-B62E-146BBC0E3AB4}" type="pres">
      <dgm:prSet presAssocID="{8A4444A1-DA19-4A5B-AE1C-05743DAE4EC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E8F0AF-93E2-42BD-AD6C-388432D95906}" type="pres">
      <dgm:prSet presAssocID="{762A693F-C4A8-486B-A8AD-9ABAC49FC2A8}" presName="spacing" presStyleCnt="0"/>
      <dgm:spPr/>
    </dgm:pt>
    <dgm:pt modelId="{6794EA34-C04C-4F47-9D88-B9CDDB3A98F1}" type="pres">
      <dgm:prSet presAssocID="{149E2EA9-1024-4A8D-84AE-C4147AE1CFC0}" presName="linNode" presStyleCnt="0"/>
      <dgm:spPr/>
    </dgm:pt>
    <dgm:pt modelId="{E08BD1EE-4BAF-4FB1-97D1-A3E6F43297AE}" type="pres">
      <dgm:prSet presAssocID="{149E2EA9-1024-4A8D-84AE-C4147AE1CFC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312DE6-EE4B-421A-8D9A-B844C90ED825}" type="pres">
      <dgm:prSet presAssocID="{149E2EA9-1024-4A8D-84AE-C4147AE1CFC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7ED112D-D333-4F3B-BFE0-8EA1164521E4}" type="presOf" srcId="{58300073-C366-4CB1-BE05-E946EE2EBFAD}" destId="{1A5AFB4E-7CBA-4E08-B62E-146BBC0E3AB4}" srcOrd="0" destOrd="1" presId="urn:microsoft.com/office/officeart/2005/8/layout/vList6"/>
    <dgm:cxn modelId="{73F188F3-4FE5-4971-B099-36874C44D0DA}" srcId="{9ECA9424-155A-4D59-9173-34CF83A178D8}" destId="{149E2EA9-1024-4A8D-84AE-C4147AE1CFC0}" srcOrd="1" destOrd="0" parTransId="{4B1BDB07-041D-4C32-BBD2-CB98CAC57C27}" sibTransId="{1E46BBD8-A0D0-4F7A-A385-02E3A4AF0BF6}"/>
    <dgm:cxn modelId="{3F915EAB-BF26-4C39-9339-A63E1086D9DA}" srcId="{9ECA9424-155A-4D59-9173-34CF83A178D8}" destId="{8A4444A1-DA19-4A5B-AE1C-05743DAE4ECB}" srcOrd="0" destOrd="0" parTransId="{6A544D5B-B1C6-448B-8016-64F788042B4E}" sibTransId="{762A693F-C4A8-486B-A8AD-9ABAC49FC2A8}"/>
    <dgm:cxn modelId="{7020DCEC-E0B5-4F54-8104-9AA2FF10834D}" srcId="{149E2EA9-1024-4A8D-84AE-C4147AE1CFC0}" destId="{BE44458A-9D8E-4787-82D7-1F30178BCFEE}" srcOrd="3" destOrd="0" parTransId="{BBBF5C30-3C44-407F-9958-CB8E9DD985B3}" sibTransId="{9FD88EE3-9BB8-4391-B19E-2B92095A58A7}"/>
    <dgm:cxn modelId="{FCCFDAB4-959C-4CD6-8BE4-AD591C4A3F0F}" type="presOf" srcId="{0AD23778-7643-4731-848D-CC011973A2AA}" destId="{1A5AFB4E-7CBA-4E08-B62E-146BBC0E3AB4}" srcOrd="0" destOrd="0" presId="urn:microsoft.com/office/officeart/2005/8/layout/vList6"/>
    <dgm:cxn modelId="{04C7B0D5-5732-40C8-B86B-1D9F2141DFCC}" type="presOf" srcId="{9ECA9424-155A-4D59-9173-34CF83A178D8}" destId="{C7C4364A-1F48-4A18-ADE7-E8E9A73FD471}" srcOrd="0" destOrd="0" presId="urn:microsoft.com/office/officeart/2005/8/layout/vList6"/>
    <dgm:cxn modelId="{5CC70008-AF43-4A9A-A68B-EEE3805760B3}" srcId="{149E2EA9-1024-4A8D-84AE-C4147AE1CFC0}" destId="{82A1955A-977B-48D5-BF2F-5B12F90CEA93}" srcOrd="1" destOrd="0" parTransId="{182CB70B-A131-4DB6-8C80-BBABDBAD56EF}" sibTransId="{7CE0CAA9-EEB9-4D11-9E12-C48CDC921903}"/>
    <dgm:cxn modelId="{B13C320B-1304-450C-9494-27DEC7868C89}" type="presOf" srcId="{149E2EA9-1024-4A8D-84AE-C4147AE1CFC0}" destId="{E08BD1EE-4BAF-4FB1-97D1-A3E6F43297AE}" srcOrd="0" destOrd="0" presId="urn:microsoft.com/office/officeart/2005/8/layout/vList6"/>
    <dgm:cxn modelId="{EB4F5F98-853E-40C2-B75C-15F812A9BFD9}" srcId="{8A4444A1-DA19-4A5B-AE1C-05743DAE4ECB}" destId="{0AD23778-7643-4731-848D-CC011973A2AA}" srcOrd="0" destOrd="0" parTransId="{EC61E160-6C61-45D9-A937-0108F075D996}" sibTransId="{3B75AF4A-7976-47CA-8BC5-71AE94DBAA1F}"/>
    <dgm:cxn modelId="{DE1D1B1A-9E9C-4B19-AE4C-219EB3981C7C}" type="presOf" srcId="{AA81F99A-DB84-4094-9EEF-21B4F77F6685}" destId="{20312DE6-EE4B-421A-8D9A-B844C90ED825}" srcOrd="0" destOrd="0" presId="urn:microsoft.com/office/officeart/2005/8/layout/vList6"/>
    <dgm:cxn modelId="{D8E5CA04-2F0E-4C74-B8E4-D13CAE22EBB3}" type="presOf" srcId="{8A4444A1-DA19-4A5B-AE1C-05743DAE4ECB}" destId="{E53AF67C-3B84-46ED-9AB1-064F58B6635C}" srcOrd="0" destOrd="0" presId="urn:microsoft.com/office/officeart/2005/8/layout/vList6"/>
    <dgm:cxn modelId="{69EF9A37-1260-42F3-9B31-97CAB84FA927}" type="presOf" srcId="{82A1955A-977B-48D5-BF2F-5B12F90CEA93}" destId="{20312DE6-EE4B-421A-8D9A-B844C90ED825}" srcOrd="0" destOrd="1" presId="urn:microsoft.com/office/officeart/2005/8/layout/vList6"/>
    <dgm:cxn modelId="{A8EA88F6-E265-4E7F-B1A7-CFFCDD552B7B}" type="presOf" srcId="{2D944315-5635-49C4-B8F0-C8616070A44F}" destId="{20312DE6-EE4B-421A-8D9A-B844C90ED825}" srcOrd="0" destOrd="2" presId="urn:microsoft.com/office/officeart/2005/8/layout/vList6"/>
    <dgm:cxn modelId="{23FA6BDD-460E-427B-90F9-CBF46BC6889D}" srcId="{149E2EA9-1024-4A8D-84AE-C4147AE1CFC0}" destId="{AA81F99A-DB84-4094-9EEF-21B4F77F6685}" srcOrd="0" destOrd="0" parTransId="{16382D65-0679-4836-BC35-EF75E96D6AC7}" sibTransId="{565B1B28-E643-4D3A-8F5F-3C97DC229308}"/>
    <dgm:cxn modelId="{D6F88EE2-29E3-4887-8526-D2DBAED13D60}" srcId="{8A4444A1-DA19-4A5B-AE1C-05743DAE4ECB}" destId="{58300073-C366-4CB1-BE05-E946EE2EBFAD}" srcOrd="1" destOrd="0" parTransId="{1A55910A-0AC6-42B4-B5A3-5FB4D54D3790}" sibTransId="{697AB070-F7E2-4BA6-BCCF-16D9A5D2E464}"/>
    <dgm:cxn modelId="{B75A457A-0C7A-4D63-B308-13A7E6D9BD7C}" type="presOf" srcId="{BE44458A-9D8E-4787-82D7-1F30178BCFEE}" destId="{20312DE6-EE4B-421A-8D9A-B844C90ED825}" srcOrd="0" destOrd="3" presId="urn:microsoft.com/office/officeart/2005/8/layout/vList6"/>
    <dgm:cxn modelId="{629875EC-3006-432B-B382-11EA5F6B20F5}" srcId="{149E2EA9-1024-4A8D-84AE-C4147AE1CFC0}" destId="{2D944315-5635-49C4-B8F0-C8616070A44F}" srcOrd="2" destOrd="0" parTransId="{D1F41466-65B0-4634-9685-157068172926}" sibTransId="{3A075E09-00A1-4C9E-AF02-25FC302CE1FD}"/>
    <dgm:cxn modelId="{5508014A-93B5-4A5D-B242-E2498F8FB566}" type="presParOf" srcId="{C7C4364A-1F48-4A18-ADE7-E8E9A73FD471}" destId="{8D90865E-BFBB-4A07-AEFF-11F634FC4E7E}" srcOrd="0" destOrd="0" presId="urn:microsoft.com/office/officeart/2005/8/layout/vList6"/>
    <dgm:cxn modelId="{6CFB3514-C05C-40FD-AECF-EB9C956D1A28}" type="presParOf" srcId="{8D90865E-BFBB-4A07-AEFF-11F634FC4E7E}" destId="{E53AF67C-3B84-46ED-9AB1-064F58B6635C}" srcOrd="0" destOrd="0" presId="urn:microsoft.com/office/officeart/2005/8/layout/vList6"/>
    <dgm:cxn modelId="{EA2A9A91-8046-457A-9E9D-B39466D23021}" type="presParOf" srcId="{8D90865E-BFBB-4A07-AEFF-11F634FC4E7E}" destId="{1A5AFB4E-7CBA-4E08-B62E-146BBC0E3AB4}" srcOrd="1" destOrd="0" presId="urn:microsoft.com/office/officeart/2005/8/layout/vList6"/>
    <dgm:cxn modelId="{0AF04DF1-471E-41B5-BE6D-63A4B3B64476}" type="presParOf" srcId="{C7C4364A-1F48-4A18-ADE7-E8E9A73FD471}" destId="{EDE8F0AF-93E2-42BD-AD6C-388432D95906}" srcOrd="1" destOrd="0" presId="urn:microsoft.com/office/officeart/2005/8/layout/vList6"/>
    <dgm:cxn modelId="{2AD31E3F-A32D-4ECE-A714-83F7DD0AC0D7}" type="presParOf" srcId="{C7C4364A-1F48-4A18-ADE7-E8E9A73FD471}" destId="{6794EA34-C04C-4F47-9D88-B9CDDB3A98F1}" srcOrd="2" destOrd="0" presId="urn:microsoft.com/office/officeart/2005/8/layout/vList6"/>
    <dgm:cxn modelId="{5DC75240-3EE8-4BD1-89C5-D49965921DA5}" type="presParOf" srcId="{6794EA34-C04C-4F47-9D88-B9CDDB3A98F1}" destId="{E08BD1EE-4BAF-4FB1-97D1-A3E6F43297AE}" srcOrd="0" destOrd="0" presId="urn:microsoft.com/office/officeart/2005/8/layout/vList6"/>
    <dgm:cxn modelId="{55B81931-F3D0-431D-BEBC-CDDDE16FB683}" type="presParOf" srcId="{6794EA34-C04C-4F47-9D88-B9CDDB3A98F1}" destId="{20312DE6-EE4B-421A-8D9A-B844C90ED8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CA9424-155A-4D59-9173-34CF83A178D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4444A1-DA19-4A5B-AE1C-05743DAE4ECB}">
      <dgm:prSet phldrT="[Text]" custT="1"/>
      <dgm:spPr>
        <a:solidFill>
          <a:srgbClr val="7030A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3600" b="1" dirty="0" smtClean="0">
              <a:solidFill>
                <a:srgbClr val="FFFFFF"/>
              </a:solidFill>
            </a:rPr>
            <a:t>New approaches</a:t>
          </a:r>
          <a:endParaRPr lang="en-GB" sz="3600" dirty="0" smtClean="0">
            <a:solidFill>
              <a:srgbClr val="FFFFFF"/>
            </a:solidFill>
          </a:endParaRP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dirty="0" smtClean="0">
              <a:solidFill>
                <a:srgbClr val="FFFFFF"/>
              </a:solidFill>
            </a:rPr>
            <a:t>to estimates</a:t>
          </a:r>
          <a:endParaRPr lang="en-GB" sz="3600" dirty="0">
            <a:solidFill>
              <a:srgbClr val="FFFFFF"/>
            </a:solidFill>
          </a:endParaRPr>
        </a:p>
      </dgm:t>
    </dgm:pt>
    <dgm:pt modelId="{6A544D5B-B1C6-448B-8016-64F788042B4E}" type="parTrans" cxnId="{3F915EAB-BF26-4C39-9339-A63E1086D9DA}">
      <dgm:prSet/>
      <dgm:spPr/>
      <dgm:t>
        <a:bodyPr/>
        <a:lstStyle/>
        <a:p>
          <a:endParaRPr lang="en-GB"/>
        </a:p>
      </dgm:t>
    </dgm:pt>
    <dgm:pt modelId="{762A693F-C4A8-486B-A8AD-9ABAC49FC2A8}" type="sibTrans" cxnId="{3F915EAB-BF26-4C39-9339-A63E1086D9DA}">
      <dgm:prSet/>
      <dgm:spPr/>
      <dgm:t>
        <a:bodyPr/>
        <a:lstStyle/>
        <a:p>
          <a:endParaRPr lang="en-GB"/>
        </a:p>
      </dgm:t>
    </dgm:pt>
    <dgm:pt modelId="{58300073-C366-4CB1-BE05-E946EE2EBFAD}">
      <dgm:prSet phldrT="[Text]" custT="1"/>
      <dgm:spPr>
        <a:solidFill>
          <a:srgbClr val="CC6AD4">
            <a:alpha val="89804"/>
          </a:srgbClr>
        </a:solidFill>
      </dgm:spPr>
      <dgm:t>
        <a:bodyPr/>
        <a:lstStyle/>
        <a:p>
          <a:r>
            <a:rPr lang="en-GB" sz="2200" b="1" dirty="0" smtClean="0">
              <a:solidFill>
                <a:srgbClr val="FFFFFF"/>
              </a:solidFill>
            </a:rPr>
            <a:t>Illicit Financial Flows model </a:t>
          </a:r>
          <a:endParaRPr lang="en-GB" sz="2200" b="1" dirty="0">
            <a:solidFill>
              <a:srgbClr val="FFFFFF"/>
            </a:solidFill>
          </a:endParaRPr>
        </a:p>
      </dgm:t>
    </dgm:pt>
    <dgm:pt modelId="{1A55910A-0AC6-42B4-B5A3-5FB4D54D3790}" type="parTrans" cxnId="{D6F88EE2-29E3-4887-8526-D2DBAED13D60}">
      <dgm:prSet/>
      <dgm:spPr/>
      <dgm:t>
        <a:bodyPr/>
        <a:lstStyle/>
        <a:p>
          <a:endParaRPr lang="en-GB"/>
        </a:p>
      </dgm:t>
    </dgm:pt>
    <dgm:pt modelId="{697AB070-F7E2-4BA6-BCCF-16D9A5D2E464}" type="sibTrans" cxnId="{D6F88EE2-29E3-4887-8526-D2DBAED13D60}">
      <dgm:prSet/>
      <dgm:spPr/>
      <dgm:t>
        <a:bodyPr/>
        <a:lstStyle/>
        <a:p>
          <a:endParaRPr lang="en-GB"/>
        </a:p>
      </dgm:t>
    </dgm:pt>
    <dgm:pt modelId="{149E2EA9-1024-4A8D-84AE-C4147AE1CFC0}">
      <dgm:prSet phldrT="[Text]"/>
      <dgm:spPr>
        <a:solidFill>
          <a:srgbClr val="FFC000"/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Innovative use of existing sources</a:t>
          </a:r>
          <a:endParaRPr lang="en-GB" b="1" dirty="0">
            <a:solidFill>
              <a:srgbClr val="FFFFFF"/>
            </a:solidFill>
          </a:endParaRPr>
        </a:p>
      </dgm:t>
    </dgm:pt>
    <dgm:pt modelId="{4B1BDB07-041D-4C32-BBD2-CB98CAC57C27}" type="parTrans" cxnId="{73F188F3-4FE5-4971-B099-36874C44D0DA}">
      <dgm:prSet/>
      <dgm:spPr/>
      <dgm:t>
        <a:bodyPr/>
        <a:lstStyle/>
        <a:p>
          <a:endParaRPr lang="en-GB"/>
        </a:p>
      </dgm:t>
    </dgm:pt>
    <dgm:pt modelId="{1E46BBD8-A0D0-4F7A-A385-02E3A4AF0BF6}" type="sibTrans" cxnId="{73F188F3-4FE5-4971-B099-36874C44D0DA}">
      <dgm:prSet/>
      <dgm:spPr/>
      <dgm:t>
        <a:bodyPr/>
        <a:lstStyle/>
        <a:p>
          <a:endParaRPr lang="en-GB"/>
        </a:p>
      </dgm:t>
    </dgm:pt>
    <dgm:pt modelId="{AA81F99A-DB84-4094-9EEF-21B4F77F6685}">
      <dgm:prSet phldrT="[Text]" custT="1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en-GB" sz="2200" b="1" dirty="0" smtClean="0">
              <a:solidFill>
                <a:srgbClr val="FFFFFF"/>
              </a:solidFill>
            </a:rPr>
            <a:t>Use of hospital records</a:t>
          </a:r>
          <a:endParaRPr lang="en-GB" sz="2200" b="1" dirty="0">
            <a:solidFill>
              <a:srgbClr val="FFFFFF"/>
            </a:solidFill>
          </a:endParaRPr>
        </a:p>
      </dgm:t>
    </dgm:pt>
    <dgm:pt modelId="{16382D65-0679-4836-BC35-EF75E96D6AC7}" type="parTrans" cxnId="{23FA6BDD-460E-427B-90F9-CBF46BC6889D}">
      <dgm:prSet/>
      <dgm:spPr/>
      <dgm:t>
        <a:bodyPr/>
        <a:lstStyle/>
        <a:p>
          <a:endParaRPr lang="en-GB"/>
        </a:p>
      </dgm:t>
    </dgm:pt>
    <dgm:pt modelId="{565B1B28-E643-4D3A-8F5F-3C97DC229308}" type="sibTrans" cxnId="{23FA6BDD-460E-427B-90F9-CBF46BC6889D}">
      <dgm:prSet/>
      <dgm:spPr/>
      <dgm:t>
        <a:bodyPr/>
        <a:lstStyle/>
        <a:p>
          <a:endParaRPr lang="en-GB"/>
        </a:p>
      </dgm:t>
    </dgm:pt>
    <dgm:pt modelId="{2D944315-5635-49C4-B8F0-C8616070A44F}">
      <dgm:prSet phldrT="[Text]" custT="1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en-GB" sz="2200" b="1" dirty="0" smtClean="0">
              <a:solidFill>
                <a:srgbClr val="FFFFFF"/>
              </a:solidFill>
            </a:rPr>
            <a:t>Framework to measure organized crime</a:t>
          </a:r>
          <a:endParaRPr lang="en-GB" sz="2200" b="1" dirty="0">
            <a:solidFill>
              <a:srgbClr val="FFFFFF"/>
            </a:solidFill>
          </a:endParaRPr>
        </a:p>
      </dgm:t>
    </dgm:pt>
    <dgm:pt modelId="{D1F41466-65B0-4634-9685-157068172926}" type="parTrans" cxnId="{629875EC-3006-432B-B382-11EA5F6B20F5}">
      <dgm:prSet/>
      <dgm:spPr/>
      <dgm:t>
        <a:bodyPr/>
        <a:lstStyle/>
        <a:p>
          <a:endParaRPr lang="en-GB"/>
        </a:p>
      </dgm:t>
    </dgm:pt>
    <dgm:pt modelId="{3A075E09-00A1-4C9E-AF02-25FC302CE1FD}" type="sibTrans" cxnId="{629875EC-3006-432B-B382-11EA5F6B20F5}">
      <dgm:prSet/>
      <dgm:spPr/>
      <dgm:t>
        <a:bodyPr/>
        <a:lstStyle/>
        <a:p>
          <a:endParaRPr lang="en-GB"/>
        </a:p>
      </dgm:t>
    </dgm:pt>
    <dgm:pt modelId="{BE44458A-9D8E-4787-82D7-1F30178BCFEE}">
      <dgm:prSet phldrT="[Text]" custT="1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en-GB" sz="2200" b="1" dirty="0" smtClean="0">
              <a:solidFill>
                <a:srgbClr val="FFFFFF"/>
              </a:solidFill>
            </a:rPr>
            <a:t>Big data</a:t>
          </a:r>
          <a:endParaRPr lang="en-GB" sz="2200" b="1" dirty="0">
            <a:solidFill>
              <a:srgbClr val="FFFFFF"/>
            </a:solidFill>
          </a:endParaRPr>
        </a:p>
      </dgm:t>
    </dgm:pt>
    <dgm:pt modelId="{BBBF5C30-3C44-407F-9958-CB8E9DD985B3}" type="parTrans" cxnId="{7020DCEC-E0B5-4F54-8104-9AA2FF10834D}">
      <dgm:prSet/>
      <dgm:spPr/>
      <dgm:t>
        <a:bodyPr/>
        <a:lstStyle/>
        <a:p>
          <a:endParaRPr lang="en-GB"/>
        </a:p>
      </dgm:t>
    </dgm:pt>
    <dgm:pt modelId="{9FD88EE3-9BB8-4391-B19E-2B92095A58A7}" type="sibTrans" cxnId="{7020DCEC-E0B5-4F54-8104-9AA2FF10834D}">
      <dgm:prSet/>
      <dgm:spPr/>
      <dgm:t>
        <a:bodyPr/>
        <a:lstStyle/>
        <a:p>
          <a:endParaRPr lang="en-GB"/>
        </a:p>
      </dgm:t>
    </dgm:pt>
    <dgm:pt modelId="{AB5878D7-D1A3-4C02-910E-8A72EFAC00F8}">
      <dgm:prSet phldrT="[Text]" custT="1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en-GB" sz="2200" b="1" dirty="0" smtClean="0">
              <a:solidFill>
                <a:srgbClr val="FFFFFF"/>
              </a:solidFill>
            </a:rPr>
            <a:t>National Firearms Data system</a:t>
          </a:r>
          <a:endParaRPr lang="en-GB" sz="2200" b="1" dirty="0">
            <a:solidFill>
              <a:srgbClr val="FFFFFF"/>
            </a:solidFill>
          </a:endParaRPr>
        </a:p>
      </dgm:t>
    </dgm:pt>
    <dgm:pt modelId="{487ABBE4-1D1F-4A38-898A-463E69227839}" type="parTrans" cxnId="{9480D63F-497A-4B5B-82D7-C9E462BD91D0}">
      <dgm:prSet/>
      <dgm:spPr/>
      <dgm:t>
        <a:bodyPr/>
        <a:lstStyle/>
        <a:p>
          <a:endParaRPr lang="en-GB"/>
        </a:p>
      </dgm:t>
    </dgm:pt>
    <dgm:pt modelId="{E47FD4F1-DC46-4694-8457-71216ED7ECB5}" type="sibTrans" cxnId="{9480D63F-497A-4B5B-82D7-C9E462BD91D0}">
      <dgm:prSet/>
      <dgm:spPr/>
      <dgm:t>
        <a:bodyPr/>
        <a:lstStyle/>
        <a:p>
          <a:endParaRPr lang="en-GB"/>
        </a:p>
      </dgm:t>
    </dgm:pt>
    <dgm:pt modelId="{9805C1A5-B7FA-41DD-AAC6-2D9E673D8841}">
      <dgm:prSet phldrT="[Text]" custT="1"/>
      <dgm:spPr>
        <a:solidFill>
          <a:srgbClr val="CC6AD4">
            <a:alpha val="89804"/>
          </a:srgbClr>
        </a:solidFill>
      </dgm:spPr>
      <dgm:t>
        <a:bodyPr/>
        <a:lstStyle/>
        <a:p>
          <a:r>
            <a:rPr lang="en-GB" sz="2200" b="1" dirty="0" smtClean="0">
              <a:solidFill>
                <a:srgbClr val="FFFFFF"/>
              </a:solidFill>
            </a:rPr>
            <a:t>Multiple Systems Estimates (MSE)</a:t>
          </a:r>
          <a:endParaRPr lang="en-GB" sz="2000" dirty="0">
            <a:solidFill>
              <a:srgbClr val="FFFFFF"/>
            </a:solidFill>
          </a:endParaRPr>
        </a:p>
      </dgm:t>
    </dgm:pt>
    <dgm:pt modelId="{53746C3A-CFCF-4205-BF1F-89761EA75142}" type="parTrans" cxnId="{C1731DF6-A124-40EB-897D-3F3D20578895}">
      <dgm:prSet/>
      <dgm:spPr/>
      <dgm:t>
        <a:bodyPr/>
        <a:lstStyle/>
        <a:p>
          <a:endParaRPr lang="en-GB"/>
        </a:p>
      </dgm:t>
    </dgm:pt>
    <dgm:pt modelId="{D5C417AA-B4D6-44A3-B1DC-841095D915B1}" type="sibTrans" cxnId="{C1731DF6-A124-40EB-897D-3F3D20578895}">
      <dgm:prSet/>
      <dgm:spPr/>
      <dgm:t>
        <a:bodyPr/>
        <a:lstStyle/>
        <a:p>
          <a:endParaRPr lang="en-GB"/>
        </a:p>
      </dgm:t>
    </dgm:pt>
    <dgm:pt modelId="{B56AEAA1-E3B0-4EC7-BE3A-3F9D8663DFDC}">
      <dgm:prSet phldrT="[Text]" custT="1"/>
      <dgm:spPr>
        <a:solidFill>
          <a:srgbClr val="CC6AD4">
            <a:alpha val="89804"/>
          </a:srgbClr>
        </a:solidFill>
      </dgm:spPr>
      <dgm:t>
        <a:bodyPr/>
        <a:lstStyle/>
        <a:p>
          <a:r>
            <a:rPr lang="en-GB" sz="2200" b="1" dirty="0" smtClean="0">
              <a:solidFill>
                <a:srgbClr val="FFFFFF"/>
              </a:solidFill>
            </a:rPr>
            <a:t>Network scale approach in surveys</a:t>
          </a:r>
          <a:endParaRPr lang="en-GB" sz="2200" b="1" dirty="0">
            <a:solidFill>
              <a:srgbClr val="FFFFFF"/>
            </a:solidFill>
          </a:endParaRPr>
        </a:p>
      </dgm:t>
    </dgm:pt>
    <dgm:pt modelId="{D9E9EE52-26C5-4353-8C43-27F586ECBB22}" type="parTrans" cxnId="{166659C7-470C-4434-9A9E-EBBBFA11DBC6}">
      <dgm:prSet/>
      <dgm:spPr/>
      <dgm:t>
        <a:bodyPr/>
        <a:lstStyle/>
        <a:p>
          <a:endParaRPr lang="en-GB"/>
        </a:p>
      </dgm:t>
    </dgm:pt>
    <dgm:pt modelId="{01860FE0-7BF0-47DD-BD8D-0244FBBFEED1}" type="sibTrans" cxnId="{166659C7-470C-4434-9A9E-EBBBFA11DBC6}">
      <dgm:prSet/>
      <dgm:spPr/>
      <dgm:t>
        <a:bodyPr/>
        <a:lstStyle/>
        <a:p>
          <a:endParaRPr lang="en-GB"/>
        </a:p>
      </dgm:t>
    </dgm:pt>
    <dgm:pt modelId="{6AE15D8D-CA12-4143-96D0-BCF60A355DD0}">
      <dgm:prSet phldrT="[Text]" custT="1"/>
      <dgm:spPr>
        <a:solidFill>
          <a:srgbClr val="CC6AD4">
            <a:alpha val="89804"/>
          </a:srgbClr>
        </a:solidFill>
      </dgm:spPr>
      <dgm:t>
        <a:bodyPr/>
        <a:lstStyle/>
        <a:p>
          <a:r>
            <a:rPr lang="en-GB" sz="2200" b="1" dirty="0" smtClean="0">
              <a:solidFill>
                <a:srgbClr val="FFFFFF"/>
              </a:solidFill>
            </a:rPr>
            <a:t>Use of surveys to estimate homicide </a:t>
          </a:r>
          <a:endParaRPr lang="en-GB" sz="2200" b="1" dirty="0">
            <a:solidFill>
              <a:srgbClr val="FFFFFF"/>
            </a:solidFill>
          </a:endParaRPr>
        </a:p>
      </dgm:t>
    </dgm:pt>
    <dgm:pt modelId="{A931D272-58BF-4AAF-BCC7-3FE2DCFB79E8}" type="parTrans" cxnId="{715A699A-89E8-4F60-9356-32FC0CB18115}">
      <dgm:prSet/>
      <dgm:spPr/>
      <dgm:t>
        <a:bodyPr/>
        <a:lstStyle/>
        <a:p>
          <a:endParaRPr lang="en-GB"/>
        </a:p>
      </dgm:t>
    </dgm:pt>
    <dgm:pt modelId="{6C24B8AE-EF66-4B63-AFE4-782793744EDF}" type="sibTrans" cxnId="{715A699A-89E8-4F60-9356-32FC0CB18115}">
      <dgm:prSet/>
      <dgm:spPr/>
      <dgm:t>
        <a:bodyPr/>
        <a:lstStyle/>
        <a:p>
          <a:endParaRPr lang="en-GB"/>
        </a:p>
      </dgm:t>
    </dgm:pt>
    <dgm:pt modelId="{C7C4364A-1F48-4A18-ADE7-E8E9A73FD471}" type="pres">
      <dgm:prSet presAssocID="{9ECA9424-155A-4D59-9173-34CF83A178D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D90865E-BFBB-4A07-AEFF-11F634FC4E7E}" type="pres">
      <dgm:prSet presAssocID="{8A4444A1-DA19-4A5B-AE1C-05743DAE4ECB}" presName="linNode" presStyleCnt="0"/>
      <dgm:spPr/>
    </dgm:pt>
    <dgm:pt modelId="{E53AF67C-3B84-46ED-9AB1-064F58B6635C}" type="pres">
      <dgm:prSet presAssocID="{8A4444A1-DA19-4A5B-AE1C-05743DAE4EC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5AFB4E-7CBA-4E08-B62E-146BBC0E3AB4}" type="pres">
      <dgm:prSet presAssocID="{8A4444A1-DA19-4A5B-AE1C-05743DAE4ECB}" presName="childShp" presStyleLbl="bgAccFollowNode1" presStyleIdx="0" presStyleCnt="2" custLinFactNeighborX="-1316" custLinFactNeighborY="-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E8F0AF-93E2-42BD-AD6C-388432D95906}" type="pres">
      <dgm:prSet presAssocID="{762A693F-C4A8-486B-A8AD-9ABAC49FC2A8}" presName="spacing" presStyleCnt="0"/>
      <dgm:spPr/>
    </dgm:pt>
    <dgm:pt modelId="{6794EA34-C04C-4F47-9D88-B9CDDB3A98F1}" type="pres">
      <dgm:prSet presAssocID="{149E2EA9-1024-4A8D-84AE-C4147AE1CFC0}" presName="linNode" presStyleCnt="0"/>
      <dgm:spPr/>
    </dgm:pt>
    <dgm:pt modelId="{E08BD1EE-4BAF-4FB1-97D1-A3E6F43297AE}" type="pres">
      <dgm:prSet presAssocID="{149E2EA9-1024-4A8D-84AE-C4147AE1CFC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312DE6-EE4B-421A-8D9A-B844C90ED825}" type="pres">
      <dgm:prSet presAssocID="{149E2EA9-1024-4A8D-84AE-C4147AE1CFC0}" presName="childShp" presStyleLbl="bgAccFollowNode1" presStyleIdx="1" presStyleCnt="2" custScaleY="1062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00D1BA2-4A64-428D-98F3-5D9DCECC2D69}" type="presOf" srcId="{BE44458A-9D8E-4787-82D7-1F30178BCFEE}" destId="{20312DE6-EE4B-421A-8D9A-B844C90ED825}" srcOrd="0" destOrd="2" presId="urn:microsoft.com/office/officeart/2005/8/layout/vList6"/>
    <dgm:cxn modelId="{715A699A-89E8-4F60-9356-32FC0CB18115}" srcId="{8A4444A1-DA19-4A5B-AE1C-05743DAE4ECB}" destId="{6AE15D8D-CA12-4143-96D0-BCF60A355DD0}" srcOrd="3" destOrd="0" parTransId="{A931D272-58BF-4AAF-BCC7-3FE2DCFB79E8}" sibTransId="{6C24B8AE-EF66-4B63-AFE4-782793744EDF}"/>
    <dgm:cxn modelId="{186584B9-6BF4-42F0-AD27-48FE8CBA7F4D}" type="presOf" srcId="{AA81F99A-DB84-4094-9EEF-21B4F77F6685}" destId="{20312DE6-EE4B-421A-8D9A-B844C90ED825}" srcOrd="0" destOrd="0" presId="urn:microsoft.com/office/officeart/2005/8/layout/vList6"/>
    <dgm:cxn modelId="{C1731DF6-A124-40EB-897D-3F3D20578895}" srcId="{8A4444A1-DA19-4A5B-AE1C-05743DAE4ECB}" destId="{9805C1A5-B7FA-41DD-AAC6-2D9E673D8841}" srcOrd="0" destOrd="0" parTransId="{53746C3A-CFCF-4205-BF1F-89761EA75142}" sibTransId="{D5C417AA-B4D6-44A3-B1DC-841095D915B1}"/>
    <dgm:cxn modelId="{2059A6C7-3CEB-4608-B829-6D3AA1C2B868}" type="presOf" srcId="{B56AEAA1-E3B0-4EC7-BE3A-3F9D8663DFDC}" destId="{1A5AFB4E-7CBA-4E08-B62E-146BBC0E3AB4}" srcOrd="0" destOrd="1" presId="urn:microsoft.com/office/officeart/2005/8/layout/vList6"/>
    <dgm:cxn modelId="{64B0ECBF-1601-4D14-BE4E-877380920E79}" type="presOf" srcId="{9805C1A5-B7FA-41DD-AAC6-2D9E673D8841}" destId="{1A5AFB4E-7CBA-4E08-B62E-146BBC0E3AB4}" srcOrd="0" destOrd="0" presId="urn:microsoft.com/office/officeart/2005/8/layout/vList6"/>
    <dgm:cxn modelId="{80BEFE8A-81AD-4041-846B-80CD88D3FC2F}" type="presOf" srcId="{149E2EA9-1024-4A8D-84AE-C4147AE1CFC0}" destId="{E08BD1EE-4BAF-4FB1-97D1-A3E6F43297AE}" srcOrd="0" destOrd="0" presId="urn:microsoft.com/office/officeart/2005/8/layout/vList6"/>
    <dgm:cxn modelId="{6B7ED840-04B1-4D20-AA84-1A3DD5C9D06E}" type="presOf" srcId="{6AE15D8D-CA12-4143-96D0-BCF60A355DD0}" destId="{1A5AFB4E-7CBA-4E08-B62E-146BBC0E3AB4}" srcOrd="0" destOrd="3" presId="urn:microsoft.com/office/officeart/2005/8/layout/vList6"/>
    <dgm:cxn modelId="{5B320957-CFFB-4620-A160-7B97E90FE1EC}" type="presOf" srcId="{2D944315-5635-49C4-B8F0-C8616070A44F}" destId="{20312DE6-EE4B-421A-8D9A-B844C90ED825}" srcOrd="0" destOrd="1" presId="urn:microsoft.com/office/officeart/2005/8/layout/vList6"/>
    <dgm:cxn modelId="{73F188F3-4FE5-4971-B099-36874C44D0DA}" srcId="{9ECA9424-155A-4D59-9173-34CF83A178D8}" destId="{149E2EA9-1024-4A8D-84AE-C4147AE1CFC0}" srcOrd="1" destOrd="0" parTransId="{4B1BDB07-041D-4C32-BBD2-CB98CAC57C27}" sibTransId="{1E46BBD8-A0D0-4F7A-A385-02E3A4AF0BF6}"/>
    <dgm:cxn modelId="{3F915EAB-BF26-4C39-9339-A63E1086D9DA}" srcId="{9ECA9424-155A-4D59-9173-34CF83A178D8}" destId="{8A4444A1-DA19-4A5B-AE1C-05743DAE4ECB}" srcOrd="0" destOrd="0" parTransId="{6A544D5B-B1C6-448B-8016-64F788042B4E}" sibTransId="{762A693F-C4A8-486B-A8AD-9ABAC49FC2A8}"/>
    <dgm:cxn modelId="{2F8C8664-E06F-4B04-81CF-748D182D4605}" type="presOf" srcId="{9ECA9424-155A-4D59-9173-34CF83A178D8}" destId="{C7C4364A-1F48-4A18-ADE7-E8E9A73FD471}" srcOrd="0" destOrd="0" presId="urn:microsoft.com/office/officeart/2005/8/layout/vList6"/>
    <dgm:cxn modelId="{7020DCEC-E0B5-4F54-8104-9AA2FF10834D}" srcId="{149E2EA9-1024-4A8D-84AE-C4147AE1CFC0}" destId="{BE44458A-9D8E-4787-82D7-1F30178BCFEE}" srcOrd="2" destOrd="0" parTransId="{BBBF5C30-3C44-407F-9958-CB8E9DD985B3}" sibTransId="{9FD88EE3-9BB8-4391-B19E-2B92095A58A7}"/>
    <dgm:cxn modelId="{84060B32-C878-4CC4-8C40-BC1940F076DF}" type="presOf" srcId="{58300073-C366-4CB1-BE05-E946EE2EBFAD}" destId="{1A5AFB4E-7CBA-4E08-B62E-146BBC0E3AB4}" srcOrd="0" destOrd="2" presId="urn:microsoft.com/office/officeart/2005/8/layout/vList6"/>
    <dgm:cxn modelId="{9480D63F-497A-4B5B-82D7-C9E462BD91D0}" srcId="{149E2EA9-1024-4A8D-84AE-C4147AE1CFC0}" destId="{AB5878D7-D1A3-4C02-910E-8A72EFAC00F8}" srcOrd="3" destOrd="0" parTransId="{487ABBE4-1D1F-4A38-898A-463E69227839}" sibTransId="{E47FD4F1-DC46-4694-8457-71216ED7ECB5}"/>
    <dgm:cxn modelId="{166659C7-470C-4434-9A9E-EBBBFA11DBC6}" srcId="{8A4444A1-DA19-4A5B-AE1C-05743DAE4ECB}" destId="{B56AEAA1-E3B0-4EC7-BE3A-3F9D8663DFDC}" srcOrd="1" destOrd="0" parTransId="{D9E9EE52-26C5-4353-8C43-27F586ECBB22}" sibTransId="{01860FE0-7BF0-47DD-BD8D-0244FBBFEED1}"/>
    <dgm:cxn modelId="{D6F88EE2-29E3-4887-8526-D2DBAED13D60}" srcId="{8A4444A1-DA19-4A5B-AE1C-05743DAE4ECB}" destId="{58300073-C366-4CB1-BE05-E946EE2EBFAD}" srcOrd="2" destOrd="0" parTransId="{1A55910A-0AC6-42B4-B5A3-5FB4D54D3790}" sibTransId="{697AB070-F7E2-4BA6-BCCF-16D9A5D2E464}"/>
    <dgm:cxn modelId="{23FA6BDD-460E-427B-90F9-CBF46BC6889D}" srcId="{149E2EA9-1024-4A8D-84AE-C4147AE1CFC0}" destId="{AA81F99A-DB84-4094-9EEF-21B4F77F6685}" srcOrd="0" destOrd="0" parTransId="{16382D65-0679-4836-BC35-EF75E96D6AC7}" sibTransId="{565B1B28-E643-4D3A-8F5F-3C97DC229308}"/>
    <dgm:cxn modelId="{B16F4CD9-57E9-429C-B022-410ABF03E325}" type="presOf" srcId="{AB5878D7-D1A3-4C02-910E-8A72EFAC00F8}" destId="{20312DE6-EE4B-421A-8D9A-B844C90ED825}" srcOrd="0" destOrd="3" presId="urn:microsoft.com/office/officeart/2005/8/layout/vList6"/>
    <dgm:cxn modelId="{629875EC-3006-432B-B382-11EA5F6B20F5}" srcId="{149E2EA9-1024-4A8D-84AE-C4147AE1CFC0}" destId="{2D944315-5635-49C4-B8F0-C8616070A44F}" srcOrd="1" destOrd="0" parTransId="{D1F41466-65B0-4634-9685-157068172926}" sibTransId="{3A075E09-00A1-4C9E-AF02-25FC302CE1FD}"/>
    <dgm:cxn modelId="{E917C769-7AD3-46D4-9B4B-E5067E18BC19}" type="presOf" srcId="{8A4444A1-DA19-4A5B-AE1C-05743DAE4ECB}" destId="{E53AF67C-3B84-46ED-9AB1-064F58B6635C}" srcOrd="0" destOrd="0" presId="urn:microsoft.com/office/officeart/2005/8/layout/vList6"/>
    <dgm:cxn modelId="{EDE23F50-D7D6-48C4-9DD9-C2EC57FF168F}" type="presParOf" srcId="{C7C4364A-1F48-4A18-ADE7-E8E9A73FD471}" destId="{8D90865E-BFBB-4A07-AEFF-11F634FC4E7E}" srcOrd="0" destOrd="0" presId="urn:microsoft.com/office/officeart/2005/8/layout/vList6"/>
    <dgm:cxn modelId="{9FE37549-3D24-44C9-9835-EEC48630407F}" type="presParOf" srcId="{8D90865E-BFBB-4A07-AEFF-11F634FC4E7E}" destId="{E53AF67C-3B84-46ED-9AB1-064F58B6635C}" srcOrd="0" destOrd="0" presId="urn:microsoft.com/office/officeart/2005/8/layout/vList6"/>
    <dgm:cxn modelId="{F41FCCCA-1A92-4460-BB48-02F6CF6F29D7}" type="presParOf" srcId="{8D90865E-BFBB-4A07-AEFF-11F634FC4E7E}" destId="{1A5AFB4E-7CBA-4E08-B62E-146BBC0E3AB4}" srcOrd="1" destOrd="0" presId="urn:microsoft.com/office/officeart/2005/8/layout/vList6"/>
    <dgm:cxn modelId="{EA0B6F74-4278-4FCF-8007-ECF2DCE81ACF}" type="presParOf" srcId="{C7C4364A-1F48-4A18-ADE7-E8E9A73FD471}" destId="{EDE8F0AF-93E2-42BD-AD6C-388432D95906}" srcOrd="1" destOrd="0" presId="urn:microsoft.com/office/officeart/2005/8/layout/vList6"/>
    <dgm:cxn modelId="{C85C846B-36CB-4BF3-8D55-12C8C666C6FD}" type="presParOf" srcId="{C7C4364A-1F48-4A18-ADE7-E8E9A73FD471}" destId="{6794EA34-C04C-4F47-9D88-B9CDDB3A98F1}" srcOrd="2" destOrd="0" presId="urn:microsoft.com/office/officeart/2005/8/layout/vList6"/>
    <dgm:cxn modelId="{65ED80F1-31F0-4DD2-ACD5-E3FB8D093A48}" type="presParOf" srcId="{6794EA34-C04C-4F47-9D88-B9CDDB3A98F1}" destId="{E08BD1EE-4BAF-4FB1-97D1-A3E6F43297AE}" srcOrd="0" destOrd="0" presId="urn:microsoft.com/office/officeart/2005/8/layout/vList6"/>
    <dgm:cxn modelId="{F402D10A-7583-4857-B54A-B8F3FFA37205}" type="presParOf" srcId="{6794EA34-C04C-4F47-9D88-B9CDDB3A98F1}" destId="{20312DE6-EE4B-421A-8D9A-B844C90ED82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8467EB-76A7-4049-8E3D-7A99DD1C494A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1"/>
      <dgm:spPr/>
    </dgm:pt>
    <dgm:pt modelId="{73273B6D-6D41-4E8F-9D85-E429653580CE}">
      <dgm:prSet phldrT="[Text]"/>
      <dgm:spPr>
        <a:solidFill>
          <a:srgbClr val="7030A0"/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Quality</a:t>
          </a:r>
          <a:endParaRPr lang="en-GB" b="1" dirty="0">
            <a:solidFill>
              <a:srgbClr val="FFFFFF"/>
            </a:solidFill>
          </a:endParaRPr>
        </a:p>
      </dgm:t>
    </dgm:pt>
    <dgm:pt modelId="{E193B9B8-7244-4B0F-819C-06F3E2995CC5}" type="parTrans" cxnId="{2B95AFD4-C03F-4315-83CF-EB3C422CBBE9}">
      <dgm:prSet/>
      <dgm:spPr/>
      <dgm:t>
        <a:bodyPr/>
        <a:lstStyle/>
        <a:p>
          <a:endParaRPr lang="en-GB"/>
        </a:p>
      </dgm:t>
    </dgm:pt>
    <dgm:pt modelId="{CB60E612-E679-4093-AB70-D8C95AACE4F7}" type="sibTrans" cxnId="{2B95AFD4-C03F-4315-83CF-EB3C422CBBE9}">
      <dgm:prSet/>
      <dgm:spPr/>
      <dgm:t>
        <a:bodyPr/>
        <a:lstStyle/>
        <a:p>
          <a:endParaRPr lang="en-GB"/>
        </a:p>
      </dgm:t>
    </dgm:pt>
    <dgm:pt modelId="{5AEA0FCB-4380-4770-A880-BC8EBB186168}">
      <dgm:prSet phldrT="[Text]"/>
      <dgm:spPr>
        <a:solidFill>
          <a:srgbClr val="FFC000"/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Ownership</a:t>
          </a:r>
          <a:endParaRPr lang="en-GB" b="1" dirty="0">
            <a:solidFill>
              <a:srgbClr val="FFFFFF"/>
            </a:solidFill>
          </a:endParaRPr>
        </a:p>
      </dgm:t>
    </dgm:pt>
    <dgm:pt modelId="{0AFEC5BA-7088-4915-9137-63E8DD4AF4F0}" type="parTrans" cxnId="{C04AC9CC-6C01-48E4-86BF-B25E8BD12555}">
      <dgm:prSet/>
      <dgm:spPr/>
      <dgm:t>
        <a:bodyPr/>
        <a:lstStyle/>
        <a:p>
          <a:endParaRPr lang="en-GB"/>
        </a:p>
      </dgm:t>
    </dgm:pt>
    <dgm:pt modelId="{94729374-836E-40C0-B65E-05253C23627A}" type="sibTrans" cxnId="{C04AC9CC-6C01-48E4-86BF-B25E8BD12555}">
      <dgm:prSet/>
      <dgm:spPr/>
      <dgm:t>
        <a:bodyPr/>
        <a:lstStyle/>
        <a:p>
          <a:endParaRPr lang="en-GB"/>
        </a:p>
      </dgm:t>
    </dgm:pt>
    <dgm:pt modelId="{96EB1F53-457D-406F-A465-93D5DB8F8B0E}">
      <dgm:prSet phldrT="[Text]"/>
      <dgm:spPr>
        <a:solidFill>
          <a:srgbClr val="FF0066"/>
        </a:solidFill>
      </dgm:spPr>
      <dgm:t>
        <a:bodyPr/>
        <a:lstStyle/>
        <a:p>
          <a:r>
            <a:rPr lang="en-GB" b="1" dirty="0" smtClean="0">
              <a:solidFill>
                <a:srgbClr val="FFFFFF"/>
              </a:solidFill>
            </a:rPr>
            <a:t>Coordination</a:t>
          </a:r>
          <a:endParaRPr lang="en-GB" b="1" dirty="0">
            <a:solidFill>
              <a:srgbClr val="FFFFFF"/>
            </a:solidFill>
          </a:endParaRPr>
        </a:p>
      </dgm:t>
    </dgm:pt>
    <dgm:pt modelId="{2BCB425C-BCE2-4382-865A-C52096117912}" type="parTrans" cxnId="{F8F4BDBD-C229-427D-85A0-4DA9A1741B9C}">
      <dgm:prSet/>
      <dgm:spPr/>
      <dgm:t>
        <a:bodyPr/>
        <a:lstStyle/>
        <a:p>
          <a:endParaRPr lang="en-GB"/>
        </a:p>
      </dgm:t>
    </dgm:pt>
    <dgm:pt modelId="{74159F66-8BF8-40B5-AA40-0280379ACA82}" type="sibTrans" cxnId="{F8F4BDBD-C229-427D-85A0-4DA9A1741B9C}">
      <dgm:prSet/>
      <dgm:spPr/>
      <dgm:t>
        <a:bodyPr/>
        <a:lstStyle/>
        <a:p>
          <a:endParaRPr lang="en-GB"/>
        </a:p>
      </dgm:t>
    </dgm:pt>
    <dgm:pt modelId="{5AE02F12-CB3F-4C9E-A767-7DA906412074}" type="pres">
      <dgm:prSet presAssocID="{388467EB-76A7-4049-8E3D-7A99DD1C494A}" presName="Name0" presStyleCnt="0">
        <dgm:presLayoutVars>
          <dgm:dir/>
          <dgm:resizeHandles val="exact"/>
        </dgm:presLayoutVars>
      </dgm:prSet>
      <dgm:spPr/>
    </dgm:pt>
    <dgm:pt modelId="{33F0BFAC-565B-4614-B030-F635AD9715D5}" type="pres">
      <dgm:prSet presAssocID="{73273B6D-6D41-4E8F-9D85-E429653580CE}" presName="twoplus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FC4E3E-2E6A-433D-A80A-ACE201DF0F43}" type="pres">
      <dgm:prSet presAssocID="{5AEA0FCB-4380-4770-A880-BC8EBB186168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00430B-EF55-4E3D-BED8-D693A63D4F8A}" type="pres">
      <dgm:prSet presAssocID="{96EB1F53-457D-406F-A465-93D5DB8F8B0E}" presName="twoplu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B95AFD4-C03F-4315-83CF-EB3C422CBBE9}" srcId="{388467EB-76A7-4049-8E3D-7A99DD1C494A}" destId="{73273B6D-6D41-4E8F-9D85-E429653580CE}" srcOrd="0" destOrd="0" parTransId="{E193B9B8-7244-4B0F-819C-06F3E2995CC5}" sibTransId="{CB60E612-E679-4093-AB70-D8C95AACE4F7}"/>
    <dgm:cxn modelId="{58F71315-EEC0-4BC0-8321-AB3B3A3FF6ED}" type="presOf" srcId="{73273B6D-6D41-4E8F-9D85-E429653580CE}" destId="{33F0BFAC-565B-4614-B030-F635AD9715D5}" srcOrd="0" destOrd="0" presId="urn:diagrams.loki3.com/TabbedArc+Icon"/>
    <dgm:cxn modelId="{1BE56244-B081-4868-B304-9B183D0A9016}" type="presOf" srcId="{96EB1F53-457D-406F-A465-93D5DB8F8B0E}" destId="{FF00430B-EF55-4E3D-BED8-D693A63D4F8A}" srcOrd="0" destOrd="0" presId="urn:diagrams.loki3.com/TabbedArc+Icon"/>
    <dgm:cxn modelId="{F1554B88-7BAC-4991-984A-A76E4E13F7D1}" type="presOf" srcId="{388467EB-76A7-4049-8E3D-7A99DD1C494A}" destId="{5AE02F12-CB3F-4C9E-A767-7DA906412074}" srcOrd="0" destOrd="0" presId="urn:diagrams.loki3.com/TabbedArc+Icon"/>
    <dgm:cxn modelId="{F8F4BDBD-C229-427D-85A0-4DA9A1741B9C}" srcId="{388467EB-76A7-4049-8E3D-7A99DD1C494A}" destId="{96EB1F53-457D-406F-A465-93D5DB8F8B0E}" srcOrd="2" destOrd="0" parTransId="{2BCB425C-BCE2-4382-865A-C52096117912}" sibTransId="{74159F66-8BF8-40B5-AA40-0280379ACA82}"/>
    <dgm:cxn modelId="{3332F6E1-A871-4448-AAD7-D15BB7FFD600}" type="presOf" srcId="{5AEA0FCB-4380-4770-A880-BC8EBB186168}" destId="{12FC4E3E-2E6A-433D-A80A-ACE201DF0F43}" srcOrd="0" destOrd="0" presId="urn:diagrams.loki3.com/TabbedArc+Icon"/>
    <dgm:cxn modelId="{C04AC9CC-6C01-48E4-86BF-B25E8BD12555}" srcId="{388467EB-76A7-4049-8E3D-7A99DD1C494A}" destId="{5AEA0FCB-4380-4770-A880-BC8EBB186168}" srcOrd="1" destOrd="0" parTransId="{0AFEC5BA-7088-4915-9137-63E8DD4AF4F0}" sibTransId="{94729374-836E-40C0-B65E-05253C23627A}"/>
    <dgm:cxn modelId="{ABB25714-9167-435C-BAC5-57AB59EEF336}" type="presParOf" srcId="{5AE02F12-CB3F-4C9E-A767-7DA906412074}" destId="{33F0BFAC-565B-4614-B030-F635AD9715D5}" srcOrd="0" destOrd="0" presId="urn:diagrams.loki3.com/TabbedArc+Icon"/>
    <dgm:cxn modelId="{A31064F4-7C4B-418F-89F7-461CE905465E}" type="presParOf" srcId="{5AE02F12-CB3F-4C9E-A767-7DA906412074}" destId="{12FC4E3E-2E6A-433D-A80A-ACE201DF0F43}" srcOrd="1" destOrd="0" presId="urn:diagrams.loki3.com/TabbedArc+Icon"/>
    <dgm:cxn modelId="{9358A105-09F0-4328-A236-23B3622C6DC0}" type="presParOf" srcId="{5AE02F12-CB3F-4C9E-A767-7DA906412074}" destId="{FF00430B-EF55-4E3D-BED8-D693A63D4F8A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4F12C-E6B9-4744-A8D8-45B16490A712}">
      <dsp:nvSpPr>
        <dsp:cNvPr id="0" name=""/>
        <dsp:cNvSpPr/>
      </dsp:nvSpPr>
      <dsp:spPr>
        <a:xfrm>
          <a:off x="1080118" y="1178285"/>
          <a:ext cx="2850577" cy="2797928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FF0000"/>
              </a:solidFill>
            </a:rPr>
            <a:t>GOAL 16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Violence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Access to Justice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 smtClean="0"/>
            <a:t>RoL</a:t>
          </a:r>
          <a:endParaRPr lang="en-GB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Corruption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Organized crime</a:t>
          </a:r>
          <a:endParaRPr lang="en-GB" sz="1800" b="1" kern="1200" dirty="0"/>
        </a:p>
      </dsp:txBody>
      <dsp:txXfrm>
        <a:off x="1497575" y="1588032"/>
        <a:ext cx="2015663" cy="1978434"/>
      </dsp:txXfrm>
    </dsp:sp>
    <dsp:sp modelId="{E895FCB9-5F9E-4941-A315-E7B7C3DC55A8}">
      <dsp:nvSpPr>
        <dsp:cNvPr id="0" name=""/>
        <dsp:cNvSpPr/>
      </dsp:nvSpPr>
      <dsp:spPr>
        <a:xfrm>
          <a:off x="26668" y="0"/>
          <a:ext cx="4919561" cy="5128344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464330-82A6-44E6-B469-DCF7B19EA0E0}">
      <dsp:nvSpPr>
        <dsp:cNvPr id="0" name=""/>
        <dsp:cNvSpPr/>
      </dsp:nvSpPr>
      <dsp:spPr>
        <a:xfrm>
          <a:off x="3649075" y="432319"/>
          <a:ext cx="1307362" cy="1307727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93D3C2-7013-4FB4-864A-86CDD7833F52}">
      <dsp:nvSpPr>
        <dsp:cNvPr id="0" name=""/>
        <dsp:cNvSpPr/>
      </dsp:nvSpPr>
      <dsp:spPr>
        <a:xfrm>
          <a:off x="5055601" y="453345"/>
          <a:ext cx="1749955" cy="12656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GB" sz="1800" b="1" kern="1200" dirty="0" smtClean="0">
              <a:solidFill>
                <a:srgbClr val="FFFFFF"/>
              </a:solidFill>
            </a:rPr>
            <a:t>SDG 11.7 Urban safety</a:t>
          </a:r>
          <a:endParaRPr lang="en-GB" sz="1800" b="1" kern="1200" dirty="0">
            <a:solidFill>
              <a:srgbClr val="FFFFFF"/>
            </a:solidFill>
          </a:endParaRPr>
        </a:p>
      </dsp:txBody>
      <dsp:txXfrm>
        <a:off x="5055601" y="453345"/>
        <a:ext cx="1749955" cy="1265675"/>
      </dsp:txXfrm>
    </dsp:sp>
    <dsp:sp modelId="{D9AF100D-7F0B-4E05-94CB-8D031B91B02F}">
      <dsp:nvSpPr>
        <dsp:cNvPr id="0" name=""/>
        <dsp:cNvSpPr/>
      </dsp:nvSpPr>
      <dsp:spPr>
        <a:xfrm>
          <a:off x="4154374" y="1920051"/>
          <a:ext cx="1307362" cy="1307727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74FC46A-59E6-420B-9288-B53BE14FA31D}">
      <dsp:nvSpPr>
        <dsp:cNvPr id="0" name=""/>
        <dsp:cNvSpPr/>
      </dsp:nvSpPr>
      <dsp:spPr>
        <a:xfrm>
          <a:off x="5568192" y="1938514"/>
          <a:ext cx="1749955" cy="12656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GB" sz="1800" b="1" kern="1200" dirty="0" smtClean="0">
              <a:solidFill>
                <a:srgbClr val="FFFFFF"/>
              </a:solidFill>
            </a:rPr>
            <a:t>SDG 5.2 Violence against women</a:t>
          </a:r>
          <a:endParaRPr lang="en-GB" sz="1800" b="1" kern="1200" dirty="0">
            <a:solidFill>
              <a:srgbClr val="FFFFFF"/>
            </a:solidFill>
          </a:endParaRPr>
        </a:p>
      </dsp:txBody>
      <dsp:txXfrm>
        <a:off x="5568192" y="1938514"/>
        <a:ext cx="1749955" cy="1265675"/>
      </dsp:txXfrm>
    </dsp:sp>
    <dsp:sp modelId="{4F06F68C-2BFD-42C8-873F-FF987731A659}">
      <dsp:nvSpPr>
        <dsp:cNvPr id="0" name=""/>
        <dsp:cNvSpPr/>
      </dsp:nvSpPr>
      <dsp:spPr>
        <a:xfrm>
          <a:off x="3649075" y="3428810"/>
          <a:ext cx="1307362" cy="1307727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C72543-279D-486A-9C62-0704EC6E8B2A}">
      <dsp:nvSpPr>
        <dsp:cNvPr id="0" name=""/>
        <dsp:cNvSpPr/>
      </dsp:nvSpPr>
      <dsp:spPr>
        <a:xfrm>
          <a:off x="5055601" y="3455478"/>
          <a:ext cx="1749955" cy="126567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GB" sz="1800" b="1" kern="1200" dirty="0" smtClean="0">
              <a:solidFill>
                <a:srgbClr val="FFFFFF"/>
              </a:solidFill>
            </a:rPr>
            <a:t>SDG 15.7 Wildlife trafficking</a:t>
          </a:r>
          <a:endParaRPr lang="en-GB" sz="1800" b="1" kern="1200" dirty="0">
            <a:solidFill>
              <a:srgbClr val="FFFFFF"/>
            </a:solidFill>
          </a:endParaRPr>
        </a:p>
      </dsp:txBody>
      <dsp:txXfrm>
        <a:off x="5055601" y="3455478"/>
        <a:ext cx="1749955" cy="1265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AFB4E-7CBA-4E08-B62E-146BBC0E3AB4}">
      <dsp:nvSpPr>
        <dsp:cNvPr id="0" name=""/>
        <dsp:cNvSpPr/>
      </dsp:nvSpPr>
      <dsp:spPr>
        <a:xfrm>
          <a:off x="2880319" y="597"/>
          <a:ext cx="4320480" cy="2331118"/>
        </a:xfrm>
        <a:prstGeom prst="rightArrow">
          <a:avLst>
            <a:gd name="adj1" fmla="val 75000"/>
            <a:gd name="adj2" fmla="val 50000"/>
          </a:avLst>
        </a:prstGeom>
        <a:solidFill>
          <a:srgbClr val="CC6AD4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>
              <a:solidFill>
                <a:srgbClr val="FFFFFF"/>
              </a:solidFill>
            </a:rPr>
            <a:t>International Classification of Crime for Statistical Purposes (ICCS)</a:t>
          </a:r>
          <a:endParaRPr lang="en-GB" sz="2300" kern="1200" dirty="0">
            <a:solidFill>
              <a:srgbClr val="FFFFFF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>
              <a:solidFill>
                <a:srgbClr val="FFFFFF"/>
              </a:solidFill>
            </a:rPr>
            <a:t>Quality assessments </a:t>
          </a:r>
          <a:endParaRPr lang="en-GB" sz="2300" kern="1200" dirty="0">
            <a:solidFill>
              <a:srgbClr val="FFFFFF"/>
            </a:solidFill>
          </a:endParaRPr>
        </a:p>
      </dsp:txBody>
      <dsp:txXfrm>
        <a:off x="2880319" y="291987"/>
        <a:ext cx="3446311" cy="1748338"/>
      </dsp:txXfrm>
    </dsp:sp>
    <dsp:sp modelId="{E53AF67C-3B84-46ED-9AB1-064F58B6635C}">
      <dsp:nvSpPr>
        <dsp:cNvPr id="0" name=""/>
        <dsp:cNvSpPr/>
      </dsp:nvSpPr>
      <dsp:spPr>
        <a:xfrm>
          <a:off x="0" y="597"/>
          <a:ext cx="2880320" cy="2331118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rgbClr val="FFFFFF"/>
              </a:solidFill>
            </a:rPr>
            <a:t>Administrative records </a:t>
          </a:r>
          <a:r>
            <a:rPr lang="en-GB" sz="2000" kern="1200" dirty="0" smtClean="0">
              <a:solidFill>
                <a:srgbClr val="FFFFFF"/>
              </a:solidFill>
            </a:rPr>
            <a:t>(police, prosecution, courts, prisons)</a:t>
          </a:r>
          <a:endParaRPr lang="en-GB" sz="2000" kern="1200" dirty="0">
            <a:solidFill>
              <a:srgbClr val="FFFFFF"/>
            </a:solidFill>
          </a:endParaRPr>
        </a:p>
      </dsp:txBody>
      <dsp:txXfrm>
        <a:off x="113796" y="114393"/>
        <a:ext cx="2652728" cy="2103526"/>
      </dsp:txXfrm>
    </dsp:sp>
    <dsp:sp modelId="{20312DE6-EE4B-421A-8D9A-B844C90ED825}">
      <dsp:nvSpPr>
        <dsp:cNvPr id="0" name=""/>
        <dsp:cNvSpPr/>
      </dsp:nvSpPr>
      <dsp:spPr>
        <a:xfrm>
          <a:off x="2880319" y="2564827"/>
          <a:ext cx="4320480" cy="2331118"/>
        </a:xfrm>
        <a:prstGeom prst="rightArrow">
          <a:avLst>
            <a:gd name="adj1" fmla="val 75000"/>
            <a:gd name="adj2" fmla="val 50000"/>
          </a:avLst>
        </a:prstGeom>
        <a:solidFill>
          <a:srgbClr val="FFCC66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1" kern="1200" dirty="0" smtClean="0">
              <a:solidFill>
                <a:srgbClr val="FFFFFF"/>
              </a:solidFill>
            </a:rPr>
            <a:t>Guidelines  to use VS to measure SDG indicators</a:t>
          </a:r>
          <a:endParaRPr lang="en-GB" sz="2300" b="1" kern="1200" dirty="0">
            <a:solidFill>
              <a:srgbClr val="FFFFFF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1" kern="1200" dirty="0" smtClean="0">
              <a:solidFill>
                <a:srgbClr val="FFFFFF"/>
              </a:solidFill>
            </a:rPr>
            <a:t>LA survey model </a:t>
          </a:r>
          <a:endParaRPr lang="en-GB" sz="2300" b="1" kern="1200" dirty="0">
            <a:solidFill>
              <a:srgbClr val="FFFFFF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1" kern="1200" dirty="0" smtClean="0">
              <a:solidFill>
                <a:srgbClr val="FFFFFF"/>
              </a:solidFill>
            </a:rPr>
            <a:t>E-learning, UN Manual</a:t>
          </a:r>
          <a:endParaRPr lang="en-GB" sz="2300" b="1" kern="1200" dirty="0">
            <a:solidFill>
              <a:srgbClr val="FFFFFF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1" kern="1200" dirty="0" smtClean="0">
              <a:solidFill>
                <a:srgbClr val="FFFFFF"/>
              </a:solidFill>
            </a:rPr>
            <a:t>Corruption surveys</a:t>
          </a:r>
          <a:endParaRPr lang="en-GB" sz="2300" b="1" kern="1200" dirty="0">
            <a:solidFill>
              <a:srgbClr val="FFFFFF"/>
            </a:solidFill>
          </a:endParaRPr>
        </a:p>
      </dsp:txBody>
      <dsp:txXfrm>
        <a:off x="2880319" y="2856217"/>
        <a:ext cx="3446311" cy="1748338"/>
      </dsp:txXfrm>
    </dsp:sp>
    <dsp:sp modelId="{E08BD1EE-4BAF-4FB1-97D1-A3E6F43297AE}">
      <dsp:nvSpPr>
        <dsp:cNvPr id="0" name=""/>
        <dsp:cNvSpPr/>
      </dsp:nvSpPr>
      <dsp:spPr>
        <a:xfrm>
          <a:off x="0" y="2564827"/>
          <a:ext cx="2880320" cy="233111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smtClean="0">
              <a:solidFill>
                <a:srgbClr val="FFFFFF"/>
              </a:solidFill>
            </a:rPr>
            <a:t>Victimization surveys</a:t>
          </a:r>
          <a:endParaRPr lang="en-GB" sz="3600" b="1" kern="1200" dirty="0">
            <a:solidFill>
              <a:srgbClr val="FFFFFF"/>
            </a:solidFill>
          </a:endParaRPr>
        </a:p>
      </dsp:txBody>
      <dsp:txXfrm>
        <a:off x="113796" y="2678623"/>
        <a:ext cx="2652728" cy="2103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AFB4E-7CBA-4E08-B62E-146BBC0E3AB4}">
      <dsp:nvSpPr>
        <dsp:cNvPr id="0" name=""/>
        <dsp:cNvSpPr/>
      </dsp:nvSpPr>
      <dsp:spPr>
        <a:xfrm>
          <a:off x="3354049" y="9"/>
          <a:ext cx="5098166" cy="2264173"/>
        </a:xfrm>
        <a:prstGeom prst="rightArrow">
          <a:avLst>
            <a:gd name="adj1" fmla="val 75000"/>
            <a:gd name="adj2" fmla="val 50000"/>
          </a:avLst>
        </a:prstGeom>
        <a:solidFill>
          <a:srgbClr val="CC6AD4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 smtClean="0">
              <a:solidFill>
                <a:srgbClr val="FFFFFF"/>
              </a:solidFill>
            </a:rPr>
            <a:t>Multiple Systems Estimates (MSE)</a:t>
          </a:r>
          <a:endParaRPr lang="en-GB" sz="2000" kern="1200" dirty="0">
            <a:solidFill>
              <a:srgbClr val="FFFFFF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 smtClean="0">
              <a:solidFill>
                <a:srgbClr val="FFFFFF"/>
              </a:solidFill>
            </a:rPr>
            <a:t>Network scale approach in surveys</a:t>
          </a:r>
          <a:endParaRPr lang="en-GB" sz="2200" b="1" kern="1200" dirty="0">
            <a:solidFill>
              <a:srgbClr val="FFFFFF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 smtClean="0">
              <a:solidFill>
                <a:srgbClr val="FFFFFF"/>
              </a:solidFill>
            </a:rPr>
            <a:t>Illicit Financial Flows model </a:t>
          </a:r>
          <a:endParaRPr lang="en-GB" sz="2200" b="1" kern="1200" dirty="0">
            <a:solidFill>
              <a:srgbClr val="FFFFFF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 smtClean="0">
              <a:solidFill>
                <a:srgbClr val="FFFFFF"/>
              </a:solidFill>
            </a:rPr>
            <a:t>Use of surveys to estimate homicide </a:t>
          </a:r>
          <a:endParaRPr lang="en-GB" sz="2200" b="1" kern="1200" dirty="0">
            <a:solidFill>
              <a:srgbClr val="FFFFFF"/>
            </a:solidFill>
          </a:endParaRPr>
        </a:p>
      </dsp:txBody>
      <dsp:txXfrm>
        <a:off x="3354049" y="283031"/>
        <a:ext cx="4249101" cy="1698129"/>
      </dsp:txXfrm>
    </dsp:sp>
    <dsp:sp modelId="{E53AF67C-3B84-46ED-9AB1-064F58B6635C}">
      <dsp:nvSpPr>
        <dsp:cNvPr id="0" name=""/>
        <dsp:cNvSpPr/>
      </dsp:nvSpPr>
      <dsp:spPr>
        <a:xfrm>
          <a:off x="0" y="372"/>
          <a:ext cx="3398777" cy="2264173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3600" b="1" kern="1200" dirty="0" smtClean="0">
              <a:solidFill>
                <a:srgbClr val="FFFFFF"/>
              </a:solidFill>
            </a:rPr>
            <a:t>New approaches</a:t>
          </a:r>
          <a:endParaRPr lang="en-GB" sz="3600" kern="1200" dirty="0" smtClean="0">
            <a:solidFill>
              <a:srgbClr val="FFFFFF"/>
            </a:solidFill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smtClean="0">
              <a:solidFill>
                <a:srgbClr val="FFFFFF"/>
              </a:solidFill>
            </a:rPr>
            <a:t>to estimates</a:t>
          </a:r>
          <a:endParaRPr lang="en-GB" sz="3600" kern="1200" dirty="0">
            <a:solidFill>
              <a:srgbClr val="FFFFFF"/>
            </a:solidFill>
          </a:endParaRPr>
        </a:p>
      </dsp:txBody>
      <dsp:txXfrm>
        <a:off x="110528" y="110900"/>
        <a:ext cx="3177721" cy="2043117"/>
      </dsp:txXfrm>
    </dsp:sp>
    <dsp:sp modelId="{20312DE6-EE4B-421A-8D9A-B844C90ED825}">
      <dsp:nvSpPr>
        <dsp:cNvPr id="0" name=""/>
        <dsp:cNvSpPr/>
      </dsp:nvSpPr>
      <dsp:spPr>
        <a:xfrm>
          <a:off x="3399607" y="2490962"/>
          <a:ext cx="5093187" cy="2405208"/>
        </a:xfrm>
        <a:prstGeom prst="rightArrow">
          <a:avLst>
            <a:gd name="adj1" fmla="val 75000"/>
            <a:gd name="adj2" fmla="val 50000"/>
          </a:avLst>
        </a:prstGeom>
        <a:solidFill>
          <a:srgbClr val="FFCC66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 smtClean="0">
              <a:solidFill>
                <a:srgbClr val="FFFFFF"/>
              </a:solidFill>
            </a:rPr>
            <a:t>Use of hospital records</a:t>
          </a:r>
          <a:endParaRPr lang="en-GB" sz="2200" b="1" kern="1200" dirty="0">
            <a:solidFill>
              <a:srgbClr val="FFFFFF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 smtClean="0">
              <a:solidFill>
                <a:srgbClr val="FFFFFF"/>
              </a:solidFill>
            </a:rPr>
            <a:t>Framework to measure organized crime</a:t>
          </a:r>
          <a:endParaRPr lang="en-GB" sz="2200" b="1" kern="1200" dirty="0">
            <a:solidFill>
              <a:srgbClr val="FFFFFF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 smtClean="0">
              <a:solidFill>
                <a:srgbClr val="FFFFFF"/>
              </a:solidFill>
            </a:rPr>
            <a:t>Big data</a:t>
          </a:r>
          <a:endParaRPr lang="en-GB" sz="2200" b="1" kern="1200" dirty="0">
            <a:solidFill>
              <a:srgbClr val="FFFFFF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 smtClean="0">
              <a:solidFill>
                <a:srgbClr val="FFFFFF"/>
              </a:solidFill>
            </a:rPr>
            <a:t>National Firearms Data system</a:t>
          </a:r>
          <a:endParaRPr lang="en-GB" sz="2200" b="1" kern="1200" dirty="0">
            <a:solidFill>
              <a:srgbClr val="FFFFFF"/>
            </a:solidFill>
          </a:endParaRPr>
        </a:p>
      </dsp:txBody>
      <dsp:txXfrm>
        <a:off x="3399607" y="2791613"/>
        <a:ext cx="4191234" cy="1803906"/>
      </dsp:txXfrm>
    </dsp:sp>
    <dsp:sp modelId="{E08BD1EE-4BAF-4FB1-97D1-A3E6F43297AE}">
      <dsp:nvSpPr>
        <dsp:cNvPr id="0" name=""/>
        <dsp:cNvSpPr/>
      </dsp:nvSpPr>
      <dsp:spPr>
        <a:xfrm>
          <a:off x="4148" y="2561480"/>
          <a:ext cx="3395458" cy="2264173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b="1" kern="1200" dirty="0" smtClean="0">
              <a:solidFill>
                <a:srgbClr val="FFFFFF"/>
              </a:solidFill>
            </a:rPr>
            <a:t>Innovative use of existing sources</a:t>
          </a:r>
          <a:endParaRPr lang="en-GB" sz="3900" b="1" kern="1200" dirty="0">
            <a:solidFill>
              <a:srgbClr val="FFFFFF"/>
            </a:solidFill>
          </a:endParaRPr>
        </a:p>
      </dsp:txBody>
      <dsp:txXfrm>
        <a:off x="114676" y="2672008"/>
        <a:ext cx="3174402" cy="2043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0BFAC-565B-4614-B030-F635AD9715D5}">
      <dsp:nvSpPr>
        <dsp:cNvPr id="0" name=""/>
        <dsp:cNvSpPr/>
      </dsp:nvSpPr>
      <dsp:spPr>
        <a:xfrm rot="19200000">
          <a:off x="1912" y="1879254"/>
          <a:ext cx="1888350" cy="1227427"/>
        </a:xfrm>
        <a:prstGeom prst="round2Same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FF"/>
              </a:solidFill>
            </a:rPr>
            <a:t>Quality</a:t>
          </a:r>
          <a:endParaRPr lang="en-GB" sz="2400" b="1" kern="1200" dirty="0">
            <a:solidFill>
              <a:srgbClr val="FFFFFF"/>
            </a:solidFill>
          </a:endParaRPr>
        </a:p>
      </dsp:txBody>
      <dsp:txXfrm>
        <a:off x="81087" y="1932163"/>
        <a:ext cx="1768514" cy="1167509"/>
      </dsp:txXfrm>
    </dsp:sp>
    <dsp:sp modelId="{12FC4E3E-2E6A-433D-A80A-ACE201DF0F43}">
      <dsp:nvSpPr>
        <dsp:cNvPr id="0" name=""/>
        <dsp:cNvSpPr/>
      </dsp:nvSpPr>
      <dsp:spPr>
        <a:xfrm>
          <a:off x="2139828" y="1101116"/>
          <a:ext cx="1888350" cy="1227427"/>
        </a:xfrm>
        <a:prstGeom prst="round2Same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FF"/>
              </a:solidFill>
            </a:rPr>
            <a:t>Ownership</a:t>
          </a:r>
          <a:endParaRPr lang="en-GB" sz="2400" b="1" kern="1200" dirty="0">
            <a:solidFill>
              <a:srgbClr val="FFFFFF"/>
            </a:solidFill>
          </a:endParaRPr>
        </a:p>
      </dsp:txBody>
      <dsp:txXfrm>
        <a:off x="2199746" y="1161034"/>
        <a:ext cx="1768514" cy="1167509"/>
      </dsp:txXfrm>
    </dsp:sp>
    <dsp:sp modelId="{FF00430B-EF55-4E3D-BED8-D693A63D4F8A}">
      <dsp:nvSpPr>
        <dsp:cNvPr id="0" name=""/>
        <dsp:cNvSpPr/>
      </dsp:nvSpPr>
      <dsp:spPr>
        <a:xfrm rot="2400000">
          <a:off x="4277745" y="1879254"/>
          <a:ext cx="1888350" cy="1227427"/>
        </a:xfrm>
        <a:prstGeom prst="round2SameRect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FF"/>
              </a:solidFill>
            </a:rPr>
            <a:t>Coordination</a:t>
          </a:r>
          <a:endParaRPr lang="en-GB" sz="2400" b="1" kern="1200" dirty="0">
            <a:solidFill>
              <a:srgbClr val="FFFFFF"/>
            </a:solidFill>
          </a:endParaRPr>
        </a:p>
      </dsp:txBody>
      <dsp:txXfrm>
        <a:off x="4318406" y="1932163"/>
        <a:ext cx="1768514" cy="1167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8564" cy="49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7" tIns="47518" rIns="95037" bIns="47518" numCol="1" anchor="t" anchorCtr="0" compatLnSpc="1">
            <a:prstTxWarp prst="textNoShape">
              <a:avLst/>
            </a:prstTxWarp>
          </a:bodyPr>
          <a:lstStyle>
            <a:lvl1pPr defTabSz="95048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050" y="1"/>
            <a:ext cx="2948563" cy="49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7" tIns="47518" rIns="95037" bIns="47518" numCol="1" anchor="t" anchorCtr="0" compatLnSpc="1">
            <a:prstTxWarp prst="textNoShape">
              <a:avLst/>
            </a:prstTxWarp>
          </a:bodyPr>
          <a:lstStyle>
            <a:lvl1pPr algn="r" defTabSz="95048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935"/>
            <a:ext cx="2948564" cy="49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7" tIns="47518" rIns="95037" bIns="47518" numCol="1" anchor="b" anchorCtr="0" compatLnSpc="1">
            <a:prstTxWarp prst="textNoShape">
              <a:avLst/>
            </a:prstTxWarp>
          </a:bodyPr>
          <a:lstStyle>
            <a:lvl1pPr defTabSz="95048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050" y="9445935"/>
            <a:ext cx="2948563" cy="49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7" tIns="47518" rIns="95037" bIns="47518" numCol="1" anchor="b" anchorCtr="0" compatLnSpc="1">
            <a:prstTxWarp prst="textNoShape">
              <a:avLst/>
            </a:prstTxWarp>
          </a:bodyPr>
          <a:lstStyle>
            <a:lvl1pPr algn="r" defTabSz="95048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EFC5B61-30B2-4507-BB61-D90C3019A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2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698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35" y="0"/>
            <a:ext cx="2927698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75" y="769938"/>
            <a:ext cx="4919663" cy="3690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536" y="4690130"/>
            <a:ext cx="5007903" cy="453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7147"/>
            <a:ext cx="2927698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35" y="9457147"/>
            <a:ext cx="2927698" cy="4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CCE129-6527-4B57-A9C1-CEA82AADC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28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 userDrawn="1"/>
        </p:nvSpPr>
        <p:spPr bwMode="auto">
          <a:xfrm>
            <a:off x="0" y="0"/>
            <a:ext cx="9144000" cy="31099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1113" descr="UNODC_logo_E_unblue_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268413"/>
            <a:ext cx="7489825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2525713" y="3429000"/>
            <a:ext cx="5791200" cy="549275"/>
          </a:xfrm>
        </p:spPr>
        <p:txBody>
          <a:bodyPr anchor="t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324600" y="61722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3205" y="6441366"/>
            <a:ext cx="2133600" cy="365125"/>
          </a:xfrm>
          <a:prstGeom prst="rect">
            <a:avLst/>
          </a:prstGeom>
        </p:spPr>
        <p:txBody>
          <a:bodyPr/>
          <a:lstStyle/>
          <a:p>
            <a:fld id="{8FBD0833-131F-4324-89D1-E19EE6D2FDA4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ED1C21-10AD-4727-A238-A45FA7FEE40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79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CFC03-EE9D-4003-8825-A8986AB57F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7BF6-068C-4F68-9FF9-65A7FDCED5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ACF1-D1FF-442B-B660-2014E2162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B088-217E-4B32-A73C-29ED48FE8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2AC8-7CC3-4A5D-910D-ACF8155B94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9EDF-9CFD-4548-9089-ADAA75BC59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3CC3E-1BB8-4ACC-9CFA-DA8D9D8BBC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B521D-6B53-4679-874F-6955CD2A57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62C9A-0B38-4765-BAC6-73BF4404E3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60F6-8356-4E7E-AE2D-E675D6EEB9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2337E-0F47-4B8D-B440-80D535C078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6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-171450"/>
            <a:ext cx="9144000" cy="898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74" descr="UNODC_logo_E_unblue_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17463"/>
            <a:ext cx="324167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FA6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D0F89D7-BBA7-4594-91C8-52D15A7B5E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251520" y="3213100"/>
            <a:ext cx="8568952" cy="1569660"/>
          </a:xfrm>
        </p:spPr>
        <p:txBody>
          <a:bodyPr/>
          <a:lstStyle/>
          <a:p>
            <a:pPr algn="ctr"/>
            <a:r>
              <a:rPr lang="en-US" sz="2800" dirty="0" smtClean="0"/>
              <a:t>Global Alliance for Reporting Progress on Promoting Peaceful, Just and Inclusive Societies</a:t>
            </a:r>
            <a:br>
              <a:rPr lang="en-US" sz="2800" dirty="0" smtClean="0"/>
            </a:br>
            <a:r>
              <a:rPr lang="en-US" sz="2000" dirty="0" smtClean="0"/>
              <a:t>First Meeting Buenos Aires June 2017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GB" sz="2000" dirty="0"/>
          </a:p>
        </p:txBody>
      </p:sp>
      <p:sp>
        <p:nvSpPr>
          <p:cNvPr id="14339" name="Rectangle 40"/>
          <p:cNvSpPr>
            <a:spLocks noChangeArrowheads="1"/>
          </p:cNvSpPr>
          <p:nvPr/>
        </p:nvSpPr>
        <p:spPr bwMode="auto">
          <a:xfrm>
            <a:off x="6324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b="1">
              <a:latin typeface="Arial Narrow" pitchFamily="34" charset="0"/>
            </a:endParaRPr>
          </a:p>
        </p:txBody>
      </p:sp>
      <p:sp>
        <p:nvSpPr>
          <p:cNvPr id="4" name="Rectangle 41"/>
          <p:cNvSpPr txBox="1">
            <a:spLocks noChangeArrowheads="1"/>
          </p:cNvSpPr>
          <p:nvPr/>
        </p:nvSpPr>
        <p:spPr bwMode="auto">
          <a:xfrm>
            <a:off x="1907704" y="5762166"/>
            <a:ext cx="5904656" cy="82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de-DE" altLang="en-US" sz="1800" i="1" kern="0" dirty="0" smtClean="0"/>
              <a:t>Angela Me Chief Research and Trend Analysis Branch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de-DE" altLang="en-US" sz="1800" i="1" kern="0" dirty="0" smtClean="0"/>
              <a:t>UNODC</a:t>
            </a:r>
            <a:endParaRPr lang="en-US" altLang="en-US" sz="1800" i="1" kern="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565400"/>
            <a:ext cx="2743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2400" cy="1143000"/>
          </a:xfrm>
        </p:spPr>
        <p:txBody>
          <a:bodyPr/>
          <a:lstStyle/>
          <a:p>
            <a:r>
              <a:rPr lang="en-GB" altLang="en-US" sz="3200" dirty="0" smtClean="0">
                <a:latin typeface="Calibri" pitchFamily="34" charset="0"/>
              </a:rPr>
              <a:t>Gender-sensitive homicide statistics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838200" y="2035175"/>
            <a:ext cx="3889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300">
                <a:solidFill>
                  <a:srgbClr val="FFFFFF"/>
                </a:solidFill>
                <a:latin typeface="Arial" charset="0"/>
              </a:defRPr>
            </a:lvl1pPr>
            <a:lvl2pPr marL="742950" indent="-285750" eaLnBrk="0" hangingPunct="0">
              <a:defRPr sz="7300">
                <a:solidFill>
                  <a:srgbClr val="FFFFFF"/>
                </a:solidFill>
                <a:latin typeface="Arial" charset="0"/>
              </a:defRPr>
            </a:lvl2pPr>
            <a:lvl3pPr marL="1143000" indent="-228600" eaLnBrk="0" hangingPunct="0">
              <a:defRPr sz="7300">
                <a:solidFill>
                  <a:srgbClr val="FFFFFF"/>
                </a:solidFill>
                <a:latin typeface="Arial" charset="0"/>
              </a:defRPr>
            </a:lvl3pPr>
            <a:lvl4pPr marL="1600200" indent="-228600" eaLnBrk="0" hangingPunct="0">
              <a:defRPr sz="7300">
                <a:solidFill>
                  <a:srgbClr val="FFFFFF"/>
                </a:solidFill>
                <a:latin typeface="Arial" charset="0"/>
              </a:defRPr>
            </a:lvl4pPr>
            <a:lvl5pPr marL="2057400" indent="-228600" eaLnBrk="0" hangingPunct="0">
              <a:defRPr sz="7300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rgbClr val="FFFF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600" b="1"/>
              <a:t>Victims of homicide by </a:t>
            </a:r>
            <a:r>
              <a:rPr lang="en-GB" altLang="en-US" sz="1600" b="1">
                <a:solidFill>
                  <a:srgbClr val="FF0000"/>
                </a:solidFill>
              </a:rPr>
              <a:t>sex</a:t>
            </a:r>
            <a:r>
              <a:rPr lang="en-GB" altLang="en-US" sz="1600" b="1"/>
              <a:t>, 2013-2014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63" y="-153988"/>
            <a:ext cx="1514475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8692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565400"/>
            <a:ext cx="2743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2565400"/>
            <a:ext cx="225742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78898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en-GB" altLang="en-US" sz="3200" dirty="0" smtClean="0">
                <a:latin typeface="Calibri" pitchFamily="34" charset="0"/>
              </a:rPr>
              <a:t>Gender-sensitive homicide statistics</a:t>
            </a:r>
            <a:endParaRPr lang="en-GB" altLang="en-US" sz="3200" kern="0" dirty="0" smtClean="0">
              <a:latin typeface="Calibri" pitchFamily="34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838200" y="2035175"/>
            <a:ext cx="4957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300">
                <a:solidFill>
                  <a:srgbClr val="FFFFFF"/>
                </a:solidFill>
                <a:latin typeface="Arial" charset="0"/>
              </a:defRPr>
            </a:lvl1pPr>
            <a:lvl2pPr marL="742950" indent="-285750" eaLnBrk="0" hangingPunct="0">
              <a:defRPr sz="7300">
                <a:solidFill>
                  <a:srgbClr val="FFFFFF"/>
                </a:solidFill>
                <a:latin typeface="Arial" charset="0"/>
              </a:defRPr>
            </a:lvl2pPr>
            <a:lvl3pPr marL="1143000" indent="-228600" eaLnBrk="0" hangingPunct="0">
              <a:defRPr sz="7300">
                <a:solidFill>
                  <a:srgbClr val="FFFFFF"/>
                </a:solidFill>
                <a:latin typeface="Arial" charset="0"/>
              </a:defRPr>
            </a:lvl3pPr>
            <a:lvl4pPr marL="1600200" indent="-228600" eaLnBrk="0" hangingPunct="0">
              <a:defRPr sz="7300">
                <a:solidFill>
                  <a:srgbClr val="FFFFFF"/>
                </a:solidFill>
                <a:latin typeface="Arial" charset="0"/>
              </a:defRPr>
            </a:lvl4pPr>
            <a:lvl5pPr marL="2057400" indent="-228600" eaLnBrk="0" hangingPunct="0">
              <a:defRPr sz="7300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300">
                <a:solidFill>
                  <a:srgbClr val="FFFFFF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600" b="1"/>
              <a:t>Victims of homicide by </a:t>
            </a:r>
            <a:r>
              <a:rPr lang="en-GB" altLang="en-US" sz="1600" b="1">
                <a:solidFill>
                  <a:srgbClr val="FF0000"/>
                </a:solidFill>
              </a:rPr>
              <a:t>sex</a:t>
            </a:r>
            <a:r>
              <a:rPr lang="en-GB" altLang="en-US" sz="1600" b="1"/>
              <a:t> and </a:t>
            </a:r>
            <a:r>
              <a:rPr lang="en-GB" altLang="en-US" sz="1600" b="1">
                <a:solidFill>
                  <a:srgbClr val="FF0000"/>
                </a:solidFill>
              </a:rPr>
              <a:t>type</a:t>
            </a:r>
            <a:r>
              <a:rPr lang="en-GB" altLang="en-US" sz="1600" b="1"/>
              <a:t>, 2013-2014</a:t>
            </a: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63" y="-153988"/>
            <a:ext cx="1514475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38991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765175"/>
            <a:ext cx="7772400" cy="1143000"/>
          </a:xfrm>
        </p:spPr>
        <p:txBody>
          <a:bodyPr/>
          <a:lstStyle/>
          <a:p>
            <a:r>
              <a:rPr lang="en-GB" altLang="en-US" sz="3200" dirty="0" smtClean="0">
                <a:latin typeface="Calibri" pitchFamily="34" charset="0"/>
              </a:rPr>
              <a:t>Gender-sensitive homicide statistics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349750" y="2820988"/>
            <a:ext cx="4445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rgbClr val="FFFFFF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FFFFFF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FFFFFF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300">
                <a:latin typeface="Arial" charset="0"/>
              </a:rPr>
              <a:t> 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89138"/>
            <a:ext cx="7050087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63" y="-153988"/>
            <a:ext cx="1514475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77160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6000" dirty="0" smtClean="0"/>
              <a:t>Innovation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Revolution?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>
                <a:solidFill>
                  <a:srgbClr val="FF0000"/>
                </a:solidFill>
              </a:rPr>
              <a:t>Progressive Revolution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b="1" i="1" dirty="0" smtClean="0">
                <a:solidFill>
                  <a:srgbClr val="FFFFFF"/>
                </a:solidFill>
              </a:rPr>
              <a:t>Example of experience and perception </a:t>
            </a:r>
            <a:endParaRPr lang="en-GB" sz="4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pPr algn="ctr"/>
            <a:r>
              <a:rPr lang="en-GB" sz="4000" dirty="0" smtClean="0"/>
              <a:t>Innovation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00870928"/>
              </p:ext>
            </p:extLst>
          </p:nvPr>
        </p:nvGraphicFramePr>
        <p:xfrm>
          <a:off x="323528" y="1844824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0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i="1" dirty="0" smtClean="0">
                <a:solidFill>
                  <a:srgbClr val="FF0000"/>
                </a:solidFill>
              </a:rPr>
              <a:t>….Connecting the dots to measure transnational crime…</a:t>
            </a:r>
            <a:endParaRPr lang="en-GB" sz="40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FF"/>
                </a:solidFill>
              </a:rPr>
              <a:t>Need for regional and international cooperation on monitoring trafficking in persons, organized crime, illicit financial flows, firearms trafficking</a:t>
            </a:r>
            <a:endParaRPr lang="en-GB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7647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National statistics can be improved with data from other countries and can help national authorities to address the problem  </a:t>
            </a:r>
            <a:endParaRPr lang="en-GB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724304"/>
              </p:ext>
            </p:extLst>
          </p:nvPr>
        </p:nvGraphicFramePr>
        <p:xfrm>
          <a:off x="1331640" y="2311131"/>
          <a:ext cx="64264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84482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Wildlife seizures  </a:t>
            </a:r>
            <a:r>
              <a:rPr lang="en-GB" sz="1100" dirty="0" smtClean="0"/>
              <a:t>Source: UNODC WISE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5669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79512" y="1198882"/>
            <a:ext cx="4824536" cy="3312368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3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91880" y="836712"/>
            <a:ext cx="4536504" cy="4104456"/>
          </a:xfrm>
          <a:prstGeom prst="rect">
            <a:avLst/>
          </a:prstGeom>
          <a:solidFill>
            <a:srgbClr val="92D050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3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91880" y="1198882"/>
            <a:ext cx="1512168" cy="3312368"/>
          </a:xfrm>
          <a:prstGeom prst="rect">
            <a:avLst/>
          </a:prstGeom>
          <a:pattFill prst="pct5">
            <a:fgClr>
              <a:srgbClr val="FF6600"/>
            </a:fgClr>
            <a:bgClr>
              <a:srgbClr val="92D050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3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1330" y="2258868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Programme development, policy change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45776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Advocacy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84024" y="566124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Data, statistics, indicators for what purposes?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659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36784798"/>
              </p:ext>
            </p:extLst>
          </p:nvPr>
        </p:nvGraphicFramePr>
        <p:xfrm>
          <a:off x="1547664" y="1525458"/>
          <a:ext cx="6168008" cy="420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157" y="98072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SDG monitoring for policy change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73325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FF0000"/>
                </a:solidFill>
              </a:rPr>
              <a:t>In the spirit of goal 16 need to support transparent, effective, inclusive national statistical institutions</a:t>
            </a:r>
            <a:endParaRPr lang="en-GB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436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78996366"/>
              </p:ext>
            </p:extLst>
          </p:nvPr>
        </p:nvGraphicFramePr>
        <p:xfrm>
          <a:off x="-684584" y="1124744"/>
          <a:ext cx="734481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36196" y="1301859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What tools are available?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10101" y="299695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Quantity and quality of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56176" y="4725144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Data for advocacy or policy making? 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4350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2535746" y="1484784"/>
            <a:ext cx="4000500" cy="1714500"/>
          </a:xfrm>
        </p:spPr>
        <p:txBody>
          <a:bodyPr/>
          <a:lstStyle/>
          <a:p>
            <a:pPr algn="ctr"/>
            <a:r>
              <a:rPr lang="de-DE" dirty="0" smtClean="0"/>
              <a:t>Thank you </a:t>
            </a:r>
            <a:br>
              <a:rPr lang="de-DE" dirty="0" smtClean="0"/>
            </a:br>
            <a:r>
              <a:rPr lang="de-DE" dirty="0" smtClean="0"/>
              <a:t>for your attention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3717032"/>
            <a:ext cx="81369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2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97502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470025"/>
          </a:xfrm>
        </p:spPr>
        <p:txBody>
          <a:bodyPr/>
          <a:lstStyle/>
          <a:p>
            <a:r>
              <a:rPr lang="en-GB" sz="4000" dirty="0" smtClean="0"/>
              <a:t>What </a:t>
            </a:r>
            <a:r>
              <a:rPr lang="en-GB" sz="4000" dirty="0" smtClean="0"/>
              <a:t>types of efforts </a:t>
            </a:r>
            <a:r>
              <a:rPr lang="en-GB" sz="4000" dirty="0" smtClean="0"/>
              <a:t>are needed within national </a:t>
            </a:r>
            <a:r>
              <a:rPr lang="en-GB" sz="4000" dirty="0" smtClean="0"/>
              <a:t>information systems </a:t>
            </a:r>
            <a:r>
              <a:rPr lang="en-GB" sz="4000" dirty="0" smtClean="0"/>
              <a:t>to measure goal 16+?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794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584024" y="1232756"/>
            <a:ext cx="4824536" cy="3312368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3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427984" y="1232756"/>
            <a:ext cx="3744416" cy="3312368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3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2416" y="2258867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Innovative approaches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84024" y="1411041"/>
            <a:ext cx="3771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Consolidation of existing approaches, improvement in </a:t>
            </a:r>
            <a:r>
              <a:rPr lang="en-GB" sz="2800" dirty="0" smtClean="0"/>
              <a:t>existing data </a:t>
            </a:r>
            <a:r>
              <a:rPr lang="en-GB" sz="2800" dirty="0" smtClean="0"/>
              <a:t>collection, dissemination, analysis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84024" y="566124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 “balanced” approach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831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pPr algn="ctr"/>
            <a:r>
              <a:rPr lang="en-GB" sz="4000" dirty="0" smtClean="0"/>
              <a:t>Consolidation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2881240"/>
              </p:ext>
            </p:extLst>
          </p:nvPr>
        </p:nvGraphicFramePr>
        <p:xfrm>
          <a:off x="971600" y="1772816"/>
          <a:ext cx="72008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842963"/>
          </a:xfrm>
        </p:spPr>
        <p:txBody>
          <a:bodyPr/>
          <a:lstStyle/>
          <a:p>
            <a:r>
              <a:rPr lang="en-GB" altLang="en-US" b="0" dirty="0" smtClean="0">
                <a:latin typeface="Calibri" pitchFamily="34" charset="0"/>
              </a:rPr>
              <a:t/>
            </a:r>
            <a:br>
              <a:rPr lang="en-GB" altLang="en-US" b="0" dirty="0" smtClean="0">
                <a:latin typeface="Calibri" pitchFamily="34" charset="0"/>
              </a:rPr>
            </a:br>
            <a:r>
              <a:rPr lang="en-GB" altLang="en-US" dirty="0" smtClean="0"/>
              <a:t>Improving Crime statistics to make it more relevant for </a:t>
            </a:r>
            <a:r>
              <a:rPr lang="en-GB" altLang="en-US" sz="2800" dirty="0"/>
              <a:t>SDG 16+ </a:t>
            </a:r>
            <a:r>
              <a:rPr lang="en-GB" altLang="en-US" sz="2800" dirty="0" smtClean="0"/>
              <a:t>monitoring and </a:t>
            </a:r>
            <a:r>
              <a:rPr lang="en-GB" altLang="en-US" dirty="0" smtClean="0"/>
              <a:t>policy making</a:t>
            </a:r>
            <a:r>
              <a:rPr lang="en-GB" altLang="en-US" sz="3200" dirty="0" smtClean="0"/>
              <a:t> </a:t>
            </a:r>
            <a:endParaRPr lang="en-GB" altLang="en-US" dirty="0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61960"/>
            <a:ext cx="3240360" cy="459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63" y="-153988"/>
            <a:ext cx="1514475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27030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681" y="1828800"/>
            <a:ext cx="62674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692150" y="796925"/>
            <a:ext cx="7705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latin typeface="Calibri" panose="020F0502020204030204" pitchFamily="34" charset="0"/>
              </a:rPr>
              <a:t>The power of </a:t>
            </a:r>
            <a:r>
              <a:rPr lang="en-GB" sz="2400" b="1" dirty="0" err="1" smtClean="0">
                <a:latin typeface="Calibri" panose="020F0502020204030204" pitchFamily="34" charset="0"/>
              </a:rPr>
              <a:t>disaggregations</a:t>
            </a:r>
            <a:r>
              <a:rPr lang="en-GB" sz="2400" b="1" dirty="0" smtClean="0">
                <a:latin typeface="Calibri" panose="020F0502020204030204" pitchFamily="34" charset="0"/>
              </a:rPr>
              <a:t> 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48627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61878"/>
            <a:ext cx="492442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8" y="4293096"/>
            <a:ext cx="52292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5829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8254908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75545" y="1027757"/>
            <a:ext cx="7705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dirty="0" smtClean="0">
                <a:latin typeface="Calibri" panose="020F0502020204030204" pitchFamily="34" charset="0"/>
              </a:rPr>
              <a:t>A zoom on homicide</a:t>
            </a:r>
            <a:endParaRPr lang="en-GB" sz="4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102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"/>
          <p:cNvSpPr txBox="1">
            <a:spLocks noChangeArrowheads="1"/>
          </p:cNvSpPr>
          <p:nvPr/>
        </p:nvSpPr>
        <p:spPr bwMode="auto">
          <a:xfrm>
            <a:off x="728663" y="922338"/>
            <a:ext cx="7705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dirty="0">
                <a:latin typeface="Calibri" pitchFamily="34" charset="0"/>
              </a:rPr>
              <a:t>An example of the impact of the ICCS</a:t>
            </a:r>
            <a:endParaRPr lang="en-GB" sz="2400" b="1" dirty="0">
              <a:latin typeface="Calibri" pitchFamily="34" charset="0"/>
            </a:endParaRP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649540"/>
            <a:ext cx="5904656" cy="517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81536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77A5D5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DCFE7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339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Custom Design</vt:lpstr>
      <vt:lpstr>Global Alliance for Reporting Progress on Promoting Peaceful, Just and Inclusive Societies First Meeting Buenos Aires June 2017 </vt:lpstr>
      <vt:lpstr>PowerPoint Presentation</vt:lpstr>
      <vt:lpstr>What types of efforts are needed within national information systems to measure goal 16+?</vt:lpstr>
      <vt:lpstr>PowerPoint Presentation</vt:lpstr>
      <vt:lpstr>Consolidation</vt:lpstr>
      <vt:lpstr> Improving Crime statistics to make it more relevant for SDG 16+ monitoring and policy making </vt:lpstr>
      <vt:lpstr>PowerPoint Presentation</vt:lpstr>
      <vt:lpstr>PowerPoint Presentation</vt:lpstr>
      <vt:lpstr>PowerPoint Presentation</vt:lpstr>
      <vt:lpstr>Gender-sensitive homicide statistics</vt:lpstr>
      <vt:lpstr>PowerPoint Presentation</vt:lpstr>
      <vt:lpstr>Gender-sensitive homicide statistics</vt:lpstr>
      <vt:lpstr>Innovation</vt:lpstr>
      <vt:lpstr>Progressive Revolution</vt:lpstr>
      <vt:lpstr>Innovation</vt:lpstr>
      <vt:lpstr>….Connecting the dots to measure transnational crime…</vt:lpstr>
      <vt:lpstr>PowerPoint Presentation</vt:lpstr>
      <vt:lpstr>PowerPoint Presentation</vt:lpstr>
      <vt:lpstr>PowerPoint Presentation</vt:lpstr>
      <vt:lpstr>Thank you  for your attention</vt:lpstr>
    </vt:vector>
  </TitlesOfParts>
  <Company>UNOV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Testuser</dc:creator>
  <cp:lastModifiedBy>setup1</cp:lastModifiedBy>
  <cp:revision>321</cp:revision>
  <cp:lastPrinted>2016-12-01T11:47:29Z</cp:lastPrinted>
  <dcterms:created xsi:type="dcterms:W3CDTF">2003-04-01T06:49:12Z</dcterms:created>
  <dcterms:modified xsi:type="dcterms:W3CDTF">2017-06-14T10:15:14Z</dcterms:modified>
</cp:coreProperties>
</file>