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5" r:id="rId5"/>
    <p:sldId id="382" r:id="rId6"/>
    <p:sldId id="372" r:id="rId7"/>
    <p:sldId id="337" r:id="rId8"/>
    <p:sldId id="286" r:id="rId9"/>
    <p:sldId id="262" r:id="rId10"/>
    <p:sldId id="380" r:id="rId11"/>
    <p:sldId id="377" r:id="rId12"/>
    <p:sldId id="256" r:id="rId13"/>
    <p:sldId id="284" r:id="rId14"/>
    <p:sldId id="283" r:id="rId15"/>
    <p:sldId id="381" r:id="rId16"/>
  </p:sldIdLst>
  <p:sldSz cx="12192000" cy="6858000"/>
  <p:notesSz cx="7010400" cy="92964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49013F-AB80-473F-8AAC-9197FD40FF7F}" v="8" dt="2019-10-17T19:04:48.7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Mercado" userId="a09d5c2d-234d-476c-b485-43d7514729b2" providerId="ADAL" clId="{9AFBDA07-06EC-43C5-99B4-4B0F3228082F}"/>
    <pc:docChg chg="undo custSel addSld delSld modSld sldOrd">
      <pc:chgData name="Ruben Mercado" userId="a09d5c2d-234d-476c-b485-43d7514729b2" providerId="ADAL" clId="{9AFBDA07-06EC-43C5-99B4-4B0F3228082F}" dt="2019-10-14T22:11:37.803" v="3256" actId="20577"/>
      <pc:docMkLst>
        <pc:docMk/>
      </pc:docMkLst>
      <pc:sldChg chg="addSp delSp modSp delAnim modAnim">
        <pc:chgData name="Ruben Mercado" userId="a09d5c2d-234d-476c-b485-43d7514729b2" providerId="ADAL" clId="{9AFBDA07-06EC-43C5-99B4-4B0F3228082F}" dt="2019-10-13T14:52:18.945" v="2897" actId="1076"/>
        <pc:sldMkLst>
          <pc:docMk/>
          <pc:sldMk cId="1437651185" sldId="256"/>
        </pc:sldMkLst>
        <pc:spChg chg="mod">
          <ac:chgData name="Ruben Mercado" userId="a09d5c2d-234d-476c-b485-43d7514729b2" providerId="ADAL" clId="{9AFBDA07-06EC-43C5-99B4-4B0F3228082F}" dt="2019-10-13T14:50:09.279" v="2642" actId="20577"/>
          <ac:spMkLst>
            <pc:docMk/>
            <pc:sldMk cId="1437651185" sldId="256"/>
            <ac:spMk id="2" creationId="{F210A838-C06E-46FB-B1CC-9E639667019F}"/>
          </ac:spMkLst>
        </pc:spChg>
        <pc:spChg chg="del">
          <ac:chgData name="Ruben Mercado" userId="a09d5c2d-234d-476c-b485-43d7514729b2" providerId="ADAL" clId="{9AFBDA07-06EC-43C5-99B4-4B0F3228082F}" dt="2019-10-13T14:51:37.623" v="2892" actId="478"/>
          <ac:spMkLst>
            <pc:docMk/>
            <pc:sldMk cId="1437651185" sldId="256"/>
            <ac:spMk id="4" creationId="{BCCBCAF0-7EC0-4DBC-8AC2-73E4A47ADA2B}"/>
          </ac:spMkLst>
        </pc:spChg>
        <pc:spChg chg="mod">
          <ac:chgData name="Ruben Mercado" userId="a09d5c2d-234d-476c-b485-43d7514729b2" providerId="ADAL" clId="{9AFBDA07-06EC-43C5-99B4-4B0F3228082F}" dt="2019-10-13T14:52:03.210" v="2893" actId="1076"/>
          <ac:spMkLst>
            <pc:docMk/>
            <pc:sldMk cId="1437651185" sldId="256"/>
            <ac:spMk id="5" creationId="{2B173E17-E52A-4EB7-8E67-BF4799633FDA}"/>
          </ac:spMkLst>
        </pc:spChg>
        <pc:spChg chg="mod">
          <ac:chgData name="Ruben Mercado" userId="a09d5c2d-234d-476c-b485-43d7514729b2" providerId="ADAL" clId="{9AFBDA07-06EC-43C5-99B4-4B0F3228082F}" dt="2019-10-13T14:52:07.070" v="2894" actId="1076"/>
          <ac:spMkLst>
            <pc:docMk/>
            <pc:sldMk cId="1437651185" sldId="256"/>
            <ac:spMk id="6" creationId="{1419898D-77EF-4934-95BA-B222882C3501}"/>
          </ac:spMkLst>
        </pc:spChg>
        <pc:spChg chg="add mod">
          <ac:chgData name="Ruben Mercado" userId="a09d5c2d-234d-476c-b485-43d7514729b2" providerId="ADAL" clId="{9AFBDA07-06EC-43C5-99B4-4B0F3228082F}" dt="2019-10-13T14:52:18.945" v="2897" actId="1076"/>
          <ac:spMkLst>
            <pc:docMk/>
            <pc:sldMk cId="1437651185" sldId="256"/>
            <ac:spMk id="7" creationId="{42F5A1B3-B68B-4708-A1CE-F8AA33A46862}"/>
          </ac:spMkLst>
        </pc:spChg>
        <pc:spChg chg="del">
          <ac:chgData name="Ruben Mercado" userId="a09d5c2d-234d-476c-b485-43d7514729b2" providerId="ADAL" clId="{9AFBDA07-06EC-43C5-99B4-4B0F3228082F}" dt="2019-10-13T00:47:59.419" v="1017" actId="478"/>
          <ac:spMkLst>
            <pc:docMk/>
            <pc:sldMk cId="1437651185" sldId="256"/>
            <ac:spMk id="8" creationId="{58335A1A-1FBD-48A0-BE3C-F7C470428955}"/>
          </ac:spMkLst>
        </pc:spChg>
        <pc:spChg chg="add mod">
          <ac:chgData name="Ruben Mercado" userId="a09d5c2d-234d-476c-b485-43d7514729b2" providerId="ADAL" clId="{9AFBDA07-06EC-43C5-99B4-4B0F3228082F}" dt="2019-10-13T14:52:11.195" v="2895" actId="1076"/>
          <ac:spMkLst>
            <pc:docMk/>
            <pc:sldMk cId="1437651185" sldId="256"/>
            <ac:spMk id="8" creationId="{5FFD1A3B-5B3A-42AD-AD63-63DCE8D5A9BF}"/>
          </ac:spMkLst>
        </pc:spChg>
      </pc:sldChg>
      <pc:sldChg chg="delSp modSp delAnim modAnim">
        <pc:chgData name="Ruben Mercado" userId="a09d5c2d-234d-476c-b485-43d7514729b2" providerId="ADAL" clId="{9AFBDA07-06EC-43C5-99B4-4B0F3228082F}" dt="2019-10-13T14:35:53.303" v="2298" actId="20577"/>
        <pc:sldMkLst>
          <pc:docMk/>
          <pc:sldMk cId="783692313" sldId="262"/>
        </pc:sldMkLst>
        <pc:spChg chg="mod">
          <ac:chgData name="Ruben Mercado" userId="a09d5c2d-234d-476c-b485-43d7514729b2" providerId="ADAL" clId="{9AFBDA07-06EC-43C5-99B4-4B0F3228082F}" dt="2019-10-13T14:35:06.197" v="2285" actId="6549"/>
          <ac:spMkLst>
            <pc:docMk/>
            <pc:sldMk cId="783692313" sldId="262"/>
            <ac:spMk id="4" creationId="{C520ADD8-A205-4E5C-955F-F675764E9F17}"/>
          </ac:spMkLst>
        </pc:spChg>
        <pc:spChg chg="mod">
          <ac:chgData name="Ruben Mercado" userId="a09d5c2d-234d-476c-b485-43d7514729b2" providerId="ADAL" clId="{9AFBDA07-06EC-43C5-99B4-4B0F3228082F}" dt="2019-10-13T14:35:53.303" v="2298" actId="20577"/>
          <ac:spMkLst>
            <pc:docMk/>
            <pc:sldMk cId="783692313" sldId="262"/>
            <ac:spMk id="5" creationId="{7DDEFCA6-14EC-4B15-9791-2B7D5342BCE1}"/>
          </ac:spMkLst>
        </pc:spChg>
        <pc:spChg chg="mod">
          <ac:chgData name="Ruben Mercado" userId="a09d5c2d-234d-476c-b485-43d7514729b2" providerId="ADAL" clId="{9AFBDA07-06EC-43C5-99B4-4B0F3228082F}" dt="2019-10-13T14:30:21.856" v="2213" actId="1076"/>
          <ac:spMkLst>
            <pc:docMk/>
            <pc:sldMk cId="783692313" sldId="262"/>
            <ac:spMk id="12" creationId="{8960E5E1-9753-46FE-B27D-D0AEEE263422}"/>
          </ac:spMkLst>
        </pc:spChg>
        <pc:cxnChg chg="del">
          <ac:chgData name="Ruben Mercado" userId="a09d5c2d-234d-476c-b485-43d7514729b2" providerId="ADAL" clId="{9AFBDA07-06EC-43C5-99B4-4B0F3228082F}" dt="2019-10-13T14:30:06.481" v="2210" actId="478"/>
          <ac:cxnSpMkLst>
            <pc:docMk/>
            <pc:sldMk cId="783692313" sldId="262"/>
            <ac:cxnSpMk id="8" creationId="{0C74D955-F9A3-4E7D-B29A-8514B7537B9A}"/>
          </ac:cxnSpMkLst>
        </pc:cxnChg>
        <pc:cxnChg chg="mod">
          <ac:chgData name="Ruben Mercado" userId="a09d5c2d-234d-476c-b485-43d7514729b2" providerId="ADAL" clId="{9AFBDA07-06EC-43C5-99B4-4B0F3228082F}" dt="2019-10-13T14:30:21.856" v="2213" actId="1076"/>
          <ac:cxnSpMkLst>
            <pc:docMk/>
            <pc:sldMk cId="783692313" sldId="262"/>
            <ac:cxnSpMk id="24" creationId="{C5C276DC-AFE8-4DF8-834C-8CC724F96259}"/>
          </ac:cxnSpMkLst>
        </pc:cxnChg>
        <pc:cxnChg chg="mod">
          <ac:chgData name="Ruben Mercado" userId="a09d5c2d-234d-476c-b485-43d7514729b2" providerId="ADAL" clId="{9AFBDA07-06EC-43C5-99B4-4B0F3228082F}" dt="2019-10-13T14:30:21.856" v="2213" actId="1076"/>
          <ac:cxnSpMkLst>
            <pc:docMk/>
            <pc:sldMk cId="783692313" sldId="262"/>
            <ac:cxnSpMk id="25" creationId="{9D395F9D-6352-4A9E-B053-CBD8C058FE5D}"/>
          </ac:cxnSpMkLst>
        </pc:cxnChg>
      </pc:sldChg>
      <pc:sldChg chg="addSp delSp modSp">
        <pc:chgData name="Ruben Mercado" userId="a09d5c2d-234d-476c-b485-43d7514729b2" providerId="ADAL" clId="{9AFBDA07-06EC-43C5-99B4-4B0F3228082F}" dt="2019-10-13T00:52:33.373" v="1363" actId="20577"/>
        <pc:sldMkLst>
          <pc:docMk/>
          <pc:sldMk cId="4183882855" sldId="283"/>
        </pc:sldMkLst>
        <pc:spChg chg="del mod">
          <ac:chgData name="Ruben Mercado" userId="a09d5c2d-234d-476c-b485-43d7514729b2" providerId="ADAL" clId="{9AFBDA07-06EC-43C5-99B4-4B0F3228082F}" dt="2019-10-13T00:27:19.579" v="160" actId="478"/>
          <ac:spMkLst>
            <pc:docMk/>
            <pc:sldMk cId="4183882855" sldId="283"/>
            <ac:spMk id="3" creationId="{75BB6A69-0A6C-42FA-B14B-F666DCFF9337}"/>
          </ac:spMkLst>
        </pc:spChg>
        <pc:spChg chg="add del mod">
          <ac:chgData name="Ruben Mercado" userId="a09d5c2d-234d-476c-b485-43d7514729b2" providerId="ADAL" clId="{9AFBDA07-06EC-43C5-99B4-4B0F3228082F}" dt="2019-10-13T00:49:29.920" v="1144" actId="478"/>
          <ac:spMkLst>
            <pc:docMk/>
            <pc:sldMk cId="4183882855" sldId="283"/>
            <ac:spMk id="4" creationId="{EADD3D60-5095-45D5-8019-5FC309A751CB}"/>
          </ac:spMkLst>
        </pc:spChg>
        <pc:spChg chg="add">
          <ac:chgData name="Ruben Mercado" userId="a09d5c2d-234d-476c-b485-43d7514729b2" providerId="ADAL" clId="{9AFBDA07-06EC-43C5-99B4-4B0F3228082F}" dt="2019-10-13T00:27:32.938" v="161"/>
          <ac:spMkLst>
            <pc:docMk/>
            <pc:sldMk cId="4183882855" sldId="283"/>
            <ac:spMk id="6" creationId="{71601B84-2792-4F42-957F-CEA43A1D12E5}"/>
          </ac:spMkLst>
        </pc:spChg>
        <pc:spChg chg="mod">
          <ac:chgData name="Ruben Mercado" userId="a09d5c2d-234d-476c-b485-43d7514729b2" providerId="ADAL" clId="{9AFBDA07-06EC-43C5-99B4-4B0F3228082F}" dt="2019-10-13T00:52:33.373" v="1363" actId="20577"/>
          <ac:spMkLst>
            <pc:docMk/>
            <pc:sldMk cId="4183882855" sldId="283"/>
            <ac:spMk id="11" creationId="{946560B4-4554-4A22-B814-2094AFA7BF03}"/>
          </ac:spMkLst>
        </pc:spChg>
      </pc:sldChg>
      <pc:sldChg chg="delSp modSp delAnim">
        <pc:chgData name="Ruben Mercado" userId="a09d5c2d-234d-476c-b485-43d7514729b2" providerId="ADAL" clId="{9AFBDA07-06EC-43C5-99B4-4B0F3228082F}" dt="2019-10-13T13:53:23.169" v="2062" actId="20577"/>
        <pc:sldMkLst>
          <pc:docMk/>
          <pc:sldMk cId="986089225" sldId="284"/>
        </pc:sldMkLst>
        <pc:spChg chg="mod">
          <ac:chgData name="Ruben Mercado" userId="a09d5c2d-234d-476c-b485-43d7514729b2" providerId="ADAL" clId="{9AFBDA07-06EC-43C5-99B4-4B0F3228082F}" dt="2019-10-13T13:53:23.169" v="2062" actId="20577"/>
          <ac:spMkLst>
            <pc:docMk/>
            <pc:sldMk cId="986089225" sldId="284"/>
            <ac:spMk id="10" creationId="{84450C16-E81C-4F67-9873-E6C0E97F0412}"/>
          </ac:spMkLst>
        </pc:spChg>
        <pc:spChg chg="del mod">
          <ac:chgData name="Ruben Mercado" userId="a09d5c2d-234d-476c-b485-43d7514729b2" providerId="ADAL" clId="{9AFBDA07-06EC-43C5-99B4-4B0F3228082F}" dt="2019-10-13T00:50:01.483" v="1188" actId="478"/>
          <ac:spMkLst>
            <pc:docMk/>
            <pc:sldMk cId="986089225" sldId="284"/>
            <ac:spMk id="11" creationId="{EAD3CDC7-1F72-4D28-91D6-39B5CCD74E06}"/>
          </ac:spMkLst>
        </pc:spChg>
        <pc:picChg chg="mod">
          <ac:chgData name="Ruben Mercado" userId="a09d5c2d-234d-476c-b485-43d7514729b2" providerId="ADAL" clId="{9AFBDA07-06EC-43C5-99B4-4B0F3228082F}" dt="2019-10-13T00:53:39.182" v="1364" actId="1076"/>
          <ac:picMkLst>
            <pc:docMk/>
            <pc:sldMk cId="986089225" sldId="284"/>
            <ac:picMk id="8" creationId="{39BE57E6-9BC1-4BED-A52F-0561E42B0332}"/>
          </ac:picMkLst>
        </pc:picChg>
      </pc:sldChg>
      <pc:sldChg chg="addSp delSp modSp add del delAnim">
        <pc:chgData name="Ruben Mercado" userId="a09d5c2d-234d-476c-b485-43d7514729b2" providerId="ADAL" clId="{9AFBDA07-06EC-43C5-99B4-4B0F3228082F}" dt="2019-10-13T14:48:33.475" v="2619" actId="20577"/>
        <pc:sldMkLst>
          <pc:docMk/>
          <pc:sldMk cId="1427925335" sldId="377"/>
        </pc:sldMkLst>
        <pc:spChg chg="add mod">
          <ac:chgData name="Ruben Mercado" userId="a09d5c2d-234d-476c-b485-43d7514729b2" providerId="ADAL" clId="{9AFBDA07-06EC-43C5-99B4-4B0F3228082F}" dt="2019-10-13T14:48:33.475" v="2619" actId="20577"/>
          <ac:spMkLst>
            <pc:docMk/>
            <pc:sldMk cId="1427925335" sldId="377"/>
            <ac:spMk id="2" creationId="{B7F2320C-95DA-4EAC-AFA4-A982BC7B6A1C}"/>
          </ac:spMkLst>
        </pc:spChg>
        <pc:spChg chg="mod">
          <ac:chgData name="Ruben Mercado" userId="a09d5c2d-234d-476c-b485-43d7514729b2" providerId="ADAL" clId="{9AFBDA07-06EC-43C5-99B4-4B0F3228082F}" dt="2019-10-13T14:46:21.162" v="2551" actId="20577"/>
          <ac:spMkLst>
            <pc:docMk/>
            <pc:sldMk cId="1427925335" sldId="377"/>
            <ac:spMk id="3" creationId="{75BB6A69-0A6C-42FA-B14B-F666DCFF9337}"/>
          </ac:spMkLst>
        </pc:spChg>
        <pc:spChg chg="del mod">
          <ac:chgData name="Ruben Mercado" userId="a09d5c2d-234d-476c-b485-43d7514729b2" providerId="ADAL" clId="{9AFBDA07-06EC-43C5-99B4-4B0F3228082F}" dt="2019-10-13T13:59:27.399" v="2142" actId="478"/>
          <ac:spMkLst>
            <pc:docMk/>
            <pc:sldMk cId="1427925335" sldId="377"/>
            <ac:spMk id="6" creationId="{59B5CA54-1A24-414F-BD44-D7DA930D9217}"/>
          </ac:spMkLst>
        </pc:spChg>
      </pc:sldChg>
      <pc:sldChg chg="addSp delSp modSp add delAnim modAnim">
        <pc:chgData name="Ruben Mercado" userId="a09d5c2d-234d-476c-b485-43d7514729b2" providerId="ADAL" clId="{9AFBDA07-06EC-43C5-99B4-4B0F3228082F}" dt="2019-10-13T14:55:11.053" v="2901"/>
        <pc:sldMkLst>
          <pc:docMk/>
          <pc:sldMk cId="4154118367" sldId="380"/>
        </pc:sldMkLst>
        <pc:spChg chg="mod">
          <ac:chgData name="Ruben Mercado" userId="a09d5c2d-234d-476c-b485-43d7514729b2" providerId="ADAL" clId="{9AFBDA07-06EC-43C5-99B4-4B0F3228082F}" dt="2019-10-13T14:42:03.910" v="2361" actId="14100"/>
          <ac:spMkLst>
            <pc:docMk/>
            <pc:sldMk cId="4154118367" sldId="380"/>
            <ac:spMk id="2" creationId="{C7A1EC70-99CF-4CEF-82CC-B2BE066E284E}"/>
          </ac:spMkLst>
        </pc:spChg>
        <pc:spChg chg="mod">
          <ac:chgData name="Ruben Mercado" userId="a09d5c2d-234d-476c-b485-43d7514729b2" providerId="ADAL" clId="{9AFBDA07-06EC-43C5-99B4-4B0F3228082F}" dt="2019-10-13T14:44:47.459" v="2455" actId="20577"/>
          <ac:spMkLst>
            <pc:docMk/>
            <pc:sldMk cId="4154118367" sldId="380"/>
            <ac:spMk id="3" creationId="{75BB6A69-0A6C-42FA-B14B-F666DCFF9337}"/>
          </ac:spMkLst>
        </pc:spChg>
        <pc:spChg chg="mod">
          <ac:chgData name="Ruben Mercado" userId="a09d5c2d-234d-476c-b485-43d7514729b2" providerId="ADAL" clId="{9AFBDA07-06EC-43C5-99B4-4B0F3228082F}" dt="2019-10-13T14:43:38.459" v="2375" actId="1076"/>
          <ac:spMkLst>
            <pc:docMk/>
            <pc:sldMk cId="4154118367" sldId="380"/>
            <ac:spMk id="4" creationId="{C520ADD8-A205-4E5C-955F-F675764E9F17}"/>
          </ac:spMkLst>
        </pc:spChg>
        <pc:spChg chg="mod">
          <ac:chgData name="Ruben Mercado" userId="a09d5c2d-234d-476c-b485-43d7514729b2" providerId="ADAL" clId="{9AFBDA07-06EC-43C5-99B4-4B0F3228082F}" dt="2019-10-13T14:43:21.732" v="2373" actId="1076"/>
          <ac:spMkLst>
            <pc:docMk/>
            <pc:sldMk cId="4154118367" sldId="380"/>
            <ac:spMk id="5" creationId="{7DDEFCA6-14EC-4B15-9791-2B7D5342BCE1}"/>
          </ac:spMkLst>
        </pc:spChg>
        <pc:spChg chg="mod">
          <ac:chgData name="Ruben Mercado" userId="a09d5c2d-234d-476c-b485-43d7514729b2" providerId="ADAL" clId="{9AFBDA07-06EC-43C5-99B4-4B0F3228082F}" dt="2019-10-13T14:38:50.796" v="2339" actId="20577"/>
          <ac:spMkLst>
            <pc:docMk/>
            <pc:sldMk cId="4154118367" sldId="380"/>
            <ac:spMk id="12" creationId="{8960E5E1-9753-46FE-B27D-D0AEEE263422}"/>
          </ac:spMkLst>
        </pc:spChg>
        <pc:spChg chg="add mod">
          <ac:chgData name="Ruben Mercado" userId="a09d5c2d-234d-476c-b485-43d7514729b2" providerId="ADAL" clId="{9AFBDA07-06EC-43C5-99B4-4B0F3228082F}" dt="2019-10-13T14:42:56.705" v="2371" actId="1076"/>
          <ac:spMkLst>
            <pc:docMk/>
            <pc:sldMk cId="4154118367" sldId="380"/>
            <ac:spMk id="23" creationId="{5B6D6933-C63E-4E6C-B537-DB0F2E84D9BD}"/>
          </ac:spMkLst>
        </pc:spChg>
        <pc:cxnChg chg="mod">
          <ac:chgData name="Ruben Mercado" userId="a09d5c2d-234d-476c-b485-43d7514729b2" providerId="ADAL" clId="{9AFBDA07-06EC-43C5-99B4-4B0F3228082F}" dt="2019-10-13T14:42:56.705" v="2371" actId="1076"/>
          <ac:cxnSpMkLst>
            <pc:docMk/>
            <pc:sldMk cId="4154118367" sldId="380"/>
            <ac:cxnSpMk id="20" creationId="{87F05A5D-3481-4559-A653-37F44A3F0877}"/>
          </ac:cxnSpMkLst>
        </pc:cxnChg>
        <pc:cxnChg chg="mod">
          <ac:chgData name="Ruben Mercado" userId="a09d5c2d-234d-476c-b485-43d7514729b2" providerId="ADAL" clId="{9AFBDA07-06EC-43C5-99B4-4B0F3228082F}" dt="2019-10-13T14:42:56.705" v="2371" actId="1076"/>
          <ac:cxnSpMkLst>
            <pc:docMk/>
            <pc:sldMk cId="4154118367" sldId="380"/>
            <ac:cxnSpMk id="24" creationId="{C5C276DC-AFE8-4DF8-834C-8CC724F96259}"/>
          </ac:cxnSpMkLst>
        </pc:cxnChg>
        <pc:cxnChg chg="mod">
          <ac:chgData name="Ruben Mercado" userId="a09d5c2d-234d-476c-b485-43d7514729b2" providerId="ADAL" clId="{9AFBDA07-06EC-43C5-99B4-4B0F3228082F}" dt="2019-10-13T14:43:38.459" v="2375" actId="1076"/>
          <ac:cxnSpMkLst>
            <pc:docMk/>
            <pc:sldMk cId="4154118367" sldId="380"/>
            <ac:cxnSpMk id="25" creationId="{9D395F9D-6352-4A9E-B053-CBD8C058FE5D}"/>
          </ac:cxnSpMkLst>
        </pc:cxnChg>
        <pc:cxnChg chg="del mod">
          <ac:chgData name="Ruben Mercado" userId="a09d5c2d-234d-476c-b485-43d7514729b2" providerId="ADAL" clId="{9AFBDA07-06EC-43C5-99B4-4B0F3228082F}" dt="2019-10-13T14:43:13.435" v="2372" actId="478"/>
          <ac:cxnSpMkLst>
            <pc:docMk/>
            <pc:sldMk cId="4154118367" sldId="380"/>
            <ac:cxnSpMk id="26" creationId="{FBBDEFD1-6554-4BCC-9344-CD2FB62908B9}"/>
          </ac:cxnSpMkLst>
        </pc:cxnChg>
        <pc:cxnChg chg="mod">
          <ac:chgData name="Ruben Mercado" userId="a09d5c2d-234d-476c-b485-43d7514729b2" providerId="ADAL" clId="{9AFBDA07-06EC-43C5-99B4-4B0F3228082F}" dt="2019-10-13T14:43:21.732" v="2373" actId="1076"/>
          <ac:cxnSpMkLst>
            <pc:docMk/>
            <pc:sldMk cId="4154118367" sldId="380"/>
            <ac:cxnSpMk id="28" creationId="{E8490474-3803-42A7-B63C-DBE713706126}"/>
          </ac:cxnSpMkLst>
        </pc:cxnChg>
      </pc:sldChg>
      <pc:sldChg chg="modSp add ord modAnim">
        <pc:chgData name="Ruben Mercado" userId="a09d5c2d-234d-476c-b485-43d7514729b2" providerId="ADAL" clId="{9AFBDA07-06EC-43C5-99B4-4B0F3228082F}" dt="2019-10-14T22:11:37.803" v="3256" actId="20577"/>
        <pc:sldMkLst>
          <pc:docMk/>
          <pc:sldMk cId="3476089807" sldId="382"/>
        </pc:sldMkLst>
        <pc:spChg chg="mod">
          <ac:chgData name="Ruben Mercado" userId="a09d5c2d-234d-476c-b485-43d7514729b2" providerId="ADAL" clId="{9AFBDA07-06EC-43C5-99B4-4B0F3228082F}" dt="2019-10-14T22:10:37.418" v="3137" actId="20577"/>
          <ac:spMkLst>
            <pc:docMk/>
            <pc:sldMk cId="3476089807" sldId="382"/>
            <ac:spMk id="2" creationId="{B7F2320C-95DA-4EAC-AFA4-A982BC7B6A1C}"/>
          </ac:spMkLst>
        </pc:spChg>
        <pc:spChg chg="mod">
          <ac:chgData name="Ruben Mercado" userId="a09d5c2d-234d-476c-b485-43d7514729b2" providerId="ADAL" clId="{9AFBDA07-06EC-43C5-99B4-4B0F3228082F}" dt="2019-10-14T22:11:37.803" v="3256" actId="20577"/>
          <ac:spMkLst>
            <pc:docMk/>
            <pc:sldMk cId="3476089807" sldId="382"/>
            <ac:spMk id="3" creationId="{75BB6A69-0A6C-42FA-B14B-F666DCFF9337}"/>
          </ac:spMkLst>
        </pc:spChg>
      </pc:sldChg>
    </pc:docChg>
  </pc:docChgLst>
  <pc:docChgLst>
    <pc:chgData name="Ruben Mercado" userId="a09d5c2d-234d-476c-b485-43d7514729b2" providerId="ADAL" clId="{9D49013F-AB80-473F-8AAC-9197FD40FF7F}"/>
    <pc:docChg chg="modSld">
      <pc:chgData name="Ruben Mercado" userId="a09d5c2d-234d-476c-b485-43d7514729b2" providerId="ADAL" clId="{9D49013F-AB80-473F-8AAC-9197FD40FF7F}" dt="2019-10-17T19:04:48.781" v="7" actId="20577"/>
      <pc:docMkLst>
        <pc:docMk/>
      </pc:docMkLst>
      <pc:sldChg chg="modSp">
        <pc:chgData name="Ruben Mercado" userId="a09d5c2d-234d-476c-b485-43d7514729b2" providerId="ADAL" clId="{9D49013F-AB80-473F-8AAC-9197FD40FF7F}" dt="2019-10-17T19:04:48.781" v="7" actId="20577"/>
        <pc:sldMkLst>
          <pc:docMk/>
          <pc:sldMk cId="693337899" sldId="381"/>
        </pc:sldMkLst>
        <pc:spChg chg="mod">
          <ac:chgData name="Ruben Mercado" userId="a09d5c2d-234d-476c-b485-43d7514729b2" providerId="ADAL" clId="{9D49013F-AB80-473F-8AAC-9197FD40FF7F}" dt="2019-10-17T19:04:48.781" v="7" actId="20577"/>
          <ac:spMkLst>
            <pc:docMk/>
            <pc:sldMk cId="693337899" sldId="381"/>
            <ac:spMk id="11" creationId="{946560B4-4554-4A22-B814-2094AFA7BF03}"/>
          </ac:spMkLst>
        </pc:spChg>
      </pc:sldChg>
    </pc:docChg>
  </pc:docChgLst>
  <pc:docChgLst>
    <pc:chgData name="Ruben Mercado" userId="a09d5c2d-234d-476c-b485-43d7514729b2" providerId="ADAL" clId="{AF0C7ACB-3699-45A1-96C5-6821D7751979}"/>
    <pc:docChg chg="custSel addSld delSld modSld sldOrd">
      <pc:chgData name="Ruben Mercado" userId="a09d5c2d-234d-476c-b485-43d7514729b2" providerId="ADAL" clId="{AF0C7ACB-3699-45A1-96C5-6821D7751979}" dt="2019-10-12T21:51:16.264" v="864"/>
      <pc:docMkLst>
        <pc:docMk/>
      </pc:docMkLst>
      <pc:sldChg chg="add del ord">
        <pc:chgData name="Ruben Mercado" userId="a09d5c2d-234d-476c-b485-43d7514729b2" providerId="ADAL" clId="{AF0C7ACB-3699-45A1-96C5-6821D7751979}" dt="2019-10-12T21:47:53.373" v="861"/>
        <pc:sldMkLst>
          <pc:docMk/>
          <pc:sldMk cId="1437651185" sldId="256"/>
        </pc:sldMkLst>
      </pc:sldChg>
      <pc:sldChg chg="modSp">
        <pc:chgData name="Ruben Mercado" userId="a09d5c2d-234d-476c-b485-43d7514729b2" providerId="ADAL" clId="{AF0C7ACB-3699-45A1-96C5-6821D7751979}" dt="2019-10-12T21:30:22.957" v="210" actId="20577"/>
        <pc:sldMkLst>
          <pc:docMk/>
          <pc:sldMk cId="4211814932" sldId="275"/>
        </pc:sldMkLst>
        <pc:spChg chg="mod">
          <ac:chgData name="Ruben Mercado" userId="a09d5c2d-234d-476c-b485-43d7514729b2" providerId="ADAL" clId="{AF0C7ACB-3699-45A1-96C5-6821D7751979}" dt="2019-10-12T21:30:22.957" v="210" actId="20577"/>
          <ac:spMkLst>
            <pc:docMk/>
            <pc:sldMk cId="4211814932" sldId="275"/>
            <ac:spMk id="3" creationId="{75BB6A69-0A6C-42FA-B14B-F666DCFF9337}"/>
          </ac:spMkLst>
        </pc:spChg>
      </pc:sldChg>
      <pc:sldChg chg="add del">
        <pc:chgData name="Ruben Mercado" userId="a09d5c2d-234d-476c-b485-43d7514729b2" providerId="ADAL" clId="{AF0C7ACB-3699-45A1-96C5-6821D7751979}" dt="2019-10-12T21:43:05.341" v="702"/>
        <pc:sldMkLst>
          <pc:docMk/>
          <pc:sldMk cId="986089225" sldId="284"/>
        </pc:sldMkLst>
      </pc:sldChg>
      <pc:sldChg chg="addSp delSp modSp delAnim modAnim">
        <pc:chgData name="Ruben Mercado" userId="a09d5c2d-234d-476c-b485-43d7514729b2" providerId="ADAL" clId="{AF0C7ACB-3699-45A1-96C5-6821D7751979}" dt="2019-10-12T21:45:09.837" v="860" actId="6549"/>
        <pc:sldMkLst>
          <pc:docMk/>
          <pc:sldMk cId="1023064023" sldId="286"/>
        </pc:sldMkLst>
        <pc:spChg chg="mod">
          <ac:chgData name="Ruben Mercado" userId="a09d5c2d-234d-476c-b485-43d7514729b2" providerId="ADAL" clId="{AF0C7ACB-3699-45A1-96C5-6821D7751979}" dt="2019-10-12T21:39:11.263" v="603" actId="20577"/>
          <ac:spMkLst>
            <pc:docMk/>
            <pc:sldMk cId="1023064023" sldId="286"/>
            <ac:spMk id="3" creationId="{75BB6A69-0A6C-42FA-B14B-F666DCFF9337}"/>
          </ac:spMkLst>
        </pc:spChg>
        <pc:spChg chg="del">
          <ac:chgData name="Ruben Mercado" userId="a09d5c2d-234d-476c-b485-43d7514729b2" providerId="ADAL" clId="{AF0C7ACB-3699-45A1-96C5-6821D7751979}" dt="2019-10-12T21:33:20.217" v="216" actId="478"/>
          <ac:spMkLst>
            <pc:docMk/>
            <pc:sldMk cId="1023064023" sldId="286"/>
            <ac:spMk id="11" creationId="{3B76CD41-8C12-4498-9589-633DE856B69D}"/>
          </ac:spMkLst>
        </pc:spChg>
        <pc:spChg chg="del">
          <ac:chgData name="Ruben Mercado" userId="a09d5c2d-234d-476c-b485-43d7514729b2" providerId="ADAL" clId="{AF0C7ACB-3699-45A1-96C5-6821D7751979}" dt="2019-10-12T21:33:22.186" v="217" actId="478"/>
          <ac:spMkLst>
            <pc:docMk/>
            <pc:sldMk cId="1023064023" sldId="286"/>
            <ac:spMk id="12" creationId="{ED8C455E-5E91-483D-BCFB-6F6BED6ACFA9}"/>
          </ac:spMkLst>
        </pc:spChg>
        <pc:spChg chg="mod">
          <ac:chgData name="Ruben Mercado" userId="a09d5c2d-234d-476c-b485-43d7514729b2" providerId="ADAL" clId="{AF0C7ACB-3699-45A1-96C5-6821D7751979}" dt="2019-10-12T21:45:09.837" v="860" actId="6549"/>
          <ac:spMkLst>
            <pc:docMk/>
            <pc:sldMk cId="1023064023" sldId="286"/>
            <ac:spMk id="13" creationId="{FCB14516-661C-46D5-91DD-85BEE9FA3587}"/>
          </ac:spMkLst>
        </pc:spChg>
        <pc:spChg chg="add mod">
          <ac:chgData name="Ruben Mercado" userId="a09d5c2d-234d-476c-b485-43d7514729b2" providerId="ADAL" clId="{AF0C7ACB-3699-45A1-96C5-6821D7751979}" dt="2019-10-12T21:33:52.563" v="219" actId="1076"/>
          <ac:spMkLst>
            <pc:docMk/>
            <pc:sldMk cId="1023064023" sldId="286"/>
            <ac:spMk id="18" creationId="{93AD1780-4E79-4249-8DD8-9A417B6A9601}"/>
          </ac:spMkLst>
        </pc:spChg>
        <pc:spChg chg="add mod">
          <ac:chgData name="Ruben Mercado" userId="a09d5c2d-234d-476c-b485-43d7514729b2" providerId="ADAL" clId="{AF0C7ACB-3699-45A1-96C5-6821D7751979}" dt="2019-10-12T21:33:52.563" v="219" actId="1076"/>
          <ac:spMkLst>
            <pc:docMk/>
            <pc:sldMk cId="1023064023" sldId="286"/>
            <ac:spMk id="19" creationId="{811A487A-C988-4403-8627-45870859913B}"/>
          </ac:spMkLst>
        </pc:spChg>
        <pc:spChg chg="add mod">
          <ac:chgData name="Ruben Mercado" userId="a09d5c2d-234d-476c-b485-43d7514729b2" providerId="ADAL" clId="{AF0C7ACB-3699-45A1-96C5-6821D7751979}" dt="2019-10-12T21:40:15.733" v="679" actId="20577"/>
          <ac:spMkLst>
            <pc:docMk/>
            <pc:sldMk cId="1023064023" sldId="286"/>
            <ac:spMk id="20" creationId="{9DB587B0-527A-4F19-9A0B-6D8DE3E48847}"/>
          </ac:spMkLst>
        </pc:spChg>
        <pc:graphicFrameChg chg="del">
          <ac:chgData name="Ruben Mercado" userId="a09d5c2d-234d-476c-b485-43d7514729b2" providerId="ADAL" clId="{AF0C7ACB-3699-45A1-96C5-6821D7751979}" dt="2019-10-12T21:33:17.420" v="215" actId="478"/>
          <ac:graphicFrameMkLst>
            <pc:docMk/>
            <pc:sldMk cId="1023064023" sldId="286"/>
            <ac:graphicFrameMk id="16" creationId="{88A3273F-906A-4E09-AAFB-2074160CD34E}"/>
          </ac:graphicFrameMkLst>
        </pc:graphicFrameChg>
        <pc:graphicFrameChg chg="add mod">
          <ac:chgData name="Ruben Mercado" userId="a09d5c2d-234d-476c-b485-43d7514729b2" providerId="ADAL" clId="{AF0C7ACB-3699-45A1-96C5-6821D7751979}" dt="2019-10-12T21:34:20.686" v="223" actId="167"/>
          <ac:graphicFrameMkLst>
            <pc:docMk/>
            <pc:sldMk cId="1023064023" sldId="286"/>
            <ac:graphicFrameMk id="17" creationId="{BEF83512-297D-4E05-96C7-C40097CFDB5B}"/>
          </ac:graphicFrameMkLst>
        </pc:graphicFrameChg>
        <pc:cxnChg chg="mod">
          <ac:chgData name="Ruben Mercado" userId="a09d5c2d-234d-476c-b485-43d7514729b2" providerId="ADAL" clId="{AF0C7ACB-3699-45A1-96C5-6821D7751979}" dt="2019-10-12T21:34:39.560" v="226" actId="14100"/>
          <ac:cxnSpMkLst>
            <pc:docMk/>
            <pc:sldMk cId="1023064023" sldId="286"/>
            <ac:cxnSpMk id="21" creationId="{E988104F-B2BC-4744-83DD-00B74671382D}"/>
          </ac:cxnSpMkLst>
        </pc:cxnChg>
      </pc:sldChg>
      <pc:sldChg chg="modSp">
        <pc:chgData name="Ruben Mercado" userId="a09d5c2d-234d-476c-b485-43d7514729b2" providerId="ADAL" clId="{AF0C7ACB-3699-45A1-96C5-6821D7751979}" dt="2019-10-12T21:51:16.264" v="864"/>
        <pc:sldMkLst>
          <pc:docMk/>
          <pc:sldMk cId="1427925335" sldId="377"/>
        </pc:sldMkLst>
        <pc:spChg chg="mod">
          <ac:chgData name="Ruben Mercado" userId="a09d5c2d-234d-476c-b485-43d7514729b2" providerId="ADAL" clId="{AF0C7ACB-3699-45A1-96C5-6821D7751979}" dt="2019-10-12T21:40:51.014" v="701" actId="20577"/>
          <ac:spMkLst>
            <pc:docMk/>
            <pc:sldMk cId="1427925335" sldId="377"/>
            <ac:spMk id="3" creationId="{75BB6A69-0A6C-42FA-B14B-F666DCFF9337}"/>
          </ac:spMkLst>
        </pc:spChg>
        <pc:spChg chg="mod">
          <ac:chgData name="Ruben Mercado" userId="a09d5c2d-234d-476c-b485-43d7514729b2" providerId="ADAL" clId="{AF0C7ACB-3699-45A1-96C5-6821D7751979}" dt="2019-10-12T21:51:16.264" v="864"/>
          <ac:spMkLst>
            <pc:docMk/>
            <pc:sldMk cId="1427925335" sldId="377"/>
            <ac:spMk id="6" creationId="{59B5CA54-1A24-414F-BD44-D7DA930D921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dp-my.sharepoint.com/personal/ruben_mercado_undp_org/Documents/A_Pnud/Areas%20de%20Trabajo/Arg%20Economia/Grafico%20crecim%20pib%20argentin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dp-my.sharepoint.com/personal/ruben_mercado_undp_org/Documents/Arg%20Ciclos/Simposio%20ciclos/Nota%20conceptual%20y%20PPT/Graficos%20Argentina%20Ho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dp-my.sharepoint.com/personal/ruben_mercado_undp_org/Documents/Arg%20Ciclos/Simposio%20ciclos/Nota%20conceptual%20y%20PPT/Graficos%20Argentina%20Hoy.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cat>
            <c:numRef>
              <c:f>'Grafico 1'!$A$5:$A$49</c:f>
              <c:numCache>
                <c:formatCode>General</c:formatCode>
                <c:ptCount val="45"/>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pt idx="41">
                  <c:v>2015</c:v>
                </c:pt>
                <c:pt idx="42">
                  <c:v>2016</c:v>
                </c:pt>
                <c:pt idx="43">
                  <c:v>2017</c:v>
                </c:pt>
                <c:pt idx="44">
                  <c:v>2018</c:v>
                </c:pt>
              </c:numCache>
            </c:numRef>
          </c:cat>
          <c:val>
            <c:numRef>
              <c:f>'Grafico 1'!$B$5:$B$49</c:f>
              <c:numCache>
                <c:formatCode>0.00%</c:formatCode>
                <c:ptCount val="45"/>
                <c:pt idx="0">
                  <c:v>5.4056296542139393E-2</c:v>
                </c:pt>
                <c:pt idx="1">
                  <c:v>-5.9332874151333259E-3</c:v>
                </c:pt>
                <c:pt idx="2">
                  <c:v>-1.18780128084639E-4</c:v>
                </c:pt>
                <c:pt idx="3">
                  <c:v>6.3861802702569026E-2</c:v>
                </c:pt>
                <c:pt idx="4">
                  <c:v>-3.2224145311075314E-2</c:v>
                </c:pt>
                <c:pt idx="5">
                  <c:v>6.9363383748545893E-2</c:v>
                </c:pt>
                <c:pt idx="6">
                  <c:v>1.5301167986908393E-2</c:v>
                </c:pt>
                <c:pt idx="7">
                  <c:v>-5.4220902128650932E-2</c:v>
                </c:pt>
                <c:pt idx="8">
                  <c:v>-3.1589642538255136E-2</c:v>
                </c:pt>
                <c:pt idx="9">
                  <c:v>4.1130151866806797E-2</c:v>
                </c:pt>
                <c:pt idx="10">
                  <c:v>2.0002035830618548E-2</c:v>
                </c:pt>
                <c:pt idx="11">
                  <c:v>-6.951748914724809E-2</c:v>
                </c:pt>
                <c:pt idx="12">
                  <c:v>7.1386437005974024E-2</c:v>
                </c:pt>
                <c:pt idx="13">
                  <c:v>2.5907202562690745E-2</c:v>
                </c:pt>
                <c:pt idx="14">
                  <c:v>-1.8959242020627598E-2</c:v>
                </c:pt>
                <c:pt idx="15">
                  <c:v>-6.9355480405808634E-2</c:v>
                </c:pt>
                <c:pt idx="16">
                  <c:v>-1.8307736702042443E-2</c:v>
                </c:pt>
                <c:pt idx="17">
                  <c:v>0.10578744529361828</c:v>
                </c:pt>
                <c:pt idx="18">
                  <c:v>9.6070728849769971E-2</c:v>
                </c:pt>
                <c:pt idx="19">
                  <c:v>5.7235760673319369E-2</c:v>
                </c:pt>
                <c:pt idx="20">
                  <c:v>5.8362006970118285E-2</c:v>
                </c:pt>
                <c:pt idx="21">
                  <c:v>-2.8452096111936442E-2</c:v>
                </c:pt>
                <c:pt idx="22">
                  <c:v>5.5266898282471555E-2</c:v>
                </c:pt>
                <c:pt idx="23">
                  <c:v>8.1110467576004167E-2</c:v>
                </c:pt>
                <c:pt idx="24">
                  <c:v>3.8501788691339467E-2</c:v>
                </c:pt>
                <c:pt idx="25">
                  <c:v>-3.3854570525929106E-2</c:v>
                </c:pt>
                <c:pt idx="26">
                  <c:v>-7.8899892215732459E-3</c:v>
                </c:pt>
                <c:pt idx="27">
                  <c:v>-4.4088396976279753E-2</c:v>
                </c:pt>
                <c:pt idx="28">
                  <c:v>-0.10894484819891082</c:v>
                </c:pt>
                <c:pt idx="29">
                  <c:v>8.8370407834447176E-2</c:v>
                </c:pt>
                <c:pt idx="30">
                  <c:v>9.029573321959683E-2</c:v>
                </c:pt>
                <c:pt idx="31">
                  <c:v>8.8516599194144341E-2</c:v>
                </c:pt>
                <c:pt idx="32">
                  <c:v>8.0471515036576444E-2</c:v>
                </c:pt>
                <c:pt idx="33">
                  <c:v>9.0076508791649731E-2</c:v>
                </c:pt>
                <c:pt idx="34">
                  <c:v>4.0572331023789099E-2</c:v>
                </c:pt>
                <c:pt idx="35">
                  <c:v>-5.9185250803511662E-2</c:v>
                </c:pt>
                <c:pt idx="36">
                  <c:v>0.1012539816063649</c:v>
                </c:pt>
                <c:pt idx="37">
                  <c:v>0.06</c:v>
                </c:pt>
                <c:pt idx="38">
                  <c:v>-0.01</c:v>
                </c:pt>
                <c:pt idx="39">
                  <c:v>2.405323787170266E-2</c:v>
                </c:pt>
                <c:pt idx="40">
                  <c:v>-2.5000000000000001E-2</c:v>
                </c:pt>
                <c:pt idx="41">
                  <c:v>2.7E-2</c:v>
                </c:pt>
                <c:pt idx="42">
                  <c:v>-1.7999999999999999E-2</c:v>
                </c:pt>
                <c:pt idx="43">
                  <c:v>2.9000000000000001E-2</c:v>
                </c:pt>
                <c:pt idx="44">
                  <c:v>-2.5000000000000001E-2</c:v>
                </c:pt>
              </c:numCache>
            </c:numRef>
          </c:val>
          <c:smooth val="0"/>
          <c:extLst>
            <c:ext xmlns:c16="http://schemas.microsoft.com/office/drawing/2014/chart" uri="{C3380CC4-5D6E-409C-BE32-E72D297353CC}">
              <c16:uniqueId val="{00000000-D052-4629-B144-96E27341692E}"/>
            </c:ext>
          </c:extLst>
        </c:ser>
        <c:dLbls>
          <c:showLegendKey val="0"/>
          <c:showVal val="0"/>
          <c:showCatName val="0"/>
          <c:showSerName val="0"/>
          <c:showPercent val="0"/>
          <c:showBubbleSize val="0"/>
        </c:dLbls>
        <c:smooth val="0"/>
        <c:axId val="129995696"/>
        <c:axId val="129995304"/>
      </c:lineChart>
      <c:catAx>
        <c:axId val="12999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29995304"/>
        <c:crossesAt val="-0.12000000000000001"/>
        <c:auto val="1"/>
        <c:lblAlgn val="ctr"/>
        <c:lblOffset val="100"/>
        <c:tickLblSkip val="1"/>
        <c:noMultiLvlLbl val="0"/>
      </c:catAx>
      <c:valAx>
        <c:axId val="129995304"/>
        <c:scaling>
          <c:orientation val="minMax"/>
          <c:max val="0.12000000000000001"/>
          <c:min val="-0.12000000000000001"/>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129995696"/>
        <c:crosses val="autoZero"/>
        <c:crossBetween val="between"/>
        <c:majorUnit val="2.0000000000000004E-2"/>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t>Tasa de Crecimiento del PIB </a:t>
            </a:r>
          </a:p>
          <a:p>
            <a:pPr>
              <a:defRPr/>
            </a:pPr>
            <a:r>
              <a:rPr lang="en-US" sz="1050"/>
              <a:t>en</a:t>
            </a:r>
            <a:r>
              <a:rPr lang="en-US" sz="1050" baseline="0"/>
              <a:t> %</a:t>
            </a:r>
            <a:endParaRPr lang="en-US" sz="105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Hoja1!$G$3</c:f>
              <c:strCache>
                <c:ptCount val="1"/>
                <c:pt idx="0">
                  <c:v>Crecim PIB</c:v>
                </c:pt>
              </c:strCache>
            </c:strRef>
          </c:tx>
          <c:spPr>
            <a:ln w="28575" cap="rnd">
              <a:solidFill>
                <a:schemeClr val="accent1"/>
              </a:solidFill>
              <a:round/>
            </a:ln>
            <a:effectLst/>
          </c:spPr>
          <c:marker>
            <c:symbol val="none"/>
          </c:marker>
          <c:cat>
            <c:numRef>
              <c:f>Hoja1!$F$4:$F$34</c:f>
              <c:numCache>
                <c:formatCode>General</c:formatCode>
                <c:ptCount val="31"/>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pt idx="30">
                  <c:v>2018</c:v>
                </c:pt>
              </c:numCache>
            </c:numRef>
          </c:cat>
          <c:val>
            <c:numRef>
              <c:f>Hoja1!$G$4:$G$34</c:f>
              <c:numCache>
                <c:formatCode>0.00%</c:formatCode>
                <c:ptCount val="31"/>
                <c:pt idx="0">
                  <c:v>-1.8959242020627598E-2</c:v>
                </c:pt>
                <c:pt idx="1">
                  <c:v>-6.9355480405808634E-2</c:v>
                </c:pt>
                <c:pt idx="2">
                  <c:v>-1.8307736702042443E-2</c:v>
                </c:pt>
                <c:pt idx="3">
                  <c:v>0.10578744529361828</c:v>
                </c:pt>
                <c:pt idx="4">
                  <c:v>9.6070728849769971E-2</c:v>
                </c:pt>
                <c:pt idx="5">
                  <c:v>5.7235760673319369E-2</c:v>
                </c:pt>
                <c:pt idx="6">
                  <c:v>5.8362006970118285E-2</c:v>
                </c:pt>
                <c:pt idx="7">
                  <c:v>-2.8452096111936442E-2</c:v>
                </c:pt>
                <c:pt idx="8">
                  <c:v>5.5266898282471555E-2</c:v>
                </c:pt>
                <c:pt idx="9">
                  <c:v>8.1110467576004167E-2</c:v>
                </c:pt>
                <c:pt idx="10">
                  <c:v>3.8501788691339467E-2</c:v>
                </c:pt>
                <c:pt idx="11">
                  <c:v>-3.3854570525929106E-2</c:v>
                </c:pt>
                <c:pt idx="12">
                  <c:v>-7.8899892215732459E-3</c:v>
                </c:pt>
                <c:pt idx="13">
                  <c:v>-4.4088396976279753E-2</c:v>
                </c:pt>
                <c:pt idx="14">
                  <c:v>-0.10894484819891082</c:v>
                </c:pt>
                <c:pt idx="15">
                  <c:v>8.8370407834447176E-2</c:v>
                </c:pt>
                <c:pt idx="16">
                  <c:v>9.029573321959683E-2</c:v>
                </c:pt>
                <c:pt idx="17">
                  <c:v>8.8516599194144341E-2</c:v>
                </c:pt>
                <c:pt idx="18">
                  <c:v>8.0471515036576444E-2</c:v>
                </c:pt>
                <c:pt idx="19">
                  <c:v>9.0076508791649731E-2</c:v>
                </c:pt>
                <c:pt idx="20">
                  <c:v>4.0572331023789099E-2</c:v>
                </c:pt>
                <c:pt idx="21">
                  <c:v>-5.9185250803511662E-2</c:v>
                </c:pt>
                <c:pt idx="22">
                  <c:v>0.1012539816063649</c:v>
                </c:pt>
                <c:pt idx="23">
                  <c:v>4.8509512733796889E-2</c:v>
                </c:pt>
                <c:pt idx="24">
                  <c:v>6.1949046044507128E-4</c:v>
                </c:pt>
                <c:pt idx="25">
                  <c:v>2.405323787170266E-2</c:v>
                </c:pt>
                <c:pt idx="26">
                  <c:v>-2.5126153262801876E-2</c:v>
                </c:pt>
                <c:pt idx="27">
                  <c:v>2.7E-2</c:v>
                </c:pt>
                <c:pt idx="28">
                  <c:v>-2.1000000000000001E-2</c:v>
                </c:pt>
                <c:pt idx="29">
                  <c:v>2.7E-2</c:v>
                </c:pt>
                <c:pt idx="30">
                  <c:v>-2.5000000000000001E-2</c:v>
                </c:pt>
              </c:numCache>
            </c:numRef>
          </c:val>
          <c:smooth val="0"/>
          <c:extLst>
            <c:ext xmlns:c16="http://schemas.microsoft.com/office/drawing/2014/chart" uri="{C3380CC4-5D6E-409C-BE32-E72D297353CC}">
              <c16:uniqueId val="{00000000-3AC2-4FCE-BD71-3E35AAAF1F86}"/>
            </c:ext>
          </c:extLst>
        </c:ser>
        <c:dLbls>
          <c:showLegendKey val="0"/>
          <c:showVal val="0"/>
          <c:showCatName val="0"/>
          <c:showSerName val="0"/>
          <c:showPercent val="0"/>
          <c:showBubbleSize val="0"/>
        </c:dLbls>
        <c:smooth val="0"/>
        <c:axId val="496338656"/>
        <c:axId val="496339640"/>
      </c:lineChart>
      <c:catAx>
        <c:axId val="496338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6339640"/>
        <c:crossesAt val="-12"/>
        <c:auto val="1"/>
        <c:lblAlgn val="ctr"/>
        <c:lblOffset val="100"/>
        <c:noMultiLvlLbl val="0"/>
      </c:catAx>
      <c:valAx>
        <c:axId val="4963396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496338656"/>
        <c:crossesAt val="1"/>
        <c:crossBetween val="between"/>
        <c:majorUnit val="2.0000000000000004E-2"/>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E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t>Tipo</a:t>
            </a:r>
            <a:r>
              <a:rPr lang="en-US" sz="1200" b="1" baseline="0"/>
              <a:t> de Cambio Real Peso/Dolar</a:t>
            </a:r>
          </a:p>
          <a:p>
            <a:pPr>
              <a:defRPr/>
            </a:pPr>
            <a:r>
              <a:rPr lang="en-US" sz="1200" baseline="0"/>
              <a:t>índice base 1960 = 100</a:t>
            </a:r>
            <a:r>
              <a:rPr lang="en-US" baseline="0"/>
              <a:t> </a:t>
            </a:r>
          </a:p>
          <a:p>
            <a:pPr>
              <a:defRPr/>
            </a:pPr>
            <a:r>
              <a:rPr lang="en-US"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7.62301505898937E-2"/>
          <c:y val="0.16804565088811413"/>
          <c:w val="0.89437773184163605"/>
          <c:h val="0.72496014925563079"/>
        </c:manualLayout>
      </c:layout>
      <c:lineChart>
        <c:grouping val="standard"/>
        <c:varyColors val="0"/>
        <c:ser>
          <c:idx val="0"/>
          <c:order val="0"/>
          <c:tx>
            <c:strRef>
              <c:f>Hoja1!$J$3</c:f>
              <c:strCache>
                <c:ptCount val="1"/>
                <c:pt idx="0">
                  <c:v>TCRB</c:v>
                </c:pt>
              </c:strCache>
            </c:strRef>
          </c:tx>
          <c:spPr>
            <a:ln w="28575" cap="rnd">
              <a:solidFill>
                <a:schemeClr val="accent1"/>
              </a:solidFill>
              <a:round/>
            </a:ln>
            <a:effectLst/>
          </c:spPr>
          <c:marker>
            <c:symbol val="none"/>
          </c:marker>
          <c:cat>
            <c:numRef>
              <c:f>Hoja1!$I$4:$I$34</c:f>
              <c:numCache>
                <c:formatCode>General</c:formatCode>
                <c:ptCount val="31"/>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pt idx="27">
                  <c:v>2015</c:v>
                </c:pt>
                <c:pt idx="28">
                  <c:v>2016</c:v>
                </c:pt>
                <c:pt idx="29">
                  <c:v>2017</c:v>
                </c:pt>
                <c:pt idx="30">
                  <c:v>2018</c:v>
                </c:pt>
              </c:numCache>
            </c:numRef>
          </c:cat>
          <c:val>
            <c:numRef>
              <c:f>Hoja1!$J$4:$J$34</c:f>
              <c:numCache>
                <c:formatCode>General</c:formatCode>
                <c:ptCount val="31"/>
                <c:pt idx="0">
                  <c:v>116.22834145148548</c:v>
                </c:pt>
                <c:pt idx="1">
                  <c:v>186.70082727334557</c:v>
                </c:pt>
                <c:pt idx="2">
                  <c:v>76.50729017003151</c:v>
                </c:pt>
                <c:pt idx="3">
                  <c:v>56.511281222743882</c:v>
                </c:pt>
                <c:pt idx="4">
                  <c:v>46.742784975049659</c:v>
                </c:pt>
                <c:pt idx="5">
                  <c:v>43.858504977110712</c:v>
                </c:pt>
                <c:pt idx="6">
                  <c:v>43.201546765757072</c:v>
                </c:pt>
                <c:pt idx="7">
                  <c:v>43.008904892896567</c:v>
                </c:pt>
                <c:pt idx="8">
                  <c:v>44.167374922495391</c:v>
                </c:pt>
                <c:pt idx="9">
                  <c:v>44.896875279293916</c:v>
                </c:pt>
                <c:pt idx="10">
                  <c:v>45.232247706221294</c:v>
                </c:pt>
                <c:pt idx="11">
                  <c:v>46.712491935256338</c:v>
                </c:pt>
                <c:pt idx="12">
                  <c:v>48.744618226748941</c:v>
                </c:pt>
                <c:pt idx="13">
                  <c:v>50.676752992863662</c:v>
                </c:pt>
                <c:pt idx="14">
                  <c:v>128.68136696197206</c:v>
                </c:pt>
                <c:pt idx="15">
                  <c:v>109.00454877951675</c:v>
                </c:pt>
                <c:pt idx="16">
                  <c:v>106.93571465103722</c:v>
                </c:pt>
                <c:pt idx="17">
                  <c:v>100.44545110450753</c:v>
                </c:pt>
                <c:pt idx="18">
                  <c:v>98.258955294174328</c:v>
                </c:pt>
                <c:pt idx="19">
                  <c:v>88.54859849438445</c:v>
                </c:pt>
                <c:pt idx="20">
                  <c:v>75.347384676189336</c:v>
                </c:pt>
                <c:pt idx="21">
                  <c:v>76.896300565952416</c:v>
                </c:pt>
                <c:pt idx="22">
                  <c:v>65.475787941050385</c:v>
                </c:pt>
                <c:pt idx="23">
                  <c:v>57.417199010644907</c:v>
                </c:pt>
                <c:pt idx="24">
                  <c:v>52.167904275382845</c:v>
                </c:pt>
                <c:pt idx="25">
                  <c:v>50.837757892296999</c:v>
                </c:pt>
                <c:pt idx="26">
                  <c:v>54.866356105045867</c:v>
                </c:pt>
                <c:pt idx="27">
                  <c:v>49.257194353820857</c:v>
                </c:pt>
                <c:pt idx="28">
                  <c:v>57.045704712355203</c:v>
                </c:pt>
                <c:pt idx="29">
                  <c:v>51.808722881487427</c:v>
                </c:pt>
                <c:pt idx="30">
                  <c:v>72.532212034082391</c:v>
                </c:pt>
              </c:numCache>
            </c:numRef>
          </c:val>
          <c:smooth val="0"/>
          <c:extLst>
            <c:ext xmlns:c16="http://schemas.microsoft.com/office/drawing/2014/chart" uri="{C3380CC4-5D6E-409C-BE32-E72D297353CC}">
              <c16:uniqueId val="{00000000-EE15-4541-9C85-FA475BEA0DC6}"/>
            </c:ext>
          </c:extLst>
        </c:ser>
        <c:dLbls>
          <c:showLegendKey val="0"/>
          <c:showVal val="0"/>
          <c:showCatName val="0"/>
          <c:showSerName val="0"/>
          <c:showPercent val="0"/>
          <c:showBubbleSize val="0"/>
        </c:dLbls>
        <c:smooth val="0"/>
        <c:axId val="304489880"/>
        <c:axId val="304487912"/>
      </c:lineChart>
      <c:catAx>
        <c:axId val="304489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04487912"/>
        <c:crosses val="autoZero"/>
        <c:auto val="1"/>
        <c:lblAlgn val="ctr"/>
        <c:lblOffset val="100"/>
        <c:tickLblSkip val="1"/>
        <c:noMultiLvlLbl val="0"/>
      </c:catAx>
      <c:valAx>
        <c:axId val="304487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
          </a:p>
        </c:txPr>
        <c:crossAx val="30448988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2E2A80-4172-4468-9D14-C9FADABDCC3A}" type="datetimeFigureOut">
              <a:rPr lang="es-ES" smtClean="0"/>
              <a:t>17/10/2019</a:t>
            </a:fld>
            <a:endParaRPr lang="es-ES"/>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ES"/>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C97ECDF-B0D3-41D2-9E4A-619001B71EC6}" type="slidenum">
              <a:rPr lang="es-ES" smtClean="0"/>
              <a:t>‹Nº›</a:t>
            </a:fld>
            <a:endParaRPr lang="es-ES"/>
          </a:p>
        </p:txBody>
      </p:sp>
    </p:spTree>
    <p:extLst>
      <p:ext uri="{BB962C8B-B14F-4D97-AF65-F5344CB8AC3E}">
        <p14:creationId xmlns:p14="http://schemas.microsoft.com/office/powerpoint/2010/main" val="312252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
        <p:nvSpPr>
          <p:cNvPr id="1229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7066" indent="-291179">
              <a:defRPr sz="2400">
                <a:solidFill>
                  <a:schemeClr val="tx1"/>
                </a:solidFill>
                <a:latin typeface="Calibri" panose="020F0502020204030204" pitchFamily="34" charset="0"/>
                <a:ea typeface="MS PGothic" panose="020B0600070205080204" pitchFamily="34" charset="-128"/>
              </a:defRPr>
            </a:lvl2pPr>
            <a:lvl3pPr marL="1164717" indent="-232943">
              <a:defRPr sz="2400">
                <a:solidFill>
                  <a:schemeClr val="tx1"/>
                </a:solidFill>
                <a:latin typeface="Calibri" panose="020F0502020204030204" pitchFamily="34" charset="0"/>
                <a:ea typeface="MS PGothic" panose="020B0600070205080204" pitchFamily="34" charset="-128"/>
              </a:defRPr>
            </a:lvl3pPr>
            <a:lvl4pPr marL="1630604" indent="-232943">
              <a:defRPr sz="2400">
                <a:solidFill>
                  <a:schemeClr val="tx1"/>
                </a:solidFill>
                <a:latin typeface="Calibri" panose="020F0502020204030204" pitchFamily="34" charset="0"/>
                <a:ea typeface="MS PGothic" panose="020B0600070205080204" pitchFamily="34" charset="-128"/>
              </a:defRPr>
            </a:lvl4pPr>
            <a:lvl5pPr marL="2096491" indent="-232943">
              <a:defRPr sz="24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8B7C81D9-E263-4AD2-8F7D-F5C6E5B4A20B}" type="slidenum">
              <a:rPr lang="en-US" altLang="es-AR" sz="1200"/>
              <a:pPr/>
              <a:t>3</a:t>
            </a:fld>
            <a:endParaRPr lang="en-US" altLang="es-AR" sz="1200"/>
          </a:p>
        </p:txBody>
      </p:sp>
    </p:spTree>
    <p:extLst>
      <p:ext uri="{BB962C8B-B14F-4D97-AF65-F5344CB8AC3E}">
        <p14:creationId xmlns:p14="http://schemas.microsoft.com/office/powerpoint/2010/main" val="382456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dirty="0"/>
          </a:p>
        </p:txBody>
      </p:sp>
      <p:sp>
        <p:nvSpPr>
          <p:cNvPr id="1229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7066" indent="-291179">
              <a:defRPr sz="2400">
                <a:solidFill>
                  <a:schemeClr val="tx1"/>
                </a:solidFill>
                <a:latin typeface="Calibri" panose="020F0502020204030204" pitchFamily="34" charset="0"/>
                <a:ea typeface="MS PGothic" panose="020B0600070205080204" pitchFamily="34" charset="-128"/>
              </a:defRPr>
            </a:lvl2pPr>
            <a:lvl3pPr marL="1164717" indent="-232943">
              <a:defRPr sz="2400">
                <a:solidFill>
                  <a:schemeClr val="tx1"/>
                </a:solidFill>
                <a:latin typeface="Calibri" panose="020F0502020204030204" pitchFamily="34" charset="0"/>
                <a:ea typeface="MS PGothic" panose="020B0600070205080204" pitchFamily="34" charset="-128"/>
              </a:defRPr>
            </a:lvl3pPr>
            <a:lvl4pPr marL="1630604" indent="-232943">
              <a:defRPr sz="2400">
                <a:solidFill>
                  <a:schemeClr val="tx1"/>
                </a:solidFill>
                <a:latin typeface="Calibri" panose="020F0502020204030204" pitchFamily="34" charset="0"/>
                <a:ea typeface="MS PGothic" panose="020B0600070205080204" pitchFamily="34" charset="-128"/>
              </a:defRPr>
            </a:lvl4pPr>
            <a:lvl5pPr marL="2096491" indent="-232943">
              <a:defRPr sz="24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8B7C81D9-E263-4AD2-8F7D-F5C6E5B4A20B}" type="slidenum">
              <a:rPr lang="en-US" altLang="es-AR" sz="1200"/>
              <a:pPr/>
              <a:t>4</a:t>
            </a:fld>
            <a:endParaRPr lang="en-US" altLang="es-AR" sz="1200"/>
          </a:p>
        </p:txBody>
      </p:sp>
    </p:spTree>
    <p:extLst>
      <p:ext uri="{BB962C8B-B14F-4D97-AF65-F5344CB8AC3E}">
        <p14:creationId xmlns:p14="http://schemas.microsoft.com/office/powerpoint/2010/main" val="428536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A5C309-F6E7-4992-AE1A-C556924A464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D19E33F2-3E4E-45B5-B1B7-639D698F7B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2B4EE169-DB51-4A34-804C-08422D907517}"/>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5" name="Marcador de pie de página 4">
            <a:extLst>
              <a:ext uri="{FF2B5EF4-FFF2-40B4-BE49-F238E27FC236}">
                <a16:creationId xmlns:a16="http://schemas.microsoft.com/office/drawing/2014/main" id="{55850846-0AD5-4EEB-81B6-2157754EAA2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DA7AAE47-181C-41BA-BA12-60ECD28D1D10}"/>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175863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794A4F-1DB7-44DC-BFD3-355ABBB6645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F6114DF3-99B3-45D1-9C7B-2F3971F8CCCB}"/>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EECD02A-1591-44DD-BCF9-89D027EBF3F4}"/>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5" name="Marcador de pie de página 4">
            <a:extLst>
              <a:ext uri="{FF2B5EF4-FFF2-40B4-BE49-F238E27FC236}">
                <a16:creationId xmlns:a16="http://schemas.microsoft.com/office/drawing/2014/main" id="{B9E831DD-206B-4EAA-B02F-AA853BC6BCC4}"/>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C90531C-E065-4FF2-AB91-18D567A4355B}"/>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173279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972DDE2-1ABB-4331-9A81-AD9460DD72F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44AA515F-C51A-4570-9F23-00631CC133F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6F21780-E75E-4FA8-80FD-A6A5B6C52611}"/>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5" name="Marcador de pie de página 4">
            <a:extLst>
              <a:ext uri="{FF2B5EF4-FFF2-40B4-BE49-F238E27FC236}">
                <a16:creationId xmlns:a16="http://schemas.microsoft.com/office/drawing/2014/main" id="{2023D41E-8E01-4BC7-9FC0-D285BE42C7B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69C68C9-6F0C-4BE5-8488-E31E65C9445D}"/>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115901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A22339-1DC8-429A-ABFE-BC9302E167CC}"/>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7774997-B2B0-4DCF-A283-D275E9EEB79C}"/>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76C3A409-500D-4A03-9BD2-2A08315E218B}"/>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5" name="Marcador de pie de página 4">
            <a:extLst>
              <a:ext uri="{FF2B5EF4-FFF2-40B4-BE49-F238E27FC236}">
                <a16:creationId xmlns:a16="http://schemas.microsoft.com/office/drawing/2014/main" id="{8D844985-40F7-468E-ACFD-1AB916447BF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3CA31A9-DA00-4848-BD09-ECD3FBDE500B}"/>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62627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3B4C96-ED39-4CF0-82FF-9DF868A9749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AEAB4E4-4192-4B78-B704-AC76C0AFD3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4334A9EC-DA0A-4D56-AA84-3FE9C6BF41AE}"/>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5" name="Marcador de pie de página 4">
            <a:extLst>
              <a:ext uri="{FF2B5EF4-FFF2-40B4-BE49-F238E27FC236}">
                <a16:creationId xmlns:a16="http://schemas.microsoft.com/office/drawing/2014/main" id="{44C0B2DB-AAA4-445B-8EC5-D1989F5CF2F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B0412BB-A331-4C92-B08F-BD1B5240E263}"/>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270648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D6B998-AD29-4B83-99EB-D42201B80AA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871B6B4-7A95-482E-BF09-3A6D0D367B8E}"/>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7E0ACB60-0820-45E1-A183-D54F994E3254}"/>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E9D1D591-0BC6-4F98-9875-D63E0948F37E}"/>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6" name="Marcador de pie de página 5">
            <a:extLst>
              <a:ext uri="{FF2B5EF4-FFF2-40B4-BE49-F238E27FC236}">
                <a16:creationId xmlns:a16="http://schemas.microsoft.com/office/drawing/2014/main" id="{832AC611-F2B1-451F-8C0A-E829F3AA0216}"/>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631DC0C-0B72-49EE-AE32-B5DAC4479114}"/>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304381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EDE3B-EC4A-4EA5-BEB8-DDAD16217DD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EDCE8A39-EC38-4441-9E14-92E870476E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7FDBBAB-78DE-4F87-B5B8-60CDD5EF4771}"/>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E8E4CA85-57C7-4185-B85E-9F46C29D7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F00AE617-3AFB-4CEF-B67F-AC4A7E89E76A}"/>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7F328200-27DE-43A0-BCED-FB2DF85D9179}"/>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8" name="Marcador de pie de página 7">
            <a:extLst>
              <a:ext uri="{FF2B5EF4-FFF2-40B4-BE49-F238E27FC236}">
                <a16:creationId xmlns:a16="http://schemas.microsoft.com/office/drawing/2014/main" id="{34832838-5236-4A88-8F48-90BF305A9F79}"/>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7CDEDD49-D0B2-43F7-A4D4-63D161A9647B}"/>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200228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0BE820-786E-418A-91F0-4B502CD0972A}"/>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9E14078C-6314-49EA-A7BC-707669525129}"/>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4" name="Marcador de pie de página 3">
            <a:extLst>
              <a:ext uri="{FF2B5EF4-FFF2-40B4-BE49-F238E27FC236}">
                <a16:creationId xmlns:a16="http://schemas.microsoft.com/office/drawing/2014/main" id="{D1EB1657-1499-4DAC-869D-1C3084172C70}"/>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FBCA9C1B-6078-4636-83C3-F032B09B826A}"/>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3514777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E2E343F-44B9-4404-89EA-8B9BFE44AB96}"/>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3" name="Marcador de pie de página 2">
            <a:extLst>
              <a:ext uri="{FF2B5EF4-FFF2-40B4-BE49-F238E27FC236}">
                <a16:creationId xmlns:a16="http://schemas.microsoft.com/office/drawing/2014/main" id="{FB1982EA-80E9-45D9-A186-0A46648A7C4A}"/>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5967B112-B551-4CFF-877B-C83C7DF758D1}"/>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351181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5BA1A7-ECBD-4330-933F-2E2CC419F89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11C3F15-8647-4178-AC18-7E17DC279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C43D9114-1C16-44B2-A83B-79E100566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EEEA8901-65EF-4870-82AE-16D2B42D0EA4}"/>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6" name="Marcador de pie de página 5">
            <a:extLst>
              <a:ext uri="{FF2B5EF4-FFF2-40B4-BE49-F238E27FC236}">
                <a16:creationId xmlns:a16="http://schemas.microsoft.com/office/drawing/2014/main" id="{F2A06735-1748-4EE8-8752-51F7B0413AA8}"/>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BA38460-77FD-4801-894B-B547B9BE54E7}"/>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85647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8901F-4443-46A6-84E6-BA575336A2A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63AD955B-4671-476A-888A-AB2C961AD1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30887036-F567-4A36-A426-C7D90B7637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7A42C55-D8BC-43AC-A0FC-D607EF688DF2}"/>
              </a:ext>
            </a:extLst>
          </p:cNvPr>
          <p:cNvSpPr>
            <a:spLocks noGrp="1"/>
          </p:cNvSpPr>
          <p:nvPr>
            <p:ph type="dt" sz="half" idx="10"/>
          </p:nvPr>
        </p:nvSpPr>
        <p:spPr/>
        <p:txBody>
          <a:bodyPr/>
          <a:lstStyle/>
          <a:p>
            <a:fld id="{34C88AF5-FB09-4492-923F-87F63235AAF7}" type="datetimeFigureOut">
              <a:rPr lang="es-AR" smtClean="0"/>
              <a:t>17/10/2019</a:t>
            </a:fld>
            <a:endParaRPr lang="es-AR"/>
          </a:p>
        </p:txBody>
      </p:sp>
      <p:sp>
        <p:nvSpPr>
          <p:cNvPr id="6" name="Marcador de pie de página 5">
            <a:extLst>
              <a:ext uri="{FF2B5EF4-FFF2-40B4-BE49-F238E27FC236}">
                <a16:creationId xmlns:a16="http://schemas.microsoft.com/office/drawing/2014/main" id="{BBC75A4A-88C6-4731-9474-DC5E78FE682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283A9A6-D4B4-4B01-A41C-40DBCEC195D2}"/>
              </a:ext>
            </a:extLst>
          </p:cNvPr>
          <p:cNvSpPr>
            <a:spLocks noGrp="1"/>
          </p:cNvSpPr>
          <p:nvPr>
            <p:ph type="sldNum" sz="quarter" idx="12"/>
          </p:nvPr>
        </p:nvSpPr>
        <p:spPr/>
        <p:txBody>
          <a:bodyPr/>
          <a:lstStyle/>
          <a:p>
            <a:fld id="{30D2E1D5-F21A-4BEF-8001-AECC43C1F09B}" type="slidenum">
              <a:rPr lang="es-AR" smtClean="0"/>
              <a:t>‹Nº›</a:t>
            </a:fld>
            <a:endParaRPr lang="es-AR"/>
          </a:p>
        </p:txBody>
      </p:sp>
    </p:spTree>
    <p:extLst>
      <p:ext uri="{BB962C8B-B14F-4D97-AF65-F5344CB8AC3E}">
        <p14:creationId xmlns:p14="http://schemas.microsoft.com/office/powerpoint/2010/main" val="40466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DAAAEE5-8593-49A1-A361-490AEBD3A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93B8CA31-F16B-42E4-8246-855C44F85B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BAABDE4D-F218-4116-8EE3-275E9CDDA9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88AF5-FB09-4492-923F-87F63235AAF7}" type="datetimeFigureOut">
              <a:rPr lang="es-AR" smtClean="0"/>
              <a:t>17/10/2019</a:t>
            </a:fld>
            <a:endParaRPr lang="es-AR"/>
          </a:p>
        </p:txBody>
      </p:sp>
      <p:sp>
        <p:nvSpPr>
          <p:cNvPr id="5" name="Marcador de pie de página 4">
            <a:extLst>
              <a:ext uri="{FF2B5EF4-FFF2-40B4-BE49-F238E27FC236}">
                <a16:creationId xmlns:a16="http://schemas.microsoft.com/office/drawing/2014/main" id="{87597EC6-76E7-457B-84EB-10F2D151FA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BEE2B483-7B72-49BC-8577-7AD3E1905A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2E1D5-F21A-4BEF-8001-AECC43C1F09B}" type="slidenum">
              <a:rPr lang="es-AR" smtClean="0"/>
              <a:t>‹Nº›</a:t>
            </a:fld>
            <a:endParaRPr lang="es-AR"/>
          </a:p>
        </p:txBody>
      </p:sp>
    </p:spTree>
    <p:extLst>
      <p:ext uri="{BB962C8B-B14F-4D97-AF65-F5344CB8AC3E}">
        <p14:creationId xmlns:p14="http://schemas.microsoft.com/office/powerpoint/2010/main" val="97459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524000" y="1938198"/>
            <a:ext cx="9144000" cy="872114"/>
          </a:xfrm>
        </p:spPr>
        <p:txBody>
          <a:bodyPr>
            <a:noAutofit/>
          </a:bodyPr>
          <a:lstStyle/>
          <a:p>
            <a:r>
              <a:rPr lang="es-AR" sz="5000" b="1" dirty="0">
                <a:solidFill>
                  <a:srgbClr val="0070C0"/>
                </a:solidFill>
              </a:rPr>
              <a:t>Los Ciclos, la Macroeconomía  y la Economía Política en Argentina</a:t>
            </a:r>
          </a:p>
          <a:p>
            <a:endParaRPr lang="es-AR" sz="2800" b="1" dirty="0">
              <a:solidFill>
                <a:srgbClr val="0070C0"/>
              </a:solidFill>
            </a:endParaRPr>
          </a:p>
          <a:p>
            <a:r>
              <a:rPr lang="es-AR" sz="2800" b="1" dirty="0">
                <a:solidFill>
                  <a:srgbClr val="0070C0"/>
                </a:solidFill>
              </a:rPr>
              <a:t>Dr. Ruben Mercado</a:t>
            </a:r>
          </a:p>
          <a:p>
            <a:r>
              <a:rPr lang="es-AR" sz="2800" b="1" dirty="0">
                <a:solidFill>
                  <a:srgbClr val="0070C0"/>
                </a:solidFill>
              </a:rPr>
              <a:t>Economista Senior</a:t>
            </a:r>
          </a:p>
          <a:p>
            <a:r>
              <a:rPr lang="es-AR" sz="2800" b="1" dirty="0">
                <a:solidFill>
                  <a:srgbClr val="0070C0"/>
                </a:solidFill>
              </a:rPr>
              <a:t>PNUD Argentina</a:t>
            </a:r>
          </a:p>
          <a:p>
            <a:r>
              <a:rPr lang="es-AR" sz="2800" b="1" dirty="0">
                <a:solidFill>
                  <a:srgbClr val="0070C0"/>
                </a:solidFill>
              </a:rPr>
              <a:t> </a:t>
            </a:r>
          </a:p>
          <a:p>
            <a:r>
              <a:rPr lang="es-AR" sz="2000" dirty="0">
                <a:solidFill>
                  <a:srgbClr val="0070C0"/>
                </a:solidFill>
              </a:rPr>
              <a:t>Seminario UCA PNUD 22 de Octubre de  2019</a:t>
            </a:r>
          </a:p>
          <a:p>
            <a:endParaRPr lang="es-AR" sz="2000" dirty="0">
              <a:solidFill>
                <a:srgbClr val="0070C0"/>
              </a:solidFill>
            </a:endParaRPr>
          </a:p>
          <a:p>
            <a:endParaRPr lang="es-AR" sz="2000" dirty="0">
              <a:solidFill>
                <a:srgbClr val="0070C0"/>
              </a:solidFill>
            </a:endParaRPr>
          </a:p>
          <a:p>
            <a:endParaRPr lang="es-AR" sz="2000" dirty="0">
              <a:solidFill>
                <a:srgbClr val="0070C0"/>
              </a:solidFill>
            </a:endParaRPr>
          </a:p>
          <a:p>
            <a:r>
              <a:rPr lang="es-AR" sz="2000" dirty="0">
                <a:solidFill>
                  <a:srgbClr val="0070C0"/>
                </a:solidFill>
              </a:rPr>
              <a:t>No Circular – No citar</a:t>
            </a:r>
          </a:p>
          <a:p>
            <a:endParaRPr lang="es-AR" sz="5000" b="1" dirty="0">
              <a:solidFill>
                <a:srgbClr val="0070C0"/>
              </a:solidFill>
            </a:endParaRPr>
          </a:p>
          <a:p>
            <a:endParaRPr lang="es-AR" sz="5000" b="1" dirty="0">
              <a:solidFill>
                <a:srgbClr val="0070C0"/>
              </a:solidFill>
            </a:endParaRPr>
          </a:p>
          <a:p>
            <a:endParaRPr lang="es-AR" sz="5000" b="1" dirty="0">
              <a:solidFill>
                <a:srgbClr val="0070C0"/>
              </a:solidFill>
            </a:endParaRPr>
          </a:p>
          <a:p>
            <a:endParaRPr lang="es-AR" sz="5000" dirty="0">
              <a:solidFill>
                <a:srgbClr val="0070C0"/>
              </a:solidFill>
            </a:endParaRPr>
          </a:p>
        </p:txBody>
      </p:sp>
    </p:spTree>
    <p:extLst>
      <p:ext uri="{BB962C8B-B14F-4D97-AF65-F5344CB8AC3E}">
        <p14:creationId xmlns:p14="http://schemas.microsoft.com/office/powerpoint/2010/main" val="4211814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336126" y="262029"/>
            <a:ext cx="9144000" cy="380822"/>
          </a:xfrm>
        </p:spPr>
        <p:txBody>
          <a:bodyPr>
            <a:normAutofit fontScale="32500" lnSpcReduction="20000"/>
          </a:bodyPr>
          <a:lstStyle/>
          <a:p>
            <a:r>
              <a:rPr lang="es-AR" sz="7200" b="1" dirty="0">
                <a:solidFill>
                  <a:srgbClr val="0070C0"/>
                </a:solidFill>
              </a:rPr>
              <a:t>Un Juego de Suma Cero</a:t>
            </a:r>
            <a:endParaRPr lang="es-AR" dirty="0">
              <a:solidFill>
                <a:srgbClr val="0070C0"/>
              </a:solidFill>
            </a:endParaRPr>
          </a:p>
        </p:txBody>
      </p:sp>
      <p:sp>
        <p:nvSpPr>
          <p:cNvPr id="10" name="Rectángulo 9">
            <a:extLst>
              <a:ext uri="{FF2B5EF4-FFF2-40B4-BE49-F238E27FC236}">
                <a16:creationId xmlns:a16="http://schemas.microsoft.com/office/drawing/2014/main" id="{84450C16-E81C-4F67-9873-E6C0E97F0412}"/>
              </a:ext>
            </a:extLst>
          </p:cNvPr>
          <p:cNvSpPr/>
          <p:nvPr/>
        </p:nvSpPr>
        <p:spPr>
          <a:xfrm>
            <a:off x="258581" y="935877"/>
            <a:ext cx="11674837" cy="1264642"/>
          </a:xfrm>
          <a:prstGeom prst="rect">
            <a:avLst/>
          </a:prstGeom>
          <a:solidFill>
            <a:schemeClr val="accent4">
              <a:lumMod val="40000"/>
              <a:lumOff val="60000"/>
            </a:schemeClr>
          </a:solidFill>
        </p:spPr>
        <p:txBody>
          <a:bodyPr wrap="square">
            <a:spAutoFit/>
          </a:bodyPr>
          <a:lstStyle/>
          <a:p>
            <a:pPr>
              <a:lnSpc>
                <a:spcPct val="107000"/>
              </a:lnSpc>
              <a:spcAft>
                <a:spcPts val="800"/>
              </a:spcAft>
            </a:pPr>
            <a:r>
              <a:rPr lang="es-AR" dirty="0">
                <a:solidFill>
                  <a:srgbClr val="0070C0"/>
                </a:solidFill>
                <a:latin typeface="Calibri" panose="020F0502020204030204" pitchFamily="34" charset="0"/>
                <a:ea typeface="Calibri" panose="020F0502020204030204" pitchFamily="34" charset="0"/>
                <a:cs typeface="Times New Roman" panose="02020603050405020304" pitchFamily="18" charset="0"/>
              </a:rPr>
              <a:t>El juego económico-político de la Argentina es en general un juego cíclico de suma cero, asentado sobre un crecimiento de la PTF (Productividad Total de los Factores) nulo desde 1990, y muy bajo antes de esa fecha. La productividad global no ocupa un lugar importante en discusión económico/política, a pesar de ser el determinante fundamental del crecimiento de largo plazo.</a:t>
            </a:r>
          </a:p>
        </p:txBody>
      </p:sp>
      <p:pic>
        <p:nvPicPr>
          <p:cNvPr id="8" name="Imagen 7">
            <a:extLst>
              <a:ext uri="{FF2B5EF4-FFF2-40B4-BE49-F238E27FC236}">
                <a16:creationId xmlns:a16="http://schemas.microsoft.com/office/drawing/2014/main" id="{39BE57E6-9BC1-4BED-A52F-0561E42B0332}"/>
              </a:ext>
            </a:extLst>
          </p:cNvPr>
          <p:cNvPicPr>
            <a:picLocks noChangeAspect="1"/>
          </p:cNvPicPr>
          <p:nvPr/>
        </p:nvPicPr>
        <p:blipFill>
          <a:blip r:embed="rId2"/>
          <a:stretch>
            <a:fillRect/>
          </a:stretch>
        </p:blipFill>
        <p:spPr>
          <a:xfrm>
            <a:off x="2145596" y="2377440"/>
            <a:ext cx="7674506" cy="4395153"/>
          </a:xfrm>
          <a:prstGeom prst="rect">
            <a:avLst/>
          </a:prstGeom>
        </p:spPr>
      </p:pic>
    </p:spTree>
    <p:extLst>
      <p:ext uri="{BB962C8B-B14F-4D97-AF65-F5344CB8AC3E}">
        <p14:creationId xmlns:p14="http://schemas.microsoft.com/office/powerpoint/2010/main" val="9860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946560B4-4554-4A22-B814-2094AFA7BF03}"/>
              </a:ext>
            </a:extLst>
          </p:cNvPr>
          <p:cNvSpPr/>
          <p:nvPr/>
        </p:nvSpPr>
        <p:spPr>
          <a:xfrm>
            <a:off x="383315" y="895351"/>
            <a:ext cx="11193710" cy="5632311"/>
          </a:xfrm>
          <a:prstGeom prst="rect">
            <a:avLst/>
          </a:prstGeom>
          <a:solidFill>
            <a:schemeClr val="accent4">
              <a:lumMod val="40000"/>
              <a:lumOff val="60000"/>
            </a:schemeClr>
          </a:solidFill>
        </p:spPr>
        <p:txBody>
          <a:bodyPr wrap="square">
            <a:spAutoFit/>
          </a:bodyPr>
          <a:lstStyle/>
          <a:p>
            <a:pPr marL="285750" indent="-285750" algn="just">
              <a:buFont typeface="Wingdings" panose="05000000000000000000" pitchFamily="2" charset="2"/>
              <a:buChar char="Ø"/>
            </a:pPr>
            <a:r>
              <a:rPr lang="es-AR" b="1" dirty="0">
                <a:solidFill>
                  <a:srgbClr val="0070C0"/>
                </a:solidFill>
                <a:latin typeface="Calibri" panose="020F0502020204030204" pitchFamily="34" charset="0"/>
                <a:cs typeface="Times New Roman" panose="02020603050405020304" pitchFamily="18" charset="0"/>
              </a:rPr>
              <a:t>No es posible romper con la dinámica cíclica solamente mediante medidas macroeconómicas de corto plazo, pues la misma es la expresión de un problema congénito de la estructura económica y la economía política argentina. </a:t>
            </a:r>
          </a:p>
          <a:p>
            <a:pPr marL="285750" indent="-285750" algn="just">
              <a:buFont typeface="Wingdings" panose="05000000000000000000" pitchFamily="2" charset="2"/>
              <a:buChar char="Ø"/>
            </a:pPr>
            <a:endParaRPr lang="es-AR" b="1" dirty="0">
              <a:solidFill>
                <a:srgbClr val="0070C0"/>
              </a:solidFill>
              <a:latin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endParaRPr lang="es-AR" b="1" dirty="0">
              <a:solidFill>
                <a:srgbClr val="0070C0"/>
              </a:solidFill>
              <a:latin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Ø"/>
            </a:pPr>
            <a:r>
              <a:rPr lang="es-AR" dirty="0">
                <a:solidFill>
                  <a:srgbClr val="0070C0"/>
                </a:solidFill>
              </a:rPr>
              <a:t>No es viable un modelo basado en la exportación de recursos naturales, pues Argentina no es tan abundante en dichos recursos y además dejaría fuera del sistema a casi medio país al no generar empleo suficiente. </a:t>
            </a:r>
          </a:p>
          <a:p>
            <a:pPr marL="285750" indent="-285750" algn="just">
              <a:buFont typeface="Wingdings" panose="05000000000000000000" pitchFamily="2" charset="2"/>
              <a:buChar char="Ø"/>
            </a:pPr>
            <a:endParaRPr lang="es-AR" dirty="0">
              <a:solidFill>
                <a:srgbClr val="0070C0"/>
              </a:solidFill>
            </a:endParaRPr>
          </a:p>
          <a:p>
            <a:pPr marL="285750" indent="-285750" algn="just">
              <a:buFont typeface="Wingdings" panose="05000000000000000000" pitchFamily="2" charset="2"/>
              <a:buChar char="Ø"/>
            </a:pPr>
            <a:endParaRPr lang="es-AR" dirty="0">
              <a:solidFill>
                <a:srgbClr val="0070C0"/>
              </a:solidFill>
            </a:endParaRPr>
          </a:p>
          <a:p>
            <a:pPr marL="285750" indent="-285750" algn="just">
              <a:buFont typeface="Wingdings" panose="05000000000000000000" pitchFamily="2" charset="2"/>
              <a:buChar char="Ø"/>
            </a:pPr>
            <a:r>
              <a:rPr lang="es-AR" dirty="0">
                <a:solidFill>
                  <a:srgbClr val="0070C0"/>
                </a:solidFill>
              </a:rPr>
              <a:t>Tampoco es viable un modelo industrial exclusivamente productor para el mercado interno, ya que no tendría cómo financiar las importaciones de bienes de capital e insumos que requiere.</a:t>
            </a:r>
          </a:p>
          <a:p>
            <a:pPr marL="285750" indent="-285750" algn="just">
              <a:buFont typeface="Wingdings" panose="05000000000000000000" pitchFamily="2" charset="2"/>
              <a:buChar char="Ø"/>
            </a:pPr>
            <a:endParaRPr lang="es-AR" dirty="0">
              <a:solidFill>
                <a:srgbClr val="0070C0"/>
              </a:solidFill>
            </a:endParaRPr>
          </a:p>
          <a:p>
            <a:pPr marL="285750" indent="-285750" algn="just">
              <a:buFont typeface="Wingdings" panose="05000000000000000000" pitchFamily="2" charset="2"/>
              <a:buChar char="Ø"/>
            </a:pPr>
            <a:endParaRPr lang="es-AR" dirty="0">
              <a:solidFill>
                <a:srgbClr val="0070C0"/>
              </a:solidFill>
            </a:endParaRPr>
          </a:p>
          <a:p>
            <a:pPr marL="285750" indent="-285750" algn="just">
              <a:buFont typeface="Wingdings" panose="05000000000000000000" pitchFamily="2" charset="2"/>
              <a:buChar char="Ø"/>
            </a:pPr>
            <a:r>
              <a:rPr lang="es-AR" dirty="0">
                <a:solidFill>
                  <a:srgbClr val="0070C0"/>
                </a:solidFill>
              </a:rPr>
              <a:t>Ni un modelo industrial exportador basado en salarios muy bajos, pues sería inviable dada la historia y organización sindical de la clase trabajadora y de los movimientos sociales.</a:t>
            </a:r>
          </a:p>
          <a:p>
            <a:pPr marL="285750" indent="-285750" algn="just">
              <a:buFont typeface="Wingdings" panose="05000000000000000000" pitchFamily="2" charset="2"/>
              <a:buChar char="Ø"/>
            </a:pPr>
            <a:endParaRPr lang="es-AR" dirty="0">
              <a:solidFill>
                <a:srgbClr val="0070C0"/>
              </a:solidFill>
            </a:endParaRPr>
          </a:p>
          <a:p>
            <a:pPr marL="285750" indent="-285750" algn="just">
              <a:buFont typeface="Wingdings" panose="05000000000000000000" pitchFamily="2" charset="2"/>
              <a:buChar char="Ø"/>
            </a:pPr>
            <a:endParaRPr lang="es-AR" dirty="0">
              <a:solidFill>
                <a:srgbClr val="0070C0"/>
              </a:solidFill>
            </a:endParaRPr>
          </a:p>
          <a:p>
            <a:pPr marL="285750" indent="-285750" algn="just">
              <a:buFont typeface="Wingdings" panose="05000000000000000000" pitchFamily="2" charset="2"/>
              <a:buChar char="Ø"/>
            </a:pPr>
            <a:r>
              <a:rPr lang="es-AR" b="1" dirty="0">
                <a:solidFill>
                  <a:srgbClr val="0070C0"/>
                </a:solidFill>
              </a:rPr>
              <a:t>Haría falta un modelo desarrollo sostenible que haga del agro un sector exportador diversificado de alimentos elaborados, y de la industria un sector generador de empleo de calidad que atienda al mercado interno y a la vez se oriente más hacia la exportación. </a:t>
            </a:r>
          </a:p>
          <a:p>
            <a:pPr algn="just"/>
            <a:endParaRPr lang="es-AR" dirty="0">
              <a:solidFill>
                <a:srgbClr val="0070C0"/>
              </a:solidFill>
            </a:endParaRPr>
          </a:p>
        </p:txBody>
      </p:sp>
      <p:sp>
        <p:nvSpPr>
          <p:cNvPr id="6" name="Subtítulo 2">
            <a:extLst>
              <a:ext uri="{FF2B5EF4-FFF2-40B4-BE49-F238E27FC236}">
                <a16:creationId xmlns:a16="http://schemas.microsoft.com/office/drawing/2014/main" id="{71601B84-2792-4F42-957F-CEA43A1D12E5}"/>
              </a:ext>
            </a:extLst>
          </p:cNvPr>
          <p:cNvSpPr txBox="1">
            <a:spLocks/>
          </p:cNvSpPr>
          <p:nvPr/>
        </p:nvSpPr>
        <p:spPr>
          <a:xfrm>
            <a:off x="1408170" y="134566"/>
            <a:ext cx="9183630" cy="789359"/>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sz="7200" b="1">
                <a:solidFill>
                  <a:srgbClr val="0070C0"/>
                </a:solidFill>
              </a:rPr>
              <a:t>La Superación de los Ciclos Económicos:</a:t>
            </a:r>
          </a:p>
          <a:p>
            <a:r>
              <a:rPr lang="es-AR" sz="7200" b="1">
                <a:solidFill>
                  <a:srgbClr val="0070C0"/>
                </a:solidFill>
              </a:rPr>
              <a:t>Agencia, Aprendizaje y Opciones de Políticas</a:t>
            </a:r>
            <a:endParaRPr lang="es-AR" sz="6400" b="1">
              <a:solidFill>
                <a:srgbClr val="0070C0"/>
              </a:solidFill>
            </a:endParaRPr>
          </a:p>
          <a:p>
            <a:endParaRPr lang="es-AR" sz="6400" b="1">
              <a:solidFill>
                <a:srgbClr val="0070C0"/>
              </a:solidFill>
            </a:endParaRPr>
          </a:p>
          <a:p>
            <a:endParaRPr lang="es-AR" dirty="0">
              <a:solidFill>
                <a:srgbClr val="0070C0"/>
              </a:solidFill>
            </a:endParaRPr>
          </a:p>
        </p:txBody>
      </p:sp>
    </p:spTree>
    <p:extLst>
      <p:ext uri="{BB962C8B-B14F-4D97-AF65-F5344CB8AC3E}">
        <p14:creationId xmlns:p14="http://schemas.microsoft.com/office/powerpoint/2010/main" val="418388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946560B4-4554-4A22-B814-2094AFA7BF03}"/>
              </a:ext>
            </a:extLst>
          </p:cNvPr>
          <p:cNvSpPr/>
          <p:nvPr/>
        </p:nvSpPr>
        <p:spPr>
          <a:xfrm>
            <a:off x="403130" y="1182231"/>
            <a:ext cx="11193710" cy="4493538"/>
          </a:xfrm>
          <a:prstGeom prst="rect">
            <a:avLst/>
          </a:prstGeom>
          <a:solidFill>
            <a:schemeClr val="accent4">
              <a:lumMod val="40000"/>
              <a:lumOff val="60000"/>
            </a:schemeClr>
          </a:solidFill>
        </p:spPr>
        <p:txBody>
          <a:bodyPr wrap="square">
            <a:spAutoFit/>
          </a:bodyPr>
          <a:lstStyle/>
          <a:p>
            <a:pPr algn="just"/>
            <a:endParaRPr lang="es-AR" dirty="0">
              <a:solidFill>
                <a:srgbClr val="0070C0"/>
              </a:solidFill>
            </a:endParaRPr>
          </a:p>
          <a:p>
            <a:pPr marL="285750" indent="-285750" algn="just">
              <a:buFont typeface="Wingdings" panose="05000000000000000000" pitchFamily="2" charset="2"/>
              <a:buChar char="Ø"/>
            </a:pPr>
            <a:r>
              <a:rPr lang="es-AR" b="1" dirty="0">
                <a:solidFill>
                  <a:srgbClr val="0070C0"/>
                </a:solidFill>
              </a:rPr>
              <a:t>Pero ello requeriría alterar la economía política del país: superar la </a:t>
            </a:r>
            <a:r>
              <a:rPr lang="es-AR" b="1" dirty="0" err="1">
                <a:solidFill>
                  <a:srgbClr val="0070C0"/>
                </a:solidFill>
              </a:rPr>
              <a:t>pendularidad</a:t>
            </a:r>
            <a:r>
              <a:rPr lang="es-AR" b="1" dirty="0">
                <a:solidFill>
                  <a:srgbClr val="0070C0"/>
                </a:solidFill>
              </a:rPr>
              <a:t> de las políticas y el  comportamiento cortoplacista, en función de la capacidad de agencia de los actores.</a:t>
            </a:r>
          </a:p>
          <a:p>
            <a:pPr marL="285750" indent="-285750" algn="just">
              <a:buFont typeface="Wingdings" panose="05000000000000000000" pitchFamily="2" charset="2"/>
              <a:buChar char="Ø"/>
            </a:pPr>
            <a:endParaRPr lang="es-AR" b="1" dirty="0">
              <a:solidFill>
                <a:srgbClr val="0070C0"/>
              </a:solidFill>
            </a:endParaRPr>
          </a:p>
          <a:p>
            <a:pPr marL="285750" indent="-285750" algn="just">
              <a:buFont typeface="Wingdings" panose="05000000000000000000" pitchFamily="2" charset="2"/>
              <a:buChar char="Ø"/>
            </a:pPr>
            <a:endParaRPr lang="es-AR" b="1" dirty="0">
              <a:solidFill>
                <a:srgbClr val="0070C0"/>
              </a:solidFill>
            </a:endParaRPr>
          </a:p>
          <a:p>
            <a:pPr marL="285750" indent="-285750" algn="just">
              <a:buFont typeface="Wingdings" panose="05000000000000000000" pitchFamily="2" charset="2"/>
              <a:buChar char="Ø"/>
            </a:pPr>
            <a:endParaRPr lang="es-AR" b="1" dirty="0">
              <a:solidFill>
                <a:srgbClr val="0070C0"/>
              </a:solidFill>
            </a:endParaRPr>
          </a:p>
          <a:p>
            <a:pPr marL="285750" indent="-285750" algn="just">
              <a:buFont typeface="Wingdings" panose="05000000000000000000" pitchFamily="2" charset="2"/>
              <a:buChar char="Ø"/>
            </a:pPr>
            <a:r>
              <a:rPr lang="es-AR" b="1" dirty="0">
                <a:solidFill>
                  <a:srgbClr val="0070C0"/>
                </a:solidFill>
              </a:rPr>
              <a:t>Consensos y compromisos equitativos de largo plazo: ¿Serían el mecanismo para salir del “gigantesco dilema del prisionero” que enfrenta la sociedad argentina, donde gran parte de los actores saben que las causas profundas de los ciclos están en la prevalencia de incentivos sectoriales cortoplacistas, pero los mismos comportamientos se repiten? </a:t>
            </a:r>
          </a:p>
          <a:p>
            <a:pPr marL="285750" indent="-285750" algn="just">
              <a:buFont typeface="Wingdings" panose="05000000000000000000" pitchFamily="2" charset="2"/>
              <a:buChar char="Ø"/>
            </a:pPr>
            <a:endParaRPr lang="es-AR" b="1" dirty="0">
              <a:solidFill>
                <a:srgbClr val="0070C0"/>
              </a:solidFill>
            </a:endParaRPr>
          </a:p>
          <a:p>
            <a:pPr marL="285750" indent="-285750" algn="just">
              <a:buFont typeface="Wingdings" panose="05000000000000000000" pitchFamily="2" charset="2"/>
              <a:buChar char="Ø"/>
            </a:pPr>
            <a:endParaRPr lang="es-AR" b="1" dirty="0">
              <a:solidFill>
                <a:srgbClr val="0070C0"/>
              </a:solidFill>
            </a:endParaRPr>
          </a:p>
          <a:p>
            <a:pPr marL="285750" indent="-285750" algn="just">
              <a:buFont typeface="Wingdings" panose="05000000000000000000" pitchFamily="2" charset="2"/>
              <a:buChar char="Ø"/>
            </a:pPr>
            <a:endParaRPr lang="es-AR" b="1" dirty="0">
              <a:solidFill>
                <a:srgbClr val="0070C0"/>
              </a:solidFill>
            </a:endParaRPr>
          </a:p>
          <a:p>
            <a:pPr marL="285750" indent="-285750" algn="just">
              <a:buFont typeface="Wingdings" panose="05000000000000000000" pitchFamily="2" charset="2"/>
              <a:buChar char="Ø"/>
            </a:pPr>
            <a:r>
              <a:rPr lang="es-AR" b="1" dirty="0">
                <a:solidFill>
                  <a:srgbClr val="0070C0"/>
                </a:solidFill>
              </a:rPr>
              <a:t>Si no se encuentra una salida, es posible que la Cuarta Revolución Industrial y la nueva geopolítica internacional no hagan más que agravar la decadencia relativa y la inestabilidad cíclica.</a:t>
            </a:r>
            <a:endParaRPr lang="es-AR" dirty="0">
              <a:solidFill>
                <a:srgbClr val="0070C0"/>
              </a:solidFill>
            </a:endParaRPr>
          </a:p>
          <a:p>
            <a:pPr algn="just"/>
            <a:endParaRPr lang="es-AR" sz="1600" dirty="0">
              <a:solidFill>
                <a:srgbClr val="0070C0"/>
              </a:solidFill>
            </a:endParaRPr>
          </a:p>
        </p:txBody>
      </p:sp>
      <p:sp>
        <p:nvSpPr>
          <p:cNvPr id="6" name="Subtítulo 2">
            <a:extLst>
              <a:ext uri="{FF2B5EF4-FFF2-40B4-BE49-F238E27FC236}">
                <a16:creationId xmlns:a16="http://schemas.microsoft.com/office/drawing/2014/main" id="{71601B84-2792-4F42-957F-CEA43A1D12E5}"/>
              </a:ext>
            </a:extLst>
          </p:cNvPr>
          <p:cNvSpPr txBox="1">
            <a:spLocks/>
          </p:cNvSpPr>
          <p:nvPr/>
        </p:nvSpPr>
        <p:spPr>
          <a:xfrm>
            <a:off x="1408170" y="134566"/>
            <a:ext cx="9183630" cy="789359"/>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sz="7200" b="1">
                <a:solidFill>
                  <a:srgbClr val="0070C0"/>
                </a:solidFill>
              </a:rPr>
              <a:t>La Superación de los Ciclos Económicos:</a:t>
            </a:r>
          </a:p>
          <a:p>
            <a:r>
              <a:rPr lang="es-AR" sz="7200" b="1">
                <a:solidFill>
                  <a:srgbClr val="0070C0"/>
                </a:solidFill>
              </a:rPr>
              <a:t>Agencia, Aprendizaje y Opciones de Políticas</a:t>
            </a:r>
            <a:endParaRPr lang="es-AR" sz="6400" b="1">
              <a:solidFill>
                <a:srgbClr val="0070C0"/>
              </a:solidFill>
            </a:endParaRPr>
          </a:p>
          <a:p>
            <a:endParaRPr lang="es-AR" sz="6400" b="1">
              <a:solidFill>
                <a:srgbClr val="0070C0"/>
              </a:solidFill>
            </a:endParaRPr>
          </a:p>
          <a:p>
            <a:endParaRPr lang="es-AR" dirty="0">
              <a:solidFill>
                <a:srgbClr val="0070C0"/>
              </a:solidFill>
            </a:endParaRPr>
          </a:p>
        </p:txBody>
      </p:sp>
    </p:spTree>
    <p:extLst>
      <p:ext uri="{BB962C8B-B14F-4D97-AF65-F5344CB8AC3E}">
        <p14:creationId xmlns:p14="http://schemas.microsoft.com/office/powerpoint/2010/main" val="69333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408170" y="134566"/>
            <a:ext cx="9144000" cy="371043"/>
          </a:xfrm>
        </p:spPr>
        <p:txBody>
          <a:bodyPr>
            <a:normAutofit fontScale="32500" lnSpcReduction="20000"/>
          </a:bodyPr>
          <a:lstStyle/>
          <a:p>
            <a:r>
              <a:rPr lang="es-AR" sz="7200" b="1" dirty="0">
                <a:solidFill>
                  <a:srgbClr val="0070C0"/>
                </a:solidFill>
              </a:rPr>
              <a:t>Las Preguntas Clave: una invitación a la reflexión y discusión</a:t>
            </a:r>
          </a:p>
          <a:p>
            <a:endParaRPr lang="es-AR" sz="7200" b="1" dirty="0">
              <a:solidFill>
                <a:srgbClr val="0070C0"/>
              </a:solidFill>
            </a:endParaRPr>
          </a:p>
          <a:p>
            <a:endParaRPr lang="es-AR" dirty="0">
              <a:solidFill>
                <a:srgbClr val="0070C0"/>
              </a:solidFill>
            </a:endParaRPr>
          </a:p>
        </p:txBody>
      </p:sp>
      <p:sp>
        <p:nvSpPr>
          <p:cNvPr id="2" name="Rectángulo 1">
            <a:extLst>
              <a:ext uri="{FF2B5EF4-FFF2-40B4-BE49-F238E27FC236}">
                <a16:creationId xmlns:a16="http://schemas.microsoft.com/office/drawing/2014/main" id="{B7F2320C-95DA-4EAC-AFA4-A982BC7B6A1C}"/>
              </a:ext>
            </a:extLst>
          </p:cNvPr>
          <p:cNvSpPr/>
          <p:nvPr/>
        </p:nvSpPr>
        <p:spPr>
          <a:xfrm>
            <a:off x="520931" y="1131834"/>
            <a:ext cx="11371811" cy="4708981"/>
          </a:xfrm>
          <a:prstGeom prst="rect">
            <a:avLst/>
          </a:prstGeom>
          <a:solidFill>
            <a:schemeClr val="accent4">
              <a:lumMod val="40000"/>
              <a:lumOff val="60000"/>
            </a:schemeClr>
          </a:solidFill>
        </p:spPr>
        <p:txBody>
          <a:bodyPr wrap="square">
            <a:spAutoFit/>
          </a:bodyPr>
          <a:lstStyle/>
          <a:p>
            <a:pPr marL="342900" indent="-342900">
              <a:buFont typeface="Wingdings" panose="05000000000000000000" pitchFamily="2" charset="2"/>
              <a:buChar char="Ø"/>
            </a:pPr>
            <a:r>
              <a:rPr lang="es-AR" sz="2000" i="1" dirty="0">
                <a:solidFill>
                  <a:srgbClr val="0070C0"/>
                </a:solidFill>
              </a:rPr>
              <a:t>¿Por qué la Argentina es el único país que llegó a la “trampa de ingreso medio” desde arriba y no desde abajo, con un deterioro tendencial de su posición relativa en el mundo que ya lleva casi un siglo, y especialmente desde mediados de los años 1970s? </a:t>
            </a:r>
            <a:endParaRPr lang="en-US" sz="2000" dirty="0">
              <a:solidFill>
                <a:srgbClr val="0070C0"/>
              </a:solidFill>
            </a:endParaRPr>
          </a:p>
          <a:p>
            <a:pPr marL="342900" indent="-342900">
              <a:buFont typeface="Wingdings" panose="05000000000000000000" pitchFamily="2" charset="2"/>
              <a:buChar char="Ø"/>
            </a:pPr>
            <a:endParaRPr lang="en-US" sz="2000" dirty="0">
              <a:solidFill>
                <a:srgbClr val="0070C0"/>
              </a:solidFill>
            </a:endParaRPr>
          </a:p>
          <a:p>
            <a:pPr marL="342900" indent="-342900">
              <a:buFont typeface="Wingdings" panose="05000000000000000000" pitchFamily="2" charset="2"/>
              <a:buChar char="Ø"/>
            </a:pPr>
            <a:r>
              <a:rPr lang="es-AR" sz="2000" i="1" dirty="0">
                <a:solidFill>
                  <a:srgbClr val="0070C0"/>
                </a:solidFill>
              </a:rPr>
              <a:t>¿Por qué su dinámica macroeconómica muestra agudos y recurrentes ciclos de expansión y recesión/crisis que la posicionan como una de las economías más volátiles del mundo? </a:t>
            </a:r>
            <a:endParaRPr lang="en-US" sz="2000" dirty="0">
              <a:solidFill>
                <a:srgbClr val="0070C0"/>
              </a:solidFill>
            </a:endParaRPr>
          </a:p>
          <a:p>
            <a:r>
              <a:rPr lang="es-AR" sz="2000" i="1" dirty="0">
                <a:solidFill>
                  <a:srgbClr val="0070C0"/>
                </a:solidFill>
              </a:rPr>
              <a:t> </a:t>
            </a:r>
            <a:endParaRPr lang="en-US" sz="2000" dirty="0">
              <a:solidFill>
                <a:srgbClr val="0070C0"/>
              </a:solidFill>
            </a:endParaRPr>
          </a:p>
          <a:p>
            <a:pPr marL="342900" indent="-342900">
              <a:buFont typeface="Wingdings" panose="05000000000000000000" pitchFamily="2" charset="2"/>
              <a:buChar char="Ø"/>
            </a:pPr>
            <a:r>
              <a:rPr lang="es-AR" sz="2000" i="1" dirty="0">
                <a:solidFill>
                  <a:srgbClr val="0070C0"/>
                </a:solidFill>
              </a:rPr>
              <a:t>¿Por qué la dirigencia del país y buena parte de su ciudadanía son conscientes de dichos problemas desde hace tiempo, y sin embargo el fenómeno se repite?</a:t>
            </a:r>
            <a:endParaRPr lang="en-US" sz="2000" dirty="0">
              <a:solidFill>
                <a:srgbClr val="0070C0"/>
              </a:solidFill>
            </a:endParaRPr>
          </a:p>
          <a:p>
            <a:r>
              <a:rPr lang="es-AR" sz="2000" i="1" dirty="0">
                <a:solidFill>
                  <a:srgbClr val="0070C0"/>
                </a:solidFill>
              </a:rPr>
              <a:t> </a:t>
            </a:r>
            <a:endParaRPr lang="en-US" sz="2000" dirty="0">
              <a:solidFill>
                <a:srgbClr val="0070C0"/>
              </a:solidFill>
            </a:endParaRPr>
          </a:p>
          <a:p>
            <a:pPr marL="342900" indent="-342900">
              <a:buFont typeface="Wingdings" panose="05000000000000000000" pitchFamily="2" charset="2"/>
              <a:buChar char="Ø"/>
            </a:pPr>
            <a:r>
              <a:rPr lang="es-AR" sz="2000" i="1" dirty="0">
                <a:solidFill>
                  <a:srgbClr val="0070C0"/>
                </a:solidFill>
              </a:rPr>
              <a:t>¿Cuáles serían las alternativas económicas, políticas, sociales e institucionales para romper con la dinámica cíclica y el deterioro tendencial relativo del país, en un mundo caracterizado por el desarrollo de la cuarta revolución industrial y la reconfiguración geopolítica internacional? </a:t>
            </a:r>
            <a:endParaRPr lang="en-US" sz="2000" dirty="0">
              <a:solidFill>
                <a:srgbClr val="0070C0"/>
              </a:solidFill>
            </a:endParaRPr>
          </a:p>
          <a:p>
            <a:r>
              <a:rPr lang="es-AR" sz="2000" dirty="0">
                <a:solidFill>
                  <a:srgbClr val="0070C0"/>
                </a:solidFill>
              </a:rPr>
              <a:t> </a:t>
            </a:r>
            <a:endParaRPr lang="en-US" sz="2000" dirty="0">
              <a:solidFill>
                <a:srgbClr val="0070C0"/>
              </a:solidFill>
            </a:endParaRPr>
          </a:p>
          <a:p>
            <a:pPr marL="342900" indent="-342900" algn="just">
              <a:buFont typeface="Wingdings" panose="05000000000000000000" pitchFamily="2" charset="2"/>
              <a:buChar char="Ø"/>
            </a:pPr>
            <a:endParaRPr lang="es-AR" sz="2000" dirty="0">
              <a:solidFill>
                <a:schemeClr val="accent5">
                  <a:lumMod val="75000"/>
                </a:schemeClr>
              </a:solidFill>
            </a:endParaRPr>
          </a:p>
        </p:txBody>
      </p:sp>
    </p:spTree>
    <p:extLst>
      <p:ext uri="{BB962C8B-B14F-4D97-AF65-F5344CB8AC3E}">
        <p14:creationId xmlns:p14="http://schemas.microsoft.com/office/powerpoint/2010/main" val="347608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5"/>
          <p:cNvSpPr txBox="1">
            <a:spLocks noChangeArrowheads="1"/>
          </p:cNvSpPr>
          <p:nvPr/>
        </p:nvSpPr>
        <p:spPr bwMode="auto">
          <a:xfrm>
            <a:off x="1330778" y="1556739"/>
            <a:ext cx="5878286" cy="1097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None/>
            </a:pPr>
            <a:endParaRPr lang="es-AR" sz="1600" b="1" dirty="0">
              <a:solidFill>
                <a:srgbClr val="0070C0"/>
              </a:solidFill>
            </a:endParaRPr>
          </a:p>
          <a:p>
            <a:pPr algn="ctr" eaLnBrk="1" hangingPunct="1">
              <a:lnSpc>
                <a:spcPct val="100000"/>
              </a:lnSpc>
              <a:spcBef>
                <a:spcPct val="0"/>
              </a:spcBef>
              <a:buNone/>
            </a:pPr>
            <a:r>
              <a:rPr lang="es-AR" sz="1600" b="1" dirty="0">
                <a:solidFill>
                  <a:srgbClr val="0070C0"/>
                </a:solidFill>
              </a:rPr>
              <a:t>PIB per cápita (PPA) de la Argentina 1900-2016</a:t>
            </a:r>
          </a:p>
          <a:p>
            <a:pPr algn="ctr" eaLnBrk="1" hangingPunct="1">
              <a:lnSpc>
                <a:spcPct val="100000"/>
              </a:lnSpc>
              <a:spcBef>
                <a:spcPct val="0"/>
              </a:spcBef>
              <a:buNone/>
            </a:pPr>
            <a:r>
              <a:rPr lang="es-AR" sz="1600" b="1" dirty="0">
                <a:solidFill>
                  <a:srgbClr val="0070C0"/>
                </a:solidFill>
              </a:rPr>
              <a:t>Como % del de Alemania, Canadá y México</a:t>
            </a:r>
          </a:p>
          <a:p>
            <a:pPr algn="ctr" eaLnBrk="1" hangingPunct="1">
              <a:lnSpc>
                <a:spcPct val="100000"/>
              </a:lnSpc>
              <a:spcBef>
                <a:spcPct val="0"/>
              </a:spcBef>
              <a:buFontTx/>
              <a:buNone/>
            </a:pPr>
            <a:endParaRPr lang="es-ES_tradnl" altLang="es-AR" sz="1600" b="1" dirty="0">
              <a:solidFill>
                <a:srgbClr val="0070C0"/>
              </a:solidFill>
              <a:latin typeface="HelveticaNeue LT 85 Heavy" charset="0"/>
            </a:endParaRPr>
          </a:p>
        </p:txBody>
      </p:sp>
      <p:pic>
        <p:nvPicPr>
          <p:cNvPr id="5" name="Imagen 4">
            <a:extLst>
              <a:ext uri="{FF2B5EF4-FFF2-40B4-BE49-F238E27FC236}">
                <a16:creationId xmlns:a16="http://schemas.microsoft.com/office/drawing/2014/main" id="{16185768-57EC-45D5-A430-48E513353526}"/>
              </a:ext>
            </a:extLst>
          </p:cNvPr>
          <p:cNvPicPr>
            <a:picLocks noChangeAspect="1"/>
          </p:cNvPicPr>
          <p:nvPr/>
        </p:nvPicPr>
        <p:blipFill>
          <a:blip r:embed="rId3"/>
          <a:stretch>
            <a:fillRect/>
          </a:stretch>
        </p:blipFill>
        <p:spPr>
          <a:xfrm>
            <a:off x="144601" y="2316205"/>
            <a:ext cx="7663543" cy="4671326"/>
          </a:xfrm>
          <a:prstGeom prst="rect">
            <a:avLst/>
          </a:prstGeom>
        </p:spPr>
      </p:pic>
      <p:sp>
        <p:nvSpPr>
          <p:cNvPr id="7" name="TextBox 5">
            <a:extLst>
              <a:ext uri="{FF2B5EF4-FFF2-40B4-BE49-F238E27FC236}">
                <a16:creationId xmlns:a16="http://schemas.microsoft.com/office/drawing/2014/main" id="{288BD89B-E479-49A0-A0EE-E3433A9A8B9B}"/>
              </a:ext>
            </a:extLst>
          </p:cNvPr>
          <p:cNvSpPr txBox="1">
            <a:spLocks noChangeArrowheads="1"/>
          </p:cNvSpPr>
          <p:nvPr/>
        </p:nvSpPr>
        <p:spPr bwMode="auto">
          <a:xfrm>
            <a:off x="8066314" y="2105561"/>
            <a:ext cx="381000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eaLnBrk="1" hangingPunct="1">
              <a:lnSpc>
                <a:spcPct val="100000"/>
              </a:lnSpc>
              <a:spcBef>
                <a:spcPct val="0"/>
              </a:spcBef>
              <a:buNone/>
            </a:pPr>
            <a:endParaRPr lang="es-AR" sz="1600" b="1" dirty="0">
              <a:solidFill>
                <a:srgbClr val="0070C0"/>
              </a:solidFill>
            </a:endParaRPr>
          </a:p>
          <a:p>
            <a:pPr eaLnBrk="1" hangingPunct="1">
              <a:lnSpc>
                <a:spcPct val="100000"/>
              </a:lnSpc>
              <a:spcBef>
                <a:spcPct val="0"/>
              </a:spcBef>
              <a:buNone/>
            </a:pPr>
            <a:r>
              <a:rPr lang="es-AR" sz="1600" b="1" dirty="0">
                <a:solidFill>
                  <a:srgbClr val="0070C0"/>
                </a:solidFill>
              </a:rPr>
              <a:t>1900:  igual que Alemania y </a:t>
            </a:r>
            <a:r>
              <a:rPr lang="es-AR" sz="1600" b="1" dirty="0" err="1">
                <a:solidFill>
                  <a:srgbClr val="0070C0"/>
                </a:solidFill>
              </a:rPr>
              <a:t>Canad</a:t>
            </a:r>
            <a:r>
              <a:rPr lang="es-ES" sz="1600" b="1" dirty="0">
                <a:solidFill>
                  <a:srgbClr val="0070C0"/>
                </a:solidFill>
              </a:rPr>
              <a:t>á</a:t>
            </a:r>
            <a:r>
              <a:rPr lang="es-AR" sz="1600" b="1" dirty="0">
                <a:solidFill>
                  <a:srgbClr val="0070C0"/>
                </a:solidFill>
              </a:rPr>
              <a:t> </a:t>
            </a:r>
          </a:p>
          <a:p>
            <a:pPr eaLnBrk="1" hangingPunct="1">
              <a:lnSpc>
                <a:spcPct val="100000"/>
              </a:lnSpc>
              <a:spcBef>
                <a:spcPct val="0"/>
              </a:spcBef>
              <a:buNone/>
            </a:pPr>
            <a:r>
              <a:rPr lang="es-AR" sz="1600" b="1" dirty="0">
                <a:solidFill>
                  <a:srgbClr val="0070C0"/>
                </a:solidFill>
              </a:rPr>
              <a:t>             y 350%  mayor que México</a:t>
            </a:r>
          </a:p>
          <a:p>
            <a:pPr eaLnBrk="1" hangingPunct="1">
              <a:lnSpc>
                <a:spcPct val="100000"/>
              </a:lnSpc>
              <a:spcBef>
                <a:spcPct val="0"/>
              </a:spcBef>
              <a:buNone/>
            </a:pPr>
            <a:endParaRPr lang="es-AR" sz="1600" b="1" dirty="0">
              <a:solidFill>
                <a:srgbClr val="0070C0"/>
              </a:solidFill>
            </a:endParaRPr>
          </a:p>
          <a:p>
            <a:pPr eaLnBrk="1" hangingPunct="1">
              <a:lnSpc>
                <a:spcPct val="100000"/>
              </a:lnSpc>
              <a:spcBef>
                <a:spcPct val="0"/>
              </a:spcBef>
              <a:buNone/>
            </a:pPr>
            <a:r>
              <a:rPr lang="es-AR" sz="1600" b="1" dirty="0">
                <a:solidFill>
                  <a:srgbClr val="0070C0"/>
                </a:solidFill>
              </a:rPr>
              <a:t>2016: 50% menor que Alemania y </a:t>
            </a:r>
            <a:r>
              <a:rPr lang="es-AR" sz="1600" b="1" dirty="0" err="1">
                <a:solidFill>
                  <a:srgbClr val="0070C0"/>
                </a:solidFill>
              </a:rPr>
              <a:t>Canad</a:t>
            </a:r>
            <a:r>
              <a:rPr lang="es-ES" sz="1600" b="1" dirty="0">
                <a:solidFill>
                  <a:srgbClr val="0070C0"/>
                </a:solidFill>
              </a:rPr>
              <a:t>á </a:t>
            </a:r>
          </a:p>
          <a:p>
            <a:pPr eaLnBrk="1" hangingPunct="1">
              <a:lnSpc>
                <a:spcPct val="100000"/>
              </a:lnSpc>
              <a:spcBef>
                <a:spcPct val="0"/>
              </a:spcBef>
              <a:buNone/>
            </a:pPr>
            <a:r>
              <a:rPr lang="es-ES" sz="1600" b="1" dirty="0">
                <a:solidFill>
                  <a:srgbClr val="0070C0"/>
                </a:solidFill>
              </a:rPr>
              <a:t>             y 20%  mayor que México</a:t>
            </a:r>
            <a:r>
              <a:rPr lang="es-AR" sz="1600" b="1" dirty="0">
                <a:solidFill>
                  <a:srgbClr val="0070C0"/>
                </a:solidFill>
              </a:rPr>
              <a:t> </a:t>
            </a:r>
          </a:p>
        </p:txBody>
      </p:sp>
      <p:sp>
        <p:nvSpPr>
          <p:cNvPr id="10" name="Subtítulo 2">
            <a:extLst>
              <a:ext uri="{FF2B5EF4-FFF2-40B4-BE49-F238E27FC236}">
                <a16:creationId xmlns:a16="http://schemas.microsoft.com/office/drawing/2014/main" id="{56FB8F4A-BD9D-4882-8367-44B49604FD9C}"/>
              </a:ext>
            </a:extLst>
          </p:cNvPr>
          <p:cNvSpPr txBox="1">
            <a:spLocks/>
          </p:cNvSpPr>
          <p:nvPr/>
        </p:nvSpPr>
        <p:spPr>
          <a:xfrm>
            <a:off x="1427390" y="326624"/>
            <a:ext cx="9144000" cy="3457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AR" sz="7200" b="1" dirty="0">
                <a:solidFill>
                  <a:srgbClr val="0070C0"/>
                </a:solidFill>
              </a:rPr>
              <a:t>La Declinación Relativa en el Largo Plazo</a:t>
            </a:r>
          </a:p>
          <a:p>
            <a:pPr algn="ctr"/>
            <a:endParaRPr lang="es-AR" dirty="0">
              <a:solidFill>
                <a:srgbClr val="0070C0"/>
              </a:solidFill>
            </a:endParaRPr>
          </a:p>
        </p:txBody>
      </p:sp>
      <p:sp>
        <p:nvSpPr>
          <p:cNvPr id="11" name="Rectángulo 10">
            <a:extLst>
              <a:ext uri="{FF2B5EF4-FFF2-40B4-BE49-F238E27FC236}">
                <a16:creationId xmlns:a16="http://schemas.microsoft.com/office/drawing/2014/main" id="{73721E46-F2B8-40F1-BBFB-5D87B3945197}"/>
              </a:ext>
            </a:extLst>
          </p:cNvPr>
          <p:cNvSpPr/>
          <p:nvPr/>
        </p:nvSpPr>
        <p:spPr>
          <a:xfrm>
            <a:off x="499145" y="780545"/>
            <a:ext cx="11193710" cy="973600"/>
          </a:xfrm>
          <a:prstGeom prst="rect">
            <a:avLst/>
          </a:prstGeom>
          <a:solidFill>
            <a:schemeClr val="accent4">
              <a:lumMod val="40000"/>
              <a:lumOff val="60000"/>
            </a:schemeClr>
          </a:solidFill>
        </p:spPr>
        <p:txBody>
          <a:bodyPr wrap="square">
            <a:spAutoFit/>
          </a:bodyPr>
          <a:lstStyle/>
          <a:p>
            <a:pPr algn="ctr">
              <a:lnSpc>
                <a:spcPct val="107000"/>
              </a:lnSpc>
              <a:spcAft>
                <a:spcPts val="800"/>
              </a:spcAft>
            </a:pPr>
            <a:r>
              <a:rPr lang="es-AR"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A principios del siglo XX Argentina era uno de los países más ricos del mundo. Pero hace ya muchas décadas presenta un deterioro secular en su posición relativa, al no poder superar su lógica cíclica. </a:t>
            </a:r>
          </a:p>
          <a:p>
            <a:pPr>
              <a:lnSpc>
                <a:spcPct val="107000"/>
              </a:lnSpc>
              <a:spcAft>
                <a:spcPts val="800"/>
              </a:spcAft>
            </a:pPr>
            <a:endParaRPr lang="es-AR" sz="16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41851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 calcmode="lin" valueType="num">
                                      <p:cBhvr>
                                        <p:cTn id="13" dur="1000" fill="hold"/>
                                        <p:tgtEl>
                                          <p:spTgt spid="9"/>
                                        </p:tgtEl>
                                        <p:attrNameLst>
                                          <p:attrName>style.rotation</p:attrName>
                                        </p:attrNameLst>
                                      </p:cBhvr>
                                      <p:tavLst>
                                        <p:tav tm="0">
                                          <p:val>
                                            <p:fltVal val="90"/>
                                          </p:val>
                                        </p:tav>
                                        <p:tav tm="100000">
                                          <p:val>
                                            <p:fltVal val="0"/>
                                          </p:val>
                                        </p:tav>
                                      </p:tavLst>
                                    </p:anim>
                                    <p:animEffect transition="in" filter="fade">
                                      <p:cBhvr>
                                        <p:cTn id="14" dur="1000"/>
                                        <p:tgtEl>
                                          <p:spTgt spid="9"/>
                                        </p:tgtEl>
                                      </p:cBhvr>
                                    </p:animEffect>
                                  </p:childTnLst>
                                </p:cTn>
                              </p:par>
                              <p:par>
                                <p:cTn id="15" presetID="3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E8ADA06-4562-410C-8626-729B5345161E}"/>
              </a:ext>
            </a:extLst>
          </p:cNvPr>
          <p:cNvSpPr/>
          <p:nvPr/>
        </p:nvSpPr>
        <p:spPr>
          <a:xfrm>
            <a:off x="1323973" y="6153150"/>
            <a:ext cx="659606" cy="400050"/>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J. Perón</a:t>
            </a:r>
          </a:p>
          <a:p>
            <a:pPr algn="ctr"/>
            <a:r>
              <a:rPr lang="es-AR" sz="900" b="1" dirty="0"/>
              <a:t>I. Perón</a:t>
            </a:r>
          </a:p>
        </p:txBody>
      </p:sp>
      <p:sp>
        <p:nvSpPr>
          <p:cNvPr id="11" name="Rectángulo 10">
            <a:extLst>
              <a:ext uri="{FF2B5EF4-FFF2-40B4-BE49-F238E27FC236}">
                <a16:creationId xmlns:a16="http://schemas.microsoft.com/office/drawing/2014/main" id="{7CD3F9B2-3FD8-433E-A027-B29866FD476C}"/>
              </a:ext>
            </a:extLst>
          </p:cNvPr>
          <p:cNvSpPr/>
          <p:nvPr/>
        </p:nvSpPr>
        <p:spPr>
          <a:xfrm>
            <a:off x="1990726" y="6153150"/>
            <a:ext cx="1732358" cy="400050"/>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Videla – Viola – Galtieri- </a:t>
            </a:r>
            <a:r>
              <a:rPr lang="es-AR" sz="900" b="1" dirty="0" err="1"/>
              <a:t>Bignone</a:t>
            </a:r>
            <a:endParaRPr lang="es-AR" sz="900" b="1" dirty="0"/>
          </a:p>
          <a:p>
            <a:pPr algn="ctr"/>
            <a:r>
              <a:rPr lang="es-AR" sz="900" b="1" dirty="0"/>
              <a:t>(Dictadura Militar)</a:t>
            </a:r>
          </a:p>
        </p:txBody>
      </p:sp>
      <p:sp>
        <p:nvSpPr>
          <p:cNvPr id="12" name="Rectángulo 11">
            <a:extLst>
              <a:ext uri="{FF2B5EF4-FFF2-40B4-BE49-F238E27FC236}">
                <a16:creationId xmlns:a16="http://schemas.microsoft.com/office/drawing/2014/main" id="{75923900-07BA-4F31-A16D-85CA0E485F74}"/>
              </a:ext>
            </a:extLst>
          </p:cNvPr>
          <p:cNvSpPr/>
          <p:nvPr/>
        </p:nvSpPr>
        <p:spPr>
          <a:xfrm>
            <a:off x="3743324" y="6153149"/>
            <a:ext cx="1323975" cy="400051"/>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R. Alfonsín   </a:t>
            </a:r>
          </a:p>
        </p:txBody>
      </p:sp>
      <p:sp>
        <p:nvSpPr>
          <p:cNvPr id="8" name="Rectángulo 7">
            <a:extLst>
              <a:ext uri="{FF2B5EF4-FFF2-40B4-BE49-F238E27FC236}">
                <a16:creationId xmlns:a16="http://schemas.microsoft.com/office/drawing/2014/main" id="{38C4F2E0-09D9-4E34-9B01-DEACE431D156}"/>
              </a:ext>
            </a:extLst>
          </p:cNvPr>
          <p:cNvSpPr/>
          <p:nvPr/>
        </p:nvSpPr>
        <p:spPr>
          <a:xfrm>
            <a:off x="5087539" y="6153149"/>
            <a:ext cx="2037164" cy="400051"/>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C. Menem   </a:t>
            </a:r>
          </a:p>
        </p:txBody>
      </p:sp>
      <p:sp>
        <p:nvSpPr>
          <p:cNvPr id="13" name="Rectángulo 12">
            <a:extLst>
              <a:ext uri="{FF2B5EF4-FFF2-40B4-BE49-F238E27FC236}">
                <a16:creationId xmlns:a16="http://schemas.microsoft.com/office/drawing/2014/main" id="{B78549F4-3686-468F-AA87-C702C691737E}"/>
              </a:ext>
            </a:extLst>
          </p:cNvPr>
          <p:cNvSpPr/>
          <p:nvPr/>
        </p:nvSpPr>
        <p:spPr>
          <a:xfrm>
            <a:off x="7144943" y="6153148"/>
            <a:ext cx="503632" cy="400049"/>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F. De La </a:t>
            </a:r>
            <a:r>
              <a:rPr lang="es-AR" sz="900" b="1" dirty="0" err="1"/>
              <a:t>Rua</a:t>
            </a:r>
            <a:r>
              <a:rPr lang="es-AR" sz="900" b="1" dirty="0"/>
              <a:t>   </a:t>
            </a:r>
          </a:p>
        </p:txBody>
      </p:sp>
      <p:sp>
        <p:nvSpPr>
          <p:cNvPr id="14" name="Rectángulo 13">
            <a:extLst>
              <a:ext uri="{FF2B5EF4-FFF2-40B4-BE49-F238E27FC236}">
                <a16:creationId xmlns:a16="http://schemas.microsoft.com/office/drawing/2014/main" id="{3EC0B9F1-FC3C-4791-9440-D9D89B28D466}"/>
              </a:ext>
            </a:extLst>
          </p:cNvPr>
          <p:cNvSpPr/>
          <p:nvPr/>
        </p:nvSpPr>
        <p:spPr>
          <a:xfrm>
            <a:off x="7648575" y="6153149"/>
            <a:ext cx="438154" cy="400051"/>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E. </a:t>
            </a:r>
            <a:r>
              <a:rPr lang="es-AR" sz="900" b="1" dirty="0" err="1"/>
              <a:t>Duahalde</a:t>
            </a:r>
            <a:r>
              <a:rPr lang="es-AR" sz="900" b="1" dirty="0"/>
              <a:t>   </a:t>
            </a:r>
          </a:p>
        </p:txBody>
      </p:sp>
      <p:sp>
        <p:nvSpPr>
          <p:cNvPr id="15" name="Rectángulo 14">
            <a:extLst>
              <a:ext uri="{FF2B5EF4-FFF2-40B4-BE49-F238E27FC236}">
                <a16:creationId xmlns:a16="http://schemas.microsoft.com/office/drawing/2014/main" id="{1A0B7350-37B2-4284-AEC8-7AAAE4E82699}"/>
              </a:ext>
            </a:extLst>
          </p:cNvPr>
          <p:cNvSpPr/>
          <p:nvPr/>
        </p:nvSpPr>
        <p:spPr>
          <a:xfrm>
            <a:off x="10734675" y="6153147"/>
            <a:ext cx="754853" cy="400050"/>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M. Macri</a:t>
            </a:r>
          </a:p>
        </p:txBody>
      </p:sp>
      <p:sp>
        <p:nvSpPr>
          <p:cNvPr id="17" name="Rectángulo 16">
            <a:extLst>
              <a:ext uri="{FF2B5EF4-FFF2-40B4-BE49-F238E27FC236}">
                <a16:creationId xmlns:a16="http://schemas.microsoft.com/office/drawing/2014/main" id="{F511E6FB-DAF6-4ED4-B140-23E6525DF132}"/>
              </a:ext>
            </a:extLst>
          </p:cNvPr>
          <p:cNvSpPr/>
          <p:nvPr/>
        </p:nvSpPr>
        <p:spPr>
          <a:xfrm>
            <a:off x="8086730" y="6153150"/>
            <a:ext cx="876295" cy="400050"/>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N. Kirchner   </a:t>
            </a:r>
          </a:p>
        </p:txBody>
      </p:sp>
      <p:sp>
        <p:nvSpPr>
          <p:cNvPr id="18" name="Rectángulo 17">
            <a:extLst>
              <a:ext uri="{FF2B5EF4-FFF2-40B4-BE49-F238E27FC236}">
                <a16:creationId xmlns:a16="http://schemas.microsoft.com/office/drawing/2014/main" id="{5FD59571-44ED-4935-B148-7D7D859B753C}"/>
              </a:ext>
            </a:extLst>
          </p:cNvPr>
          <p:cNvSpPr/>
          <p:nvPr/>
        </p:nvSpPr>
        <p:spPr>
          <a:xfrm>
            <a:off x="8884448" y="6153150"/>
            <a:ext cx="1850227" cy="400050"/>
          </a:xfrm>
          <a:prstGeom prst="rect">
            <a:avLst/>
          </a:prstGeom>
          <a:ln w="19050">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AR" sz="900" b="1" dirty="0"/>
              <a:t>C. Fernández de Kirchner   </a:t>
            </a:r>
          </a:p>
        </p:txBody>
      </p:sp>
      <p:sp>
        <p:nvSpPr>
          <p:cNvPr id="2" name="Rectángulo 1">
            <a:extLst>
              <a:ext uri="{FF2B5EF4-FFF2-40B4-BE49-F238E27FC236}">
                <a16:creationId xmlns:a16="http://schemas.microsoft.com/office/drawing/2014/main" id="{BE5C02CC-2FF6-4E43-A3F1-0F6BA2424391}"/>
              </a:ext>
            </a:extLst>
          </p:cNvPr>
          <p:cNvSpPr/>
          <p:nvPr/>
        </p:nvSpPr>
        <p:spPr>
          <a:xfrm>
            <a:off x="104775" y="3095625"/>
            <a:ext cx="838200" cy="5905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000" b="1" dirty="0"/>
              <a:t>Crecimiento</a:t>
            </a:r>
          </a:p>
          <a:p>
            <a:pPr algn="ctr"/>
            <a:r>
              <a:rPr lang="es-AR" sz="1000" b="1" dirty="0"/>
              <a:t>Del PIB</a:t>
            </a:r>
          </a:p>
          <a:p>
            <a:pPr algn="ctr"/>
            <a:r>
              <a:rPr lang="es-AR" sz="1000" b="1" dirty="0"/>
              <a:t> ( % anual ) </a:t>
            </a:r>
          </a:p>
        </p:txBody>
      </p:sp>
      <p:sp>
        <p:nvSpPr>
          <p:cNvPr id="19" name="Rectángulo 18">
            <a:extLst>
              <a:ext uri="{FF2B5EF4-FFF2-40B4-BE49-F238E27FC236}">
                <a16:creationId xmlns:a16="http://schemas.microsoft.com/office/drawing/2014/main" id="{41F7BD5D-8978-48C5-94D8-CF856C877837}"/>
              </a:ext>
            </a:extLst>
          </p:cNvPr>
          <p:cNvSpPr/>
          <p:nvPr/>
        </p:nvSpPr>
        <p:spPr>
          <a:xfrm>
            <a:off x="5067299" y="6610350"/>
            <a:ext cx="2443163" cy="2476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000" b="1" dirty="0"/>
              <a:t>Presidentes</a:t>
            </a:r>
          </a:p>
        </p:txBody>
      </p:sp>
      <p:graphicFrame>
        <p:nvGraphicFramePr>
          <p:cNvPr id="16" name="Gráfico 15">
            <a:extLst>
              <a:ext uri="{FF2B5EF4-FFF2-40B4-BE49-F238E27FC236}">
                <a16:creationId xmlns:a16="http://schemas.microsoft.com/office/drawing/2014/main" id="{00000000-0008-0000-0000-000003000000}"/>
              </a:ext>
            </a:extLst>
          </p:cNvPr>
          <p:cNvGraphicFramePr>
            <a:graphicFrameLocks/>
          </p:cNvGraphicFramePr>
          <p:nvPr>
            <p:extLst/>
          </p:nvPr>
        </p:nvGraphicFramePr>
        <p:xfrm>
          <a:off x="942975" y="2050472"/>
          <a:ext cx="10820400" cy="4045527"/>
        </p:xfrm>
        <a:graphic>
          <a:graphicData uri="http://schemas.openxmlformats.org/drawingml/2006/chart">
            <c:chart xmlns:c="http://schemas.openxmlformats.org/drawingml/2006/chart" xmlns:r="http://schemas.openxmlformats.org/officeDocument/2006/relationships" r:id="rId3"/>
          </a:graphicData>
        </a:graphic>
      </p:graphicFrame>
      <p:sp>
        <p:nvSpPr>
          <p:cNvPr id="20" name="Subtítulo 2">
            <a:extLst>
              <a:ext uri="{FF2B5EF4-FFF2-40B4-BE49-F238E27FC236}">
                <a16:creationId xmlns:a16="http://schemas.microsoft.com/office/drawing/2014/main" id="{AF2CFFDF-94A5-4B59-8E54-91CBB276698B}"/>
              </a:ext>
            </a:extLst>
          </p:cNvPr>
          <p:cNvSpPr txBox="1">
            <a:spLocks/>
          </p:cNvSpPr>
          <p:nvPr/>
        </p:nvSpPr>
        <p:spPr>
          <a:xfrm>
            <a:off x="1524000" y="131909"/>
            <a:ext cx="9144000" cy="345782"/>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AR" sz="7200" b="1" dirty="0">
                <a:solidFill>
                  <a:srgbClr val="0070C0"/>
                </a:solidFill>
              </a:rPr>
              <a:t>Ciclos y Gobiernos 1974-2018</a:t>
            </a:r>
          </a:p>
          <a:p>
            <a:endParaRPr lang="es-AR" dirty="0">
              <a:solidFill>
                <a:srgbClr val="0070C0"/>
              </a:solidFill>
            </a:endParaRPr>
          </a:p>
        </p:txBody>
      </p:sp>
      <p:sp>
        <p:nvSpPr>
          <p:cNvPr id="21" name="Rectángulo 20">
            <a:extLst>
              <a:ext uri="{FF2B5EF4-FFF2-40B4-BE49-F238E27FC236}">
                <a16:creationId xmlns:a16="http://schemas.microsoft.com/office/drawing/2014/main" id="{176D8987-9C9D-4885-B5B9-50949A6187CD}"/>
              </a:ext>
            </a:extLst>
          </p:cNvPr>
          <p:cNvSpPr/>
          <p:nvPr/>
        </p:nvSpPr>
        <p:spPr>
          <a:xfrm>
            <a:off x="1700215" y="477691"/>
            <a:ext cx="9144000" cy="607539"/>
          </a:xfrm>
          <a:prstGeom prst="rect">
            <a:avLst/>
          </a:prstGeom>
          <a:solidFill>
            <a:schemeClr val="accent4">
              <a:lumMod val="40000"/>
              <a:lumOff val="60000"/>
            </a:schemeClr>
          </a:solidFill>
        </p:spPr>
        <p:txBody>
          <a:bodyPr wrap="square">
            <a:spAutoFit/>
          </a:bodyPr>
          <a:lstStyle/>
          <a:p>
            <a:pPr algn="ctr">
              <a:lnSpc>
                <a:spcPct val="107000"/>
              </a:lnSpc>
              <a:spcAft>
                <a:spcPts val="800"/>
              </a:spcAft>
            </a:pPr>
            <a:r>
              <a:rPr lang="es-AR"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frecuencia y amplitud de sus ciclos han hecho de la Argentina uno de los países más volátiles del mundo, especialmente desde mediados de los años 1970s</a:t>
            </a:r>
          </a:p>
        </p:txBody>
      </p:sp>
      <p:sp>
        <p:nvSpPr>
          <p:cNvPr id="22" name="TextBox 5">
            <a:extLst>
              <a:ext uri="{FF2B5EF4-FFF2-40B4-BE49-F238E27FC236}">
                <a16:creationId xmlns:a16="http://schemas.microsoft.com/office/drawing/2014/main" id="{CADE5026-9DC4-4E7C-8243-3F3CEF373036}"/>
              </a:ext>
            </a:extLst>
          </p:cNvPr>
          <p:cNvSpPr txBox="1">
            <a:spLocks noChangeArrowheads="1"/>
          </p:cNvSpPr>
          <p:nvPr/>
        </p:nvSpPr>
        <p:spPr bwMode="auto">
          <a:xfrm>
            <a:off x="3547505" y="1027002"/>
            <a:ext cx="5878286" cy="1097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9pPr>
          </a:lstStyle>
          <a:p>
            <a:pPr algn="ctr" eaLnBrk="1" hangingPunct="1">
              <a:lnSpc>
                <a:spcPct val="100000"/>
              </a:lnSpc>
              <a:spcBef>
                <a:spcPct val="0"/>
              </a:spcBef>
              <a:buNone/>
            </a:pPr>
            <a:endParaRPr lang="es-AR" sz="1600" b="1" dirty="0">
              <a:solidFill>
                <a:srgbClr val="0070C0"/>
              </a:solidFill>
            </a:endParaRPr>
          </a:p>
          <a:p>
            <a:pPr algn="ctr" eaLnBrk="1" hangingPunct="1">
              <a:lnSpc>
                <a:spcPct val="100000"/>
              </a:lnSpc>
              <a:spcBef>
                <a:spcPct val="0"/>
              </a:spcBef>
              <a:buNone/>
            </a:pPr>
            <a:r>
              <a:rPr lang="es-AR" sz="1600" b="1" dirty="0">
                <a:solidFill>
                  <a:srgbClr val="0070C0"/>
                </a:solidFill>
              </a:rPr>
              <a:t>Crecimiento del PIB y Gobiernos de la Argentina 1974-2018</a:t>
            </a:r>
          </a:p>
          <a:p>
            <a:pPr algn="ctr" eaLnBrk="1" hangingPunct="1">
              <a:lnSpc>
                <a:spcPct val="100000"/>
              </a:lnSpc>
              <a:spcBef>
                <a:spcPct val="0"/>
              </a:spcBef>
              <a:buNone/>
            </a:pPr>
            <a:r>
              <a:rPr lang="es-AR" sz="1600" b="1" dirty="0">
                <a:solidFill>
                  <a:srgbClr val="0070C0"/>
                </a:solidFill>
              </a:rPr>
              <a:t>(en %)</a:t>
            </a:r>
          </a:p>
          <a:p>
            <a:pPr algn="ctr" eaLnBrk="1" hangingPunct="1">
              <a:lnSpc>
                <a:spcPct val="100000"/>
              </a:lnSpc>
              <a:spcBef>
                <a:spcPct val="0"/>
              </a:spcBef>
              <a:buFontTx/>
              <a:buNone/>
            </a:pPr>
            <a:endParaRPr lang="es-ES_tradnl" altLang="es-AR" sz="1600" b="1" dirty="0">
              <a:solidFill>
                <a:srgbClr val="0070C0"/>
              </a:solidFill>
              <a:latin typeface="HelveticaNeue LT 85 Heavy"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1000" fill="hold"/>
                                        <p:tgtEl>
                                          <p:spTgt spid="22"/>
                                        </p:tgtEl>
                                        <p:attrNameLst>
                                          <p:attrName>ppt_w</p:attrName>
                                        </p:attrNameLst>
                                      </p:cBhvr>
                                      <p:tavLst>
                                        <p:tav tm="0">
                                          <p:val>
                                            <p:fltVal val="0"/>
                                          </p:val>
                                        </p:tav>
                                        <p:tav tm="100000">
                                          <p:val>
                                            <p:strVal val="#ppt_w"/>
                                          </p:val>
                                        </p:tav>
                                      </p:tavLst>
                                    </p:anim>
                                    <p:anim calcmode="lin" valueType="num">
                                      <p:cBhvr>
                                        <p:cTn id="12" dur="1000" fill="hold"/>
                                        <p:tgtEl>
                                          <p:spTgt spid="22"/>
                                        </p:tgtEl>
                                        <p:attrNameLst>
                                          <p:attrName>ppt_h</p:attrName>
                                        </p:attrNameLst>
                                      </p:cBhvr>
                                      <p:tavLst>
                                        <p:tav tm="0">
                                          <p:val>
                                            <p:fltVal val="0"/>
                                          </p:val>
                                        </p:tav>
                                        <p:tav tm="100000">
                                          <p:val>
                                            <p:strVal val="#ppt_h"/>
                                          </p:val>
                                        </p:tav>
                                      </p:tavLst>
                                    </p:anim>
                                    <p:anim calcmode="lin" valueType="num">
                                      <p:cBhvr>
                                        <p:cTn id="13" dur="1000" fill="hold"/>
                                        <p:tgtEl>
                                          <p:spTgt spid="22"/>
                                        </p:tgtEl>
                                        <p:attrNameLst>
                                          <p:attrName>style.rotation</p:attrName>
                                        </p:attrNameLst>
                                      </p:cBhvr>
                                      <p:tavLst>
                                        <p:tav tm="0">
                                          <p:val>
                                            <p:fltVal val="90"/>
                                          </p:val>
                                        </p:tav>
                                        <p:tav tm="100000">
                                          <p:val>
                                            <p:fltVal val="0"/>
                                          </p:val>
                                        </p:tav>
                                      </p:tavLst>
                                    </p:anim>
                                    <p:animEffect transition="in" filter="fade">
                                      <p:cBhvr>
                                        <p:cTn id="14" dur="1000"/>
                                        <p:tgtEl>
                                          <p:spTgt spid="2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 calcmode="lin" valueType="num">
                                      <p:cBhvr>
                                        <p:cTn id="25" dur="1000" fill="hold"/>
                                        <p:tgtEl>
                                          <p:spTgt spid="16"/>
                                        </p:tgtEl>
                                        <p:attrNameLst>
                                          <p:attrName>style.rotation</p:attrName>
                                        </p:attrNameLst>
                                      </p:cBhvr>
                                      <p:tavLst>
                                        <p:tav tm="0">
                                          <p:val>
                                            <p:fltVal val="90"/>
                                          </p:val>
                                        </p:tav>
                                        <p:tav tm="100000">
                                          <p:val>
                                            <p:fltVal val="0"/>
                                          </p:val>
                                        </p:tav>
                                      </p:tavLst>
                                    </p:anim>
                                    <p:animEffect transition="in" filter="fade">
                                      <p:cBhvr>
                                        <p:cTn id="26" dur="1000"/>
                                        <p:tgtEl>
                                          <p:spTgt spid="1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style.rotation</p:attrName>
                                        </p:attrNameLst>
                                      </p:cBhvr>
                                      <p:tavLst>
                                        <p:tav tm="0">
                                          <p:val>
                                            <p:fltVal val="90"/>
                                          </p:val>
                                        </p:tav>
                                        <p:tav tm="100000">
                                          <p:val>
                                            <p:fltVal val="0"/>
                                          </p:val>
                                        </p:tav>
                                      </p:tavLst>
                                    </p:anim>
                                    <p:animEffect transition="in" filter="fade">
                                      <p:cBhvr>
                                        <p:cTn id="32" dur="1000"/>
                                        <p:tgtEl>
                                          <p:spTgt spid="6"/>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fltVal val="0"/>
                                          </p:val>
                                        </p:tav>
                                        <p:tav tm="100000">
                                          <p:val>
                                            <p:strVal val="#ppt_h"/>
                                          </p:val>
                                        </p:tav>
                                      </p:tavLst>
                                    </p:anim>
                                    <p:anim calcmode="lin" valueType="num">
                                      <p:cBhvr>
                                        <p:cTn id="37" dur="1000" fill="hold"/>
                                        <p:tgtEl>
                                          <p:spTgt spid="11"/>
                                        </p:tgtEl>
                                        <p:attrNameLst>
                                          <p:attrName>style.rotation</p:attrName>
                                        </p:attrNameLst>
                                      </p:cBhvr>
                                      <p:tavLst>
                                        <p:tav tm="0">
                                          <p:val>
                                            <p:fltVal val="90"/>
                                          </p:val>
                                        </p:tav>
                                        <p:tav tm="100000">
                                          <p:val>
                                            <p:fltVal val="0"/>
                                          </p:val>
                                        </p:tav>
                                      </p:tavLst>
                                    </p:anim>
                                    <p:animEffect transition="in" filter="fade">
                                      <p:cBhvr>
                                        <p:cTn id="38" dur="1000"/>
                                        <p:tgtEl>
                                          <p:spTgt spid="1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style.rotation</p:attrName>
                                        </p:attrNameLst>
                                      </p:cBhvr>
                                      <p:tavLst>
                                        <p:tav tm="0">
                                          <p:val>
                                            <p:fltVal val="90"/>
                                          </p:val>
                                        </p:tav>
                                        <p:tav tm="100000">
                                          <p:val>
                                            <p:fltVal val="0"/>
                                          </p:val>
                                        </p:tav>
                                      </p:tavLst>
                                    </p:anim>
                                    <p:animEffect transition="in" filter="fade">
                                      <p:cBhvr>
                                        <p:cTn id="44" dur="1000"/>
                                        <p:tgtEl>
                                          <p:spTgt spid="12"/>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ppt_w</p:attrName>
                                        </p:attrNameLst>
                                      </p:cBhvr>
                                      <p:tavLst>
                                        <p:tav tm="0">
                                          <p:val>
                                            <p:fltVal val="0"/>
                                          </p:val>
                                        </p:tav>
                                        <p:tav tm="100000">
                                          <p:val>
                                            <p:strVal val="#ppt_w"/>
                                          </p:val>
                                        </p:tav>
                                      </p:tavLst>
                                    </p:anim>
                                    <p:anim calcmode="lin" valueType="num">
                                      <p:cBhvr>
                                        <p:cTn id="54" dur="1000" fill="hold"/>
                                        <p:tgtEl>
                                          <p:spTgt spid="13"/>
                                        </p:tgtEl>
                                        <p:attrNameLst>
                                          <p:attrName>ppt_h</p:attrName>
                                        </p:attrNameLst>
                                      </p:cBhvr>
                                      <p:tavLst>
                                        <p:tav tm="0">
                                          <p:val>
                                            <p:fltVal val="0"/>
                                          </p:val>
                                        </p:tav>
                                        <p:tav tm="100000">
                                          <p:val>
                                            <p:strVal val="#ppt_h"/>
                                          </p:val>
                                        </p:tav>
                                      </p:tavLst>
                                    </p:anim>
                                    <p:anim calcmode="lin" valueType="num">
                                      <p:cBhvr>
                                        <p:cTn id="55" dur="1000" fill="hold"/>
                                        <p:tgtEl>
                                          <p:spTgt spid="13"/>
                                        </p:tgtEl>
                                        <p:attrNameLst>
                                          <p:attrName>style.rotation</p:attrName>
                                        </p:attrNameLst>
                                      </p:cBhvr>
                                      <p:tavLst>
                                        <p:tav tm="0">
                                          <p:val>
                                            <p:fltVal val="90"/>
                                          </p:val>
                                        </p:tav>
                                        <p:tav tm="100000">
                                          <p:val>
                                            <p:fltVal val="0"/>
                                          </p:val>
                                        </p:tav>
                                      </p:tavLst>
                                    </p:anim>
                                    <p:animEffect transition="in" filter="fade">
                                      <p:cBhvr>
                                        <p:cTn id="56" dur="1000"/>
                                        <p:tgtEl>
                                          <p:spTgt spid="13"/>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fltVal val="0"/>
                                          </p:val>
                                        </p:tav>
                                        <p:tav tm="100000">
                                          <p:val>
                                            <p:strVal val="#ppt_w"/>
                                          </p:val>
                                        </p:tav>
                                      </p:tavLst>
                                    </p:anim>
                                    <p:anim calcmode="lin" valueType="num">
                                      <p:cBhvr>
                                        <p:cTn id="60" dur="1000" fill="hold"/>
                                        <p:tgtEl>
                                          <p:spTgt spid="14"/>
                                        </p:tgtEl>
                                        <p:attrNameLst>
                                          <p:attrName>ppt_h</p:attrName>
                                        </p:attrNameLst>
                                      </p:cBhvr>
                                      <p:tavLst>
                                        <p:tav tm="0">
                                          <p:val>
                                            <p:fltVal val="0"/>
                                          </p:val>
                                        </p:tav>
                                        <p:tav tm="100000">
                                          <p:val>
                                            <p:strVal val="#ppt_h"/>
                                          </p:val>
                                        </p:tav>
                                      </p:tavLst>
                                    </p:anim>
                                    <p:anim calcmode="lin" valueType="num">
                                      <p:cBhvr>
                                        <p:cTn id="61" dur="1000" fill="hold"/>
                                        <p:tgtEl>
                                          <p:spTgt spid="14"/>
                                        </p:tgtEl>
                                        <p:attrNameLst>
                                          <p:attrName>style.rotation</p:attrName>
                                        </p:attrNameLst>
                                      </p:cBhvr>
                                      <p:tavLst>
                                        <p:tav tm="0">
                                          <p:val>
                                            <p:fltVal val="90"/>
                                          </p:val>
                                        </p:tav>
                                        <p:tav tm="100000">
                                          <p:val>
                                            <p:fltVal val="0"/>
                                          </p:val>
                                        </p:tav>
                                      </p:tavLst>
                                    </p:anim>
                                    <p:animEffect transition="in" filter="fade">
                                      <p:cBhvr>
                                        <p:cTn id="62" dur="1000"/>
                                        <p:tgtEl>
                                          <p:spTgt spid="14"/>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p:cTn id="65" dur="1000" fill="hold"/>
                                        <p:tgtEl>
                                          <p:spTgt spid="17"/>
                                        </p:tgtEl>
                                        <p:attrNameLst>
                                          <p:attrName>ppt_w</p:attrName>
                                        </p:attrNameLst>
                                      </p:cBhvr>
                                      <p:tavLst>
                                        <p:tav tm="0">
                                          <p:val>
                                            <p:fltVal val="0"/>
                                          </p:val>
                                        </p:tav>
                                        <p:tav tm="100000">
                                          <p:val>
                                            <p:strVal val="#ppt_w"/>
                                          </p:val>
                                        </p:tav>
                                      </p:tavLst>
                                    </p:anim>
                                    <p:anim calcmode="lin" valueType="num">
                                      <p:cBhvr>
                                        <p:cTn id="66" dur="1000" fill="hold"/>
                                        <p:tgtEl>
                                          <p:spTgt spid="17"/>
                                        </p:tgtEl>
                                        <p:attrNameLst>
                                          <p:attrName>ppt_h</p:attrName>
                                        </p:attrNameLst>
                                      </p:cBhvr>
                                      <p:tavLst>
                                        <p:tav tm="0">
                                          <p:val>
                                            <p:fltVal val="0"/>
                                          </p:val>
                                        </p:tav>
                                        <p:tav tm="100000">
                                          <p:val>
                                            <p:strVal val="#ppt_h"/>
                                          </p:val>
                                        </p:tav>
                                      </p:tavLst>
                                    </p:anim>
                                    <p:anim calcmode="lin" valueType="num">
                                      <p:cBhvr>
                                        <p:cTn id="67" dur="1000" fill="hold"/>
                                        <p:tgtEl>
                                          <p:spTgt spid="17"/>
                                        </p:tgtEl>
                                        <p:attrNameLst>
                                          <p:attrName>style.rotation</p:attrName>
                                        </p:attrNameLst>
                                      </p:cBhvr>
                                      <p:tavLst>
                                        <p:tav tm="0">
                                          <p:val>
                                            <p:fltVal val="90"/>
                                          </p:val>
                                        </p:tav>
                                        <p:tav tm="100000">
                                          <p:val>
                                            <p:fltVal val="0"/>
                                          </p:val>
                                        </p:tav>
                                      </p:tavLst>
                                    </p:anim>
                                    <p:animEffect transition="in" filter="fade">
                                      <p:cBhvr>
                                        <p:cTn id="68" dur="1000"/>
                                        <p:tgtEl>
                                          <p:spTgt spid="17"/>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1000" fill="hold"/>
                                        <p:tgtEl>
                                          <p:spTgt spid="18"/>
                                        </p:tgtEl>
                                        <p:attrNameLst>
                                          <p:attrName>ppt_w</p:attrName>
                                        </p:attrNameLst>
                                      </p:cBhvr>
                                      <p:tavLst>
                                        <p:tav tm="0">
                                          <p:val>
                                            <p:fltVal val="0"/>
                                          </p:val>
                                        </p:tav>
                                        <p:tav tm="100000">
                                          <p:val>
                                            <p:strVal val="#ppt_w"/>
                                          </p:val>
                                        </p:tav>
                                      </p:tavLst>
                                    </p:anim>
                                    <p:anim calcmode="lin" valueType="num">
                                      <p:cBhvr>
                                        <p:cTn id="72" dur="1000" fill="hold"/>
                                        <p:tgtEl>
                                          <p:spTgt spid="18"/>
                                        </p:tgtEl>
                                        <p:attrNameLst>
                                          <p:attrName>ppt_h</p:attrName>
                                        </p:attrNameLst>
                                      </p:cBhvr>
                                      <p:tavLst>
                                        <p:tav tm="0">
                                          <p:val>
                                            <p:fltVal val="0"/>
                                          </p:val>
                                        </p:tav>
                                        <p:tav tm="100000">
                                          <p:val>
                                            <p:strVal val="#ppt_h"/>
                                          </p:val>
                                        </p:tav>
                                      </p:tavLst>
                                    </p:anim>
                                    <p:anim calcmode="lin" valueType="num">
                                      <p:cBhvr>
                                        <p:cTn id="73" dur="1000" fill="hold"/>
                                        <p:tgtEl>
                                          <p:spTgt spid="18"/>
                                        </p:tgtEl>
                                        <p:attrNameLst>
                                          <p:attrName>style.rotation</p:attrName>
                                        </p:attrNameLst>
                                      </p:cBhvr>
                                      <p:tavLst>
                                        <p:tav tm="0">
                                          <p:val>
                                            <p:fltVal val="90"/>
                                          </p:val>
                                        </p:tav>
                                        <p:tav tm="100000">
                                          <p:val>
                                            <p:fltVal val="0"/>
                                          </p:val>
                                        </p:tav>
                                      </p:tavLst>
                                    </p:anim>
                                    <p:animEffect transition="in" filter="fade">
                                      <p:cBhvr>
                                        <p:cTn id="74" dur="1000"/>
                                        <p:tgtEl>
                                          <p:spTgt spid="18"/>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1000" fill="hold"/>
                                        <p:tgtEl>
                                          <p:spTgt spid="15"/>
                                        </p:tgtEl>
                                        <p:attrNameLst>
                                          <p:attrName>ppt_w</p:attrName>
                                        </p:attrNameLst>
                                      </p:cBhvr>
                                      <p:tavLst>
                                        <p:tav tm="0">
                                          <p:val>
                                            <p:fltVal val="0"/>
                                          </p:val>
                                        </p:tav>
                                        <p:tav tm="100000">
                                          <p:val>
                                            <p:strVal val="#ppt_w"/>
                                          </p:val>
                                        </p:tav>
                                      </p:tavLst>
                                    </p:anim>
                                    <p:anim calcmode="lin" valueType="num">
                                      <p:cBhvr>
                                        <p:cTn id="78" dur="1000" fill="hold"/>
                                        <p:tgtEl>
                                          <p:spTgt spid="15"/>
                                        </p:tgtEl>
                                        <p:attrNameLst>
                                          <p:attrName>ppt_h</p:attrName>
                                        </p:attrNameLst>
                                      </p:cBhvr>
                                      <p:tavLst>
                                        <p:tav tm="0">
                                          <p:val>
                                            <p:fltVal val="0"/>
                                          </p:val>
                                        </p:tav>
                                        <p:tav tm="100000">
                                          <p:val>
                                            <p:strVal val="#ppt_h"/>
                                          </p:val>
                                        </p:tav>
                                      </p:tavLst>
                                    </p:anim>
                                    <p:anim calcmode="lin" valueType="num">
                                      <p:cBhvr>
                                        <p:cTn id="79" dur="1000" fill="hold"/>
                                        <p:tgtEl>
                                          <p:spTgt spid="15"/>
                                        </p:tgtEl>
                                        <p:attrNameLst>
                                          <p:attrName>style.rotation</p:attrName>
                                        </p:attrNameLst>
                                      </p:cBhvr>
                                      <p:tavLst>
                                        <p:tav tm="0">
                                          <p:val>
                                            <p:fltVal val="90"/>
                                          </p:val>
                                        </p:tav>
                                        <p:tav tm="100000">
                                          <p:val>
                                            <p:fltVal val="0"/>
                                          </p:val>
                                        </p:tav>
                                      </p:tavLst>
                                    </p:anim>
                                    <p:animEffect transition="in" filter="fade">
                                      <p:cBhvr>
                                        <p:cTn id="80" dur="1000"/>
                                        <p:tgtEl>
                                          <p:spTgt spid="1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1000" fill="hold"/>
                                        <p:tgtEl>
                                          <p:spTgt spid="19"/>
                                        </p:tgtEl>
                                        <p:attrNameLst>
                                          <p:attrName>ppt_w</p:attrName>
                                        </p:attrNameLst>
                                      </p:cBhvr>
                                      <p:tavLst>
                                        <p:tav tm="0">
                                          <p:val>
                                            <p:fltVal val="0"/>
                                          </p:val>
                                        </p:tav>
                                        <p:tav tm="100000">
                                          <p:val>
                                            <p:strVal val="#ppt_w"/>
                                          </p:val>
                                        </p:tav>
                                      </p:tavLst>
                                    </p:anim>
                                    <p:anim calcmode="lin" valueType="num">
                                      <p:cBhvr>
                                        <p:cTn id="84" dur="1000" fill="hold"/>
                                        <p:tgtEl>
                                          <p:spTgt spid="19"/>
                                        </p:tgtEl>
                                        <p:attrNameLst>
                                          <p:attrName>ppt_h</p:attrName>
                                        </p:attrNameLst>
                                      </p:cBhvr>
                                      <p:tavLst>
                                        <p:tav tm="0">
                                          <p:val>
                                            <p:fltVal val="0"/>
                                          </p:val>
                                        </p:tav>
                                        <p:tav tm="100000">
                                          <p:val>
                                            <p:strVal val="#ppt_h"/>
                                          </p:val>
                                        </p:tav>
                                      </p:tavLst>
                                    </p:anim>
                                    <p:anim calcmode="lin" valueType="num">
                                      <p:cBhvr>
                                        <p:cTn id="85" dur="1000" fill="hold"/>
                                        <p:tgtEl>
                                          <p:spTgt spid="19"/>
                                        </p:tgtEl>
                                        <p:attrNameLst>
                                          <p:attrName>style.rotation</p:attrName>
                                        </p:attrNameLst>
                                      </p:cBhvr>
                                      <p:tavLst>
                                        <p:tav tm="0">
                                          <p:val>
                                            <p:fltVal val="90"/>
                                          </p:val>
                                        </p:tav>
                                        <p:tav tm="100000">
                                          <p:val>
                                            <p:fltVal val="0"/>
                                          </p:val>
                                        </p:tav>
                                      </p:tavLst>
                                    </p:anim>
                                    <p:animEffect transition="in" filter="fade">
                                      <p:cBhvr>
                                        <p:cTn id="86"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8" grpId="0" animBg="1"/>
      <p:bldP spid="13" grpId="0" animBg="1"/>
      <p:bldP spid="14" grpId="0" animBg="1"/>
      <p:bldP spid="15" grpId="0" animBg="1"/>
      <p:bldP spid="17" grpId="0" animBg="1"/>
      <p:bldP spid="18" grpId="0" animBg="1"/>
      <p:bldP spid="2" grpId="0" animBg="1"/>
      <p:bldP spid="19" grpId="0" animBg="1"/>
      <p:bldGraphic spid="16" grpId="0">
        <p:bldAsOne/>
      </p:bldGraphic>
      <p:bldP spid="21" grpId="0" animBg="1"/>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áfico 16">
            <a:extLst>
              <a:ext uri="{FF2B5EF4-FFF2-40B4-BE49-F238E27FC236}">
                <a16:creationId xmlns:a16="http://schemas.microsoft.com/office/drawing/2014/main" id="{BEF83512-297D-4E05-96C7-C40097CFDB5B}"/>
              </a:ext>
            </a:extLst>
          </p:cNvPr>
          <p:cNvGraphicFramePr>
            <a:graphicFrameLocks/>
          </p:cNvGraphicFramePr>
          <p:nvPr>
            <p:extLst>
              <p:ext uri="{D42A27DB-BD31-4B8C-83A1-F6EECF244321}">
                <p14:modId xmlns:p14="http://schemas.microsoft.com/office/powerpoint/2010/main" val="2968604103"/>
              </p:ext>
            </p:extLst>
          </p:nvPr>
        </p:nvGraphicFramePr>
        <p:xfrm>
          <a:off x="5807955" y="2234523"/>
          <a:ext cx="5109986" cy="36700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Gráfico 14">
            <a:extLst>
              <a:ext uri="{FF2B5EF4-FFF2-40B4-BE49-F238E27FC236}">
                <a16:creationId xmlns:a16="http://schemas.microsoft.com/office/drawing/2014/main" id="{B776904C-8EAC-4C8A-B972-24BDA1183F35}"/>
              </a:ext>
            </a:extLst>
          </p:cNvPr>
          <p:cNvGraphicFramePr>
            <a:graphicFrameLocks/>
          </p:cNvGraphicFramePr>
          <p:nvPr>
            <p:extLst/>
          </p:nvPr>
        </p:nvGraphicFramePr>
        <p:xfrm>
          <a:off x="767193" y="2234523"/>
          <a:ext cx="4767086" cy="3570053"/>
        </p:xfrm>
        <a:graphic>
          <a:graphicData uri="http://schemas.openxmlformats.org/drawingml/2006/chart">
            <c:chart xmlns:c="http://schemas.openxmlformats.org/drawingml/2006/chart" xmlns:r="http://schemas.openxmlformats.org/officeDocument/2006/relationships" r:id="rId3"/>
          </a:graphicData>
        </a:graphic>
      </p:graphicFrame>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408170" y="134566"/>
            <a:ext cx="9144000" cy="371043"/>
          </a:xfrm>
        </p:spPr>
        <p:txBody>
          <a:bodyPr>
            <a:normAutofit fontScale="32500" lnSpcReduction="20000"/>
          </a:bodyPr>
          <a:lstStyle/>
          <a:p>
            <a:r>
              <a:rPr lang="es-AR" sz="7200" b="1" dirty="0">
                <a:solidFill>
                  <a:srgbClr val="0070C0"/>
                </a:solidFill>
              </a:rPr>
              <a:t>Los Ciclos Argentinos Clave</a:t>
            </a:r>
          </a:p>
          <a:p>
            <a:endParaRPr lang="es-AR" sz="7200" b="1" dirty="0">
              <a:solidFill>
                <a:srgbClr val="0070C0"/>
              </a:solidFill>
            </a:endParaRPr>
          </a:p>
          <a:p>
            <a:endParaRPr lang="es-AR" dirty="0">
              <a:solidFill>
                <a:srgbClr val="0070C0"/>
              </a:solidFill>
            </a:endParaRPr>
          </a:p>
        </p:txBody>
      </p:sp>
      <p:sp>
        <p:nvSpPr>
          <p:cNvPr id="2" name="Forma libre: forma 1">
            <a:extLst>
              <a:ext uri="{FF2B5EF4-FFF2-40B4-BE49-F238E27FC236}">
                <a16:creationId xmlns:a16="http://schemas.microsoft.com/office/drawing/2014/main" id="{31686264-E2F8-4440-856C-33937C38FF7A}"/>
              </a:ext>
            </a:extLst>
          </p:cNvPr>
          <p:cNvSpPr/>
          <p:nvPr/>
        </p:nvSpPr>
        <p:spPr>
          <a:xfrm>
            <a:off x="1237518" y="3399416"/>
            <a:ext cx="1914862" cy="1722428"/>
          </a:xfrm>
          <a:custGeom>
            <a:avLst/>
            <a:gdLst>
              <a:gd name="connsiteX0" fmla="*/ 0 w 1914862"/>
              <a:gd name="connsiteY0" fmla="*/ 0 h 1722428"/>
              <a:gd name="connsiteX1" fmla="*/ 1021977 w 1914862"/>
              <a:gd name="connsiteY1" fmla="*/ 1721224 h 1722428"/>
              <a:gd name="connsiteX2" fmla="*/ 1914862 w 1914862"/>
              <a:gd name="connsiteY2" fmla="*/ 215153 h 1722428"/>
            </a:gdLst>
            <a:ahLst/>
            <a:cxnLst>
              <a:cxn ang="0">
                <a:pos x="connsiteX0" y="connsiteY0"/>
              </a:cxn>
              <a:cxn ang="0">
                <a:pos x="connsiteX1" y="connsiteY1"/>
              </a:cxn>
              <a:cxn ang="0">
                <a:pos x="connsiteX2" y="connsiteY2"/>
              </a:cxn>
            </a:cxnLst>
            <a:rect l="l" t="t" r="r" b="b"/>
            <a:pathLst>
              <a:path w="1914862" h="1722428">
                <a:moveTo>
                  <a:pt x="0" y="0"/>
                </a:moveTo>
                <a:cubicBezTo>
                  <a:pt x="351417" y="842682"/>
                  <a:pt x="702834" y="1685365"/>
                  <a:pt x="1021977" y="1721224"/>
                </a:cubicBezTo>
                <a:cubicBezTo>
                  <a:pt x="1341120" y="1757083"/>
                  <a:pt x="1627991" y="986118"/>
                  <a:pt x="1914862" y="215153"/>
                </a:cubicBez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 name="Forma libre: forma 3">
            <a:extLst>
              <a:ext uri="{FF2B5EF4-FFF2-40B4-BE49-F238E27FC236}">
                <a16:creationId xmlns:a16="http://schemas.microsoft.com/office/drawing/2014/main" id="{47614A90-B93D-467B-8CAE-BF1AACF091C7}"/>
              </a:ext>
            </a:extLst>
          </p:cNvPr>
          <p:cNvSpPr/>
          <p:nvPr/>
        </p:nvSpPr>
        <p:spPr>
          <a:xfrm>
            <a:off x="3225314" y="3657600"/>
            <a:ext cx="2413486" cy="1365275"/>
          </a:xfrm>
          <a:custGeom>
            <a:avLst/>
            <a:gdLst>
              <a:gd name="connsiteX0" fmla="*/ 0 w 2162287"/>
              <a:gd name="connsiteY0" fmla="*/ 0 h 1365275"/>
              <a:gd name="connsiteX1" fmla="*/ 1129553 w 2162287"/>
              <a:gd name="connsiteY1" fmla="*/ 1344706 h 1365275"/>
              <a:gd name="connsiteX2" fmla="*/ 2162287 w 2162287"/>
              <a:gd name="connsiteY2" fmla="*/ 688489 h 1365275"/>
            </a:gdLst>
            <a:ahLst/>
            <a:cxnLst>
              <a:cxn ang="0">
                <a:pos x="connsiteX0" y="connsiteY0"/>
              </a:cxn>
              <a:cxn ang="0">
                <a:pos x="connsiteX1" y="connsiteY1"/>
              </a:cxn>
              <a:cxn ang="0">
                <a:pos x="connsiteX2" y="connsiteY2"/>
              </a:cxn>
            </a:cxnLst>
            <a:rect l="l" t="t" r="r" b="b"/>
            <a:pathLst>
              <a:path w="2162287" h="1365275">
                <a:moveTo>
                  <a:pt x="0" y="0"/>
                </a:moveTo>
                <a:cubicBezTo>
                  <a:pt x="384586" y="614979"/>
                  <a:pt x="769172" y="1229958"/>
                  <a:pt x="1129553" y="1344706"/>
                </a:cubicBezTo>
                <a:cubicBezTo>
                  <a:pt x="1489934" y="1459454"/>
                  <a:pt x="1826110" y="1073971"/>
                  <a:pt x="2162287" y="688489"/>
                </a:cubicBez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3" name="Rectángulo 12">
            <a:extLst>
              <a:ext uri="{FF2B5EF4-FFF2-40B4-BE49-F238E27FC236}">
                <a16:creationId xmlns:a16="http://schemas.microsoft.com/office/drawing/2014/main" id="{FCB14516-661C-46D5-91DD-85BEE9FA3587}"/>
              </a:ext>
            </a:extLst>
          </p:cNvPr>
          <p:cNvSpPr/>
          <p:nvPr/>
        </p:nvSpPr>
        <p:spPr>
          <a:xfrm>
            <a:off x="336170" y="797273"/>
            <a:ext cx="11193710" cy="973600"/>
          </a:xfrm>
          <a:prstGeom prst="rect">
            <a:avLst/>
          </a:prstGeom>
          <a:solidFill>
            <a:schemeClr val="accent4">
              <a:lumMod val="40000"/>
              <a:lumOff val="60000"/>
            </a:schemeClr>
          </a:solidFill>
        </p:spPr>
        <p:txBody>
          <a:bodyPr wrap="square">
            <a:spAutoFit/>
          </a:bodyPr>
          <a:lstStyle/>
          <a:p>
            <a:pPr>
              <a:lnSpc>
                <a:spcPct val="107000"/>
              </a:lnSpc>
              <a:spcAft>
                <a:spcPts val="800"/>
              </a:spcAft>
            </a:pPr>
            <a:r>
              <a:rPr lang="es-AR"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El tipo de cambio real sigue un ciclo inverso al ciclo del PIB, y de hecho lo determina. Cuando el tipo de cambio real es bajo (peso sobrevaluado) el PIB se expande. Cuando es alto (peso subvaluado), el PIB se contrae. </a:t>
            </a:r>
          </a:p>
          <a:p>
            <a:pPr>
              <a:lnSpc>
                <a:spcPct val="107000"/>
              </a:lnSpc>
              <a:spcAft>
                <a:spcPts val="800"/>
              </a:spcAft>
            </a:pPr>
            <a:r>
              <a:rPr lang="es-AR"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La industria, la pobreza, y otras variables socioeconómicas clave siguen ciclos directos o inversos similares.</a:t>
            </a:r>
          </a:p>
        </p:txBody>
      </p:sp>
      <p:cxnSp>
        <p:nvCxnSpPr>
          <p:cNvPr id="14" name="Conector recto de flecha 13">
            <a:extLst>
              <a:ext uri="{FF2B5EF4-FFF2-40B4-BE49-F238E27FC236}">
                <a16:creationId xmlns:a16="http://schemas.microsoft.com/office/drawing/2014/main" id="{D5958BAA-FC04-4AE8-908C-19865FE25802}"/>
              </a:ext>
            </a:extLst>
          </p:cNvPr>
          <p:cNvCxnSpPr>
            <a:cxnSpLocks/>
          </p:cNvCxnSpPr>
          <p:nvPr/>
        </p:nvCxnSpPr>
        <p:spPr>
          <a:xfrm flipV="1">
            <a:off x="5337864" y="4228647"/>
            <a:ext cx="100911" cy="245676"/>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21" name="Conector recto de flecha 20">
            <a:extLst>
              <a:ext uri="{FF2B5EF4-FFF2-40B4-BE49-F238E27FC236}">
                <a16:creationId xmlns:a16="http://schemas.microsoft.com/office/drawing/2014/main" id="{E988104F-B2BC-4744-83DD-00B74671382D}"/>
              </a:ext>
            </a:extLst>
          </p:cNvPr>
          <p:cNvCxnSpPr>
            <a:cxnSpLocks/>
          </p:cNvCxnSpPr>
          <p:nvPr/>
        </p:nvCxnSpPr>
        <p:spPr>
          <a:xfrm>
            <a:off x="10728960" y="4474323"/>
            <a:ext cx="188981" cy="158637"/>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8" name="Forma libre: forma 17">
            <a:extLst>
              <a:ext uri="{FF2B5EF4-FFF2-40B4-BE49-F238E27FC236}">
                <a16:creationId xmlns:a16="http://schemas.microsoft.com/office/drawing/2014/main" id="{93AD1780-4E79-4249-8DD8-9A417B6A9601}"/>
              </a:ext>
            </a:extLst>
          </p:cNvPr>
          <p:cNvSpPr/>
          <p:nvPr/>
        </p:nvSpPr>
        <p:spPr>
          <a:xfrm>
            <a:off x="8355218" y="3337121"/>
            <a:ext cx="2276670" cy="1920017"/>
          </a:xfrm>
          <a:custGeom>
            <a:avLst/>
            <a:gdLst>
              <a:gd name="connsiteX0" fmla="*/ 0 w 2276670"/>
              <a:gd name="connsiteY0" fmla="*/ 1920017 h 1920017"/>
              <a:gd name="connsiteX1" fmla="*/ 886408 w 2276670"/>
              <a:gd name="connsiteY1" fmla="*/ 63225 h 1920017"/>
              <a:gd name="connsiteX2" fmla="*/ 2276670 w 2276670"/>
              <a:gd name="connsiteY2" fmla="*/ 613731 h 1920017"/>
            </a:gdLst>
            <a:ahLst/>
            <a:cxnLst>
              <a:cxn ang="0">
                <a:pos x="connsiteX0" y="connsiteY0"/>
              </a:cxn>
              <a:cxn ang="0">
                <a:pos x="connsiteX1" y="connsiteY1"/>
              </a:cxn>
              <a:cxn ang="0">
                <a:pos x="connsiteX2" y="connsiteY2"/>
              </a:cxn>
            </a:cxnLst>
            <a:rect l="l" t="t" r="r" b="b"/>
            <a:pathLst>
              <a:path w="2276670" h="1920017">
                <a:moveTo>
                  <a:pt x="0" y="1920017"/>
                </a:moveTo>
                <a:cubicBezTo>
                  <a:pt x="253481" y="1100478"/>
                  <a:pt x="506963" y="280939"/>
                  <a:pt x="886408" y="63225"/>
                </a:cubicBezTo>
                <a:cubicBezTo>
                  <a:pt x="1265853" y="-154489"/>
                  <a:pt x="1771261" y="229621"/>
                  <a:pt x="2276670" y="613731"/>
                </a:cubicBez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9" name="Forma libre: forma 18">
            <a:extLst>
              <a:ext uri="{FF2B5EF4-FFF2-40B4-BE49-F238E27FC236}">
                <a16:creationId xmlns:a16="http://schemas.microsoft.com/office/drawing/2014/main" id="{811A487A-C988-4403-8627-45870859913B}"/>
              </a:ext>
            </a:extLst>
          </p:cNvPr>
          <p:cNvSpPr/>
          <p:nvPr/>
        </p:nvSpPr>
        <p:spPr>
          <a:xfrm>
            <a:off x="6466753" y="3404844"/>
            <a:ext cx="1838131" cy="1894239"/>
          </a:xfrm>
          <a:custGeom>
            <a:avLst/>
            <a:gdLst>
              <a:gd name="connsiteX0" fmla="*/ 0 w 1838131"/>
              <a:gd name="connsiteY0" fmla="*/ 1894239 h 1894239"/>
              <a:gd name="connsiteX1" fmla="*/ 1184988 w 1838131"/>
              <a:gd name="connsiteY1" fmla="*/ 125 h 1894239"/>
              <a:gd name="connsiteX2" fmla="*/ 1838131 w 1838131"/>
              <a:gd name="connsiteY2" fmla="*/ 1819594 h 1894239"/>
            </a:gdLst>
            <a:ahLst/>
            <a:cxnLst>
              <a:cxn ang="0">
                <a:pos x="connsiteX0" y="connsiteY0"/>
              </a:cxn>
              <a:cxn ang="0">
                <a:pos x="connsiteX1" y="connsiteY1"/>
              </a:cxn>
              <a:cxn ang="0">
                <a:pos x="connsiteX2" y="connsiteY2"/>
              </a:cxn>
            </a:cxnLst>
            <a:rect l="l" t="t" r="r" b="b"/>
            <a:pathLst>
              <a:path w="1838131" h="1894239">
                <a:moveTo>
                  <a:pt x="0" y="1894239"/>
                </a:moveTo>
                <a:cubicBezTo>
                  <a:pt x="439316" y="953402"/>
                  <a:pt x="878633" y="12566"/>
                  <a:pt x="1184988" y="125"/>
                </a:cubicBezTo>
                <a:cubicBezTo>
                  <a:pt x="1491343" y="-12316"/>
                  <a:pt x="1664737" y="903639"/>
                  <a:pt x="1838131" y="1819594"/>
                </a:cubicBezTo>
              </a:path>
            </a:pathLst>
          </a:cu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0" name="Subtítulo 2">
            <a:extLst>
              <a:ext uri="{FF2B5EF4-FFF2-40B4-BE49-F238E27FC236}">
                <a16:creationId xmlns:a16="http://schemas.microsoft.com/office/drawing/2014/main" id="{9DB587B0-527A-4F19-9A0B-6D8DE3E48847}"/>
              </a:ext>
            </a:extLst>
          </p:cNvPr>
          <p:cNvSpPr txBox="1">
            <a:spLocks/>
          </p:cNvSpPr>
          <p:nvPr/>
        </p:nvSpPr>
        <p:spPr>
          <a:xfrm>
            <a:off x="1302328" y="6169725"/>
            <a:ext cx="9144000" cy="371043"/>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AR" sz="7200" b="1" dirty="0">
                <a:solidFill>
                  <a:srgbClr val="0070C0"/>
                </a:solidFill>
              </a:rPr>
              <a:t>¿Qué hay detrás de estos ciclos?</a:t>
            </a:r>
          </a:p>
          <a:p>
            <a:endParaRPr lang="es-AR" sz="7200" b="1" dirty="0">
              <a:solidFill>
                <a:srgbClr val="0070C0"/>
              </a:solidFill>
            </a:endParaRPr>
          </a:p>
          <a:p>
            <a:endParaRPr lang="es-AR" dirty="0">
              <a:solidFill>
                <a:srgbClr val="0070C0"/>
              </a:solidFill>
            </a:endParaRPr>
          </a:p>
        </p:txBody>
      </p:sp>
    </p:spTree>
    <p:extLst>
      <p:ext uri="{BB962C8B-B14F-4D97-AF65-F5344CB8AC3E}">
        <p14:creationId xmlns:p14="http://schemas.microsoft.com/office/powerpoint/2010/main" val="102306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Graphic spid="15" grpId="0">
        <p:bldAsOne/>
      </p:bldGraphic>
      <p:bldP spid="2" grpId="0" animBg="1"/>
      <p:bldP spid="4" grpId="0" animBg="1"/>
      <p:bldP spid="13" grpId="0" animBg="1"/>
      <p:bldP spid="18" grpId="0" animBg="1"/>
      <p:bldP spid="19"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408170" y="134566"/>
            <a:ext cx="9144000" cy="371043"/>
          </a:xfrm>
        </p:spPr>
        <p:txBody>
          <a:bodyPr>
            <a:normAutofit fontScale="32500" lnSpcReduction="20000"/>
          </a:bodyPr>
          <a:lstStyle/>
          <a:p>
            <a:r>
              <a:rPr lang="es-AR" sz="7200" b="1" dirty="0">
                <a:solidFill>
                  <a:srgbClr val="0070C0"/>
                </a:solidFill>
              </a:rPr>
              <a:t>Mapa de Principales Actores Económicos</a:t>
            </a:r>
          </a:p>
          <a:p>
            <a:endParaRPr lang="es-AR" dirty="0">
              <a:solidFill>
                <a:srgbClr val="0070C0"/>
              </a:solidFill>
            </a:endParaRPr>
          </a:p>
        </p:txBody>
      </p:sp>
      <p:sp>
        <p:nvSpPr>
          <p:cNvPr id="2" name="Rectángulo: esquinas redondeadas 1">
            <a:extLst>
              <a:ext uri="{FF2B5EF4-FFF2-40B4-BE49-F238E27FC236}">
                <a16:creationId xmlns:a16="http://schemas.microsoft.com/office/drawing/2014/main" id="{C7A1EC70-99CF-4CEF-82CC-B2BE066E284E}"/>
              </a:ext>
            </a:extLst>
          </p:cNvPr>
          <p:cNvSpPr/>
          <p:nvPr/>
        </p:nvSpPr>
        <p:spPr>
          <a:xfrm>
            <a:off x="774346" y="2663105"/>
            <a:ext cx="4114799" cy="184037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Empresarial Agropecuario</a:t>
            </a:r>
          </a:p>
          <a:p>
            <a:pPr algn="ctr"/>
            <a:r>
              <a:rPr lang="es-AR" sz="1400" dirty="0">
                <a:solidFill>
                  <a:schemeClr val="tx1"/>
                </a:solidFill>
              </a:rPr>
              <a:t>Alta productividad por alta fertilidad de la tierra y tecnología. Baja generación de empleo y de producción como proporción del PIB. Mayormente orientado al mercado externo: exportador de </a:t>
            </a:r>
            <a:r>
              <a:rPr lang="es-AR" sz="1400" i="1" dirty="0" err="1">
                <a:solidFill>
                  <a:schemeClr val="tx1"/>
                </a:solidFill>
              </a:rPr>
              <a:t>commodities</a:t>
            </a:r>
            <a:r>
              <a:rPr lang="es-AR" sz="1400" dirty="0">
                <a:solidFill>
                  <a:schemeClr val="tx1"/>
                </a:solidFill>
              </a:rPr>
              <a:t> agropecuarias y gran generador de divisas</a:t>
            </a:r>
          </a:p>
        </p:txBody>
      </p:sp>
      <p:sp>
        <p:nvSpPr>
          <p:cNvPr id="4" name="Rectángulo: esquinas redondeadas 3">
            <a:extLst>
              <a:ext uri="{FF2B5EF4-FFF2-40B4-BE49-F238E27FC236}">
                <a16:creationId xmlns:a16="http://schemas.microsoft.com/office/drawing/2014/main" id="{C520ADD8-A205-4E5C-955F-F675764E9F17}"/>
              </a:ext>
            </a:extLst>
          </p:cNvPr>
          <p:cNvSpPr/>
          <p:nvPr/>
        </p:nvSpPr>
        <p:spPr>
          <a:xfrm>
            <a:off x="6775562" y="2697684"/>
            <a:ext cx="4506411" cy="175356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Empresarial Industrial y de Servicios</a:t>
            </a:r>
          </a:p>
          <a:p>
            <a:pPr algn="ctr"/>
            <a:r>
              <a:rPr lang="es-AR" sz="1400" dirty="0">
                <a:solidFill>
                  <a:schemeClr val="tx1"/>
                </a:solidFill>
              </a:rPr>
              <a:t>Heterogéneo: subsectores de alta y baja productividad. Alta generación de empleo y de producción como proporción del PIB. Mayormente orientado al mercado interno: gran importador de bienes de capital e insumos industriales y gran demandante de divisas</a:t>
            </a:r>
          </a:p>
          <a:p>
            <a:pPr algn="ctr"/>
            <a:endParaRPr lang="en-US" dirty="0">
              <a:solidFill>
                <a:schemeClr val="tx1"/>
              </a:solidFill>
            </a:endParaRPr>
          </a:p>
        </p:txBody>
      </p:sp>
      <p:sp>
        <p:nvSpPr>
          <p:cNvPr id="5" name="Rectángulo: esquinas redondeadas 4">
            <a:extLst>
              <a:ext uri="{FF2B5EF4-FFF2-40B4-BE49-F238E27FC236}">
                <a16:creationId xmlns:a16="http://schemas.microsoft.com/office/drawing/2014/main" id="{7DDEFCA6-14EC-4B15-9791-2B7D5342BCE1}"/>
              </a:ext>
            </a:extLst>
          </p:cNvPr>
          <p:cNvSpPr/>
          <p:nvPr/>
        </p:nvSpPr>
        <p:spPr>
          <a:xfrm>
            <a:off x="3494630" y="4961960"/>
            <a:ext cx="4887883" cy="134845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Trabajadores</a:t>
            </a:r>
          </a:p>
          <a:p>
            <a:pPr algn="ctr"/>
            <a:r>
              <a:rPr lang="es-AR" sz="1400" dirty="0">
                <a:solidFill>
                  <a:schemeClr val="tx1"/>
                </a:solidFill>
              </a:rPr>
              <a:t>Formales 60% e informales 40%. Desempleados 10%.</a:t>
            </a:r>
          </a:p>
          <a:p>
            <a:pPr algn="ctr"/>
            <a:r>
              <a:rPr lang="es-AR" sz="1400" dirty="0">
                <a:solidFill>
                  <a:schemeClr val="tx1"/>
                </a:solidFill>
              </a:rPr>
              <a:t>La masa salarial es el principal componente del consumo interno. </a:t>
            </a:r>
            <a:endParaRPr lang="en-US" dirty="0">
              <a:solidFill>
                <a:schemeClr val="tx1"/>
              </a:solidFill>
            </a:endParaRPr>
          </a:p>
        </p:txBody>
      </p:sp>
      <p:sp>
        <p:nvSpPr>
          <p:cNvPr id="12" name="Rectángulo: esquinas redondeadas 11">
            <a:extLst>
              <a:ext uri="{FF2B5EF4-FFF2-40B4-BE49-F238E27FC236}">
                <a16:creationId xmlns:a16="http://schemas.microsoft.com/office/drawing/2014/main" id="{8960E5E1-9753-46FE-B27D-D0AEEE263422}"/>
              </a:ext>
            </a:extLst>
          </p:cNvPr>
          <p:cNvSpPr/>
          <p:nvPr/>
        </p:nvSpPr>
        <p:spPr>
          <a:xfrm>
            <a:off x="3922770" y="562322"/>
            <a:ext cx="4114799" cy="193615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Financiero Internacional</a:t>
            </a:r>
          </a:p>
          <a:p>
            <a:pPr algn="ctr"/>
            <a:r>
              <a:rPr lang="es-AR" sz="1400" dirty="0">
                <a:solidFill>
                  <a:schemeClr val="tx1"/>
                </a:solidFill>
              </a:rPr>
              <a:t>Bancos y Fondos de Inversión Extranjeros: mayormente financistas del déficit externo con capitales especulativos de corto plazo</a:t>
            </a:r>
          </a:p>
          <a:p>
            <a:pPr algn="ctr"/>
            <a:endParaRPr lang="en-US" dirty="0">
              <a:solidFill>
                <a:schemeClr val="tx1"/>
              </a:solidFill>
            </a:endParaRPr>
          </a:p>
        </p:txBody>
      </p:sp>
      <p:cxnSp>
        <p:nvCxnSpPr>
          <p:cNvPr id="20" name="Conector recto de flecha 19">
            <a:extLst>
              <a:ext uri="{FF2B5EF4-FFF2-40B4-BE49-F238E27FC236}">
                <a16:creationId xmlns:a16="http://schemas.microsoft.com/office/drawing/2014/main" id="{87F05A5D-3481-4559-A653-37F44A3F0877}"/>
              </a:ext>
            </a:extLst>
          </p:cNvPr>
          <p:cNvCxnSpPr>
            <a:stCxn id="2" idx="2"/>
            <a:endCxn id="5" idx="1"/>
          </p:cNvCxnSpPr>
          <p:nvPr/>
        </p:nvCxnSpPr>
        <p:spPr>
          <a:xfrm>
            <a:off x="2831746" y="4503480"/>
            <a:ext cx="662884" cy="113270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C5C276DC-AFE8-4DF8-834C-8CC724F96259}"/>
              </a:ext>
            </a:extLst>
          </p:cNvPr>
          <p:cNvCxnSpPr>
            <a:cxnSpLocks/>
            <a:stCxn id="12" idx="1"/>
            <a:endCxn id="2" idx="0"/>
          </p:cNvCxnSpPr>
          <p:nvPr/>
        </p:nvCxnSpPr>
        <p:spPr>
          <a:xfrm flipH="1">
            <a:off x="2831746" y="1530398"/>
            <a:ext cx="1091024" cy="113270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9D395F9D-6352-4A9E-B053-CBD8C058FE5D}"/>
              </a:ext>
            </a:extLst>
          </p:cNvPr>
          <p:cNvCxnSpPr>
            <a:cxnSpLocks/>
            <a:stCxn id="12" idx="3"/>
            <a:endCxn id="4" idx="0"/>
          </p:cNvCxnSpPr>
          <p:nvPr/>
        </p:nvCxnSpPr>
        <p:spPr>
          <a:xfrm>
            <a:off x="8037569" y="1530398"/>
            <a:ext cx="991199" cy="1167286"/>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FBBDEFD1-6554-4BCC-9344-CD2FB62908B9}"/>
              </a:ext>
            </a:extLst>
          </p:cNvPr>
          <p:cNvCxnSpPr>
            <a:cxnSpLocks/>
            <a:stCxn id="2" idx="3"/>
            <a:endCxn id="4" idx="1"/>
          </p:cNvCxnSpPr>
          <p:nvPr/>
        </p:nvCxnSpPr>
        <p:spPr>
          <a:xfrm flipV="1">
            <a:off x="4889145" y="3574467"/>
            <a:ext cx="1886417" cy="8826"/>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E8490474-3803-42A7-B63C-DBE713706126}"/>
              </a:ext>
            </a:extLst>
          </p:cNvPr>
          <p:cNvCxnSpPr>
            <a:cxnSpLocks/>
            <a:stCxn id="4" idx="2"/>
            <a:endCxn id="5" idx="3"/>
          </p:cNvCxnSpPr>
          <p:nvPr/>
        </p:nvCxnSpPr>
        <p:spPr>
          <a:xfrm flipH="1">
            <a:off x="8382513" y="4451249"/>
            <a:ext cx="646255" cy="1184938"/>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69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408170" y="134566"/>
            <a:ext cx="9144000" cy="371043"/>
          </a:xfrm>
        </p:spPr>
        <p:txBody>
          <a:bodyPr>
            <a:normAutofit fontScale="32500" lnSpcReduction="20000"/>
          </a:bodyPr>
          <a:lstStyle/>
          <a:p>
            <a:r>
              <a:rPr lang="es-AR" sz="7200" b="1" dirty="0">
                <a:solidFill>
                  <a:srgbClr val="0070C0"/>
                </a:solidFill>
              </a:rPr>
              <a:t>Actores Económicos, Conflictos Distributivos y Tipo de Cambio Real</a:t>
            </a:r>
          </a:p>
          <a:p>
            <a:endParaRPr lang="es-AR" dirty="0">
              <a:solidFill>
                <a:srgbClr val="0070C0"/>
              </a:solidFill>
            </a:endParaRPr>
          </a:p>
        </p:txBody>
      </p:sp>
      <p:sp>
        <p:nvSpPr>
          <p:cNvPr id="2" name="Rectángulo: esquinas redondeadas 1">
            <a:extLst>
              <a:ext uri="{FF2B5EF4-FFF2-40B4-BE49-F238E27FC236}">
                <a16:creationId xmlns:a16="http://schemas.microsoft.com/office/drawing/2014/main" id="{C7A1EC70-99CF-4CEF-82CC-B2BE066E284E}"/>
              </a:ext>
            </a:extLst>
          </p:cNvPr>
          <p:cNvSpPr/>
          <p:nvPr/>
        </p:nvSpPr>
        <p:spPr>
          <a:xfrm>
            <a:off x="99347" y="2913417"/>
            <a:ext cx="2937570" cy="184037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Empresarial Agropecuario</a:t>
            </a:r>
          </a:p>
          <a:p>
            <a:pPr algn="ctr"/>
            <a:r>
              <a:rPr lang="es-AR" sz="1400" dirty="0">
                <a:solidFill>
                  <a:schemeClr val="tx1"/>
                </a:solidFill>
              </a:rPr>
              <a:t>Al ser exportador neto, puja por un tipo de cambio real alto.</a:t>
            </a:r>
          </a:p>
        </p:txBody>
      </p:sp>
      <p:sp>
        <p:nvSpPr>
          <p:cNvPr id="4" name="Rectángulo: esquinas redondeadas 3">
            <a:extLst>
              <a:ext uri="{FF2B5EF4-FFF2-40B4-BE49-F238E27FC236}">
                <a16:creationId xmlns:a16="http://schemas.microsoft.com/office/drawing/2014/main" id="{C520ADD8-A205-4E5C-955F-F675764E9F17}"/>
              </a:ext>
            </a:extLst>
          </p:cNvPr>
          <p:cNvSpPr/>
          <p:nvPr/>
        </p:nvSpPr>
        <p:spPr>
          <a:xfrm>
            <a:off x="8805542" y="2777966"/>
            <a:ext cx="3386458" cy="211127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Empresarial Industrial y de Servicios</a:t>
            </a:r>
          </a:p>
          <a:p>
            <a:pPr algn="ctr"/>
            <a:r>
              <a:rPr lang="es-AR" sz="1400" dirty="0">
                <a:solidFill>
                  <a:schemeClr val="tx1"/>
                </a:solidFill>
              </a:rPr>
              <a:t>Se beneficia de un salario real bajo como costo, pero a la vez se perjudica pues dicho salario determina la demanda agregada de consumo interno para el que produce. Por lo tanto alternativamente puja por un tipo de cambio real alto o bajo.  </a:t>
            </a:r>
            <a:endParaRPr lang="en-US" dirty="0">
              <a:solidFill>
                <a:schemeClr val="tx1"/>
              </a:solidFill>
            </a:endParaRPr>
          </a:p>
        </p:txBody>
      </p:sp>
      <p:sp>
        <p:nvSpPr>
          <p:cNvPr id="5" name="Rectángulo: esquinas redondeadas 4">
            <a:extLst>
              <a:ext uri="{FF2B5EF4-FFF2-40B4-BE49-F238E27FC236}">
                <a16:creationId xmlns:a16="http://schemas.microsoft.com/office/drawing/2014/main" id="{7DDEFCA6-14EC-4B15-9791-2B7D5342BCE1}"/>
              </a:ext>
            </a:extLst>
          </p:cNvPr>
          <p:cNvSpPr/>
          <p:nvPr/>
        </p:nvSpPr>
        <p:spPr>
          <a:xfrm>
            <a:off x="3536226" y="5225092"/>
            <a:ext cx="4887883" cy="134845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Trabajadores</a:t>
            </a:r>
          </a:p>
          <a:p>
            <a:pPr algn="ctr"/>
            <a:r>
              <a:rPr lang="es-AR" sz="1400" dirty="0">
                <a:solidFill>
                  <a:schemeClr val="tx1"/>
                </a:solidFill>
              </a:rPr>
              <a:t>Puja por tipo de cambio bajo, pues uno alto deteriora el salario real al incrementar el precio doméstico de los alimentos.</a:t>
            </a:r>
            <a:endParaRPr lang="es-AR" sz="1400" b="1" dirty="0">
              <a:solidFill>
                <a:schemeClr val="tx1"/>
              </a:solidFill>
            </a:endParaRPr>
          </a:p>
        </p:txBody>
      </p:sp>
      <p:sp>
        <p:nvSpPr>
          <p:cNvPr id="12" name="Rectángulo: esquinas redondeadas 11">
            <a:extLst>
              <a:ext uri="{FF2B5EF4-FFF2-40B4-BE49-F238E27FC236}">
                <a16:creationId xmlns:a16="http://schemas.microsoft.com/office/drawing/2014/main" id="{8960E5E1-9753-46FE-B27D-D0AEEE263422}"/>
              </a:ext>
            </a:extLst>
          </p:cNvPr>
          <p:cNvSpPr/>
          <p:nvPr/>
        </p:nvSpPr>
        <p:spPr>
          <a:xfrm>
            <a:off x="3922770" y="562322"/>
            <a:ext cx="4114799" cy="1936151"/>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Sector Financiero Internacional</a:t>
            </a:r>
          </a:p>
          <a:p>
            <a:pPr algn="ctr"/>
            <a:r>
              <a:rPr lang="es-AR" sz="1400" dirty="0">
                <a:solidFill>
                  <a:schemeClr val="tx1"/>
                </a:solidFill>
              </a:rPr>
              <a:t>Financia o desfinancia el déficit externo con capitales especulativos de corto plazo de acuerdo con las expectativa de devaluación del tipo de cambio y la tasa de interés.</a:t>
            </a:r>
            <a:endParaRPr lang="es-AR" sz="1400" b="1" dirty="0">
              <a:solidFill>
                <a:schemeClr val="tx1"/>
              </a:solidFill>
            </a:endParaRPr>
          </a:p>
          <a:p>
            <a:pPr algn="ctr"/>
            <a:endParaRPr lang="en-US" dirty="0">
              <a:solidFill>
                <a:schemeClr val="tx1"/>
              </a:solidFill>
            </a:endParaRPr>
          </a:p>
        </p:txBody>
      </p:sp>
      <p:cxnSp>
        <p:nvCxnSpPr>
          <p:cNvPr id="20" name="Conector recto de flecha 19">
            <a:extLst>
              <a:ext uri="{FF2B5EF4-FFF2-40B4-BE49-F238E27FC236}">
                <a16:creationId xmlns:a16="http://schemas.microsoft.com/office/drawing/2014/main" id="{87F05A5D-3481-4559-A653-37F44A3F0877}"/>
              </a:ext>
            </a:extLst>
          </p:cNvPr>
          <p:cNvCxnSpPr>
            <a:cxnSpLocks/>
            <a:stCxn id="2" idx="3"/>
            <a:endCxn id="23" idx="2"/>
          </p:cNvCxnSpPr>
          <p:nvPr/>
        </p:nvCxnSpPr>
        <p:spPr>
          <a:xfrm flipV="1">
            <a:off x="3036917" y="3833604"/>
            <a:ext cx="1286883" cy="1"/>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C5C276DC-AFE8-4DF8-834C-8CC724F96259}"/>
              </a:ext>
            </a:extLst>
          </p:cNvPr>
          <p:cNvCxnSpPr>
            <a:cxnSpLocks/>
            <a:stCxn id="23" idx="0"/>
            <a:endCxn id="12" idx="2"/>
          </p:cNvCxnSpPr>
          <p:nvPr/>
        </p:nvCxnSpPr>
        <p:spPr>
          <a:xfrm flipV="1">
            <a:off x="5980168" y="2498473"/>
            <a:ext cx="2" cy="367055"/>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9D395F9D-6352-4A9E-B053-CBD8C058FE5D}"/>
              </a:ext>
            </a:extLst>
          </p:cNvPr>
          <p:cNvCxnSpPr>
            <a:cxnSpLocks/>
            <a:stCxn id="23" idx="6"/>
            <a:endCxn id="4" idx="1"/>
          </p:cNvCxnSpPr>
          <p:nvPr/>
        </p:nvCxnSpPr>
        <p:spPr>
          <a:xfrm flipV="1">
            <a:off x="7636536" y="3833603"/>
            <a:ext cx="1169006" cy="1"/>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E8490474-3803-42A7-B63C-DBE713706126}"/>
              </a:ext>
            </a:extLst>
          </p:cNvPr>
          <p:cNvCxnSpPr>
            <a:cxnSpLocks/>
            <a:stCxn id="23" idx="4"/>
            <a:endCxn id="5" idx="0"/>
          </p:cNvCxnSpPr>
          <p:nvPr/>
        </p:nvCxnSpPr>
        <p:spPr>
          <a:xfrm>
            <a:off x="5980168" y="4801679"/>
            <a:ext cx="0" cy="42341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Diagrama de flujo: conector 22">
            <a:extLst>
              <a:ext uri="{FF2B5EF4-FFF2-40B4-BE49-F238E27FC236}">
                <a16:creationId xmlns:a16="http://schemas.microsoft.com/office/drawing/2014/main" id="{5B6D6933-C63E-4E6C-B537-DB0F2E84D9BD}"/>
              </a:ext>
            </a:extLst>
          </p:cNvPr>
          <p:cNvSpPr/>
          <p:nvPr/>
        </p:nvSpPr>
        <p:spPr>
          <a:xfrm>
            <a:off x="4323800" y="2865528"/>
            <a:ext cx="3312736" cy="19361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i="1" dirty="0"/>
              <a:t>El nivel del tipo de cambio real es el principal precio relativo de la economía argentina</a:t>
            </a:r>
          </a:p>
          <a:p>
            <a:pPr algn="ctr"/>
            <a:r>
              <a:rPr lang="es-AR" sz="1400" b="1" i="1" dirty="0"/>
              <a:t> y determina mayormente su dinámica cíclica.</a:t>
            </a:r>
            <a:r>
              <a:rPr lang="es-AR" sz="1400" dirty="0"/>
              <a:t> </a:t>
            </a:r>
          </a:p>
          <a:p>
            <a:pPr algn="ctr"/>
            <a:endParaRPr lang="en-US" dirty="0"/>
          </a:p>
        </p:txBody>
      </p:sp>
    </p:spTree>
    <p:extLst>
      <p:ext uri="{BB962C8B-B14F-4D97-AF65-F5344CB8AC3E}">
        <p14:creationId xmlns:p14="http://schemas.microsoft.com/office/powerpoint/2010/main" val="415411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408170" y="134566"/>
            <a:ext cx="9144000" cy="371043"/>
          </a:xfrm>
        </p:spPr>
        <p:txBody>
          <a:bodyPr>
            <a:normAutofit fontScale="32500" lnSpcReduction="20000"/>
          </a:bodyPr>
          <a:lstStyle/>
          <a:p>
            <a:r>
              <a:rPr lang="es-AR" sz="7200" b="1" dirty="0">
                <a:solidFill>
                  <a:srgbClr val="0070C0"/>
                </a:solidFill>
              </a:rPr>
              <a:t>Políticas Económicas Pendulares y Tipo de Cambio</a:t>
            </a:r>
          </a:p>
          <a:p>
            <a:endParaRPr lang="es-AR" sz="7200" b="1" dirty="0">
              <a:solidFill>
                <a:srgbClr val="0070C0"/>
              </a:solidFill>
            </a:endParaRPr>
          </a:p>
          <a:p>
            <a:endParaRPr lang="es-AR" dirty="0">
              <a:solidFill>
                <a:srgbClr val="0070C0"/>
              </a:solidFill>
            </a:endParaRPr>
          </a:p>
        </p:txBody>
      </p:sp>
      <p:sp>
        <p:nvSpPr>
          <p:cNvPr id="2" name="Rectángulo 1">
            <a:extLst>
              <a:ext uri="{FF2B5EF4-FFF2-40B4-BE49-F238E27FC236}">
                <a16:creationId xmlns:a16="http://schemas.microsoft.com/office/drawing/2014/main" id="{B7F2320C-95DA-4EAC-AFA4-A982BC7B6A1C}"/>
              </a:ext>
            </a:extLst>
          </p:cNvPr>
          <p:cNvSpPr/>
          <p:nvPr/>
        </p:nvSpPr>
        <p:spPr>
          <a:xfrm>
            <a:off x="520931" y="1131834"/>
            <a:ext cx="11371811" cy="5262979"/>
          </a:xfrm>
          <a:prstGeom prst="rect">
            <a:avLst/>
          </a:prstGeom>
          <a:solidFill>
            <a:schemeClr val="accent4">
              <a:lumMod val="40000"/>
              <a:lumOff val="60000"/>
            </a:schemeClr>
          </a:solidFill>
        </p:spPr>
        <p:txBody>
          <a:bodyPr wrap="square">
            <a:spAutoFit/>
          </a:bodyPr>
          <a:lstStyle/>
          <a:p>
            <a:pPr algn="just"/>
            <a:endParaRPr lang="es-AR" sz="1600" dirty="0"/>
          </a:p>
          <a:p>
            <a:pPr marL="342900" indent="-342900" algn="just">
              <a:buFont typeface="Wingdings" panose="05000000000000000000" pitchFamily="2" charset="2"/>
              <a:buChar char="Ø"/>
            </a:pPr>
            <a:r>
              <a:rPr lang="es-AR" sz="2000" dirty="0">
                <a:solidFill>
                  <a:schemeClr val="accent5">
                    <a:lumMod val="75000"/>
                  </a:schemeClr>
                </a:solidFill>
              </a:rPr>
              <a:t>La política económica alterna pendularmente entre tipo de cambio alto o bajo (“</a:t>
            </a:r>
            <a:r>
              <a:rPr lang="es-AR" sz="2000" dirty="0" err="1">
                <a:solidFill>
                  <a:schemeClr val="accent5">
                    <a:lumMod val="75000"/>
                  </a:schemeClr>
                </a:solidFill>
              </a:rPr>
              <a:t>regime</a:t>
            </a:r>
            <a:r>
              <a:rPr lang="es-AR" sz="2000" dirty="0">
                <a:solidFill>
                  <a:schemeClr val="accent5">
                    <a:lumMod val="75000"/>
                  </a:schemeClr>
                </a:solidFill>
              </a:rPr>
              <a:t> </a:t>
            </a:r>
            <a:r>
              <a:rPr lang="es-AR" sz="2000" dirty="0" err="1">
                <a:solidFill>
                  <a:schemeClr val="accent5">
                    <a:lumMod val="75000"/>
                  </a:schemeClr>
                </a:solidFill>
              </a:rPr>
              <a:t>switch</a:t>
            </a:r>
            <a:r>
              <a:rPr lang="es-AR" sz="2000" dirty="0">
                <a:solidFill>
                  <a:schemeClr val="accent5">
                    <a:lumMod val="75000"/>
                  </a:schemeClr>
                </a:solidFill>
              </a:rPr>
              <a:t>”) de acuerdo con la posibilidad de financiar la restricción externa.</a:t>
            </a:r>
          </a:p>
          <a:p>
            <a:pPr marL="342900" indent="-342900" algn="just">
              <a:buFont typeface="Wingdings" panose="05000000000000000000" pitchFamily="2" charset="2"/>
              <a:buChar char="Ø"/>
            </a:pPr>
            <a:endParaRPr lang="es-AR" sz="2000" dirty="0">
              <a:solidFill>
                <a:schemeClr val="accent5">
                  <a:lumMod val="75000"/>
                </a:schemeClr>
              </a:solidFill>
            </a:endParaRPr>
          </a:p>
          <a:p>
            <a:pPr marL="342900" indent="-342900" algn="just">
              <a:buFont typeface="Wingdings" panose="05000000000000000000" pitchFamily="2" charset="2"/>
              <a:buChar char="Ø"/>
            </a:pPr>
            <a:endParaRPr lang="es-AR" sz="2000" dirty="0">
              <a:solidFill>
                <a:schemeClr val="accent5">
                  <a:lumMod val="75000"/>
                </a:schemeClr>
              </a:solidFill>
            </a:endParaRPr>
          </a:p>
          <a:p>
            <a:pPr marL="342900" indent="-342900" algn="just">
              <a:buFont typeface="Wingdings" panose="05000000000000000000" pitchFamily="2" charset="2"/>
              <a:buChar char="Ø"/>
            </a:pPr>
            <a:r>
              <a:rPr lang="es-AR" sz="2000" dirty="0">
                <a:solidFill>
                  <a:schemeClr val="accent5">
                    <a:lumMod val="75000"/>
                  </a:schemeClr>
                </a:solidFill>
              </a:rPr>
              <a:t>La política de tipo de cambio alto tiende a preponderar en fases de crisis por restricción externa</a:t>
            </a:r>
          </a:p>
          <a:p>
            <a:pPr marL="342900" indent="-342900" algn="just">
              <a:buFont typeface="Wingdings" panose="05000000000000000000" pitchFamily="2" charset="2"/>
              <a:buChar char="Ø"/>
            </a:pPr>
            <a:endParaRPr lang="es-AR" sz="2000" dirty="0">
              <a:solidFill>
                <a:schemeClr val="accent5">
                  <a:lumMod val="75000"/>
                </a:schemeClr>
              </a:solidFill>
            </a:endParaRPr>
          </a:p>
          <a:p>
            <a:pPr marL="342900" indent="-342900" algn="just">
              <a:buFont typeface="Wingdings" panose="05000000000000000000" pitchFamily="2" charset="2"/>
              <a:buChar char="Ø"/>
            </a:pPr>
            <a:endParaRPr lang="es-AR" sz="2000" dirty="0">
              <a:solidFill>
                <a:schemeClr val="accent5">
                  <a:lumMod val="75000"/>
                </a:schemeClr>
              </a:solidFill>
            </a:endParaRPr>
          </a:p>
          <a:p>
            <a:pPr marL="342900" indent="-342900" algn="just">
              <a:buFont typeface="Wingdings" panose="05000000000000000000" pitchFamily="2" charset="2"/>
              <a:buChar char="Ø"/>
            </a:pPr>
            <a:r>
              <a:rPr lang="es-AR" sz="2000" dirty="0">
                <a:solidFill>
                  <a:schemeClr val="accent5">
                    <a:lumMod val="75000"/>
                  </a:schemeClr>
                </a:solidFill>
              </a:rPr>
              <a:t>La política de tipo de cambio bajo tiende a prevalecer en fases de expansión por holgura externa:</a:t>
            </a:r>
          </a:p>
          <a:p>
            <a:pPr marL="342900" indent="-342900" algn="just">
              <a:buFont typeface="Wingdings" panose="05000000000000000000" pitchFamily="2" charset="2"/>
              <a:buChar char="Ø"/>
            </a:pPr>
            <a:endParaRPr lang="es-AR" sz="2000" dirty="0">
              <a:solidFill>
                <a:schemeClr val="accent5">
                  <a:lumMod val="75000"/>
                </a:schemeClr>
              </a:solidFill>
            </a:endParaRPr>
          </a:p>
          <a:p>
            <a:pPr marL="800100" lvl="1" indent="-342900" algn="just">
              <a:buFont typeface="Wingdings" panose="05000000000000000000" pitchFamily="2" charset="2"/>
              <a:buChar char="Ø"/>
            </a:pPr>
            <a:r>
              <a:rPr lang="es-AR" sz="2000" dirty="0">
                <a:solidFill>
                  <a:schemeClr val="accent5">
                    <a:lumMod val="75000"/>
                  </a:schemeClr>
                </a:solidFill>
              </a:rPr>
              <a:t>Con políticas orientadas al cierre de la economía y la expansión del consumo en desmedro de la inversión y las exportaciones, que terminan en crisis cuando empeoran los términos del intercambio externo</a:t>
            </a:r>
          </a:p>
          <a:p>
            <a:pPr lvl="1" algn="just"/>
            <a:r>
              <a:rPr lang="es-AR" sz="2000" dirty="0">
                <a:solidFill>
                  <a:schemeClr val="accent5">
                    <a:lumMod val="75000"/>
                  </a:schemeClr>
                </a:solidFill>
              </a:rPr>
              <a:t>		</a:t>
            </a:r>
          </a:p>
          <a:p>
            <a:pPr marL="800100" lvl="1" indent="-342900" algn="just">
              <a:buFont typeface="Wingdings" panose="05000000000000000000" pitchFamily="2" charset="2"/>
              <a:buChar char="Ø"/>
            </a:pPr>
            <a:r>
              <a:rPr lang="es-AR" sz="2000" dirty="0">
                <a:solidFill>
                  <a:schemeClr val="accent5">
                    <a:lumMod val="75000"/>
                  </a:schemeClr>
                </a:solidFill>
              </a:rPr>
              <a:t>Con políticas de apertura económica indiscriminada con preponderancia de la desregulación financiera y cambiaria que terminan en crisis por “</a:t>
            </a:r>
            <a:r>
              <a:rPr lang="es-AR" sz="2000" dirty="0" err="1">
                <a:solidFill>
                  <a:schemeClr val="accent5">
                    <a:lumMod val="75000"/>
                  </a:schemeClr>
                </a:solidFill>
              </a:rPr>
              <a:t>sudden</a:t>
            </a:r>
            <a:r>
              <a:rPr lang="es-AR" sz="2000" dirty="0">
                <a:solidFill>
                  <a:schemeClr val="accent5">
                    <a:lumMod val="75000"/>
                  </a:schemeClr>
                </a:solidFill>
              </a:rPr>
              <a:t> stop” del ingreso de capitales especulativos</a:t>
            </a:r>
          </a:p>
        </p:txBody>
      </p:sp>
    </p:spTree>
    <p:extLst>
      <p:ext uri="{BB962C8B-B14F-4D97-AF65-F5344CB8AC3E}">
        <p14:creationId xmlns:p14="http://schemas.microsoft.com/office/powerpoint/2010/main" val="142792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5BB6A69-0A6C-42FA-B14B-F666DCFF9337}"/>
              </a:ext>
            </a:extLst>
          </p:cNvPr>
          <p:cNvSpPr>
            <a:spLocks noGrp="1"/>
          </p:cNvSpPr>
          <p:nvPr>
            <p:ph type="subTitle" idx="1"/>
          </p:nvPr>
        </p:nvSpPr>
        <p:spPr>
          <a:xfrm>
            <a:off x="1408170" y="134567"/>
            <a:ext cx="9144000" cy="801310"/>
          </a:xfrm>
        </p:spPr>
        <p:txBody>
          <a:bodyPr>
            <a:normAutofit fontScale="32500" lnSpcReduction="20000"/>
          </a:bodyPr>
          <a:lstStyle/>
          <a:p>
            <a:r>
              <a:rPr lang="es-AR" sz="7200" b="1" dirty="0">
                <a:solidFill>
                  <a:srgbClr val="0070C0"/>
                </a:solidFill>
              </a:rPr>
              <a:t>Características del comportamiento de los principales actores </a:t>
            </a:r>
          </a:p>
          <a:p>
            <a:r>
              <a:rPr lang="es-AR" sz="7200" b="1" dirty="0">
                <a:solidFill>
                  <a:srgbClr val="0070C0"/>
                </a:solidFill>
              </a:rPr>
              <a:t>a la luz de la historia: una trampa de causalidad circular</a:t>
            </a:r>
          </a:p>
          <a:p>
            <a:endParaRPr lang="es-AR" dirty="0">
              <a:solidFill>
                <a:srgbClr val="0070C0"/>
              </a:solidFill>
            </a:endParaRPr>
          </a:p>
        </p:txBody>
      </p:sp>
      <p:sp>
        <p:nvSpPr>
          <p:cNvPr id="2" name="Rectángulo 1">
            <a:extLst>
              <a:ext uri="{FF2B5EF4-FFF2-40B4-BE49-F238E27FC236}">
                <a16:creationId xmlns:a16="http://schemas.microsoft.com/office/drawing/2014/main" id="{F210A838-C06E-46FB-B1CC-9E639667019F}"/>
              </a:ext>
            </a:extLst>
          </p:cNvPr>
          <p:cNvSpPr/>
          <p:nvPr/>
        </p:nvSpPr>
        <p:spPr>
          <a:xfrm>
            <a:off x="346206" y="876200"/>
            <a:ext cx="11662909" cy="1367234"/>
          </a:xfrm>
          <a:prstGeom prst="rect">
            <a:avLst/>
          </a:prstGeom>
          <a:solidFill>
            <a:schemeClr val="accent4">
              <a:lumMod val="40000"/>
              <a:lumOff val="60000"/>
            </a:schemeClr>
          </a:solidFill>
        </p:spPr>
        <p:txBody>
          <a:bodyPr wrap="square">
            <a:spAutoFit/>
          </a:bodyPr>
          <a:lstStyle/>
          <a:p>
            <a:pPr marL="285750" indent="-285750">
              <a:lnSpc>
                <a:spcPct val="107000"/>
              </a:lnSpc>
              <a:spcAft>
                <a:spcPts val="800"/>
              </a:spcAft>
              <a:buFont typeface="Wingdings" panose="05000000000000000000" pitchFamily="2" charset="2"/>
              <a:buChar char="Ø"/>
            </a:pPr>
            <a:r>
              <a:rPr lang="es-A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Cortoplacismo:</a:t>
            </a:r>
          </a:p>
          <a:p>
            <a:pPr marL="742950" lvl="1" indent="-285750">
              <a:lnSpc>
                <a:spcPct val="107000"/>
              </a:lnSpc>
              <a:spcAft>
                <a:spcPts val="800"/>
              </a:spcAft>
              <a:buFont typeface="Wingdings" panose="05000000000000000000" pitchFamily="2" charset="2"/>
              <a:buChar char="Ø"/>
            </a:pPr>
            <a:r>
              <a:rPr lang="es-AR" dirty="0">
                <a:solidFill>
                  <a:srgbClr val="0070C0"/>
                </a:solidFill>
                <a:latin typeface="Calibri" panose="020F0502020204030204" pitchFamily="34" charset="0"/>
                <a:ea typeface="Calibri" panose="020F0502020204030204" pitchFamily="34" charset="0"/>
                <a:cs typeface="Times New Roman" panose="02020603050405020304" pitchFamily="18" charset="0"/>
              </a:rPr>
              <a:t>Comportamiento orientado a la captura de rentas sectoriales de corto plazo. Formación de alianzas temporarias en frentes corporativos intersectoriales, y poca propensión a la negociación global en función de metas de largo plazo. Capacidad de “veto” a los proyectos económico-sociales de otros sectores, pero límites para imponer uno propio.</a:t>
            </a:r>
          </a:p>
        </p:txBody>
      </p:sp>
      <p:sp>
        <p:nvSpPr>
          <p:cNvPr id="6" name="Rectángulo 5">
            <a:extLst>
              <a:ext uri="{FF2B5EF4-FFF2-40B4-BE49-F238E27FC236}">
                <a16:creationId xmlns:a16="http://schemas.microsoft.com/office/drawing/2014/main" id="{1419898D-77EF-4934-95BA-B222882C3501}"/>
              </a:ext>
            </a:extLst>
          </p:cNvPr>
          <p:cNvSpPr/>
          <p:nvPr/>
        </p:nvSpPr>
        <p:spPr>
          <a:xfrm>
            <a:off x="346206" y="2435126"/>
            <a:ext cx="11703857" cy="1663597"/>
          </a:xfrm>
          <a:prstGeom prst="rect">
            <a:avLst/>
          </a:prstGeom>
          <a:solidFill>
            <a:schemeClr val="accent4">
              <a:lumMod val="40000"/>
              <a:lumOff val="60000"/>
            </a:schemeClr>
          </a:solidFill>
        </p:spPr>
        <p:txBody>
          <a:bodyPr wrap="square">
            <a:spAutoFit/>
          </a:bodyPr>
          <a:lstStyle/>
          <a:p>
            <a:pPr marL="285750" indent="-285750">
              <a:lnSpc>
                <a:spcPct val="107000"/>
              </a:lnSpc>
              <a:spcAft>
                <a:spcPts val="800"/>
              </a:spcAft>
              <a:buFont typeface="Wingdings" panose="05000000000000000000" pitchFamily="2" charset="2"/>
              <a:buChar char="Ø"/>
            </a:pPr>
            <a:r>
              <a:rPr lang="es-A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Conflicto distributivo en clave política:</a:t>
            </a:r>
          </a:p>
          <a:p>
            <a:pPr marL="742950" lvl="1" indent="-285750" algn="just">
              <a:lnSpc>
                <a:spcPct val="107000"/>
              </a:lnSpc>
              <a:spcAft>
                <a:spcPts val="800"/>
              </a:spcAft>
              <a:buFont typeface="Wingdings" panose="05000000000000000000" pitchFamily="2" charset="2"/>
              <a:buChar char="Ø"/>
            </a:pPr>
            <a:r>
              <a:rPr lang="es-AR" dirty="0">
                <a:solidFill>
                  <a:srgbClr val="0070C0"/>
                </a:solidFill>
                <a:latin typeface="Calibri" panose="020F0502020204030204" pitchFamily="34" charset="0"/>
                <a:ea typeface="Calibri" panose="020F0502020204030204" pitchFamily="34" charset="0"/>
                <a:cs typeface="Times New Roman" panose="02020603050405020304" pitchFamily="18" charset="0"/>
              </a:rPr>
              <a:t>Los conflictos distributivos por recursos económicos no son en general directos entre sectores, sino en torno a los grandes precios relativos de la economía que dependen del Estado.  Se trata de quién obtiene qué, cómo y cuando de acuerdo a relaciones coyunturales de fuerza y acción colectiva para incidir en las políticas estatales de tipo de cambio, tasa de interés, impuestos y subsidios, y nivel general de salarios.</a:t>
            </a:r>
          </a:p>
        </p:txBody>
      </p:sp>
      <p:sp>
        <p:nvSpPr>
          <p:cNvPr id="7" name="Rectángulo 6">
            <a:extLst>
              <a:ext uri="{FF2B5EF4-FFF2-40B4-BE49-F238E27FC236}">
                <a16:creationId xmlns:a16="http://schemas.microsoft.com/office/drawing/2014/main" id="{42F5A1B3-B68B-4708-A1CE-F8AA33A46862}"/>
              </a:ext>
            </a:extLst>
          </p:cNvPr>
          <p:cNvSpPr/>
          <p:nvPr/>
        </p:nvSpPr>
        <p:spPr>
          <a:xfrm>
            <a:off x="346206" y="5627071"/>
            <a:ext cx="11732879" cy="1070871"/>
          </a:xfrm>
          <a:prstGeom prst="rect">
            <a:avLst/>
          </a:prstGeom>
          <a:solidFill>
            <a:schemeClr val="accent4">
              <a:lumMod val="40000"/>
              <a:lumOff val="60000"/>
            </a:schemeClr>
          </a:solidFill>
        </p:spPr>
        <p:txBody>
          <a:bodyPr wrap="square">
            <a:spAutoFit/>
          </a:bodyPr>
          <a:lstStyle/>
          <a:p>
            <a:pPr marL="285750" indent="-285750">
              <a:lnSpc>
                <a:spcPct val="107000"/>
              </a:lnSpc>
              <a:spcAft>
                <a:spcPts val="800"/>
              </a:spcAft>
              <a:buFont typeface="Wingdings" panose="05000000000000000000" pitchFamily="2" charset="2"/>
              <a:buChar char="Ø"/>
            </a:pPr>
            <a:r>
              <a:rPr lang="es-A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Inestabilidad normativa e incertidumbre:</a:t>
            </a:r>
            <a:r>
              <a:rPr lang="es-AR"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Font typeface="Wingdings" panose="05000000000000000000" pitchFamily="2" charset="2"/>
              <a:buChar char="Ø"/>
            </a:pPr>
            <a:r>
              <a:rPr lang="es-AR" dirty="0">
                <a:solidFill>
                  <a:srgbClr val="0070C0"/>
                </a:solidFill>
                <a:latin typeface="Calibri" panose="020F0502020204030204" pitchFamily="34" charset="0"/>
                <a:ea typeface="Calibri" panose="020F0502020204030204" pitchFamily="34" charset="0"/>
                <a:cs typeface="Times New Roman" panose="02020603050405020304" pitchFamily="18" charset="0"/>
              </a:rPr>
              <a:t>Ello conduce a la inestabilidad normativa,  esta a un alto nivel general de incertidumbre y este al cortoplacismo. Vuelta al punto de partida. </a:t>
            </a:r>
          </a:p>
        </p:txBody>
      </p:sp>
      <p:sp>
        <p:nvSpPr>
          <p:cNvPr id="8" name="Rectángulo 7">
            <a:extLst>
              <a:ext uri="{FF2B5EF4-FFF2-40B4-BE49-F238E27FC236}">
                <a16:creationId xmlns:a16="http://schemas.microsoft.com/office/drawing/2014/main" id="{5FFD1A3B-5B3A-42AD-AD63-63DCE8D5A9BF}"/>
              </a:ext>
            </a:extLst>
          </p:cNvPr>
          <p:cNvSpPr/>
          <p:nvPr/>
        </p:nvSpPr>
        <p:spPr>
          <a:xfrm>
            <a:off x="373149" y="4290416"/>
            <a:ext cx="11703857" cy="1070871"/>
          </a:xfrm>
          <a:prstGeom prst="rect">
            <a:avLst/>
          </a:prstGeom>
          <a:solidFill>
            <a:schemeClr val="accent4">
              <a:lumMod val="40000"/>
              <a:lumOff val="60000"/>
            </a:schemeClr>
          </a:solidFill>
        </p:spPr>
        <p:txBody>
          <a:bodyPr wrap="square">
            <a:spAutoFit/>
          </a:bodyPr>
          <a:lstStyle/>
          <a:p>
            <a:pPr marL="285750" indent="-285750">
              <a:lnSpc>
                <a:spcPct val="107000"/>
              </a:lnSpc>
              <a:spcAft>
                <a:spcPts val="800"/>
              </a:spcAft>
              <a:buFont typeface="Wingdings" panose="05000000000000000000" pitchFamily="2" charset="2"/>
              <a:buChar char="Ø"/>
            </a:pPr>
            <a:r>
              <a:rPr lang="es-A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Estado “</a:t>
            </a:r>
            <a:r>
              <a:rPr lang="es-AR" b="1"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internalizador</a:t>
            </a:r>
            <a:r>
              <a:rPr lang="es-AR"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a:t>
            </a:r>
          </a:p>
          <a:p>
            <a:pPr marL="742950" lvl="1" indent="-285750">
              <a:lnSpc>
                <a:spcPct val="107000"/>
              </a:lnSpc>
              <a:spcAft>
                <a:spcPts val="800"/>
              </a:spcAft>
              <a:buFont typeface="Wingdings" panose="05000000000000000000" pitchFamily="2" charset="2"/>
              <a:buChar char="Ø"/>
            </a:pPr>
            <a:r>
              <a:rPr lang="es-AR" dirty="0">
                <a:solidFill>
                  <a:srgbClr val="0070C0"/>
                </a:solidFill>
                <a:latin typeface="Calibri" panose="020F0502020204030204" pitchFamily="34" charset="0"/>
                <a:ea typeface="Calibri" panose="020F0502020204030204" pitchFamily="34" charset="0"/>
                <a:cs typeface="Times New Roman" panose="02020603050405020304" pitchFamily="18" charset="0"/>
              </a:rPr>
              <a:t> Las políticas públicas internalizan estos conflictos, validándolos cambiariamente (tipo de cambio bajo o alto), fiscalmente (déficit fiscal) y monetariamente (inflación)</a:t>
            </a:r>
          </a:p>
        </p:txBody>
      </p:sp>
    </p:spTree>
    <p:extLst>
      <p:ext uri="{BB962C8B-B14F-4D97-AF65-F5344CB8AC3E}">
        <p14:creationId xmlns:p14="http://schemas.microsoft.com/office/powerpoint/2010/main" val="143765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C2CCF91A797E428246BC4DCDA57C52" ma:contentTypeVersion="11" ma:contentTypeDescription="Create a new document." ma:contentTypeScope="" ma:versionID="62ca82498dde209a44d7164b1f6a6de8">
  <xsd:schema xmlns:xsd="http://www.w3.org/2001/XMLSchema" xmlns:xs="http://www.w3.org/2001/XMLSchema" xmlns:p="http://schemas.microsoft.com/office/2006/metadata/properties" xmlns:ns3="0b3a3bc0-3152-477e-b763-ab5b39cf85ac" xmlns:ns4="eeeb78c5-bc88-4add-ad32-76fa4a4f666f" targetNamespace="http://schemas.microsoft.com/office/2006/metadata/properties" ma:root="true" ma:fieldsID="597dafe8ef0233296b22eb1b5b05861a" ns3:_="" ns4:_="">
    <xsd:import namespace="0b3a3bc0-3152-477e-b763-ab5b39cf85ac"/>
    <xsd:import namespace="eeeb78c5-bc88-4add-ad32-76fa4a4f666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3a3bc0-3152-477e-b763-ab5b39cf85a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eb78c5-bc88-4add-ad32-76fa4a4f666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45697A-B11D-484B-A001-5E5E82478A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3a3bc0-3152-477e-b763-ab5b39cf85ac"/>
    <ds:schemaRef ds:uri="eeeb78c5-bc88-4add-ad32-76fa4a4f66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5F7D63-6ABB-47F2-9453-C2547CD9A05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0b3a3bc0-3152-477e-b763-ab5b39cf85ac"/>
    <ds:schemaRef ds:uri="http://schemas.microsoft.com/office/infopath/2007/PartnerControls"/>
    <ds:schemaRef ds:uri="eeeb78c5-bc88-4add-ad32-76fa4a4f666f"/>
    <ds:schemaRef ds:uri="http://www.w3.org/XML/1998/namespace"/>
  </ds:schemaRefs>
</ds:datastoreItem>
</file>

<file path=customXml/itemProps3.xml><?xml version="1.0" encoding="utf-8"?>
<ds:datastoreItem xmlns:ds="http://schemas.openxmlformats.org/officeDocument/2006/customXml" ds:itemID="{37D4F131-D840-4696-BFF7-D460F7F6C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1854</TotalTime>
  <Words>1439</Words>
  <Application>Microsoft Office PowerPoint</Application>
  <PresentationFormat>Panorámica</PresentationFormat>
  <Paragraphs>137</Paragraphs>
  <Slides>12</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HelveticaNeue LT 85 Heavy</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Mercado</dc:creator>
  <cp:lastModifiedBy>Ruben Mercado</cp:lastModifiedBy>
  <cp:revision>128</cp:revision>
  <cp:lastPrinted>2019-09-18T14:50:54Z</cp:lastPrinted>
  <dcterms:created xsi:type="dcterms:W3CDTF">2018-09-06T16:34:55Z</dcterms:created>
  <dcterms:modified xsi:type="dcterms:W3CDTF">2019-10-17T19:04:56Z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0x0101005CC2CCF91A797E428246BC4DCDA57C52</vt:lpwstr>
  </property>
</Properties>
</file>