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20"/>
  </p:notesMasterIdLst>
  <p:sldIdLst>
    <p:sldId id="283" r:id="rId5"/>
    <p:sldId id="297" r:id="rId6"/>
    <p:sldId id="284" r:id="rId7"/>
    <p:sldId id="260" r:id="rId8"/>
    <p:sldId id="261" r:id="rId9"/>
    <p:sldId id="262" r:id="rId10"/>
    <p:sldId id="291" r:id="rId11"/>
    <p:sldId id="298" r:id="rId12"/>
    <p:sldId id="299" r:id="rId13"/>
    <p:sldId id="294" r:id="rId14"/>
    <p:sldId id="282" r:id="rId15"/>
    <p:sldId id="289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86153871391076109"/>
          <c:h val="0.79523549139690874"/>
        </c:manualLayout>
      </c:layout>
      <c:lineChart>
        <c:grouping val="standard"/>
        <c:varyColors val="0"/>
        <c:ser>
          <c:idx val="3"/>
          <c:order val="0"/>
          <c:tx>
            <c:strRef>
              <c:f>'Participación pc'!$I$3</c:f>
              <c:strCache>
                <c:ptCount val="1"/>
                <c:pt idx="0">
                  <c:v>PIBpc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'Participación pc'!$F$4:$F$62</c:f>
              <c:numCache>
                <c:formatCode>General</c:formatCod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numCache>
            </c:numRef>
          </c:cat>
          <c:val>
            <c:numRef>
              <c:f>'Participación pc'!$I$4:$I$62</c:f>
              <c:numCache>
                <c:formatCode>0</c:formatCode>
                <c:ptCount val="59"/>
                <c:pt idx="0">
                  <c:v>100</c:v>
                </c:pt>
                <c:pt idx="1">
                  <c:v>105.38960893641655</c:v>
                </c:pt>
                <c:pt idx="2">
                  <c:v>102.09314130073611</c:v>
                </c:pt>
                <c:pt idx="3">
                  <c:v>98.137892727941662</c:v>
                </c:pt>
                <c:pt idx="4">
                  <c:v>106.60544767304133</c:v>
                </c:pt>
                <c:pt idx="5">
                  <c:v>114.63020400526121</c:v>
                </c:pt>
                <c:pt idx="6">
                  <c:v>113.69411979075549</c:v>
                </c:pt>
                <c:pt idx="7">
                  <c:v>115.06088858642715</c:v>
                </c:pt>
                <c:pt idx="8">
                  <c:v>118.3210817335179</c:v>
                </c:pt>
                <c:pt idx="9">
                  <c:v>126.57720664523886</c:v>
                </c:pt>
                <c:pt idx="10">
                  <c:v>131.37524744874347</c:v>
                </c:pt>
                <c:pt idx="11">
                  <c:v>134.1235375298296</c:v>
                </c:pt>
                <c:pt idx="12">
                  <c:v>134.61257022113108</c:v>
                </c:pt>
                <c:pt idx="13">
                  <c:v>137.28120212811837</c:v>
                </c:pt>
                <c:pt idx="14">
                  <c:v>142.27358851599988</c:v>
                </c:pt>
                <c:pt idx="15">
                  <c:v>139.14268232351444</c:v>
                </c:pt>
                <c:pt idx="16">
                  <c:v>136.97603548927114</c:v>
                </c:pt>
                <c:pt idx="17">
                  <c:v>143.53289633898646</c:v>
                </c:pt>
                <c:pt idx="18">
                  <c:v>136.85056279107695</c:v>
                </c:pt>
                <c:pt idx="19">
                  <c:v>144.18127643144351</c:v>
                </c:pt>
                <c:pt idx="20">
                  <c:v>144.20489757750974</c:v>
                </c:pt>
                <c:pt idx="21">
                  <c:v>134.32326161200714</c:v>
                </c:pt>
                <c:pt idx="22">
                  <c:v>128.35802437351376</c:v>
                </c:pt>
                <c:pt idx="23">
                  <c:v>131.74268985096563</c:v>
                </c:pt>
                <c:pt idx="24">
                  <c:v>132.62891068781562</c:v>
                </c:pt>
                <c:pt idx="25">
                  <c:v>121.71641135017373</c:v>
                </c:pt>
                <c:pt idx="26">
                  <c:v>128.78380766350756</c:v>
                </c:pt>
                <c:pt idx="27">
                  <c:v>130.37218144769579</c:v>
                </c:pt>
                <c:pt idx="28">
                  <c:v>126.23189945244033</c:v>
                </c:pt>
                <c:pt idx="29">
                  <c:v>115.84779187340266</c:v>
                </c:pt>
                <c:pt idx="30">
                  <c:v>112.1681031840678</c:v>
                </c:pt>
                <c:pt idx="31">
                  <c:v>122.46079931141061</c:v>
                </c:pt>
                <c:pt idx="32">
                  <c:v>132.81134512632494</c:v>
                </c:pt>
                <c:pt idx="33">
                  <c:v>138.93335572199618</c:v>
                </c:pt>
                <c:pt idx="34">
                  <c:v>145.49238809901891</c:v>
                </c:pt>
                <c:pt idx="35">
                  <c:v>139.86337285709175</c:v>
                </c:pt>
                <c:pt idx="36">
                  <c:v>146.03798036571084</c:v>
                </c:pt>
                <c:pt idx="37">
                  <c:v>156.21955495171304</c:v>
                </c:pt>
                <c:pt idx="38">
                  <c:v>160.52452634431663</c:v>
                </c:pt>
                <c:pt idx="39">
                  <c:v>153.456101242247</c:v>
                </c:pt>
                <c:pt idx="40">
                  <c:v>150.64083400291665</c:v>
                </c:pt>
                <c:pt idx="41">
                  <c:v>142.48170107341318</c:v>
                </c:pt>
                <c:pt idx="42">
                  <c:v>125.62121267459969</c:v>
                </c:pt>
                <c:pt idx="43">
                  <c:v>135.28179808702586</c:v>
                </c:pt>
                <c:pt idx="44">
                  <c:v>145.88012674634118</c:v>
                </c:pt>
                <c:pt idx="45">
                  <c:v>157.10223050828819</c:v>
                </c:pt>
                <c:pt idx="46">
                  <c:v>167.97060537187144</c:v>
                </c:pt>
                <c:pt idx="47">
                  <c:v>181.21651869047787</c:v>
                </c:pt>
                <c:pt idx="48">
                  <c:v>186.64425682009536</c:v>
                </c:pt>
                <c:pt idx="49">
                  <c:v>173.80285463643236</c:v>
                </c:pt>
                <c:pt idx="50">
                  <c:v>189.43023049134123</c:v>
                </c:pt>
                <c:pt idx="51">
                  <c:v>198.5014439916599</c:v>
                </c:pt>
                <c:pt idx="52">
                  <c:v>194.24302336407763</c:v>
                </c:pt>
                <c:pt idx="53">
                  <c:v>196.70152852723564</c:v>
                </c:pt>
                <c:pt idx="54">
                  <c:v>189.66240595418196</c:v>
                </c:pt>
                <c:pt idx="55">
                  <c:v>192.75326645580409</c:v>
                </c:pt>
                <c:pt idx="56">
                  <c:v>187.25018164537141</c:v>
                </c:pt>
                <c:pt idx="57">
                  <c:v>190.60794028357998</c:v>
                </c:pt>
                <c:pt idx="58">
                  <c:v>183.9644915515029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531-4183-BBF3-D3A23142FED4}"/>
            </c:ext>
          </c:extLst>
        </c:ser>
        <c:ser>
          <c:idx val="4"/>
          <c:order val="1"/>
          <c:tx>
            <c:strRef>
              <c:f>'Participación pc'!$J$3</c:f>
              <c:strCache>
                <c:ptCount val="1"/>
                <c:pt idx="0">
                  <c:v>Industria pc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'Participación pc'!$F$4:$F$62</c:f>
              <c:numCache>
                <c:formatCode>General</c:formatCod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numCache>
            </c:numRef>
          </c:cat>
          <c:val>
            <c:numRef>
              <c:f>'Participación pc'!$J$4:$J$62</c:f>
              <c:numCache>
                <c:formatCode>0</c:formatCode>
                <c:ptCount val="59"/>
                <c:pt idx="0">
                  <c:v>100</c:v>
                </c:pt>
                <c:pt idx="1">
                  <c:v>108.26043149009227</c:v>
                </c:pt>
                <c:pt idx="2">
                  <c:v>100.67577338471459</c:v>
                </c:pt>
                <c:pt idx="3">
                  <c:v>95.110272483178278</c:v>
                </c:pt>
                <c:pt idx="4">
                  <c:v>111.3272399164494</c:v>
                </c:pt>
                <c:pt idx="5">
                  <c:v>124.79722661046597</c:v>
                </c:pt>
                <c:pt idx="6">
                  <c:v>123.79495285613532</c:v>
                </c:pt>
                <c:pt idx="7">
                  <c:v>123.90216279187467</c:v>
                </c:pt>
                <c:pt idx="8">
                  <c:v>130.10297761931528</c:v>
                </c:pt>
                <c:pt idx="9">
                  <c:v>142.12389243739136</c:v>
                </c:pt>
                <c:pt idx="10">
                  <c:v>148.8096984902123</c:v>
                </c:pt>
                <c:pt idx="11">
                  <c:v>155.40759562975367</c:v>
                </c:pt>
                <c:pt idx="12">
                  <c:v>158.94007017201497</c:v>
                </c:pt>
                <c:pt idx="13">
                  <c:v>162.43593998251546</c:v>
                </c:pt>
                <c:pt idx="14">
                  <c:v>169.09122067148209</c:v>
                </c:pt>
                <c:pt idx="15">
                  <c:v>162.11086895892731</c:v>
                </c:pt>
                <c:pt idx="16">
                  <c:v>154.76335832200436</c:v>
                </c:pt>
                <c:pt idx="17">
                  <c:v>164.34759084474854</c:v>
                </c:pt>
                <c:pt idx="18">
                  <c:v>144.87609029554574</c:v>
                </c:pt>
                <c:pt idx="19">
                  <c:v>157.27489501141397</c:v>
                </c:pt>
                <c:pt idx="20">
                  <c:v>149.02703175833804</c:v>
                </c:pt>
                <c:pt idx="21">
                  <c:v>129.18818224817366</c:v>
                </c:pt>
                <c:pt idx="22">
                  <c:v>124.05564689523143</c:v>
                </c:pt>
                <c:pt idx="23">
                  <c:v>131.31170748770461</c:v>
                </c:pt>
                <c:pt idx="24">
                  <c:v>133.03011602932463</c:v>
                </c:pt>
                <c:pt idx="25">
                  <c:v>118.21303411022481</c:v>
                </c:pt>
                <c:pt idx="26">
                  <c:v>130.00162686514611</c:v>
                </c:pt>
                <c:pt idx="27">
                  <c:v>129.52337073661928</c:v>
                </c:pt>
                <c:pt idx="28">
                  <c:v>122.07581736442413</c:v>
                </c:pt>
                <c:pt idx="29">
                  <c:v>111.22958930524227</c:v>
                </c:pt>
                <c:pt idx="30">
                  <c:v>105.64772146429424</c:v>
                </c:pt>
                <c:pt idx="31">
                  <c:v>114.9840154767473</c:v>
                </c:pt>
                <c:pt idx="32">
                  <c:v>126.94208504731488</c:v>
                </c:pt>
                <c:pt idx="33">
                  <c:v>131.43947169519745</c:v>
                </c:pt>
                <c:pt idx="34">
                  <c:v>135.90645617697291</c:v>
                </c:pt>
                <c:pt idx="35">
                  <c:v>124.83985901802126</c:v>
                </c:pt>
                <c:pt idx="36">
                  <c:v>131.49404998948225</c:v>
                </c:pt>
                <c:pt idx="37">
                  <c:v>142.01527246590496</c:v>
                </c:pt>
                <c:pt idx="38">
                  <c:v>143.11669092824769</c:v>
                </c:pt>
                <c:pt idx="39">
                  <c:v>130.38069074773136</c:v>
                </c:pt>
                <c:pt idx="40">
                  <c:v>124.07463998870402</c:v>
                </c:pt>
                <c:pt idx="41">
                  <c:v>113.72914089905835</c:v>
                </c:pt>
                <c:pt idx="42">
                  <c:v>100.20276971285591</c:v>
                </c:pt>
                <c:pt idx="43">
                  <c:v>114.97756688501499</c:v>
                </c:pt>
                <c:pt idx="44">
                  <c:v>127.26129787941606</c:v>
                </c:pt>
                <c:pt idx="45">
                  <c:v>135.39047577976368</c:v>
                </c:pt>
                <c:pt idx="46">
                  <c:v>146.16709950535446</c:v>
                </c:pt>
                <c:pt idx="47">
                  <c:v>155.56174764012343</c:v>
                </c:pt>
                <c:pt idx="48">
                  <c:v>159.54955152949199</c:v>
                </c:pt>
                <c:pt idx="49">
                  <c:v>146.45414196216041</c:v>
                </c:pt>
                <c:pt idx="50">
                  <c:v>160.7567421570846</c:v>
                </c:pt>
                <c:pt idx="51">
                  <c:v>171.09706458520171</c:v>
                </c:pt>
                <c:pt idx="52">
                  <c:v>164.23460191601637</c:v>
                </c:pt>
                <c:pt idx="53">
                  <c:v>164.84872242244623</c:v>
                </c:pt>
                <c:pt idx="54">
                  <c:v>154.8057697827567</c:v>
                </c:pt>
                <c:pt idx="55">
                  <c:v>154.31891829110188</c:v>
                </c:pt>
                <c:pt idx="56">
                  <c:v>144.14335964014472</c:v>
                </c:pt>
                <c:pt idx="57">
                  <c:v>146.32156695223568</c:v>
                </c:pt>
                <c:pt idx="58">
                  <c:v>137.60222052833083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531-4183-BBF3-D3A23142F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16544"/>
        <c:axId val="91922432"/>
      </c:lineChart>
      <c:catAx>
        <c:axId val="9191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91922432"/>
        <c:crosses val="autoZero"/>
        <c:auto val="1"/>
        <c:lblAlgn val="ctr"/>
        <c:lblOffset val="100"/>
        <c:noMultiLvlLbl val="0"/>
      </c:catAx>
      <c:valAx>
        <c:axId val="91922432"/>
        <c:scaling>
          <c:orientation val="minMax"/>
          <c:max val="220"/>
          <c:min val="9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9191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094378827646552"/>
          <c:y val="0.15239391951006123"/>
          <c:w val="0.21627843394575677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2405949256337E-2"/>
          <c:y val="0.19480351414406533"/>
          <c:w val="0.88583027121609792"/>
          <c:h val="0.65183253135024788"/>
        </c:manualLayout>
      </c:layout>
      <c:lineChart>
        <c:grouping val="standard"/>
        <c:varyColors val="0"/>
        <c:ser>
          <c:idx val="1"/>
          <c:order val="0"/>
          <c:tx>
            <c:strRef>
              <c:f>'Participación Industria'!$C$3</c:f>
              <c:strCache>
                <c:ptCount val="1"/>
                <c:pt idx="0">
                  <c:v>Industria / PIB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'Participación Industria'!$B$6:$B$64</c:f>
              <c:numCache>
                <c:formatCode>General</c:formatCod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numCache>
            </c:numRef>
          </c:cat>
          <c:val>
            <c:numRef>
              <c:f>'Participación Industria'!$C$4:$C$64</c:f>
              <c:numCache>
                <c:formatCode>General</c:formatCode>
                <c:ptCount val="61"/>
                <c:pt idx="2" formatCode="0.0%">
                  <c:v>0.19279840466106624</c:v>
                </c:pt>
                <c:pt idx="3" formatCode="0.0%">
                  <c:v>0.19805025077758065</c:v>
                </c:pt>
                <c:pt idx="4" formatCode="0.0%">
                  <c:v>0.19012176772399947</c:v>
                </c:pt>
                <c:pt idx="5" formatCode="0.0%">
                  <c:v>0.18685044371668241</c:v>
                </c:pt>
                <c:pt idx="6" formatCode="0.0%">
                  <c:v>0.20133787456191152</c:v>
                </c:pt>
                <c:pt idx="7" formatCode="0.0%">
                  <c:v>0.20989848535486413</c:v>
                </c:pt>
                <c:pt idx="8" formatCode="0.0%">
                  <c:v>0.20992703457030915</c:v>
                </c:pt>
                <c:pt idx="9" formatCode="0.0%">
                  <c:v>0.20761302657927724</c:v>
                </c:pt>
                <c:pt idx="10" formatCode="0.0%">
                  <c:v>0.21199642666512841</c:v>
                </c:pt>
                <c:pt idx="11" formatCode="0.0%">
                  <c:v>0.21647862559448189</c:v>
                </c:pt>
                <c:pt idx="12" formatCode="0.0%">
                  <c:v>0.21838415549474666</c:v>
                </c:pt>
                <c:pt idx="13" formatCode="0.0%">
                  <c:v>0.22339357477031091</c:v>
                </c:pt>
                <c:pt idx="14" formatCode="0.0%">
                  <c:v>0.22764138531449046</c:v>
                </c:pt>
                <c:pt idx="15" formatCode="0.0%">
                  <c:v>0.228125843908495</c:v>
                </c:pt>
                <c:pt idx="16" formatCode="0.0%">
                  <c:v>0.2291396310987675</c:v>
                </c:pt>
                <c:pt idx="17" formatCode="0.0%">
                  <c:v>0.22462350438833284</c:v>
                </c:pt>
                <c:pt idx="18" formatCode="0.0%">
                  <c:v>0.21783466339853663</c:v>
                </c:pt>
                <c:pt idx="19" formatCode="0.0%">
                  <c:v>0.22075743005926249</c:v>
                </c:pt>
                <c:pt idx="20" formatCode="0.0%">
                  <c:v>0.2041049632010358</c:v>
                </c:pt>
                <c:pt idx="21" formatCode="0.0%">
                  <c:v>0.21030711894033771</c:v>
                </c:pt>
                <c:pt idx="22" formatCode="0.0%">
                  <c:v>0.1992454795714422</c:v>
                </c:pt>
                <c:pt idx="23" formatCode="0.0%">
                  <c:v>0.18542786364476202</c:v>
                </c:pt>
                <c:pt idx="24" formatCode="0.0%">
                  <c:v>0.18633607775855202</c:v>
                </c:pt>
                <c:pt idx="25" formatCode="0.0%">
                  <c:v>0.19216768494395875</c:v>
                </c:pt>
                <c:pt idx="26" formatCode="0.0%">
                  <c:v>0.19338162403143802</c:v>
                </c:pt>
                <c:pt idx="27" formatCode="0.0%">
                  <c:v>0.18724906636481295</c:v>
                </c:pt>
                <c:pt idx="28" formatCode="0.0%">
                  <c:v>0.19462156553432605</c:v>
                </c:pt>
                <c:pt idx="29" formatCode="0.0%">
                  <c:v>0.19154315719080411</c:v>
                </c:pt>
                <c:pt idx="30" formatCode="0.0%">
                  <c:v>0.18645067481080083</c:v>
                </c:pt>
                <c:pt idx="31" formatCode="0.0%">
                  <c:v>0.18511261218160352</c:v>
                </c:pt>
                <c:pt idx="32" formatCode="0.0%">
                  <c:v>0.18159094765976</c:v>
                </c:pt>
                <c:pt idx="33" formatCode="0.0%">
                  <c:v>0.18102719294740549</c:v>
                </c:pt>
                <c:pt idx="34" formatCode="0.0%">
                  <c:v>0.18427816884312687</c:v>
                </c:pt>
                <c:pt idx="35" formatCode="0.0%">
                  <c:v>0.18239911013907342</c:v>
                </c:pt>
                <c:pt idx="36" formatCode="0.0%">
                  <c:v>0.18009566188594422</c:v>
                </c:pt>
                <c:pt idx="37" formatCode="0.0%">
                  <c:v>0.17208884045274558</c:v>
                </c:pt>
                <c:pt idx="38" formatCode="0.0%">
                  <c:v>0.17359760109601724</c:v>
                </c:pt>
                <c:pt idx="39" formatCode="0.0%">
                  <c:v>0.17526818571078559</c:v>
                </c:pt>
                <c:pt idx="40" formatCode="0.0%">
                  <c:v>0.17189067813944039</c:v>
                </c:pt>
                <c:pt idx="41" formatCode="0.0%">
                  <c:v>0.1638070364832786</c:v>
                </c:pt>
                <c:pt idx="42" formatCode="0.0%">
                  <c:v>0.15879753193782181</c:v>
                </c:pt>
                <c:pt idx="43" formatCode="0.0%">
                  <c:v>0.15389202096565627</c:v>
                </c:pt>
                <c:pt idx="44" formatCode="0.0%">
                  <c:v>0.15378719669982191</c:v>
                </c:pt>
                <c:pt idx="45" formatCode="0.0%">
                  <c:v>0.16386159690885935</c:v>
                </c:pt>
                <c:pt idx="46" formatCode="0.0%">
                  <c:v>0.16819134829044513</c:v>
                </c:pt>
                <c:pt idx="47" formatCode="0.0%">
                  <c:v>0.16615338720645378</c:v>
                </c:pt>
                <c:pt idx="48" formatCode="0.0%">
                  <c:v>0.16777211427069644</c:v>
                </c:pt>
                <c:pt idx="49" formatCode="0.0%">
                  <c:v>0.16550398930535873</c:v>
                </c:pt>
                <c:pt idx="50" formatCode="0.0%">
                  <c:v>0.16481031628487114</c:v>
                </c:pt>
                <c:pt idx="51" formatCode="0.0%">
                  <c:v>0.1624606510944557</c:v>
                </c:pt>
                <c:pt idx="52" formatCode="0.0%">
                  <c:v>0.16361508586040066</c:v>
                </c:pt>
                <c:pt idx="53" formatCode="0.0%">
                  <c:v>0.16618136589275528</c:v>
                </c:pt>
                <c:pt idx="54" formatCode="0.0%">
                  <c:v>0.16301316099370944</c:v>
                </c:pt>
                <c:pt idx="55" formatCode="0.0%">
                  <c:v>0.16157764980998562</c:v>
                </c:pt>
                <c:pt idx="56" formatCode="0.0%">
                  <c:v>0.15736542672380718</c:v>
                </c:pt>
                <c:pt idx="57" formatCode="0.0%">
                  <c:v>0.15435505609119077</c:v>
                </c:pt>
                <c:pt idx="58" formatCode="0.0%">
                  <c:v>0.14841432748908193</c:v>
                </c:pt>
                <c:pt idx="59" formatCode="0.0%">
                  <c:v>0.14800309280887103</c:v>
                </c:pt>
                <c:pt idx="60" formatCode="0.0%">
                  <c:v>0.14420983295167683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9A-4E9F-BC3A-B6760A0E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46016"/>
        <c:axId val="92247552"/>
      </c:lineChart>
      <c:catAx>
        <c:axId val="922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92247552"/>
        <c:crosses val="autoZero"/>
        <c:auto val="1"/>
        <c:lblAlgn val="ctr"/>
        <c:lblOffset val="100"/>
        <c:noMultiLvlLbl val="0"/>
      </c:catAx>
      <c:valAx>
        <c:axId val="92247552"/>
        <c:scaling>
          <c:orientation val="minMax"/>
          <c:min val="0.1400000000000000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9224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438823272090988"/>
          <c:y val="0.57613918051910173"/>
          <c:w val="0.24338954505686788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602036447571712E-2"/>
          <c:y val="4.4387877811034981E-2"/>
          <c:w val="0.91507082891234337"/>
          <c:h val="0.85545560204848725"/>
        </c:manualLayout>
      </c:layout>
      <c:lineChart>
        <c:grouping val="standard"/>
        <c:varyColors val="0"/>
        <c:ser>
          <c:idx val="0"/>
          <c:order val="0"/>
          <c:tx>
            <c:strRef>
              <c:f>'Según Gobierno'!$G$3</c:f>
              <c:strCache>
                <c:ptCount val="1"/>
                <c:pt idx="0">
                  <c:v>ISI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'Según Gobierno'!$F$4:$F$18</c:f>
              <c:strCache>
                <c:ptCount val="15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</c:strCache>
            </c:strRef>
          </c:cat>
          <c:val>
            <c:numRef>
              <c:f>'Según Gobierno'!$G$4:$G$18</c:f>
              <c:numCache>
                <c:formatCode>0</c:formatCode>
                <c:ptCount val="15"/>
                <c:pt idx="0">
                  <c:v>100</c:v>
                </c:pt>
                <c:pt idx="1">
                  <c:v>108.26043149009227</c:v>
                </c:pt>
                <c:pt idx="2">
                  <c:v>100.67577338471459</c:v>
                </c:pt>
                <c:pt idx="3">
                  <c:v>95.110272483178278</c:v>
                </c:pt>
                <c:pt idx="4">
                  <c:v>111.3272399164494</c:v>
                </c:pt>
                <c:pt idx="5">
                  <c:v>124.79722661046597</c:v>
                </c:pt>
                <c:pt idx="6">
                  <c:v>123.79495285613532</c:v>
                </c:pt>
                <c:pt idx="7">
                  <c:v>123.90216279187467</c:v>
                </c:pt>
                <c:pt idx="8">
                  <c:v>130.10297761931528</c:v>
                </c:pt>
                <c:pt idx="9">
                  <c:v>142.12389243739136</c:v>
                </c:pt>
                <c:pt idx="10">
                  <c:v>148.8096984902123</c:v>
                </c:pt>
                <c:pt idx="11">
                  <c:v>155.40759562975367</c:v>
                </c:pt>
                <c:pt idx="12">
                  <c:v>158.94007017201497</c:v>
                </c:pt>
                <c:pt idx="13">
                  <c:v>162.43593998251546</c:v>
                </c:pt>
                <c:pt idx="14">
                  <c:v>169.09122067148209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'Según Gobierno'!$H$3</c:f>
              <c:strCache>
                <c:ptCount val="1"/>
                <c:pt idx="0">
                  <c:v>Dictadura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'Según Gobierno'!$F$4:$F$18</c:f>
              <c:strCache>
                <c:ptCount val="15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</c:strCache>
            </c:strRef>
          </c:cat>
          <c:val>
            <c:numRef>
              <c:f>'Según Gobierno'!$H$4:$H$18</c:f>
              <c:numCache>
                <c:formatCode>0</c:formatCode>
                <c:ptCount val="15"/>
                <c:pt idx="0">
                  <c:v>100</c:v>
                </c:pt>
                <c:pt idx="1">
                  <c:v>95.467601472924983</c:v>
                </c:pt>
                <c:pt idx="2">
                  <c:v>101.37974825512035</c:v>
                </c:pt>
                <c:pt idx="3">
                  <c:v>89.368523668978526</c:v>
                </c:pt>
                <c:pt idx="4">
                  <c:v>97.016872478341611</c:v>
                </c:pt>
                <c:pt idx="5">
                  <c:v>91.929080829303174</c:v>
                </c:pt>
                <c:pt idx="6">
                  <c:v>79.691252707370893</c:v>
                </c:pt>
                <c:pt idx="7">
                  <c:v>76.525187787786379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'Según Gobierno'!$I$3</c:f>
              <c:strCache>
                <c:ptCount val="1"/>
                <c:pt idx="0">
                  <c:v>Alfonsinismo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'Según Gobierno'!$F$4:$F$18</c:f>
              <c:strCache>
                <c:ptCount val="15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</c:strCache>
            </c:strRef>
          </c:cat>
          <c:val>
            <c:numRef>
              <c:f>'Según Gobierno'!$I$4:$I$18</c:f>
              <c:numCache>
                <c:formatCode>0</c:formatCode>
                <c:ptCount val="15"/>
                <c:pt idx="0">
                  <c:v>100</c:v>
                </c:pt>
                <c:pt idx="1">
                  <c:v>105.84903692340673</c:v>
                </c:pt>
                <c:pt idx="2">
                  <c:v>107.23422863746978</c:v>
                </c:pt>
                <c:pt idx="3">
                  <c:v>95.290329032792144</c:v>
                </c:pt>
                <c:pt idx="4">
                  <c:v>104.79299420762058</c:v>
                </c:pt>
                <c:pt idx="5">
                  <c:v>104.40747678822351</c:v>
                </c:pt>
                <c:pt idx="6">
                  <c:v>98.404079475334711</c:v>
                </c:pt>
                <c:pt idx="7">
                  <c:v>89.661044933471572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'Según Gobierno'!$J$3</c:f>
              <c:strCache>
                <c:ptCount val="1"/>
                <c:pt idx="0">
                  <c:v>Convertibilidad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'Según Gobierno'!$F$4:$F$18</c:f>
              <c:strCache>
                <c:ptCount val="15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</c:strCache>
            </c:strRef>
          </c:cat>
          <c:val>
            <c:numRef>
              <c:f>'Según Gobierno'!$J$4:$J$18</c:f>
              <c:numCache>
                <c:formatCode>0</c:formatCode>
                <c:ptCount val="15"/>
                <c:pt idx="0">
                  <c:v>100</c:v>
                </c:pt>
                <c:pt idx="1">
                  <c:v>110.39976689019511</c:v>
                </c:pt>
                <c:pt idx="2">
                  <c:v>114.31108154487599</c:v>
                </c:pt>
                <c:pt idx="3">
                  <c:v>118.19595585827898</c:v>
                </c:pt>
                <c:pt idx="4">
                  <c:v>108.57149013313688</c:v>
                </c:pt>
                <c:pt idx="5">
                  <c:v>114.35854752878558</c:v>
                </c:pt>
                <c:pt idx="6">
                  <c:v>123.50870847315647</c:v>
                </c:pt>
                <c:pt idx="7">
                  <c:v>124.46659680030876</c:v>
                </c:pt>
                <c:pt idx="8">
                  <c:v>113.39027447175705</c:v>
                </c:pt>
                <c:pt idx="9">
                  <c:v>107.90598977976644</c:v>
                </c:pt>
                <c:pt idx="10">
                  <c:v>98.908653022347508</c:v>
                </c:pt>
                <c:pt idx="11">
                  <c:v>87.144956016185972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'Según Gobierno'!$K$3</c:f>
              <c:strCache>
                <c:ptCount val="1"/>
                <c:pt idx="0">
                  <c:v>Kirchnerismo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'Según Gobierno'!$F$4:$F$18</c:f>
              <c:strCache>
                <c:ptCount val="15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</c:strCache>
            </c:strRef>
          </c:cat>
          <c:val>
            <c:numRef>
              <c:f>'Según Gobierno'!$K$4:$K$18</c:f>
              <c:numCache>
                <c:formatCode>0</c:formatCode>
                <c:ptCount val="15"/>
                <c:pt idx="0">
                  <c:v>100</c:v>
                </c:pt>
                <c:pt idx="1">
                  <c:v>114.7448989828307</c:v>
                </c:pt>
                <c:pt idx="2">
                  <c:v>127.00377269420787</c:v>
                </c:pt>
                <c:pt idx="3">
                  <c:v>135.11650043980094</c:v>
                </c:pt>
                <c:pt idx="4">
                  <c:v>145.87131665543311</c:v>
                </c:pt>
                <c:pt idx="5">
                  <c:v>155.24695383760937</c:v>
                </c:pt>
                <c:pt idx="6">
                  <c:v>159.2266880313808</c:v>
                </c:pt>
                <c:pt idx="7">
                  <c:v>146.1577782548764</c:v>
                </c:pt>
                <c:pt idx="8">
                  <c:v>160.43143579539168</c:v>
                </c:pt>
                <c:pt idx="9">
                  <c:v>170.75083361019125</c:v>
                </c:pt>
                <c:pt idx="10">
                  <c:v>163.90225777855446</c:v>
                </c:pt>
                <c:pt idx="11">
                  <c:v>164.51513555447792</c:v>
                </c:pt>
                <c:pt idx="12">
                  <c:v>154.4925057724181</c:v>
                </c:pt>
                <c:pt idx="13">
                  <c:v>154.0066394704686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'Según Gobierno'!$L$3</c:f>
              <c:strCache>
                <c:ptCount val="1"/>
                <c:pt idx="0">
                  <c:v>Macrismo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'Según Gobierno'!$F$4:$F$18</c:f>
              <c:strCache>
                <c:ptCount val="15"/>
                <c:pt idx="0">
                  <c:v>T0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T11</c:v>
                </c:pt>
                <c:pt idx="12">
                  <c:v>T12</c:v>
                </c:pt>
                <c:pt idx="13">
                  <c:v>T13</c:v>
                </c:pt>
                <c:pt idx="14">
                  <c:v>T14</c:v>
                </c:pt>
              </c:strCache>
            </c:strRef>
          </c:cat>
          <c:val>
            <c:numRef>
              <c:f>'Según Gobierno'!$L$4:$L$18</c:f>
              <c:numCache>
                <c:formatCode>0</c:formatCode>
                <c:ptCount val="15"/>
                <c:pt idx="0">
                  <c:v>100</c:v>
                </c:pt>
                <c:pt idx="1">
                  <c:v>93.406149574116156</c:v>
                </c:pt>
                <c:pt idx="2">
                  <c:v>94.817646839786491</c:v>
                </c:pt>
                <c:pt idx="3">
                  <c:v>89.167434590723829</c:v>
                </c:pt>
                <c:pt idx="4">
                  <c:v>85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377280"/>
        <c:axId val="93378816"/>
      </c:lineChart>
      <c:catAx>
        <c:axId val="9337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93378816"/>
        <c:crosses val="autoZero"/>
        <c:auto val="1"/>
        <c:lblAlgn val="ctr"/>
        <c:lblOffset val="100"/>
        <c:noMultiLvlLbl val="0"/>
      </c:catAx>
      <c:valAx>
        <c:axId val="93378816"/>
        <c:scaling>
          <c:orientation val="minMax"/>
          <c:min val="6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9337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6884644738557"/>
          <c:y val="0.4630235334264311"/>
          <c:w val="0.17377763268893343"/>
          <c:h val="0.4337729664659061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266185476815402E-2"/>
          <c:y val="5.6655985585979951E-2"/>
          <c:w val="0.90463451443569554"/>
          <c:h val="0.78998013325584848"/>
        </c:manualLayout>
      </c:layout>
      <c:barChart>
        <c:barDir val="col"/>
        <c:grouping val="clustered"/>
        <c:varyColors val="0"/>
        <c:ser>
          <c:idx val="1"/>
          <c:order val="0"/>
          <c:tx>
            <c:v>Industrializacion</c:v>
          </c:tx>
          <c:spPr>
            <a:solidFill>
              <a:schemeClr val="accent6"/>
            </a:solidFill>
            <a:ln>
              <a:solidFill>
                <a:srgbClr val="0070C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cat>
            <c:numRef>
              <c:f>'PIB Industrial pc'!$C$5:$C$63</c:f>
              <c:numCache>
                <c:formatCode>General</c:formatCod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numCache>
            </c:numRef>
          </c:cat>
          <c:val>
            <c:numRef>
              <c:f>'PIB Industrial pc'!$D$5:$D$63</c:f>
              <c:numCache>
                <c:formatCode>0</c:formatCode>
                <c:ptCount val="59"/>
                <c:pt idx="0">
                  <c:v>962.32438311170006</c:v>
                </c:pt>
                <c:pt idx="1">
                  <c:v>1041.8165294910953</c:v>
                </c:pt>
                <c:pt idx="2">
                  <c:v>968.82751516738779</c:v>
                </c:pt>
                <c:pt idx="3">
                  <c:v>915.26934294960245</c:v>
                </c:pt>
                <c:pt idx="4">
                  <c:v>1071.3291747612539</c:v>
                </c:pt>
                <c:pt idx="5">
                  <c:v>1200.9541411196772</c:v>
                </c:pt>
                <c:pt idx="6">
                  <c:v>1191.3090163962243</c:v>
                </c:pt>
                <c:pt idx="7">
                  <c:v>1192.3407237489623</c:v>
                </c:pt>
                <c:pt idx="8">
                  <c:v>1252.012676785029</c:v>
                </c:pt>
                <c:pt idx="9">
                  <c:v>1367.6928711524627</c:v>
                </c:pt>
                <c:pt idx="10">
                  <c:v>1432.0320130063164</c:v>
                </c:pt>
                <c:pt idx="11">
                  <c:v>1495.5251859527523</c:v>
                </c:pt>
                <c:pt idx="12">
                  <c:v>1529.5190498001461</c:v>
                </c:pt>
                <c:pt idx="13">
                  <c:v>1563.1606573884333</c:v>
                </c:pt>
              </c:numCache>
            </c:numRef>
          </c:val>
        </c:ser>
        <c:ser>
          <c:idx val="0"/>
          <c:order val="1"/>
          <c:tx>
            <c:v>Frag Prod</c:v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val>
            <c:numRef>
              <c:f>'PIB Industrial pc'!$E$5:$E$63</c:f>
              <c:numCache>
                <c:formatCode>General</c:formatCode>
                <c:ptCount val="59"/>
                <c:pt idx="14" formatCode="0">
                  <c:v>1627.2060462228835</c:v>
                </c:pt>
                <c:pt idx="15" formatCode="0">
                  <c:v>1560.0324196660138</c:v>
                </c:pt>
                <c:pt idx="16" formatCode="0">
                  <c:v>1489.3255332551785</c:v>
                </c:pt>
                <c:pt idx="17" formatCode="0">
                  <c:v>1581.5569397556674</c:v>
                </c:pt>
                <c:pt idx="18" formatCode="0">
                  <c:v>1394.17794221296</c:v>
                </c:pt>
                <c:pt idx="19" formatCode="0">
                  <c:v>1513.4946632081635</c:v>
                </c:pt>
                <c:pt idx="20" formatCode="0">
                  <c:v>1434.123464038104</c:v>
                </c:pt>
                <c:pt idx="21" formatCode="0">
                  <c:v>1243.2093778729559</c:v>
                </c:pt>
                <c:pt idx="22" formatCode="0">
                  <c:v>1193.8177386997647</c:v>
                </c:pt>
                <c:pt idx="23" formatCode="0">
                  <c:v>1263.6445790344933</c:v>
                </c:pt>
                <c:pt idx="24" formatCode="0">
                  <c:v>1280.1812434319772</c:v>
                </c:pt>
                <c:pt idx="25" formatCode="0">
                  <c:v>1137.5928512588446</c:v>
                </c:pt>
                <c:pt idx="26" formatCode="0">
                  <c:v>1251.0373537651915</c:v>
                </c:pt>
                <c:pt idx="27" formatCode="0">
                  <c:v>1246.4349784266517</c:v>
                </c:pt>
                <c:pt idx="28" formatCode="0">
                  <c:v>1174.7653563807601</c:v>
                </c:pt>
                <c:pt idx="29" formatCode="0">
                  <c:v>1070.3894591193502</c:v>
                </c:pt>
                <c:pt idx="30" formatCode="0">
                  <c:v>1016.6737838528368</c:v>
                </c:pt>
                <c:pt idx="31" formatCode="0">
                  <c:v>1106.5192176136702</c:v>
                </c:pt>
                <c:pt idx="32" formatCode="0">
                  <c:v>1221.5946368407026</c:v>
                </c:pt>
                <c:pt idx="33" formatCode="0">
                  <c:v>1264.8740851560865</c:v>
                </c:pt>
                <c:pt idx="34" formatCode="0">
                  <c:v>1307.8609660140276</c:v>
                </c:pt>
                <c:pt idx="35" formatCode="0">
                  <c:v>1201.3644031726892</c:v>
                </c:pt>
                <c:pt idx="36" formatCode="0">
                  <c:v>1265.3993053898755</c:v>
                </c:pt>
                <c:pt idx="37" formatCode="0">
                  <c:v>1366.6475946819198</c:v>
                </c:pt>
                <c:pt idx="38" formatCode="0">
                  <c:v>1377.246813105138</c:v>
                </c:pt>
                <c:pt idx="39" formatCode="0">
                  <c:v>1254.6851779348792</c:v>
                </c:pt>
                <c:pt idx="40" formatCode="0">
                  <c:v>1194.0005138693587</c:v>
                </c:pt>
                <c:pt idx="41" formatCode="0">
                  <c:v>1094.4432535750993</c:v>
                </c:pt>
              </c:numCache>
            </c:numRef>
          </c:val>
        </c:ser>
        <c:ser>
          <c:idx val="2"/>
          <c:order val="2"/>
          <c:tx>
            <c:v>Reind Parcial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val>
            <c:numRef>
              <c:f>'PIB Industrial pc'!$F$5:$F$63</c:f>
              <c:numCache>
                <c:formatCode>General</c:formatCode>
                <c:ptCount val="59"/>
                <c:pt idx="42" formatCode="0">
                  <c:v>964.275685500078</c:v>
                </c:pt>
                <c:pt idx="43" formatCode="0">
                  <c:v>1106.457161243063</c:v>
                </c:pt>
                <c:pt idx="44" formatCode="0">
                  <c:v>1224.6664997580338</c:v>
                </c:pt>
                <c:pt idx="45" formatCode="0">
                  <c:v>1302.8955608396066</c:v>
                </c:pt>
                <c:pt idx="46" formatCode="0">
                  <c:v>1406.6016386271672</c:v>
                </c:pt>
                <c:pt idx="47" formatCode="0">
                  <c:v>1497.0086283355975</c:v>
                </c:pt>
                <c:pt idx="48" formatCode="0">
                  <c:v>1535.3842375136678</c:v>
                </c:pt>
                <c:pt idx="49" formatCode="0">
                  <c:v>1409.3639181788935</c:v>
                </c:pt>
                <c:pt idx="50" formatCode="0">
                  <c:v>1547.0013272736305</c:v>
                </c:pt>
                <c:pt idx="51" formatCode="0">
                  <c:v>1646.5087712917693</c:v>
                </c:pt>
              </c:numCache>
            </c:numRef>
          </c:val>
        </c:ser>
        <c:ser>
          <c:idx val="3"/>
          <c:order val="3"/>
          <c:tx>
            <c:v>macrisis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val>
            <c:numRef>
              <c:f>'PIB Industrial pc'!$G$5:$G$63</c:f>
              <c:numCache>
                <c:formatCode>General</c:formatCode>
                <c:ptCount val="59"/>
                <c:pt idx="52" formatCode="0">
                  <c:v>1580.4696197442609</c:v>
                </c:pt>
                <c:pt idx="53" formatCode="0">
                  <c:v>1586.3794511193246</c:v>
                </c:pt>
                <c:pt idx="54" formatCode="0">
                  <c:v>1489.7336690832321</c:v>
                </c:pt>
                <c:pt idx="55" formatCode="0">
                  <c:v>1485.0485784694947</c:v>
                </c:pt>
                <c:pt idx="56" formatCode="0">
                  <c:v>1387.1266964535021</c:v>
                </c:pt>
                <c:pt idx="57" formatCode="0">
                  <c:v>1408.0881165324752</c:v>
                </c:pt>
                <c:pt idx="58" formatCode="0">
                  <c:v>1324.1797198472607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7911936"/>
        <c:axId val="97913472"/>
      </c:barChart>
      <c:catAx>
        <c:axId val="9791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s-AR"/>
          </a:p>
        </c:txPr>
        <c:crossAx val="97913472"/>
        <c:crosses val="autoZero"/>
        <c:auto val="1"/>
        <c:lblAlgn val="ctr"/>
        <c:lblOffset val="100"/>
        <c:noMultiLvlLbl val="0"/>
      </c:catAx>
      <c:valAx>
        <c:axId val="979134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97911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266185476815402E-2"/>
          <c:y val="5.6655985585979951E-2"/>
          <c:w val="0.90463451443569554"/>
          <c:h val="0.78998013325584848"/>
        </c:manualLayout>
      </c:layout>
      <c:barChart>
        <c:barDir val="col"/>
        <c:grouping val="clustered"/>
        <c:varyColors val="0"/>
        <c:ser>
          <c:idx val="1"/>
          <c:order val="0"/>
          <c:tx>
            <c:v>Industrializacion</c:v>
          </c:tx>
          <c:spPr>
            <a:solidFill>
              <a:schemeClr val="accent6"/>
            </a:solidFill>
            <a:ln>
              <a:solidFill>
                <a:srgbClr val="0070C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cat>
            <c:numRef>
              <c:f>'PIB Industrial pc'!$C$5:$C$63</c:f>
              <c:numCache>
                <c:formatCode>General</c:formatCod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numCache>
            </c:numRef>
          </c:cat>
          <c:val>
            <c:numRef>
              <c:f>'PIB Industrial pc'!$D$5:$D$63</c:f>
              <c:numCache>
                <c:formatCode>0</c:formatCode>
                <c:ptCount val="59"/>
                <c:pt idx="0">
                  <c:v>962.32438311170006</c:v>
                </c:pt>
                <c:pt idx="1">
                  <c:v>1041.8165294910953</c:v>
                </c:pt>
                <c:pt idx="2">
                  <c:v>968.82751516738779</c:v>
                </c:pt>
                <c:pt idx="3">
                  <c:v>915.26934294960245</c:v>
                </c:pt>
                <c:pt idx="4">
                  <c:v>1071.3291747612539</c:v>
                </c:pt>
                <c:pt idx="5">
                  <c:v>1200.9541411196772</c:v>
                </c:pt>
                <c:pt idx="6">
                  <c:v>1191.3090163962243</c:v>
                </c:pt>
                <c:pt idx="7">
                  <c:v>1192.3407237489623</c:v>
                </c:pt>
                <c:pt idx="8">
                  <c:v>1252.012676785029</c:v>
                </c:pt>
                <c:pt idx="9">
                  <c:v>1367.6928711524627</c:v>
                </c:pt>
                <c:pt idx="10">
                  <c:v>1432.0320130063164</c:v>
                </c:pt>
                <c:pt idx="11">
                  <c:v>1495.5251859527523</c:v>
                </c:pt>
                <c:pt idx="12">
                  <c:v>1529.5190498001461</c:v>
                </c:pt>
                <c:pt idx="13">
                  <c:v>1563.1606573884333</c:v>
                </c:pt>
              </c:numCache>
            </c:numRef>
          </c:val>
        </c:ser>
        <c:ser>
          <c:idx val="0"/>
          <c:order val="1"/>
          <c:tx>
            <c:v>Frag Prod</c:v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val>
            <c:numRef>
              <c:f>'PIB Industrial pc'!$E$5:$E$63</c:f>
              <c:numCache>
                <c:formatCode>General</c:formatCode>
                <c:ptCount val="59"/>
                <c:pt idx="14" formatCode="0">
                  <c:v>1627.2060462228835</c:v>
                </c:pt>
                <c:pt idx="15" formatCode="0">
                  <c:v>1560.0324196660138</c:v>
                </c:pt>
                <c:pt idx="16" formatCode="0">
                  <c:v>1489.3255332551785</c:v>
                </c:pt>
                <c:pt idx="17" formatCode="0">
                  <c:v>1581.5569397556674</c:v>
                </c:pt>
                <c:pt idx="18" formatCode="0">
                  <c:v>1394.17794221296</c:v>
                </c:pt>
                <c:pt idx="19" formatCode="0">
                  <c:v>1513.4946632081635</c:v>
                </c:pt>
                <c:pt idx="20" formatCode="0">
                  <c:v>1434.123464038104</c:v>
                </c:pt>
                <c:pt idx="21" formatCode="0">
                  <c:v>1243.2093778729559</c:v>
                </c:pt>
                <c:pt idx="22" formatCode="0">
                  <c:v>1193.8177386997647</c:v>
                </c:pt>
                <c:pt idx="23" formatCode="0">
                  <c:v>1263.6445790344933</c:v>
                </c:pt>
                <c:pt idx="24" formatCode="0">
                  <c:v>1280.1812434319772</c:v>
                </c:pt>
                <c:pt idx="25" formatCode="0">
                  <c:v>1137.5928512588446</c:v>
                </c:pt>
                <c:pt idx="26" formatCode="0">
                  <c:v>1251.0373537651915</c:v>
                </c:pt>
                <c:pt idx="27" formatCode="0">
                  <c:v>1246.4349784266517</c:v>
                </c:pt>
                <c:pt idx="28" formatCode="0">
                  <c:v>1174.7653563807601</c:v>
                </c:pt>
                <c:pt idx="29" formatCode="0">
                  <c:v>1070.3894591193502</c:v>
                </c:pt>
                <c:pt idx="30" formatCode="0">
                  <c:v>1016.6737838528368</c:v>
                </c:pt>
                <c:pt idx="31" formatCode="0">
                  <c:v>1106.5192176136702</c:v>
                </c:pt>
                <c:pt idx="32" formatCode="0">
                  <c:v>1221.5946368407026</c:v>
                </c:pt>
                <c:pt idx="33" formatCode="0">
                  <c:v>1264.8740851560865</c:v>
                </c:pt>
                <c:pt idx="34" formatCode="0">
                  <c:v>1307.8609660140276</c:v>
                </c:pt>
                <c:pt idx="35" formatCode="0">
                  <c:v>1201.3644031726892</c:v>
                </c:pt>
                <c:pt idx="36" formatCode="0">
                  <c:v>1265.3993053898755</c:v>
                </c:pt>
                <c:pt idx="37" formatCode="0">
                  <c:v>1366.6475946819198</c:v>
                </c:pt>
                <c:pt idx="38" formatCode="0">
                  <c:v>1377.246813105138</c:v>
                </c:pt>
                <c:pt idx="39" formatCode="0">
                  <c:v>1254.6851779348792</c:v>
                </c:pt>
                <c:pt idx="40" formatCode="0">
                  <c:v>1194.0005138693587</c:v>
                </c:pt>
                <c:pt idx="41" formatCode="0">
                  <c:v>1094.4432535750993</c:v>
                </c:pt>
              </c:numCache>
            </c:numRef>
          </c:val>
        </c:ser>
        <c:ser>
          <c:idx val="2"/>
          <c:order val="2"/>
          <c:tx>
            <c:v>Reind Parcial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val>
            <c:numRef>
              <c:f>'PIB Industrial pc'!$F$5:$F$63</c:f>
              <c:numCache>
                <c:formatCode>General</c:formatCode>
                <c:ptCount val="59"/>
                <c:pt idx="42" formatCode="0">
                  <c:v>964.275685500078</c:v>
                </c:pt>
                <c:pt idx="43" formatCode="0">
                  <c:v>1106.457161243063</c:v>
                </c:pt>
                <c:pt idx="44" formatCode="0">
                  <c:v>1224.6664997580338</c:v>
                </c:pt>
                <c:pt idx="45" formatCode="0">
                  <c:v>1302.8955608396066</c:v>
                </c:pt>
                <c:pt idx="46" formatCode="0">
                  <c:v>1406.6016386271672</c:v>
                </c:pt>
                <c:pt idx="47" formatCode="0">
                  <c:v>1497.0086283355975</c:v>
                </c:pt>
                <c:pt idx="48" formatCode="0">
                  <c:v>1535.3842375136678</c:v>
                </c:pt>
                <c:pt idx="49" formatCode="0">
                  <c:v>1409.3639181788935</c:v>
                </c:pt>
                <c:pt idx="50" formatCode="0">
                  <c:v>1547.0013272736305</c:v>
                </c:pt>
                <c:pt idx="51" formatCode="0">
                  <c:v>1646.5087712917693</c:v>
                </c:pt>
              </c:numCache>
            </c:numRef>
          </c:val>
        </c:ser>
        <c:ser>
          <c:idx val="3"/>
          <c:order val="3"/>
          <c:tx>
            <c:v>macrisis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val>
            <c:numRef>
              <c:f>'PIB Industrial pc'!$G$5:$G$63</c:f>
              <c:numCache>
                <c:formatCode>General</c:formatCode>
                <c:ptCount val="59"/>
                <c:pt idx="52" formatCode="0">
                  <c:v>1580.4696197442609</c:v>
                </c:pt>
                <c:pt idx="53" formatCode="0">
                  <c:v>1586.3794511193246</c:v>
                </c:pt>
                <c:pt idx="54" formatCode="0">
                  <c:v>1489.7336690832321</c:v>
                </c:pt>
                <c:pt idx="55" formatCode="0">
                  <c:v>1485.0485784694947</c:v>
                </c:pt>
                <c:pt idx="56" formatCode="0">
                  <c:v>1387.1266964535021</c:v>
                </c:pt>
                <c:pt idx="57" formatCode="0">
                  <c:v>1408.0881165324752</c:v>
                </c:pt>
                <c:pt idx="58" formatCode="0">
                  <c:v>1324.1797198472607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83753600"/>
        <c:axId val="98255232"/>
      </c:barChart>
      <c:lineChart>
        <c:grouping val="standard"/>
        <c:varyColors val="0"/>
        <c:ser>
          <c:idx val="4"/>
          <c:order val="4"/>
          <c:spPr>
            <a:ln w="381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'PIB Industrial pc'!$H$5:$H$63</c:f>
              <c:numCache>
                <c:formatCode>General</c:formatCode>
                <c:ptCount val="59"/>
                <c:pt idx="14" formatCode="0.000">
                  <c:v>0.32187022999999998</c:v>
                </c:pt>
                <c:pt idx="15" formatCode="0.000">
                  <c:v>0.33090517833333333</c:v>
                </c:pt>
                <c:pt idx="16" formatCode="0.000">
                  <c:v>0.33994012666666668</c:v>
                </c:pt>
                <c:pt idx="17" formatCode="0.000">
                  <c:v>0.34897507500000002</c:v>
                </c:pt>
                <c:pt idx="18" formatCode="0.000">
                  <c:v>0.35801002333333337</c:v>
                </c:pt>
                <c:pt idx="19" formatCode="0.000">
                  <c:v>0.36704497166666672</c:v>
                </c:pt>
                <c:pt idx="20" formatCode="0.000">
                  <c:v>0.37607992000000001</c:v>
                </c:pt>
                <c:pt idx="21" formatCode="0.000">
                  <c:v>0.38093747</c:v>
                </c:pt>
                <c:pt idx="22" formatCode="0.000">
                  <c:v>0.38579501999999999</c:v>
                </c:pt>
                <c:pt idx="23" formatCode="0.000">
                  <c:v>0.39065256999999998</c:v>
                </c:pt>
                <c:pt idx="24" formatCode="0.000">
                  <c:v>0.39551011999999997</c:v>
                </c:pt>
                <c:pt idx="25" formatCode="0.000">
                  <c:v>0.40036766999999995</c:v>
                </c:pt>
                <c:pt idx="26" formatCode="0.000">
                  <c:v>0.40522522</c:v>
                </c:pt>
                <c:pt idx="27" formatCode="0.000">
                  <c:v>0.43069925999999997</c:v>
                </c:pt>
                <c:pt idx="28" formatCode="0.000">
                  <c:v>0.43749379999999999</c:v>
                </c:pt>
                <c:pt idx="29" formatCode="0.000">
                  <c:v>0.43891125666666664</c:v>
                </c:pt>
                <c:pt idx="30" formatCode="0.000">
                  <c:v>0.44032871333333329</c:v>
                </c:pt>
                <c:pt idx="31" formatCode="0.000">
                  <c:v>0.44174616999999999</c:v>
                </c:pt>
                <c:pt idx="32" formatCode="0.000">
                  <c:v>0.42379836999999998</c:v>
                </c:pt>
                <c:pt idx="33" formatCode="0.000">
                  <c:v>0.42324534000000003</c:v>
                </c:pt>
                <c:pt idx="34" formatCode="0.000">
                  <c:v>0.43096780000000001</c:v>
                </c:pt>
                <c:pt idx="35" formatCode="0.000">
                  <c:v>0.45968857000000002</c:v>
                </c:pt>
                <c:pt idx="36" formatCode="0.000">
                  <c:v>0.46260949000000001</c:v>
                </c:pt>
                <c:pt idx="37" formatCode="0.000">
                  <c:v>0.46073364</c:v>
                </c:pt>
                <c:pt idx="38" formatCode="0.000">
                  <c:v>0.47963275999999999</c:v>
                </c:pt>
                <c:pt idx="39" formatCode="0.000">
                  <c:v>0.46810853000000002</c:v>
                </c:pt>
                <c:pt idx="40" formatCode="0.000">
                  <c:v>0.48244084999999998</c:v>
                </c:pt>
                <c:pt idx="41" formatCode="0.000">
                  <c:v>0.50132058000000002</c:v>
                </c:pt>
                <c:pt idx="42" formatCode="0.000">
                  <c:v>0.51236612999999998</c:v>
                </c:pt>
                <c:pt idx="43" formatCode="0.000">
                  <c:v>0.49299999999999999</c:v>
                </c:pt>
                <c:pt idx="44" formatCode="0.000">
                  <c:v>0.45653887999999998</c:v>
                </c:pt>
                <c:pt idx="45" formatCode="0.000">
                  <c:v>0.45166429000000002</c:v>
                </c:pt>
                <c:pt idx="46" formatCode="0.000">
                  <c:v>0.44124670999999999</c:v>
                </c:pt>
                <c:pt idx="47" formatCode="0.000">
                  <c:v>0.43783675999999999</c:v>
                </c:pt>
                <c:pt idx="48" formatCode="0.000">
                  <c:v>0.41942736000000003</c:v>
                </c:pt>
                <c:pt idx="49" formatCode="0.000">
                  <c:v>0.41345306999999998</c:v>
                </c:pt>
                <c:pt idx="50" formatCode="0.000">
                  <c:v>0.40266554999999998</c:v>
                </c:pt>
                <c:pt idx="51" formatCode="0.000">
                  <c:v>0.39482456999999999</c:v>
                </c:pt>
                <c:pt idx="52" formatCode="0.000">
                  <c:v>0.38402824000000002</c:v>
                </c:pt>
                <c:pt idx="53" formatCode="0.000">
                  <c:v>0.38028768000000002</c:v>
                </c:pt>
                <c:pt idx="54" formatCode="0.000">
                  <c:v>0.38330447000000001</c:v>
                </c:pt>
                <c:pt idx="55" formatCode="0.000">
                  <c:v>0.37479691999999998</c:v>
                </c:pt>
                <c:pt idx="56" formatCode="0.000">
                  <c:v>0.39402773000000002</c:v>
                </c:pt>
                <c:pt idx="57" formatCode="0.000">
                  <c:v>0.38520393000000003</c:v>
                </c:pt>
                <c:pt idx="58" formatCode="0.000">
                  <c:v>0.4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258304"/>
        <c:axId val="98256768"/>
      </c:lineChart>
      <c:catAx>
        <c:axId val="8375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s-AR"/>
          </a:p>
        </c:txPr>
        <c:crossAx val="98255232"/>
        <c:crosses val="autoZero"/>
        <c:auto val="1"/>
        <c:lblAlgn val="ctr"/>
        <c:lblOffset val="100"/>
        <c:noMultiLvlLbl val="0"/>
      </c:catAx>
      <c:valAx>
        <c:axId val="98255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83753600"/>
        <c:crosses val="autoZero"/>
        <c:crossBetween val="between"/>
      </c:valAx>
      <c:valAx>
        <c:axId val="98256768"/>
        <c:scaling>
          <c:orientation val="minMax"/>
          <c:min val="0.30000000000000004"/>
        </c:scaling>
        <c:delete val="0"/>
        <c:axPos val="r"/>
        <c:numFmt formatCode="General" sourceLinked="1"/>
        <c:majorTickMark val="out"/>
        <c:minorTickMark val="none"/>
        <c:tickLblPos val="nextTo"/>
        <c:crossAx val="98258304"/>
        <c:crosses val="max"/>
        <c:crossBetween val="between"/>
      </c:valAx>
      <c:catAx>
        <c:axId val="9825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982567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74541514323387E-2"/>
          <c:y val="3.6687379564326633E-2"/>
          <c:w val="0.87676537263269982"/>
          <c:h val="0.85740052006875278"/>
        </c:manualLayout>
      </c:layout>
      <c:lineChart>
        <c:grouping val="standard"/>
        <c:varyColors val="0"/>
        <c:ser>
          <c:idx val="1"/>
          <c:order val="0"/>
          <c:tx>
            <c:strRef>
              <c:f>Variado!$G$3</c:f>
              <c:strCache>
                <c:ptCount val="1"/>
                <c:pt idx="0">
                  <c:v>Producción Industrial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Variado!$F$4:$F$31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Variado!$G$4:$G$31</c:f>
              <c:numCache>
                <c:formatCode>0</c:formatCode>
                <c:ptCount val="28"/>
                <c:pt idx="0">
                  <c:v>100</c:v>
                </c:pt>
                <c:pt idx="1">
                  <c:v>111.57545092889424</c:v>
                </c:pt>
                <c:pt idx="2">
                  <c:v>116.75871924607011</c:v>
                </c:pt>
                <c:pt idx="3">
                  <c:v>122.01243660890022</c:v>
                </c:pt>
                <c:pt idx="4">
                  <c:v>113.2707499233274</c:v>
                </c:pt>
                <c:pt idx="5">
                  <c:v>120.57884023338971</c:v>
                </c:pt>
                <c:pt idx="6">
                  <c:v>131.61353267289797</c:v>
                </c:pt>
                <c:pt idx="7">
                  <c:v>134.04674584400703</c:v>
                </c:pt>
                <c:pt idx="8">
                  <c:v>123.41835715842792</c:v>
                </c:pt>
                <c:pt idx="9">
                  <c:v>118.6998039466549</c:v>
                </c:pt>
                <c:pt idx="10">
                  <c:v>109.961139268241</c:v>
                </c:pt>
                <c:pt idx="11">
                  <c:v>97.914653782073671</c:v>
                </c:pt>
                <c:pt idx="12">
                  <c:v>113.548545345142</c:v>
                </c:pt>
                <c:pt idx="13">
                  <c:v>127.01800969830779</c:v>
                </c:pt>
                <c:pt idx="14">
                  <c:v>136.58591193183557</c:v>
                </c:pt>
                <c:pt idx="15">
                  <c:v>149.01493812766026</c:v>
                </c:pt>
                <c:pt idx="16">
                  <c:v>160.24167515336327</c:v>
                </c:pt>
                <c:pt idx="17">
                  <c:v>166.0441871603133</c:v>
                </c:pt>
                <c:pt idx="18">
                  <c:v>153.98967073017275</c:v>
                </c:pt>
                <c:pt idx="19">
                  <c:v>170.78677476194324</c:v>
                </c:pt>
                <c:pt idx="20">
                  <c:v>183.88032906844063</c:v>
                </c:pt>
                <c:pt idx="21">
                  <c:v>178.52329518878196</c:v>
                </c:pt>
                <c:pt idx="22">
                  <c:v>181.20744942657427</c:v>
                </c:pt>
                <c:pt idx="23">
                  <c:v>172.04913914440556</c:v>
                </c:pt>
                <c:pt idx="24">
                  <c:v>173.36691911300125</c:v>
                </c:pt>
                <c:pt idx="25">
                  <c:v>163.65639580001007</c:v>
                </c:pt>
                <c:pt idx="26">
                  <c:v>167.86142318853271</c:v>
                </c:pt>
                <c:pt idx="27">
                  <c:v>159.47022223787036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C21-468B-9154-54B0968E60D4}"/>
            </c:ext>
          </c:extLst>
        </c:ser>
        <c:ser>
          <c:idx val="2"/>
          <c:order val="1"/>
          <c:tx>
            <c:strRef>
              <c:f>Variado!$H$3</c:f>
              <c:strCache>
                <c:ptCount val="1"/>
                <c:pt idx="0">
                  <c:v>Empleo Industrial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Variado!$F$4:$F$31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Variado!$H$4:$H$31</c:f>
              <c:numCache>
                <c:formatCode>0</c:formatCode>
                <c:ptCount val="28"/>
                <c:pt idx="0">
                  <c:v>100</c:v>
                </c:pt>
                <c:pt idx="1">
                  <c:v>101.69373009189285</c:v>
                </c:pt>
                <c:pt idx="2">
                  <c:v>96.992871494025167</c:v>
                </c:pt>
                <c:pt idx="3">
                  <c:v>93.935943346294764</c:v>
                </c:pt>
                <c:pt idx="4">
                  <c:v>82.282648515218824</c:v>
                </c:pt>
                <c:pt idx="5">
                  <c:v>80.424932631603838</c:v>
                </c:pt>
                <c:pt idx="6">
                  <c:v>85.64413689398944</c:v>
                </c:pt>
                <c:pt idx="7">
                  <c:v>84.280399500914399</c:v>
                </c:pt>
                <c:pt idx="8">
                  <c:v>79.537757434516536</c:v>
                </c:pt>
                <c:pt idx="9">
                  <c:v>76.676449758268262</c:v>
                </c:pt>
                <c:pt idx="10">
                  <c:v>74.048760108978925</c:v>
                </c:pt>
                <c:pt idx="11">
                  <c:v>69.16982706640249</c:v>
                </c:pt>
                <c:pt idx="12">
                  <c:v>77.26887231161642</c:v>
                </c:pt>
                <c:pt idx="13">
                  <c:v>87.111044865196803</c:v>
                </c:pt>
                <c:pt idx="14">
                  <c:v>89.301061694628032</c:v>
                </c:pt>
                <c:pt idx="15">
                  <c:v>93.378141038191359</c:v>
                </c:pt>
                <c:pt idx="16">
                  <c:v>97.775097600020871</c:v>
                </c:pt>
                <c:pt idx="17">
                  <c:v>98.831215291014303</c:v>
                </c:pt>
                <c:pt idx="18">
                  <c:v>94.031690455860712</c:v>
                </c:pt>
                <c:pt idx="19">
                  <c:v>99.612661046150336</c:v>
                </c:pt>
                <c:pt idx="20">
                  <c:v>102.7738273526531</c:v>
                </c:pt>
                <c:pt idx="21">
                  <c:v>105.91521484610897</c:v>
                </c:pt>
                <c:pt idx="22">
                  <c:v>105.95002591791808</c:v>
                </c:pt>
                <c:pt idx="23">
                  <c:v>105.31861397715521</c:v>
                </c:pt>
                <c:pt idx="24">
                  <c:v>106.2125084150013</c:v>
                </c:pt>
                <c:pt idx="25">
                  <c:v>104.37342614687608</c:v>
                </c:pt>
                <c:pt idx="26">
                  <c:v>102.01917624296422</c:v>
                </c:pt>
                <c:pt idx="27">
                  <c:v>99.383540173851429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C21-468B-9154-54B0968E60D4}"/>
            </c:ext>
          </c:extLst>
        </c:ser>
        <c:ser>
          <c:idx val="3"/>
          <c:order val="2"/>
          <c:tx>
            <c:strRef>
              <c:f>Variado!$I$3</c:f>
              <c:strCache>
                <c:ptCount val="1"/>
                <c:pt idx="0">
                  <c:v>Productividad Industrial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Variado!$F$4:$F$31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Variado!$I$4:$I$31</c:f>
              <c:numCache>
                <c:formatCode>0</c:formatCode>
                <c:ptCount val="28"/>
                <c:pt idx="0">
                  <c:v>100</c:v>
                </c:pt>
                <c:pt idx="1">
                  <c:v>109.71713873418946</c:v>
                </c:pt>
                <c:pt idx="2">
                  <c:v>120.37866025366877</c:v>
                </c:pt>
                <c:pt idx="3">
                  <c:v>129.88897781023127</c:v>
                </c:pt>
                <c:pt idx="4">
                  <c:v>137.66055415969879</c:v>
                </c:pt>
                <c:pt idx="5">
                  <c:v>149.92718835801296</c:v>
                </c:pt>
                <c:pt idx="6">
                  <c:v>153.67488942741002</c:v>
                </c:pt>
                <c:pt idx="7">
                  <c:v>159.04854110539986</c:v>
                </c:pt>
                <c:pt idx="8">
                  <c:v>155.16952091594774</c:v>
                </c:pt>
                <c:pt idx="9">
                  <c:v>154.80607712129381</c:v>
                </c:pt>
                <c:pt idx="10">
                  <c:v>148.49828559777256</c:v>
                </c:pt>
                <c:pt idx="11">
                  <c:v>141.55688677387667</c:v>
                </c:pt>
                <c:pt idx="12">
                  <c:v>146.95250745631938</c:v>
                </c:pt>
                <c:pt idx="13">
                  <c:v>145.8116016113301</c:v>
                </c:pt>
                <c:pt idx="14">
                  <c:v>152.9499306502108</c:v>
                </c:pt>
                <c:pt idx="15">
                  <c:v>159.58224962597362</c:v>
                </c:pt>
                <c:pt idx="16">
                  <c:v>163.88802372653328</c:v>
                </c:pt>
                <c:pt idx="17">
                  <c:v>168.00783706988369</c:v>
                </c:pt>
                <c:pt idx="18">
                  <c:v>163.76358861958013</c:v>
                </c:pt>
                <c:pt idx="19">
                  <c:v>171.45087077115434</c:v>
                </c:pt>
                <c:pt idx="20">
                  <c:v>178.91746741851176</c:v>
                </c:pt>
                <c:pt idx="21">
                  <c:v>168.55302181860264</c:v>
                </c:pt>
                <c:pt idx="22">
                  <c:v>171.03105719573853</c:v>
                </c:pt>
                <c:pt idx="23">
                  <c:v>163.36061845793469</c:v>
                </c:pt>
                <c:pt idx="24">
                  <c:v>163.22646145933143</c:v>
                </c:pt>
                <c:pt idx="25">
                  <c:v>156.79891121875218</c:v>
                </c:pt>
                <c:pt idx="26">
                  <c:v>164.53908899319239</c:v>
                </c:pt>
                <c:pt idx="27">
                  <c:v>160.4593899139731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C21-468B-9154-54B0968E6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97376"/>
        <c:axId val="98998912"/>
      </c:lineChart>
      <c:catAx>
        <c:axId val="989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98998912"/>
        <c:crosses val="autoZero"/>
        <c:auto val="1"/>
        <c:lblAlgn val="ctr"/>
        <c:lblOffset val="100"/>
        <c:noMultiLvlLbl val="0"/>
      </c:catAx>
      <c:valAx>
        <c:axId val="98998912"/>
        <c:scaling>
          <c:orientation val="minMax"/>
          <c:min val="6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AR"/>
          </a:p>
        </c:txPr>
        <c:crossAx val="9899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0632583367649571E-2"/>
          <c:y val="3.3665787396268555E-2"/>
          <c:w val="0.26854861050451101"/>
          <c:h val="0.179260580256017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0.74167</cdr:x>
      <cdr:y>0.7</cdr:y>
    </cdr:from>
    <cdr:to>
      <cdr:x>0.79643</cdr:x>
      <cdr:y>0.7519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08712" y="3528392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100" b="1" dirty="0" smtClean="0"/>
            <a:t>2001</a:t>
          </a:r>
          <a:endParaRPr lang="es-AR" sz="1100" b="1" dirty="0"/>
        </a:p>
      </cdr:txBody>
    </cdr:sp>
  </cdr:relSizeAnchor>
  <cdr:relSizeAnchor xmlns:cdr="http://schemas.openxmlformats.org/drawingml/2006/chartDrawing">
    <cdr:from>
      <cdr:x>0.86667</cdr:x>
      <cdr:y>0.22857</cdr:y>
    </cdr:from>
    <cdr:to>
      <cdr:x>0.92143</cdr:x>
      <cdr:y>0.28047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7488861" y="1152121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100" b="1" dirty="0" smtClean="0"/>
            <a:t>2015</a:t>
          </a:r>
          <a:endParaRPr lang="es-AR" sz="1100" b="1" dirty="0"/>
        </a:p>
      </cdr:txBody>
    </cdr:sp>
  </cdr:relSizeAnchor>
  <cdr:relSizeAnchor xmlns:cdr="http://schemas.openxmlformats.org/drawingml/2006/chartDrawing">
    <cdr:from>
      <cdr:x>0.325</cdr:x>
      <cdr:y>0.71429</cdr:y>
    </cdr:from>
    <cdr:to>
      <cdr:x>0.37976</cdr:x>
      <cdr:y>0.76619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2808312" y="3600400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100" b="1" dirty="0" smtClean="0"/>
            <a:t>2019</a:t>
          </a:r>
          <a:endParaRPr lang="es-AR" sz="1100" b="1" dirty="0"/>
        </a:p>
      </cdr:txBody>
    </cdr:sp>
  </cdr:relSizeAnchor>
  <cdr:relSizeAnchor xmlns:cdr="http://schemas.openxmlformats.org/drawingml/2006/chartDrawing">
    <cdr:from>
      <cdr:x>0.50833</cdr:x>
      <cdr:y>0.67143</cdr:y>
    </cdr:from>
    <cdr:to>
      <cdr:x>0.5631</cdr:x>
      <cdr:y>0.72333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4392488" y="3384376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100" b="1" dirty="0" smtClean="0"/>
            <a:t>1989</a:t>
          </a:r>
          <a:endParaRPr lang="es-AR" sz="1100" b="1" dirty="0"/>
        </a:p>
      </cdr:txBody>
    </cdr:sp>
  </cdr:relSizeAnchor>
  <cdr:relSizeAnchor xmlns:cdr="http://schemas.openxmlformats.org/drawingml/2006/chartDrawing">
    <cdr:from>
      <cdr:x>0.50833</cdr:x>
      <cdr:y>0.77143</cdr:y>
    </cdr:from>
    <cdr:to>
      <cdr:x>0.5631</cdr:x>
      <cdr:y>0.82333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4392488" y="3888432"/>
          <a:ext cx="4732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100" b="1" dirty="0" smtClean="0"/>
            <a:t>1983</a:t>
          </a:r>
          <a:endParaRPr lang="es-AR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0.875</cdr:x>
      <cdr:y>0.11157</cdr:y>
    </cdr:from>
    <cdr:to>
      <cdr:x>0.9585</cdr:x>
      <cdr:y>0.16426</cdr:y>
    </cdr:to>
    <cdr:sp macro="" textlink="">
      <cdr:nvSpPr>
        <cdr:cNvPr id="3" name="6 CuadroTexto"/>
        <cdr:cNvSpPr txBox="1"/>
      </cdr:nvSpPr>
      <cdr:spPr>
        <a:xfrm xmlns:a="http://schemas.openxmlformats.org/drawingml/2006/main">
          <a:off x="7560840" y="586467"/>
          <a:ext cx="7215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 dirty="0" smtClean="0"/>
            <a:t>recesión</a:t>
          </a:r>
          <a:endParaRPr lang="es-AR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0.875</cdr:x>
      <cdr:y>0.11157</cdr:y>
    </cdr:from>
    <cdr:to>
      <cdr:x>0.9585</cdr:x>
      <cdr:y>0.16426</cdr:y>
    </cdr:to>
    <cdr:sp macro="" textlink="">
      <cdr:nvSpPr>
        <cdr:cNvPr id="3" name="6 CuadroTexto"/>
        <cdr:cNvSpPr txBox="1"/>
      </cdr:nvSpPr>
      <cdr:spPr>
        <a:xfrm xmlns:a="http://schemas.openxmlformats.org/drawingml/2006/main">
          <a:off x="7560840" y="586467"/>
          <a:ext cx="7215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200" b="1" dirty="0" smtClean="0"/>
            <a:t>recesión</a:t>
          </a:r>
          <a:endParaRPr lang="es-AR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0.30357</cdr:x>
      <cdr:y>0.22973</cdr:y>
    </cdr:from>
    <cdr:to>
      <cdr:x>0.30357</cdr:x>
      <cdr:y>0.86486</cdr:y>
    </cdr:to>
    <cdr:cxnSp macro="">
      <cdr:nvCxnSpPr>
        <cdr:cNvPr id="7" name="6 Conector recto"/>
        <cdr:cNvCxnSpPr/>
      </cdr:nvCxnSpPr>
      <cdr:spPr>
        <a:xfrm xmlns:a="http://schemas.openxmlformats.org/drawingml/2006/main">
          <a:off x="2448272" y="1224136"/>
          <a:ext cx="0" cy="3384376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0.41964</cdr:x>
      <cdr:y>0.21622</cdr:y>
    </cdr:from>
    <cdr:to>
      <cdr:x>0.41964</cdr:x>
      <cdr:y>0.86486</cdr:y>
    </cdr:to>
    <cdr:cxnSp macro="">
      <cdr:nvCxnSpPr>
        <cdr:cNvPr id="9" name="8 Conector recto"/>
        <cdr:cNvCxnSpPr/>
      </cdr:nvCxnSpPr>
      <cdr:spPr>
        <a:xfrm xmlns:a="http://schemas.openxmlformats.org/drawingml/2006/main">
          <a:off x="3384376" y="1152128"/>
          <a:ext cx="0" cy="3456384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0.70536</cdr:x>
      <cdr:y>0.09459</cdr:y>
    </cdr:from>
    <cdr:to>
      <cdr:x>0.70536</cdr:x>
      <cdr:y>0.86486</cdr:y>
    </cdr:to>
    <cdr:cxnSp macro="">
      <cdr:nvCxnSpPr>
        <cdr:cNvPr id="13" name="12 Conector recto"/>
        <cdr:cNvCxnSpPr/>
      </cdr:nvCxnSpPr>
      <cdr:spPr>
        <a:xfrm xmlns:a="http://schemas.openxmlformats.org/drawingml/2006/main">
          <a:off x="5688632" y="504056"/>
          <a:ext cx="0" cy="4104456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0.83036</cdr:x>
      <cdr:y>0.13514</cdr:y>
    </cdr:from>
    <cdr:to>
      <cdr:x>0.83036</cdr:x>
      <cdr:y>0.86486</cdr:y>
    </cdr:to>
    <cdr:cxnSp macro="">
      <cdr:nvCxnSpPr>
        <cdr:cNvPr id="15" name="14 Conector recto"/>
        <cdr:cNvCxnSpPr/>
      </cdr:nvCxnSpPr>
      <cdr:spPr>
        <a:xfrm xmlns:a="http://schemas.openxmlformats.org/drawingml/2006/main">
          <a:off x="6696744" y="720080"/>
          <a:ext cx="0" cy="3888432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4698C-06D8-4D70-9284-A11F03D41275}" type="datetimeFigureOut">
              <a:rPr lang="es-AR" smtClean="0"/>
              <a:t>22/10/2019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BE590-D483-40CA-87F2-268E33B9BF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974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AAD4F-DC7D-45DE-8B86-B3438C897F5F}" type="slidenum">
              <a:rPr lang="es-A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LOS 2000: NEODESARROLLISMOS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2D3F-9855-48D1-8A78-97A06D6DA7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326" indent="-228326">
              <a:buFont typeface="Calibri" pitchFamily="34" charset="0"/>
              <a:buAutoNum type="arabicPeriod"/>
            </a:pPr>
            <a:r>
              <a:rPr lang="es-AR" altLang="es-AR" smtClean="0"/>
              <a:t>Para el litio la “fiebre” actual no es novedad: en los 50/60 fue parte de I+D respecto de fusión nuclear.</a:t>
            </a:r>
          </a:p>
          <a:p>
            <a:pPr marL="228326" indent="-228326">
              <a:buFont typeface="Calibri" pitchFamily="34" charset="0"/>
              <a:buAutoNum type="arabicPeriod"/>
            </a:pPr>
            <a:r>
              <a:rPr lang="es-AR" altLang="es-AR" smtClean="0"/>
              <a:t>Eso condujo a prospección y protección de sus minerales. En nuestro país Catalano, además de las minas tradicionales existentes, identificó litio en salares. Su trabajo se sigue utilizando todavía hoy.</a:t>
            </a:r>
          </a:p>
          <a:p>
            <a:pPr marL="228326" indent="-228326">
              <a:buFont typeface="Calibri" pitchFamily="34" charset="0"/>
              <a:buAutoNum type="arabicPeriod"/>
            </a:pPr>
            <a:r>
              <a:rPr lang="es-AR" altLang="es-AR" smtClean="0"/>
              <a:t>En los años 80 tiene lugar una revolución tecnológica: la microelectrónica se fusiona con la micromecánica para dar lugar a equipos personales portables. Mascarón de proa: el walkman. </a:t>
            </a:r>
          </a:p>
          <a:p>
            <a:pPr marL="228326" indent="-228326">
              <a:buFont typeface="Calibri" pitchFamily="34" charset="0"/>
              <a:buAutoNum type="arabicPeriod"/>
            </a:pPr>
            <a:r>
              <a:rPr lang="es-AR" altLang="es-AR" smtClean="0"/>
              <a:t>El consumidor demanda energía segura, estable, eficiente, durable, limpia. Pilas “salinas” (la clásicas Eveready) son reemplazadas por pilas alcalinas y estas a su vez por pilas recargables, sustratos químicos varios. </a:t>
            </a:r>
          </a:p>
          <a:p>
            <a:pPr marL="228326" indent="-228326">
              <a:buFont typeface="Calibri" pitchFamily="34" charset="0"/>
              <a:buAutoNum type="arabicPeriod"/>
            </a:pPr>
            <a:r>
              <a:rPr lang="es-AR" altLang="es-AR" smtClean="0"/>
              <a:t>Estos desarrollos en  electroquímica abren puertas que permanecían cerradas: energía acumulada fácilmente transportable para herramientas, notebooks, teléfonos, vehículos y también como acumulación buffer para centrales de generación de energía discontinua 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63A73-9E85-4670-83C9-A7BEC861CA9F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26988"/>
            <a:ext cx="9144000" cy="6858000"/>
            <a:chOff x="0" y="0"/>
            <a:chExt cx="5760" cy="4320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741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altLang="es-AR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742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EDFCBC-C48D-4AF9-9872-FE8DD0E69702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altLang="es-AR" noProof="0" smtClean="0"/>
              <a:t>Haga clic para cambiar el estilo de título	</a:t>
            </a:r>
          </a:p>
        </p:txBody>
      </p:sp>
      <p:sp>
        <p:nvSpPr>
          <p:cNvPr id="174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s-ES" altLang="es-AR" noProof="0" smtClean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10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C7768-F9FF-41C7-B171-37E27342AABA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1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29812-37AD-4547-892B-0A62A8E6D57E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D47E36-BDAB-41E9-A366-E888E082CA0E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1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6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9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4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81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7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B7AFE3-4373-4D55-A892-A0C7D8CAE62D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6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5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6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35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6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16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9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46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16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47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6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2E1784-0694-469E-89C2-F34C5FF67961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10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99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1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2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48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80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1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79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39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2ACAC-8E7A-4D76-BC8B-EE65E70B869F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70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23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0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84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45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877654-391F-4416-9B89-84F80FBA96A8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7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8BB4EC-46DF-485A-89D5-2AB62872B741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614399-5CA3-46BD-8976-1480A45E1A33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494734-C761-4D56-846F-7671C6A29A51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1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45039-393B-4A5E-9A5F-17E40F77B0BC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7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AR" dirty="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15B3AA-BF9D-4D0D-A0E6-9C4E10289A07}" type="slidenum">
              <a:rPr lang="es-ES" altLang="es-A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AR" dirty="0">
              <a:solidFill>
                <a:srgbClr val="000000"/>
              </a:solidFill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3175"/>
            <a:ext cx="9144000" cy="546100"/>
            <a:chOff x="0" y="0"/>
            <a:chExt cx="5760" cy="344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dirty="0">
                <a:solidFill>
                  <a:srgbClr val="666699"/>
                </a:solidFill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dirty="0">
                <a:solidFill>
                  <a:srgbClr val="666699"/>
                </a:solidFill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dirty="0">
                <a:solidFill>
                  <a:srgbClr val="9999CC"/>
                </a:solidFill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dirty="0">
                <a:solidFill>
                  <a:srgbClr val="666699"/>
                </a:solidFill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dirty="0">
                <a:solidFill>
                  <a:srgbClr val="9999CC"/>
                </a:solidFill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AR" altLang="es-AR" dirty="0">
                <a:solidFill>
                  <a:srgbClr val="9999CC"/>
                </a:solidFill>
              </a:endParaRPr>
            </a:p>
          </p:txBody>
        </p:sp>
      </p:grp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cambiar el estilo de título	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3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C343-4E83-465D-B64E-CBCD97D5FD9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E8D6-71FE-41B1-87F4-8325AA20CD40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1 Título"/>
          <p:cNvSpPr>
            <a:spLocks noGrp="1"/>
          </p:cNvSpPr>
          <p:nvPr>
            <p:ph type="ctrTitle"/>
          </p:nvPr>
        </p:nvSpPr>
        <p:spPr>
          <a:xfrm>
            <a:off x="517396" y="2204864"/>
            <a:ext cx="8375084" cy="135732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s-A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Los ciclos y la industria en Argentina </a:t>
            </a:r>
            <a:br>
              <a:rPr lang="es-ES" altLang="es-A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s-ES" altLang="es-AR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Evidencias y debate sobre la “desindustrialización”</a:t>
            </a:r>
            <a:endParaRPr lang="es-AR" altLang="es-AR" sz="2500" b="1" dirty="0" smtClean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03649" y="5535523"/>
            <a:ext cx="68407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solidFill>
                  <a:prstClr val="black"/>
                </a:solidFill>
              </a:rPr>
              <a:t>ARGENTINA Y SUS CICLOS ECONÓMICOS</a:t>
            </a:r>
          </a:p>
          <a:p>
            <a:pPr algn="ctr"/>
            <a:r>
              <a:rPr lang="es-AR" sz="1600" dirty="0" smtClean="0">
                <a:solidFill>
                  <a:prstClr val="black"/>
                </a:solidFill>
              </a:rPr>
              <a:t>DIAGNÓSTICOS Y ALTERNATIVAS DE SUPERACIÓN</a:t>
            </a:r>
            <a:endParaRPr lang="es-AR" sz="1600" dirty="0">
              <a:solidFill>
                <a:prstClr val="black"/>
              </a:solidFill>
            </a:endParaRPr>
          </a:p>
          <a:p>
            <a:pPr algn="ctr"/>
            <a:r>
              <a:rPr lang="es-AR" b="1" dirty="0" smtClean="0">
                <a:solidFill>
                  <a:prstClr val="black"/>
                </a:solidFill>
              </a:rPr>
              <a:t>UCA - PNUD</a:t>
            </a:r>
            <a:endParaRPr lang="es-AR" b="1" i="1" dirty="0">
              <a:solidFill>
                <a:prstClr val="black"/>
              </a:solidFill>
            </a:endParaRPr>
          </a:p>
          <a:p>
            <a:pPr algn="ctr"/>
            <a:r>
              <a:rPr lang="es-AR" sz="1300" dirty="0">
                <a:solidFill>
                  <a:prstClr val="black"/>
                </a:solidFill>
              </a:rPr>
              <a:t>Buenos Aires, </a:t>
            </a:r>
            <a:r>
              <a:rPr lang="es-AR" sz="1300" dirty="0" smtClean="0">
                <a:solidFill>
                  <a:prstClr val="black"/>
                </a:solidFill>
              </a:rPr>
              <a:t>22 de octubre de 2019</a:t>
            </a:r>
            <a:endParaRPr lang="es-AR" sz="13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84168" y="37170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solidFill>
                  <a:prstClr val="black"/>
                </a:solidFill>
              </a:rPr>
              <a:t>Fernando Porta</a:t>
            </a:r>
          </a:p>
          <a:p>
            <a:pPr algn="ctr"/>
            <a:r>
              <a:rPr lang="es-AR" sz="1600" dirty="0">
                <a:solidFill>
                  <a:prstClr val="black"/>
                </a:solidFill>
              </a:rPr>
              <a:t>UNQ - CIECTI</a:t>
            </a:r>
          </a:p>
        </p:txBody>
      </p:sp>
    </p:spTree>
    <p:extLst>
      <p:ext uri="{BB962C8B-B14F-4D97-AF65-F5344CB8AC3E}">
        <p14:creationId xmlns:p14="http://schemas.microsoft.com/office/powerpoint/2010/main" val="2712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484883"/>
              </p:ext>
            </p:extLst>
          </p:nvPr>
        </p:nvGraphicFramePr>
        <p:xfrm>
          <a:off x="539552" y="1268760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2116184" y="115888"/>
            <a:ext cx="68865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s-AR" altLang="es-AR" sz="2800" b="1" dirty="0" smtClean="0">
                <a:solidFill>
                  <a:srgbClr val="0070C0"/>
                </a:solidFill>
              </a:rPr>
              <a:t>Argentina: regímenes de evolución</a:t>
            </a:r>
            <a:br>
              <a:rPr lang="es-AR" altLang="es-AR" sz="2800" b="1" dirty="0" smtClean="0">
                <a:solidFill>
                  <a:srgbClr val="0070C0"/>
                </a:solidFill>
              </a:rPr>
            </a:br>
            <a:r>
              <a:rPr lang="es-AR" altLang="es-AR" sz="2800" b="1" dirty="0" smtClean="0">
                <a:solidFill>
                  <a:srgbClr val="0070C0"/>
                </a:solidFill>
              </a:rPr>
              <a:t>industrial </a:t>
            </a:r>
            <a:r>
              <a:rPr lang="es-AR" altLang="es-AR" sz="1600" b="1" dirty="0" smtClean="0">
                <a:solidFill>
                  <a:srgbClr val="0070C0"/>
                </a:solidFill>
              </a:rPr>
              <a:t>(1991-2019)</a:t>
            </a:r>
            <a:endParaRPr lang="es-AR" altLang="es-AR" sz="1600" b="1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740352" y="3356992"/>
            <a:ext cx="1011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/>
              <a:t>n</a:t>
            </a:r>
            <a:r>
              <a:rPr lang="es-AR" sz="1100" dirty="0" smtClean="0"/>
              <a:t>úmero índice</a:t>
            </a:r>
          </a:p>
          <a:p>
            <a:pPr algn="ctr"/>
            <a:r>
              <a:rPr lang="es-AR" sz="1100" dirty="0" smtClean="0"/>
              <a:t>1991 = 100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5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5" y="1219014"/>
            <a:ext cx="7924690" cy="5639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3652513" y="167433"/>
            <a:ext cx="538398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AR"/>
            </a:defPPr>
            <a:lvl1pPr algn="r">
              <a:lnSpc>
                <a:spcPts val="2400"/>
              </a:lnSpc>
              <a:defRPr sz="2800" b="1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s-AR" dirty="0" smtClean="0"/>
              <a:t>Trayectorias de desarrollo:</a:t>
            </a:r>
            <a:br>
              <a:rPr lang="es-AR" dirty="0" smtClean="0"/>
            </a:br>
            <a:r>
              <a:rPr lang="es-AR" dirty="0" smtClean="0"/>
              <a:t>países seleccionados</a:t>
            </a:r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25983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"/>
          <p:cNvCxnSpPr/>
          <p:nvPr/>
        </p:nvCxnSpPr>
        <p:spPr>
          <a:xfrm flipV="1">
            <a:off x="1254034" y="1280161"/>
            <a:ext cx="39189" cy="466344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1254034" y="5956664"/>
            <a:ext cx="6753497" cy="0"/>
          </a:xfrm>
          <a:prstGeom prst="straightConnector1">
            <a:avLst/>
          </a:prstGeom>
          <a:ln w="95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1410787" y="4467507"/>
            <a:ext cx="1449978" cy="13846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 smtClean="0"/>
              <a:t>Autárquica</a:t>
            </a:r>
          </a:p>
          <a:p>
            <a:pPr algn="ctr"/>
            <a:r>
              <a:rPr lang="es-AR" sz="1300" dirty="0" err="1" smtClean="0"/>
              <a:t>Wage</a:t>
            </a:r>
            <a:r>
              <a:rPr lang="es-AR" sz="1300" dirty="0" smtClean="0"/>
              <a:t>-led</a:t>
            </a:r>
          </a:p>
          <a:p>
            <a:pPr algn="ctr"/>
            <a:r>
              <a:rPr lang="es-AR" sz="1300" dirty="0" smtClean="0"/>
              <a:t>M-</a:t>
            </a:r>
            <a:r>
              <a:rPr lang="es-AR" sz="1300" dirty="0" err="1" smtClean="0"/>
              <a:t>sust</a:t>
            </a:r>
            <a:endParaRPr lang="en-US" sz="1300" dirty="0"/>
          </a:p>
        </p:txBody>
      </p:sp>
      <p:sp>
        <p:nvSpPr>
          <p:cNvPr id="9" name="Elipse 8"/>
          <p:cNvSpPr/>
          <p:nvPr/>
        </p:nvSpPr>
        <p:spPr>
          <a:xfrm>
            <a:off x="3078477" y="3140968"/>
            <a:ext cx="1449978" cy="13846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 smtClean="0"/>
              <a:t>ND industrial</a:t>
            </a:r>
          </a:p>
          <a:p>
            <a:pPr algn="ctr"/>
            <a:r>
              <a:rPr lang="es-AR" sz="1300" dirty="0" err="1" smtClean="0"/>
              <a:t>Demand</a:t>
            </a:r>
            <a:r>
              <a:rPr lang="es-AR" sz="1300" dirty="0" smtClean="0"/>
              <a:t>-led</a:t>
            </a:r>
          </a:p>
          <a:p>
            <a:pPr algn="ctr"/>
            <a:r>
              <a:rPr lang="es-AR" sz="1300" dirty="0" smtClean="0"/>
              <a:t>V. dinámicas</a:t>
            </a:r>
            <a:endParaRPr lang="en-US" sz="1300" dirty="0"/>
          </a:p>
        </p:txBody>
      </p:sp>
      <p:sp>
        <p:nvSpPr>
          <p:cNvPr id="10" name="Elipse 9"/>
          <p:cNvSpPr/>
          <p:nvPr/>
        </p:nvSpPr>
        <p:spPr>
          <a:xfrm>
            <a:off x="4572000" y="2420888"/>
            <a:ext cx="1449978" cy="13846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 smtClean="0"/>
              <a:t>ND agraria</a:t>
            </a:r>
          </a:p>
          <a:p>
            <a:pPr algn="ctr"/>
            <a:r>
              <a:rPr lang="es-AR" sz="1300" dirty="0" err="1" smtClean="0"/>
              <a:t>Export</a:t>
            </a:r>
            <a:r>
              <a:rPr lang="es-AR" sz="1300" dirty="0" smtClean="0"/>
              <a:t>-led</a:t>
            </a:r>
          </a:p>
          <a:p>
            <a:pPr algn="ctr"/>
            <a:r>
              <a:rPr lang="es-AR" sz="1300" dirty="0" err="1" smtClean="0"/>
              <a:t>Clusters</a:t>
            </a:r>
            <a:endParaRPr lang="en-US" sz="1300" dirty="0"/>
          </a:p>
        </p:txBody>
      </p:sp>
      <p:sp>
        <p:nvSpPr>
          <p:cNvPr id="11" name="Elipse 10"/>
          <p:cNvSpPr/>
          <p:nvPr/>
        </p:nvSpPr>
        <p:spPr>
          <a:xfrm>
            <a:off x="6578406" y="1412776"/>
            <a:ext cx="1449978" cy="13846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300" b="1" dirty="0" smtClean="0"/>
              <a:t>Neoliberal</a:t>
            </a:r>
          </a:p>
          <a:p>
            <a:pPr algn="ctr"/>
            <a:r>
              <a:rPr lang="es-AR" sz="1300" dirty="0" err="1" smtClean="0"/>
              <a:t>Export</a:t>
            </a:r>
            <a:r>
              <a:rPr lang="es-AR" sz="1300" dirty="0" smtClean="0"/>
              <a:t>-led</a:t>
            </a:r>
          </a:p>
          <a:p>
            <a:pPr algn="ctr"/>
            <a:r>
              <a:rPr lang="es-AR" sz="1300" dirty="0" smtClean="0"/>
              <a:t>V. estáticas</a:t>
            </a:r>
            <a:endParaRPr lang="en-US" sz="13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284621" y="6087293"/>
            <a:ext cx="1383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intervención</a:t>
            </a:r>
            <a:br>
              <a:rPr lang="es-AR" b="1" dirty="0" smtClean="0"/>
            </a:br>
            <a:r>
              <a:rPr lang="es-AR" b="1" dirty="0" smtClean="0"/>
              <a:t>pública</a:t>
            </a:r>
            <a:endParaRPr lang="en-U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841863" y="60742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+</a:t>
            </a:r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458891" y="6061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-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 rot="16200000">
            <a:off x="729604" y="1491770"/>
            <a:ext cx="660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externa</a:t>
            </a:r>
            <a:endParaRPr lang="en-US" sz="1200" dirty="0"/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710628" y="5489017"/>
            <a:ext cx="632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interna</a:t>
            </a:r>
            <a:endParaRPr lang="en-US" sz="12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 bwMode="auto">
          <a:xfrm>
            <a:off x="2116184" y="115888"/>
            <a:ext cx="68865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s-AR" altLang="es-AR" sz="2800" b="1" dirty="0" smtClean="0">
                <a:solidFill>
                  <a:srgbClr val="0070C0"/>
                </a:solidFill>
              </a:rPr>
              <a:t>Argentina: visiones del desarrollo</a:t>
            </a:r>
            <a:endParaRPr lang="es-AR" altLang="es-AR" sz="28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323626" y="3140281"/>
            <a:ext cx="110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/>
              <a:t>fuente de</a:t>
            </a:r>
            <a:br>
              <a:rPr lang="es-AR" b="1" dirty="0" smtClean="0"/>
            </a:br>
            <a:r>
              <a:rPr lang="es-AR" b="1" dirty="0" smtClean="0"/>
              <a:t>demanda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7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 txBox="1">
            <a:spLocks/>
          </p:cNvSpPr>
          <p:nvPr/>
        </p:nvSpPr>
        <p:spPr bwMode="auto">
          <a:xfrm>
            <a:off x="3022029" y="333375"/>
            <a:ext cx="608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s-AR" altLang="es-AR" sz="2800" b="1" dirty="0">
                <a:solidFill>
                  <a:srgbClr val="0070C0"/>
                </a:solidFill>
              </a:rPr>
              <a:t>Bases de la competitividad </a:t>
            </a:r>
            <a:r>
              <a:rPr lang="es-AR" altLang="es-AR" sz="2800" b="1" dirty="0" smtClean="0">
                <a:solidFill>
                  <a:srgbClr val="0070C0"/>
                </a:solidFill>
              </a:rPr>
              <a:t>y ejes </a:t>
            </a:r>
            <a:r>
              <a:rPr lang="es-AR" altLang="es-AR" sz="2800" b="1" dirty="0">
                <a:solidFill>
                  <a:srgbClr val="0070C0"/>
                </a:solidFill>
              </a:rPr>
              <a:t>de cambio estructural</a:t>
            </a: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651000"/>
            <a:ext cx="768191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6"/>
          <p:cNvSpPr>
            <a:spLocks noChangeArrowheads="1"/>
          </p:cNvSpPr>
          <p:nvPr/>
        </p:nvSpPr>
        <p:spPr bwMode="auto">
          <a:xfrm rot="-2866891">
            <a:off x="3800475" y="3835400"/>
            <a:ext cx="1651000" cy="590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354 h 21600"/>
              <a:gd name="T14" fmla="*/ 20336 w 21600"/>
              <a:gd name="T15" fmla="*/ 13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18" y="0"/>
                </a:moveTo>
                <a:lnTo>
                  <a:pt x="16018" y="8354"/>
                </a:lnTo>
                <a:lnTo>
                  <a:pt x="3375" y="8354"/>
                </a:lnTo>
                <a:lnTo>
                  <a:pt x="3375" y="13246"/>
                </a:lnTo>
                <a:lnTo>
                  <a:pt x="16018" y="13246"/>
                </a:lnTo>
                <a:lnTo>
                  <a:pt x="1601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354"/>
                </a:moveTo>
                <a:lnTo>
                  <a:pt x="1350" y="13246"/>
                </a:lnTo>
                <a:lnTo>
                  <a:pt x="2700" y="13246"/>
                </a:lnTo>
                <a:lnTo>
                  <a:pt x="2700" y="8354"/>
                </a:lnTo>
                <a:close/>
              </a:path>
              <a:path w="21600" h="21600">
                <a:moveTo>
                  <a:pt x="0" y="8354"/>
                </a:moveTo>
                <a:lnTo>
                  <a:pt x="0" y="13246"/>
                </a:lnTo>
                <a:lnTo>
                  <a:pt x="675" y="13246"/>
                </a:lnTo>
                <a:lnTo>
                  <a:pt x="675" y="8354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15988"/>
            <a:ext cx="5976938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7 CuadroTexto"/>
          <p:cNvSpPr txBox="1">
            <a:spLocks noChangeArrowheads="1"/>
          </p:cNvSpPr>
          <p:nvPr/>
        </p:nvSpPr>
        <p:spPr bwMode="auto">
          <a:xfrm>
            <a:off x="394841" y="149225"/>
            <a:ext cx="871366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s-AR" altLang="es-AR" sz="2800" b="1" dirty="0">
                <a:solidFill>
                  <a:srgbClr val="0070C0"/>
                </a:solidFill>
              </a:rPr>
              <a:t>Argentina: actividades industriales</a:t>
            </a:r>
            <a:br>
              <a:rPr lang="es-AR" altLang="es-AR" sz="2800" b="1" dirty="0">
                <a:solidFill>
                  <a:srgbClr val="0070C0"/>
                </a:solidFill>
              </a:rPr>
            </a:br>
            <a:r>
              <a:rPr lang="es-AR" altLang="es-AR" sz="2800" b="1" dirty="0">
                <a:solidFill>
                  <a:srgbClr val="0070C0"/>
                </a:solidFill>
              </a:rPr>
              <a:t>con ventajas </a:t>
            </a:r>
            <a:r>
              <a:rPr lang="es-AR" altLang="es-AR" sz="2800" b="1" dirty="0" smtClean="0">
                <a:solidFill>
                  <a:srgbClr val="0070C0"/>
                </a:solidFill>
              </a:rPr>
              <a:t>comparativas </a:t>
            </a:r>
            <a:r>
              <a:rPr lang="es-AR" altLang="es-AR" sz="2000" b="1" dirty="0" smtClean="0">
                <a:solidFill>
                  <a:srgbClr val="0070C0"/>
                </a:solidFill>
              </a:rPr>
              <a:t>(2010)</a:t>
            </a:r>
            <a:endParaRPr lang="es-AR" altLang="es-A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1 Título"/>
          <p:cNvSpPr txBox="1">
            <a:spLocks/>
          </p:cNvSpPr>
          <p:nvPr/>
        </p:nvSpPr>
        <p:spPr bwMode="auto">
          <a:xfrm>
            <a:off x="4139543" y="188640"/>
            <a:ext cx="4896953" cy="6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AR"/>
            </a:defPPr>
            <a:lvl1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r"/>
            <a:r>
              <a:rPr lang="es-AR" altLang="es-AR" dirty="0" smtClean="0"/>
              <a:t>Ejes de cambio estructural</a:t>
            </a:r>
            <a:endParaRPr lang="es-AR" altLang="es-AR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140920" y="5445720"/>
            <a:ext cx="33220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5535964" y="3574058"/>
            <a:ext cx="0" cy="2735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02614" y="3789958"/>
            <a:ext cx="1727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ES" altLang="es-ES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004" y="3288305"/>
            <a:ext cx="13305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6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Aprendizaje</a:t>
            </a:r>
            <a:endParaRPr lang="en-US" altLang="es-ES" sz="16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548590" y="5521520"/>
            <a:ext cx="19838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6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Complementariedad</a:t>
            </a:r>
            <a:endParaRPr lang="en-US" altLang="es-ES" sz="16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77836" y="1799237"/>
            <a:ext cx="7548222" cy="10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8288" indent="-268288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Tx/>
              <a:buChar char="•"/>
            </a:pPr>
            <a:r>
              <a:rPr lang="es-ES_tradnl" altLang="es-ES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Es necesario considerar tanto la dimensión</a:t>
            </a:r>
            <a:br>
              <a:rPr lang="es-ES_tradnl" altLang="es-ES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</a:br>
            <a:r>
              <a:rPr lang="es-ES_tradnl" altLang="es-ES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_tradnl" altLang="es-ES" sz="28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intersectorial</a:t>
            </a:r>
            <a:r>
              <a:rPr lang="es-ES_tradnl" altLang="es-ES" sz="28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s-ES_tradnl" altLang="es-ES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como la dimensión </a:t>
            </a:r>
            <a:r>
              <a:rPr lang="es-ES_tradnl" altLang="es-ES" sz="2800" b="1" dirty="0" err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intrasectorial</a:t>
            </a:r>
            <a:r>
              <a:rPr lang="es-ES_tradnl" altLang="es-ES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de </a:t>
            </a:r>
            <a:r>
              <a:rPr lang="es-ES_tradnl" altLang="es-ES" sz="28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</a:t>
            </a:r>
            <a:r>
              <a:rPr lang="es-ES_tradnl" altLang="es-ES" sz="28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especialización.</a:t>
            </a:r>
            <a:endParaRPr lang="en-US" altLang="es-ES" sz="2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3717" y="3574059"/>
            <a:ext cx="40257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 calidad de la especialización</a:t>
            </a:r>
          </a:p>
          <a:p>
            <a:pPr algn="just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depende de la </a:t>
            </a:r>
            <a:r>
              <a:rPr lang="es-ES_tradnl" altLang="es-ES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intensidad de</a:t>
            </a:r>
          </a:p>
          <a:p>
            <a:pPr algn="just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conocimiento</a:t>
            </a:r>
            <a:r>
              <a:rPr lang="es-ES_tradnl" altLang="es-ES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incorporado en</a:t>
            </a:r>
          </a:p>
          <a:p>
            <a:pPr algn="just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cada actividad y de </a:t>
            </a:r>
            <a:r>
              <a:rPr lang="es-ES_tradnl" altLang="es-ES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las</a:t>
            </a:r>
          </a:p>
          <a:p>
            <a:pPr algn="just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externalidades y los</a:t>
            </a:r>
          </a:p>
          <a:p>
            <a:pPr algn="just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ES" sz="2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eslabonamientos</a:t>
            </a:r>
            <a:r>
              <a:rPr lang="es-ES_tradnl" altLang="es-ES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generados. </a:t>
            </a:r>
            <a:endParaRPr lang="en-US" altLang="es-ES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5069972" y="4582125"/>
            <a:ext cx="1330569" cy="13684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078299" y="3907436"/>
            <a:ext cx="22588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" sz="17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Trayectorias de cambio</a:t>
            </a:r>
            <a:br>
              <a:rPr lang="es-ES_tradnl" altLang="es-ES" sz="17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</a:br>
            <a:r>
              <a:rPr lang="es-ES_tradnl" altLang="es-ES" sz="1700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estructural “virtuoso”</a:t>
            </a:r>
            <a:endParaRPr lang="en-US" altLang="es-ES" sz="1700" b="1" dirty="0">
              <a:solidFill>
                <a:srgbClr val="00B05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5137379" y="4582120"/>
            <a:ext cx="930520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6199783" y="5950545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6133841" y="4724995"/>
            <a:ext cx="465992" cy="12969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 title="PIB e Industria per cápita (100=1960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986530"/>
              </p:ext>
            </p:extLst>
          </p:nvPr>
        </p:nvGraphicFramePr>
        <p:xfrm>
          <a:off x="179512" y="692696"/>
          <a:ext cx="61206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783565"/>
              </p:ext>
            </p:extLst>
          </p:nvPr>
        </p:nvGraphicFramePr>
        <p:xfrm>
          <a:off x="2195736" y="3501008"/>
          <a:ext cx="65882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3021558" y="116632"/>
            <a:ext cx="6086946" cy="7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AR"/>
            </a:defPPr>
            <a:lvl1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r"/>
            <a:r>
              <a:rPr lang="es-AR" altLang="es-AR" dirty="0"/>
              <a:t>Argentina: </a:t>
            </a:r>
            <a:r>
              <a:rPr lang="es-AR" altLang="es-AR" dirty="0" smtClean="0"/>
              <a:t>desindustrialización relativa</a:t>
            </a:r>
            <a:br>
              <a:rPr lang="es-AR" altLang="es-AR" dirty="0" smtClean="0"/>
            </a:br>
            <a:r>
              <a:rPr lang="es-AR" altLang="es-AR" dirty="0" smtClean="0"/>
              <a:t>en el largo plazo </a:t>
            </a:r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1902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 txBox="1">
            <a:spLocks/>
          </p:cNvSpPr>
          <p:nvPr/>
        </p:nvSpPr>
        <p:spPr bwMode="auto">
          <a:xfrm>
            <a:off x="2987824" y="116632"/>
            <a:ext cx="608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s-AR" altLang="es-AR" sz="2800" b="1" dirty="0" smtClean="0">
                <a:solidFill>
                  <a:srgbClr val="0070C0"/>
                </a:solidFill>
              </a:rPr>
              <a:t>Desindustrialización: 3 interrogantes</a:t>
            </a:r>
            <a:endParaRPr lang="es-AR" altLang="es-AR" sz="2800" b="1" dirty="0">
              <a:solidFill>
                <a:srgbClr val="0070C0"/>
              </a:solidFill>
            </a:endParaRPr>
          </a:p>
        </p:txBody>
      </p:sp>
      <p:sp>
        <p:nvSpPr>
          <p:cNvPr id="36866" name="5 CuadroTexto"/>
          <p:cNvSpPr txBox="1">
            <a:spLocks noChangeArrowheads="1"/>
          </p:cNvSpPr>
          <p:nvPr/>
        </p:nvSpPr>
        <p:spPr bwMode="auto">
          <a:xfrm>
            <a:off x="395288" y="1412776"/>
            <a:ext cx="8353425" cy="47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s-AR" altLang="es-AR" sz="2800" dirty="0" smtClean="0">
                <a:solidFill>
                  <a:prstClr val="black"/>
                </a:solidFill>
              </a:rPr>
              <a:t>¿Es un fenómeno positivo o negativo?</a:t>
            </a:r>
            <a:endParaRPr lang="es-AR" altLang="es-AR" sz="2800" dirty="0">
              <a:solidFill>
                <a:prstClr val="black"/>
              </a:solidFill>
            </a:endParaRP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s-AR" altLang="es-AR" dirty="0" smtClean="0">
                <a:solidFill>
                  <a:prstClr val="black"/>
                </a:solidFill>
              </a:rPr>
              <a:t>Estructura madura, proceso de re-especialización</a:t>
            </a:r>
            <a:endParaRPr lang="es-AR" altLang="es-AR" dirty="0">
              <a:solidFill>
                <a:prstClr val="black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s-AR" altLang="es-AR" dirty="0" smtClean="0">
                <a:solidFill>
                  <a:prstClr val="black"/>
                </a:solidFill>
              </a:rPr>
              <a:t>Proceso fallido, tendencia prematura</a:t>
            </a:r>
          </a:p>
          <a:p>
            <a:pPr marL="457200" lvl="1" indent="0"/>
            <a:endParaRPr lang="es-AR" altLang="es-AR" dirty="0">
              <a:solidFill>
                <a:prstClr val="black"/>
              </a:solidFill>
            </a:endParaRPr>
          </a:p>
          <a:p>
            <a:endParaRPr lang="es-AR" altLang="es-AR" dirty="0">
              <a:solidFill>
                <a:prstClr val="black"/>
              </a:solidFill>
            </a:endParaRPr>
          </a:p>
          <a:p>
            <a:pPr>
              <a:lnSpc>
                <a:spcPts val="2800"/>
              </a:lnSpc>
            </a:pPr>
            <a:r>
              <a:rPr lang="es-AR" altLang="es-AR" sz="2800" dirty="0">
                <a:solidFill>
                  <a:prstClr val="black"/>
                </a:solidFill>
              </a:rPr>
              <a:t>¿Es importante la industria para el desarrollo?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AR" altLang="en-US" dirty="0">
                <a:solidFill>
                  <a:prstClr val="black"/>
                </a:solidFill>
              </a:rPr>
              <a:t>Escala, externalidades, encadenamientos, calificación L, cambio </a:t>
            </a:r>
            <a:r>
              <a:rPr lang="es-AR" altLang="en-US" dirty="0" smtClean="0">
                <a:solidFill>
                  <a:prstClr val="black"/>
                </a:solidFill>
              </a:rPr>
              <a:t>tecnológico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AR" altLang="en-US" dirty="0" smtClean="0">
                <a:solidFill>
                  <a:prstClr val="black"/>
                </a:solidFill>
              </a:rPr>
              <a:t>Servicios de alta calificación “embebidos en la industria”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AR" altLang="en-US" dirty="0" smtClean="0">
                <a:solidFill>
                  <a:prstClr val="black"/>
                </a:solidFill>
              </a:rPr>
              <a:t>Fortalecimiento de la política industrial en los países desarrollados</a:t>
            </a:r>
            <a:endParaRPr lang="es-AR" altLang="es-AR" sz="2800" dirty="0" smtClean="0">
              <a:solidFill>
                <a:prstClr val="black"/>
              </a:solidFill>
            </a:endParaRPr>
          </a:p>
          <a:p>
            <a:pPr>
              <a:lnSpc>
                <a:spcPts val="2800"/>
              </a:lnSpc>
            </a:pPr>
            <a:endParaRPr lang="es-AR" altLang="es-AR" sz="2800" dirty="0" smtClean="0">
              <a:solidFill>
                <a:prstClr val="black"/>
              </a:solidFill>
            </a:endParaRPr>
          </a:p>
          <a:p>
            <a:pPr>
              <a:lnSpc>
                <a:spcPts val="2800"/>
              </a:lnSpc>
            </a:pPr>
            <a:endParaRPr lang="es-AR" altLang="es-AR" sz="2800" dirty="0">
              <a:solidFill>
                <a:prstClr val="black"/>
              </a:solidFill>
            </a:endParaRPr>
          </a:p>
          <a:p>
            <a:pPr>
              <a:lnSpc>
                <a:spcPts val="2800"/>
              </a:lnSpc>
            </a:pPr>
            <a:r>
              <a:rPr lang="es-AR" altLang="es-AR" sz="2800" dirty="0" smtClean="0">
                <a:solidFill>
                  <a:prstClr val="black"/>
                </a:solidFill>
              </a:rPr>
              <a:t>¿Es una tendencia permanente y sostenida?</a:t>
            </a:r>
            <a:endParaRPr lang="es-AR" altLang="es-AR" sz="2800" dirty="0">
              <a:solidFill>
                <a:prstClr val="black"/>
              </a:solidFill>
            </a:endParaRPr>
          </a:p>
          <a:p>
            <a:pPr lvl="1">
              <a:spcBef>
                <a:spcPts val="900"/>
              </a:spcBef>
              <a:buFont typeface="Arial" charset="0"/>
              <a:buChar char="•"/>
            </a:pPr>
            <a:r>
              <a:rPr lang="es-AR" altLang="es-AR" dirty="0" smtClean="0">
                <a:solidFill>
                  <a:prstClr val="black"/>
                </a:solidFill>
              </a:rPr>
              <a:t>Ciclos cortos dentro del ciclo largo</a:t>
            </a:r>
            <a:endParaRPr lang="es-AR" altLang="es-AR" dirty="0">
              <a:solidFill>
                <a:prstClr val="black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s-AR" altLang="es-AR" dirty="0" smtClean="0">
                <a:solidFill>
                  <a:prstClr val="black"/>
                </a:solidFill>
              </a:rPr>
              <a:t>Cambios de modelos y políticas</a:t>
            </a:r>
            <a:endParaRPr lang="es-AR" altLang="es-A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43710"/>
            <a:ext cx="8229600" cy="5818134"/>
          </a:xfrm>
        </p:spPr>
        <p:txBody>
          <a:bodyPr/>
          <a:lstStyle/>
          <a:p>
            <a:pPr marL="0" indent="0" algn="just" defTabSz="266700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s-AR" altLang="es-A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defTabSz="266700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s-AR" altLang="es-AR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702000" y="1412776"/>
            <a:ext cx="7761600" cy="4705200"/>
            <a:chOff x="702000" y="1605600"/>
            <a:chExt cx="7761600" cy="4324848"/>
          </a:xfrm>
        </p:grpSpPr>
        <p:pic>
          <p:nvPicPr>
            <p:cNvPr id="19458" name="Picture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00" y="1605600"/>
              <a:ext cx="7761600" cy="4324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3 Conector recto"/>
            <p:cNvCxnSpPr/>
            <p:nvPr/>
          </p:nvCxnSpPr>
          <p:spPr>
            <a:xfrm>
              <a:off x="4149477" y="2636912"/>
              <a:ext cx="0" cy="261133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2489101" y="2793628"/>
              <a:ext cx="0" cy="246702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4 CuadroTexto"/>
            <p:cNvSpPr txBox="1"/>
            <p:nvPr/>
          </p:nvSpPr>
          <p:spPr>
            <a:xfrm rot="20297960">
              <a:off x="4073277" y="4813151"/>
              <a:ext cx="1358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AR" sz="12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s-AR" sz="1200" b="1" baseline="-250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s-AR" sz="12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US$ 11,500</a:t>
              </a:r>
              <a:endParaRPr lang="es-AR" sz="1200" b="1" baseline="-25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 rot="20297960">
              <a:off x="2433878" y="4807636"/>
              <a:ext cx="1358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AR" sz="12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s-AR" sz="1200" b="1" baseline="-250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s-AR" sz="12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US$ 5,550</a:t>
              </a:r>
              <a:endParaRPr lang="es-AR" sz="1200" b="1" baseline="-250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929308" y="6165304"/>
            <a:ext cx="476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elaboración propia en base a GGDC 10-sector y Maddison Project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G5: EEUU, Reino Unido, Alemania, Francia e Italia</a:t>
            </a:r>
            <a:endParaRPr lang="es-ES_tradnl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2987824" y="188640"/>
            <a:ext cx="6086475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s-AR" altLang="es-AR" sz="2800" b="1" dirty="0" smtClean="0">
                <a:solidFill>
                  <a:srgbClr val="0070C0"/>
                </a:solidFill>
              </a:rPr>
              <a:t>Argentina: desindustrialización prematura (I)  </a:t>
            </a:r>
            <a:endParaRPr lang="es-AR" altLang="es-AR" sz="2800" b="1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02000" y="980728"/>
            <a:ext cx="20970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 smtClean="0">
                <a:latin typeface="Calibri" panose="020F0502020204030204" pitchFamily="34" charset="0"/>
              </a:rPr>
              <a:t>Empleo industrial vs empleo total</a:t>
            </a:r>
            <a:endParaRPr lang="es-A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29308" y="6237312"/>
            <a:ext cx="358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elaboración propia en base a GGDC 10-sector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G5: EEUU, Reino Unido, Alemania, Francia e Italia</a:t>
            </a:r>
            <a:endParaRPr lang="es-ES_tradnl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" y="1412776"/>
            <a:ext cx="7761600" cy="47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2987824" y="188640"/>
            <a:ext cx="6086475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s-AR" altLang="es-AR" sz="2800" b="1" dirty="0" smtClean="0">
                <a:solidFill>
                  <a:srgbClr val="0070C0"/>
                </a:solidFill>
              </a:rPr>
              <a:t>Argentina: desindustrialización prematura (II) </a:t>
            </a:r>
            <a:endParaRPr lang="es-AR" altLang="es-AR" sz="2800" b="1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02000" y="836712"/>
            <a:ext cx="1540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100" dirty="0" smtClean="0">
                <a:latin typeface="Calibri" panose="020F0502020204030204" pitchFamily="34" charset="0"/>
              </a:rPr>
              <a:t>PBI industrial per cápita</a:t>
            </a:r>
            <a:br>
              <a:rPr lang="es-AR" sz="1100" dirty="0" smtClean="0">
                <a:latin typeface="Calibri" panose="020F0502020204030204" pitchFamily="34" charset="0"/>
              </a:rPr>
            </a:br>
            <a:r>
              <a:rPr lang="es-AR" sz="1100" dirty="0" smtClean="0">
                <a:latin typeface="Calibri" panose="020F0502020204030204" pitchFamily="34" charset="0"/>
              </a:rPr>
              <a:t>(1950-2006)</a:t>
            </a:r>
            <a:endParaRPr lang="es-A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7162" y="1052736"/>
            <a:ext cx="1540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PBI </a:t>
            </a:r>
            <a:r>
              <a:rPr lang="es-A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per </a:t>
            </a:r>
            <a:r>
              <a:rPr lang="es-AR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cápita</a:t>
            </a:r>
            <a:br>
              <a:rPr lang="es-AR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(Índice </a:t>
            </a:r>
            <a:r>
              <a:rPr lang="es-A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1950=100</a:t>
            </a:r>
            <a:r>
              <a:rPr lang="es-AR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AR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2" y="1605600"/>
            <a:ext cx="7761600" cy="47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 rot="19231747">
            <a:off x="1048359" y="2295981"/>
            <a:ext cx="243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007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media 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007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crecimiento anual: 3,5%</a:t>
            </a:r>
          </a:p>
        </p:txBody>
      </p:sp>
      <p:sp>
        <p:nvSpPr>
          <p:cNvPr id="9" name="8 Forma libre"/>
          <p:cNvSpPr/>
          <p:nvPr/>
        </p:nvSpPr>
        <p:spPr>
          <a:xfrm rot="154223">
            <a:off x="1722744" y="2211476"/>
            <a:ext cx="2016224" cy="1747297"/>
          </a:xfrm>
          <a:custGeom>
            <a:avLst/>
            <a:gdLst>
              <a:gd name="connsiteX0" fmla="*/ 0 w 2019868"/>
              <a:gd name="connsiteY0" fmla="*/ 1692322 h 1692322"/>
              <a:gd name="connsiteX1" fmla="*/ 668740 w 2019868"/>
              <a:gd name="connsiteY1" fmla="*/ 600502 h 1692322"/>
              <a:gd name="connsiteX2" fmla="*/ 2019868 w 2019868"/>
              <a:gd name="connsiteY2" fmla="*/ 0 h 1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9868" h="1692322">
                <a:moveTo>
                  <a:pt x="0" y="1692322"/>
                </a:moveTo>
                <a:cubicBezTo>
                  <a:pt x="166047" y="1287439"/>
                  <a:pt x="332095" y="882556"/>
                  <a:pt x="668740" y="600502"/>
                </a:cubicBezTo>
                <a:cubicBezTo>
                  <a:pt x="1005385" y="318448"/>
                  <a:pt x="1794680" y="93260"/>
                  <a:pt x="2019868" y="0"/>
                </a:cubicBezTo>
              </a:path>
            </a:pathLst>
          </a:custGeom>
          <a:noFill/>
          <a:ln w="31750">
            <a:solidFill>
              <a:srgbClr val="007E39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srgbClr val="FFFFFF"/>
              </a:solidFill>
            </a:endParaRPr>
          </a:p>
        </p:txBody>
      </p:sp>
      <p:sp>
        <p:nvSpPr>
          <p:cNvPr id="8" name="7 Forma libre"/>
          <p:cNvSpPr/>
          <p:nvPr/>
        </p:nvSpPr>
        <p:spPr>
          <a:xfrm rot="21286074" flipV="1">
            <a:off x="3926546" y="2401412"/>
            <a:ext cx="2086492" cy="1655369"/>
          </a:xfrm>
          <a:custGeom>
            <a:avLst/>
            <a:gdLst>
              <a:gd name="connsiteX0" fmla="*/ 0 w 2019868"/>
              <a:gd name="connsiteY0" fmla="*/ 1692322 h 1692322"/>
              <a:gd name="connsiteX1" fmla="*/ 668740 w 2019868"/>
              <a:gd name="connsiteY1" fmla="*/ 600502 h 1692322"/>
              <a:gd name="connsiteX2" fmla="*/ 2019868 w 2019868"/>
              <a:gd name="connsiteY2" fmla="*/ 0 h 1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9868" h="1692322">
                <a:moveTo>
                  <a:pt x="0" y="1692322"/>
                </a:moveTo>
                <a:cubicBezTo>
                  <a:pt x="166047" y="1287439"/>
                  <a:pt x="332095" y="882556"/>
                  <a:pt x="668740" y="600502"/>
                </a:cubicBezTo>
                <a:cubicBezTo>
                  <a:pt x="1005385" y="318448"/>
                  <a:pt x="1794680" y="93260"/>
                  <a:pt x="2019868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srgbClr val="FFFF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rot="2210355">
            <a:off x="3473912" y="3467547"/>
            <a:ext cx="2077677" cy="51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media de crecimiento anual: -2,1%</a:t>
            </a:r>
          </a:p>
        </p:txBody>
      </p:sp>
      <p:sp>
        <p:nvSpPr>
          <p:cNvPr id="11" name="10 Forma libre"/>
          <p:cNvSpPr/>
          <p:nvPr/>
        </p:nvSpPr>
        <p:spPr>
          <a:xfrm rot="21405629">
            <a:off x="4052664" y="2121153"/>
            <a:ext cx="3266466" cy="393700"/>
          </a:xfrm>
          <a:custGeom>
            <a:avLst/>
            <a:gdLst>
              <a:gd name="connsiteX0" fmla="*/ 0 w 3632200"/>
              <a:gd name="connsiteY0" fmla="*/ 0 h 393700"/>
              <a:gd name="connsiteX1" fmla="*/ 3632200 w 3632200"/>
              <a:gd name="connsiteY1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2200" h="393700">
                <a:moveTo>
                  <a:pt x="0" y="0"/>
                </a:moveTo>
                <a:lnTo>
                  <a:pt x="3632200" y="39370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239430">
            <a:off x="4596480" y="1790074"/>
            <a:ext cx="220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media de crecimiento anual: -0,2%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2987824" y="188640"/>
            <a:ext cx="60864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s-AR" altLang="es-AR" sz="2800" b="1" dirty="0" smtClean="0">
                <a:solidFill>
                  <a:srgbClr val="0070C0"/>
                </a:solidFill>
              </a:rPr>
              <a:t>Argentina: los ciclos dentro</a:t>
            </a:r>
            <a:br>
              <a:rPr lang="es-AR" altLang="es-AR" sz="2800" b="1" dirty="0" smtClean="0">
                <a:solidFill>
                  <a:srgbClr val="0070C0"/>
                </a:solidFill>
              </a:rPr>
            </a:br>
            <a:r>
              <a:rPr lang="es-AR" altLang="es-AR" sz="2800" b="1" dirty="0" smtClean="0">
                <a:solidFill>
                  <a:srgbClr val="0070C0"/>
                </a:solidFill>
              </a:rPr>
              <a:t>del ciclo industrial</a:t>
            </a:r>
            <a:endParaRPr lang="es-AR" altLang="es-A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021558" y="122908"/>
            <a:ext cx="608694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AR"/>
            </a:defPPr>
            <a:lvl1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r"/>
            <a:r>
              <a:rPr lang="es-AR" altLang="es-AR" dirty="0"/>
              <a:t>Argentina: </a:t>
            </a:r>
            <a:r>
              <a:rPr lang="es-AR" altLang="es-AR" dirty="0" smtClean="0"/>
              <a:t>ciclos políticos y</a:t>
            </a:r>
            <a:br>
              <a:rPr lang="es-AR" altLang="es-AR" dirty="0" smtClean="0"/>
            </a:br>
            <a:r>
              <a:rPr lang="es-AR" altLang="es-AR" dirty="0" smtClean="0"/>
              <a:t>trayectoria industrial</a:t>
            </a:r>
            <a:endParaRPr lang="es-AR" alt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887523"/>
            <a:ext cx="16722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100" dirty="0" smtClean="0"/>
              <a:t>PBI industrial per cápita</a:t>
            </a:r>
            <a:br>
              <a:rPr lang="es-AR" sz="1100" dirty="0" smtClean="0"/>
            </a:br>
            <a:r>
              <a:rPr lang="es-AR" sz="1100" dirty="0" smtClean="0"/>
              <a:t>(número índice)</a:t>
            </a:r>
            <a:br>
              <a:rPr lang="es-AR" sz="1100" dirty="0" smtClean="0"/>
            </a:br>
            <a:r>
              <a:rPr lang="es-AR" sz="1100" dirty="0" smtClean="0"/>
              <a:t>inicio de cada etapa = 100</a:t>
            </a:r>
            <a:endParaRPr lang="es-AR" sz="1100" dirty="0"/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171424"/>
              </p:ext>
            </p:extLst>
          </p:nvPr>
        </p:nvGraphicFramePr>
        <p:xfrm>
          <a:off x="323528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388424" y="194325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1975</a:t>
            </a:r>
            <a:endParaRPr lang="es-AR" sz="1100" b="1" dirty="0"/>
          </a:p>
        </p:txBody>
      </p:sp>
    </p:spTree>
    <p:extLst>
      <p:ext uri="{BB962C8B-B14F-4D97-AF65-F5344CB8AC3E}">
        <p14:creationId xmlns:p14="http://schemas.microsoft.com/office/powerpoint/2010/main" val="27333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752293"/>
              </p:ext>
            </p:extLst>
          </p:nvPr>
        </p:nvGraphicFramePr>
        <p:xfrm>
          <a:off x="179512" y="1412776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7" y="1112330"/>
            <a:ext cx="19335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100" dirty="0" smtClean="0"/>
              <a:t>PBI industrial per cápita</a:t>
            </a:r>
            <a:br>
              <a:rPr lang="es-AR" sz="1100" dirty="0" smtClean="0"/>
            </a:br>
            <a:r>
              <a:rPr lang="es-AR" sz="1100" dirty="0" smtClean="0"/>
              <a:t>(a precios constantes de 1993)</a:t>
            </a:r>
            <a:endParaRPr lang="es-AR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99592" y="2051537"/>
            <a:ext cx="1234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industrialización</a:t>
            </a:r>
            <a:endParaRPr lang="es-AR" sz="1200" b="1" dirty="0"/>
          </a:p>
        </p:txBody>
      </p:sp>
      <p:sp>
        <p:nvSpPr>
          <p:cNvPr id="8" name="5 CuadroTexto"/>
          <p:cNvSpPr txBox="1"/>
          <p:nvPr/>
        </p:nvSpPr>
        <p:spPr>
          <a:xfrm>
            <a:off x="3030865" y="1676042"/>
            <a:ext cx="1140780" cy="4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200" b="1" dirty="0" smtClean="0"/>
              <a:t>fragmentación</a:t>
            </a:r>
          </a:p>
          <a:p>
            <a:pPr algn="ctr"/>
            <a:r>
              <a:rPr lang="es-AR" sz="1200" b="1" dirty="0" smtClean="0"/>
              <a:t>productiva</a:t>
            </a:r>
            <a:endParaRPr lang="es-AR" sz="1200" b="1" dirty="0"/>
          </a:p>
        </p:txBody>
      </p:sp>
      <p:sp>
        <p:nvSpPr>
          <p:cNvPr id="9" name="5 CuadroTexto"/>
          <p:cNvSpPr txBox="1"/>
          <p:nvPr/>
        </p:nvSpPr>
        <p:spPr>
          <a:xfrm>
            <a:off x="4776521" y="2125674"/>
            <a:ext cx="1163631" cy="4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200" b="1" dirty="0"/>
              <a:t>m</a:t>
            </a:r>
            <a:r>
              <a:rPr lang="es-AR" sz="1200" b="1" dirty="0" smtClean="0"/>
              <a:t>odernización</a:t>
            </a:r>
            <a:br>
              <a:rPr lang="es-AR" sz="1200" b="1" dirty="0" smtClean="0"/>
            </a:br>
            <a:r>
              <a:rPr lang="es-AR" sz="1200" b="1" dirty="0" smtClean="0"/>
              <a:t>heterogénea</a:t>
            </a:r>
            <a:endParaRPr lang="es-AR" sz="1200" b="1" dirty="0"/>
          </a:p>
        </p:txBody>
      </p:sp>
      <p:sp>
        <p:nvSpPr>
          <p:cNvPr id="10" name="5 CuadroTexto"/>
          <p:cNvSpPr txBox="1"/>
          <p:nvPr/>
        </p:nvSpPr>
        <p:spPr>
          <a:xfrm>
            <a:off x="6135353" y="1649947"/>
            <a:ext cx="1403478" cy="461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200" b="1" dirty="0" smtClean="0"/>
              <a:t>reindustrialización</a:t>
            </a:r>
          </a:p>
          <a:p>
            <a:pPr algn="ctr"/>
            <a:r>
              <a:rPr lang="es-AR" sz="1200" b="1" dirty="0" smtClean="0"/>
              <a:t>parcial</a:t>
            </a:r>
            <a:endParaRPr lang="es-AR" sz="12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021558" y="122908"/>
            <a:ext cx="608694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AR"/>
            </a:defPPr>
            <a:lvl1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r"/>
            <a:r>
              <a:rPr lang="es-AR" altLang="es-AR" dirty="0"/>
              <a:t>Argentina: </a:t>
            </a:r>
            <a:r>
              <a:rPr lang="es-AR" altLang="es-AR" dirty="0" smtClean="0"/>
              <a:t>ciclos y transformaciones</a:t>
            </a:r>
            <a:br>
              <a:rPr lang="es-AR" altLang="es-AR" dirty="0" smtClean="0"/>
            </a:br>
            <a:r>
              <a:rPr lang="es-AR" altLang="es-AR" dirty="0" smtClean="0"/>
              <a:t>en la industria</a:t>
            </a:r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7440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150259"/>
              </p:ext>
            </p:extLst>
          </p:nvPr>
        </p:nvGraphicFramePr>
        <p:xfrm>
          <a:off x="323528" y="1412776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7" y="1112330"/>
            <a:ext cx="19335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100" dirty="0" smtClean="0"/>
              <a:t>PBI industrial per cápita</a:t>
            </a:r>
            <a:br>
              <a:rPr lang="es-AR" sz="1100" dirty="0" smtClean="0"/>
            </a:br>
            <a:r>
              <a:rPr lang="es-AR" sz="1100" dirty="0" smtClean="0"/>
              <a:t>(a precios constantes de 1993)</a:t>
            </a:r>
            <a:endParaRPr lang="es-AR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99592" y="2051537"/>
            <a:ext cx="1234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industrialización</a:t>
            </a:r>
            <a:endParaRPr lang="es-AR" sz="1200" b="1" dirty="0"/>
          </a:p>
        </p:txBody>
      </p:sp>
      <p:sp>
        <p:nvSpPr>
          <p:cNvPr id="8" name="5 CuadroTexto"/>
          <p:cNvSpPr txBox="1"/>
          <p:nvPr/>
        </p:nvSpPr>
        <p:spPr>
          <a:xfrm>
            <a:off x="3030865" y="1676042"/>
            <a:ext cx="1140780" cy="4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200" b="1" dirty="0" smtClean="0"/>
              <a:t>fragmentación</a:t>
            </a:r>
          </a:p>
          <a:p>
            <a:pPr algn="ctr"/>
            <a:r>
              <a:rPr lang="es-AR" sz="1200" b="1" dirty="0" smtClean="0"/>
              <a:t>productiva</a:t>
            </a:r>
            <a:endParaRPr lang="es-AR" sz="1200" b="1" dirty="0"/>
          </a:p>
        </p:txBody>
      </p:sp>
      <p:sp>
        <p:nvSpPr>
          <p:cNvPr id="9" name="5 CuadroTexto"/>
          <p:cNvSpPr txBox="1"/>
          <p:nvPr/>
        </p:nvSpPr>
        <p:spPr>
          <a:xfrm>
            <a:off x="4776521" y="2125674"/>
            <a:ext cx="1163631" cy="4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200" b="1" dirty="0"/>
              <a:t>m</a:t>
            </a:r>
            <a:r>
              <a:rPr lang="es-AR" sz="1200" b="1" dirty="0" smtClean="0"/>
              <a:t>odernización</a:t>
            </a:r>
            <a:br>
              <a:rPr lang="es-AR" sz="1200" b="1" dirty="0" smtClean="0"/>
            </a:br>
            <a:r>
              <a:rPr lang="es-AR" sz="1200" b="1" dirty="0" smtClean="0"/>
              <a:t>heterogénea</a:t>
            </a:r>
            <a:endParaRPr lang="es-AR" sz="1200" b="1" dirty="0"/>
          </a:p>
        </p:txBody>
      </p:sp>
      <p:sp>
        <p:nvSpPr>
          <p:cNvPr id="10" name="5 CuadroTexto"/>
          <p:cNvSpPr txBox="1"/>
          <p:nvPr/>
        </p:nvSpPr>
        <p:spPr>
          <a:xfrm>
            <a:off x="6135353" y="1649947"/>
            <a:ext cx="1403478" cy="461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200" b="1" dirty="0" smtClean="0"/>
              <a:t>reindustrialización</a:t>
            </a:r>
          </a:p>
          <a:p>
            <a:pPr algn="ctr"/>
            <a:r>
              <a:rPr lang="es-AR" sz="1200" b="1" dirty="0" smtClean="0"/>
              <a:t>parcial</a:t>
            </a:r>
            <a:endParaRPr lang="es-AR" sz="12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021558" y="122908"/>
            <a:ext cx="608694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AR"/>
            </a:defPPr>
            <a:lvl1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algn="r"/>
            <a:r>
              <a:rPr lang="es-AR" altLang="es-AR" dirty="0"/>
              <a:t>Argentina: </a:t>
            </a:r>
            <a:r>
              <a:rPr lang="es-AR" altLang="es-AR" dirty="0" smtClean="0"/>
              <a:t>ciclos y transformaciones</a:t>
            </a:r>
            <a:br>
              <a:rPr lang="es-AR" altLang="es-AR" dirty="0" smtClean="0"/>
            </a:br>
            <a:r>
              <a:rPr lang="es-AR" altLang="es-AR" dirty="0" smtClean="0"/>
              <a:t>en la industria</a:t>
            </a:r>
            <a:endParaRPr lang="es-AR" alt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023922" y="1196968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 smtClean="0"/>
              <a:t>Índice de </a:t>
            </a:r>
            <a:r>
              <a:rPr lang="es-AR" sz="1100" dirty="0" err="1" smtClean="0"/>
              <a:t>Gini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4475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551</Words>
  <Application>Microsoft Office PowerPoint</Application>
  <PresentationFormat>Presentación en pantalla (4:3)</PresentationFormat>
  <Paragraphs>111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Píxel</vt:lpstr>
      <vt:lpstr>1_Tema de Office</vt:lpstr>
      <vt:lpstr>Tema de Office</vt:lpstr>
      <vt:lpstr>2_Tema de Office</vt:lpstr>
      <vt:lpstr>Los ciclos y la industria en Argentina  Evidencias y debate sobre la “desindustrialización”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fporta</dc:creator>
  <cp:lastModifiedBy>fporta</cp:lastModifiedBy>
  <cp:revision>44</cp:revision>
  <dcterms:created xsi:type="dcterms:W3CDTF">2019-10-17T15:38:30Z</dcterms:created>
  <dcterms:modified xsi:type="dcterms:W3CDTF">2019-10-22T20:11:33Z</dcterms:modified>
</cp:coreProperties>
</file>