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24"/>
  </p:notesMasterIdLst>
  <p:handoutMasterIdLst>
    <p:handoutMasterId r:id="rId25"/>
  </p:handoutMasterIdLst>
  <p:sldIdLst>
    <p:sldId id="356" r:id="rId3"/>
    <p:sldId id="340" r:id="rId4"/>
    <p:sldId id="364" r:id="rId5"/>
    <p:sldId id="343" r:id="rId6"/>
    <p:sldId id="366" r:id="rId7"/>
    <p:sldId id="365" r:id="rId8"/>
    <p:sldId id="344" r:id="rId9"/>
    <p:sldId id="357" r:id="rId10"/>
    <p:sldId id="358" r:id="rId11"/>
    <p:sldId id="359" r:id="rId12"/>
    <p:sldId id="345" r:id="rId13"/>
    <p:sldId id="346" r:id="rId14"/>
    <p:sldId id="347" r:id="rId15"/>
    <p:sldId id="361" r:id="rId16"/>
    <p:sldId id="362" r:id="rId17"/>
    <p:sldId id="363" r:id="rId18"/>
    <p:sldId id="348" r:id="rId19"/>
    <p:sldId id="349" r:id="rId20"/>
    <p:sldId id="350" r:id="rId21"/>
    <p:sldId id="351" r:id="rId22"/>
    <p:sldId id="352" r:id="rId23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ienvenido" id="{E75E278A-FF0E-49A4-B170-79828D63BBAD}">
          <p14:sldIdLst>
            <p14:sldId id="356"/>
            <p14:sldId id="340"/>
            <p14:sldId id="364"/>
            <p14:sldId id="343"/>
            <p14:sldId id="366"/>
            <p14:sldId id="365"/>
            <p14:sldId id="344"/>
            <p14:sldId id="357"/>
            <p14:sldId id="358"/>
            <p14:sldId id="359"/>
            <p14:sldId id="345"/>
            <p14:sldId id="346"/>
            <p14:sldId id="347"/>
            <p14:sldId id="361"/>
            <p14:sldId id="362"/>
            <p14:sldId id="363"/>
            <p14:sldId id="348"/>
            <p14:sldId id="349"/>
            <p14:sldId id="350"/>
            <p14:sldId id="351"/>
            <p14:sldId id="352"/>
          </p14:sldIdLst>
        </p14:section>
        <p14:section name="Diseñar, impresionar, trabajar en equipo" id="{B9B51309-D148-4332-87C2-07BE32FBCA3B}">
          <p14:sldIdLst/>
        </p14:section>
        <p14:section name="Más información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8" name="Autor" initials="A" lastIdx="0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FD5A2"/>
    <a:srgbClr val="B7F62A"/>
    <a:srgbClr val="795531"/>
    <a:srgbClr val="D24726"/>
    <a:srgbClr val="DD462F"/>
    <a:srgbClr val="169133"/>
    <a:srgbClr val="D2B4A6"/>
    <a:srgbClr val="734F29"/>
    <a:srgbClr val="AEB785"/>
    <a:srgbClr val="3B3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5" autoAdjust="0"/>
    <p:restoredTop sz="94485" autoAdjust="0"/>
  </p:normalViewPr>
  <p:slideViewPr>
    <p:cSldViewPr snapToGrid="0">
      <p:cViewPr varScale="1">
        <p:scale>
          <a:sx n="83" d="100"/>
          <a:sy n="83" d="100"/>
        </p:scale>
        <p:origin x="85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4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04"/>
    </p:cViewPr>
  </p:sorterViewPr>
  <p:notesViewPr>
    <p:cSldViewPr snapToGrid="0">
      <p:cViewPr varScale="1">
        <p:scale>
          <a:sx n="62" d="100"/>
          <a:sy n="62" d="100"/>
        </p:scale>
        <p:origin x="33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D413F-0307-433F-AA4A-6C43392E8021}" type="datetimeFigureOut">
              <a:rPr lang="es-AR" smtClean="0"/>
              <a:t>14/06/2017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12D58-8373-4C8E-A1FC-B6F8DE17C38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60031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935D-28F3-4854-98DD-63CC31674109}" type="slidenum">
              <a:rPr lang="es-AR" smtClean="0">
                <a:solidFill>
                  <a:prstClr val="black"/>
                </a:solidFill>
              </a:rPr>
              <a:pPr/>
              <a:t>1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08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935D-28F3-4854-98DD-63CC31674109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28751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935D-28F3-4854-98DD-63CC31674109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89859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935D-28F3-4854-98DD-63CC31674109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10997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935D-28F3-4854-98DD-63CC31674109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82377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935D-28F3-4854-98DD-63CC31674109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03634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935D-28F3-4854-98DD-63CC31674109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87198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935D-28F3-4854-98DD-63CC31674109}" type="slidenum">
              <a:rPr lang="es-AR" smtClean="0"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0457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935D-28F3-4854-98DD-63CC31674109}" type="slidenum">
              <a:rPr lang="es-AR" smtClean="0"/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82577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935D-28F3-4854-98DD-63CC31674109}" type="slidenum">
              <a:rPr lang="es-AR" smtClean="0"/>
              <a:t>18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60486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935D-28F3-4854-98DD-63CC31674109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56898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935D-28F3-4854-98DD-63CC31674109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71074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935D-28F3-4854-98DD-63CC31674109}" type="slidenum">
              <a:rPr lang="es-AR" smtClean="0"/>
              <a:t>20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760638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935D-28F3-4854-98DD-63CC31674109}" type="slidenum">
              <a:rPr lang="es-AR" smtClean="0"/>
              <a:t>21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98955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935D-28F3-4854-98DD-63CC31674109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05225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935D-28F3-4854-98DD-63CC31674109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5771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935D-28F3-4854-98DD-63CC31674109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6358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935D-28F3-4854-98DD-63CC31674109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27500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935D-28F3-4854-98DD-63CC31674109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28620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935D-28F3-4854-98DD-63CC31674109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93195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935D-28F3-4854-98DD-63CC31674109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5653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436E2-B001-4362-B8F2-CB5C9606A046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14/06/2017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923AF-965D-4FD6-A1C2-E61229F5DE0D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49454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16EB5-E446-4CE2-B516-3C9AA040AA3F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14/06/2017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0FA9E-6EC4-4159-97E2-385F744CFC28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8771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C2B3-C97C-454F-B396-C4035F18C3BF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14/06/2017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6FA9D-E68D-4691-8106-68A73ADDE6B0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80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62A2A-0494-4583-BB8C-0F71DA009B44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14/06/2017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D26D-C8CE-4F32-9540-6714D9849991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4328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D09E1-26DD-4325-BB94-0EDEDC6552CF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14/06/2017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48A2B-7741-46D6-B5EA-38F781E773B2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39637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2890E-0EDA-493C-B6FB-6106617BE28F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14/06/2017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662C2-0814-476F-8605-E6E242B6CC50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891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F62D6-920C-466B-9A13-5129E61D47E1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14/06/2017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D97BA-9179-483B-8E80-E2F88C844EB5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4283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70363-48DB-45AF-A699-2E6F961AB495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14/06/2017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E3418-EAB8-4A7A-86C2-4E769DDCD753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8747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BCFA8-00DE-48E8-B576-058C98050B20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14/06/2017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A98D6-552B-4461-A2BE-7713DCA5A2BE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9376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8D797-8DB4-4527-8F6D-8EA3DD48848A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14/06/2017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43916-6A31-4F49-B226-2EB3E92527A9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961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8ACD5-8003-4B16-ADE6-B2887AF09118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14/06/2017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0B40C-FAF2-4CC8-BC40-5BFD1C42073A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2380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A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EE7BC3-0D2E-4F29-BBE7-79ECF35B117B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14/06/2017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983B52-A0DE-4D03-970C-A91801C3273D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4.tiff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1.png"/><Relationship Id="rId20" Type="http://schemas.openxmlformats.org/officeDocument/2006/relationships/image" Target="../media/image14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9.jpe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701742"/>
            <a:ext cx="12192000" cy="1562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8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578732"/>
            <a:ext cx="5150734" cy="4629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323528" y="1196752"/>
            <a:ext cx="80648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b="1" dirty="0">
                <a:solidFill>
                  <a:prstClr val="white"/>
                </a:solidFill>
                <a:cs typeface="Calibri"/>
              </a:rPr>
              <a:t>PRINCIPALES OBJETIVOS ALCANZADOS </a:t>
            </a:r>
            <a:r>
              <a:rPr lang="es-ES_tradnl" sz="2500" dirty="0">
                <a:solidFill>
                  <a:prstClr val="white"/>
                </a:solidFill>
                <a:cs typeface="Calibri"/>
              </a:rPr>
              <a:t>ENTRE </a:t>
            </a:r>
            <a:r>
              <a:rPr lang="es-ES_tradnl" sz="2500" dirty="0" smtClean="0">
                <a:solidFill>
                  <a:prstClr val="white"/>
                </a:solidFill>
                <a:cs typeface="Calibri"/>
              </a:rPr>
              <a:t>2008 </a:t>
            </a:r>
            <a:r>
              <a:rPr lang="es-ES_tradnl" sz="2500" dirty="0">
                <a:solidFill>
                  <a:prstClr val="white"/>
                </a:solidFill>
                <a:cs typeface="Calibri"/>
              </a:rPr>
              <a:t>Y </a:t>
            </a:r>
            <a:r>
              <a:rPr lang="es-ES_tradnl" sz="2500" dirty="0" smtClean="0">
                <a:solidFill>
                  <a:prstClr val="white"/>
                </a:solidFill>
                <a:cs typeface="Calibri"/>
              </a:rPr>
              <a:t>2016</a:t>
            </a:r>
            <a:endParaRPr lang="es-ES_tradnl" sz="2500" dirty="0">
              <a:solidFill>
                <a:prstClr val="white"/>
              </a:solidFill>
              <a:cs typeface="Calibri"/>
            </a:endParaRPr>
          </a:p>
        </p:txBody>
      </p:sp>
      <p:sp>
        <p:nvSpPr>
          <p:cNvPr id="13" name="Rectangle 13"/>
          <p:cNvSpPr/>
          <p:nvPr/>
        </p:nvSpPr>
        <p:spPr>
          <a:xfrm>
            <a:off x="0" y="5182860"/>
            <a:ext cx="12192000" cy="161070"/>
          </a:xfrm>
          <a:prstGeom prst="rect">
            <a:avLst/>
          </a:prstGeom>
          <a:solidFill>
            <a:srgbClr val="144AA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23527" y="1183865"/>
            <a:ext cx="10753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b="1" dirty="0" smtClean="0">
                <a:solidFill>
                  <a:prstClr val="white"/>
                </a:solidFill>
                <a:cs typeface="Calibri"/>
              </a:rPr>
              <a:t>POLÍTICAS PÚBLICAS DISEÑADAS POR EL PODER JUDICIAL</a:t>
            </a:r>
            <a:endParaRPr lang="es-ES_tradnl" sz="2500" dirty="0">
              <a:solidFill>
                <a:prstClr val="white"/>
              </a:solidFill>
              <a:cs typeface="Calibri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94"/>
          <a:stretch/>
        </p:blipFill>
        <p:spPr>
          <a:xfrm>
            <a:off x="1689100" y="5563937"/>
            <a:ext cx="2717800" cy="98318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5501774"/>
            <a:ext cx="4265870" cy="104535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342662" y="2233914"/>
            <a:ext cx="9352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/>
              <a:t>CONGRESO</a:t>
            </a:r>
            <a:r>
              <a:rPr lang="es-CL" sz="2800" dirty="0"/>
              <a:t> </a:t>
            </a:r>
            <a:r>
              <a:rPr lang="es-CL" sz="2800" b="1" dirty="0"/>
              <a:t>INTERNACIONAL</a:t>
            </a:r>
            <a:r>
              <a:rPr lang="es-CL" sz="2800" dirty="0"/>
              <a:t> </a:t>
            </a:r>
            <a:r>
              <a:rPr lang="es-CL" sz="2800" b="1" dirty="0"/>
              <a:t>SOBRE “</a:t>
            </a:r>
            <a:r>
              <a:rPr lang="es-CL" sz="2800" b="1" dirty="0" smtClean="0"/>
              <a:t>POLÍTICAS PÚBLICAS </a:t>
            </a:r>
            <a:r>
              <a:rPr lang="es-CL" sz="2800" b="1" dirty="0"/>
              <a:t>Y </a:t>
            </a:r>
            <a:r>
              <a:rPr lang="es-CL" sz="2800" b="1" dirty="0" smtClean="0"/>
              <a:t>GESTIÓN </a:t>
            </a:r>
            <a:r>
              <a:rPr lang="es-CL" sz="2800" b="1" dirty="0"/>
              <a:t>COLABORATIVA DE </a:t>
            </a:r>
            <a:r>
              <a:rPr lang="es-CL" sz="2800" b="1" dirty="0" smtClean="0"/>
              <a:t>RESOLUCIÓN </a:t>
            </a:r>
            <a:r>
              <a:rPr lang="es-CL" sz="2800" b="1" dirty="0"/>
              <a:t>DE CONFLICTOS”</a:t>
            </a:r>
            <a:endParaRPr lang="es-AR" sz="2800" dirty="0"/>
          </a:p>
        </p:txBody>
      </p:sp>
      <p:pic>
        <p:nvPicPr>
          <p:cNvPr id="10" name="Imagen 9" descr="marca_universidad_baja_resolucio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124" y="3342639"/>
            <a:ext cx="2927787" cy="1071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12" y="3408028"/>
            <a:ext cx="1301115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7900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87957" y="2040843"/>
            <a:ext cx="11760629" cy="4316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s-ES" sz="2200" b="1" dirty="0">
                <a:solidFill>
                  <a:srgbClr val="132E6D"/>
                </a:solidFill>
                <a:latin typeface="Calibri"/>
                <a:cs typeface="Calibri"/>
              </a:rPr>
              <a:t>Trabajo conjunto con Cortes provinciales</a:t>
            </a:r>
          </a:p>
          <a:p>
            <a:pPr marL="0" lvl="1">
              <a:lnSpc>
                <a:spcPct val="15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es-AR" sz="2000" b="1" dirty="0">
                <a:latin typeface="Calibri"/>
                <a:cs typeface="Calibri"/>
              </a:rPr>
              <a:t> Salta:</a:t>
            </a:r>
            <a:r>
              <a:rPr lang="es-AR" sz="2000" dirty="0">
                <a:latin typeface="Calibri"/>
                <a:cs typeface="Calibri"/>
              </a:rPr>
              <a:t> </a:t>
            </a:r>
            <a:r>
              <a:rPr lang="es-ES" sz="2000" dirty="0">
                <a:latin typeface="Calibri"/>
                <a:cs typeface="Calibri"/>
              </a:rPr>
              <a:t>contrató mediadores en </a:t>
            </a:r>
            <a:r>
              <a:rPr lang="es-ES" sz="2000" dirty="0" err="1">
                <a:latin typeface="Calibri"/>
                <a:cs typeface="Calibri"/>
              </a:rPr>
              <a:t>Cafayate</a:t>
            </a:r>
            <a:r>
              <a:rPr lang="es-ES" sz="2000" dirty="0">
                <a:latin typeface="Calibri"/>
                <a:cs typeface="Calibri"/>
              </a:rPr>
              <a:t> y en el Distrito Centro (2015). Incorporó un traductor de lengua Chorote y habilitó un edificio judicial en </a:t>
            </a:r>
            <a:r>
              <a:rPr lang="es-ES" sz="2000" dirty="0" err="1">
                <a:latin typeface="Calibri"/>
                <a:cs typeface="Calibri"/>
              </a:rPr>
              <a:t>Tartagal</a:t>
            </a:r>
            <a:r>
              <a:rPr lang="es-ES" sz="2000" dirty="0">
                <a:latin typeface="Calibri"/>
                <a:cs typeface="Calibri"/>
              </a:rPr>
              <a:t> con señalética en idioma </a:t>
            </a:r>
            <a:r>
              <a:rPr lang="es-ES" sz="2000" dirty="0" err="1">
                <a:latin typeface="Calibri"/>
                <a:cs typeface="Calibri"/>
              </a:rPr>
              <a:t>Wichí</a:t>
            </a:r>
            <a:r>
              <a:rPr lang="es-ES" sz="2000" dirty="0">
                <a:latin typeface="Calibri"/>
                <a:cs typeface="Calibri"/>
              </a:rPr>
              <a:t> (2015).</a:t>
            </a:r>
            <a:endParaRPr lang="es-AR" sz="2000" dirty="0">
              <a:latin typeface="Calibri"/>
              <a:cs typeface="Calibri"/>
            </a:endParaRPr>
          </a:p>
          <a:p>
            <a:pPr marL="0" lvl="1">
              <a:lnSpc>
                <a:spcPct val="15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es-ES" sz="2000" b="1" dirty="0">
                <a:latin typeface="Calibri"/>
                <a:cs typeface="Calibri"/>
              </a:rPr>
              <a:t> San Luis:</a:t>
            </a:r>
            <a:r>
              <a:rPr lang="es-ES" sz="2000" dirty="0">
                <a:latin typeface="Calibri"/>
                <a:cs typeface="Calibri"/>
              </a:rPr>
              <a:t> inauguró salas de mediación en El Trapiche (2015) y creó consultorios de Patrocinio Jurídico Gratuito en las facultades de Derechos de las universidades de San Luis y Católica de Cuyo (2015). </a:t>
            </a:r>
          </a:p>
          <a:p>
            <a:pPr marL="0" lvl="1">
              <a:lnSpc>
                <a:spcPct val="15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es-ES" sz="2000" b="1" dirty="0">
                <a:latin typeface="Calibri"/>
                <a:cs typeface="Calibri"/>
              </a:rPr>
              <a:t> Santiago del Estero: </a:t>
            </a:r>
            <a:r>
              <a:rPr lang="es-ES" sz="2000" dirty="0">
                <a:latin typeface="Calibri"/>
                <a:cs typeface="Calibri"/>
              </a:rPr>
              <a:t>incorporó el Centro de Mediación Comunitaria y el Centro Judicial de Mediación (2015). Inauguró juzgados de género con competencia civil y penal (2016).</a:t>
            </a:r>
          </a:p>
          <a:p>
            <a:pPr marL="0" lvl="1">
              <a:lnSpc>
                <a:spcPct val="15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es-ES" sz="2000" b="1" dirty="0">
                <a:latin typeface="Calibri"/>
                <a:cs typeface="Calibri"/>
              </a:rPr>
              <a:t> Tucumán</a:t>
            </a:r>
            <a:r>
              <a:rPr lang="es-ES" sz="2000" dirty="0">
                <a:latin typeface="Calibri"/>
                <a:cs typeface="Calibri"/>
              </a:rPr>
              <a:t>: creó la Oficina de Derechos Humanos y Justicia (2015).</a:t>
            </a:r>
            <a:endParaRPr lang="es-AR" sz="2000" dirty="0">
              <a:latin typeface="Calibri"/>
              <a:cs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1196752"/>
            <a:ext cx="12192000" cy="648072"/>
            <a:chOff x="0" y="1412776"/>
            <a:chExt cx="9144000" cy="504056"/>
          </a:xfrm>
        </p:grpSpPr>
        <p:sp>
          <p:nvSpPr>
            <p:cNvPr id="8" name="Rectangle 7"/>
            <p:cNvSpPr/>
            <p:nvPr/>
          </p:nvSpPr>
          <p:spPr>
            <a:xfrm>
              <a:off x="0" y="1412776"/>
              <a:ext cx="9144000" cy="504056"/>
            </a:xfrm>
            <a:prstGeom prst="rect">
              <a:avLst/>
            </a:prstGeom>
            <a:solidFill>
              <a:srgbClr val="144AA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3528" y="1412776"/>
              <a:ext cx="806489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500" b="1" dirty="0">
                  <a:solidFill>
                    <a:schemeClr val="bg1"/>
                  </a:solidFill>
                  <a:latin typeface="Calibri"/>
                  <a:cs typeface="Calibri"/>
                </a:rPr>
                <a:t>PRINCIPALES OBJETIVOS ALCANZADOS </a:t>
              </a:r>
              <a:r>
                <a:rPr lang="es-ES_tradnl" sz="2500" dirty="0">
                  <a:solidFill>
                    <a:schemeClr val="bg1"/>
                  </a:solidFill>
                  <a:latin typeface="Calibri"/>
                  <a:cs typeface="Calibri"/>
                </a:rPr>
                <a:t>ENTRE 2014 Y 2016</a:t>
              </a:r>
            </a:p>
          </p:txBody>
        </p:sp>
      </p:grpSp>
      <p:pic>
        <p:nvPicPr>
          <p:cNvPr id="11" name="Picture 10" descr="LogoCNAJ_o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332656"/>
            <a:ext cx="1587108" cy="52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9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2135560" y="2492897"/>
            <a:ext cx="7992888" cy="849197"/>
            <a:chOff x="737574" y="2780928"/>
            <a:chExt cx="7992888" cy="849197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61299" r="11730"/>
            <a:stretch>
              <a:fillRect/>
            </a:stretch>
          </p:blipFill>
          <p:spPr bwMode="auto">
            <a:xfrm>
              <a:off x="3779912" y="2780928"/>
              <a:ext cx="1584176" cy="823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r="54639"/>
            <a:stretch>
              <a:fillRect/>
            </a:stretch>
          </p:blipFill>
          <p:spPr bwMode="auto">
            <a:xfrm>
              <a:off x="737574" y="2780928"/>
              <a:ext cx="2664296" cy="823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2" name="Picture 2" descr="http://1.bp.blogspot.com/-CHReJCL8Lkk/Tp1uicTAUsI/AAAAAAAAAGc/2lTp-0OZEPM/s1600/logo%2Bjusticia%2Bcolor.jpg"/>
            <p:cNvPicPr>
              <a:picLocks noChangeAspect="1" noChangeArrowheads="1"/>
            </p:cNvPicPr>
            <p:nvPr/>
          </p:nvPicPr>
          <p:blipFill>
            <a:blip r:embed="rId4" cstate="print"/>
            <a:srcRect l="4659" t="24474" r="5277" b="11522"/>
            <a:stretch>
              <a:fillRect/>
            </a:stretch>
          </p:blipFill>
          <p:spPr bwMode="auto">
            <a:xfrm>
              <a:off x="5652120" y="2780928"/>
              <a:ext cx="3078342" cy="849197"/>
            </a:xfrm>
            <a:prstGeom prst="rect">
              <a:avLst/>
            </a:prstGeom>
            <a:noFill/>
          </p:spPr>
        </p:pic>
      </p:grpSp>
      <p:grpSp>
        <p:nvGrpSpPr>
          <p:cNvPr id="2" name="Group 1"/>
          <p:cNvGrpSpPr/>
          <p:nvPr/>
        </p:nvGrpSpPr>
        <p:grpSpPr>
          <a:xfrm>
            <a:off x="3397702" y="3573017"/>
            <a:ext cx="5362594" cy="773941"/>
            <a:chOff x="1547664" y="3519155"/>
            <a:chExt cx="5362594" cy="773941"/>
          </a:xfrm>
        </p:grpSpPr>
        <p:sp>
          <p:nvSpPr>
            <p:cNvPr id="8" name="7 Rectángulo"/>
            <p:cNvSpPr/>
            <p:nvPr/>
          </p:nvSpPr>
          <p:spPr>
            <a:xfrm>
              <a:off x="1547664" y="3851756"/>
              <a:ext cx="2520280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s-ES" sz="1700" dirty="0">
                  <a:solidFill>
                    <a:srgbClr val="132E6D"/>
                  </a:solidFill>
                  <a:latin typeface="Calibri"/>
                  <a:cs typeface="Calibri"/>
                </a:rPr>
                <a:t>ASISTENCIA FINANCIERA:</a:t>
              </a:r>
            </a:p>
          </p:txBody>
        </p:sp>
        <p:pic>
          <p:nvPicPr>
            <p:cNvPr id="5123" name="Picture 3" descr="F:\CSJN\SCNJ\CNAJ-OVD-OM\eurosocial-H (1).t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11960" y="3519155"/>
              <a:ext cx="2698298" cy="773941"/>
            </a:xfrm>
            <a:prstGeom prst="rect">
              <a:avLst/>
            </a:prstGeom>
            <a:noFill/>
          </p:spPr>
        </p:pic>
      </p:grpSp>
      <p:sp>
        <p:nvSpPr>
          <p:cNvPr id="10" name="9 Rectángulo"/>
          <p:cNvSpPr/>
          <p:nvPr/>
        </p:nvSpPr>
        <p:spPr>
          <a:xfrm>
            <a:off x="1919536" y="4509121"/>
            <a:ext cx="8316416" cy="216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b="1" dirty="0">
                <a:latin typeface="Calibri"/>
                <a:cs typeface="Calibri"/>
              </a:rPr>
              <a:t>Objetivos: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s-ES" dirty="0">
                <a:latin typeface="Calibri"/>
                <a:cs typeface="Calibri"/>
              </a:rPr>
              <a:t>• Fortalecimiento de la mediación comunitaria.</a:t>
            </a:r>
          </a:p>
          <a:p>
            <a:pPr lvl="1">
              <a:spcAft>
                <a:spcPts val="600"/>
              </a:spcAft>
            </a:pPr>
            <a:r>
              <a:rPr lang="es-ES" dirty="0">
                <a:latin typeface="Calibri"/>
                <a:cs typeface="Calibri"/>
              </a:rPr>
              <a:t>• Talleres regionales para jueces de paz e integrantes de casas de justicia.</a:t>
            </a:r>
          </a:p>
          <a:p>
            <a:pPr lvl="1">
              <a:spcAft>
                <a:spcPts val="600"/>
              </a:spcAft>
            </a:pPr>
            <a:r>
              <a:rPr lang="es-ES" dirty="0">
                <a:latin typeface="Calibri"/>
                <a:cs typeface="Calibri"/>
              </a:rPr>
              <a:t>• Monitoreo y gestión de la mediación.</a:t>
            </a:r>
          </a:p>
          <a:p>
            <a:pPr lvl="1">
              <a:spcAft>
                <a:spcPts val="600"/>
              </a:spcAft>
            </a:pPr>
            <a:r>
              <a:rPr lang="es-ES" dirty="0">
                <a:latin typeface="Calibri"/>
                <a:cs typeface="Calibri"/>
              </a:rPr>
              <a:t>• Programas de formación y capacitación en mediación.</a:t>
            </a:r>
          </a:p>
          <a:p>
            <a:pPr lvl="1">
              <a:spcAft>
                <a:spcPts val="600"/>
              </a:spcAft>
            </a:pPr>
            <a:r>
              <a:rPr lang="es-ES" dirty="0">
                <a:latin typeface="Calibri"/>
                <a:cs typeface="Calibri"/>
              </a:rPr>
              <a:t>• Desarrollo y armonización de sistemas estadísticos.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847528" y="1844825"/>
            <a:ext cx="8208912" cy="43088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200" b="1" dirty="0">
                <a:solidFill>
                  <a:srgbClr val="132E6D"/>
                </a:solidFill>
                <a:latin typeface="Calibri"/>
                <a:cs typeface="Calibri"/>
              </a:rPr>
              <a:t>Plan Estratégico Nacional sobre RAD en Argentina</a:t>
            </a:r>
            <a:endParaRPr lang="es-ES" sz="2200" dirty="0">
              <a:solidFill>
                <a:srgbClr val="132E6D"/>
              </a:solidFill>
              <a:latin typeface="Calibri"/>
              <a:cs typeface="Calibri"/>
            </a:endParaRPr>
          </a:p>
        </p:txBody>
      </p:sp>
      <p:pic>
        <p:nvPicPr>
          <p:cNvPr id="17" name="Picture 16" descr="LogoCNAJ_ok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332656"/>
            <a:ext cx="1587108" cy="528140"/>
          </a:xfrm>
          <a:prstGeom prst="rect">
            <a:avLst/>
          </a:prstGeom>
        </p:spPr>
      </p:pic>
      <p:sp>
        <p:nvSpPr>
          <p:cNvPr id="18" name="Rectangle 7"/>
          <p:cNvSpPr/>
          <p:nvPr/>
        </p:nvSpPr>
        <p:spPr>
          <a:xfrm>
            <a:off x="0" y="1169009"/>
            <a:ext cx="12192000" cy="504056"/>
          </a:xfrm>
          <a:prstGeom prst="rect">
            <a:avLst/>
          </a:prstGeom>
          <a:solidFill>
            <a:srgbClr val="144AA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8"/>
          <p:cNvSpPr txBox="1"/>
          <p:nvPr/>
        </p:nvSpPr>
        <p:spPr>
          <a:xfrm>
            <a:off x="323404" y="1181072"/>
            <a:ext cx="80648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500" b="1" dirty="0">
                <a:solidFill>
                  <a:schemeClr val="bg1"/>
                </a:solidFill>
                <a:latin typeface="Calibri"/>
                <a:cs typeface="Calibri"/>
              </a:rPr>
              <a:t>PRINCIPALES OBJETIVOS ALCANZADOS </a:t>
            </a:r>
            <a:r>
              <a:rPr lang="es-ES_tradnl" sz="2500" dirty="0">
                <a:solidFill>
                  <a:schemeClr val="bg1"/>
                </a:solidFill>
                <a:latin typeface="Calibri"/>
                <a:cs typeface="Calibri"/>
              </a:rPr>
              <a:t>ENTRE </a:t>
            </a:r>
            <a:r>
              <a:rPr lang="es-ES_tradnl" sz="2500" dirty="0" smtClean="0">
                <a:solidFill>
                  <a:schemeClr val="bg1"/>
                </a:solidFill>
                <a:latin typeface="Calibri"/>
                <a:cs typeface="Calibri"/>
              </a:rPr>
              <a:t>2014 </a:t>
            </a:r>
            <a:r>
              <a:rPr lang="es-ES_tradnl" sz="2500" dirty="0">
                <a:solidFill>
                  <a:schemeClr val="bg1"/>
                </a:solidFill>
                <a:latin typeface="Calibri"/>
                <a:cs typeface="Calibri"/>
              </a:rPr>
              <a:t>Y 2016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0" y="578732"/>
            <a:ext cx="5150734" cy="4629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982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546" y="2204865"/>
            <a:ext cx="7375863" cy="416743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1196752"/>
            <a:ext cx="12192000" cy="504056"/>
            <a:chOff x="0" y="1412776"/>
            <a:chExt cx="9144000" cy="504056"/>
          </a:xfrm>
        </p:grpSpPr>
        <p:sp>
          <p:nvSpPr>
            <p:cNvPr id="11" name="Rectangle 10"/>
            <p:cNvSpPr/>
            <p:nvPr/>
          </p:nvSpPr>
          <p:spPr>
            <a:xfrm>
              <a:off x="0" y="1412776"/>
              <a:ext cx="9144000" cy="504056"/>
            </a:xfrm>
            <a:prstGeom prst="rect">
              <a:avLst/>
            </a:prstGeom>
            <a:solidFill>
              <a:srgbClr val="144AA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3528" y="1412776"/>
              <a:ext cx="806489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500" b="1" dirty="0">
                  <a:solidFill>
                    <a:schemeClr val="bg1"/>
                  </a:solidFill>
                  <a:latin typeface="Calibri"/>
                  <a:cs typeface="Calibri"/>
                </a:rPr>
                <a:t>PRINCIPALES OBJETIVOS ALCANZADOS </a:t>
              </a:r>
              <a:r>
                <a:rPr lang="es-ES_tradnl" sz="2500" dirty="0">
                  <a:solidFill>
                    <a:schemeClr val="bg1"/>
                  </a:solidFill>
                  <a:latin typeface="Calibri"/>
                  <a:cs typeface="Calibri"/>
                </a:rPr>
                <a:t>ENTRE </a:t>
              </a:r>
              <a:r>
                <a:rPr lang="es-ES_tradnl" sz="2500" dirty="0" smtClean="0">
                  <a:solidFill>
                    <a:schemeClr val="bg1"/>
                  </a:solidFill>
                  <a:latin typeface="Calibri"/>
                  <a:cs typeface="Calibri"/>
                </a:rPr>
                <a:t>2014 </a:t>
              </a:r>
              <a:r>
                <a:rPr lang="es-ES_tradnl" sz="2500" dirty="0">
                  <a:solidFill>
                    <a:schemeClr val="bg1"/>
                  </a:solidFill>
                  <a:latin typeface="Calibri"/>
                  <a:cs typeface="Calibri"/>
                </a:rPr>
                <a:t>Y 2016</a:t>
              </a:r>
            </a:p>
          </p:txBody>
        </p:sp>
      </p:grpSp>
      <p:pic>
        <p:nvPicPr>
          <p:cNvPr id="7" name="Picture 6" descr="LogoCNAJ_o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332656"/>
            <a:ext cx="1587108" cy="52814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578732"/>
            <a:ext cx="5150734" cy="4629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924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31371" y="2503313"/>
            <a:ext cx="10202801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2400" dirty="0">
                <a:latin typeface="Calibri"/>
                <a:cs typeface="Calibri"/>
              </a:rPr>
              <a:t>A </a:t>
            </a:r>
            <a:r>
              <a:rPr lang="es-AR" sz="2400" b="1" dirty="0">
                <a:latin typeface="Calibri"/>
                <a:cs typeface="Calibri"/>
              </a:rPr>
              <a:t>20 años de la implementación de la mediación prejudicial obligatoria</a:t>
            </a:r>
            <a:r>
              <a:rPr lang="es-AR" sz="2400" dirty="0">
                <a:latin typeface="Calibri"/>
                <a:cs typeface="Calibri"/>
              </a:rPr>
              <a:t> se advierten </a:t>
            </a:r>
            <a:r>
              <a:rPr lang="es-AR" sz="2400" b="1" dirty="0">
                <a:latin typeface="Calibri"/>
                <a:cs typeface="Calibri"/>
              </a:rPr>
              <a:t>impactos positivos</a:t>
            </a:r>
            <a:r>
              <a:rPr lang="es-AR" sz="2400" dirty="0">
                <a:latin typeface="Calibri"/>
                <a:cs typeface="Calibri"/>
              </a:rPr>
              <a:t> en el acceso a justicia y en la disminución de la litigiosidad.</a:t>
            </a:r>
          </a:p>
          <a:p>
            <a:endParaRPr lang="es-AR" sz="2500" dirty="0">
              <a:latin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2400" dirty="0">
                <a:latin typeface="Calibri"/>
                <a:cs typeface="Calibri"/>
              </a:rPr>
              <a:t>Necesidades detectadas:  </a:t>
            </a:r>
          </a:p>
          <a:p>
            <a:pPr marL="1200150" lvl="2" indent="-285750">
              <a:buFont typeface="Arial"/>
              <a:buChar char="•"/>
            </a:pPr>
            <a:r>
              <a:rPr lang="es-AR" sz="2400" dirty="0">
                <a:latin typeface="Calibri"/>
                <a:cs typeface="Calibri"/>
              </a:rPr>
              <a:t>Establecer asignaciones presupuestarias adecuadas, monitoreo de calidad de gestión y evaluaciones de desempeño</a:t>
            </a:r>
            <a:r>
              <a:rPr lang="es-AR" sz="2400" dirty="0" smtClean="0">
                <a:latin typeface="Calibri"/>
                <a:cs typeface="Calibri"/>
              </a:rPr>
              <a:t>.</a:t>
            </a:r>
            <a:endParaRPr lang="es-AR" sz="2400" dirty="0">
              <a:latin typeface="Calibri"/>
              <a:cs typeface="Calibri"/>
            </a:endParaRPr>
          </a:p>
          <a:p>
            <a:pPr marL="1200150" lvl="2" indent="-285750">
              <a:buFont typeface="Arial"/>
              <a:buChar char="•"/>
            </a:pPr>
            <a:r>
              <a:rPr lang="es-AR" sz="2400" dirty="0">
                <a:latin typeface="Calibri"/>
                <a:cs typeface="Calibri"/>
              </a:rPr>
              <a:t>Crear incentivos para las partes, especialmente compañías de seguros y abogados</a:t>
            </a:r>
            <a:r>
              <a:rPr lang="es-AR" sz="2400" dirty="0" smtClean="0">
                <a:latin typeface="Calibri"/>
                <a:cs typeface="Calibri"/>
              </a:rPr>
              <a:t>.</a:t>
            </a:r>
            <a:endParaRPr lang="es-AR" sz="2400" dirty="0">
              <a:latin typeface="Calibri"/>
              <a:cs typeface="Calibri"/>
            </a:endParaRPr>
          </a:p>
          <a:p>
            <a:pPr marL="1200150" lvl="2" indent="-285750">
              <a:buFont typeface="Arial"/>
              <a:buChar char="•"/>
            </a:pPr>
            <a:r>
              <a:rPr lang="es-AR" sz="2400" dirty="0">
                <a:latin typeface="Calibri"/>
                <a:cs typeface="Calibri"/>
              </a:rPr>
              <a:t>Articular esfuerzos entre los poderes del Estado.</a:t>
            </a:r>
          </a:p>
          <a:p>
            <a:pPr marL="469900" lvl="2" indent="-1270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s-AR" sz="1600" dirty="0">
              <a:latin typeface="Calibri"/>
              <a:cs typeface="Calibri"/>
            </a:endParaRPr>
          </a:p>
          <a:p>
            <a:pPr marL="2857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s-AR" sz="1600" dirty="0">
              <a:latin typeface="Calibri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1196752"/>
            <a:ext cx="12192000" cy="504056"/>
            <a:chOff x="0" y="1412776"/>
            <a:chExt cx="9144000" cy="504056"/>
          </a:xfrm>
        </p:grpSpPr>
        <p:sp>
          <p:nvSpPr>
            <p:cNvPr id="10" name="Rectangle 9"/>
            <p:cNvSpPr/>
            <p:nvPr/>
          </p:nvSpPr>
          <p:spPr>
            <a:xfrm>
              <a:off x="0" y="1412776"/>
              <a:ext cx="9144000" cy="504056"/>
            </a:xfrm>
            <a:prstGeom prst="rect">
              <a:avLst/>
            </a:prstGeom>
            <a:solidFill>
              <a:srgbClr val="144AA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3528" y="1412776"/>
              <a:ext cx="806489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500" b="1" dirty="0">
                  <a:solidFill>
                    <a:schemeClr val="bg1"/>
                  </a:solidFill>
                  <a:latin typeface="Calibri"/>
                  <a:cs typeface="Calibri"/>
                </a:rPr>
                <a:t>PRINCIPALES OBJETIVOS ALCANZADOS </a:t>
              </a:r>
              <a:r>
                <a:rPr lang="es-ES_tradnl" sz="2500" dirty="0">
                  <a:solidFill>
                    <a:schemeClr val="bg1"/>
                  </a:solidFill>
                  <a:latin typeface="Calibri"/>
                  <a:cs typeface="Calibri"/>
                </a:rPr>
                <a:t>ENTRE </a:t>
              </a:r>
              <a:r>
                <a:rPr lang="es-ES_tradnl" sz="2500" dirty="0" smtClean="0">
                  <a:solidFill>
                    <a:schemeClr val="bg1"/>
                  </a:solidFill>
                  <a:latin typeface="Calibri"/>
                  <a:cs typeface="Calibri"/>
                </a:rPr>
                <a:t>2014 </a:t>
              </a:r>
              <a:r>
                <a:rPr lang="es-ES_tradnl" sz="2500" dirty="0">
                  <a:solidFill>
                    <a:schemeClr val="bg1"/>
                  </a:solidFill>
                  <a:latin typeface="Calibri"/>
                  <a:cs typeface="Calibri"/>
                </a:rPr>
                <a:t>Y 2016</a:t>
              </a:r>
            </a:p>
          </p:txBody>
        </p:sp>
      </p:grpSp>
      <p:sp>
        <p:nvSpPr>
          <p:cNvPr id="13" name="5 Rectángulo"/>
          <p:cNvSpPr/>
          <p:nvPr/>
        </p:nvSpPr>
        <p:spPr>
          <a:xfrm>
            <a:off x="431371" y="1855839"/>
            <a:ext cx="8208912" cy="492443"/>
          </a:xfrm>
          <a:prstGeom prst="rect">
            <a:avLst/>
          </a:prstGeom>
          <a:noFill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600" b="1" dirty="0">
                <a:solidFill>
                  <a:srgbClr val="132E6D"/>
                </a:solidFill>
                <a:latin typeface="Calibri"/>
                <a:cs typeface="Calibri"/>
              </a:rPr>
              <a:t>Conclusiones del Diagnóstico de Situación sobre RAD</a:t>
            </a:r>
          </a:p>
        </p:txBody>
      </p:sp>
      <p:pic>
        <p:nvPicPr>
          <p:cNvPr id="8" name="Picture 7" descr="LogoCNAJ_o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332656"/>
            <a:ext cx="1587108" cy="52814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0" y="578732"/>
            <a:ext cx="5150734" cy="4629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7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31371" y="2503313"/>
            <a:ext cx="10202801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sz="2500" dirty="0">
              <a:latin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2400" dirty="0">
                <a:latin typeface="Calibri"/>
                <a:cs typeface="Calibri"/>
              </a:rPr>
              <a:t>Necesidades detectadas:  </a:t>
            </a:r>
          </a:p>
          <a:p>
            <a:pPr marL="1200150" lvl="2" indent="-285750">
              <a:buFont typeface="Arial"/>
              <a:buChar char="•"/>
            </a:pPr>
            <a:r>
              <a:rPr lang="es-AR" sz="2400" dirty="0">
                <a:latin typeface="Calibri"/>
                <a:cs typeface="Calibri"/>
              </a:rPr>
              <a:t>Establecer asignaciones presupuestarias adecuadas, monitoreo de calidad de gestión y evaluaciones de desempeño</a:t>
            </a:r>
            <a:r>
              <a:rPr lang="es-AR" sz="2400" dirty="0" smtClean="0">
                <a:latin typeface="Calibri"/>
                <a:cs typeface="Calibri"/>
              </a:rPr>
              <a:t>.</a:t>
            </a:r>
            <a:endParaRPr lang="es-AR" sz="2400" dirty="0">
              <a:latin typeface="Calibri"/>
              <a:cs typeface="Calibri"/>
            </a:endParaRPr>
          </a:p>
          <a:p>
            <a:pPr marL="1200150" lvl="2" indent="-285750">
              <a:buFont typeface="Arial"/>
              <a:buChar char="•"/>
            </a:pPr>
            <a:r>
              <a:rPr lang="es-AR" sz="2400" dirty="0">
                <a:latin typeface="Calibri"/>
                <a:cs typeface="Calibri"/>
              </a:rPr>
              <a:t>Crear incentivos para las partes, especialmente compañías de seguros y abogados</a:t>
            </a:r>
            <a:r>
              <a:rPr lang="es-AR" sz="2400" dirty="0" smtClean="0">
                <a:latin typeface="Calibri"/>
                <a:cs typeface="Calibri"/>
              </a:rPr>
              <a:t>.</a:t>
            </a:r>
            <a:endParaRPr lang="es-AR" sz="2400" dirty="0">
              <a:latin typeface="Calibri"/>
              <a:cs typeface="Calibri"/>
            </a:endParaRPr>
          </a:p>
          <a:p>
            <a:pPr marL="1200150" lvl="2" indent="-285750">
              <a:buFont typeface="Arial"/>
              <a:buChar char="•"/>
            </a:pPr>
            <a:r>
              <a:rPr lang="es-AR" sz="2400" dirty="0">
                <a:latin typeface="Calibri"/>
                <a:cs typeface="Calibri"/>
              </a:rPr>
              <a:t>Articular esfuerzos entre los poderes del Estado.</a:t>
            </a:r>
          </a:p>
          <a:p>
            <a:pPr marL="469900" lvl="2" indent="-1270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s-AR" sz="1600" dirty="0">
              <a:latin typeface="Calibri"/>
              <a:cs typeface="Calibri"/>
            </a:endParaRPr>
          </a:p>
          <a:p>
            <a:pPr marL="2857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s-AR" sz="1600" dirty="0">
              <a:latin typeface="Calibri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1196752"/>
            <a:ext cx="12192000" cy="504056"/>
            <a:chOff x="0" y="1412776"/>
            <a:chExt cx="9144000" cy="504056"/>
          </a:xfrm>
        </p:grpSpPr>
        <p:sp>
          <p:nvSpPr>
            <p:cNvPr id="10" name="Rectangle 9"/>
            <p:cNvSpPr/>
            <p:nvPr/>
          </p:nvSpPr>
          <p:spPr>
            <a:xfrm>
              <a:off x="0" y="1412776"/>
              <a:ext cx="9144000" cy="504056"/>
            </a:xfrm>
            <a:prstGeom prst="rect">
              <a:avLst/>
            </a:prstGeom>
            <a:solidFill>
              <a:srgbClr val="144AA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3528" y="1412776"/>
              <a:ext cx="806489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500" b="1" dirty="0">
                  <a:solidFill>
                    <a:schemeClr val="bg1"/>
                  </a:solidFill>
                  <a:latin typeface="Calibri"/>
                  <a:cs typeface="Calibri"/>
                </a:rPr>
                <a:t>PRINCIPALES OBJETIVOS ALCANZADOS </a:t>
              </a:r>
              <a:r>
                <a:rPr lang="es-ES_tradnl" sz="2500" dirty="0">
                  <a:solidFill>
                    <a:schemeClr val="bg1"/>
                  </a:solidFill>
                  <a:latin typeface="Calibri"/>
                  <a:cs typeface="Calibri"/>
                </a:rPr>
                <a:t>ENTRE </a:t>
              </a:r>
              <a:r>
                <a:rPr lang="es-ES_tradnl" sz="2500" dirty="0" smtClean="0">
                  <a:solidFill>
                    <a:schemeClr val="bg1"/>
                  </a:solidFill>
                  <a:latin typeface="Calibri"/>
                  <a:cs typeface="Calibri"/>
                </a:rPr>
                <a:t>2014 </a:t>
              </a:r>
              <a:r>
                <a:rPr lang="es-ES_tradnl" sz="2500" dirty="0">
                  <a:solidFill>
                    <a:schemeClr val="bg1"/>
                  </a:solidFill>
                  <a:latin typeface="Calibri"/>
                  <a:cs typeface="Calibri"/>
                </a:rPr>
                <a:t>Y 2016</a:t>
              </a:r>
            </a:p>
          </p:txBody>
        </p:sp>
      </p:grpSp>
      <p:sp>
        <p:nvSpPr>
          <p:cNvPr id="13" name="5 Rectángulo"/>
          <p:cNvSpPr/>
          <p:nvPr/>
        </p:nvSpPr>
        <p:spPr>
          <a:xfrm>
            <a:off x="431371" y="1855839"/>
            <a:ext cx="8208912" cy="492443"/>
          </a:xfrm>
          <a:prstGeom prst="rect">
            <a:avLst/>
          </a:prstGeom>
          <a:noFill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600" b="1" dirty="0">
                <a:solidFill>
                  <a:srgbClr val="132E6D"/>
                </a:solidFill>
                <a:latin typeface="Calibri"/>
                <a:cs typeface="Calibri"/>
              </a:rPr>
              <a:t>Conclusiones del Diagnóstico de Situación sobre RAD</a:t>
            </a:r>
          </a:p>
        </p:txBody>
      </p:sp>
      <p:pic>
        <p:nvPicPr>
          <p:cNvPr id="8" name="Picture 7" descr="LogoCNAJ_o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332656"/>
            <a:ext cx="1587108" cy="52814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0" y="578732"/>
            <a:ext cx="5150734" cy="4629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04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31371" y="3035748"/>
            <a:ext cx="39207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 smtClean="0"/>
              <a:t>La Comisión relevó </a:t>
            </a:r>
            <a:r>
              <a:rPr lang="es-AR" sz="2400" dirty="0"/>
              <a:t>información relativa a </a:t>
            </a:r>
            <a:r>
              <a:rPr lang="es-MX" sz="2400" dirty="0"/>
              <a:t>las </a:t>
            </a:r>
            <a:r>
              <a:rPr lang="es-MX" sz="2400" dirty="0" smtClean="0"/>
              <a:t>estrategias de las jurisdicciones para </a:t>
            </a:r>
            <a:r>
              <a:rPr lang="es-MX" sz="2400" dirty="0"/>
              <a:t>garantizar el acceso a justicia de los pueblos </a:t>
            </a:r>
            <a:r>
              <a:rPr lang="es-MX" sz="2400" dirty="0" smtClean="0"/>
              <a:t>originarios.</a:t>
            </a:r>
          </a:p>
          <a:p>
            <a:endParaRPr lang="es-AR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1196752"/>
            <a:ext cx="12192000" cy="504056"/>
            <a:chOff x="0" y="1412776"/>
            <a:chExt cx="9144000" cy="504056"/>
          </a:xfrm>
        </p:grpSpPr>
        <p:sp>
          <p:nvSpPr>
            <p:cNvPr id="10" name="Rectangle 9"/>
            <p:cNvSpPr/>
            <p:nvPr/>
          </p:nvSpPr>
          <p:spPr>
            <a:xfrm>
              <a:off x="0" y="1412776"/>
              <a:ext cx="9144000" cy="504056"/>
            </a:xfrm>
            <a:prstGeom prst="rect">
              <a:avLst/>
            </a:prstGeom>
            <a:solidFill>
              <a:srgbClr val="144AA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3528" y="1412776"/>
              <a:ext cx="806489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500" b="1" dirty="0">
                  <a:solidFill>
                    <a:schemeClr val="bg1"/>
                  </a:solidFill>
                  <a:latin typeface="Calibri"/>
                  <a:cs typeface="Calibri"/>
                </a:rPr>
                <a:t>PRINCIPALES OBJETIVOS ALCANZADOS </a:t>
              </a:r>
              <a:r>
                <a:rPr lang="es-ES_tradnl" sz="2500" dirty="0">
                  <a:solidFill>
                    <a:schemeClr val="bg1"/>
                  </a:solidFill>
                  <a:latin typeface="Calibri"/>
                  <a:cs typeface="Calibri"/>
                </a:rPr>
                <a:t>ENTRE </a:t>
              </a:r>
              <a:r>
                <a:rPr lang="es-ES_tradnl" sz="2500" dirty="0" smtClean="0">
                  <a:solidFill>
                    <a:schemeClr val="bg1"/>
                  </a:solidFill>
                  <a:latin typeface="Calibri"/>
                  <a:cs typeface="Calibri"/>
                </a:rPr>
                <a:t>2014 </a:t>
              </a:r>
              <a:r>
                <a:rPr lang="es-ES_tradnl" sz="2500" dirty="0">
                  <a:solidFill>
                    <a:schemeClr val="bg1"/>
                  </a:solidFill>
                  <a:latin typeface="Calibri"/>
                  <a:cs typeface="Calibri"/>
                </a:rPr>
                <a:t>Y </a:t>
              </a:r>
              <a:r>
                <a:rPr lang="es-ES_tradnl" sz="2500" dirty="0" smtClean="0">
                  <a:solidFill>
                    <a:schemeClr val="bg1"/>
                  </a:solidFill>
                  <a:latin typeface="Calibri"/>
                  <a:cs typeface="Calibri"/>
                </a:rPr>
                <a:t>2016</a:t>
              </a:r>
              <a:endParaRPr lang="es-ES_tradnl" sz="25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3" name="5 Rectángulo"/>
          <p:cNvSpPr/>
          <p:nvPr/>
        </p:nvSpPr>
        <p:spPr>
          <a:xfrm>
            <a:off x="431371" y="1855839"/>
            <a:ext cx="8208912" cy="492443"/>
          </a:xfrm>
          <a:prstGeom prst="rect">
            <a:avLst/>
          </a:prstGeom>
          <a:noFill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600" b="1" dirty="0" smtClean="0">
                <a:solidFill>
                  <a:srgbClr val="132E6D"/>
                </a:solidFill>
                <a:latin typeface="Calibri"/>
                <a:cs typeface="Calibri"/>
              </a:rPr>
              <a:t>Pueblos Originarios</a:t>
            </a:r>
            <a:endParaRPr lang="es-ES" sz="2600" b="1" dirty="0">
              <a:solidFill>
                <a:srgbClr val="132E6D"/>
              </a:solidFill>
              <a:latin typeface="Calibri"/>
              <a:cs typeface="Calibri"/>
            </a:endParaRPr>
          </a:p>
        </p:txBody>
      </p:sp>
      <p:pic>
        <p:nvPicPr>
          <p:cNvPr id="8" name="Picture 7" descr="LogoCNAJ_o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332656"/>
            <a:ext cx="1587108" cy="52814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0" y="578732"/>
            <a:ext cx="5150734" cy="4629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635" y="1705788"/>
            <a:ext cx="7031365" cy="533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0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96752"/>
            <a:ext cx="12192000" cy="504056"/>
            <a:chOff x="0" y="1412776"/>
            <a:chExt cx="9144000" cy="504056"/>
          </a:xfrm>
        </p:grpSpPr>
        <p:sp>
          <p:nvSpPr>
            <p:cNvPr id="10" name="Rectangle 9"/>
            <p:cNvSpPr/>
            <p:nvPr/>
          </p:nvSpPr>
          <p:spPr>
            <a:xfrm>
              <a:off x="0" y="1412776"/>
              <a:ext cx="9144000" cy="504056"/>
            </a:xfrm>
            <a:prstGeom prst="rect">
              <a:avLst/>
            </a:prstGeom>
            <a:solidFill>
              <a:srgbClr val="144AA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3528" y="1412776"/>
              <a:ext cx="806489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500" b="1" dirty="0">
                  <a:solidFill>
                    <a:schemeClr val="bg1"/>
                  </a:solidFill>
                  <a:latin typeface="Calibri"/>
                  <a:cs typeface="Calibri"/>
                </a:rPr>
                <a:t>PRINCIPALES OBJETIVOS ALCANZADOS </a:t>
              </a:r>
              <a:r>
                <a:rPr lang="es-ES_tradnl" sz="2500" dirty="0">
                  <a:solidFill>
                    <a:schemeClr val="bg1"/>
                  </a:solidFill>
                  <a:latin typeface="Calibri"/>
                  <a:cs typeface="Calibri"/>
                </a:rPr>
                <a:t>ENTRE </a:t>
              </a:r>
              <a:r>
                <a:rPr lang="es-ES_tradnl" sz="2500" dirty="0" smtClean="0">
                  <a:solidFill>
                    <a:schemeClr val="bg1"/>
                  </a:solidFill>
                  <a:latin typeface="Calibri"/>
                  <a:cs typeface="Calibri"/>
                </a:rPr>
                <a:t>2014 </a:t>
              </a:r>
              <a:r>
                <a:rPr lang="es-ES_tradnl" sz="2500" dirty="0">
                  <a:solidFill>
                    <a:schemeClr val="bg1"/>
                  </a:solidFill>
                  <a:latin typeface="Calibri"/>
                  <a:cs typeface="Calibri"/>
                </a:rPr>
                <a:t>Y </a:t>
              </a:r>
              <a:r>
                <a:rPr lang="es-ES_tradnl" sz="2500" dirty="0" smtClean="0">
                  <a:solidFill>
                    <a:schemeClr val="bg1"/>
                  </a:solidFill>
                  <a:latin typeface="Calibri"/>
                  <a:cs typeface="Calibri"/>
                </a:rPr>
                <a:t>2016</a:t>
              </a:r>
              <a:endParaRPr lang="es-ES_tradnl" sz="25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3" name="5 Rectángulo"/>
          <p:cNvSpPr/>
          <p:nvPr/>
        </p:nvSpPr>
        <p:spPr>
          <a:xfrm>
            <a:off x="431371" y="1855839"/>
            <a:ext cx="8208912" cy="492443"/>
          </a:xfrm>
          <a:prstGeom prst="rect">
            <a:avLst/>
          </a:prstGeom>
          <a:noFill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600" b="1" dirty="0" smtClean="0">
                <a:solidFill>
                  <a:srgbClr val="132E6D"/>
                </a:solidFill>
                <a:latin typeface="Calibri"/>
                <a:cs typeface="Calibri"/>
              </a:rPr>
              <a:t>Pueblos Originarios</a:t>
            </a:r>
            <a:endParaRPr lang="es-ES" sz="2600" b="1" dirty="0">
              <a:solidFill>
                <a:srgbClr val="132E6D"/>
              </a:solidFill>
              <a:latin typeface="Calibri"/>
              <a:cs typeface="Calibri"/>
            </a:endParaRPr>
          </a:p>
        </p:txBody>
      </p:sp>
      <p:pic>
        <p:nvPicPr>
          <p:cNvPr id="8" name="Picture 7" descr="LogoCNAJ_o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332656"/>
            <a:ext cx="1587108" cy="52814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0" y="578732"/>
            <a:ext cx="5150734" cy="4629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1754761"/>
            <a:ext cx="11203315" cy="658950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4602011"/>
            <a:ext cx="7684299" cy="241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0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-632017" y="1563152"/>
            <a:ext cx="9094436" cy="538485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77106" y="2201281"/>
            <a:ext cx="5848815" cy="134498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s-ES" sz="2800" b="1" dirty="0">
                <a:solidFill>
                  <a:srgbClr val="132E6D"/>
                </a:solidFill>
                <a:latin typeface="Calibri"/>
                <a:cs typeface="Calibri"/>
              </a:rPr>
              <a:t>Mapa Latinoamericano </a:t>
            </a:r>
          </a:p>
          <a:p>
            <a:pPr>
              <a:lnSpc>
                <a:spcPct val="110000"/>
              </a:lnSpc>
            </a:pPr>
            <a:r>
              <a:rPr lang="es-ES" sz="2800" b="1" dirty="0">
                <a:solidFill>
                  <a:srgbClr val="132E6D"/>
                </a:solidFill>
                <a:latin typeface="Calibri"/>
                <a:cs typeface="Calibri"/>
              </a:rPr>
              <a:t>de Resolución Alternativa de Disputas</a:t>
            </a:r>
            <a:r>
              <a:rPr lang="es-ES" sz="2800" dirty="0">
                <a:solidFill>
                  <a:srgbClr val="132E6D"/>
                </a:solidFill>
                <a:latin typeface="Calibri"/>
                <a:cs typeface="Calibri"/>
              </a:rPr>
              <a:t> </a:t>
            </a:r>
            <a:r>
              <a:rPr lang="es-ES" dirty="0">
                <a:solidFill>
                  <a:srgbClr val="132E6D"/>
                </a:solidFill>
                <a:latin typeface="Calibri"/>
                <a:cs typeface="Calibri"/>
              </a:rPr>
              <a:t>(</a:t>
            </a:r>
            <a:r>
              <a:rPr lang="es-ES" dirty="0" err="1">
                <a:solidFill>
                  <a:srgbClr val="132E6D"/>
                </a:solidFill>
                <a:latin typeface="Calibri"/>
                <a:cs typeface="Calibri"/>
              </a:rPr>
              <a:t>www.maparegional.gob.ar</a:t>
            </a:r>
            <a:r>
              <a:rPr lang="es-ES" dirty="0">
                <a:solidFill>
                  <a:srgbClr val="132E6D"/>
                </a:solidFill>
                <a:latin typeface="Calibri"/>
                <a:cs typeface="Calibri"/>
              </a:rPr>
              <a:t>)</a:t>
            </a:r>
          </a:p>
        </p:txBody>
      </p:sp>
      <p:pic>
        <p:nvPicPr>
          <p:cNvPr id="4100" name="Picture 4" descr="F:\CSJN\SCNJ\CNAJ-OVD-OM\L+ímina V-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584" y="9117632"/>
            <a:ext cx="5968884" cy="5230103"/>
          </a:xfrm>
          <a:prstGeom prst="rect">
            <a:avLst/>
          </a:prstGeom>
          <a:noFill/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811" y="1758731"/>
            <a:ext cx="4573189" cy="515298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1196752"/>
            <a:ext cx="12230492" cy="504056"/>
            <a:chOff x="0" y="1412776"/>
            <a:chExt cx="9144000" cy="504056"/>
          </a:xfrm>
        </p:grpSpPr>
        <p:sp>
          <p:nvSpPr>
            <p:cNvPr id="14" name="Rectangle 13"/>
            <p:cNvSpPr/>
            <p:nvPr/>
          </p:nvSpPr>
          <p:spPr>
            <a:xfrm>
              <a:off x="0" y="1412776"/>
              <a:ext cx="9144000" cy="504056"/>
            </a:xfrm>
            <a:prstGeom prst="rect">
              <a:avLst/>
            </a:prstGeom>
            <a:solidFill>
              <a:srgbClr val="144AA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3528" y="1412776"/>
              <a:ext cx="806489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500" b="1" dirty="0">
                  <a:solidFill>
                    <a:schemeClr val="bg1"/>
                  </a:solidFill>
                  <a:latin typeface="Calibri"/>
                  <a:cs typeface="Calibri"/>
                </a:rPr>
                <a:t>PRINCIPALES OBJETIVOS ALCANZADOS </a:t>
              </a:r>
              <a:r>
                <a:rPr lang="es-ES_tradnl" sz="2500" dirty="0">
                  <a:solidFill>
                    <a:schemeClr val="bg1"/>
                  </a:solidFill>
                  <a:latin typeface="Calibri"/>
                  <a:cs typeface="Calibri"/>
                </a:rPr>
                <a:t>ENTRE </a:t>
              </a:r>
              <a:r>
                <a:rPr lang="es-ES_tradnl" sz="2500" dirty="0" smtClean="0">
                  <a:solidFill>
                    <a:schemeClr val="bg1"/>
                  </a:solidFill>
                  <a:latin typeface="Calibri"/>
                  <a:cs typeface="Calibri"/>
                </a:rPr>
                <a:t>2014 </a:t>
              </a:r>
              <a:r>
                <a:rPr lang="es-ES_tradnl" sz="2500" dirty="0">
                  <a:solidFill>
                    <a:schemeClr val="bg1"/>
                  </a:solidFill>
                  <a:latin typeface="Calibri"/>
                  <a:cs typeface="Calibri"/>
                </a:rPr>
                <a:t>Y 2016</a:t>
              </a:r>
            </a:p>
          </p:txBody>
        </p:sp>
      </p:grpSp>
      <p:pic>
        <p:nvPicPr>
          <p:cNvPr id="25" name="Picture 24" descr="LogoCNAJ_ok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332656"/>
            <a:ext cx="1587108" cy="52814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557055" y="4048811"/>
            <a:ext cx="3816424" cy="2770584"/>
            <a:chOff x="539552" y="4264803"/>
            <a:chExt cx="3816424" cy="2770584"/>
          </a:xfrm>
        </p:grpSpPr>
        <p:pic>
          <p:nvPicPr>
            <p:cNvPr id="3" name="Picture 2" descr="Bandera_Nicaragua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5095703"/>
              <a:ext cx="274599" cy="183066"/>
            </a:xfrm>
            <a:prstGeom prst="rect">
              <a:avLst/>
            </a:prstGeom>
          </p:spPr>
        </p:pic>
        <p:pic>
          <p:nvPicPr>
            <p:cNvPr id="4" name="Picture 3" descr="Bandera_Costa_rica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6102519"/>
              <a:ext cx="299994" cy="179997"/>
            </a:xfrm>
            <a:prstGeom prst="rect">
              <a:avLst/>
            </a:prstGeom>
          </p:spPr>
        </p:pic>
        <p:pic>
          <p:nvPicPr>
            <p:cNvPr id="5" name="Picture 4" descr="pa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5757308"/>
              <a:ext cx="272242" cy="181530"/>
            </a:xfrm>
            <a:prstGeom prst="rect">
              <a:avLst/>
            </a:prstGeom>
          </p:spPr>
        </p:pic>
        <p:pic>
          <p:nvPicPr>
            <p:cNvPr id="6" name="Picture 5" descr="Bandera_de_Colombia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5769447"/>
              <a:ext cx="270846" cy="179999"/>
            </a:xfrm>
            <a:prstGeom prst="rect">
              <a:avLst/>
            </a:prstGeom>
          </p:spPr>
        </p:pic>
        <p:pic>
          <p:nvPicPr>
            <p:cNvPr id="7" name="Picture 6" descr="Bandera_Perú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6088096"/>
              <a:ext cx="269999" cy="179999"/>
            </a:xfrm>
            <a:prstGeom prst="rect">
              <a:avLst/>
            </a:prstGeom>
          </p:spPr>
        </p:pic>
        <p:pic>
          <p:nvPicPr>
            <p:cNvPr id="8" name="Picture 7" descr="br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5103281"/>
              <a:ext cx="257138" cy="179997"/>
            </a:xfrm>
            <a:prstGeom prst="rect">
              <a:avLst/>
            </a:prstGeom>
          </p:spPr>
        </p:pic>
        <p:pic>
          <p:nvPicPr>
            <p:cNvPr id="9" name="Picture 8" descr="Bandera_Bolivia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770185"/>
              <a:ext cx="270204" cy="180023"/>
            </a:xfrm>
            <a:prstGeom prst="rect">
              <a:avLst/>
            </a:prstGeom>
          </p:spPr>
        </p:pic>
        <p:pic>
          <p:nvPicPr>
            <p:cNvPr id="18" name="Picture 17" descr="py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5428027"/>
              <a:ext cx="300038" cy="180023"/>
            </a:xfrm>
            <a:prstGeom prst="rect">
              <a:avLst/>
            </a:prstGeom>
          </p:spPr>
        </p:pic>
        <p:pic>
          <p:nvPicPr>
            <p:cNvPr id="19" name="Picture 18" descr="Bandera_Argentina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4437112"/>
              <a:ext cx="279661" cy="180000"/>
            </a:xfrm>
            <a:prstGeom prst="rect">
              <a:avLst/>
            </a:prstGeom>
          </p:spPr>
        </p:pic>
        <p:pic>
          <p:nvPicPr>
            <p:cNvPr id="20" name="Picture 19" descr="cl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5436351"/>
              <a:ext cx="269982" cy="180023"/>
            </a:xfrm>
            <a:prstGeom prst="rect">
              <a:avLst/>
            </a:prstGeom>
          </p:spPr>
        </p:pic>
        <p:pic>
          <p:nvPicPr>
            <p:cNvPr id="21" name="Picture 20" descr="uy.png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6417353"/>
              <a:ext cx="269914" cy="179999"/>
            </a:xfrm>
            <a:prstGeom prst="rect">
              <a:avLst/>
            </a:prstGeom>
          </p:spPr>
        </p:pic>
        <p:pic>
          <p:nvPicPr>
            <p:cNvPr id="22" name="Picture 21" descr="Bandera_Honduras.png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4766415"/>
              <a:ext cx="270113" cy="18003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827584" y="4264803"/>
              <a:ext cx="1425759" cy="2438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s-AR" dirty="0">
                  <a:latin typeface="Calibri"/>
                  <a:cs typeface="Calibri"/>
                </a:rPr>
                <a:t>Argentina</a:t>
              </a:r>
            </a:p>
            <a:p>
              <a:pPr>
                <a:lnSpc>
                  <a:spcPct val="120000"/>
                </a:lnSpc>
              </a:pPr>
              <a:r>
                <a:rPr lang="es-AR" dirty="0">
                  <a:latin typeface="Calibri"/>
                  <a:cs typeface="Calibri"/>
                </a:rPr>
                <a:t>Bolivia</a:t>
              </a:r>
            </a:p>
            <a:p>
              <a:pPr>
                <a:lnSpc>
                  <a:spcPct val="120000"/>
                </a:lnSpc>
              </a:pPr>
              <a:r>
                <a:rPr lang="es-AR" dirty="0">
                  <a:latin typeface="Calibri"/>
                  <a:cs typeface="Calibri"/>
                </a:rPr>
                <a:t>Brasil</a:t>
              </a:r>
            </a:p>
            <a:p>
              <a:pPr>
                <a:lnSpc>
                  <a:spcPct val="120000"/>
                </a:lnSpc>
              </a:pPr>
              <a:r>
                <a:rPr lang="es-AR" dirty="0">
                  <a:latin typeface="Calibri"/>
                  <a:cs typeface="Calibri"/>
                </a:rPr>
                <a:t>Chile</a:t>
              </a:r>
            </a:p>
            <a:p>
              <a:pPr>
                <a:lnSpc>
                  <a:spcPct val="120000"/>
                </a:lnSpc>
              </a:pPr>
              <a:r>
                <a:rPr lang="es-AR" dirty="0">
                  <a:latin typeface="Calibri"/>
                  <a:cs typeface="Calibri"/>
                </a:rPr>
                <a:t>Colombia</a:t>
              </a:r>
            </a:p>
            <a:p>
              <a:pPr>
                <a:lnSpc>
                  <a:spcPct val="120000"/>
                </a:lnSpc>
              </a:pPr>
              <a:r>
                <a:rPr lang="es-AR" dirty="0">
                  <a:latin typeface="Calibri"/>
                  <a:cs typeface="Calibri"/>
                </a:rPr>
                <a:t>Costa Rica</a:t>
              </a:r>
            </a:p>
            <a:p>
              <a:pPr>
                <a:lnSpc>
                  <a:spcPct val="120000"/>
                </a:lnSpc>
              </a:pPr>
              <a:r>
                <a:rPr lang="es-AR" dirty="0">
                  <a:latin typeface="Calibri"/>
                  <a:cs typeface="Calibri"/>
                </a:rPr>
                <a:t>Ecuador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15816" y="4293097"/>
              <a:ext cx="1440160" cy="2742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s-AR" dirty="0">
                  <a:latin typeface="Calibri"/>
                  <a:cs typeface="Calibri"/>
                </a:rPr>
                <a:t>El Salvador</a:t>
              </a:r>
            </a:p>
            <a:p>
              <a:pPr>
                <a:lnSpc>
                  <a:spcPct val="120000"/>
                </a:lnSpc>
              </a:pPr>
              <a:r>
                <a:rPr lang="es-AR" dirty="0">
                  <a:latin typeface="Calibri"/>
                  <a:cs typeface="Calibri"/>
                </a:rPr>
                <a:t>Honduras</a:t>
              </a:r>
            </a:p>
            <a:p>
              <a:pPr>
                <a:lnSpc>
                  <a:spcPct val="120000"/>
                </a:lnSpc>
              </a:pPr>
              <a:r>
                <a:rPr lang="es-AR" dirty="0">
                  <a:latin typeface="Calibri"/>
                  <a:cs typeface="Calibri"/>
                </a:rPr>
                <a:t>Nicaragua</a:t>
              </a:r>
            </a:p>
            <a:p>
              <a:pPr>
                <a:lnSpc>
                  <a:spcPct val="120000"/>
                </a:lnSpc>
              </a:pPr>
              <a:r>
                <a:rPr lang="es-AR" dirty="0">
                  <a:latin typeface="Calibri"/>
                  <a:cs typeface="Calibri"/>
                </a:rPr>
                <a:t>Paraguay</a:t>
              </a:r>
            </a:p>
            <a:p>
              <a:pPr>
                <a:lnSpc>
                  <a:spcPct val="120000"/>
                </a:lnSpc>
              </a:pPr>
              <a:r>
                <a:rPr lang="es-AR" dirty="0">
                  <a:latin typeface="Calibri"/>
                  <a:cs typeface="Calibri"/>
                </a:rPr>
                <a:t>Panamá</a:t>
              </a:r>
            </a:p>
            <a:p>
              <a:pPr>
                <a:lnSpc>
                  <a:spcPct val="120000"/>
                </a:lnSpc>
              </a:pPr>
              <a:r>
                <a:rPr lang="es-AR" dirty="0">
                  <a:latin typeface="Calibri"/>
                  <a:cs typeface="Calibri"/>
                </a:rPr>
                <a:t>Perú</a:t>
              </a:r>
            </a:p>
            <a:p>
              <a:pPr>
                <a:lnSpc>
                  <a:spcPct val="120000"/>
                </a:lnSpc>
              </a:pPr>
              <a:r>
                <a:rPr lang="es-AR" dirty="0">
                  <a:latin typeface="Calibri"/>
                  <a:cs typeface="Calibri"/>
                </a:rPr>
                <a:t>Uruguay</a:t>
              </a:r>
            </a:p>
            <a:p>
              <a:pPr>
                <a:lnSpc>
                  <a:spcPct val="120000"/>
                </a:lnSpc>
              </a:pPr>
              <a:endParaRPr lang="en-US" dirty="0">
                <a:latin typeface="Calibri"/>
                <a:cs typeface="Calibri"/>
              </a:endParaRPr>
            </a:p>
          </p:txBody>
        </p:sp>
        <p:pic>
          <p:nvPicPr>
            <p:cNvPr id="12" name="Picture 11" descr="eSv.png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4477729"/>
              <a:ext cx="247185" cy="139428"/>
            </a:xfrm>
            <a:prstGeom prst="rect">
              <a:avLst/>
            </a:prstGeom>
          </p:spPr>
        </p:pic>
        <p:pic>
          <p:nvPicPr>
            <p:cNvPr id="15" name="Picture 14" descr="Bandera_de_Ecuador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6435588"/>
              <a:ext cx="323528" cy="161764"/>
            </a:xfrm>
            <a:prstGeom prst="rect">
              <a:avLst/>
            </a:prstGeom>
          </p:spPr>
        </p:pic>
      </p:grpSp>
      <p:sp>
        <p:nvSpPr>
          <p:cNvPr id="27" name="7 Rectángulo"/>
          <p:cNvSpPr/>
          <p:nvPr/>
        </p:nvSpPr>
        <p:spPr>
          <a:xfrm>
            <a:off x="8580297" y="6488424"/>
            <a:ext cx="18068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400" dirty="0">
                <a:solidFill>
                  <a:srgbClr val="132E6D"/>
                </a:solidFill>
                <a:latin typeface="Calibri"/>
                <a:cs typeface="Calibri"/>
              </a:rPr>
              <a:t>Asistencia financiera:</a:t>
            </a:r>
          </a:p>
        </p:txBody>
      </p:sp>
      <p:pic>
        <p:nvPicPr>
          <p:cNvPr id="28" name="Picture 3" descr="F:\CSJN\SCNJ\CNAJ-OVD-OM\eurosocial-H (1).t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387326" y="6267533"/>
            <a:ext cx="1843166" cy="528668"/>
          </a:xfrm>
          <a:prstGeom prst="rect">
            <a:avLst/>
          </a:prstGeom>
          <a:noFill/>
        </p:spPr>
      </p:pic>
      <p:sp>
        <p:nvSpPr>
          <p:cNvPr id="29" name="CuadroTexto 28"/>
          <p:cNvSpPr txBox="1"/>
          <p:nvPr/>
        </p:nvSpPr>
        <p:spPr>
          <a:xfrm>
            <a:off x="0" y="578732"/>
            <a:ext cx="5150734" cy="4629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45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:\CSJN\SCNJ\CNAJ-OVD-OM\L+ímina V-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584" y="9117632"/>
            <a:ext cx="5968884" cy="5230103"/>
          </a:xfrm>
          <a:prstGeom prst="rect">
            <a:avLst/>
          </a:prstGeom>
          <a:noFill/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79" y="1700808"/>
            <a:ext cx="8938578" cy="504328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1196752"/>
            <a:ext cx="12192000" cy="504056"/>
            <a:chOff x="0" y="1412776"/>
            <a:chExt cx="9144000" cy="504056"/>
          </a:xfrm>
        </p:grpSpPr>
        <p:sp>
          <p:nvSpPr>
            <p:cNvPr id="13" name="Rectangle 12"/>
            <p:cNvSpPr/>
            <p:nvPr/>
          </p:nvSpPr>
          <p:spPr>
            <a:xfrm>
              <a:off x="0" y="1412776"/>
              <a:ext cx="9144000" cy="504056"/>
            </a:xfrm>
            <a:prstGeom prst="rect">
              <a:avLst/>
            </a:prstGeom>
            <a:solidFill>
              <a:srgbClr val="144AA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3528" y="1412776"/>
              <a:ext cx="806489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500" b="1" dirty="0">
                  <a:solidFill>
                    <a:schemeClr val="bg1"/>
                  </a:solidFill>
                  <a:latin typeface="Calibri"/>
                  <a:cs typeface="Calibri"/>
                </a:rPr>
                <a:t>PRINCIPALES OBJETIVOS ALCANZADOS </a:t>
              </a:r>
              <a:r>
                <a:rPr lang="es-ES_tradnl" sz="2500" dirty="0">
                  <a:solidFill>
                    <a:schemeClr val="bg1"/>
                  </a:solidFill>
                  <a:latin typeface="Calibri"/>
                  <a:cs typeface="Calibri"/>
                </a:rPr>
                <a:t>ENTRE </a:t>
              </a:r>
              <a:r>
                <a:rPr lang="es-ES_tradnl" sz="2500" dirty="0" smtClean="0">
                  <a:solidFill>
                    <a:schemeClr val="bg1"/>
                  </a:solidFill>
                  <a:latin typeface="Calibri"/>
                  <a:cs typeface="Calibri"/>
                </a:rPr>
                <a:t>2014 </a:t>
              </a:r>
              <a:r>
                <a:rPr lang="es-ES_tradnl" sz="2500" dirty="0">
                  <a:solidFill>
                    <a:schemeClr val="bg1"/>
                  </a:solidFill>
                  <a:latin typeface="Calibri"/>
                  <a:cs typeface="Calibri"/>
                </a:rPr>
                <a:t>Y 2016</a:t>
              </a:r>
            </a:p>
          </p:txBody>
        </p:sp>
      </p:grpSp>
      <p:pic>
        <p:nvPicPr>
          <p:cNvPr id="8" name="Picture 7" descr="LogoCNAJ_ok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332656"/>
            <a:ext cx="1587108" cy="52814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0" y="578732"/>
            <a:ext cx="5150734" cy="4629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50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:\CSJN\SCNJ\CNAJ-OVD-OM\L+ímina V-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584" y="9117632"/>
            <a:ext cx="5968884" cy="5230103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0" y="1196752"/>
            <a:ext cx="12192000" cy="504056"/>
            <a:chOff x="0" y="1412776"/>
            <a:chExt cx="9144000" cy="504056"/>
          </a:xfrm>
        </p:grpSpPr>
        <p:sp>
          <p:nvSpPr>
            <p:cNvPr id="10" name="Rectangle 9"/>
            <p:cNvSpPr/>
            <p:nvPr/>
          </p:nvSpPr>
          <p:spPr>
            <a:xfrm>
              <a:off x="0" y="1412776"/>
              <a:ext cx="9144000" cy="504056"/>
            </a:xfrm>
            <a:prstGeom prst="rect">
              <a:avLst/>
            </a:prstGeom>
            <a:solidFill>
              <a:srgbClr val="144AA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3528" y="1412776"/>
              <a:ext cx="806489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500" b="1" dirty="0">
                  <a:solidFill>
                    <a:schemeClr val="bg1"/>
                  </a:solidFill>
                  <a:latin typeface="Calibri"/>
                  <a:cs typeface="Calibri"/>
                </a:rPr>
                <a:t>PRINCIPALES OBJETIVOS ALCANZADOS </a:t>
              </a:r>
              <a:r>
                <a:rPr lang="es-ES_tradnl" sz="2500" dirty="0">
                  <a:solidFill>
                    <a:schemeClr val="bg1"/>
                  </a:solidFill>
                  <a:latin typeface="Calibri"/>
                  <a:cs typeface="Calibri"/>
                </a:rPr>
                <a:t>ENTRE </a:t>
              </a:r>
              <a:r>
                <a:rPr lang="es-ES_tradnl" sz="2500" dirty="0" smtClean="0">
                  <a:solidFill>
                    <a:schemeClr val="bg1"/>
                  </a:solidFill>
                  <a:latin typeface="Calibri"/>
                  <a:cs typeface="Calibri"/>
                </a:rPr>
                <a:t>2014 </a:t>
              </a:r>
              <a:r>
                <a:rPr lang="es-ES_tradnl" sz="2500" dirty="0">
                  <a:solidFill>
                    <a:schemeClr val="bg1"/>
                  </a:solidFill>
                  <a:latin typeface="Calibri"/>
                  <a:cs typeface="Calibri"/>
                </a:rPr>
                <a:t>Y 2016</a:t>
              </a:r>
            </a:p>
          </p:txBody>
        </p:sp>
      </p:grpSp>
      <p:pic>
        <p:nvPicPr>
          <p:cNvPr id="8" name="Picture 7" descr="LogoCNAJ_o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332656"/>
            <a:ext cx="1587108" cy="52814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4" y="1828837"/>
            <a:ext cx="10081846" cy="485689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0" y="578732"/>
            <a:ext cx="5150734" cy="4629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3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3370683"/>
            <a:ext cx="12463975" cy="3298675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pic>
        <p:nvPicPr>
          <p:cNvPr id="2" name="Picture 1" descr="LogoCNAJ_o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3478389"/>
            <a:ext cx="2448272" cy="8147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669359"/>
            <a:ext cx="12192000" cy="1886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96948" y="1339078"/>
            <a:ext cx="12388948" cy="113268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91544" y="2740858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ACORDADA CSJN 37/2007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52" y="1988841"/>
            <a:ext cx="8208912" cy="34478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82592" y="3954543"/>
            <a:ext cx="6048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Integrada por representantes de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5560" y="5304125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000000"/>
                </a:solidFill>
                <a:latin typeface="Calibri"/>
                <a:cs typeface="Calibri"/>
              </a:rPr>
              <a:t>Autoridad</a:t>
            </a:r>
            <a:r>
              <a:rPr lang="es-MX" dirty="0">
                <a:solidFill>
                  <a:srgbClr val="000000"/>
                </a:solidFill>
                <a:latin typeface="Calibri"/>
                <a:cs typeface="Calibri"/>
              </a:rPr>
              <a:t>: </a:t>
            </a:r>
          </a:p>
          <a:p>
            <a:r>
              <a:rPr lang="es-MX" dirty="0">
                <a:solidFill>
                  <a:srgbClr val="000000"/>
                </a:solidFill>
                <a:latin typeface="Calibri"/>
                <a:cs typeface="Calibri"/>
              </a:rPr>
              <a:t>Dra. Elena Highton de Nolasco | Vicepresidenta de la CSJN</a:t>
            </a:r>
            <a:endParaRPr lang="es-ES_tradnl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991544" y="3212976"/>
            <a:ext cx="813690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2592" y="4420809"/>
            <a:ext cx="5289872" cy="74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uadroTexto 16"/>
          <p:cNvSpPr txBox="1"/>
          <p:nvPr/>
        </p:nvSpPr>
        <p:spPr>
          <a:xfrm>
            <a:off x="0" y="578732"/>
            <a:ext cx="5150734" cy="4629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8" name="Picture 10" descr="LogoCNAJ_ok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276" y="282086"/>
            <a:ext cx="1587108" cy="52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07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:\CSJN\SCNJ\CNAJ-OVD-OM\L+ímina V-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584" y="9117632"/>
            <a:ext cx="5968884" cy="5230103"/>
          </a:xfrm>
          <a:prstGeom prst="rect">
            <a:avLst/>
          </a:prstGeom>
          <a:noFill/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085" y="1700808"/>
            <a:ext cx="9209830" cy="519140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1196752"/>
            <a:ext cx="12192000" cy="504056"/>
            <a:chOff x="0" y="1412776"/>
            <a:chExt cx="9144000" cy="504056"/>
          </a:xfrm>
        </p:grpSpPr>
        <p:sp>
          <p:nvSpPr>
            <p:cNvPr id="10" name="Rectangle 9"/>
            <p:cNvSpPr/>
            <p:nvPr/>
          </p:nvSpPr>
          <p:spPr>
            <a:xfrm>
              <a:off x="0" y="1412776"/>
              <a:ext cx="9144000" cy="504056"/>
            </a:xfrm>
            <a:prstGeom prst="rect">
              <a:avLst/>
            </a:prstGeom>
            <a:solidFill>
              <a:srgbClr val="144AA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3528" y="1412776"/>
              <a:ext cx="806489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500" b="1" dirty="0">
                  <a:solidFill>
                    <a:schemeClr val="bg1"/>
                  </a:solidFill>
                  <a:latin typeface="Calibri"/>
                  <a:cs typeface="Calibri"/>
                </a:rPr>
                <a:t>PRINCIPALES OBJETIVOS ALCANZADOS </a:t>
              </a:r>
              <a:r>
                <a:rPr lang="es-ES_tradnl" sz="2500" dirty="0">
                  <a:solidFill>
                    <a:schemeClr val="bg1"/>
                  </a:solidFill>
                  <a:latin typeface="Calibri"/>
                  <a:cs typeface="Calibri"/>
                </a:rPr>
                <a:t>ENTRE </a:t>
              </a:r>
              <a:r>
                <a:rPr lang="es-ES_tradnl" sz="2500" dirty="0" smtClean="0">
                  <a:solidFill>
                    <a:schemeClr val="bg1"/>
                  </a:solidFill>
                  <a:latin typeface="Calibri"/>
                  <a:cs typeface="Calibri"/>
                </a:rPr>
                <a:t>2014 </a:t>
              </a:r>
              <a:r>
                <a:rPr lang="es-ES_tradnl" sz="2500" dirty="0">
                  <a:solidFill>
                    <a:schemeClr val="bg1"/>
                  </a:solidFill>
                  <a:latin typeface="Calibri"/>
                  <a:cs typeface="Calibri"/>
                </a:rPr>
                <a:t>Y 2016</a:t>
              </a:r>
            </a:p>
          </p:txBody>
        </p:sp>
      </p:grpSp>
      <p:pic>
        <p:nvPicPr>
          <p:cNvPr id="8" name="Picture 7" descr="LogoCNAJ_ok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332656"/>
            <a:ext cx="1587108" cy="52814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0" y="578732"/>
            <a:ext cx="5150734" cy="4629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27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013176"/>
            <a:ext cx="9144000" cy="18448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3503712" y="5085184"/>
            <a:ext cx="5256584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2200" b="1" dirty="0">
                <a:solidFill>
                  <a:schemeClr val="bg1"/>
                </a:solidFill>
                <a:latin typeface="Calibri"/>
                <a:cs typeface="Calibri"/>
              </a:rPr>
              <a:t>www.cnaj.gob.ar</a:t>
            </a:r>
          </a:p>
          <a:p>
            <a:pPr algn="ctr"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Calibri"/>
                <a:cs typeface="Calibri"/>
              </a:rPr>
              <a:t>accesoajusticia@csjn.gov.ar</a:t>
            </a:r>
          </a:p>
          <a:p>
            <a:pPr algn="ctr"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Calibri"/>
                <a:cs typeface="Calibri"/>
              </a:rPr>
              <a:t>Tel: 011 4123 3536 </a:t>
            </a:r>
          </a:p>
          <a:p>
            <a:pPr algn="ctr"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Calibri"/>
                <a:cs typeface="Calibri"/>
              </a:rPr>
              <a:t>Lavalle 1429, 5to piso frente, CABA.</a:t>
            </a:r>
          </a:p>
        </p:txBody>
      </p:sp>
      <p:pic>
        <p:nvPicPr>
          <p:cNvPr id="7" name="Picture 6" descr="LogoCNAJ_o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716" y="2708920"/>
            <a:ext cx="4029516" cy="134089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0" y="578732"/>
            <a:ext cx="5150734" cy="4629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8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669359"/>
            <a:ext cx="12192000" cy="1886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50472" y="1319514"/>
            <a:ext cx="12342471" cy="1482166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86430" y="3310968"/>
            <a:ext cx="1042809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3000" dirty="0" smtClean="0"/>
              <a:t>Acceso </a:t>
            </a:r>
            <a:r>
              <a:rPr lang="es-MX" sz="3000" dirty="0"/>
              <a:t>a </a:t>
            </a:r>
            <a:r>
              <a:rPr lang="es-MX" sz="3000" dirty="0" smtClean="0"/>
              <a:t>justicia – CNAJ</a:t>
            </a:r>
          </a:p>
          <a:p>
            <a:endParaRPr lang="es-MX" sz="3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3000" dirty="0" smtClean="0"/>
              <a:t>Género – Oficina de la Mujer (OM)</a:t>
            </a:r>
          </a:p>
          <a:p>
            <a:endParaRPr lang="es-MX" sz="3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3000" dirty="0" smtClean="0"/>
              <a:t>Violencia doméstica</a:t>
            </a:r>
            <a:r>
              <a:rPr lang="es-MX" sz="4400" dirty="0" smtClean="0"/>
              <a:t> – </a:t>
            </a:r>
            <a:r>
              <a:rPr lang="es-MX" sz="3000" dirty="0" smtClean="0"/>
              <a:t>Oficina de Violencia Doméstica (OVD)</a:t>
            </a:r>
            <a:endParaRPr lang="pt-BR" sz="30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0" y="578732"/>
            <a:ext cx="5150734" cy="4629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8" name="Picture 10" descr="LogoCNAJ_o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276" y="282086"/>
            <a:ext cx="1587108" cy="5281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46836" y="1570574"/>
            <a:ext cx="107451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/>
              <a:t>Políticas Públicas de Acceso a Justicia </a:t>
            </a:r>
          </a:p>
          <a:p>
            <a:r>
              <a:rPr lang="es-AR" sz="2800" dirty="0" smtClean="0"/>
              <a:t>a cargo de la D</a:t>
            </a:r>
            <a:r>
              <a:rPr lang="es-MX" sz="2800" dirty="0" err="1" smtClean="0">
                <a:solidFill>
                  <a:srgbClr val="000000"/>
                </a:solidFill>
                <a:cs typeface="Calibri"/>
              </a:rPr>
              <a:t>ra</a:t>
            </a:r>
            <a:r>
              <a:rPr lang="es-MX" sz="2800" dirty="0">
                <a:solidFill>
                  <a:srgbClr val="000000"/>
                </a:solidFill>
                <a:cs typeface="Calibri"/>
              </a:rPr>
              <a:t>. Elena </a:t>
            </a:r>
            <a:r>
              <a:rPr lang="es-MX" sz="2800" dirty="0" err="1">
                <a:solidFill>
                  <a:srgbClr val="000000"/>
                </a:solidFill>
                <a:cs typeface="Calibri"/>
              </a:rPr>
              <a:t>Highton</a:t>
            </a:r>
            <a:r>
              <a:rPr lang="es-MX" sz="2800" dirty="0">
                <a:solidFill>
                  <a:srgbClr val="000000"/>
                </a:solidFill>
                <a:cs typeface="Calibri"/>
              </a:rPr>
              <a:t> de Nolasco | Vicepresidenta de la CSJN</a:t>
            </a:r>
            <a:endParaRPr lang="es-ES_tradnl" sz="2800" dirty="0">
              <a:solidFill>
                <a:srgbClr val="000000"/>
              </a:solidFill>
              <a:cs typeface="Calibri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97760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856426" y="1762413"/>
            <a:ext cx="8930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sz="2200" b="1" dirty="0">
                <a:solidFill>
                  <a:srgbClr val="132E6D"/>
                </a:solidFill>
                <a:latin typeface="Calibri"/>
                <a:ea typeface="Times New Roman" pitchFamily="18" charset="0"/>
                <a:cs typeface="Calibri"/>
              </a:rPr>
              <a:t>Elaboración y actualización del Mapa de Acceso a Justicia  </a:t>
            </a:r>
            <a:r>
              <a:rPr lang="es-AR" dirty="0">
                <a:solidFill>
                  <a:srgbClr val="132E6D"/>
                </a:solidFill>
                <a:latin typeface="Calibri"/>
                <a:ea typeface="Times New Roman" pitchFamily="18" charset="0"/>
                <a:cs typeface="Calibri"/>
              </a:rPr>
              <a:t>(www.cnaj.gob.ar)</a:t>
            </a:r>
            <a:endParaRPr lang="es-AR" dirty="0">
              <a:solidFill>
                <a:srgbClr val="132E6D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7564" y="6172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1196752"/>
            <a:ext cx="12192000" cy="504056"/>
            <a:chOff x="0" y="1412776"/>
            <a:chExt cx="9144000" cy="504056"/>
          </a:xfrm>
        </p:grpSpPr>
        <p:sp>
          <p:nvSpPr>
            <p:cNvPr id="14" name="Rectangle 13"/>
            <p:cNvSpPr/>
            <p:nvPr/>
          </p:nvSpPr>
          <p:spPr>
            <a:xfrm>
              <a:off x="0" y="1412776"/>
              <a:ext cx="9144000" cy="504056"/>
            </a:xfrm>
            <a:prstGeom prst="rect">
              <a:avLst/>
            </a:prstGeom>
            <a:solidFill>
              <a:srgbClr val="144AA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3528" y="1412776"/>
              <a:ext cx="806489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500" b="1" dirty="0">
                  <a:solidFill>
                    <a:schemeClr val="bg1"/>
                  </a:solidFill>
                  <a:latin typeface="Calibri"/>
                  <a:cs typeface="Calibri"/>
                </a:rPr>
                <a:t>PRINCIPALES OBJETIVOS ALCANZADOS </a:t>
              </a:r>
              <a:r>
                <a:rPr lang="es-ES_tradnl" sz="2500" dirty="0">
                  <a:solidFill>
                    <a:schemeClr val="bg1"/>
                  </a:solidFill>
                  <a:latin typeface="Calibri"/>
                  <a:cs typeface="Calibri"/>
                </a:rPr>
                <a:t>ENTRE 2008 </a:t>
              </a:r>
              <a:r>
                <a:rPr lang="es-ES_tradnl" sz="2500" dirty="0" smtClean="0">
                  <a:solidFill>
                    <a:schemeClr val="bg1"/>
                  </a:solidFill>
                  <a:latin typeface="Calibri"/>
                  <a:cs typeface="Calibri"/>
                </a:rPr>
                <a:t>Y </a:t>
              </a:r>
              <a:r>
                <a:rPr lang="es-ES_tradnl" sz="2500" dirty="0">
                  <a:solidFill>
                    <a:schemeClr val="bg1"/>
                  </a:solidFill>
                  <a:latin typeface="Calibri"/>
                  <a:cs typeface="Calibri"/>
                </a:rPr>
                <a:t>2016</a:t>
              </a:r>
            </a:p>
          </p:txBody>
        </p:sp>
      </p:grpSp>
      <p:pic>
        <p:nvPicPr>
          <p:cNvPr id="11" name="Picture 10" descr="LogoCNAJ_o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332656"/>
            <a:ext cx="1587108" cy="528140"/>
          </a:xfrm>
          <a:prstGeom prst="rect">
            <a:avLst/>
          </a:prstGeom>
        </p:spPr>
      </p:pic>
      <p:pic>
        <p:nvPicPr>
          <p:cNvPr id="8195" name="Picture 3" descr="F:\CSJN\SCNJ\CNAJ-OVD-OM\L+ímina II-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867" y="2277249"/>
            <a:ext cx="11760629" cy="7951301"/>
          </a:xfrm>
          <a:prstGeom prst="rect">
            <a:avLst/>
          </a:prstGeom>
          <a:noFill/>
        </p:spPr>
      </p:pic>
      <p:sp>
        <p:nvSpPr>
          <p:cNvPr id="12" name="CuadroTexto 11"/>
          <p:cNvSpPr txBox="1"/>
          <p:nvPr/>
        </p:nvSpPr>
        <p:spPr>
          <a:xfrm>
            <a:off x="0" y="578732"/>
            <a:ext cx="5150734" cy="4629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63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856426" y="1762413"/>
            <a:ext cx="8930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sz="2200" b="1" dirty="0">
                <a:solidFill>
                  <a:srgbClr val="132E6D"/>
                </a:solidFill>
                <a:latin typeface="Calibri"/>
                <a:ea typeface="Times New Roman" pitchFamily="18" charset="0"/>
                <a:cs typeface="Calibri"/>
              </a:rPr>
              <a:t>Elaboración y actualización del Mapa de Acceso a Justicia  </a:t>
            </a:r>
            <a:r>
              <a:rPr lang="es-AR" dirty="0">
                <a:solidFill>
                  <a:srgbClr val="132E6D"/>
                </a:solidFill>
                <a:latin typeface="Calibri"/>
                <a:ea typeface="Times New Roman" pitchFamily="18" charset="0"/>
                <a:cs typeface="Calibri"/>
              </a:rPr>
              <a:t>(www.cnaj.gob.ar)</a:t>
            </a:r>
            <a:endParaRPr lang="es-AR" dirty="0">
              <a:solidFill>
                <a:srgbClr val="132E6D"/>
              </a:solidFill>
              <a:latin typeface="Calibri"/>
              <a:cs typeface="Calibri"/>
            </a:endParaRPr>
          </a:p>
        </p:txBody>
      </p:sp>
      <p:pic>
        <p:nvPicPr>
          <p:cNvPr id="8194" name="Picture 2" descr="F:\CSJN\SCNJ\CNAJ-OVD-OM\L+ímina II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564" y="2254905"/>
            <a:ext cx="7611411" cy="480296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27564" y="6172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1196752"/>
            <a:ext cx="12192000" cy="504056"/>
            <a:chOff x="0" y="1412776"/>
            <a:chExt cx="9144000" cy="504056"/>
          </a:xfrm>
        </p:grpSpPr>
        <p:sp>
          <p:nvSpPr>
            <p:cNvPr id="14" name="Rectangle 13"/>
            <p:cNvSpPr/>
            <p:nvPr/>
          </p:nvSpPr>
          <p:spPr>
            <a:xfrm>
              <a:off x="0" y="1412776"/>
              <a:ext cx="9144000" cy="504056"/>
            </a:xfrm>
            <a:prstGeom prst="rect">
              <a:avLst/>
            </a:prstGeom>
            <a:solidFill>
              <a:srgbClr val="144AA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3528" y="1412776"/>
              <a:ext cx="806489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500" b="1" dirty="0">
                  <a:solidFill>
                    <a:schemeClr val="bg1"/>
                  </a:solidFill>
                  <a:latin typeface="Calibri"/>
                  <a:cs typeface="Calibri"/>
                </a:rPr>
                <a:t>PRINCIPALES OBJETIVOS ALCANZADOS </a:t>
              </a:r>
              <a:r>
                <a:rPr lang="es-ES_tradnl" sz="2500" dirty="0">
                  <a:solidFill>
                    <a:schemeClr val="bg1"/>
                  </a:solidFill>
                  <a:latin typeface="Calibri"/>
                  <a:cs typeface="Calibri"/>
                </a:rPr>
                <a:t>ENTRE 2008 </a:t>
              </a:r>
              <a:r>
                <a:rPr lang="es-ES_tradnl" sz="2500" dirty="0" smtClean="0">
                  <a:solidFill>
                    <a:schemeClr val="bg1"/>
                  </a:solidFill>
                  <a:latin typeface="Calibri"/>
                  <a:cs typeface="Calibri"/>
                </a:rPr>
                <a:t>Y </a:t>
              </a:r>
              <a:r>
                <a:rPr lang="es-ES_tradnl" sz="2500" dirty="0">
                  <a:solidFill>
                    <a:schemeClr val="bg1"/>
                  </a:solidFill>
                  <a:latin typeface="Calibri"/>
                  <a:cs typeface="Calibri"/>
                </a:rPr>
                <a:t>2016</a:t>
              </a:r>
            </a:p>
          </p:txBody>
        </p:sp>
      </p:grpSp>
      <p:pic>
        <p:nvPicPr>
          <p:cNvPr id="11" name="Picture 10" descr="LogoCNAJ_o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332656"/>
            <a:ext cx="1587108" cy="52814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0" y="578732"/>
            <a:ext cx="5150734" cy="4629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608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856426" y="1762413"/>
            <a:ext cx="8930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sz="2200" b="1" dirty="0">
                <a:solidFill>
                  <a:srgbClr val="132E6D"/>
                </a:solidFill>
                <a:latin typeface="Calibri"/>
                <a:ea typeface="Times New Roman" pitchFamily="18" charset="0"/>
                <a:cs typeface="Calibri"/>
              </a:rPr>
              <a:t>Elaboración y actualización del Mapa de Acceso a Justicia  </a:t>
            </a:r>
            <a:r>
              <a:rPr lang="es-AR" dirty="0">
                <a:solidFill>
                  <a:srgbClr val="132E6D"/>
                </a:solidFill>
                <a:latin typeface="Calibri"/>
                <a:ea typeface="Times New Roman" pitchFamily="18" charset="0"/>
                <a:cs typeface="Calibri"/>
              </a:rPr>
              <a:t>(www.cnaj.gob.ar)</a:t>
            </a:r>
            <a:endParaRPr lang="es-AR" dirty="0">
              <a:solidFill>
                <a:srgbClr val="132E6D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7564" y="6172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1196752"/>
            <a:ext cx="12192000" cy="504056"/>
            <a:chOff x="0" y="1412776"/>
            <a:chExt cx="9144000" cy="504056"/>
          </a:xfrm>
        </p:grpSpPr>
        <p:sp>
          <p:nvSpPr>
            <p:cNvPr id="14" name="Rectangle 13"/>
            <p:cNvSpPr/>
            <p:nvPr/>
          </p:nvSpPr>
          <p:spPr>
            <a:xfrm>
              <a:off x="0" y="1412776"/>
              <a:ext cx="9144000" cy="504056"/>
            </a:xfrm>
            <a:prstGeom prst="rect">
              <a:avLst/>
            </a:prstGeom>
            <a:solidFill>
              <a:srgbClr val="144AA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3528" y="1412776"/>
              <a:ext cx="806489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500" b="1" dirty="0">
                  <a:solidFill>
                    <a:schemeClr val="bg1"/>
                  </a:solidFill>
                  <a:latin typeface="Calibri"/>
                  <a:cs typeface="Calibri"/>
                </a:rPr>
                <a:t>PRINCIPALES OBJETIVOS ALCANZADOS </a:t>
              </a:r>
              <a:r>
                <a:rPr lang="es-ES_tradnl" sz="2500" dirty="0">
                  <a:solidFill>
                    <a:schemeClr val="bg1"/>
                  </a:solidFill>
                  <a:latin typeface="Calibri"/>
                  <a:cs typeface="Calibri"/>
                </a:rPr>
                <a:t>ENTRE 2008 </a:t>
              </a:r>
              <a:r>
                <a:rPr lang="es-ES_tradnl" sz="2500" dirty="0" smtClean="0">
                  <a:solidFill>
                    <a:schemeClr val="bg1"/>
                  </a:solidFill>
                  <a:latin typeface="Calibri"/>
                  <a:cs typeface="Calibri"/>
                </a:rPr>
                <a:t>Y </a:t>
              </a:r>
              <a:r>
                <a:rPr lang="es-ES_tradnl" sz="2500" dirty="0">
                  <a:solidFill>
                    <a:schemeClr val="bg1"/>
                  </a:solidFill>
                  <a:latin typeface="Calibri"/>
                  <a:cs typeface="Calibri"/>
                </a:rPr>
                <a:t>2016</a:t>
              </a:r>
            </a:p>
          </p:txBody>
        </p:sp>
      </p:grpSp>
      <p:pic>
        <p:nvPicPr>
          <p:cNvPr id="11" name="Picture 10" descr="LogoCNAJ_o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332656"/>
            <a:ext cx="1587108" cy="52814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0" y="578732"/>
            <a:ext cx="5150734" cy="4629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36" y="2254905"/>
            <a:ext cx="9602540" cy="481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84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2748404"/>
            <a:ext cx="9144000" cy="437189"/>
            <a:chOff x="0" y="2748403"/>
            <a:chExt cx="9144000" cy="437189"/>
          </a:xfrm>
        </p:grpSpPr>
        <p:sp>
          <p:nvSpPr>
            <p:cNvPr id="19" name="Rectangle 18"/>
            <p:cNvSpPr/>
            <p:nvPr/>
          </p:nvSpPr>
          <p:spPr>
            <a:xfrm>
              <a:off x="0" y="2780928"/>
              <a:ext cx="9144000" cy="40466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4" name="CuadroTexto 3"/>
            <p:cNvSpPr txBox="1"/>
            <p:nvPr/>
          </p:nvSpPr>
          <p:spPr>
            <a:xfrm>
              <a:off x="323528" y="2748403"/>
              <a:ext cx="80648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s-AR" sz="2000" spc="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6	Casas de justicia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847528" y="2149407"/>
            <a:ext cx="7344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" b="1" dirty="0">
                <a:solidFill>
                  <a:srgbClr val="132E6D"/>
                </a:solidFill>
                <a:latin typeface="Calibri"/>
                <a:cs typeface="Calibri"/>
              </a:rPr>
              <a:t>Se crearon los siguientes mecanismos de acceso a justicia: </a:t>
            </a:r>
            <a:endParaRPr lang="es-ES_tradnl" sz="2200" b="1" dirty="0">
              <a:solidFill>
                <a:srgbClr val="132E6D"/>
              </a:solidFill>
              <a:latin typeface="Calibri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1196752"/>
            <a:ext cx="12192000" cy="504056"/>
            <a:chOff x="0" y="1412776"/>
            <a:chExt cx="9144000" cy="504056"/>
          </a:xfrm>
        </p:grpSpPr>
        <p:sp>
          <p:nvSpPr>
            <p:cNvPr id="10" name="Rectangle 9"/>
            <p:cNvSpPr/>
            <p:nvPr/>
          </p:nvSpPr>
          <p:spPr>
            <a:xfrm>
              <a:off x="0" y="1412776"/>
              <a:ext cx="9144000" cy="504056"/>
            </a:xfrm>
            <a:prstGeom prst="rect">
              <a:avLst/>
            </a:prstGeom>
            <a:solidFill>
              <a:srgbClr val="144AA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3528" y="1412776"/>
              <a:ext cx="806489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500" b="1" dirty="0">
                  <a:solidFill>
                    <a:schemeClr val="bg1"/>
                  </a:solidFill>
                  <a:latin typeface="Calibri"/>
                  <a:cs typeface="Calibri"/>
                </a:rPr>
                <a:t>PRINCIPALES OBJETIVOS ALCANZADOS </a:t>
              </a:r>
              <a:r>
                <a:rPr lang="es-ES_tradnl" sz="2500" dirty="0">
                  <a:solidFill>
                    <a:schemeClr val="bg1"/>
                  </a:solidFill>
                  <a:latin typeface="Calibri"/>
                  <a:cs typeface="Calibri"/>
                </a:rPr>
                <a:t>ENTRE 2008 Y 2016</a:t>
              </a:r>
            </a:p>
          </p:txBody>
        </p:sp>
      </p:grpSp>
      <p:pic>
        <p:nvPicPr>
          <p:cNvPr id="12" name="Picture 11" descr="LogoCNAJ_o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332656"/>
            <a:ext cx="1587108" cy="528140"/>
          </a:xfrm>
          <a:prstGeom prst="rect">
            <a:avLst/>
          </a:prstGeom>
        </p:spPr>
      </p:pic>
      <p:sp>
        <p:nvSpPr>
          <p:cNvPr id="13" name="CuadroTexto 3"/>
          <p:cNvSpPr txBox="1"/>
          <p:nvPr/>
        </p:nvSpPr>
        <p:spPr>
          <a:xfrm>
            <a:off x="1847528" y="3245879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AR" sz="20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3	Oficinas </a:t>
            </a:r>
            <a:r>
              <a:rPr lang="es-AR" sz="2000" spc="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multipuertas</a:t>
            </a:r>
            <a:endParaRPr lang="es-AR" sz="2000" spc="5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4000" y="3726807"/>
            <a:ext cx="9144000" cy="442895"/>
            <a:chOff x="0" y="3726806"/>
            <a:chExt cx="9144000" cy="442895"/>
          </a:xfrm>
        </p:grpSpPr>
        <p:sp>
          <p:nvSpPr>
            <p:cNvPr id="20" name="Rectangle 19"/>
            <p:cNvSpPr/>
            <p:nvPr/>
          </p:nvSpPr>
          <p:spPr>
            <a:xfrm>
              <a:off x="0" y="3765037"/>
              <a:ext cx="9144000" cy="40466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14" name="CuadroTexto 3"/>
            <p:cNvSpPr txBox="1"/>
            <p:nvPr/>
          </p:nvSpPr>
          <p:spPr>
            <a:xfrm>
              <a:off x="323528" y="3726806"/>
              <a:ext cx="80648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s-AR" sz="2000" spc="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11	Centros o salas de mediación</a:t>
              </a:r>
            </a:p>
          </p:txBody>
        </p:sp>
      </p:grpSp>
      <p:sp>
        <p:nvSpPr>
          <p:cNvPr id="15" name="CuadroTexto 3"/>
          <p:cNvSpPr txBox="1"/>
          <p:nvPr/>
        </p:nvSpPr>
        <p:spPr>
          <a:xfrm>
            <a:off x="1847528" y="4240831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AR" sz="20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3	Juzgados de paz barriales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24000" y="4738308"/>
            <a:ext cx="9144000" cy="415503"/>
            <a:chOff x="0" y="4738307"/>
            <a:chExt cx="9144000" cy="415503"/>
          </a:xfrm>
        </p:grpSpPr>
        <p:sp>
          <p:nvSpPr>
            <p:cNvPr id="21" name="Rectangle 20"/>
            <p:cNvSpPr/>
            <p:nvPr/>
          </p:nvSpPr>
          <p:spPr>
            <a:xfrm>
              <a:off x="0" y="4749146"/>
              <a:ext cx="9144000" cy="40466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16" name="CuadroTexto 3"/>
            <p:cNvSpPr txBox="1"/>
            <p:nvPr/>
          </p:nvSpPr>
          <p:spPr>
            <a:xfrm>
              <a:off x="323528" y="4738307"/>
              <a:ext cx="80648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s-AR" sz="2000" spc="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5	Oficina de atención a la víctima y el ciudadano</a:t>
              </a:r>
            </a:p>
          </p:txBody>
        </p:sp>
      </p:grpSp>
      <p:sp>
        <p:nvSpPr>
          <p:cNvPr id="17" name="CuadroTexto 3"/>
          <p:cNvSpPr txBox="1"/>
          <p:nvPr/>
        </p:nvSpPr>
        <p:spPr>
          <a:xfrm>
            <a:off x="1822713" y="5235783"/>
            <a:ext cx="9217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AR" sz="2000" spc="5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22</a:t>
            </a:r>
            <a:r>
              <a:rPr lang="es-AR" sz="2000" spc="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	Servicios de violencia doméstica (OVD, juzgados especializados y otros)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24000" y="5733256"/>
            <a:ext cx="9144000" cy="404664"/>
            <a:chOff x="0" y="5733256"/>
            <a:chExt cx="9144000" cy="404664"/>
          </a:xfrm>
        </p:grpSpPr>
        <p:sp>
          <p:nvSpPr>
            <p:cNvPr id="22" name="Rectangle 21"/>
            <p:cNvSpPr/>
            <p:nvPr/>
          </p:nvSpPr>
          <p:spPr>
            <a:xfrm>
              <a:off x="0" y="5733256"/>
              <a:ext cx="9144000" cy="404664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18" name="CuadroTexto 3"/>
            <p:cNvSpPr txBox="1"/>
            <p:nvPr/>
          </p:nvSpPr>
          <p:spPr>
            <a:xfrm>
              <a:off x="323528" y="5733256"/>
              <a:ext cx="80648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s-AR" sz="2000" spc="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3	Oficinas de asistencia jurídica</a:t>
              </a:r>
            </a:p>
          </p:txBody>
        </p:sp>
      </p:grpSp>
      <p:sp>
        <p:nvSpPr>
          <p:cNvPr id="23" name="CuadroTexto 22"/>
          <p:cNvSpPr txBox="1"/>
          <p:nvPr/>
        </p:nvSpPr>
        <p:spPr>
          <a:xfrm>
            <a:off x="0" y="578732"/>
            <a:ext cx="5150734" cy="4629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AR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Rectangle 5"/>
          <p:cNvSpPr/>
          <p:nvPr/>
        </p:nvSpPr>
        <p:spPr>
          <a:xfrm>
            <a:off x="0" y="6701742"/>
            <a:ext cx="12192000" cy="1562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56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81354" y="2009763"/>
            <a:ext cx="11324492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s-ES" sz="2200" b="1" dirty="0">
                <a:solidFill>
                  <a:srgbClr val="132E6D"/>
                </a:solidFill>
                <a:latin typeface="Calibri"/>
                <a:cs typeface="Calibri"/>
              </a:rPr>
              <a:t>Trabajo conjunto con Cortes provinciales</a:t>
            </a:r>
          </a:p>
          <a:p>
            <a:pPr>
              <a:lnSpc>
                <a:spcPct val="15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es-ES" sz="2000" dirty="0">
                <a:latin typeface="Calibri"/>
                <a:cs typeface="Calibri"/>
              </a:rPr>
              <a:t> </a:t>
            </a:r>
            <a:r>
              <a:rPr lang="es-ES" sz="2000" b="1" dirty="0">
                <a:latin typeface="Calibri"/>
                <a:cs typeface="Calibri"/>
              </a:rPr>
              <a:t>Catamarca</a:t>
            </a:r>
            <a:r>
              <a:rPr lang="es-ES" sz="2000" dirty="0">
                <a:latin typeface="Calibri"/>
                <a:cs typeface="Calibri"/>
              </a:rPr>
              <a:t>: sancionó una ley de mediación (2015). </a:t>
            </a:r>
          </a:p>
          <a:p>
            <a:pPr>
              <a:lnSpc>
                <a:spcPct val="15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es-ES" sz="2000" b="1" dirty="0">
                <a:latin typeface="Calibri"/>
                <a:cs typeface="Calibri"/>
              </a:rPr>
              <a:t> Chaco:</a:t>
            </a:r>
            <a:r>
              <a:rPr lang="es-ES" sz="2000" dirty="0">
                <a:latin typeface="Calibri"/>
                <a:cs typeface="Calibri"/>
              </a:rPr>
              <a:t> creó el Registro Especial de Traductores e Intérpretes de Lenguas Indígenas y el Centro Judicial de Género (2016)</a:t>
            </a:r>
            <a:r>
              <a:rPr lang="es-AR" sz="2000" dirty="0">
                <a:latin typeface="Calibri"/>
                <a:cs typeface="Calibri"/>
              </a:rPr>
              <a:t>. </a:t>
            </a:r>
            <a:endParaRPr lang="es-ES" sz="2000" dirty="0">
              <a:latin typeface="Calibri"/>
              <a:cs typeface="Calibri"/>
            </a:endParaRPr>
          </a:p>
          <a:p>
            <a:pPr marL="0" lvl="1">
              <a:lnSpc>
                <a:spcPct val="15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es-ES" sz="2000" dirty="0">
                <a:latin typeface="Calibri"/>
                <a:cs typeface="Calibri"/>
              </a:rPr>
              <a:t> </a:t>
            </a:r>
            <a:r>
              <a:rPr lang="es-ES" sz="2000" b="1" dirty="0">
                <a:latin typeface="Calibri"/>
                <a:cs typeface="Calibri"/>
              </a:rPr>
              <a:t>Córdoba:</a:t>
            </a:r>
            <a:r>
              <a:rPr lang="es-ES" sz="2000" dirty="0">
                <a:latin typeface="Calibri"/>
                <a:cs typeface="Calibri"/>
              </a:rPr>
              <a:t> creó la Oficina Coordinadora de Violencia Familiar (2015), la Oficina de Cooperación Judicial Internacional (2016) y dispuso la concentración de competencia en casos de restitución internacional de menores y régimen de visitas transfronterizas (2016</a:t>
            </a:r>
            <a:r>
              <a:rPr lang="es-ES" sz="2000" dirty="0" smtClean="0">
                <a:latin typeface="Calibri"/>
                <a:cs typeface="Calibri"/>
              </a:rPr>
              <a:t>).</a:t>
            </a:r>
            <a:endParaRPr lang="es-AR" sz="2000" dirty="0" smtClean="0">
              <a:latin typeface="Calibri"/>
              <a:cs typeface="Calibri"/>
            </a:endParaRPr>
          </a:p>
          <a:p>
            <a:pPr>
              <a:spcAft>
                <a:spcPts val="900"/>
              </a:spcAft>
            </a:pPr>
            <a:endParaRPr lang="es-ES" dirty="0">
              <a:latin typeface="Calibri"/>
              <a:cs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67879" y="1196752"/>
            <a:ext cx="12499867" cy="753920"/>
            <a:chOff x="0" y="1412776"/>
            <a:chExt cx="9144000" cy="504056"/>
          </a:xfrm>
        </p:grpSpPr>
        <p:sp>
          <p:nvSpPr>
            <p:cNvPr id="9" name="Rectangle 8"/>
            <p:cNvSpPr/>
            <p:nvPr/>
          </p:nvSpPr>
          <p:spPr>
            <a:xfrm>
              <a:off x="0" y="1412776"/>
              <a:ext cx="9144000" cy="504056"/>
            </a:xfrm>
            <a:prstGeom prst="rect">
              <a:avLst/>
            </a:prstGeom>
            <a:solidFill>
              <a:srgbClr val="144AA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3528" y="1412776"/>
              <a:ext cx="806489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500" b="1" dirty="0">
                  <a:solidFill>
                    <a:schemeClr val="bg1"/>
                  </a:solidFill>
                  <a:latin typeface="Calibri"/>
                  <a:cs typeface="Calibri"/>
                </a:rPr>
                <a:t>PRINCIPALES OBJETIVOS ALCANZADOS </a:t>
              </a:r>
              <a:r>
                <a:rPr lang="es-ES_tradnl" sz="2500" dirty="0">
                  <a:solidFill>
                    <a:schemeClr val="bg1"/>
                  </a:solidFill>
                  <a:latin typeface="Calibri"/>
                  <a:cs typeface="Calibri"/>
                </a:rPr>
                <a:t>ENTRE 2014 Y 2016</a:t>
              </a:r>
            </a:p>
          </p:txBody>
        </p:sp>
      </p:grpSp>
      <p:pic>
        <p:nvPicPr>
          <p:cNvPr id="8" name="Picture 7" descr="LogoCNAJ_o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332656"/>
            <a:ext cx="1587108" cy="52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7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62326" y="2079769"/>
            <a:ext cx="11829674" cy="4778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s-ES" sz="2200" b="1" dirty="0">
                <a:solidFill>
                  <a:srgbClr val="132E6D"/>
                </a:solidFill>
                <a:latin typeface="Calibri"/>
                <a:cs typeface="Calibri"/>
              </a:rPr>
              <a:t>Trabajo conjunto con Cortes provinciales</a:t>
            </a:r>
          </a:p>
          <a:p>
            <a:pPr>
              <a:lnSpc>
                <a:spcPct val="15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es-AR" sz="2000" b="1" dirty="0" smtClean="0">
                <a:latin typeface="Calibri"/>
                <a:cs typeface="Calibri"/>
              </a:rPr>
              <a:t> Corrientes:</a:t>
            </a:r>
            <a:r>
              <a:rPr lang="es-AR" sz="2000" dirty="0" smtClean="0">
                <a:latin typeface="Calibri"/>
                <a:cs typeface="Calibri"/>
              </a:rPr>
              <a:t> inauguró la Oficina de Atención a la Víctima y a la Ciudadanía (2015), un Juzgado de Paz Itinerante en </a:t>
            </a:r>
            <a:r>
              <a:rPr lang="es-AR" sz="2000" dirty="0" err="1" smtClean="0">
                <a:latin typeface="Calibri"/>
                <a:cs typeface="Calibri"/>
              </a:rPr>
              <a:t>Yahapé</a:t>
            </a:r>
            <a:r>
              <a:rPr lang="es-AR" sz="2000" dirty="0" smtClean="0">
                <a:latin typeface="Calibri"/>
                <a:cs typeface="Calibri"/>
              </a:rPr>
              <a:t> (2016) y un Centro Judicial en Santo Tomé (2016).</a:t>
            </a:r>
            <a:endParaRPr lang="es-ES" sz="2000" dirty="0" smtClean="0">
              <a:latin typeface="Calibri"/>
              <a:cs typeface="Calibri"/>
            </a:endParaRPr>
          </a:p>
          <a:p>
            <a:pPr>
              <a:lnSpc>
                <a:spcPct val="15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es-ES" sz="2000" b="1" dirty="0" smtClean="0">
                <a:latin typeface="Calibri"/>
                <a:cs typeface="Calibri"/>
              </a:rPr>
              <a:t>Formosa</a:t>
            </a:r>
            <a:r>
              <a:rPr lang="es-ES" sz="2000" b="1" dirty="0">
                <a:latin typeface="Calibri"/>
                <a:cs typeface="Calibri"/>
              </a:rPr>
              <a:t>:</a:t>
            </a:r>
            <a:r>
              <a:rPr lang="es-ES" sz="2000" dirty="0">
                <a:latin typeface="Calibri"/>
                <a:cs typeface="Calibri"/>
              </a:rPr>
              <a:t> creó tres anexos del Centro de Resolución Alternativa de Conflictos (2014-2015).</a:t>
            </a:r>
            <a:endParaRPr lang="es-AR" sz="20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es-ES" sz="2000" dirty="0">
                <a:latin typeface="Calibri"/>
                <a:cs typeface="Calibri"/>
              </a:rPr>
              <a:t> </a:t>
            </a:r>
            <a:r>
              <a:rPr lang="es-ES" sz="2000" b="1" dirty="0">
                <a:latin typeface="Calibri"/>
                <a:cs typeface="Calibri"/>
              </a:rPr>
              <a:t>La Pampa: </a:t>
            </a:r>
            <a:r>
              <a:rPr lang="es-ES" sz="2000" dirty="0">
                <a:latin typeface="Calibri"/>
                <a:cs typeface="Calibri"/>
              </a:rPr>
              <a:t>inauguró la Oficina de la Mujer y de Violencia Doméstica (2016).</a:t>
            </a:r>
          </a:p>
          <a:p>
            <a:pPr marL="0" lvl="1">
              <a:lnSpc>
                <a:spcPct val="15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es-ES" sz="2000" b="1" dirty="0">
                <a:latin typeface="Calibri"/>
                <a:cs typeface="Calibri"/>
              </a:rPr>
              <a:t>Misiones:</a:t>
            </a:r>
            <a:r>
              <a:rPr lang="es-ES" sz="2000" dirty="0">
                <a:latin typeface="Calibri"/>
                <a:cs typeface="Calibri"/>
              </a:rPr>
              <a:t> puso en funcionamiento la Secretaría de Violencia Familiar y dos juzgados de violencia doméstica (2015).</a:t>
            </a:r>
            <a:endParaRPr lang="es-AR" sz="2000" dirty="0">
              <a:latin typeface="Calibri"/>
              <a:cs typeface="Calibri"/>
            </a:endParaRPr>
          </a:p>
          <a:p>
            <a:pPr marL="0" lvl="1">
              <a:lnSpc>
                <a:spcPct val="150000"/>
              </a:lnSpc>
              <a:spcAft>
                <a:spcPts val="900"/>
              </a:spcAft>
              <a:buFont typeface="Arial" pitchFamily="34" charset="0"/>
              <a:buChar char="•"/>
            </a:pPr>
            <a:r>
              <a:rPr lang="es-ES" sz="2000" b="1" dirty="0">
                <a:latin typeface="Calibri"/>
                <a:cs typeface="Calibri"/>
              </a:rPr>
              <a:t> Río Negro:</a:t>
            </a:r>
            <a:r>
              <a:rPr lang="es-ES" sz="2000" dirty="0">
                <a:latin typeface="Calibri"/>
                <a:cs typeface="Calibri"/>
              </a:rPr>
              <a:t> extendió el Programa Piloto de Conciliación Laboral a Viedma (2016).</a:t>
            </a:r>
            <a:endParaRPr lang="es-AR" sz="2000" dirty="0">
              <a:latin typeface="Calibri"/>
              <a:cs typeface="Calibri"/>
            </a:endParaRPr>
          </a:p>
          <a:p>
            <a:pPr>
              <a:spcAft>
                <a:spcPts val="900"/>
              </a:spcAft>
              <a:buFont typeface="Arial" pitchFamily="34" charset="0"/>
              <a:buChar char="•"/>
            </a:pPr>
            <a:endParaRPr lang="es-ES" sz="1500" dirty="0">
              <a:latin typeface="Calibri"/>
              <a:cs typeface="Calibri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" y="1196752"/>
            <a:ext cx="12326815" cy="720080"/>
            <a:chOff x="0" y="1412776"/>
            <a:chExt cx="9144000" cy="504056"/>
          </a:xfrm>
        </p:grpSpPr>
        <p:sp>
          <p:nvSpPr>
            <p:cNvPr id="9" name="Rectangle 8"/>
            <p:cNvSpPr/>
            <p:nvPr/>
          </p:nvSpPr>
          <p:spPr>
            <a:xfrm>
              <a:off x="0" y="1412776"/>
              <a:ext cx="9144000" cy="504056"/>
            </a:xfrm>
            <a:prstGeom prst="rect">
              <a:avLst/>
            </a:prstGeom>
            <a:solidFill>
              <a:srgbClr val="144AA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3528" y="1412776"/>
              <a:ext cx="806489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500" b="1" dirty="0">
                  <a:solidFill>
                    <a:schemeClr val="bg1"/>
                  </a:solidFill>
                  <a:latin typeface="Calibri"/>
                  <a:cs typeface="Calibri"/>
                </a:rPr>
                <a:t>PRINCIPALES OBJETIVOS ALCANZADOS </a:t>
              </a:r>
              <a:r>
                <a:rPr lang="es-ES_tradnl" sz="2500" dirty="0">
                  <a:solidFill>
                    <a:schemeClr val="bg1"/>
                  </a:solidFill>
                  <a:latin typeface="Calibri"/>
                  <a:cs typeface="Calibri"/>
                </a:rPr>
                <a:t>ENTRE 2014 Y 2016</a:t>
              </a:r>
            </a:p>
          </p:txBody>
        </p:sp>
      </p:grpSp>
      <p:pic>
        <p:nvPicPr>
          <p:cNvPr id="8" name="Picture 7" descr="LogoCNAJ_o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332656"/>
            <a:ext cx="1587108" cy="52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4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Bienvenido a PowerPoint</Template>
  <TotalTime>0</TotalTime>
  <Words>855</Words>
  <Application>Microsoft Office PowerPoint</Application>
  <PresentationFormat>Panorámica</PresentationFormat>
  <Paragraphs>123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2013-09-27T13:28:06Z</dcterms:created>
  <dcterms:modified xsi:type="dcterms:W3CDTF">2017-06-14T16:15:11Z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