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73" r:id="rId3"/>
    <p:sldId id="308" r:id="rId4"/>
    <p:sldId id="301" r:id="rId5"/>
    <p:sldId id="302" r:id="rId6"/>
    <p:sldId id="311" r:id="rId7"/>
    <p:sldId id="309" r:id="rId8"/>
    <p:sldId id="312" r:id="rId9"/>
    <p:sldId id="303" r:id="rId10"/>
    <p:sldId id="279" r:id="rId11"/>
    <p:sldId id="304" r:id="rId12"/>
    <p:sldId id="282" r:id="rId13"/>
    <p:sldId id="313" r:id="rId14"/>
    <p:sldId id="315" r:id="rId15"/>
    <p:sldId id="271" r:id="rId16"/>
  </p:sldIdLst>
  <p:sldSz cx="9144000" cy="6858000" type="screen4x3"/>
  <p:notesSz cx="7315200" cy="96012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B857FA-A5E5-4F17-B3B7-E264480FE5A4}">
          <p14:sldIdLst>
            <p14:sldId id="256"/>
            <p14:sldId id="273"/>
            <p14:sldId id="308"/>
            <p14:sldId id="301"/>
            <p14:sldId id="302"/>
            <p14:sldId id="311"/>
            <p14:sldId id="309"/>
            <p14:sldId id="312"/>
            <p14:sldId id="303"/>
            <p14:sldId id="279"/>
            <p14:sldId id="304"/>
            <p14:sldId id="282"/>
            <p14:sldId id="313"/>
            <p14:sldId id="315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DA7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0" autoAdjust="0"/>
    <p:restoredTop sz="94614" autoAdjust="0"/>
  </p:normalViewPr>
  <p:slideViewPr>
    <p:cSldViewPr>
      <p:cViewPr>
        <p:scale>
          <a:sx n="100" d="100"/>
          <a:sy n="100" d="100"/>
        </p:scale>
        <p:origin x="-19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DA0CF6-6854-4FDC-8AF1-B48420068E71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A09C3B7B-017A-430C-9071-20B2546FA746}">
      <dgm:prSet phldrT="[Texto]" custT="1"/>
      <dgm:spPr>
        <a:solidFill>
          <a:schemeClr val="bg1">
            <a:lumMod val="85000"/>
          </a:schemeClr>
        </a:solidFill>
        <a:ln>
          <a:noFill/>
        </a:ln>
      </dgm:spPr>
      <dgm:t>
        <a:bodyPr/>
        <a:lstStyle/>
        <a:p>
          <a:r>
            <a:rPr lang="es-AR" sz="7200" b="1" i="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rPr>
            <a:t>Datos</a:t>
          </a:r>
          <a:endParaRPr lang="es-AR" sz="7200" b="1" i="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  <a:ea typeface="Arial Unicode MS" panose="020B0604020202020204" pitchFamily="34" charset="-128"/>
            <a:cs typeface="Adobe Hebrew" pitchFamily="18" charset="-79"/>
          </a:endParaRPr>
        </a:p>
      </dgm:t>
    </dgm:pt>
    <dgm:pt modelId="{667FF938-85C1-46D6-856B-7F17693B60DA}" type="parTrans" cxnId="{67707547-9B53-45E2-B2AB-1D7DE7B4534B}">
      <dgm:prSet/>
      <dgm:spPr/>
      <dgm:t>
        <a:bodyPr/>
        <a:lstStyle/>
        <a:p>
          <a:endParaRPr lang="es-AR"/>
        </a:p>
      </dgm:t>
    </dgm:pt>
    <dgm:pt modelId="{ABA34F16-FCE6-4D55-87E2-94F67616236F}" type="sibTrans" cxnId="{67707547-9B53-45E2-B2AB-1D7DE7B4534B}">
      <dgm:prSet/>
      <dgm:spPr/>
      <dgm:t>
        <a:bodyPr/>
        <a:lstStyle/>
        <a:p>
          <a:endParaRPr lang="es-AR"/>
        </a:p>
      </dgm:t>
    </dgm:pt>
    <dgm:pt modelId="{BC9AA1BD-4153-4C68-8B97-A8E6641BA056}">
      <dgm:prSet phldrT="[Texto]" custT="1"/>
      <dgm:spPr>
        <a:solidFill>
          <a:schemeClr val="accent5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s-AR" sz="3600" b="1" i="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rPr>
            <a:t>Información</a:t>
          </a:r>
          <a:endParaRPr lang="es-AR" sz="3600" b="1" i="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  <a:ea typeface="Arial Unicode MS" panose="020B0604020202020204" pitchFamily="34" charset="-128"/>
            <a:cs typeface="Adobe Hebrew" pitchFamily="18" charset="-79"/>
          </a:endParaRPr>
        </a:p>
      </dgm:t>
    </dgm:pt>
    <dgm:pt modelId="{21A54605-0EEB-4C7B-B6AC-24468BE209FF}" type="parTrans" cxnId="{C0261C97-9DBF-4346-9B45-5B199C4C4700}">
      <dgm:prSet/>
      <dgm:spPr/>
      <dgm:t>
        <a:bodyPr/>
        <a:lstStyle/>
        <a:p>
          <a:endParaRPr lang="es-AR"/>
        </a:p>
      </dgm:t>
    </dgm:pt>
    <dgm:pt modelId="{B99D4160-6859-43A0-B4D9-A7BD51E9D81E}" type="sibTrans" cxnId="{C0261C97-9DBF-4346-9B45-5B199C4C4700}">
      <dgm:prSet/>
      <dgm:spPr/>
      <dgm:t>
        <a:bodyPr/>
        <a:lstStyle/>
        <a:p>
          <a:endParaRPr lang="es-AR"/>
        </a:p>
      </dgm:t>
    </dgm:pt>
    <dgm:pt modelId="{A03D6E5A-1CD5-4DCA-9718-BF898F2CD0AD}">
      <dgm:prSet phldrT="[Texto]" custT="1"/>
      <dgm:spPr>
        <a:ln>
          <a:noFill/>
        </a:ln>
      </dgm:spPr>
      <dgm:t>
        <a:bodyPr/>
        <a:lstStyle/>
        <a:p>
          <a:pPr>
            <a:spcAft>
              <a:spcPts val="0"/>
            </a:spcAft>
          </a:pPr>
          <a:r>
            <a:rPr lang="es-AR" sz="3200" b="1" i="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rPr>
            <a:t>Conocimiento</a:t>
          </a:r>
          <a:endParaRPr lang="es-AR" sz="3200" b="1" i="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  <a:ea typeface="Arial Unicode MS" panose="020B0604020202020204" pitchFamily="34" charset="-128"/>
            <a:cs typeface="Adobe Hebrew" pitchFamily="18" charset="-79"/>
          </a:endParaRPr>
        </a:p>
      </dgm:t>
    </dgm:pt>
    <dgm:pt modelId="{276BDF5F-F80C-4447-A24F-09774210A347}" type="sibTrans" cxnId="{E83202D5-4A98-4229-AEDB-019B7CAC7E70}">
      <dgm:prSet/>
      <dgm:spPr/>
      <dgm:t>
        <a:bodyPr/>
        <a:lstStyle/>
        <a:p>
          <a:endParaRPr lang="es-AR"/>
        </a:p>
      </dgm:t>
    </dgm:pt>
    <dgm:pt modelId="{11339F1E-F982-48FE-A1AB-112565D27454}" type="parTrans" cxnId="{E83202D5-4A98-4229-AEDB-019B7CAC7E70}">
      <dgm:prSet/>
      <dgm:spPr/>
      <dgm:t>
        <a:bodyPr/>
        <a:lstStyle/>
        <a:p>
          <a:endParaRPr lang="es-AR"/>
        </a:p>
      </dgm:t>
    </dgm:pt>
    <dgm:pt modelId="{8E439022-8171-465A-B407-57A1A8EA3B46}" type="pres">
      <dgm:prSet presAssocID="{62DA0CF6-6854-4FDC-8AF1-B48420068E71}" presName="Name0" presStyleCnt="0">
        <dgm:presLayoutVars>
          <dgm:dir/>
          <dgm:animLvl val="lvl"/>
          <dgm:resizeHandles val="exact"/>
        </dgm:presLayoutVars>
      </dgm:prSet>
      <dgm:spPr/>
    </dgm:pt>
    <dgm:pt modelId="{1D3E3450-AE79-40BC-8C51-EBB0467E4158}" type="pres">
      <dgm:prSet presAssocID="{A09C3B7B-017A-430C-9071-20B2546FA746}" presName="Name8" presStyleCnt="0"/>
      <dgm:spPr>
        <a:scene3d>
          <a:camera prst="orthographicFront"/>
          <a:lightRig rig="threePt" dir="t"/>
        </a:scene3d>
        <a:sp3d>
          <a:bevelT w="139700" prst="cross"/>
        </a:sp3d>
      </dgm:spPr>
    </dgm:pt>
    <dgm:pt modelId="{158FFC63-DC73-4585-9AB6-4A3A2E5C68B3}" type="pres">
      <dgm:prSet presAssocID="{A09C3B7B-017A-430C-9071-20B2546FA74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EA95AE3-B027-425F-BC63-C62C394759BC}" type="pres">
      <dgm:prSet presAssocID="{A09C3B7B-017A-430C-9071-20B2546FA7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993D1E0-E5A5-40FA-993F-A2F6597F8E59}" type="pres">
      <dgm:prSet presAssocID="{BC9AA1BD-4153-4C68-8B97-A8E6641BA056}" presName="Name8" presStyleCnt="0"/>
      <dgm:spPr>
        <a:scene3d>
          <a:camera prst="orthographicFront"/>
          <a:lightRig rig="threePt" dir="t"/>
        </a:scene3d>
        <a:sp3d>
          <a:bevelT w="139700" prst="cross"/>
        </a:sp3d>
      </dgm:spPr>
    </dgm:pt>
    <dgm:pt modelId="{E81936B6-548D-4BD2-8E0D-28333AADA5FD}" type="pres">
      <dgm:prSet presAssocID="{BC9AA1BD-4153-4C68-8B97-A8E6641BA05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853C138-D077-4DB2-9953-58BB5F4A743A}" type="pres">
      <dgm:prSet presAssocID="{BC9AA1BD-4153-4C68-8B97-A8E6641BA0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ECBAD83-C6AC-4F47-AF0D-66A2FC8BD557}" type="pres">
      <dgm:prSet presAssocID="{A03D6E5A-1CD5-4DCA-9718-BF898F2CD0AD}" presName="Name8" presStyleCnt="0"/>
      <dgm:spPr>
        <a:scene3d>
          <a:camera prst="orthographicFront"/>
          <a:lightRig rig="threePt" dir="t"/>
        </a:scene3d>
        <a:sp3d>
          <a:bevelT w="139700" prst="cross"/>
        </a:sp3d>
      </dgm:spPr>
    </dgm:pt>
    <dgm:pt modelId="{0DE34E71-AE54-4167-A897-7830D5955667}" type="pres">
      <dgm:prSet presAssocID="{A03D6E5A-1CD5-4DCA-9718-BF898F2CD0AD}" presName="level" presStyleLbl="node1" presStyleIdx="2" presStyleCnt="3" custScaleY="115789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EA5F0B-2277-45B3-B550-933994AAB85C}" type="pres">
      <dgm:prSet presAssocID="{A03D6E5A-1CD5-4DCA-9718-BF898F2CD0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C0261C97-9DBF-4346-9B45-5B199C4C4700}" srcId="{62DA0CF6-6854-4FDC-8AF1-B48420068E71}" destId="{BC9AA1BD-4153-4C68-8B97-A8E6641BA056}" srcOrd="1" destOrd="0" parTransId="{21A54605-0EEB-4C7B-B6AC-24468BE209FF}" sibTransId="{B99D4160-6859-43A0-B4D9-A7BD51E9D81E}"/>
    <dgm:cxn modelId="{8B000ECF-B08F-487E-A71C-8A36F0BF709B}" type="presOf" srcId="{A03D6E5A-1CD5-4DCA-9718-BF898F2CD0AD}" destId="{0DE34E71-AE54-4167-A897-7830D5955667}" srcOrd="0" destOrd="0" presId="urn:microsoft.com/office/officeart/2005/8/layout/pyramid3"/>
    <dgm:cxn modelId="{E83202D5-4A98-4229-AEDB-019B7CAC7E70}" srcId="{62DA0CF6-6854-4FDC-8AF1-B48420068E71}" destId="{A03D6E5A-1CD5-4DCA-9718-BF898F2CD0AD}" srcOrd="2" destOrd="0" parTransId="{11339F1E-F982-48FE-A1AB-112565D27454}" sibTransId="{276BDF5F-F80C-4447-A24F-09774210A347}"/>
    <dgm:cxn modelId="{67707547-9B53-45E2-B2AB-1D7DE7B4534B}" srcId="{62DA0CF6-6854-4FDC-8AF1-B48420068E71}" destId="{A09C3B7B-017A-430C-9071-20B2546FA746}" srcOrd="0" destOrd="0" parTransId="{667FF938-85C1-46D6-856B-7F17693B60DA}" sibTransId="{ABA34F16-FCE6-4D55-87E2-94F67616236F}"/>
    <dgm:cxn modelId="{20BCE091-C6A3-407E-8705-54A10D7B2DB2}" type="presOf" srcId="{62DA0CF6-6854-4FDC-8AF1-B48420068E71}" destId="{8E439022-8171-465A-B407-57A1A8EA3B46}" srcOrd="0" destOrd="0" presId="urn:microsoft.com/office/officeart/2005/8/layout/pyramid3"/>
    <dgm:cxn modelId="{66AC06A5-0A97-4B5C-B8C3-B27E37D7B70A}" type="presOf" srcId="{BC9AA1BD-4153-4C68-8B97-A8E6641BA056}" destId="{E81936B6-548D-4BD2-8E0D-28333AADA5FD}" srcOrd="0" destOrd="0" presId="urn:microsoft.com/office/officeart/2005/8/layout/pyramid3"/>
    <dgm:cxn modelId="{91F6947A-8D5E-4424-9DAD-31722601175A}" type="presOf" srcId="{A03D6E5A-1CD5-4DCA-9718-BF898F2CD0AD}" destId="{83EA5F0B-2277-45B3-B550-933994AAB85C}" srcOrd="1" destOrd="0" presId="urn:microsoft.com/office/officeart/2005/8/layout/pyramid3"/>
    <dgm:cxn modelId="{2E045584-DB64-48D6-B470-822582766E42}" type="presOf" srcId="{A09C3B7B-017A-430C-9071-20B2546FA746}" destId="{FEA95AE3-B027-425F-BC63-C62C394759BC}" srcOrd="1" destOrd="0" presId="urn:microsoft.com/office/officeart/2005/8/layout/pyramid3"/>
    <dgm:cxn modelId="{19A51489-14BA-4516-83FD-88A080A61A9C}" type="presOf" srcId="{BC9AA1BD-4153-4C68-8B97-A8E6641BA056}" destId="{8853C138-D077-4DB2-9953-58BB5F4A743A}" srcOrd="1" destOrd="0" presId="urn:microsoft.com/office/officeart/2005/8/layout/pyramid3"/>
    <dgm:cxn modelId="{F0D21CE7-AFC9-485E-AA91-1B3E65476BDD}" type="presOf" srcId="{A09C3B7B-017A-430C-9071-20B2546FA746}" destId="{158FFC63-DC73-4585-9AB6-4A3A2E5C68B3}" srcOrd="0" destOrd="0" presId="urn:microsoft.com/office/officeart/2005/8/layout/pyramid3"/>
    <dgm:cxn modelId="{1FD942F0-800B-4937-8F6F-216CE30B08F1}" type="presParOf" srcId="{8E439022-8171-465A-B407-57A1A8EA3B46}" destId="{1D3E3450-AE79-40BC-8C51-EBB0467E4158}" srcOrd="0" destOrd="0" presId="urn:microsoft.com/office/officeart/2005/8/layout/pyramid3"/>
    <dgm:cxn modelId="{29F46D29-A969-4CF0-BF6C-92783661A877}" type="presParOf" srcId="{1D3E3450-AE79-40BC-8C51-EBB0467E4158}" destId="{158FFC63-DC73-4585-9AB6-4A3A2E5C68B3}" srcOrd="0" destOrd="0" presId="urn:microsoft.com/office/officeart/2005/8/layout/pyramid3"/>
    <dgm:cxn modelId="{29B45934-716B-4383-B6EF-58CB68DE1D5C}" type="presParOf" srcId="{1D3E3450-AE79-40BC-8C51-EBB0467E4158}" destId="{FEA95AE3-B027-425F-BC63-C62C394759BC}" srcOrd="1" destOrd="0" presId="urn:microsoft.com/office/officeart/2005/8/layout/pyramid3"/>
    <dgm:cxn modelId="{AE710F03-8B63-4F4C-95BA-DFF38213333D}" type="presParOf" srcId="{8E439022-8171-465A-B407-57A1A8EA3B46}" destId="{C993D1E0-E5A5-40FA-993F-A2F6597F8E59}" srcOrd="1" destOrd="0" presId="urn:microsoft.com/office/officeart/2005/8/layout/pyramid3"/>
    <dgm:cxn modelId="{C79BEB37-F080-4D95-BD71-3C80516ABF12}" type="presParOf" srcId="{C993D1E0-E5A5-40FA-993F-A2F6597F8E59}" destId="{E81936B6-548D-4BD2-8E0D-28333AADA5FD}" srcOrd="0" destOrd="0" presId="urn:microsoft.com/office/officeart/2005/8/layout/pyramid3"/>
    <dgm:cxn modelId="{FB613B95-C9AA-45C3-A5F0-8DDCBC3C0C59}" type="presParOf" srcId="{C993D1E0-E5A5-40FA-993F-A2F6597F8E59}" destId="{8853C138-D077-4DB2-9953-58BB5F4A743A}" srcOrd="1" destOrd="0" presId="urn:microsoft.com/office/officeart/2005/8/layout/pyramid3"/>
    <dgm:cxn modelId="{ABBBEDA9-37A8-474C-93F9-D067054F1F33}" type="presParOf" srcId="{8E439022-8171-465A-B407-57A1A8EA3B46}" destId="{8ECBAD83-C6AC-4F47-AF0D-66A2FC8BD557}" srcOrd="2" destOrd="0" presId="urn:microsoft.com/office/officeart/2005/8/layout/pyramid3"/>
    <dgm:cxn modelId="{3E1E17CA-4EC2-4825-8D17-8EEA07B58A11}" type="presParOf" srcId="{8ECBAD83-C6AC-4F47-AF0D-66A2FC8BD557}" destId="{0DE34E71-AE54-4167-A897-7830D5955667}" srcOrd="0" destOrd="0" presId="urn:microsoft.com/office/officeart/2005/8/layout/pyramid3"/>
    <dgm:cxn modelId="{DDA71DF1-5893-4BD8-BD62-6FB0E89651AF}" type="presParOf" srcId="{8ECBAD83-C6AC-4F47-AF0D-66A2FC8BD557}" destId="{83EA5F0B-2277-45B3-B550-933994AAB85C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2B718D-025C-4C38-9F1E-1191A67C820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43C1911B-340D-4B14-B33B-794B483A9A29}">
      <dgm:prSet phldrT="[Texto]" phldr="1"/>
      <dgm:spPr>
        <a:solidFill>
          <a:schemeClr val="accent1"/>
        </a:solidFill>
      </dgm:spPr>
      <dgm:t>
        <a:bodyPr/>
        <a:lstStyle/>
        <a:p>
          <a:endParaRPr lang="es-AR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F6E5C8DD-CEFE-4216-917B-2A5D8406F5F2}" type="parTrans" cxnId="{28948AAE-B8CA-4F4B-9F22-26F3F5C8261D}">
      <dgm:prSet/>
      <dgm:spPr/>
      <dgm:t>
        <a:bodyPr/>
        <a:lstStyle/>
        <a:p>
          <a:endParaRPr lang="es-AR"/>
        </a:p>
      </dgm:t>
    </dgm:pt>
    <dgm:pt modelId="{C8F66512-8BAE-4A4B-9680-AB93E4935604}" type="sibTrans" cxnId="{28948AAE-B8CA-4F4B-9F22-26F3F5C8261D}">
      <dgm:prSet/>
      <dgm:spPr/>
      <dgm:t>
        <a:bodyPr/>
        <a:lstStyle/>
        <a:p>
          <a:endParaRPr lang="es-AR"/>
        </a:p>
      </dgm:t>
    </dgm:pt>
    <dgm:pt modelId="{30BADE4C-2B90-4944-B24D-1B85FF8E39CE}">
      <dgm:prSet phldrT="[Texto]" phldr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endParaRPr lang="es-AR" dirty="0"/>
        </a:p>
      </dgm:t>
    </dgm:pt>
    <dgm:pt modelId="{38FA77CE-D50B-4A4D-934F-9201EA8202CC}" type="parTrans" cxnId="{BED43D15-0979-4C75-B82A-48C8D5A16BE6}">
      <dgm:prSet/>
      <dgm:spPr/>
      <dgm:t>
        <a:bodyPr/>
        <a:lstStyle/>
        <a:p>
          <a:endParaRPr lang="es-AR"/>
        </a:p>
      </dgm:t>
    </dgm:pt>
    <dgm:pt modelId="{67B235B8-C876-4CA4-9825-DB6C462D9D5B}" type="sibTrans" cxnId="{BED43D15-0979-4C75-B82A-48C8D5A16BE6}">
      <dgm:prSet/>
      <dgm:spPr/>
      <dgm:t>
        <a:bodyPr/>
        <a:lstStyle/>
        <a:p>
          <a:endParaRPr lang="es-AR"/>
        </a:p>
      </dgm:t>
    </dgm:pt>
    <dgm:pt modelId="{CF5B23FC-761E-4372-90AB-AB2DA6E6E971}">
      <dgm:prSet phldrT="[Texto]" custT="1"/>
      <dgm:spPr>
        <a:ln>
          <a:solidFill>
            <a:schemeClr val="accent2"/>
          </a:solidFill>
        </a:ln>
      </dgm:spPr>
      <dgm:t>
        <a:bodyPr/>
        <a:lstStyle/>
        <a:p>
          <a:pPr algn="ctr"/>
          <a:r>
            <a:rPr lang="es-AR" sz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El foco debe estar puesto en un desarrollo inclusivo y participativo               que no deje atrás a nadie. </a:t>
          </a:r>
          <a:endParaRPr lang="es-AR" sz="1200" dirty="0">
            <a:latin typeface="Arial Black" panose="020B0A04020102020204" pitchFamily="34" charset="0"/>
          </a:endParaRPr>
        </a:p>
      </dgm:t>
    </dgm:pt>
    <dgm:pt modelId="{157FC2C7-72E7-424C-BE02-9678DD574262}" type="parTrans" cxnId="{9BDC56DD-5144-4DDF-A959-94F5DB452F3F}">
      <dgm:prSet/>
      <dgm:spPr/>
      <dgm:t>
        <a:bodyPr/>
        <a:lstStyle/>
        <a:p>
          <a:endParaRPr lang="es-AR"/>
        </a:p>
      </dgm:t>
    </dgm:pt>
    <dgm:pt modelId="{785E05A8-21AB-4D74-8998-A78C6A772FEB}" type="sibTrans" cxnId="{9BDC56DD-5144-4DDF-A959-94F5DB452F3F}">
      <dgm:prSet/>
      <dgm:spPr/>
      <dgm:t>
        <a:bodyPr/>
        <a:lstStyle/>
        <a:p>
          <a:endParaRPr lang="es-AR"/>
        </a:p>
      </dgm:t>
    </dgm:pt>
    <dgm:pt modelId="{0889C2E8-FFB2-4A6D-BC2F-845030716EFF}">
      <dgm:prSet phldrT="[Texto]" custT="1"/>
      <dgm:spPr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s-AR" sz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Es preciso un aumento significativo de los datos disponibles de parte             de individuos, gobiernos, sociedad civil, empresas y organizaciones internacionales para la planificación, el monitoreo y la rendición de cuentas. </a:t>
          </a:r>
          <a:endParaRPr lang="es-AR" sz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CAC1F21-EC76-4906-978E-1134BF70E303}" type="parTrans" cxnId="{457DB064-EAB9-4087-A842-0937C04CED53}">
      <dgm:prSet/>
      <dgm:spPr/>
      <dgm:t>
        <a:bodyPr/>
        <a:lstStyle/>
        <a:p>
          <a:endParaRPr lang="es-AR"/>
        </a:p>
      </dgm:t>
    </dgm:pt>
    <dgm:pt modelId="{3C2C94BE-7417-465B-AF11-5247AFB5750A}" type="sibTrans" cxnId="{457DB064-EAB9-4087-A842-0937C04CED53}">
      <dgm:prSet/>
      <dgm:spPr/>
      <dgm:t>
        <a:bodyPr/>
        <a:lstStyle/>
        <a:p>
          <a:endParaRPr lang="es-AR"/>
        </a:p>
      </dgm:t>
    </dgm:pt>
    <dgm:pt modelId="{E69C7DB2-9463-4695-B9A9-DC6BF6D7B01D}">
      <dgm:prSet phldrT="[Texto]" custT="1"/>
      <dgm:spPr>
        <a:ln>
          <a:solidFill>
            <a:schemeClr val="accent4"/>
          </a:solidFill>
        </a:ln>
      </dgm:spPr>
      <dgm:t>
        <a:bodyPr/>
        <a:lstStyle/>
        <a:p>
          <a:pPr algn="ctr"/>
          <a:r>
            <a:rPr lang="es-AR" sz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Gobiernos, instituciones e individuos son indispensables para                          la generación y el uso de estos datos.</a:t>
          </a:r>
          <a:endParaRPr lang="es-AR" sz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411EDBB8-4C5C-4EDB-ABA0-904E59DC39ED}" type="parTrans" cxnId="{F60B0563-053D-4C4F-8160-26F66693A953}">
      <dgm:prSet/>
      <dgm:spPr/>
      <dgm:t>
        <a:bodyPr/>
        <a:lstStyle/>
        <a:p>
          <a:endParaRPr lang="es-AR"/>
        </a:p>
      </dgm:t>
    </dgm:pt>
    <dgm:pt modelId="{E2466471-A92F-439D-A77E-1DAA0239AF4A}" type="sibTrans" cxnId="{F60B0563-053D-4C4F-8160-26F66693A953}">
      <dgm:prSet/>
      <dgm:spPr/>
      <dgm:t>
        <a:bodyPr/>
        <a:lstStyle/>
        <a:p>
          <a:endParaRPr lang="es-AR"/>
        </a:p>
      </dgm:t>
    </dgm:pt>
    <dgm:pt modelId="{727CE18D-7745-43D3-AD25-ABE773A905D9}">
      <dgm:prSet phldrT="[Texto]"/>
      <dgm:spPr>
        <a:solidFill>
          <a:schemeClr val="accent4"/>
        </a:solidFill>
        <a:ln>
          <a:solidFill>
            <a:schemeClr val="accent4"/>
          </a:solidFill>
        </a:ln>
      </dgm:spPr>
      <dgm:t>
        <a:bodyPr/>
        <a:lstStyle/>
        <a:p>
          <a:endParaRPr lang="es-AR" dirty="0"/>
        </a:p>
      </dgm:t>
    </dgm:pt>
    <dgm:pt modelId="{419E50E9-1FAC-4041-9BDC-0188FE7BF46F}" type="parTrans" cxnId="{B152D0B6-7AF3-4EC8-B4D5-33F65F8068FB}">
      <dgm:prSet/>
      <dgm:spPr/>
      <dgm:t>
        <a:bodyPr/>
        <a:lstStyle/>
        <a:p>
          <a:endParaRPr lang="es-AR"/>
        </a:p>
      </dgm:t>
    </dgm:pt>
    <dgm:pt modelId="{4BF01FF7-7374-40CF-B911-FFCD3B43B1A7}" type="sibTrans" cxnId="{B152D0B6-7AF3-4EC8-B4D5-33F65F8068FB}">
      <dgm:prSet/>
      <dgm:spPr/>
      <dgm:t>
        <a:bodyPr/>
        <a:lstStyle/>
        <a:p>
          <a:endParaRPr lang="es-AR"/>
        </a:p>
      </dgm:t>
    </dgm:pt>
    <dgm:pt modelId="{3EBA81EC-5D04-4F2E-92B3-D610E2091A42}">
      <dgm:prSet phldrT="[Texto]" phldr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endParaRPr lang="es-AR" dirty="0"/>
        </a:p>
      </dgm:t>
    </dgm:pt>
    <dgm:pt modelId="{E2D8710F-E92F-49AC-A174-9BD87E8D816C}" type="sibTrans" cxnId="{3308D950-124C-4D37-B263-148320BED649}">
      <dgm:prSet/>
      <dgm:spPr/>
      <dgm:t>
        <a:bodyPr/>
        <a:lstStyle/>
        <a:p>
          <a:endParaRPr lang="es-AR"/>
        </a:p>
      </dgm:t>
    </dgm:pt>
    <dgm:pt modelId="{3D88C0F0-49BD-4CDE-8D00-CEF297DC89D2}" type="parTrans" cxnId="{3308D950-124C-4D37-B263-148320BED649}">
      <dgm:prSet/>
      <dgm:spPr/>
      <dgm:t>
        <a:bodyPr/>
        <a:lstStyle/>
        <a:p>
          <a:endParaRPr lang="es-AR"/>
        </a:p>
      </dgm:t>
    </dgm:pt>
    <dgm:pt modelId="{DA27843D-5B85-4DDE-AAF0-6A8609C2C165}">
      <dgm:prSet phldrT="[Texto]" custT="1"/>
      <dgm:spPr/>
      <dgm:t>
        <a:bodyPr/>
        <a:lstStyle/>
        <a:p>
          <a:pPr algn="ctr"/>
          <a:r>
            <a:rPr lang="es-AR" sz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Alcanzar los ODS requiere un abordaje integral de los desafíos             sociales, medioambientales y económicos. </a:t>
          </a:r>
          <a:endParaRPr lang="es-AR" sz="1200" dirty="0">
            <a:latin typeface="Arial Black" panose="020B0A04020102020204" pitchFamily="34" charset="0"/>
          </a:endParaRPr>
        </a:p>
      </dgm:t>
    </dgm:pt>
    <dgm:pt modelId="{53A15421-A1C4-43E0-87FF-C57D7550BD76}" type="sibTrans" cxnId="{D88F8B31-8628-433E-BC70-5F7FF3739ECD}">
      <dgm:prSet/>
      <dgm:spPr/>
      <dgm:t>
        <a:bodyPr/>
        <a:lstStyle/>
        <a:p>
          <a:endParaRPr lang="es-AR"/>
        </a:p>
      </dgm:t>
    </dgm:pt>
    <dgm:pt modelId="{2AE6FEB8-6FD5-4D69-AD65-53C7B0D08E7D}" type="parTrans" cxnId="{D88F8B31-8628-433E-BC70-5F7FF3739ECD}">
      <dgm:prSet/>
      <dgm:spPr/>
      <dgm:t>
        <a:bodyPr/>
        <a:lstStyle/>
        <a:p>
          <a:endParaRPr lang="es-AR"/>
        </a:p>
      </dgm:t>
    </dgm:pt>
    <dgm:pt modelId="{4527BDB3-9A72-4FFF-A987-5DF188D52844}" type="pres">
      <dgm:prSet presAssocID="{BB2B718D-025C-4C38-9F1E-1191A67C82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5CC195A-2714-47A7-9C51-9D542333D5AC}" type="pres">
      <dgm:prSet presAssocID="{43C1911B-340D-4B14-B33B-794B483A9A29}" presName="composite" presStyleCnt="0"/>
      <dgm:spPr/>
    </dgm:pt>
    <dgm:pt modelId="{89214FD9-F4CC-46D1-84E3-B3B6FA3AA326}" type="pres">
      <dgm:prSet presAssocID="{43C1911B-340D-4B14-B33B-794B483A9A2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AE94599-BB06-480C-B587-1E6608634FD8}" type="pres">
      <dgm:prSet presAssocID="{43C1911B-340D-4B14-B33B-794B483A9A29}" presName="descendantText" presStyleLbl="alignAcc1" presStyleIdx="0" presStyleCnt="4" custLinFactNeighborY="87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E842D53-7008-4739-92AF-BDB3104FDF50}" type="pres">
      <dgm:prSet presAssocID="{C8F66512-8BAE-4A4B-9680-AB93E4935604}" presName="sp" presStyleCnt="0"/>
      <dgm:spPr/>
    </dgm:pt>
    <dgm:pt modelId="{86E6BD8A-BCEC-4096-B9E6-04ABF9E5D956}" type="pres">
      <dgm:prSet presAssocID="{30BADE4C-2B90-4944-B24D-1B85FF8E39CE}" presName="composite" presStyleCnt="0"/>
      <dgm:spPr/>
    </dgm:pt>
    <dgm:pt modelId="{6589A52C-03BF-4089-B750-9A5FAE8F125D}" type="pres">
      <dgm:prSet presAssocID="{30BADE4C-2B90-4944-B24D-1B85FF8E39CE}" presName="parentText" presStyleLbl="alignNode1" presStyleIdx="1" presStyleCnt="4" custLinFactNeighborY="-9688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8216642-170B-4FF6-8BE8-4718307178CE}" type="pres">
      <dgm:prSet presAssocID="{30BADE4C-2B90-4944-B24D-1B85FF8E39CE}" presName="descendantText" presStyleLbl="alignAcc1" presStyleIdx="1" presStyleCnt="4" custLinFactNeighborY="-1490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22FC8F3-DBD6-4E50-BF8F-7E345505A43D}" type="pres">
      <dgm:prSet presAssocID="{67B235B8-C876-4CA4-9825-DB6C462D9D5B}" presName="sp" presStyleCnt="0"/>
      <dgm:spPr/>
    </dgm:pt>
    <dgm:pt modelId="{10412FF5-B0E4-4E60-88A0-A407B0F868A0}" type="pres">
      <dgm:prSet presAssocID="{3EBA81EC-5D04-4F2E-92B3-D610E2091A42}" presName="composite" presStyleCnt="0"/>
      <dgm:spPr/>
    </dgm:pt>
    <dgm:pt modelId="{BEF1C4E8-36C9-4137-AD90-592808E27DC8}" type="pres">
      <dgm:prSet presAssocID="{3EBA81EC-5D04-4F2E-92B3-D610E2091A42}" presName="parentText" presStyleLbl="alignNode1" presStyleIdx="2" presStyleCnt="4" custLinFactNeighborY="-17830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957BAC7-B29E-49A0-98D2-341B268CB315}" type="pres">
      <dgm:prSet presAssocID="{3EBA81EC-5D04-4F2E-92B3-D610E2091A42}" presName="descendantText" presStyleLbl="alignAcc1" presStyleIdx="2" presStyleCnt="4" custLinFactNeighborY="-2743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764764B-67F3-493D-916A-4B3E0D8D39E1}" type="pres">
      <dgm:prSet presAssocID="{E2D8710F-E92F-49AC-A174-9BD87E8D816C}" presName="sp" presStyleCnt="0"/>
      <dgm:spPr/>
    </dgm:pt>
    <dgm:pt modelId="{B13F3415-4041-4975-B61B-6BD0A6B6F593}" type="pres">
      <dgm:prSet presAssocID="{727CE18D-7745-43D3-AD25-ABE773A905D9}" presName="composite" presStyleCnt="0"/>
      <dgm:spPr/>
    </dgm:pt>
    <dgm:pt modelId="{88798F4D-96DE-4BAD-A3F3-1ADAF7DA8591}" type="pres">
      <dgm:prSet presAssocID="{727CE18D-7745-43D3-AD25-ABE773A905D9}" presName="parentText" presStyleLbl="alignNode1" presStyleIdx="3" presStyleCnt="4" custLinFactNeighborY="-2722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3BD580B-0112-4089-B131-B2E5F97C7DDB}" type="pres">
      <dgm:prSet presAssocID="{727CE18D-7745-43D3-AD25-ABE773A905D9}" presName="descendantText" presStyleLbl="alignAcc1" presStyleIdx="3" presStyleCnt="4" custLinFactNeighborY="-4188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ED43D15-0979-4C75-B82A-48C8D5A16BE6}" srcId="{BB2B718D-025C-4C38-9F1E-1191A67C820E}" destId="{30BADE4C-2B90-4944-B24D-1B85FF8E39CE}" srcOrd="1" destOrd="0" parTransId="{38FA77CE-D50B-4A4D-934F-9201EA8202CC}" sibTransId="{67B235B8-C876-4CA4-9825-DB6C462D9D5B}"/>
    <dgm:cxn modelId="{48595E41-E6F8-4FA6-B2F5-BF2C4AD1801F}" type="presOf" srcId="{30BADE4C-2B90-4944-B24D-1B85FF8E39CE}" destId="{6589A52C-03BF-4089-B750-9A5FAE8F125D}" srcOrd="0" destOrd="0" presId="urn:microsoft.com/office/officeart/2005/8/layout/chevron2"/>
    <dgm:cxn modelId="{3308D950-124C-4D37-B263-148320BED649}" srcId="{BB2B718D-025C-4C38-9F1E-1191A67C820E}" destId="{3EBA81EC-5D04-4F2E-92B3-D610E2091A42}" srcOrd="2" destOrd="0" parTransId="{3D88C0F0-49BD-4CDE-8D00-CEF297DC89D2}" sibTransId="{E2D8710F-E92F-49AC-A174-9BD87E8D816C}"/>
    <dgm:cxn modelId="{13E17055-2E46-4EC3-82A8-623FE78A2D21}" type="presOf" srcId="{E69C7DB2-9463-4695-B9A9-DC6BF6D7B01D}" destId="{43BD580B-0112-4089-B131-B2E5F97C7DDB}" srcOrd="0" destOrd="0" presId="urn:microsoft.com/office/officeart/2005/8/layout/chevron2"/>
    <dgm:cxn modelId="{B152D0B6-7AF3-4EC8-B4D5-33F65F8068FB}" srcId="{BB2B718D-025C-4C38-9F1E-1191A67C820E}" destId="{727CE18D-7745-43D3-AD25-ABE773A905D9}" srcOrd="3" destOrd="0" parTransId="{419E50E9-1FAC-4041-9BDC-0188FE7BF46F}" sibTransId="{4BF01FF7-7374-40CF-B911-FFCD3B43B1A7}"/>
    <dgm:cxn modelId="{67924B91-1862-4F54-9EF0-D1BFE16EBF32}" type="presOf" srcId="{DA27843D-5B85-4DDE-AAF0-6A8609C2C165}" destId="{DAE94599-BB06-480C-B587-1E6608634FD8}" srcOrd="0" destOrd="0" presId="urn:microsoft.com/office/officeart/2005/8/layout/chevron2"/>
    <dgm:cxn modelId="{F60B0563-053D-4C4F-8160-26F66693A953}" srcId="{727CE18D-7745-43D3-AD25-ABE773A905D9}" destId="{E69C7DB2-9463-4695-B9A9-DC6BF6D7B01D}" srcOrd="0" destOrd="0" parTransId="{411EDBB8-4C5C-4EDB-ABA0-904E59DC39ED}" sibTransId="{E2466471-A92F-439D-A77E-1DAA0239AF4A}"/>
    <dgm:cxn modelId="{612144EF-1573-4F53-8C41-5A20B7AD5749}" type="presOf" srcId="{43C1911B-340D-4B14-B33B-794B483A9A29}" destId="{89214FD9-F4CC-46D1-84E3-B3B6FA3AA326}" srcOrd="0" destOrd="0" presId="urn:microsoft.com/office/officeart/2005/8/layout/chevron2"/>
    <dgm:cxn modelId="{52F2E34F-1C8F-4414-BFAE-4F0989A8D68C}" type="presOf" srcId="{727CE18D-7745-43D3-AD25-ABE773A905D9}" destId="{88798F4D-96DE-4BAD-A3F3-1ADAF7DA8591}" srcOrd="0" destOrd="0" presId="urn:microsoft.com/office/officeart/2005/8/layout/chevron2"/>
    <dgm:cxn modelId="{DE290086-D67C-4F2B-A7D3-12B8282CADB7}" type="presOf" srcId="{CF5B23FC-761E-4372-90AB-AB2DA6E6E971}" destId="{18216642-170B-4FF6-8BE8-4718307178CE}" srcOrd="0" destOrd="0" presId="urn:microsoft.com/office/officeart/2005/8/layout/chevron2"/>
    <dgm:cxn modelId="{056D3EBD-528E-4E49-8C38-9271A4A99AE5}" type="presOf" srcId="{3EBA81EC-5D04-4F2E-92B3-D610E2091A42}" destId="{BEF1C4E8-36C9-4137-AD90-592808E27DC8}" srcOrd="0" destOrd="0" presId="urn:microsoft.com/office/officeart/2005/8/layout/chevron2"/>
    <dgm:cxn modelId="{54521D5A-B5EC-4CD0-BF20-E2EC9FE6995F}" type="presOf" srcId="{0889C2E8-FFB2-4A6D-BC2F-845030716EFF}" destId="{7957BAC7-B29E-49A0-98D2-341B268CB315}" srcOrd="0" destOrd="0" presId="urn:microsoft.com/office/officeart/2005/8/layout/chevron2"/>
    <dgm:cxn modelId="{EDE0B4BD-8CD2-41AC-8B27-A3C90D6683FF}" type="presOf" srcId="{BB2B718D-025C-4C38-9F1E-1191A67C820E}" destId="{4527BDB3-9A72-4FFF-A987-5DF188D52844}" srcOrd="0" destOrd="0" presId="urn:microsoft.com/office/officeart/2005/8/layout/chevron2"/>
    <dgm:cxn modelId="{9BDC56DD-5144-4DDF-A959-94F5DB452F3F}" srcId="{30BADE4C-2B90-4944-B24D-1B85FF8E39CE}" destId="{CF5B23FC-761E-4372-90AB-AB2DA6E6E971}" srcOrd="0" destOrd="0" parTransId="{157FC2C7-72E7-424C-BE02-9678DD574262}" sibTransId="{785E05A8-21AB-4D74-8998-A78C6A772FEB}"/>
    <dgm:cxn modelId="{D88F8B31-8628-433E-BC70-5F7FF3739ECD}" srcId="{43C1911B-340D-4B14-B33B-794B483A9A29}" destId="{DA27843D-5B85-4DDE-AAF0-6A8609C2C165}" srcOrd="0" destOrd="0" parTransId="{2AE6FEB8-6FD5-4D69-AD65-53C7B0D08E7D}" sibTransId="{53A15421-A1C4-43E0-87FF-C57D7550BD76}"/>
    <dgm:cxn modelId="{457DB064-EAB9-4087-A842-0937C04CED53}" srcId="{3EBA81EC-5D04-4F2E-92B3-D610E2091A42}" destId="{0889C2E8-FFB2-4A6D-BC2F-845030716EFF}" srcOrd="0" destOrd="0" parTransId="{BCAC1F21-EC76-4906-978E-1134BF70E303}" sibTransId="{3C2C94BE-7417-465B-AF11-5247AFB5750A}"/>
    <dgm:cxn modelId="{28948AAE-B8CA-4F4B-9F22-26F3F5C8261D}" srcId="{BB2B718D-025C-4C38-9F1E-1191A67C820E}" destId="{43C1911B-340D-4B14-B33B-794B483A9A29}" srcOrd="0" destOrd="0" parTransId="{F6E5C8DD-CEFE-4216-917B-2A5D8406F5F2}" sibTransId="{C8F66512-8BAE-4A4B-9680-AB93E4935604}"/>
    <dgm:cxn modelId="{9BFD52AF-9C76-422E-9FF7-F5B89C811459}" type="presParOf" srcId="{4527BDB3-9A72-4FFF-A987-5DF188D52844}" destId="{35CC195A-2714-47A7-9C51-9D542333D5AC}" srcOrd="0" destOrd="0" presId="urn:microsoft.com/office/officeart/2005/8/layout/chevron2"/>
    <dgm:cxn modelId="{B747B032-988F-42CE-9BC1-276404A35678}" type="presParOf" srcId="{35CC195A-2714-47A7-9C51-9D542333D5AC}" destId="{89214FD9-F4CC-46D1-84E3-B3B6FA3AA326}" srcOrd="0" destOrd="0" presId="urn:microsoft.com/office/officeart/2005/8/layout/chevron2"/>
    <dgm:cxn modelId="{5A879AB2-8480-490D-981D-1A128B4084A7}" type="presParOf" srcId="{35CC195A-2714-47A7-9C51-9D542333D5AC}" destId="{DAE94599-BB06-480C-B587-1E6608634FD8}" srcOrd="1" destOrd="0" presId="urn:microsoft.com/office/officeart/2005/8/layout/chevron2"/>
    <dgm:cxn modelId="{9981D9A5-2102-4121-B089-A82CECC9C49F}" type="presParOf" srcId="{4527BDB3-9A72-4FFF-A987-5DF188D52844}" destId="{AE842D53-7008-4739-92AF-BDB3104FDF50}" srcOrd="1" destOrd="0" presId="urn:microsoft.com/office/officeart/2005/8/layout/chevron2"/>
    <dgm:cxn modelId="{883749C2-53E8-4E48-A7AB-EDC983C72228}" type="presParOf" srcId="{4527BDB3-9A72-4FFF-A987-5DF188D52844}" destId="{86E6BD8A-BCEC-4096-B9E6-04ABF9E5D956}" srcOrd="2" destOrd="0" presId="urn:microsoft.com/office/officeart/2005/8/layout/chevron2"/>
    <dgm:cxn modelId="{B8418B88-1958-4CA3-BE8D-069250760C3E}" type="presParOf" srcId="{86E6BD8A-BCEC-4096-B9E6-04ABF9E5D956}" destId="{6589A52C-03BF-4089-B750-9A5FAE8F125D}" srcOrd="0" destOrd="0" presId="urn:microsoft.com/office/officeart/2005/8/layout/chevron2"/>
    <dgm:cxn modelId="{0A2EAD7B-1BE4-4F52-A3BE-1D87BAFD9E7D}" type="presParOf" srcId="{86E6BD8A-BCEC-4096-B9E6-04ABF9E5D956}" destId="{18216642-170B-4FF6-8BE8-4718307178CE}" srcOrd="1" destOrd="0" presId="urn:microsoft.com/office/officeart/2005/8/layout/chevron2"/>
    <dgm:cxn modelId="{241624F6-E99F-4878-BBD1-873FF21AEB9A}" type="presParOf" srcId="{4527BDB3-9A72-4FFF-A987-5DF188D52844}" destId="{822FC8F3-DBD6-4E50-BF8F-7E345505A43D}" srcOrd="3" destOrd="0" presId="urn:microsoft.com/office/officeart/2005/8/layout/chevron2"/>
    <dgm:cxn modelId="{4DDEEF87-B01E-49AB-88F3-C64942899167}" type="presParOf" srcId="{4527BDB3-9A72-4FFF-A987-5DF188D52844}" destId="{10412FF5-B0E4-4E60-88A0-A407B0F868A0}" srcOrd="4" destOrd="0" presId="urn:microsoft.com/office/officeart/2005/8/layout/chevron2"/>
    <dgm:cxn modelId="{A7F2CF17-80F0-44C2-A535-3365329FAAF9}" type="presParOf" srcId="{10412FF5-B0E4-4E60-88A0-A407B0F868A0}" destId="{BEF1C4E8-36C9-4137-AD90-592808E27DC8}" srcOrd="0" destOrd="0" presId="urn:microsoft.com/office/officeart/2005/8/layout/chevron2"/>
    <dgm:cxn modelId="{FD51E4C4-DA6C-43AB-AE7E-1CDBC2EBE87D}" type="presParOf" srcId="{10412FF5-B0E4-4E60-88A0-A407B0F868A0}" destId="{7957BAC7-B29E-49A0-98D2-341B268CB315}" srcOrd="1" destOrd="0" presId="urn:microsoft.com/office/officeart/2005/8/layout/chevron2"/>
    <dgm:cxn modelId="{BDF87D46-1044-44BF-AC73-E107CA418A1B}" type="presParOf" srcId="{4527BDB3-9A72-4FFF-A987-5DF188D52844}" destId="{A764764B-67F3-493D-916A-4B3E0D8D39E1}" srcOrd="5" destOrd="0" presId="urn:microsoft.com/office/officeart/2005/8/layout/chevron2"/>
    <dgm:cxn modelId="{CC910163-A071-4EAA-82A5-2DCD22FBD8FD}" type="presParOf" srcId="{4527BDB3-9A72-4FFF-A987-5DF188D52844}" destId="{B13F3415-4041-4975-B61B-6BD0A6B6F593}" srcOrd="6" destOrd="0" presId="urn:microsoft.com/office/officeart/2005/8/layout/chevron2"/>
    <dgm:cxn modelId="{C83F625A-D0CC-4B29-8D6C-B8F0DE13FFC3}" type="presParOf" srcId="{B13F3415-4041-4975-B61B-6BD0A6B6F593}" destId="{88798F4D-96DE-4BAD-A3F3-1ADAF7DA8591}" srcOrd="0" destOrd="0" presId="urn:microsoft.com/office/officeart/2005/8/layout/chevron2"/>
    <dgm:cxn modelId="{A483BCBD-DD97-44C1-9319-6494F498BDE6}" type="presParOf" srcId="{B13F3415-4041-4975-B61B-6BD0A6B6F593}" destId="{43BD580B-0112-4089-B131-B2E5F97C7DD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DFCC68-382B-483D-AF43-D3A78342CED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1B27A00-4BB4-4D19-998D-B5EFCE43F7DE}">
      <dgm:prSet phldrT="[Texto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pPr algn="ctr"/>
          <a:r>
            <a:rPr lang="es-AR" sz="1400" b="0" i="0" dirty="0" smtClean="0">
              <a:latin typeface="Arial Black" panose="020B0A04020102020204" pitchFamily="34" charset="0"/>
              <a:cs typeface="Adobe Hebrew" pitchFamily="18" charset="-79"/>
            </a:rPr>
            <a:t>Accesibilidad</a:t>
          </a:r>
          <a:endParaRPr lang="es-AR" sz="1400" b="0" i="0" dirty="0">
            <a:latin typeface="Arial Black" panose="020B0A04020102020204" pitchFamily="34" charset="0"/>
            <a:cs typeface="Adobe Hebrew" pitchFamily="18" charset="-79"/>
          </a:endParaRPr>
        </a:p>
      </dgm:t>
    </dgm:pt>
    <dgm:pt modelId="{B993C361-2A6B-4B4D-AF09-39B4C2E0B6A3}" type="parTrans" cxnId="{03ED361D-2A90-4B50-9826-6B883D1D6957}">
      <dgm:prSet/>
      <dgm:spPr/>
      <dgm:t>
        <a:bodyPr/>
        <a:lstStyle/>
        <a:p>
          <a:endParaRPr lang="es-AR"/>
        </a:p>
      </dgm:t>
    </dgm:pt>
    <dgm:pt modelId="{D432A8CA-BF35-4611-A585-B76DA7DCF22D}" type="sibTrans" cxnId="{03ED361D-2A90-4B50-9826-6B883D1D6957}">
      <dgm:prSet/>
      <dgm:spPr/>
      <dgm:t>
        <a:bodyPr/>
        <a:lstStyle/>
        <a:p>
          <a:endParaRPr lang="es-AR"/>
        </a:p>
      </dgm:t>
    </dgm:pt>
    <dgm:pt modelId="{96707351-1D40-4A33-8AD7-60792172C080}">
      <dgm:prSet phldrT="[Texto]" custT="1"/>
      <dgm:spPr>
        <a:solidFill>
          <a:schemeClr val="accent2">
            <a:lumMod val="75000"/>
          </a:schemeClr>
        </a:solidFill>
      </dgm:spPr>
      <dgm:t>
        <a:bodyPr anchor="ctr"/>
        <a:lstStyle/>
        <a:p>
          <a:pPr algn="ctr"/>
          <a:r>
            <a:rPr lang="es-AR" sz="1400" b="0" i="0" dirty="0" smtClean="0">
              <a:latin typeface="Arial Black" panose="020B0A04020102020204" pitchFamily="34" charset="0"/>
              <a:cs typeface="Adobe Hebrew" pitchFamily="18" charset="-79"/>
            </a:rPr>
            <a:t>No-discriminación</a:t>
          </a:r>
          <a:endParaRPr lang="es-AR" sz="1400" b="0" i="0" dirty="0">
            <a:latin typeface="Arial Black" panose="020B0A04020102020204" pitchFamily="34" charset="0"/>
            <a:cs typeface="Adobe Hebrew" pitchFamily="18" charset="-79"/>
          </a:endParaRPr>
        </a:p>
      </dgm:t>
    </dgm:pt>
    <dgm:pt modelId="{8DC82FAA-3E38-46F8-ADF8-7617C2F4FA4C}" type="parTrans" cxnId="{353BB0C3-008B-401F-97DB-6106F31CBD60}">
      <dgm:prSet/>
      <dgm:spPr/>
      <dgm:t>
        <a:bodyPr/>
        <a:lstStyle/>
        <a:p>
          <a:endParaRPr lang="es-AR"/>
        </a:p>
      </dgm:t>
    </dgm:pt>
    <dgm:pt modelId="{37FA0EDF-4707-42C1-8878-5244EC27636B}" type="sibTrans" cxnId="{353BB0C3-008B-401F-97DB-6106F31CBD60}">
      <dgm:prSet/>
      <dgm:spPr/>
      <dgm:t>
        <a:bodyPr/>
        <a:lstStyle/>
        <a:p>
          <a:endParaRPr lang="es-AR"/>
        </a:p>
      </dgm:t>
    </dgm:pt>
    <dgm:pt modelId="{1FBC9729-E504-41E6-A1A7-0D1847E34BF6}">
      <dgm:prSet phldrT="[Texto]" custT="1"/>
      <dgm:spPr>
        <a:solidFill>
          <a:schemeClr val="accent2">
            <a:lumMod val="75000"/>
          </a:schemeClr>
        </a:solidFill>
      </dgm:spPr>
      <dgm:t>
        <a:bodyPr anchor="ctr"/>
        <a:lstStyle/>
        <a:p>
          <a:pPr algn="l"/>
          <a:r>
            <a:rPr lang="es-AR" sz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Acceso irrestricto a los datos, tanto en su alcance como en sus posibles usos.</a:t>
          </a:r>
          <a:endParaRPr lang="es-AR" sz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A61752A0-C0BB-4B64-9A5C-DA8328C84F48}" type="parTrans" cxnId="{EB562D8D-03B0-4C14-B962-3332CF149985}">
      <dgm:prSet/>
      <dgm:spPr/>
      <dgm:t>
        <a:bodyPr/>
        <a:lstStyle/>
        <a:p>
          <a:endParaRPr lang="es-AR"/>
        </a:p>
      </dgm:t>
    </dgm:pt>
    <dgm:pt modelId="{565AB375-E5A6-49A4-A340-626013546552}" type="sibTrans" cxnId="{EB562D8D-03B0-4C14-B962-3332CF149985}">
      <dgm:prSet/>
      <dgm:spPr/>
      <dgm:t>
        <a:bodyPr/>
        <a:lstStyle/>
        <a:p>
          <a:endParaRPr lang="es-AR"/>
        </a:p>
      </dgm:t>
    </dgm:pt>
    <dgm:pt modelId="{16B5809F-5694-482A-9664-90C1FB4A73CC}">
      <dgm:prSet phldrT="[Texto]" custT="1"/>
      <dgm:spPr>
        <a:solidFill>
          <a:schemeClr val="accent3">
            <a:lumMod val="75000"/>
          </a:schemeClr>
        </a:solidFill>
      </dgm:spPr>
      <dgm:t>
        <a:bodyPr anchor="ctr"/>
        <a:lstStyle/>
        <a:p>
          <a:pPr algn="ctr"/>
          <a:r>
            <a:rPr lang="es-AR" sz="1400" b="0" i="0" dirty="0" smtClean="0">
              <a:latin typeface="Arial Black" panose="020B0A04020102020204" pitchFamily="34" charset="0"/>
              <a:cs typeface="Adobe Hebrew" pitchFamily="18" charset="-79"/>
            </a:rPr>
            <a:t>Re-usabilidad</a:t>
          </a:r>
          <a:endParaRPr lang="es-AR" sz="1400" b="0" i="0" dirty="0">
            <a:latin typeface="Arial Black" panose="020B0A04020102020204" pitchFamily="34" charset="0"/>
            <a:cs typeface="Adobe Hebrew" pitchFamily="18" charset="-79"/>
          </a:endParaRPr>
        </a:p>
      </dgm:t>
    </dgm:pt>
    <dgm:pt modelId="{F00D92BF-89EA-47D4-9414-12E5C0BF14E6}" type="parTrans" cxnId="{4BA9D20F-EABF-4FDD-B72A-C43D04942FDC}">
      <dgm:prSet/>
      <dgm:spPr/>
      <dgm:t>
        <a:bodyPr/>
        <a:lstStyle/>
        <a:p>
          <a:endParaRPr lang="es-AR"/>
        </a:p>
      </dgm:t>
    </dgm:pt>
    <dgm:pt modelId="{B732F63D-03F7-4B7B-B719-5C9C29552FA9}" type="sibTrans" cxnId="{4BA9D20F-EABF-4FDD-B72A-C43D04942FDC}">
      <dgm:prSet/>
      <dgm:spPr/>
      <dgm:t>
        <a:bodyPr/>
        <a:lstStyle/>
        <a:p>
          <a:endParaRPr lang="es-AR"/>
        </a:p>
      </dgm:t>
    </dgm:pt>
    <dgm:pt modelId="{6CE230F0-1DA4-401D-9C61-C9B1F1200360}">
      <dgm:prSet phldrT="[Texto]" custT="1"/>
      <dgm:spPr>
        <a:solidFill>
          <a:schemeClr val="accent3">
            <a:lumMod val="75000"/>
          </a:schemeClr>
        </a:solidFill>
      </dgm:spPr>
      <dgm:t>
        <a:bodyPr anchor="ctr"/>
        <a:lstStyle/>
        <a:p>
          <a:pPr algn="l"/>
          <a:r>
            <a:rPr lang="es-AR" sz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Formatos abiertos, que permitan la re-utilización, la re-distribución y la combinación de distintas bases de datos.</a:t>
          </a:r>
          <a:endParaRPr lang="es-AR" sz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832D4E3A-C173-4C65-BD40-611B4FDEBED3}" type="parTrans" cxnId="{DB3B2FE3-BF7C-4226-A913-885B45B61118}">
      <dgm:prSet/>
      <dgm:spPr/>
      <dgm:t>
        <a:bodyPr/>
        <a:lstStyle/>
        <a:p>
          <a:endParaRPr lang="es-AR"/>
        </a:p>
      </dgm:t>
    </dgm:pt>
    <dgm:pt modelId="{038E33A3-7821-4AB4-B4F7-477E6CB2F546}" type="sibTrans" cxnId="{DB3B2FE3-BF7C-4226-A913-885B45B61118}">
      <dgm:prSet/>
      <dgm:spPr/>
      <dgm:t>
        <a:bodyPr/>
        <a:lstStyle/>
        <a:p>
          <a:endParaRPr lang="es-AR"/>
        </a:p>
      </dgm:t>
    </dgm:pt>
    <dgm:pt modelId="{ADE31EDA-2EC4-4AB2-A879-1BF3067DAFC2}">
      <dgm:prSet phldrT="[Texto]" custT="1"/>
      <dgm:spPr>
        <a:solidFill>
          <a:schemeClr val="accent4"/>
        </a:solidFill>
      </dgm:spPr>
      <dgm:t>
        <a:bodyPr anchor="ctr"/>
        <a:lstStyle/>
        <a:p>
          <a:pPr algn="ctr"/>
          <a:r>
            <a:rPr lang="es-AR" sz="1400" b="0" i="0" dirty="0" smtClean="0">
              <a:latin typeface="Arial Black" panose="020B0A04020102020204" pitchFamily="34" charset="0"/>
              <a:cs typeface="Adobe Hebrew" pitchFamily="18" charset="-79"/>
            </a:rPr>
            <a:t>Sostenibilidad</a:t>
          </a:r>
          <a:endParaRPr lang="es-AR" sz="1400" b="0" i="0" dirty="0">
            <a:latin typeface="Arial Black" panose="020B0A04020102020204" pitchFamily="34" charset="0"/>
            <a:cs typeface="Adobe Hebrew" pitchFamily="18" charset="-79"/>
          </a:endParaRPr>
        </a:p>
      </dgm:t>
    </dgm:pt>
    <dgm:pt modelId="{57BC8B9F-8C62-4E7F-A515-A471E03BC908}" type="parTrans" cxnId="{1DAAB3E6-73BD-4806-A41A-E41858FC1317}">
      <dgm:prSet/>
      <dgm:spPr/>
      <dgm:t>
        <a:bodyPr/>
        <a:lstStyle/>
        <a:p>
          <a:endParaRPr lang="es-AR"/>
        </a:p>
      </dgm:t>
    </dgm:pt>
    <dgm:pt modelId="{EFE15A05-E709-4C60-B831-2CBF903E5C26}" type="sibTrans" cxnId="{1DAAB3E6-73BD-4806-A41A-E41858FC1317}">
      <dgm:prSet/>
      <dgm:spPr/>
      <dgm:t>
        <a:bodyPr/>
        <a:lstStyle/>
        <a:p>
          <a:endParaRPr lang="es-AR"/>
        </a:p>
      </dgm:t>
    </dgm:pt>
    <dgm:pt modelId="{EA0887F1-1728-4F77-AA97-A0637BAA1EE8}">
      <dgm:prSet phldrT="[Texto]" custT="1"/>
      <dgm:spPr>
        <a:solidFill>
          <a:schemeClr val="accent4"/>
        </a:solidFill>
      </dgm:spPr>
      <dgm:t>
        <a:bodyPr anchor="ctr"/>
        <a:lstStyle/>
        <a:p>
          <a:pPr algn="l"/>
          <a:r>
            <a:rPr lang="es-AR" sz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Actualización de los datos continua y sostenida en el tiempo. Procesos estandarizados e independientes de los posibles vaivenes institucionales.</a:t>
          </a:r>
          <a:endParaRPr lang="es-AR" sz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B0CB5FF7-A3C7-4316-B874-559CADF866B9}" type="parTrans" cxnId="{AB4A90F5-6390-4F50-B632-74F4208B5599}">
      <dgm:prSet/>
      <dgm:spPr/>
      <dgm:t>
        <a:bodyPr/>
        <a:lstStyle/>
        <a:p>
          <a:endParaRPr lang="es-AR"/>
        </a:p>
      </dgm:t>
    </dgm:pt>
    <dgm:pt modelId="{C4FDFCB8-528B-4D4C-ADC6-D995CD5C7613}" type="sibTrans" cxnId="{AB4A90F5-6390-4F50-B632-74F4208B5599}">
      <dgm:prSet/>
      <dgm:spPr/>
      <dgm:t>
        <a:bodyPr/>
        <a:lstStyle/>
        <a:p>
          <a:endParaRPr lang="es-AR"/>
        </a:p>
      </dgm:t>
    </dgm:pt>
    <dgm:pt modelId="{1E8D686D-9C04-47BD-8FD1-00FDC86E562A}">
      <dgm:prSet phldrT="[Texto]" custT="1"/>
      <dgm:spPr>
        <a:solidFill>
          <a:schemeClr val="accent6">
            <a:lumMod val="75000"/>
          </a:schemeClr>
        </a:solidFill>
      </dgm:spPr>
      <dgm:t>
        <a:bodyPr anchor="ctr"/>
        <a:lstStyle/>
        <a:p>
          <a:pPr algn="ctr"/>
          <a:r>
            <a:rPr lang="es-AR" sz="1400" b="0" i="0" dirty="0" smtClean="0">
              <a:latin typeface="Arial Black" panose="020B0A04020102020204" pitchFamily="34" charset="0"/>
              <a:cs typeface="Adobe Hebrew" pitchFamily="18" charset="-79"/>
            </a:rPr>
            <a:t>Relevancia</a:t>
          </a:r>
          <a:endParaRPr lang="es-AR" sz="1400" b="0" i="0" dirty="0">
            <a:latin typeface="Arial Black" panose="020B0A04020102020204" pitchFamily="34" charset="0"/>
            <a:cs typeface="Adobe Hebrew" pitchFamily="18" charset="-79"/>
          </a:endParaRPr>
        </a:p>
      </dgm:t>
    </dgm:pt>
    <dgm:pt modelId="{EC3074B9-F0B9-404F-B98C-40F3FB47349A}" type="parTrans" cxnId="{885CDF95-3F94-4D7D-8AD0-F25B1CA5598D}">
      <dgm:prSet/>
      <dgm:spPr/>
      <dgm:t>
        <a:bodyPr/>
        <a:lstStyle/>
        <a:p>
          <a:endParaRPr lang="es-AR"/>
        </a:p>
      </dgm:t>
    </dgm:pt>
    <dgm:pt modelId="{64C487F9-7BE0-4602-BF58-6024217F2A29}" type="sibTrans" cxnId="{885CDF95-3F94-4D7D-8AD0-F25B1CA5598D}">
      <dgm:prSet/>
      <dgm:spPr/>
      <dgm:t>
        <a:bodyPr/>
        <a:lstStyle/>
        <a:p>
          <a:endParaRPr lang="es-AR"/>
        </a:p>
      </dgm:t>
    </dgm:pt>
    <dgm:pt modelId="{14655D4F-4B62-4C08-8F82-6C2175AD8ED8}">
      <dgm:prSet phldrT="[Texto]" custT="1"/>
      <dgm:spPr>
        <a:solidFill>
          <a:schemeClr val="accent6">
            <a:lumMod val="75000"/>
          </a:schemeClr>
        </a:solidFill>
      </dgm:spPr>
      <dgm:t>
        <a:bodyPr anchor="ctr"/>
        <a:lstStyle/>
        <a:p>
          <a:pPr algn="l"/>
          <a:r>
            <a:rPr lang="es-AR" sz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Los datos deben ser de interés y ayudar potencialmente a solucionar necesidades cotidianas de los ciudadanos.</a:t>
          </a:r>
          <a:endParaRPr lang="es-AR" sz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5228A740-9E03-4013-AAD7-B4312CD26EA0}" type="parTrans" cxnId="{86E578DB-D662-4AB0-9E9E-4EB54D512873}">
      <dgm:prSet/>
      <dgm:spPr/>
      <dgm:t>
        <a:bodyPr/>
        <a:lstStyle/>
        <a:p>
          <a:endParaRPr lang="es-AR"/>
        </a:p>
      </dgm:t>
    </dgm:pt>
    <dgm:pt modelId="{88B1D4A6-AE9E-43A4-9AA3-B7188E1AAF22}" type="sibTrans" cxnId="{86E578DB-D662-4AB0-9E9E-4EB54D512873}">
      <dgm:prSet/>
      <dgm:spPr/>
      <dgm:t>
        <a:bodyPr/>
        <a:lstStyle/>
        <a:p>
          <a:endParaRPr lang="es-AR"/>
        </a:p>
      </dgm:t>
    </dgm:pt>
    <dgm:pt modelId="{1B717A54-46D6-428E-BA4C-ABE919E2CF24}">
      <dgm:prSet phldrT="[Texto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pPr algn="l"/>
          <a:r>
            <a:rPr lang="es-AR" sz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Datos disponibles como un todo, a un precio de reproducción razonable, preferentemente con descarga directa de la web.</a:t>
          </a:r>
          <a:endParaRPr lang="es-AR" sz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gm:t>
    </dgm:pt>
    <dgm:pt modelId="{0A9FB5B7-C4D6-43BE-90EE-F451CC5B8C84}" type="parTrans" cxnId="{54F987CC-A2D1-4417-9584-4C5C9F2C65E4}">
      <dgm:prSet/>
      <dgm:spPr/>
      <dgm:t>
        <a:bodyPr/>
        <a:lstStyle/>
        <a:p>
          <a:endParaRPr lang="es-AR"/>
        </a:p>
      </dgm:t>
    </dgm:pt>
    <dgm:pt modelId="{446846D0-0A76-40C9-9212-FBFA7AA9A688}" type="sibTrans" cxnId="{54F987CC-A2D1-4417-9584-4C5C9F2C65E4}">
      <dgm:prSet/>
      <dgm:spPr/>
      <dgm:t>
        <a:bodyPr/>
        <a:lstStyle/>
        <a:p>
          <a:endParaRPr lang="es-AR"/>
        </a:p>
      </dgm:t>
    </dgm:pt>
    <dgm:pt modelId="{B146F3D8-CF29-4556-889A-DBB14B486B4A}" type="pres">
      <dgm:prSet presAssocID="{1ADFCC68-382B-483D-AF43-D3A78342CE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01F3C7E1-F310-4813-8C7C-CDDB51C36BFD}" type="pres">
      <dgm:prSet presAssocID="{D1B27A00-4BB4-4D19-998D-B5EFCE43F7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A932543-8A53-4AE4-A7EC-B50F17AED45A}" type="pres">
      <dgm:prSet presAssocID="{D432A8CA-BF35-4611-A585-B76DA7DCF22D}" presName="sibTrans" presStyleCnt="0"/>
      <dgm:spPr/>
    </dgm:pt>
    <dgm:pt modelId="{593F0981-02EF-4452-B8EA-45B4AADEEF70}" type="pres">
      <dgm:prSet presAssocID="{96707351-1D40-4A33-8AD7-60792172C08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88092E9-228F-4395-B9B3-38DEE65005C8}" type="pres">
      <dgm:prSet presAssocID="{37FA0EDF-4707-42C1-8878-5244EC27636B}" presName="sibTrans" presStyleCnt="0"/>
      <dgm:spPr/>
    </dgm:pt>
    <dgm:pt modelId="{E007985E-D514-4AE7-84DD-FE9CAB549B86}" type="pres">
      <dgm:prSet presAssocID="{16B5809F-5694-482A-9664-90C1FB4A73C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41DD4F6-437B-42F1-8302-FB084D512026}" type="pres">
      <dgm:prSet presAssocID="{B732F63D-03F7-4B7B-B719-5C9C29552FA9}" presName="sibTrans" presStyleCnt="0"/>
      <dgm:spPr/>
    </dgm:pt>
    <dgm:pt modelId="{2952288F-D740-41C0-89F4-48B9F17DC209}" type="pres">
      <dgm:prSet presAssocID="{ADE31EDA-2EC4-4AB2-A879-1BF3067DAFC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1A87A34-B679-421D-94EF-DB2E0921AED5}" type="pres">
      <dgm:prSet presAssocID="{EFE15A05-E709-4C60-B831-2CBF903E5C26}" presName="sibTrans" presStyleCnt="0"/>
      <dgm:spPr/>
    </dgm:pt>
    <dgm:pt modelId="{1936B454-828C-465E-9B3E-FA670EC9C102}" type="pres">
      <dgm:prSet presAssocID="{1E8D686D-9C04-47BD-8FD1-00FDC86E562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54F987CC-A2D1-4417-9584-4C5C9F2C65E4}" srcId="{D1B27A00-4BB4-4D19-998D-B5EFCE43F7DE}" destId="{1B717A54-46D6-428E-BA4C-ABE919E2CF24}" srcOrd="0" destOrd="0" parTransId="{0A9FB5B7-C4D6-43BE-90EE-F451CC5B8C84}" sibTransId="{446846D0-0A76-40C9-9212-FBFA7AA9A688}"/>
    <dgm:cxn modelId="{6A7DC791-5493-46C1-9B98-C84B44B2F01A}" type="presOf" srcId="{14655D4F-4B62-4C08-8F82-6C2175AD8ED8}" destId="{1936B454-828C-465E-9B3E-FA670EC9C102}" srcOrd="0" destOrd="1" presId="urn:microsoft.com/office/officeart/2005/8/layout/hList6"/>
    <dgm:cxn modelId="{9ED23BC7-2006-4F7D-B9E5-7F6A08D3F531}" type="presOf" srcId="{EA0887F1-1728-4F77-AA97-A0637BAA1EE8}" destId="{2952288F-D740-41C0-89F4-48B9F17DC209}" srcOrd="0" destOrd="1" presId="urn:microsoft.com/office/officeart/2005/8/layout/hList6"/>
    <dgm:cxn modelId="{AB4A90F5-6390-4F50-B632-74F4208B5599}" srcId="{ADE31EDA-2EC4-4AB2-A879-1BF3067DAFC2}" destId="{EA0887F1-1728-4F77-AA97-A0637BAA1EE8}" srcOrd="0" destOrd="0" parTransId="{B0CB5FF7-A3C7-4316-B874-559CADF866B9}" sibTransId="{C4FDFCB8-528B-4D4C-ADC6-D995CD5C7613}"/>
    <dgm:cxn modelId="{53589130-A508-4DD7-9430-F7F896EB5A91}" type="presOf" srcId="{ADE31EDA-2EC4-4AB2-A879-1BF3067DAFC2}" destId="{2952288F-D740-41C0-89F4-48B9F17DC209}" srcOrd="0" destOrd="0" presId="urn:microsoft.com/office/officeart/2005/8/layout/hList6"/>
    <dgm:cxn modelId="{25D0BB14-350A-4264-9130-3252BD2D3516}" type="presOf" srcId="{1E8D686D-9C04-47BD-8FD1-00FDC86E562A}" destId="{1936B454-828C-465E-9B3E-FA670EC9C102}" srcOrd="0" destOrd="0" presId="urn:microsoft.com/office/officeart/2005/8/layout/hList6"/>
    <dgm:cxn modelId="{010FD222-C123-4F35-8AFA-57F95D17D458}" type="presOf" srcId="{D1B27A00-4BB4-4D19-998D-B5EFCE43F7DE}" destId="{01F3C7E1-F310-4813-8C7C-CDDB51C36BFD}" srcOrd="0" destOrd="0" presId="urn:microsoft.com/office/officeart/2005/8/layout/hList6"/>
    <dgm:cxn modelId="{4BA9D20F-EABF-4FDD-B72A-C43D04942FDC}" srcId="{1ADFCC68-382B-483D-AF43-D3A78342CED5}" destId="{16B5809F-5694-482A-9664-90C1FB4A73CC}" srcOrd="2" destOrd="0" parTransId="{F00D92BF-89EA-47D4-9414-12E5C0BF14E6}" sibTransId="{B732F63D-03F7-4B7B-B719-5C9C29552FA9}"/>
    <dgm:cxn modelId="{885CDF95-3F94-4D7D-8AD0-F25B1CA5598D}" srcId="{1ADFCC68-382B-483D-AF43-D3A78342CED5}" destId="{1E8D686D-9C04-47BD-8FD1-00FDC86E562A}" srcOrd="4" destOrd="0" parTransId="{EC3074B9-F0B9-404F-B98C-40F3FB47349A}" sibTransId="{64C487F9-7BE0-4602-BF58-6024217F2A29}"/>
    <dgm:cxn modelId="{72C36181-2B4A-444A-B8E8-C804F6A51E6F}" type="presOf" srcId="{1FBC9729-E504-41E6-A1A7-0D1847E34BF6}" destId="{593F0981-02EF-4452-B8EA-45B4AADEEF70}" srcOrd="0" destOrd="1" presId="urn:microsoft.com/office/officeart/2005/8/layout/hList6"/>
    <dgm:cxn modelId="{1DAAB3E6-73BD-4806-A41A-E41858FC1317}" srcId="{1ADFCC68-382B-483D-AF43-D3A78342CED5}" destId="{ADE31EDA-2EC4-4AB2-A879-1BF3067DAFC2}" srcOrd="3" destOrd="0" parTransId="{57BC8B9F-8C62-4E7F-A515-A471E03BC908}" sibTransId="{EFE15A05-E709-4C60-B831-2CBF903E5C26}"/>
    <dgm:cxn modelId="{E4B3C0DE-C5B8-4247-AAB3-4C8C0D028FB7}" type="presOf" srcId="{16B5809F-5694-482A-9664-90C1FB4A73CC}" destId="{E007985E-D514-4AE7-84DD-FE9CAB549B86}" srcOrd="0" destOrd="0" presId="urn:microsoft.com/office/officeart/2005/8/layout/hList6"/>
    <dgm:cxn modelId="{EB562D8D-03B0-4C14-B962-3332CF149985}" srcId="{96707351-1D40-4A33-8AD7-60792172C080}" destId="{1FBC9729-E504-41E6-A1A7-0D1847E34BF6}" srcOrd="0" destOrd="0" parTransId="{A61752A0-C0BB-4B64-9A5C-DA8328C84F48}" sibTransId="{565AB375-E5A6-49A4-A340-626013546552}"/>
    <dgm:cxn modelId="{A17659F1-5C59-40A2-8D60-A9600BBA9A7F}" type="presOf" srcId="{96707351-1D40-4A33-8AD7-60792172C080}" destId="{593F0981-02EF-4452-B8EA-45B4AADEEF70}" srcOrd="0" destOrd="0" presId="urn:microsoft.com/office/officeart/2005/8/layout/hList6"/>
    <dgm:cxn modelId="{03ED361D-2A90-4B50-9826-6B883D1D6957}" srcId="{1ADFCC68-382B-483D-AF43-D3A78342CED5}" destId="{D1B27A00-4BB4-4D19-998D-B5EFCE43F7DE}" srcOrd="0" destOrd="0" parTransId="{B993C361-2A6B-4B4D-AF09-39B4C2E0B6A3}" sibTransId="{D432A8CA-BF35-4611-A585-B76DA7DCF22D}"/>
    <dgm:cxn modelId="{A313FBAF-76BE-4882-8BDC-FCEA018B0278}" type="presOf" srcId="{1ADFCC68-382B-483D-AF43-D3A78342CED5}" destId="{B146F3D8-CF29-4556-889A-DBB14B486B4A}" srcOrd="0" destOrd="0" presId="urn:microsoft.com/office/officeart/2005/8/layout/hList6"/>
    <dgm:cxn modelId="{DB3B2FE3-BF7C-4226-A913-885B45B61118}" srcId="{16B5809F-5694-482A-9664-90C1FB4A73CC}" destId="{6CE230F0-1DA4-401D-9C61-C9B1F1200360}" srcOrd="0" destOrd="0" parTransId="{832D4E3A-C173-4C65-BD40-611B4FDEBED3}" sibTransId="{038E33A3-7821-4AB4-B4F7-477E6CB2F546}"/>
    <dgm:cxn modelId="{86E578DB-D662-4AB0-9E9E-4EB54D512873}" srcId="{1E8D686D-9C04-47BD-8FD1-00FDC86E562A}" destId="{14655D4F-4B62-4C08-8F82-6C2175AD8ED8}" srcOrd="0" destOrd="0" parTransId="{5228A740-9E03-4013-AAD7-B4312CD26EA0}" sibTransId="{88B1D4A6-AE9E-43A4-9AA3-B7188E1AAF22}"/>
    <dgm:cxn modelId="{DEBFFA2F-F885-420C-A425-72EBC66EBB3A}" type="presOf" srcId="{6CE230F0-1DA4-401D-9C61-C9B1F1200360}" destId="{E007985E-D514-4AE7-84DD-FE9CAB549B86}" srcOrd="0" destOrd="1" presId="urn:microsoft.com/office/officeart/2005/8/layout/hList6"/>
    <dgm:cxn modelId="{353BB0C3-008B-401F-97DB-6106F31CBD60}" srcId="{1ADFCC68-382B-483D-AF43-D3A78342CED5}" destId="{96707351-1D40-4A33-8AD7-60792172C080}" srcOrd="1" destOrd="0" parTransId="{8DC82FAA-3E38-46F8-ADF8-7617C2F4FA4C}" sibTransId="{37FA0EDF-4707-42C1-8878-5244EC27636B}"/>
    <dgm:cxn modelId="{E288B2F3-5E35-49C5-B066-C918C782537B}" type="presOf" srcId="{1B717A54-46D6-428E-BA4C-ABE919E2CF24}" destId="{01F3C7E1-F310-4813-8C7C-CDDB51C36BFD}" srcOrd="0" destOrd="1" presId="urn:microsoft.com/office/officeart/2005/8/layout/hList6"/>
    <dgm:cxn modelId="{CEE93D2E-6D1D-48B1-8EBF-EEE2D5491DEC}" type="presParOf" srcId="{B146F3D8-CF29-4556-889A-DBB14B486B4A}" destId="{01F3C7E1-F310-4813-8C7C-CDDB51C36BFD}" srcOrd="0" destOrd="0" presId="urn:microsoft.com/office/officeart/2005/8/layout/hList6"/>
    <dgm:cxn modelId="{35EA9367-B9DF-423D-A525-0D08F0FEF2CE}" type="presParOf" srcId="{B146F3D8-CF29-4556-889A-DBB14B486B4A}" destId="{BA932543-8A53-4AE4-A7EC-B50F17AED45A}" srcOrd="1" destOrd="0" presId="urn:microsoft.com/office/officeart/2005/8/layout/hList6"/>
    <dgm:cxn modelId="{D33B3476-F69C-4C34-8AC9-2B48FC463836}" type="presParOf" srcId="{B146F3D8-CF29-4556-889A-DBB14B486B4A}" destId="{593F0981-02EF-4452-B8EA-45B4AADEEF70}" srcOrd="2" destOrd="0" presId="urn:microsoft.com/office/officeart/2005/8/layout/hList6"/>
    <dgm:cxn modelId="{B0763DD8-5AB7-4E42-B602-813C4C7C14D8}" type="presParOf" srcId="{B146F3D8-CF29-4556-889A-DBB14B486B4A}" destId="{F88092E9-228F-4395-B9B3-38DEE65005C8}" srcOrd="3" destOrd="0" presId="urn:microsoft.com/office/officeart/2005/8/layout/hList6"/>
    <dgm:cxn modelId="{A0819B25-14EC-4A30-940B-86D890899CE2}" type="presParOf" srcId="{B146F3D8-CF29-4556-889A-DBB14B486B4A}" destId="{E007985E-D514-4AE7-84DD-FE9CAB549B86}" srcOrd="4" destOrd="0" presId="urn:microsoft.com/office/officeart/2005/8/layout/hList6"/>
    <dgm:cxn modelId="{A9BA77B4-F797-4F71-8029-CA6464D94165}" type="presParOf" srcId="{B146F3D8-CF29-4556-889A-DBB14B486B4A}" destId="{541DD4F6-437B-42F1-8302-FB084D512026}" srcOrd="5" destOrd="0" presId="urn:microsoft.com/office/officeart/2005/8/layout/hList6"/>
    <dgm:cxn modelId="{4E751812-4867-412C-8509-3970C1636978}" type="presParOf" srcId="{B146F3D8-CF29-4556-889A-DBB14B486B4A}" destId="{2952288F-D740-41C0-89F4-48B9F17DC209}" srcOrd="6" destOrd="0" presId="urn:microsoft.com/office/officeart/2005/8/layout/hList6"/>
    <dgm:cxn modelId="{5AC740C4-CE80-42D3-93CA-4EC22841C5CD}" type="presParOf" srcId="{B146F3D8-CF29-4556-889A-DBB14B486B4A}" destId="{A1A87A34-B679-421D-94EF-DB2E0921AED5}" srcOrd="7" destOrd="0" presId="urn:microsoft.com/office/officeart/2005/8/layout/hList6"/>
    <dgm:cxn modelId="{86DD3238-DADB-45CA-BBE6-48DF50506737}" type="presParOf" srcId="{B146F3D8-CF29-4556-889A-DBB14B486B4A}" destId="{1936B454-828C-465E-9B3E-FA670EC9C10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148D5F-6338-4B76-8970-7250A4EBDE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50A83FBF-3BFC-4737-AEA4-AFF042CE9408}">
      <dgm:prSet phldrT="[Texto]" custT="1"/>
      <dgm:spPr>
        <a:solidFill>
          <a:schemeClr val="accent6">
            <a:lumMod val="75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pPr algn="l"/>
          <a:r>
            <a:rPr lang="es-AR" sz="1400" dirty="0" smtClean="0">
              <a:latin typeface="Arial Narrow" panose="020B0606020202030204" pitchFamily="34" charset="0"/>
            </a:rPr>
            <a:t>16.1 </a:t>
          </a:r>
          <a:r>
            <a:rPr lang="es-AR" sz="1400" b="1" dirty="0" smtClean="0">
              <a:latin typeface="Arial Narrow" panose="020B0606020202030204" pitchFamily="34" charset="0"/>
            </a:rPr>
            <a:t>Reducir significativamente todas las formas de violencia y las correspondientes </a:t>
          </a:r>
          <a:r>
            <a:rPr lang="es-AR" sz="1400" b="1" dirty="0" smtClean="0">
              <a:latin typeface="Arial Narrow" panose="020B0606020202030204" pitchFamily="34" charset="0"/>
            </a:rPr>
            <a:t>                       tasas </a:t>
          </a:r>
          <a:r>
            <a:rPr lang="es-AR" sz="1400" b="1" dirty="0" smtClean="0">
              <a:latin typeface="Arial Narrow" panose="020B0606020202030204" pitchFamily="34" charset="0"/>
            </a:rPr>
            <a:t>de mortalidad en todo el mundo</a:t>
          </a:r>
          <a:endParaRPr lang="es-AR" sz="1400" dirty="0"/>
        </a:p>
      </dgm:t>
    </dgm:pt>
    <dgm:pt modelId="{D54C591E-772F-4751-B413-003B1A04359A}" type="parTrans" cxnId="{D1584C8E-B256-4D3B-BA74-FCFE9C6C1B5A}">
      <dgm:prSet/>
      <dgm:spPr/>
      <dgm:t>
        <a:bodyPr/>
        <a:lstStyle/>
        <a:p>
          <a:endParaRPr lang="es-AR"/>
        </a:p>
      </dgm:t>
    </dgm:pt>
    <dgm:pt modelId="{D5470967-C9AB-4F0A-9E40-582B3E6654A6}" type="sibTrans" cxnId="{D1584C8E-B256-4D3B-BA74-FCFE9C6C1B5A}">
      <dgm:prSet/>
      <dgm:spPr/>
      <dgm:t>
        <a:bodyPr/>
        <a:lstStyle/>
        <a:p>
          <a:endParaRPr lang="es-AR"/>
        </a:p>
      </dgm:t>
    </dgm:pt>
    <dgm:pt modelId="{C9CD5046-036E-42CB-B5BA-0919456DB6A2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AR" sz="1400" dirty="0" smtClean="0">
              <a:latin typeface="Arial Narrow" panose="020B0606020202030204" pitchFamily="34" charset="0"/>
            </a:rPr>
            <a:t>16.2 </a:t>
          </a:r>
          <a:r>
            <a:rPr lang="es-AR" sz="1400" b="1" dirty="0" smtClean="0">
              <a:latin typeface="Arial Narrow" panose="020B0606020202030204" pitchFamily="34" charset="0"/>
            </a:rPr>
            <a:t>Poner fin al maltrato, la explotación, la trata y todas las formas de violencia </a:t>
          </a:r>
          <a:r>
            <a:rPr lang="es-AR" sz="1400" b="1" dirty="0" smtClean="0">
              <a:latin typeface="Arial Narrow" panose="020B0606020202030204" pitchFamily="34" charset="0"/>
            </a:rPr>
            <a:t>                                      y </a:t>
          </a:r>
          <a:r>
            <a:rPr lang="es-AR" sz="1400" b="1" dirty="0" smtClean="0">
              <a:latin typeface="Arial Narrow" panose="020B0606020202030204" pitchFamily="34" charset="0"/>
            </a:rPr>
            <a:t>tortura </a:t>
          </a:r>
          <a:r>
            <a:rPr lang="es-AR" sz="1400" b="1" dirty="0" smtClean="0">
              <a:latin typeface="Arial Narrow" panose="020B0606020202030204" pitchFamily="34" charset="0"/>
            </a:rPr>
            <a:t>contra </a:t>
          </a:r>
          <a:r>
            <a:rPr lang="es-AR" sz="1400" b="1" dirty="0" smtClean="0">
              <a:latin typeface="Arial Narrow" panose="020B0606020202030204" pitchFamily="34" charset="0"/>
            </a:rPr>
            <a:t>los niños</a:t>
          </a:r>
          <a:endParaRPr lang="es-AR" sz="1400" b="1" dirty="0">
            <a:latin typeface="Arial Narrow" panose="020B0606020202030204" pitchFamily="34" charset="0"/>
          </a:endParaRPr>
        </a:p>
      </dgm:t>
    </dgm:pt>
    <dgm:pt modelId="{05630FAD-7615-4254-BA17-89BCD9230A1A}" type="parTrans" cxnId="{FEB76041-C447-4726-996B-1A8FC205F31D}">
      <dgm:prSet/>
      <dgm:spPr/>
      <dgm:t>
        <a:bodyPr/>
        <a:lstStyle/>
        <a:p>
          <a:endParaRPr lang="es-AR"/>
        </a:p>
      </dgm:t>
    </dgm:pt>
    <dgm:pt modelId="{A8B6EEAE-AEF8-4BD5-996C-F60411F571EB}" type="sibTrans" cxnId="{FEB76041-C447-4726-996B-1A8FC205F31D}">
      <dgm:prSet/>
      <dgm:spPr/>
      <dgm:t>
        <a:bodyPr/>
        <a:lstStyle/>
        <a:p>
          <a:endParaRPr lang="es-AR"/>
        </a:p>
      </dgm:t>
    </dgm:pt>
    <dgm:pt modelId="{611C2027-588B-40F8-B7BD-B82654368C31}">
      <dgm:prSet phldrT="[Texto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s-AR" sz="1400" dirty="0" smtClean="0">
              <a:latin typeface="Arial Narrow" panose="020B0606020202030204" pitchFamily="34" charset="0"/>
            </a:rPr>
            <a:t>16.3 </a:t>
          </a:r>
          <a:r>
            <a:rPr lang="es-AR" sz="1400" b="1" dirty="0" smtClean="0">
              <a:latin typeface="Arial Narrow" panose="020B0606020202030204" pitchFamily="34" charset="0"/>
            </a:rPr>
            <a:t>Promover el estado de derecho en los planos nacional e internacional y garantizar </a:t>
          </a:r>
          <a:r>
            <a:rPr lang="es-AR" sz="1400" b="1" dirty="0" smtClean="0">
              <a:latin typeface="Arial Narrow" panose="020B0606020202030204" pitchFamily="34" charset="0"/>
            </a:rPr>
            <a:t>                         la </a:t>
          </a:r>
          <a:r>
            <a:rPr lang="es-AR" sz="1400" b="1" dirty="0" smtClean="0">
              <a:latin typeface="Arial Narrow" panose="020B0606020202030204" pitchFamily="34" charset="0"/>
            </a:rPr>
            <a:t>igualdad </a:t>
          </a:r>
          <a:r>
            <a:rPr lang="es-AR" sz="1400" b="1" dirty="0" smtClean="0">
              <a:latin typeface="Arial Narrow" panose="020B0606020202030204" pitchFamily="34" charset="0"/>
            </a:rPr>
            <a:t>de </a:t>
          </a:r>
          <a:r>
            <a:rPr lang="es-AR" sz="1400" b="1" dirty="0" smtClean="0">
              <a:latin typeface="Arial Narrow" panose="020B0606020202030204" pitchFamily="34" charset="0"/>
            </a:rPr>
            <a:t>acceso a la justicia para todos</a:t>
          </a:r>
          <a:endParaRPr lang="es-AR" sz="1400" b="1" dirty="0">
            <a:latin typeface="Arial Narrow" panose="020B0606020202030204" pitchFamily="34" charset="0"/>
          </a:endParaRPr>
        </a:p>
      </dgm:t>
    </dgm:pt>
    <dgm:pt modelId="{F0366511-8157-4010-A79F-D3A4AD5EA5BF}" type="parTrans" cxnId="{EAD51148-5691-42F6-A07F-97F5A78841E1}">
      <dgm:prSet/>
      <dgm:spPr/>
      <dgm:t>
        <a:bodyPr/>
        <a:lstStyle/>
        <a:p>
          <a:endParaRPr lang="es-AR"/>
        </a:p>
      </dgm:t>
    </dgm:pt>
    <dgm:pt modelId="{6208B70C-9DAA-456D-98F9-0BAD8BF547C7}" type="sibTrans" cxnId="{EAD51148-5691-42F6-A07F-97F5A78841E1}">
      <dgm:prSet/>
      <dgm:spPr/>
      <dgm:t>
        <a:bodyPr/>
        <a:lstStyle/>
        <a:p>
          <a:endParaRPr lang="es-AR"/>
        </a:p>
      </dgm:t>
    </dgm:pt>
    <dgm:pt modelId="{B8E19D83-D224-4680-A0D0-661C15B1726C}">
      <dgm:prSet phldrT="[Texto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AR" sz="1400" dirty="0" smtClean="0">
              <a:latin typeface="Arial Narrow" panose="020B0606020202030204" pitchFamily="34" charset="0"/>
            </a:rPr>
            <a:t>Número de víctimas de homicidios dolosos</a:t>
          </a:r>
          <a:endParaRPr lang="es-AR" sz="1400" dirty="0">
            <a:latin typeface="Arial Narrow" panose="020B0606020202030204" pitchFamily="34" charset="0"/>
          </a:endParaRPr>
        </a:p>
      </dgm:t>
    </dgm:pt>
    <dgm:pt modelId="{4F394087-BC1C-494B-9744-FD954B7C7FF0}" type="parTrans" cxnId="{B511B51D-AD84-43E0-A01C-AC56DB6DC294}">
      <dgm:prSet/>
      <dgm:spPr/>
      <dgm:t>
        <a:bodyPr/>
        <a:lstStyle/>
        <a:p>
          <a:endParaRPr lang="es-AR"/>
        </a:p>
      </dgm:t>
    </dgm:pt>
    <dgm:pt modelId="{C2435F14-9060-41C8-BD1A-2338358664B2}" type="sibTrans" cxnId="{B511B51D-AD84-43E0-A01C-AC56DB6DC294}">
      <dgm:prSet/>
      <dgm:spPr/>
      <dgm:t>
        <a:bodyPr/>
        <a:lstStyle/>
        <a:p>
          <a:endParaRPr lang="es-AR"/>
        </a:p>
      </dgm:t>
    </dgm:pt>
    <dgm:pt modelId="{99B6C0F6-8A3A-4655-AF10-B0472F34AB73}">
      <dgm:prSet phldrT="[Texto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s-AR" sz="1400" dirty="0" smtClean="0">
              <a:latin typeface="Arial Narrow" panose="020B0606020202030204" pitchFamily="34" charset="0"/>
            </a:rPr>
            <a:t>Muertes causadas por conflictos desglosadas por sexo, edad y causa</a:t>
          </a:r>
          <a:endParaRPr lang="es-AR" sz="1400" dirty="0">
            <a:latin typeface="Arial Narrow" panose="020B0606020202030204" pitchFamily="34" charset="0"/>
          </a:endParaRPr>
        </a:p>
      </dgm:t>
    </dgm:pt>
    <dgm:pt modelId="{B8F0F9A9-5FAF-4140-AC10-9120B81EA2A5}" type="parTrans" cxnId="{858688A0-6686-4DF2-9E9A-0CD2534408E3}">
      <dgm:prSet/>
      <dgm:spPr/>
      <dgm:t>
        <a:bodyPr/>
        <a:lstStyle/>
        <a:p>
          <a:endParaRPr lang="es-AR"/>
        </a:p>
      </dgm:t>
    </dgm:pt>
    <dgm:pt modelId="{EC0FB251-34CF-4CEB-B7AD-270A0A326829}" type="sibTrans" cxnId="{858688A0-6686-4DF2-9E9A-0CD2534408E3}">
      <dgm:prSet/>
      <dgm:spPr/>
      <dgm:t>
        <a:bodyPr/>
        <a:lstStyle/>
        <a:p>
          <a:endParaRPr lang="es-AR"/>
        </a:p>
      </dgm:t>
    </dgm:pt>
    <dgm:pt modelId="{FB82C8B8-EE44-4439-980E-1B13E34B758C}">
      <dgm:prSet phldrT="[Texto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AR" sz="1400" b="0" dirty="0" smtClean="0">
              <a:latin typeface="Arial Narrow" panose="020B0606020202030204" pitchFamily="34" charset="0"/>
            </a:rPr>
            <a:t>Proporción de niños que sufrieron castigo y agresión psicológica</a:t>
          </a:r>
          <a:endParaRPr lang="es-AR" sz="1400" b="0" dirty="0">
            <a:latin typeface="Arial Narrow" panose="020B0606020202030204" pitchFamily="34" charset="0"/>
          </a:endParaRPr>
        </a:p>
      </dgm:t>
    </dgm:pt>
    <dgm:pt modelId="{412FE6F9-977F-49C0-B094-4B39311E66E5}" type="parTrans" cxnId="{A77ADE5C-789D-44B1-AA98-1FD270E9CF2B}">
      <dgm:prSet/>
      <dgm:spPr/>
      <dgm:t>
        <a:bodyPr/>
        <a:lstStyle/>
        <a:p>
          <a:endParaRPr lang="es-AR"/>
        </a:p>
      </dgm:t>
    </dgm:pt>
    <dgm:pt modelId="{67B51F15-2082-424D-8FCA-1CF87691B197}" type="sibTrans" cxnId="{A77ADE5C-789D-44B1-AA98-1FD270E9CF2B}">
      <dgm:prSet/>
      <dgm:spPr/>
      <dgm:t>
        <a:bodyPr/>
        <a:lstStyle/>
        <a:p>
          <a:endParaRPr lang="es-AR"/>
        </a:p>
      </dgm:t>
    </dgm:pt>
    <dgm:pt modelId="{457B180C-09FB-45DB-A818-D17AEB5C0CA9}">
      <dgm:prSet phldrT="[Texto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AR" sz="1400" b="0" dirty="0" smtClean="0">
              <a:latin typeface="Arial Narrow" panose="020B0606020202030204" pitchFamily="34" charset="0"/>
            </a:rPr>
            <a:t>Número de víctimas de trata de personas</a:t>
          </a:r>
          <a:endParaRPr lang="es-AR" sz="1400" b="0" dirty="0">
            <a:latin typeface="Arial Narrow" panose="020B0606020202030204" pitchFamily="34" charset="0"/>
          </a:endParaRPr>
        </a:p>
      </dgm:t>
    </dgm:pt>
    <dgm:pt modelId="{B6D4D8C0-86DE-48CB-B735-9FF4539B22A1}" type="parTrans" cxnId="{A7402000-44EA-4FEA-809F-56C15D7BC300}">
      <dgm:prSet/>
      <dgm:spPr/>
      <dgm:t>
        <a:bodyPr/>
        <a:lstStyle/>
        <a:p>
          <a:endParaRPr lang="es-AR"/>
        </a:p>
      </dgm:t>
    </dgm:pt>
    <dgm:pt modelId="{A9E3EA48-8A5B-4275-AAE2-D24403033B57}" type="sibTrans" cxnId="{A7402000-44EA-4FEA-809F-56C15D7BC300}">
      <dgm:prSet/>
      <dgm:spPr/>
      <dgm:t>
        <a:bodyPr/>
        <a:lstStyle/>
        <a:p>
          <a:endParaRPr lang="es-AR"/>
        </a:p>
      </dgm:t>
    </dgm:pt>
    <dgm:pt modelId="{E50E482E-6011-4297-BFCF-3125A062A83B}">
      <dgm:prSet phldrT="[Texto]"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s-AR" sz="1400" b="0" dirty="0" smtClean="0">
              <a:latin typeface="Arial Narrow" panose="020B0606020202030204" pitchFamily="34" charset="0"/>
            </a:rPr>
            <a:t>Proporción de mujeres y hombres jóvenes que sufrieron violencia sexual antes de cumplir los 18 años</a:t>
          </a:r>
          <a:endParaRPr lang="es-AR" sz="1400" b="0" dirty="0">
            <a:latin typeface="Arial Narrow" panose="020B0606020202030204" pitchFamily="34" charset="0"/>
          </a:endParaRPr>
        </a:p>
      </dgm:t>
    </dgm:pt>
    <dgm:pt modelId="{4DDC5D00-79A2-4E9F-800F-8BCB16A5A3E5}" type="parTrans" cxnId="{F890550D-28F3-4AD8-B2A2-F7FDE787866D}">
      <dgm:prSet/>
      <dgm:spPr/>
      <dgm:t>
        <a:bodyPr/>
        <a:lstStyle/>
        <a:p>
          <a:endParaRPr lang="es-AR"/>
        </a:p>
      </dgm:t>
    </dgm:pt>
    <dgm:pt modelId="{88C5A8F7-CD43-4327-A617-164F139FA670}" type="sibTrans" cxnId="{F890550D-28F3-4AD8-B2A2-F7FDE787866D}">
      <dgm:prSet/>
      <dgm:spPr/>
      <dgm:t>
        <a:bodyPr/>
        <a:lstStyle/>
        <a:p>
          <a:endParaRPr lang="es-AR"/>
        </a:p>
      </dgm:t>
    </dgm:pt>
    <dgm:pt modelId="{D7B9A3EF-2D2A-41E1-8C82-D8AE83E8D4BF}">
      <dgm:prSet phldrT="[Texto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s-AR" sz="1400" b="0" dirty="0" smtClean="0">
              <a:latin typeface="Arial Narrow" panose="020B0606020202030204" pitchFamily="34" charset="0"/>
            </a:rPr>
            <a:t>Proporción de víctimas de violencia que notificaron su victimización</a:t>
          </a:r>
          <a:endParaRPr lang="es-AR" sz="1400" b="0" dirty="0">
            <a:latin typeface="Arial Narrow" panose="020B0606020202030204" pitchFamily="34" charset="0"/>
          </a:endParaRPr>
        </a:p>
      </dgm:t>
    </dgm:pt>
    <dgm:pt modelId="{AFE9D84C-D00A-4303-81C5-B204B31E58FB}" type="parTrans" cxnId="{CDD70780-8FE3-4F92-A741-2057D6CBEFEC}">
      <dgm:prSet/>
      <dgm:spPr/>
      <dgm:t>
        <a:bodyPr/>
        <a:lstStyle/>
        <a:p>
          <a:endParaRPr lang="es-AR"/>
        </a:p>
      </dgm:t>
    </dgm:pt>
    <dgm:pt modelId="{608EB5E6-968F-4F40-80CB-C8A61CCA3EF2}" type="sibTrans" cxnId="{CDD70780-8FE3-4F92-A741-2057D6CBEFEC}">
      <dgm:prSet/>
      <dgm:spPr/>
      <dgm:t>
        <a:bodyPr/>
        <a:lstStyle/>
        <a:p>
          <a:endParaRPr lang="es-AR"/>
        </a:p>
      </dgm:t>
    </dgm:pt>
    <dgm:pt modelId="{F98B7253-7FD3-4826-A854-B9C170FB5A35}">
      <dgm:prSet phldrT="[Texto]"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es-AR" sz="1400" b="0" dirty="0" smtClean="0">
              <a:latin typeface="Arial Narrow" panose="020B0606020202030204" pitchFamily="34" charset="0"/>
            </a:rPr>
            <a:t>Detenidos que no han sido sentenciados como proporción a la población carcelaria</a:t>
          </a:r>
          <a:endParaRPr lang="es-AR" sz="1400" b="0" dirty="0">
            <a:latin typeface="Arial Narrow" panose="020B0606020202030204" pitchFamily="34" charset="0"/>
          </a:endParaRPr>
        </a:p>
      </dgm:t>
    </dgm:pt>
    <dgm:pt modelId="{11FF2CBD-5406-44D5-88C9-20149E6A7D33}" type="parTrans" cxnId="{FFCFBF4D-EFF1-4DE4-AE7D-3411A59CFA66}">
      <dgm:prSet/>
      <dgm:spPr/>
      <dgm:t>
        <a:bodyPr/>
        <a:lstStyle/>
        <a:p>
          <a:endParaRPr lang="es-AR"/>
        </a:p>
      </dgm:t>
    </dgm:pt>
    <dgm:pt modelId="{48640681-C237-45FA-86E2-AE3850AFD8D0}" type="sibTrans" cxnId="{FFCFBF4D-EFF1-4DE4-AE7D-3411A59CFA66}">
      <dgm:prSet/>
      <dgm:spPr/>
      <dgm:t>
        <a:bodyPr/>
        <a:lstStyle/>
        <a:p>
          <a:endParaRPr lang="es-AR"/>
        </a:p>
      </dgm:t>
    </dgm:pt>
    <dgm:pt modelId="{87E98259-F6BC-46FF-8223-5CC463AE5F04}" type="pres">
      <dgm:prSet presAssocID="{14148D5F-6338-4B76-8970-7250A4EBDE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94E9137F-DD02-4CA0-B439-B5BCAB174D26}" type="pres">
      <dgm:prSet presAssocID="{50A83FBF-3BFC-4737-AEA4-AFF042CE9408}" presName="parentLin" presStyleCnt="0"/>
      <dgm:spPr/>
    </dgm:pt>
    <dgm:pt modelId="{498E5149-44F6-4DA9-B13D-E9B0DFAE4A4E}" type="pres">
      <dgm:prSet presAssocID="{50A83FBF-3BFC-4737-AEA4-AFF042CE9408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F458FC6F-0249-43F2-9AD8-A6C2DA7167E4}" type="pres">
      <dgm:prSet presAssocID="{50A83FBF-3BFC-4737-AEA4-AFF042CE9408}" presName="parentText" presStyleLbl="node1" presStyleIdx="0" presStyleCnt="3" custScaleX="137963" custScaleY="80139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6C35509-920C-4323-BD8C-29CCF9D18394}" type="pres">
      <dgm:prSet presAssocID="{50A83FBF-3BFC-4737-AEA4-AFF042CE9408}" presName="negativeSpace" presStyleCnt="0"/>
      <dgm:spPr/>
    </dgm:pt>
    <dgm:pt modelId="{40FAB27E-2A59-470B-BF8C-07F8083EB1DE}" type="pres">
      <dgm:prSet presAssocID="{50A83FBF-3BFC-4737-AEA4-AFF042CE9408}" presName="childText" presStyleLbl="conFgAcc1" presStyleIdx="0" presStyleCnt="3" custScaleY="9010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66B3615-5507-4AD9-950D-247D23EDE331}" type="pres">
      <dgm:prSet presAssocID="{D5470967-C9AB-4F0A-9E40-582B3E6654A6}" presName="spaceBetweenRectangles" presStyleCnt="0"/>
      <dgm:spPr/>
    </dgm:pt>
    <dgm:pt modelId="{E53C143A-459C-43A5-BCE4-833935539799}" type="pres">
      <dgm:prSet presAssocID="{C9CD5046-036E-42CB-B5BA-0919456DB6A2}" presName="parentLin" presStyleCnt="0"/>
      <dgm:spPr/>
    </dgm:pt>
    <dgm:pt modelId="{21366692-7060-4EE9-AA5E-EF73EFA3F003}" type="pres">
      <dgm:prSet presAssocID="{C9CD5046-036E-42CB-B5BA-0919456DB6A2}" presName="parentLeftMargin" presStyleLbl="node1" presStyleIdx="0" presStyleCnt="3"/>
      <dgm:spPr/>
      <dgm:t>
        <a:bodyPr/>
        <a:lstStyle/>
        <a:p>
          <a:endParaRPr lang="es-AR"/>
        </a:p>
      </dgm:t>
    </dgm:pt>
    <dgm:pt modelId="{1EFA7F47-A901-4B75-91BD-BB93392F4A4D}" type="pres">
      <dgm:prSet presAssocID="{C9CD5046-036E-42CB-B5BA-0919456DB6A2}" presName="parentText" presStyleLbl="node1" presStyleIdx="1" presStyleCnt="3" custScaleX="135822" custScaleY="7580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D8C275A-99B8-4C2E-9274-6071532C5840}" type="pres">
      <dgm:prSet presAssocID="{C9CD5046-036E-42CB-B5BA-0919456DB6A2}" presName="negativeSpace" presStyleCnt="0"/>
      <dgm:spPr/>
    </dgm:pt>
    <dgm:pt modelId="{A51FCFDC-A4A6-4D00-81AA-DEDB1EF7B5AA}" type="pres">
      <dgm:prSet presAssocID="{C9CD5046-036E-42CB-B5BA-0919456DB6A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5731DE6-6BA7-4B52-A45E-FF878842D995}" type="pres">
      <dgm:prSet presAssocID="{A8B6EEAE-AEF8-4BD5-996C-F60411F571EB}" presName="spaceBetweenRectangles" presStyleCnt="0"/>
      <dgm:spPr/>
    </dgm:pt>
    <dgm:pt modelId="{54433ADB-D0A2-4054-983A-F0E72823D1F8}" type="pres">
      <dgm:prSet presAssocID="{611C2027-588B-40F8-B7BD-B82654368C31}" presName="parentLin" presStyleCnt="0"/>
      <dgm:spPr/>
    </dgm:pt>
    <dgm:pt modelId="{75E7DB54-277B-4D6C-95DE-411599895E99}" type="pres">
      <dgm:prSet presAssocID="{611C2027-588B-40F8-B7BD-B82654368C31}" presName="parentLeftMargin" presStyleLbl="node1" presStyleIdx="1" presStyleCnt="3"/>
      <dgm:spPr/>
      <dgm:t>
        <a:bodyPr/>
        <a:lstStyle/>
        <a:p>
          <a:endParaRPr lang="es-AR"/>
        </a:p>
      </dgm:t>
    </dgm:pt>
    <dgm:pt modelId="{1340D3B4-43B4-47D6-BA21-817FD829CA05}" type="pres">
      <dgm:prSet presAssocID="{611C2027-588B-40F8-B7BD-B82654368C31}" presName="parentText" presStyleLbl="node1" presStyleIdx="2" presStyleCnt="3" custScaleX="142857" custScaleY="7242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F0411AE-2E7E-4A5C-A1AB-64ED5B0B02A3}" type="pres">
      <dgm:prSet presAssocID="{611C2027-588B-40F8-B7BD-B82654368C31}" presName="negativeSpace" presStyleCnt="0"/>
      <dgm:spPr/>
    </dgm:pt>
    <dgm:pt modelId="{AA33EBEC-F0A2-4BBB-A271-8A642E62371A}" type="pres">
      <dgm:prSet presAssocID="{611C2027-588B-40F8-B7BD-B82654368C3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E596D4C4-EB50-451C-865C-F31913FD0648}" type="presOf" srcId="{C9CD5046-036E-42CB-B5BA-0919456DB6A2}" destId="{21366692-7060-4EE9-AA5E-EF73EFA3F003}" srcOrd="0" destOrd="0" presId="urn:microsoft.com/office/officeart/2005/8/layout/list1"/>
    <dgm:cxn modelId="{D1584C8E-B256-4D3B-BA74-FCFE9C6C1B5A}" srcId="{14148D5F-6338-4B76-8970-7250A4EBDE58}" destId="{50A83FBF-3BFC-4737-AEA4-AFF042CE9408}" srcOrd="0" destOrd="0" parTransId="{D54C591E-772F-4751-B413-003B1A04359A}" sibTransId="{D5470967-C9AB-4F0A-9E40-582B3E6654A6}"/>
    <dgm:cxn modelId="{A77ADE5C-789D-44B1-AA98-1FD270E9CF2B}" srcId="{C9CD5046-036E-42CB-B5BA-0919456DB6A2}" destId="{FB82C8B8-EE44-4439-980E-1B13E34B758C}" srcOrd="0" destOrd="0" parTransId="{412FE6F9-977F-49C0-B094-4B39311E66E5}" sibTransId="{67B51F15-2082-424D-8FCA-1CF87691B197}"/>
    <dgm:cxn modelId="{858688A0-6686-4DF2-9E9A-0CD2534408E3}" srcId="{50A83FBF-3BFC-4737-AEA4-AFF042CE9408}" destId="{99B6C0F6-8A3A-4655-AF10-B0472F34AB73}" srcOrd="1" destOrd="0" parTransId="{B8F0F9A9-5FAF-4140-AC10-9120B81EA2A5}" sibTransId="{EC0FB251-34CF-4CEB-B7AD-270A0A326829}"/>
    <dgm:cxn modelId="{B511B51D-AD84-43E0-A01C-AC56DB6DC294}" srcId="{50A83FBF-3BFC-4737-AEA4-AFF042CE9408}" destId="{B8E19D83-D224-4680-A0D0-661C15B1726C}" srcOrd="0" destOrd="0" parTransId="{4F394087-BC1C-494B-9744-FD954B7C7FF0}" sibTransId="{C2435F14-9060-41C8-BD1A-2338358664B2}"/>
    <dgm:cxn modelId="{F625ECEB-EFB2-4492-82BF-798196DD679B}" type="presOf" srcId="{E50E482E-6011-4297-BFCF-3125A062A83B}" destId="{A51FCFDC-A4A6-4D00-81AA-DEDB1EF7B5AA}" srcOrd="0" destOrd="2" presId="urn:microsoft.com/office/officeart/2005/8/layout/list1"/>
    <dgm:cxn modelId="{EAD51148-5691-42F6-A07F-97F5A78841E1}" srcId="{14148D5F-6338-4B76-8970-7250A4EBDE58}" destId="{611C2027-588B-40F8-B7BD-B82654368C31}" srcOrd="2" destOrd="0" parTransId="{F0366511-8157-4010-A79F-D3A4AD5EA5BF}" sibTransId="{6208B70C-9DAA-456D-98F9-0BAD8BF547C7}"/>
    <dgm:cxn modelId="{19BF4D48-230A-4076-A5B3-5E33B4F5DA53}" type="presOf" srcId="{50A83FBF-3BFC-4737-AEA4-AFF042CE9408}" destId="{F458FC6F-0249-43F2-9AD8-A6C2DA7167E4}" srcOrd="1" destOrd="0" presId="urn:microsoft.com/office/officeart/2005/8/layout/list1"/>
    <dgm:cxn modelId="{A1E9C41B-736E-4EBD-8A83-1E831770BC9E}" type="presOf" srcId="{B8E19D83-D224-4680-A0D0-661C15B1726C}" destId="{40FAB27E-2A59-470B-BF8C-07F8083EB1DE}" srcOrd="0" destOrd="0" presId="urn:microsoft.com/office/officeart/2005/8/layout/list1"/>
    <dgm:cxn modelId="{E52C608E-F9C4-4B63-96F4-B06AD247982F}" type="presOf" srcId="{50A83FBF-3BFC-4737-AEA4-AFF042CE9408}" destId="{498E5149-44F6-4DA9-B13D-E9B0DFAE4A4E}" srcOrd="0" destOrd="0" presId="urn:microsoft.com/office/officeart/2005/8/layout/list1"/>
    <dgm:cxn modelId="{664E39F8-B436-4632-8FBA-56A092BFA659}" type="presOf" srcId="{611C2027-588B-40F8-B7BD-B82654368C31}" destId="{75E7DB54-277B-4D6C-95DE-411599895E99}" srcOrd="0" destOrd="0" presId="urn:microsoft.com/office/officeart/2005/8/layout/list1"/>
    <dgm:cxn modelId="{A7402000-44EA-4FEA-809F-56C15D7BC300}" srcId="{C9CD5046-036E-42CB-B5BA-0919456DB6A2}" destId="{457B180C-09FB-45DB-A818-D17AEB5C0CA9}" srcOrd="1" destOrd="0" parTransId="{B6D4D8C0-86DE-48CB-B735-9FF4539B22A1}" sibTransId="{A9E3EA48-8A5B-4275-AAE2-D24403033B57}"/>
    <dgm:cxn modelId="{575D62C2-4F54-4498-908F-45D3CAA834F7}" type="presOf" srcId="{D7B9A3EF-2D2A-41E1-8C82-D8AE83E8D4BF}" destId="{AA33EBEC-F0A2-4BBB-A271-8A642E62371A}" srcOrd="0" destOrd="0" presId="urn:microsoft.com/office/officeart/2005/8/layout/list1"/>
    <dgm:cxn modelId="{B7E3B625-8B46-4E16-BAE9-30497292BCA4}" type="presOf" srcId="{457B180C-09FB-45DB-A818-D17AEB5C0CA9}" destId="{A51FCFDC-A4A6-4D00-81AA-DEDB1EF7B5AA}" srcOrd="0" destOrd="1" presId="urn:microsoft.com/office/officeart/2005/8/layout/list1"/>
    <dgm:cxn modelId="{CDD70780-8FE3-4F92-A741-2057D6CBEFEC}" srcId="{611C2027-588B-40F8-B7BD-B82654368C31}" destId="{D7B9A3EF-2D2A-41E1-8C82-D8AE83E8D4BF}" srcOrd="0" destOrd="0" parTransId="{AFE9D84C-D00A-4303-81C5-B204B31E58FB}" sibTransId="{608EB5E6-968F-4F40-80CB-C8A61CCA3EF2}"/>
    <dgm:cxn modelId="{F0BBD39B-29EB-4067-9922-4E894752F5BC}" type="presOf" srcId="{14148D5F-6338-4B76-8970-7250A4EBDE58}" destId="{87E98259-F6BC-46FF-8223-5CC463AE5F04}" srcOrd="0" destOrd="0" presId="urn:microsoft.com/office/officeart/2005/8/layout/list1"/>
    <dgm:cxn modelId="{67D61DB3-06AB-4958-B711-47C33A1376E0}" type="presOf" srcId="{99B6C0F6-8A3A-4655-AF10-B0472F34AB73}" destId="{40FAB27E-2A59-470B-BF8C-07F8083EB1DE}" srcOrd="0" destOrd="1" presId="urn:microsoft.com/office/officeart/2005/8/layout/list1"/>
    <dgm:cxn modelId="{F890550D-28F3-4AD8-B2A2-F7FDE787866D}" srcId="{C9CD5046-036E-42CB-B5BA-0919456DB6A2}" destId="{E50E482E-6011-4297-BFCF-3125A062A83B}" srcOrd="2" destOrd="0" parTransId="{4DDC5D00-79A2-4E9F-800F-8BCB16A5A3E5}" sibTransId="{88C5A8F7-CD43-4327-A617-164F139FA670}"/>
    <dgm:cxn modelId="{AEEBD252-ED1C-44DC-8FE9-8195F11B78E1}" type="presOf" srcId="{C9CD5046-036E-42CB-B5BA-0919456DB6A2}" destId="{1EFA7F47-A901-4B75-91BD-BB93392F4A4D}" srcOrd="1" destOrd="0" presId="urn:microsoft.com/office/officeart/2005/8/layout/list1"/>
    <dgm:cxn modelId="{B09DDD59-19CA-4A4D-9FEB-8B4E1A343F03}" type="presOf" srcId="{F98B7253-7FD3-4826-A854-B9C170FB5A35}" destId="{AA33EBEC-F0A2-4BBB-A271-8A642E62371A}" srcOrd="0" destOrd="1" presId="urn:microsoft.com/office/officeart/2005/8/layout/list1"/>
    <dgm:cxn modelId="{2876EA03-ECC1-42BD-BB5B-AA1BA233C593}" type="presOf" srcId="{611C2027-588B-40F8-B7BD-B82654368C31}" destId="{1340D3B4-43B4-47D6-BA21-817FD829CA05}" srcOrd="1" destOrd="0" presId="urn:microsoft.com/office/officeart/2005/8/layout/list1"/>
    <dgm:cxn modelId="{FD9EE245-A60B-48A2-A40C-F06F591028AF}" type="presOf" srcId="{FB82C8B8-EE44-4439-980E-1B13E34B758C}" destId="{A51FCFDC-A4A6-4D00-81AA-DEDB1EF7B5AA}" srcOrd="0" destOrd="0" presId="urn:microsoft.com/office/officeart/2005/8/layout/list1"/>
    <dgm:cxn modelId="{FFCFBF4D-EFF1-4DE4-AE7D-3411A59CFA66}" srcId="{611C2027-588B-40F8-B7BD-B82654368C31}" destId="{F98B7253-7FD3-4826-A854-B9C170FB5A35}" srcOrd="1" destOrd="0" parTransId="{11FF2CBD-5406-44D5-88C9-20149E6A7D33}" sibTransId="{48640681-C237-45FA-86E2-AE3850AFD8D0}"/>
    <dgm:cxn modelId="{FEB76041-C447-4726-996B-1A8FC205F31D}" srcId="{14148D5F-6338-4B76-8970-7250A4EBDE58}" destId="{C9CD5046-036E-42CB-B5BA-0919456DB6A2}" srcOrd="1" destOrd="0" parTransId="{05630FAD-7615-4254-BA17-89BCD9230A1A}" sibTransId="{A8B6EEAE-AEF8-4BD5-996C-F60411F571EB}"/>
    <dgm:cxn modelId="{E4AD84B5-F94E-4589-9309-5C853E91916E}" type="presParOf" srcId="{87E98259-F6BC-46FF-8223-5CC463AE5F04}" destId="{94E9137F-DD02-4CA0-B439-B5BCAB174D26}" srcOrd="0" destOrd="0" presId="urn:microsoft.com/office/officeart/2005/8/layout/list1"/>
    <dgm:cxn modelId="{05FAC03C-CB09-4BC8-BBB3-4163A1FBFC18}" type="presParOf" srcId="{94E9137F-DD02-4CA0-B439-B5BCAB174D26}" destId="{498E5149-44F6-4DA9-B13D-E9B0DFAE4A4E}" srcOrd="0" destOrd="0" presId="urn:microsoft.com/office/officeart/2005/8/layout/list1"/>
    <dgm:cxn modelId="{29D3EC17-5CFC-438A-9204-D96AE2FE6875}" type="presParOf" srcId="{94E9137F-DD02-4CA0-B439-B5BCAB174D26}" destId="{F458FC6F-0249-43F2-9AD8-A6C2DA7167E4}" srcOrd="1" destOrd="0" presId="urn:microsoft.com/office/officeart/2005/8/layout/list1"/>
    <dgm:cxn modelId="{EAACB39A-5D97-4F25-8831-E7DEA68BC4C8}" type="presParOf" srcId="{87E98259-F6BC-46FF-8223-5CC463AE5F04}" destId="{06C35509-920C-4323-BD8C-29CCF9D18394}" srcOrd="1" destOrd="0" presId="urn:microsoft.com/office/officeart/2005/8/layout/list1"/>
    <dgm:cxn modelId="{D46904C3-707D-4E64-AACD-AF8AB0519141}" type="presParOf" srcId="{87E98259-F6BC-46FF-8223-5CC463AE5F04}" destId="{40FAB27E-2A59-470B-BF8C-07F8083EB1DE}" srcOrd="2" destOrd="0" presId="urn:microsoft.com/office/officeart/2005/8/layout/list1"/>
    <dgm:cxn modelId="{117F35E2-4BBA-4DA1-9CB0-0CF42234822A}" type="presParOf" srcId="{87E98259-F6BC-46FF-8223-5CC463AE5F04}" destId="{966B3615-5507-4AD9-950D-247D23EDE331}" srcOrd="3" destOrd="0" presId="urn:microsoft.com/office/officeart/2005/8/layout/list1"/>
    <dgm:cxn modelId="{011E58CE-F0DD-4A42-9434-DC12BCB77463}" type="presParOf" srcId="{87E98259-F6BC-46FF-8223-5CC463AE5F04}" destId="{E53C143A-459C-43A5-BCE4-833935539799}" srcOrd="4" destOrd="0" presId="urn:microsoft.com/office/officeart/2005/8/layout/list1"/>
    <dgm:cxn modelId="{C2409EE1-4C0B-4B15-A41B-9738B6377DFB}" type="presParOf" srcId="{E53C143A-459C-43A5-BCE4-833935539799}" destId="{21366692-7060-4EE9-AA5E-EF73EFA3F003}" srcOrd="0" destOrd="0" presId="urn:microsoft.com/office/officeart/2005/8/layout/list1"/>
    <dgm:cxn modelId="{58466213-C8D5-4E55-9AE1-F3A7FDBCC505}" type="presParOf" srcId="{E53C143A-459C-43A5-BCE4-833935539799}" destId="{1EFA7F47-A901-4B75-91BD-BB93392F4A4D}" srcOrd="1" destOrd="0" presId="urn:microsoft.com/office/officeart/2005/8/layout/list1"/>
    <dgm:cxn modelId="{5854399D-543F-4348-A6A0-3D5B55D7E9BF}" type="presParOf" srcId="{87E98259-F6BC-46FF-8223-5CC463AE5F04}" destId="{BD8C275A-99B8-4C2E-9274-6071532C5840}" srcOrd="5" destOrd="0" presId="urn:microsoft.com/office/officeart/2005/8/layout/list1"/>
    <dgm:cxn modelId="{D7B78E1F-16B2-43CF-95CA-3946C912DBF7}" type="presParOf" srcId="{87E98259-F6BC-46FF-8223-5CC463AE5F04}" destId="{A51FCFDC-A4A6-4D00-81AA-DEDB1EF7B5AA}" srcOrd="6" destOrd="0" presId="urn:microsoft.com/office/officeart/2005/8/layout/list1"/>
    <dgm:cxn modelId="{5BFF50D8-C31E-4467-AC66-7C417653718C}" type="presParOf" srcId="{87E98259-F6BC-46FF-8223-5CC463AE5F04}" destId="{35731DE6-6BA7-4B52-A45E-FF878842D995}" srcOrd="7" destOrd="0" presId="urn:microsoft.com/office/officeart/2005/8/layout/list1"/>
    <dgm:cxn modelId="{9F6383FE-067F-4C15-92FF-1651B10EAAC5}" type="presParOf" srcId="{87E98259-F6BC-46FF-8223-5CC463AE5F04}" destId="{54433ADB-D0A2-4054-983A-F0E72823D1F8}" srcOrd="8" destOrd="0" presId="urn:microsoft.com/office/officeart/2005/8/layout/list1"/>
    <dgm:cxn modelId="{E1A274BC-0A72-4268-9F04-30D4E4969B98}" type="presParOf" srcId="{54433ADB-D0A2-4054-983A-F0E72823D1F8}" destId="{75E7DB54-277B-4D6C-95DE-411599895E99}" srcOrd="0" destOrd="0" presId="urn:microsoft.com/office/officeart/2005/8/layout/list1"/>
    <dgm:cxn modelId="{97239676-D907-400D-BBEF-C8F380E6EDC2}" type="presParOf" srcId="{54433ADB-D0A2-4054-983A-F0E72823D1F8}" destId="{1340D3B4-43B4-47D6-BA21-817FD829CA05}" srcOrd="1" destOrd="0" presId="urn:microsoft.com/office/officeart/2005/8/layout/list1"/>
    <dgm:cxn modelId="{E6A4DC73-BC0D-47A6-A719-75A4A358BEA6}" type="presParOf" srcId="{87E98259-F6BC-46FF-8223-5CC463AE5F04}" destId="{4F0411AE-2E7E-4A5C-A1AB-64ED5B0B02A3}" srcOrd="9" destOrd="0" presId="urn:microsoft.com/office/officeart/2005/8/layout/list1"/>
    <dgm:cxn modelId="{35D45B5E-2572-4E77-B25C-3165CB9F7CF0}" type="presParOf" srcId="{87E98259-F6BC-46FF-8223-5CC463AE5F04}" destId="{AA33EBEC-F0A2-4BBB-A271-8A642E62371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FFC63-DC73-4585-9AB6-4A3A2E5C68B3}">
      <dsp:nvSpPr>
        <dsp:cNvPr id="0" name=""/>
        <dsp:cNvSpPr/>
      </dsp:nvSpPr>
      <dsp:spPr>
        <a:xfrm rot="10800000">
          <a:off x="0" y="0"/>
          <a:ext cx="4608511" cy="1368154"/>
        </a:xfrm>
        <a:prstGeom prst="trapezoid">
          <a:avLst>
            <a:gd name="adj" fmla="val 53333"/>
          </a:avLst>
        </a:prstGeom>
        <a:solidFill>
          <a:schemeClr val="bg1">
            <a:lumMod val="8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7200" b="1" i="0" kern="120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rPr>
            <a:t>Datos</a:t>
          </a:r>
          <a:endParaRPr lang="es-AR" sz="7200" b="1" i="0" kern="120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  <a:ea typeface="Arial Unicode MS" panose="020B0604020202020204" pitchFamily="34" charset="-128"/>
            <a:cs typeface="Adobe Hebrew" pitchFamily="18" charset="-79"/>
          </a:endParaRPr>
        </a:p>
      </dsp:txBody>
      <dsp:txXfrm rot="-10800000">
        <a:off x="806489" y="0"/>
        <a:ext cx="2995532" cy="1368154"/>
      </dsp:txXfrm>
    </dsp:sp>
    <dsp:sp modelId="{E81936B6-548D-4BD2-8E0D-28333AADA5FD}">
      <dsp:nvSpPr>
        <dsp:cNvPr id="0" name=""/>
        <dsp:cNvSpPr/>
      </dsp:nvSpPr>
      <dsp:spPr>
        <a:xfrm rot="10800000">
          <a:off x="729682" y="1368154"/>
          <a:ext cx="3149147" cy="1368154"/>
        </a:xfrm>
        <a:prstGeom prst="trapezoid">
          <a:avLst>
            <a:gd name="adj" fmla="val 53333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b="1" i="0" kern="120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rPr>
            <a:t>Información</a:t>
          </a:r>
          <a:endParaRPr lang="es-AR" sz="3600" b="1" i="0" kern="120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  <a:ea typeface="Arial Unicode MS" panose="020B0604020202020204" pitchFamily="34" charset="-128"/>
            <a:cs typeface="Adobe Hebrew" pitchFamily="18" charset="-79"/>
          </a:endParaRPr>
        </a:p>
      </dsp:txBody>
      <dsp:txXfrm rot="-10800000">
        <a:off x="1280783" y="1368154"/>
        <a:ext cx="2046945" cy="1368154"/>
      </dsp:txXfrm>
    </dsp:sp>
    <dsp:sp modelId="{0DE34E71-AE54-4167-A897-7830D5955667}">
      <dsp:nvSpPr>
        <dsp:cNvPr id="0" name=""/>
        <dsp:cNvSpPr/>
      </dsp:nvSpPr>
      <dsp:spPr>
        <a:xfrm rot="10800000">
          <a:off x="1459364" y="2736308"/>
          <a:ext cx="1689783" cy="1584171"/>
        </a:xfrm>
        <a:prstGeom prst="trapezoid">
          <a:avLst>
            <a:gd name="adj" fmla="val 53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AR" sz="3200" b="1" i="0" kern="1200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rPr>
            <a:t>Conocimiento</a:t>
          </a:r>
          <a:endParaRPr lang="es-AR" sz="3200" b="1" i="0" kern="1200" spc="-1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anose="020B0A04020102020204" pitchFamily="34" charset="0"/>
            <a:ea typeface="Arial Unicode MS" panose="020B0604020202020204" pitchFamily="34" charset="-128"/>
            <a:cs typeface="Adobe Hebrew" pitchFamily="18" charset="-79"/>
          </a:endParaRPr>
        </a:p>
      </dsp:txBody>
      <dsp:txXfrm rot="-10800000">
        <a:off x="1459364" y="2736308"/>
        <a:ext cx="1689783" cy="1584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14FD9-F4CC-46D1-84E3-B3B6FA3AA326}">
      <dsp:nvSpPr>
        <dsp:cNvPr id="0" name=""/>
        <dsp:cNvSpPr/>
      </dsp:nvSpPr>
      <dsp:spPr>
        <a:xfrm rot="5400000">
          <a:off x="-197174" y="199375"/>
          <a:ext cx="1314497" cy="920148"/>
        </a:xfrm>
        <a:prstGeom prst="chevron">
          <a:avLst/>
        </a:prstGeom>
        <a:solidFill>
          <a:schemeClr val="accent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18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-5400000">
        <a:off x="1" y="462274"/>
        <a:ext cx="920148" cy="394349"/>
      </dsp:txXfrm>
    </dsp:sp>
    <dsp:sp modelId="{DAE94599-BB06-480C-B587-1E6608634FD8}">
      <dsp:nvSpPr>
        <dsp:cNvPr id="0" name=""/>
        <dsp:cNvSpPr/>
      </dsp:nvSpPr>
      <dsp:spPr>
        <a:xfrm rot="5400000">
          <a:off x="3921294" y="-2991469"/>
          <a:ext cx="854423" cy="6856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Alcanzar los ODS requiere un abordaje integral de los desafíos             sociales, medioambientales y económicos. </a:t>
          </a:r>
          <a:endParaRPr lang="es-AR" sz="1200" kern="1200" dirty="0">
            <a:latin typeface="Arial Black" panose="020B0A04020102020204" pitchFamily="34" charset="0"/>
          </a:endParaRPr>
        </a:p>
      </dsp:txBody>
      <dsp:txXfrm rot="-5400000">
        <a:off x="920149" y="51385"/>
        <a:ext cx="6815006" cy="771005"/>
      </dsp:txXfrm>
    </dsp:sp>
    <dsp:sp modelId="{6589A52C-03BF-4089-B750-9A5FAE8F125D}">
      <dsp:nvSpPr>
        <dsp:cNvPr id="0" name=""/>
        <dsp:cNvSpPr/>
      </dsp:nvSpPr>
      <dsp:spPr>
        <a:xfrm rot="5400000">
          <a:off x="-197174" y="1240572"/>
          <a:ext cx="1314497" cy="920148"/>
        </a:xfrm>
        <a:prstGeom prst="chevron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500" kern="1200" dirty="0"/>
        </a:p>
      </dsp:txBody>
      <dsp:txXfrm rot="-5400000">
        <a:off x="1" y="1503471"/>
        <a:ext cx="920148" cy="394349"/>
      </dsp:txXfrm>
    </dsp:sp>
    <dsp:sp modelId="{18216642-170B-4FF6-8BE8-4718307178CE}">
      <dsp:nvSpPr>
        <dsp:cNvPr id="0" name=""/>
        <dsp:cNvSpPr/>
      </dsp:nvSpPr>
      <dsp:spPr>
        <a:xfrm rot="5400000">
          <a:off x="3921294" y="-1957751"/>
          <a:ext cx="854423" cy="6856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El foco debe estar puesto en un desarrollo inclusivo y participativo               que no deje atrás a nadie. </a:t>
          </a:r>
          <a:endParaRPr lang="es-AR" sz="1200" kern="1200" dirty="0">
            <a:latin typeface="Arial Black" panose="020B0A04020102020204" pitchFamily="34" charset="0"/>
          </a:endParaRPr>
        </a:p>
      </dsp:txBody>
      <dsp:txXfrm rot="-5400000">
        <a:off x="920149" y="1085103"/>
        <a:ext cx="6815006" cy="771005"/>
      </dsp:txXfrm>
    </dsp:sp>
    <dsp:sp modelId="{BEF1C4E8-36C9-4137-AD90-592808E27DC8}">
      <dsp:nvSpPr>
        <dsp:cNvPr id="0" name=""/>
        <dsp:cNvSpPr/>
      </dsp:nvSpPr>
      <dsp:spPr>
        <a:xfrm rot="5400000">
          <a:off x="-197174" y="2302091"/>
          <a:ext cx="1314497" cy="920148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500" kern="1200" dirty="0"/>
        </a:p>
      </dsp:txBody>
      <dsp:txXfrm rot="-5400000">
        <a:off x="1" y="2564990"/>
        <a:ext cx="920148" cy="394349"/>
      </dsp:txXfrm>
    </dsp:sp>
    <dsp:sp modelId="{7957BAC7-B29E-49A0-98D2-341B268CB315}">
      <dsp:nvSpPr>
        <dsp:cNvPr id="0" name=""/>
        <dsp:cNvSpPr/>
      </dsp:nvSpPr>
      <dsp:spPr>
        <a:xfrm rot="5400000">
          <a:off x="3921294" y="-896248"/>
          <a:ext cx="854423" cy="6856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Es preciso un aumento significativo de los datos disponibles de parte             de individuos, gobiernos, sociedad civil, empresas y organizaciones internacionales para la planificación, el monitoreo y la rendición de cuentas. </a:t>
          </a:r>
          <a:endParaRPr lang="es-AR" sz="1200" kern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-5400000">
        <a:off x="920149" y="2146606"/>
        <a:ext cx="6815006" cy="771005"/>
      </dsp:txXfrm>
    </dsp:sp>
    <dsp:sp modelId="{88798F4D-96DE-4BAD-A3F3-1ADAF7DA8591}">
      <dsp:nvSpPr>
        <dsp:cNvPr id="0" name=""/>
        <dsp:cNvSpPr/>
      </dsp:nvSpPr>
      <dsp:spPr>
        <a:xfrm rot="5400000">
          <a:off x="-197174" y="3347179"/>
          <a:ext cx="1314497" cy="920148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500" kern="1200" dirty="0"/>
        </a:p>
      </dsp:txBody>
      <dsp:txXfrm rot="-5400000">
        <a:off x="1" y="3610078"/>
        <a:ext cx="920148" cy="394349"/>
      </dsp:txXfrm>
    </dsp:sp>
    <dsp:sp modelId="{43BD580B-0112-4089-B131-B2E5F97C7DDB}">
      <dsp:nvSpPr>
        <dsp:cNvPr id="0" name=""/>
        <dsp:cNvSpPr/>
      </dsp:nvSpPr>
      <dsp:spPr>
        <a:xfrm rot="5400000">
          <a:off x="3921294" y="148833"/>
          <a:ext cx="854423" cy="6856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rPr>
            <a:t>Gobiernos, instituciones e individuos son indispensables para                          la generación y el uso de estos datos.</a:t>
          </a:r>
          <a:endParaRPr lang="es-AR" sz="1200" kern="1200" dirty="0">
            <a:latin typeface="Arial Black" panose="020B0A04020102020204" pitchFamily="34" charset="0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-5400000">
        <a:off x="920149" y="3191688"/>
        <a:ext cx="6815006" cy="7710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3C7E1-F310-4813-8C7C-CDDB51C36BFD}">
      <dsp:nvSpPr>
        <dsp:cNvPr id="0" name=""/>
        <dsp:cNvSpPr/>
      </dsp:nvSpPr>
      <dsp:spPr>
        <a:xfrm rot="16200000">
          <a:off x="-1199400" y="1204118"/>
          <a:ext cx="4064000" cy="1655762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i="0" kern="1200" dirty="0" smtClean="0">
              <a:latin typeface="Arial Black" panose="020B0A04020102020204" pitchFamily="34" charset="0"/>
              <a:cs typeface="Adobe Hebrew" pitchFamily="18" charset="-79"/>
            </a:rPr>
            <a:t>Accesibilidad</a:t>
          </a:r>
          <a:endParaRPr lang="es-AR" sz="1400" b="0" i="0" kern="1200" dirty="0">
            <a:latin typeface="Arial Black" panose="020B0A04020102020204" pitchFamily="34" charset="0"/>
            <a:cs typeface="Adobe Hebrew" pitchFamily="18" charset="-79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Datos disponibles como un todo, a un precio de reproducción razonable, preferentemente con descarga directa de la web.</a:t>
          </a:r>
          <a:endParaRPr lang="es-AR" sz="12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5400000">
        <a:off x="4719" y="812799"/>
        <a:ext cx="1655762" cy="2438400"/>
      </dsp:txXfrm>
    </dsp:sp>
    <dsp:sp modelId="{593F0981-02EF-4452-B8EA-45B4AADEEF70}">
      <dsp:nvSpPr>
        <dsp:cNvPr id="0" name=""/>
        <dsp:cNvSpPr/>
      </dsp:nvSpPr>
      <dsp:spPr>
        <a:xfrm rot="16200000">
          <a:off x="580543" y="1204118"/>
          <a:ext cx="4064000" cy="1655762"/>
        </a:xfrm>
        <a:prstGeom prst="flowChartManualOperati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i="0" kern="1200" dirty="0" smtClean="0">
              <a:latin typeface="Arial Black" panose="020B0A04020102020204" pitchFamily="34" charset="0"/>
              <a:cs typeface="Adobe Hebrew" pitchFamily="18" charset="-79"/>
            </a:rPr>
            <a:t>No-discriminación</a:t>
          </a:r>
          <a:endParaRPr lang="es-AR" sz="1400" b="0" i="0" kern="1200" dirty="0">
            <a:latin typeface="Arial Black" panose="020B0A04020102020204" pitchFamily="34" charset="0"/>
            <a:cs typeface="Adobe Hebrew" pitchFamily="18" charset="-79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Acceso irrestricto a los datos, tanto en su alcance como en sus posibles usos.</a:t>
          </a:r>
          <a:endParaRPr lang="es-AR" sz="12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5400000">
        <a:off x="1784662" y="812799"/>
        <a:ext cx="1655762" cy="2438400"/>
      </dsp:txXfrm>
    </dsp:sp>
    <dsp:sp modelId="{E007985E-D514-4AE7-84DD-FE9CAB549B86}">
      <dsp:nvSpPr>
        <dsp:cNvPr id="0" name=""/>
        <dsp:cNvSpPr/>
      </dsp:nvSpPr>
      <dsp:spPr>
        <a:xfrm rot="16200000">
          <a:off x="2360488" y="1204118"/>
          <a:ext cx="4064000" cy="1655762"/>
        </a:xfrm>
        <a:prstGeom prst="flowChartManualOperati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i="0" kern="1200" dirty="0" smtClean="0">
              <a:latin typeface="Arial Black" panose="020B0A04020102020204" pitchFamily="34" charset="0"/>
              <a:cs typeface="Adobe Hebrew" pitchFamily="18" charset="-79"/>
            </a:rPr>
            <a:t>Re-usabilidad</a:t>
          </a:r>
          <a:endParaRPr lang="es-AR" sz="1400" b="0" i="0" kern="1200" dirty="0">
            <a:latin typeface="Arial Black" panose="020B0A04020102020204" pitchFamily="34" charset="0"/>
            <a:cs typeface="Adobe Hebrew" pitchFamily="18" charset="-79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Formatos abiertos, que permitan la re-utilización, la re-distribución y la combinación de distintas bases de datos.</a:t>
          </a:r>
          <a:endParaRPr lang="es-AR" sz="12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5400000">
        <a:off x="3564607" y="812799"/>
        <a:ext cx="1655762" cy="2438400"/>
      </dsp:txXfrm>
    </dsp:sp>
    <dsp:sp modelId="{2952288F-D740-41C0-89F4-48B9F17DC209}">
      <dsp:nvSpPr>
        <dsp:cNvPr id="0" name=""/>
        <dsp:cNvSpPr/>
      </dsp:nvSpPr>
      <dsp:spPr>
        <a:xfrm rot="16200000">
          <a:off x="4140432" y="1204118"/>
          <a:ext cx="4064000" cy="1655762"/>
        </a:xfrm>
        <a:prstGeom prst="flowChartManualOperati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i="0" kern="1200" dirty="0" smtClean="0">
              <a:latin typeface="Arial Black" panose="020B0A04020102020204" pitchFamily="34" charset="0"/>
              <a:cs typeface="Adobe Hebrew" pitchFamily="18" charset="-79"/>
            </a:rPr>
            <a:t>Sostenibilidad</a:t>
          </a:r>
          <a:endParaRPr lang="es-AR" sz="1400" b="0" i="0" kern="1200" dirty="0">
            <a:latin typeface="Arial Black" panose="020B0A04020102020204" pitchFamily="34" charset="0"/>
            <a:cs typeface="Adobe Hebrew" pitchFamily="18" charset="-79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Actualización de los datos continua y sostenida en el tiempo. Procesos estandarizados e independientes de los posibles vaivenes institucionales.</a:t>
          </a:r>
          <a:endParaRPr lang="es-AR" sz="12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5400000">
        <a:off x="5344551" y="812799"/>
        <a:ext cx="1655762" cy="2438400"/>
      </dsp:txXfrm>
    </dsp:sp>
    <dsp:sp modelId="{1936B454-828C-465E-9B3E-FA670EC9C102}">
      <dsp:nvSpPr>
        <dsp:cNvPr id="0" name=""/>
        <dsp:cNvSpPr/>
      </dsp:nvSpPr>
      <dsp:spPr>
        <a:xfrm rot="16200000">
          <a:off x="5920376" y="1204118"/>
          <a:ext cx="4064000" cy="1655762"/>
        </a:xfrm>
        <a:prstGeom prst="flowChartManualOperati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b="0" i="0" kern="1200" dirty="0" smtClean="0">
              <a:latin typeface="Arial Black" panose="020B0A04020102020204" pitchFamily="34" charset="0"/>
              <a:cs typeface="Adobe Hebrew" pitchFamily="18" charset="-79"/>
            </a:rPr>
            <a:t>Relevancia</a:t>
          </a:r>
          <a:endParaRPr lang="es-AR" sz="1400" b="0" i="0" kern="1200" dirty="0">
            <a:latin typeface="Arial Black" panose="020B0A04020102020204" pitchFamily="34" charset="0"/>
            <a:cs typeface="Adobe Hebrew" pitchFamily="18" charset="-79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200" kern="12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Los datos deben ser de interés y ayudar potencialmente a solucionar necesidades cotidianas de los ciudadanos.</a:t>
          </a:r>
          <a:endParaRPr lang="es-AR" sz="1200" kern="1200" dirty="0">
            <a:latin typeface="Arial Unicode MS" panose="020B0604020202020204" pitchFamily="34" charset="-128"/>
            <a:ea typeface="Arial Unicode MS" panose="020B0604020202020204" pitchFamily="34" charset="-128"/>
            <a:cs typeface="Arial Unicode MS" panose="020B0604020202020204" pitchFamily="34" charset="-128"/>
          </a:endParaRPr>
        </a:p>
      </dsp:txBody>
      <dsp:txXfrm rot="5400000">
        <a:off x="7124495" y="812799"/>
        <a:ext cx="1655762" cy="2438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AB27E-2A59-470B-BF8C-07F8083EB1DE}">
      <dsp:nvSpPr>
        <dsp:cNvPr id="0" name=""/>
        <dsp:cNvSpPr/>
      </dsp:nvSpPr>
      <dsp:spPr>
        <a:xfrm>
          <a:off x="0" y="257229"/>
          <a:ext cx="8028892" cy="9224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131" tIns="416560" rIns="62313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Arial Narrow" panose="020B0606020202030204" pitchFamily="34" charset="0"/>
            </a:rPr>
            <a:t>Número de víctimas de homicidios dolosos</a:t>
          </a:r>
          <a:endParaRPr lang="es-AR" sz="140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kern="1200" dirty="0" smtClean="0">
              <a:latin typeface="Arial Narrow" panose="020B0606020202030204" pitchFamily="34" charset="0"/>
            </a:rPr>
            <a:t>Muertes causadas por conflictos desglosadas por sexo, edad y causa</a:t>
          </a:r>
          <a:endParaRPr lang="es-AR" sz="1400" kern="1200" dirty="0">
            <a:latin typeface="Arial Narrow" panose="020B0606020202030204" pitchFamily="34" charset="0"/>
          </a:endParaRPr>
        </a:p>
      </dsp:txBody>
      <dsp:txXfrm>
        <a:off x="0" y="257229"/>
        <a:ext cx="8028892" cy="922429"/>
      </dsp:txXfrm>
    </dsp:sp>
    <dsp:sp modelId="{F458FC6F-0249-43F2-9AD8-A6C2DA7167E4}">
      <dsp:nvSpPr>
        <dsp:cNvPr id="0" name=""/>
        <dsp:cNvSpPr/>
      </dsp:nvSpPr>
      <dsp:spPr>
        <a:xfrm>
          <a:off x="395172" y="34804"/>
          <a:ext cx="7632676" cy="59142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431" tIns="0" rIns="2124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latin typeface="Arial Narrow" panose="020B0606020202030204" pitchFamily="34" charset="0"/>
            </a:rPr>
            <a:t>16.1 </a:t>
          </a:r>
          <a:r>
            <a:rPr lang="es-AR" sz="1400" b="1" kern="1200" dirty="0" smtClean="0">
              <a:latin typeface="Arial Narrow" panose="020B0606020202030204" pitchFamily="34" charset="0"/>
            </a:rPr>
            <a:t>Reducir significativamente todas las formas de violencia y las correspondientes </a:t>
          </a:r>
          <a:r>
            <a:rPr lang="es-AR" sz="1400" b="1" kern="1200" dirty="0" smtClean="0">
              <a:latin typeface="Arial Narrow" panose="020B0606020202030204" pitchFamily="34" charset="0"/>
            </a:rPr>
            <a:t>                       tasas </a:t>
          </a:r>
          <a:r>
            <a:rPr lang="es-AR" sz="1400" b="1" kern="1200" dirty="0" smtClean="0">
              <a:latin typeface="Arial Narrow" panose="020B0606020202030204" pitchFamily="34" charset="0"/>
            </a:rPr>
            <a:t>de mortalidad en todo el mundo</a:t>
          </a:r>
          <a:endParaRPr lang="es-AR" sz="1400" kern="1200" dirty="0"/>
        </a:p>
      </dsp:txBody>
      <dsp:txXfrm>
        <a:off x="424043" y="63675"/>
        <a:ext cx="7574934" cy="533683"/>
      </dsp:txXfrm>
    </dsp:sp>
    <dsp:sp modelId="{A51FCFDC-A4A6-4D00-81AA-DEDB1EF7B5AA}">
      <dsp:nvSpPr>
        <dsp:cNvPr id="0" name=""/>
        <dsp:cNvSpPr/>
      </dsp:nvSpPr>
      <dsp:spPr>
        <a:xfrm>
          <a:off x="0" y="1505122"/>
          <a:ext cx="8028892" cy="12403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131" tIns="416560" rIns="62313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0" kern="1200" dirty="0" smtClean="0">
              <a:latin typeface="Arial Narrow" panose="020B0606020202030204" pitchFamily="34" charset="0"/>
            </a:rPr>
            <a:t>Proporción de niños que sufrieron castigo y agresión psicológica</a:t>
          </a:r>
          <a:endParaRPr lang="es-AR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0" kern="1200" dirty="0" smtClean="0">
              <a:latin typeface="Arial Narrow" panose="020B0606020202030204" pitchFamily="34" charset="0"/>
            </a:rPr>
            <a:t>Número de víctimas de trata de personas</a:t>
          </a:r>
          <a:endParaRPr lang="es-AR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0" kern="1200" dirty="0" smtClean="0">
              <a:latin typeface="Arial Narrow" panose="020B0606020202030204" pitchFamily="34" charset="0"/>
            </a:rPr>
            <a:t>Proporción de mujeres y hombres jóvenes que sufrieron violencia sexual antes de cumplir los 18 años</a:t>
          </a:r>
          <a:endParaRPr lang="es-AR" sz="1400" b="0" kern="1200" dirty="0">
            <a:latin typeface="Arial Narrow" panose="020B0606020202030204" pitchFamily="34" charset="0"/>
          </a:endParaRPr>
        </a:p>
      </dsp:txBody>
      <dsp:txXfrm>
        <a:off x="0" y="1505122"/>
        <a:ext cx="8028892" cy="1240312"/>
      </dsp:txXfrm>
    </dsp:sp>
    <dsp:sp modelId="{1EFA7F47-A901-4B75-91BD-BB93392F4A4D}">
      <dsp:nvSpPr>
        <dsp:cNvPr id="0" name=""/>
        <dsp:cNvSpPr/>
      </dsp:nvSpPr>
      <dsp:spPr>
        <a:xfrm>
          <a:off x="401052" y="1314659"/>
          <a:ext cx="7626046" cy="559463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431" tIns="0" rIns="2124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latin typeface="Arial Narrow" panose="020B0606020202030204" pitchFamily="34" charset="0"/>
            </a:rPr>
            <a:t>16.2 </a:t>
          </a:r>
          <a:r>
            <a:rPr lang="es-AR" sz="1400" b="1" kern="1200" dirty="0" smtClean="0">
              <a:latin typeface="Arial Narrow" panose="020B0606020202030204" pitchFamily="34" charset="0"/>
            </a:rPr>
            <a:t>Poner fin al maltrato, la explotación, la trata y todas las formas de violencia </a:t>
          </a:r>
          <a:r>
            <a:rPr lang="es-AR" sz="1400" b="1" kern="1200" dirty="0" smtClean="0">
              <a:latin typeface="Arial Narrow" panose="020B0606020202030204" pitchFamily="34" charset="0"/>
            </a:rPr>
            <a:t>                                      y </a:t>
          </a:r>
          <a:r>
            <a:rPr lang="es-AR" sz="1400" b="1" kern="1200" dirty="0" smtClean="0">
              <a:latin typeface="Arial Narrow" panose="020B0606020202030204" pitchFamily="34" charset="0"/>
            </a:rPr>
            <a:t>tortura </a:t>
          </a:r>
          <a:r>
            <a:rPr lang="es-AR" sz="1400" b="1" kern="1200" dirty="0" smtClean="0">
              <a:latin typeface="Arial Narrow" panose="020B0606020202030204" pitchFamily="34" charset="0"/>
            </a:rPr>
            <a:t>contra </a:t>
          </a:r>
          <a:r>
            <a:rPr lang="es-AR" sz="1400" b="1" kern="1200" dirty="0" smtClean="0">
              <a:latin typeface="Arial Narrow" panose="020B0606020202030204" pitchFamily="34" charset="0"/>
            </a:rPr>
            <a:t>los niños</a:t>
          </a:r>
          <a:endParaRPr lang="es-AR" sz="1400" b="1" kern="1200" dirty="0">
            <a:latin typeface="Arial Narrow" panose="020B0606020202030204" pitchFamily="34" charset="0"/>
          </a:endParaRPr>
        </a:p>
      </dsp:txBody>
      <dsp:txXfrm>
        <a:off x="428363" y="1341970"/>
        <a:ext cx="7571424" cy="504841"/>
      </dsp:txXfrm>
    </dsp:sp>
    <dsp:sp modelId="{AA33EBEC-F0A2-4BBB-A271-8A642E62371A}">
      <dsp:nvSpPr>
        <dsp:cNvPr id="0" name=""/>
        <dsp:cNvSpPr/>
      </dsp:nvSpPr>
      <dsp:spPr>
        <a:xfrm>
          <a:off x="0" y="3045901"/>
          <a:ext cx="8028892" cy="102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2">
              <a:lumMod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3131" tIns="416560" rIns="62313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0" kern="1200" dirty="0" smtClean="0">
              <a:latin typeface="Arial Narrow" panose="020B0606020202030204" pitchFamily="34" charset="0"/>
            </a:rPr>
            <a:t>Proporción de víctimas de violencia que notificaron su victimización</a:t>
          </a:r>
          <a:endParaRPr lang="es-AR" sz="1400" b="0" kern="1200" dirty="0">
            <a:latin typeface="Arial Narrow" panose="020B0606020202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AR" sz="1400" b="0" kern="1200" dirty="0" smtClean="0">
              <a:latin typeface="Arial Narrow" panose="020B0606020202030204" pitchFamily="34" charset="0"/>
            </a:rPr>
            <a:t>Detenidos que no han sido sentenciados como proporción a la población carcelaria</a:t>
          </a:r>
          <a:endParaRPr lang="es-AR" sz="1400" b="0" kern="1200" dirty="0">
            <a:latin typeface="Arial Narrow" panose="020B0606020202030204" pitchFamily="34" charset="0"/>
          </a:endParaRPr>
        </a:p>
      </dsp:txBody>
      <dsp:txXfrm>
        <a:off x="0" y="3045901"/>
        <a:ext cx="8028892" cy="1023750"/>
      </dsp:txXfrm>
    </dsp:sp>
    <dsp:sp modelId="{1340D3B4-43B4-47D6-BA21-817FD829CA05}">
      <dsp:nvSpPr>
        <dsp:cNvPr id="0" name=""/>
        <dsp:cNvSpPr/>
      </dsp:nvSpPr>
      <dsp:spPr>
        <a:xfrm>
          <a:off x="382234" y="2880434"/>
          <a:ext cx="7644689" cy="534466"/>
        </a:xfrm>
        <a:prstGeom prst="roundRect">
          <a:avLst/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431" tIns="0" rIns="212431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latin typeface="Arial Narrow" panose="020B0606020202030204" pitchFamily="34" charset="0"/>
            </a:rPr>
            <a:t>16.3 </a:t>
          </a:r>
          <a:r>
            <a:rPr lang="es-AR" sz="1400" b="1" kern="1200" dirty="0" smtClean="0">
              <a:latin typeface="Arial Narrow" panose="020B0606020202030204" pitchFamily="34" charset="0"/>
            </a:rPr>
            <a:t>Promover el estado de derecho en los planos nacional e internacional y garantizar </a:t>
          </a:r>
          <a:r>
            <a:rPr lang="es-AR" sz="1400" b="1" kern="1200" dirty="0" smtClean="0">
              <a:latin typeface="Arial Narrow" panose="020B0606020202030204" pitchFamily="34" charset="0"/>
            </a:rPr>
            <a:t>                         la </a:t>
          </a:r>
          <a:r>
            <a:rPr lang="es-AR" sz="1400" b="1" kern="1200" dirty="0" smtClean="0">
              <a:latin typeface="Arial Narrow" panose="020B0606020202030204" pitchFamily="34" charset="0"/>
            </a:rPr>
            <a:t>igualdad </a:t>
          </a:r>
          <a:r>
            <a:rPr lang="es-AR" sz="1400" b="1" kern="1200" dirty="0" smtClean="0">
              <a:latin typeface="Arial Narrow" panose="020B0606020202030204" pitchFamily="34" charset="0"/>
            </a:rPr>
            <a:t>de </a:t>
          </a:r>
          <a:r>
            <a:rPr lang="es-AR" sz="1400" b="1" kern="1200" dirty="0" smtClean="0">
              <a:latin typeface="Arial Narrow" panose="020B0606020202030204" pitchFamily="34" charset="0"/>
            </a:rPr>
            <a:t>acceso a la justicia para todos</a:t>
          </a:r>
          <a:endParaRPr lang="es-AR" sz="1400" b="1" kern="1200" dirty="0">
            <a:latin typeface="Arial Narrow" panose="020B0606020202030204" pitchFamily="34" charset="0"/>
          </a:endParaRPr>
        </a:p>
      </dsp:txBody>
      <dsp:txXfrm>
        <a:off x="408324" y="2906524"/>
        <a:ext cx="7592509" cy="482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2933216" cy="7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52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056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3899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4862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938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800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058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034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391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2933216" cy="7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123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3683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24A42-8E72-46BD-9779-528E1724F741}" type="datetimeFigureOut">
              <a:rPr lang="es-AR" smtClean="0"/>
              <a:t>13/06/2017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3518-EF22-48EF-A888-248C5E070EF7}" type="slidenum">
              <a:rPr lang="es-AR" smtClean="0"/>
              <a:t>‹Nº›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2933216" cy="76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3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5556" y="620688"/>
            <a:ext cx="7992888" cy="1780108"/>
          </a:xfrm>
        </p:spPr>
        <p:txBody>
          <a:bodyPr>
            <a:normAutofit fontScale="90000"/>
          </a:bodyPr>
          <a:lstStyle/>
          <a:p>
            <a:r>
              <a:rPr lang="es-AR" b="1" dirty="0" smtClean="0"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Medición del ODS 16:  Datos Abiertos en el Sistema de Justicia</a:t>
            </a:r>
            <a:endParaRPr lang="es-AR" b="1" dirty="0"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416824" cy="1473200"/>
          </a:xfrm>
        </p:spPr>
        <p:txBody>
          <a:bodyPr>
            <a:noAutofit/>
          </a:bodyPr>
          <a:lstStyle/>
          <a:p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Sandra Elena </a:t>
            </a:r>
          </a:p>
          <a:p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 Justicia Abierta</a:t>
            </a:r>
          </a:p>
          <a:p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Secretaría de Planificación Estratégica</a:t>
            </a:r>
          </a:p>
          <a:p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Ministerio de Justicia y Derechos Humanos</a:t>
            </a:r>
          </a:p>
          <a:p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sandra_elena1</a:t>
            </a:r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</a:t>
            </a:r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selena@jus.gov.ar</a:t>
            </a:r>
            <a:endParaRPr lang="es-AR" sz="16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21650" y="2675880"/>
            <a:ext cx="6300700" cy="1473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Taller Internacional                                                       ‘Reportando los Avances hacia Sociedades              Pacíficas, Justas e Inclusivas’</a:t>
            </a:r>
          </a:p>
          <a:p>
            <a:endParaRPr lang="es-AR" sz="1400" b="1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s-AR" sz="14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Buenos Aires, 14 de junio de 2017</a:t>
            </a:r>
            <a:endParaRPr lang="es-AR" sz="14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6" name="Picture 2" descr="Image result for envelo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33569" y="5589241"/>
            <a:ext cx="354455" cy="23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98824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82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 Marcador de contenido"/>
          <p:cNvSpPr>
            <a:spLocks noGrp="1"/>
          </p:cNvSpPr>
          <p:nvPr>
            <p:ph idx="1"/>
          </p:nvPr>
        </p:nvSpPr>
        <p:spPr>
          <a:xfrm>
            <a:off x="827585" y="2780928"/>
            <a:ext cx="7416823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Primer portal de datos abiertos del sistema de justicia argentino.    </a:t>
            </a:r>
            <a:endParaRPr lang="es-A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439652" y="170080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d</a:t>
            </a:r>
            <a:r>
              <a:rPr lang="es-AR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atos.jus.gob.ar</a:t>
            </a:r>
            <a:endParaRPr lang="es-AR" sz="54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21" name="1 Marcador de contenido"/>
          <p:cNvSpPr txBox="1">
            <a:spLocks/>
          </p:cNvSpPr>
          <p:nvPr/>
        </p:nvSpPr>
        <p:spPr>
          <a:xfrm>
            <a:off x="903784" y="4293096"/>
            <a:ext cx="7408333" cy="2082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endParaRPr lang="es-AR" sz="2200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24" name="1 Marcador de contenido"/>
          <p:cNvSpPr txBox="1">
            <a:spLocks/>
          </p:cNvSpPr>
          <p:nvPr/>
        </p:nvSpPr>
        <p:spPr>
          <a:xfrm>
            <a:off x="687867" y="4509120"/>
            <a:ext cx="7700557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A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dobe Hebrew" pitchFamily="18" charset="-79"/>
              </a:rPr>
              <a:t>Simplifica el proceso de acceso a los datos del sistema de justicia. </a:t>
            </a:r>
            <a:endParaRPr lang="es-AR" sz="2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8171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19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2060848"/>
            <a:ext cx="2664296" cy="37444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portal ofrece datos gratuitos y abiertos sobre temáticas tales como acceso a la justicia, lucha contra la corrupción, derechos humanos, sistema penitenciario y     justicia criminal.</a:t>
            </a:r>
          </a:p>
          <a:p>
            <a:pPr marL="0" indent="0" algn="ctr">
              <a:buNone/>
            </a:pPr>
            <a:r>
              <a:rPr lang="es-A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cantidad y la calidad de las bases de datos seguirán creciendo en los próximos meses. </a:t>
            </a:r>
            <a:endParaRPr lang="es-AR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392" y="1484784"/>
            <a:ext cx="5974080" cy="4779264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988713" y="260648"/>
            <a:ext cx="51665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d</a:t>
            </a:r>
            <a:r>
              <a:rPr lang="es-A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atos.jus.gob.ar</a:t>
            </a:r>
            <a:endParaRPr lang="es-AR" sz="44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09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>
            <a:spLocks noGrp="1"/>
          </p:cNvSpPr>
          <p:nvPr>
            <p:ph idx="1"/>
          </p:nvPr>
        </p:nvSpPr>
        <p:spPr>
          <a:xfrm>
            <a:off x="89248" y="1484784"/>
            <a:ext cx="2520280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Ministerio de Justicia y Derechos Humanos colabora con más de </a:t>
            </a:r>
            <a:r>
              <a:rPr lang="es-AR" sz="18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50</a:t>
            </a:r>
            <a:r>
              <a:rPr lang="es-A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instituciones de justicia nacionales y sub-nacionales (cortes, fiscalías y defensorías) con la finalidad de:</a:t>
            </a:r>
            <a:endParaRPr lang="es-AR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1 Marcador de contenido"/>
          <p:cNvSpPr txBox="1">
            <a:spLocks/>
          </p:cNvSpPr>
          <p:nvPr/>
        </p:nvSpPr>
        <p:spPr>
          <a:xfrm>
            <a:off x="-36512" y="4149080"/>
            <a:ext cx="2771801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Estandarizar la transmisión de datos primarios</a:t>
            </a:r>
          </a:p>
          <a:p>
            <a:pPr algn="ctr"/>
            <a:r>
              <a:rPr lang="es-A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Mejorar su calidad</a:t>
            </a:r>
          </a:p>
          <a:p>
            <a:pPr algn="ctr"/>
            <a:r>
              <a:rPr lang="es-A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Publicarlos en formatos abiertos</a:t>
            </a:r>
            <a:endParaRPr lang="es-AR" sz="1800" b="1" dirty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84784"/>
            <a:ext cx="5940000" cy="4752000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997714" y="260648"/>
            <a:ext cx="51485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d</a:t>
            </a:r>
            <a:r>
              <a:rPr lang="es-AR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atos.jus.gob.ar</a:t>
            </a:r>
            <a:endParaRPr lang="es-AR" sz="44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0746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>
            <a:spLocks noGrp="1"/>
          </p:cNvSpPr>
          <p:nvPr>
            <p:ph idx="1"/>
          </p:nvPr>
        </p:nvSpPr>
        <p:spPr>
          <a:xfrm>
            <a:off x="278396" y="1700808"/>
            <a:ext cx="8587208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través de la implementación del Convenio Inter-jurisdiccional con los sistemas judiciales nacionales y sub-nacionales, el Portal contará con datos de todo el país respecto de los siguientes ítems. </a:t>
            </a:r>
            <a:endParaRPr lang="es-A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45866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Convenio Inter-jurisdiccional                     de Datos Abiertos</a:t>
            </a:r>
            <a:endParaRPr lang="es-AR" sz="2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2852936"/>
            <a:ext cx="8352928" cy="2814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Cantidad, duración y materia de las causas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Tipificación del delito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Características especiales                                             (violencia de género, violencia intrafamiliar,…)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Edad y género del autor</a:t>
            </a: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A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Existencia de detenidos en la causa</a:t>
            </a:r>
            <a:endParaRPr lang="es-AR" sz="2000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32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>
            <a:spLocks noGrp="1"/>
          </p:cNvSpPr>
          <p:nvPr>
            <p:ph idx="1"/>
          </p:nvPr>
        </p:nvSpPr>
        <p:spPr>
          <a:xfrm>
            <a:off x="278396" y="1484784"/>
            <a:ext cx="8587208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Datos podrán ser utilizados en la medición de ODS 16.</a:t>
            </a:r>
            <a:endParaRPr lang="es-AR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45459085"/>
              </p:ext>
            </p:extLst>
          </p:nvPr>
        </p:nvGraphicFramePr>
        <p:xfrm>
          <a:off x="719572" y="1988840"/>
          <a:ext cx="802889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22 CuadroTexto"/>
          <p:cNvSpPr txBox="1"/>
          <p:nvPr/>
        </p:nvSpPr>
        <p:spPr>
          <a:xfrm>
            <a:off x="395536" y="45866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Convenio Inter-jurisdiccional                     de Datos Abiertos</a:t>
            </a:r>
            <a:endParaRPr lang="es-AR" sz="28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1173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58FC6F-0249-43F2-9AD8-A6C2DA716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graphicEl>
                                              <a:dgm id="{F458FC6F-0249-43F2-9AD8-A6C2DA716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FA7F47-A901-4B75-91BD-BB93392F4A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EFA7F47-A901-4B75-91BD-BB93392F4A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40D3B4-43B4-47D6-BA21-817FD829C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graphicEl>
                                              <a:dgm id="{1340D3B4-43B4-47D6-BA21-817FD829C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FAB27E-2A59-470B-BF8C-07F8083EB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40FAB27E-2A59-470B-BF8C-07F8083EB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1FCFDC-A4A6-4D00-81AA-DEDB1EF7B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A51FCFDC-A4A6-4D00-81AA-DEDB1EF7B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33EBEC-F0A2-4BBB-A271-8A642E623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AA33EBEC-F0A2-4BBB-A271-8A642E6237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2" grpId="0" uiExpand="1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AR" sz="4800" b="1" dirty="0" smtClean="0"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Gracias por su atención</a:t>
            </a:r>
            <a:endParaRPr lang="es-AR" sz="4800" b="1" dirty="0"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4" name="AutoShape 2" descr="Image result for twitter media lo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5" name="AutoShape 5" descr="Image result for twitter log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416824" cy="1473200"/>
          </a:xfrm>
        </p:spPr>
        <p:txBody>
          <a:bodyPr>
            <a:noAutofit/>
          </a:bodyPr>
          <a:lstStyle/>
          <a:p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Sandra Elena </a:t>
            </a:r>
          </a:p>
          <a:p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 Justicia Abierta</a:t>
            </a:r>
          </a:p>
          <a:p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Secretaría de Planificación Estratégica</a:t>
            </a:r>
          </a:p>
          <a:p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Ministerio de Justicia y Derechos Humanos</a:t>
            </a:r>
          </a:p>
          <a:p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sandra_elena1</a:t>
            </a:r>
            <a:r>
              <a:rPr lang="es-AR" sz="1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</a:t>
            </a:r>
            <a:r>
              <a:rPr lang="es-AR" sz="16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selena@jus.gov.ar</a:t>
            </a:r>
            <a:endParaRPr lang="es-AR" sz="1600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9" name="Picture 2" descr="Image result for envelo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33569" y="5589241"/>
            <a:ext cx="354455" cy="235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598824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63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19672" y="371703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000" b="1" dirty="0" smtClean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  <a:ea typeface="Adobe Gothic Std B" pitchFamily="34" charset="-128"/>
              </a:rPr>
              <a:t>GOBIERNO ABIERTO</a:t>
            </a:r>
            <a:endParaRPr lang="es-AR" sz="6000" b="1" dirty="0">
              <a:solidFill>
                <a:schemeClr val="bg2">
                  <a:lumMod val="10000"/>
                </a:schemeClr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4048" y="348184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C55DA7"/>
                </a:solidFill>
                <a:latin typeface="Arial Narrow" panose="020B0606020202030204" pitchFamily="34" charset="0"/>
              </a:rPr>
              <a:t>MODERNIZACIÓN</a:t>
            </a:r>
            <a:endParaRPr lang="es-AR" sz="2800" b="1" dirty="0">
              <a:solidFill>
                <a:srgbClr val="C55DA7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23728" y="350100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92D050"/>
                </a:solidFill>
              </a:rPr>
              <a:t>         CONFIANZA</a:t>
            </a:r>
            <a:endParaRPr lang="es-AR" sz="3200" b="1" dirty="0">
              <a:solidFill>
                <a:srgbClr val="92D05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64088" y="4449306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Adobe Gothic Std B" pitchFamily="34" charset="-128"/>
              </a:rPr>
              <a:t>DIÁLOGO</a:t>
            </a:r>
            <a:r>
              <a:rPr lang="es-AR" sz="4000" b="1" dirty="0" smtClean="0">
                <a:solidFill>
                  <a:schemeClr val="accent5">
                    <a:lumMod val="50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endParaRPr lang="es-AR" sz="4000" b="1" dirty="0">
              <a:solidFill>
                <a:schemeClr val="accent5">
                  <a:lumMod val="50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43808" y="4437112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>
                <a:solidFill>
                  <a:srgbClr val="FFC000"/>
                </a:solidFill>
                <a:latin typeface="Arial Narrow" panose="020B0606020202030204" pitchFamily="34" charset="0"/>
                <a:ea typeface="Adobe Gothic Std B" pitchFamily="34" charset="-128"/>
              </a:rPr>
              <a:t>LEGITIMIDAD</a:t>
            </a:r>
            <a:endParaRPr lang="es-AR" sz="3200" b="1" dirty="0">
              <a:solidFill>
                <a:srgbClr val="FFC00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6568" y="4797152"/>
            <a:ext cx="3441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Adobe Gothic Std B" pitchFamily="34" charset="-128"/>
              </a:rPr>
              <a:t>COMPROMISO</a:t>
            </a:r>
            <a:endParaRPr lang="es-AR" sz="360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64088" y="4797152"/>
            <a:ext cx="280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6600" b="1" dirty="0" smtClean="0">
                <a:solidFill>
                  <a:srgbClr val="00B050"/>
                </a:solidFill>
                <a:latin typeface="Arial Narrow" panose="020B0606020202030204" pitchFamily="34" charset="0"/>
                <a:ea typeface="Adobe Gothic Std B" pitchFamily="34" charset="-128"/>
              </a:rPr>
              <a:t>DATOS</a:t>
            </a:r>
            <a:endParaRPr lang="es-AR" sz="6600" b="1" dirty="0">
              <a:solidFill>
                <a:srgbClr val="00B05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004048" y="3070701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smtClean="0">
                <a:solidFill>
                  <a:srgbClr val="CCCC00"/>
                </a:solidFill>
                <a:latin typeface="Arial Narrow" panose="020B0606020202030204" pitchFamily="34" charset="0"/>
                <a:ea typeface="Adobe Gothic Std B" pitchFamily="34" charset="-128"/>
              </a:rPr>
              <a:t>GOBERNANZA</a:t>
            </a:r>
            <a:endParaRPr lang="es-AR" sz="3600" b="1" dirty="0">
              <a:solidFill>
                <a:srgbClr val="CCCC0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604519" y="1628800"/>
            <a:ext cx="615553" cy="23042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s-AR" sz="2800" b="1" dirty="0" smtClean="0">
                <a:solidFill>
                  <a:srgbClr val="7030A0"/>
                </a:solidFill>
                <a:latin typeface="Arial Narrow" panose="020B0606020202030204" pitchFamily="34" charset="0"/>
                <a:ea typeface="Adobe Gothic Std B" pitchFamily="34" charset="-128"/>
              </a:rPr>
              <a:t>CIUDADANÍA</a:t>
            </a:r>
            <a:endParaRPr lang="es-AR" sz="2800" b="1" dirty="0">
              <a:solidFill>
                <a:srgbClr val="7030A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403648" y="2636912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>
                <a:solidFill>
                  <a:schemeClr val="bg2">
                    <a:lumMod val="7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         </a:t>
            </a:r>
            <a:r>
              <a:rPr lang="es-AR" sz="4000" b="1" dirty="0" smtClean="0">
                <a:solidFill>
                  <a:schemeClr val="bg2">
                    <a:lumMod val="75000"/>
                  </a:schemeClr>
                </a:solidFill>
                <a:latin typeface="Arial Narrow" panose="020B0606020202030204" pitchFamily="34" charset="0"/>
                <a:ea typeface="Adobe Gothic Std B" pitchFamily="34" charset="-128"/>
              </a:rPr>
              <a:t>CONOCIMIENTO</a:t>
            </a:r>
            <a:endParaRPr lang="es-AR" sz="4000" b="1" dirty="0">
              <a:solidFill>
                <a:schemeClr val="bg2">
                  <a:lumMod val="75000"/>
                </a:schemeClr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026114" y="4509120"/>
            <a:ext cx="553998" cy="201622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s-AR" sz="24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Adobe Gothic Std B" pitchFamily="34" charset="-128"/>
              </a:rPr>
              <a:t>DEMOCRACIA</a:t>
            </a:r>
            <a:endParaRPr lang="es-AR" sz="2400" b="1" dirty="0">
              <a:solidFill>
                <a:srgbClr val="C0000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5004048" y="2638653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dirty="0" smtClean="0">
                <a:solidFill>
                  <a:srgbClr val="0070C0"/>
                </a:solidFill>
                <a:latin typeface="Arial Narrow" panose="020B0606020202030204" pitchFamily="34" charset="0"/>
                <a:ea typeface="Adobe Gothic Std B" pitchFamily="34" charset="-128"/>
              </a:rPr>
              <a:t>TRANSPARENCIA</a:t>
            </a:r>
            <a:endParaRPr lang="es-AR" sz="3600" b="1" dirty="0">
              <a:solidFill>
                <a:srgbClr val="0070C0"/>
              </a:solidFill>
              <a:latin typeface="Arial Narrow" panose="020B0606020202030204" pitchFamily="34" charset="0"/>
              <a:ea typeface="Adobe Gothic Std B" pitchFamily="34" charset="-128"/>
            </a:endParaRPr>
          </a:p>
        </p:txBody>
      </p:sp>
      <p:sp>
        <p:nvSpPr>
          <p:cNvPr id="15" name="3 Marcador de contenido"/>
          <p:cNvSpPr txBox="1">
            <a:spLocks/>
          </p:cNvSpPr>
          <p:nvPr/>
        </p:nvSpPr>
        <p:spPr>
          <a:xfrm>
            <a:off x="251520" y="554368"/>
            <a:ext cx="5976664" cy="1290456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 paradigma que promueve una mejor relación entre las instituciones            públicas y los ciudadanos.</a:t>
            </a:r>
            <a:endParaRPr lang="es-AR" b="1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8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0" grpId="0"/>
      <p:bldP spid="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597210" y="260648"/>
            <a:ext cx="7949580" cy="1252538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latin typeface="Arial Black" panose="020B0A04020102020204" pitchFamily="34" charset="0"/>
                <a:ea typeface="Adobe Gothic Std B" pitchFamily="34" charset="-128"/>
                <a:cs typeface="Arial" panose="020B0604020202020204" pitchFamily="34" charset="0"/>
              </a:rPr>
              <a:t>Los 3 Pilares del Gobierno Abierto</a:t>
            </a:r>
            <a:endParaRPr lang="es-AR" sz="3200" b="1" dirty="0">
              <a:latin typeface="Arial Black" panose="020B0A04020102020204" pitchFamily="34" charset="0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" name="1 Elipse"/>
          <p:cNvSpPr>
            <a:spLocks/>
          </p:cNvSpPr>
          <p:nvPr/>
        </p:nvSpPr>
        <p:spPr>
          <a:xfrm>
            <a:off x="3996256" y="3068960"/>
            <a:ext cx="2880000" cy="2880320"/>
          </a:xfrm>
          <a:prstGeom prst="ellipse">
            <a:avLst/>
          </a:prstGeom>
          <a:solidFill>
            <a:schemeClr val="accent6">
              <a:lumMod val="7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lipse"/>
          <p:cNvSpPr>
            <a:spLocks/>
          </p:cNvSpPr>
          <p:nvPr/>
        </p:nvSpPr>
        <p:spPr>
          <a:xfrm>
            <a:off x="2339752" y="3068960"/>
            <a:ext cx="2880000" cy="2880000"/>
          </a:xfrm>
          <a:prstGeom prst="ellipse">
            <a:avLst/>
          </a:prstGeom>
          <a:solidFill>
            <a:srgbClr val="FFFF0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>
            <a:spLocks/>
          </p:cNvSpPr>
          <p:nvPr/>
        </p:nvSpPr>
        <p:spPr>
          <a:xfrm>
            <a:off x="3204168" y="1556792"/>
            <a:ext cx="2880000" cy="2880000"/>
          </a:xfrm>
          <a:prstGeom prst="ellipse">
            <a:avLst/>
          </a:prstGeom>
          <a:solidFill>
            <a:srgbClr val="0070C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4" name="1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-15126"/>
            <a:ext cx="7128792" cy="7128792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779752" y="2514382"/>
            <a:ext cx="180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Adobe Fan Heiti Std B" pitchFamily="34" charset="-128"/>
                <a:cs typeface="Adobe Hebrew" pitchFamily="18" charset="-79"/>
              </a:rPr>
              <a:t>Transparencia</a:t>
            </a: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Adobe Fan Heiti Std B" pitchFamily="34" charset="-128"/>
              <a:cs typeface="Adobe Hebrew" pitchFamily="18" charset="-79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716016" y="471643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Rendición       de cuentas</a:t>
            </a:r>
            <a:endParaRPr lang="es-A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2843808" y="471643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  <a:ea typeface="Adobe Fan Heiti Std B" pitchFamily="34" charset="-128"/>
                <a:cs typeface="Adobe Hebrew" pitchFamily="18" charset="-79"/>
              </a:rPr>
              <a:t>Participación ciudadana</a:t>
            </a:r>
            <a:endParaRPr lang="es-AR" sz="16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  <a:ea typeface="Adobe Fan Heiti Std B" pitchFamily="34" charset="-128"/>
              <a:cs typeface="Adobe Hebrew" pitchFamily="18" charset="-79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779912" y="371703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>
                <a:latin typeface="Arial Black" panose="020B0A04020102020204" pitchFamily="34" charset="0"/>
                <a:ea typeface="Adobe Fan Heiti Std B" pitchFamily="34" charset="-128"/>
                <a:cs typeface="Adobe Hebrew" pitchFamily="18" charset="-79"/>
              </a:rPr>
              <a:t>Gobierno Abierto</a:t>
            </a:r>
            <a:endParaRPr lang="es-AR" sz="2000" b="1" dirty="0">
              <a:latin typeface="Arial Black" panose="020B0A04020102020204" pitchFamily="34" charset="0"/>
              <a:ea typeface="Adobe Fan Heiti Std B" pitchFamily="34" charset="-128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8498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0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contenido"/>
          <p:cNvSpPr txBox="1">
            <a:spLocks/>
          </p:cNvSpPr>
          <p:nvPr/>
        </p:nvSpPr>
        <p:spPr>
          <a:xfrm>
            <a:off x="520190" y="4797152"/>
            <a:ext cx="810362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Volviéndose más abiertas, las instituciones públicas se vuelven más eficaces, confiables e inclusivas (ODS16).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2" name="1 Marcador de contenido"/>
          <p:cNvSpPr txBox="1">
            <a:spLocks/>
          </p:cNvSpPr>
          <p:nvPr/>
        </p:nvSpPr>
        <p:spPr>
          <a:xfrm>
            <a:off x="35496" y="2564904"/>
            <a:ext cx="907300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Son datos de libre acceso que cualquiera puede utilizar o compartir, en formatos libres. </a:t>
            </a:r>
          </a:p>
          <a:p>
            <a:pPr marL="0" indent="0" algn="ctr">
              <a:buFont typeface="Symbol" pitchFamily="18" charset="2"/>
              <a:buNone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683568" y="1160748"/>
            <a:ext cx="7776864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n-US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DATOS ABIERTOS</a:t>
            </a:r>
            <a:endParaRPr lang="es-AR" sz="60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14" name="1 Marcador de contenido"/>
          <p:cNvSpPr txBox="1">
            <a:spLocks/>
          </p:cNvSpPr>
          <p:nvPr/>
        </p:nvSpPr>
        <p:spPr>
          <a:xfrm>
            <a:off x="224644" y="3501008"/>
            <a:ext cx="869471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Ayudan a las instituciones públicas a volverse más abiertas, lo que implica mayor transparencia y mayor rendición de cuentas por sus acciones. </a:t>
            </a:r>
          </a:p>
          <a:p>
            <a:pPr marL="0" indent="0" algn="ctr">
              <a:buFont typeface="Symbol" pitchFamily="18" charset="2"/>
              <a:buNone/>
            </a:pPr>
            <a:endParaRPr lang="es-AR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14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3" grpId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 txBox="1">
            <a:spLocks/>
          </p:cNvSpPr>
          <p:nvPr/>
        </p:nvSpPr>
        <p:spPr>
          <a:xfrm>
            <a:off x="4860032" y="1988840"/>
            <a:ext cx="3888432" cy="108012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lang="es-A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datos</a:t>
            </a:r>
            <a:r>
              <a:rPr lang="es-A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son la materia prima que puede transformarse en información y en conocimiento. </a:t>
            </a:r>
            <a:endParaRPr lang="es-AR" sz="1800" dirty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67734700"/>
              </p:ext>
            </p:extLst>
          </p:nvPr>
        </p:nvGraphicFramePr>
        <p:xfrm>
          <a:off x="179512" y="1772816"/>
          <a:ext cx="460851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1 Marcador de contenido"/>
          <p:cNvSpPr txBox="1">
            <a:spLocks/>
          </p:cNvSpPr>
          <p:nvPr/>
        </p:nvSpPr>
        <p:spPr>
          <a:xfrm>
            <a:off x="5004048" y="3573016"/>
            <a:ext cx="360040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es-A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información </a:t>
            </a:r>
            <a:r>
              <a:rPr lang="es-A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son datos puestos en un contexto significativo. </a:t>
            </a:r>
            <a:endParaRPr lang="es-AR" sz="1800" dirty="0">
              <a:solidFill>
                <a:schemeClr val="tx1">
                  <a:lumMod val="85000"/>
                  <a:lumOff val="1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1 Marcador de contenido"/>
          <p:cNvSpPr txBox="1">
            <a:spLocks/>
          </p:cNvSpPr>
          <p:nvPr/>
        </p:nvSpPr>
        <p:spPr>
          <a:xfrm>
            <a:off x="4572000" y="4653136"/>
            <a:ext cx="4464496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</a:t>
            </a:r>
            <a:r>
              <a:rPr lang="es-A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conocimiento </a:t>
            </a:r>
            <a:r>
              <a:rPr lang="es-AR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deriva de la información, dependiendo de nuestras necesidades. Crear conocimiento es un proceso en el que la información se convierte en capacidad de elegir.</a:t>
            </a:r>
            <a:r>
              <a:rPr lang="es-AR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AR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3 Título"/>
          <p:cNvSpPr txBox="1">
            <a:spLocks/>
          </p:cNvSpPr>
          <p:nvPr/>
        </p:nvSpPr>
        <p:spPr>
          <a:xfrm>
            <a:off x="417494" y="332656"/>
            <a:ext cx="8309012" cy="1252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AR" sz="3200" b="1" dirty="0" smtClean="0">
                <a:solidFill>
                  <a:schemeClr val="tx1"/>
                </a:solidFill>
                <a:latin typeface="Arial Black" panose="020B0A04020102020204" pitchFamily="34" charset="0"/>
                <a:ea typeface="Adobe Gothic Std B" pitchFamily="34" charset="-128"/>
                <a:cs typeface="Arial" panose="020B0604020202020204" pitchFamily="34" charset="0"/>
              </a:rPr>
              <a:t>Generando Conocimiento             con Datos</a:t>
            </a:r>
            <a:endParaRPr lang="es-AR" sz="3200" b="1" dirty="0">
              <a:solidFill>
                <a:schemeClr val="tx1"/>
              </a:solidFill>
              <a:latin typeface="Arial Black" panose="020B0A04020102020204" pitchFamily="34" charset="0"/>
              <a:ea typeface="Adobe Gothic Std B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58FFC63-DC73-4585-9AB6-4A3A2E5C6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158FFC63-DC73-4585-9AB6-4A3A2E5C68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81936B6-548D-4BD2-8E0D-28333AADA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graphicEl>
                                              <a:dgm id="{E81936B6-548D-4BD2-8E0D-28333AADA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E34E71-AE54-4167-A897-7830D5955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graphicEl>
                                              <a:dgm id="{0DE34E71-AE54-4167-A897-7830D5955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8" grpId="0">
        <p:bldSub>
          <a:bldDgm bld="one"/>
        </p:bldSub>
      </p:bldGraphic>
      <p:bldP spid="14" grpId="0" build="p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 txBox="1">
            <a:spLocks/>
          </p:cNvSpPr>
          <p:nvPr/>
        </p:nvSpPr>
        <p:spPr>
          <a:xfrm>
            <a:off x="539552" y="296652"/>
            <a:ext cx="8064896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Una Revolución de los Datos para el Desarrollo Sostenible</a:t>
            </a:r>
            <a:endParaRPr lang="es-AR" sz="2800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8" name="1 Marcador de contenido"/>
          <p:cNvSpPr txBox="1">
            <a:spLocks/>
          </p:cNvSpPr>
          <p:nvPr/>
        </p:nvSpPr>
        <p:spPr>
          <a:xfrm>
            <a:off x="5148064" y="5913276"/>
            <a:ext cx="4032448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Data </a:t>
            </a:r>
            <a:r>
              <a:rPr lang="es-AR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Revolution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Group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(2014),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Symbol" pitchFamily="18" charset="2"/>
              <a:buNone/>
            </a:pP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World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that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Counts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Symbol" pitchFamily="18" charset="2"/>
              <a:buNone/>
            </a:pP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ONU</a:t>
            </a:r>
            <a:endParaRPr lang="es-AR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31119012"/>
              </p:ext>
            </p:extLst>
          </p:nvPr>
        </p:nvGraphicFramePr>
        <p:xfrm>
          <a:off x="611560" y="1484784"/>
          <a:ext cx="777686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75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214FD9-F4CC-46D1-84E3-B3B6FA3AA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89214FD9-F4CC-46D1-84E3-B3B6FA3AA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89A52C-03BF-4089-B750-9A5FAE8F12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589A52C-03BF-4089-B750-9A5FAE8F12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F1C4E8-36C9-4137-AD90-592808E27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BEF1C4E8-36C9-4137-AD90-592808E27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798F4D-96DE-4BAD-A3F3-1ADAF7DA85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8798F4D-96DE-4BAD-A3F3-1ADAF7DA85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E94599-BB06-480C-B587-1E6608634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AE94599-BB06-480C-B587-1E6608634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216642-170B-4FF6-8BE8-471830717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8216642-170B-4FF6-8BE8-4718307178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7BAC7-B29E-49A0-98D2-341B268CB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7957BAC7-B29E-49A0-98D2-341B268CB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BD580B-0112-4089-B131-B2E5F97C7D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3BD580B-0112-4089-B131-B2E5F97C7D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Graphic spid="4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 txBox="1">
            <a:spLocks/>
          </p:cNvSpPr>
          <p:nvPr/>
        </p:nvSpPr>
        <p:spPr>
          <a:xfrm>
            <a:off x="683568" y="764704"/>
            <a:ext cx="7776864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Datos Abiertos </a:t>
            </a:r>
            <a:r>
              <a:rPr lang="es-A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y</a:t>
            </a:r>
            <a:r>
              <a:rPr lang="es-A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 ODS</a:t>
            </a:r>
            <a:endParaRPr lang="es-AR" sz="3200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520190" y="4077072"/>
            <a:ext cx="810362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ü"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Rendición de cuentas: </a:t>
            </a:r>
            <a:r>
              <a:rPr lang="es-AR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uso de datos abiertos puede facilitar la rendición de cuentas en el cumplimiento      de los ODS.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35496" y="1916832"/>
            <a:ext cx="907300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ü"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Estándares: </a:t>
            </a:r>
            <a:r>
              <a:rPr lang="es-AR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uso de datos abiertos puede ayudar a establecer estándares en la medición de los ODS. </a:t>
            </a:r>
          </a:p>
          <a:p>
            <a:pPr marL="0" indent="0" algn="ctr">
              <a:buFont typeface="Symbol" pitchFamily="18" charset="2"/>
              <a:buNone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6" name="1 Marcador de contenido"/>
          <p:cNvSpPr txBox="1">
            <a:spLocks/>
          </p:cNvSpPr>
          <p:nvPr/>
        </p:nvSpPr>
        <p:spPr>
          <a:xfrm>
            <a:off x="224644" y="2852936"/>
            <a:ext cx="8694712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ü"/>
            </a:pPr>
            <a:r>
              <a:rPr lang="es-AR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Medición de impacto: </a:t>
            </a:r>
            <a:r>
              <a:rPr lang="es-AR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 uso de datos abiertos puede ayudar a medir el impacto de las iniciativas creadas para el cumplimiento de los ODS.</a:t>
            </a:r>
            <a:endParaRPr lang="es-AR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8" name="1 Marcador de contenido"/>
          <p:cNvSpPr txBox="1">
            <a:spLocks/>
          </p:cNvSpPr>
          <p:nvPr/>
        </p:nvSpPr>
        <p:spPr>
          <a:xfrm>
            <a:off x="5148064" y="5769260"/>
            <a:ext cx="4032448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Gurin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S., </a:t>
            </a:r>
            <a:r>
              <a:rPr lang="es-AR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Manley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L. y </a:t>
            </a:r>
            <a:r>
              <a:rPr lang="es-AR" sz="11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Ariss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A. (2015),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Symbol" pitchFamily="18" charset="2"/>
              <a:buNone/>
            </a:pP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Sustainable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Development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Goals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and Open Data,</a:t>
            </a: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Symbol" pitchFamily="18" charset="2"/>
              <a:buNone/>
            </a:pP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Banco Mundial</a:t>
            </a:r>
            <a:endParaRPr lang="es-AR" sz="11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1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build="p"/>
      <p:bldP spid="5" grpId="0" build="p"/>
      <p:bldP spid="6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 txBox="1">
            <a:spLocks/>
          </p:cNvSpPr>
          <p:nvPr/>
        </p:nvSpPr>
        <p:spPr>
          <a:xfrm>
            <a:off x="323528" y="584684"/>
            <a:ext cx="8496944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¿Qué pueden hacer las instituciones públicas (y exigir los usuarios)?</a:t>
            </a:r>
            <a:endParaRPr lang="es-AR" sz="3200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sp>
        <p:nvSpPr>
          <p:cNvPr id="5" name="1 Marcador de contenido"/>
          <p:cNvSpPr txBox="1">
            <a:spLocks/>
          </p:cNvSpPr>
          <p:nvPr/>
        </p:nvSpPr>
        <p:spPr>
          <a:xfrm>
            <a:off x="35496" y="2492896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Crear un marco legal propicio y hacer uso de licencias libres</a:t>
            </a:r>
            <a:endParaRPr lang="es-AR" sz="2800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8" name="1 Marcador de contenido"/>
          <p:cNvSpPr txBox="1">
            <a:spLocks/>
          </p:cNvSpPr>
          <p:nvPr/>
        </p:nvSpPr>
        <p:spPr>
          <a:xfrm>
            <a:off x="5148064" y="5913276"/>
            <a:ext cx="4032448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Banco Mundial (2015),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0" indent="0" algn="ctr">
              <a:buFont typeface="Symbol" pitchFamily="18" charset="2"/>
              <a:buNone/>
            </a:pP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Open Data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Sustainable</a:t>
            </a:r>
            <a:r>
              <a:rPr lang="es-AR" sz="11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s-AR" sz="11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Development</a:t>
            </a:r>
            <a:endParaRPr lang="es-AR" sz="11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1 Marcador de contenido"/>
          <p:cNvSpPr txBox="1">
            <a:spLocks/>
          </p:cNvSpPr>
          <p:nvPr/>
        </p:nvSpPr>
        <p:spPr>
          <a:xfrm>
            <a:off x="35496" y="2060848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Abrir sus datos gratuitamente a través de la web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0" name="1 Marcador de contenido"/>
          <p:cNvSpPr txBox="1">
            <a:spLocks/>
          </p:cNvSpPr>
          <p:nvPr/>
        </p:nvSpPr>
        <p:spPr>
          <a:xfrm>
            <a:off x="35496" y="2924944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Inventariar todos los </a:t>
            </a:r>
            <a:r>
              <a:rPr lang="es-AR" sz="1800" b="1" dirty="0" err="1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datasets</a:t>
            </a: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disponibles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1" name="1 Marcador de contenido"/>
          <p:cNvSpPr txBox="1">
            <a:spLocks/>
          </p:cNvSpPr>
          <p:nvPr/>
        </p:nvSpPr>
        <p:spPr>
          <a:xfrm>
            <a:off x="35496" y="3356992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Estar abiertos a escuchar las opiniones de usuarios actuales y potenciales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sz="2800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2" name="1 Marcador de contenido"/>
          <p:cNvSpPr txBox="1">
            <a:spLocks/>
          </p:cNvSpPr>
          <p:nvPr/>
        </p:nvSpPr>
        <p:spPr>
          <a:xfrm>
            <a:off x="35496" y="3789040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Dar prioridad a las bases de datos que los usuarios demandan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3" name="1 Marcador de contenido"/>
          <p:cNvSpPr txBox="1">
            <a:spLocks/>
          </p:cNvSpPr>
          <p:nvPr/>
        </p:nvSpPr>
        <p:spPr>
          <a:xfrm>
            <a:off x="35496" y="4221088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Prestar atención a la calidad de los datos publicados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4" name="1 Marcador de contenido"/>
          <p:cNvSpPr txBox="1">
            <a:spLocks/>
          </p:cNvSpPr>
          <p:nvPr/>
        </p:nvSpPr>
        <p:spPr>
          <a:xfrm>
            <a:off x="35496" y="4653136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Hacer disponibles datos con el mayor nivel de detalle y desagregación posible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15" name="1 Marcador de contenido"/>
          <p:cNvSpPr txBox="1">
            <a:spLocks/>
          </p:cNvSpPr>
          <p:nvPr/>
        </p:nvSpPr>
        <p:spPr>
          <a:xfrm>
            <a:off x="35496" y="5085184"/>
            <a:ext cx="907300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q"/>
            </a:pPr>
            <a:r>
              <a:rPr lang="es-AR" sz="18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Proteger el derecho a la privacidad</a:t>
            </a:r>
            <a:endParaRPr lang="es-AR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anose="05000000000000000000" pitchFamily="2" charset="2"/>
              <a:buChar char="q"/>
            </a:pPr>
            <a:endParaRPr lang="es-AR" b="1" dirty="0">
              <a:latin typeface="Adobe Hebrew" pitchFamily="18" charset="-79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356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 build="p"/>
      <p:bldP spid="8" grpId="0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Marcador de contenido"/>
          <p:cNvSpPr txBox="1">
            <a:spLocks/>
          </p:cNvSpPr>
          <p:nvPr/>
        </p:nvSpPr>
        <p:spPr>
          <a:xfrm>
            <a:off x="683568" y="476672"/>
            <a:ext cx="7776864" cy="9721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es-AR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ea typeface="Adobe Gothic Std B" pitchFamily="34" charset="-128"/>
                <a:cs typeface="Adobe Hebrew" pitchFamily="18" charset="-79"/>
              </a:rPr>
              <a:t>Datos abiertos en el sistema de justicia</a:t>
            </a:r>
            <a:endParaRPr lang="es-AR" sz="32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  <a:ea typeface="Adobe Gothic Std B" pitchFamily="34" charset="-128"/>
              <a:cs typeface="Adobe Hebrew" pitchFamily="18" charset="-79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943914037"/>
              </p:ext>
            </p:extLst>
          </p:nvPr>
        </p:nvGraphicFramePr>
        <p:xfrm>
          <a:off x="179512" y="1916832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81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F3C7E1-F310-4813-8C7C-CDDB51C36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01F3C7E1-F310-4813-8C7C-CDDB51C36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93F0981-02EF-4452-B8EA-45B4AADEE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593F0981-02EF-4452-B8EA-45B4AADEE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07985E-D514-4AE7-84DD-FE9CAB549B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E007985E-D514-4AE7-84DD-FE9CAB549B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952288F-D740-41C0-89F4-48B9F17DC2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2952288F-D740-41C0-89F4-48B9F17DC2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36B454-828C-465E-9B3E-FA670EC9C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1936B454-828C-465E-9B3E-FA670EC9C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978</Words>
  <Application>Microsoft Office PowerPoint</Application>
  <PresentationFormat>Presentación en pantalla (4:3)</PresentationFormat>
  <Paragraphs>111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Medición del ODS 16:  Datos Abiertos en el Sistema de Justicia</vt:lpstr>
      <vt:lpstr>Presentación de PowerPoint</vt:lpstr>
      <vt:lpstr>Los 3 Pilares del Gobierno Abierto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 por su atención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Argentina’s Judicial Data</dc:title>
  <dc:creator>Julio Gabriel Mercado</dc:creator>
  <cp:lastModifiedBy>Julio Gabriel Mercado</cp:lastModifiedBy>
  <cp:revision>408</cp:revision>
  <cp:lastPrinted>2017-06-13T15:35:11Z</cp:lastPrinted>
  <dcterms:created xsi:type="dcterms:W3CDTF">2017-03-14T17:02:34Z</dcterms:created>
  <dcterms:modified xsi:type="dcterms:W3CDTF">2017-06-13T18:50:25Z</dcterms:modified>
</cp:coreProperties>
</file>