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</p:sldMasterIdLst>
  <p:notesMasterIdLst>
    <p:notesMasterId r:id="rId17"/>
  </p:notesMasterIdLst>
  <p:handoutMasterIdLst>
    <p:handoutMasterId r:id="rId18"/>
  </p:handoutMasterIdLst>
  <p:sldIdLst>
    <p:sldId id="265" r:id="rId2"/>
    <p:sldId id="339" r:id="rId3"/>
    <p:sldId id="344" r:id="rId4"/>
    <p:sldId id="387" r:id="rId5"/>
    <p:sldId id="397" r:id="rId6"/>
    <p:sldId id="386" r:id="rId7"/>
    <p:sldId id="399" r:id="rId8"/>
    <p:sldId id="401" r:id="rId9"/>
    <p:sldId id="402" r:id="rId10"/>
    <p:sldId id="383" r:id="rId11"/>
    <p:sldId id="392" r:id="rId12"/>
    <p:sldId id="403" r:id="rId13"/>
    <p:sldId id="405" r:id="rId14"/>
    <p:sldId id="406" r:id="rId15"/>
    <p:sldId id="342" r:id="rId16"/>
  </p:sldIdLst>
  <p:sldSz cx="12192000" cy="6858000"/>
  <p:notesSz cx="6858000" cy="9737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1A9E5"/>
    <a:srgbClr val="00CC00"/>
    <a:srgbClr val="FF6600"/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8"/>
    <p:restoredTop sz="76611" autoAdjust="0"/>
  </p:normalViewPr>
  <p:slideViewPr>
    <p:cSldViewPr>
      <p:cViewPr varScale="1">
        <p:scale>
          <a:sx n="65" d="100"/>
          <a:sy n="65" d="100"/>
        </p:scale>
        <p:origin x="80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0"/>
    </p:cViewPr>
  </p:sorterViewPr>
  <p:notesViewPr>
    <p:cSldViewPr>
      <p:cViewPr varScale="1">
        <p:scale>
          <a:sx n="38" d="100"/>
          <a:sy n="38" d="100"/>
        </p:scale>
        <p:origin x="-1536" y="-72"/>
      </p:cViewPr>
      <p:guideLst>
        <p:guide orient="horz" pos="306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0097224095791"/>
          <c:y val="0.142802274715661"/>
          <c:w val="0.847105876687883"/>
          <c:h val="0.57526404507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'Resultados 2016'!$A$5</c:f>
              <c:strCache>
                <c:ptCount val="1"/>
                <c:pt idx="0">
                  <c:v>Inscripciones en los Equipos de Trabajo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875621876826546"/>
                  <c:y val="-0.005569620919320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'Resultados 2016'!$H$1:$T$1</c:f>
              <c:strCache>
                <c:ptCount val="8"/>
                <c:pt idx="0">
                  <c:v>Mayo</c:v>
                </c:pt>
                <c:pt idx="1">
                  <c:v>Junio</c:v>
                </c:pt>
                <c:pt idx="2">
                  <c:v>Julio</c:v>
                </c:pt>
                <c:pt idx="3">
                  <c:v>Agosto</c:v>
                </c:pt>
                <c:pt idx="4">
                  <c:v>Septiembre</c:v>
                </c:pt>
                <c:pt idx="5">
                  <c:v>Octubre</c:v>
                </c:pt>
                <c:pt idx="6">
                  <c:v>Noviembre</c:v>
                </c:pt>
                <c:pt idx="7">
                  <c:v>Diciembre</c:v>
                </c:pt>
              </c:strCache>
            </c:strRef>
          </c:cat>
          <c:val>
            <c:numRef>
              <c:f>'Resultados 2016'!$H$5:$T$5</c:f>
              <c:numCache>
                <c:formatCode>General</c:formatCode>
                <c:ptCount val="8"/>
                <c:pt idx="0">
                  <c:v>4017.0</c:v>
                </c:pt>
                <c:pt idx="1">
                  <c:v>6277.0</c:v>
                </c:pt>
                <c:pt idx="2">
                  <c:v>8753.0</c:v>
                </c:pt>
                <c:pt idx="3">
                  <c:v>10213.0</c:v>
                </c:pt>
                <c:pt idx="4">
                  <c:v>12752.0</c:v>
                </c:pt>
                <c:pt idx="5">
                  <c:v>14063.0</c:v>
                </c:pt>
                <c:pt idx="6">
                  <c:v>14951.0</c:v>
                </c:pt>
                <c:pt idx="7">
                  <c:v>15313.0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B8-483D-B1E3-CBF87CFF6EE9}"/>
            </c:ext>
          </c:extLst>
        </c:ser>
        <c:ser>
          <c:idx val="1"/>
          <c:order val="1"/>
          <c:tx>
            <c:strRef>
              <c:f>'Resultados 2016'!$A$7</c:f>
              <c:strCache>
                <c:ptCount val="1"/>
                <c:pt idx="0">
                  <c:v>Personas únicas inscriptas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65248209175303"/>
                  <c:y val="-0.008888888888888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87234030006096"/>
                  <c:y val="-0.00222222222222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3404253750762"/>
                  <c:y val="0.00444444444444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02836865839938"/>
                  <c:y val="-8.148054021132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18439701673779"/>
                  <c:y val="-8.148054021132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187234030006096"/>
                  <c:y val="-0.00444444444444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18439701673779"/>
                  <c:y val="-0.002222222222222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296453880842984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'Resultados 2016'!$H$1:$T$1</c:f>
              <c:strCache>
                <c:ptCount val="8"/>
                <c:pt idx="0">
                  <c:v>Mayo</c:v>
                </c:pt>
                <c:pt idx="1">
                  <c:v>Junio</c:v>
                </c:pt>
                <c:pt idx="2">
                  <c:v>Julio</c:v>
                </c:pt>
                <c:pt idx="3">
                  <c:v>Agosto</c:v>
                </c:pt>
                <c:pt idx="4">
                  <c:v>Septiembre</c:v>
                </c:pt>
                <c:pt idx="5">
                  <c:v>Octubre</c:v>
                </c:pt>
                <c:pt idx="6">
                  <c:v>Noviembre</c:v>
                </c:pt>
                <c:pt idx="7">
                  <c:v>Diciembre</c:v>
                </c:pt>
              </c:strCache>
            </c:strRef>
          </c:cat>
          <c:val>
            <c:numRef>
              <c:f>'Resultados 2016'!$H$7:$T$7</c:f>
              <c:numCache>
                <c:formatCode>General</c:formatCode>
                <c:ptCount val="8"/>
                <c:pt idx="0">
                  <c:v>1567.0</c:v>
                </c:pt>
                <c:pt idx="1">
                  <c:v>2369.0</c:v>
                </c:pt>
                <c:pt idx="2">
                  <c:v>2995.0</c:v>
                </c:pt>
                <c:pt idx="3">
                  <c:v>3411.0</c:v>
                </c:pt>
                <c:pt idx="4">
                  <c:v>4096.0</c:v>
                </c:pt>
                <c:pt idx="5">
                  <c:v>4373.0</c:v>
                </c:pt>
                <c:pt idx="6">
                  <c:v>4567.0</c:v>
                </c:pt>
                <c:pt idx="7">
                  <c:v>4645.0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B8-483D-B1E3-CBF87CFF6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9820944"/>
        <c:axId val="1811325968"/>
      </c:barChart>
      <c:catAx>
        <c:axId val="180982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811325968"/>
        <c:crosses val="autoZero"/>
        <c:auto val="1"/>
        <c:lblAlgn val="ctr"/>
        <c:lblOffset val="100"/>
        <c:noMultiLvlLbl val="0"/>
      </c:catAx>
      <c:valAx>
        <c:axId val="181132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80982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306063096098522"/>
          <c:y val="0.82733688587626"/>
          <c:w val="0.92133305255738"/>
          <c:h val="0.101048359889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524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16238" cy="4524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15438"/>
            <a:ext cx="2994025" cy="528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9215438"/>
            <a:ext cx="2916238" cy="528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DC50E9-AC71-0E46-879B-0B7B105FF102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3141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524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4775" y="0"/>
            <a:ext cx="2916238" cy="4524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5263" y="755650"/>
            <a:ext cx="6442075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608513"/>
            <a:ext cx="4989513" cy="43799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15438"/>
            <a:ext cx="2994025" cy="528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4775" y="9215438"/>
            <a:ext cx="2916238" cy="528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ACD2822-709A-534E-A07D-F6064BF2305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6461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F2E98-A60A-7D47-BF11-EE7AAC709B21}" type="slidenum">
              <a:rPr lang="es-ES_tradnl"/>
              <a:pPr>
                <a:defRPr/>
              </a:pPr>
              <a:t>1</a:t>
            </a:fld>
            <a:endParaRPr lang="es-ES_trad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8" y="730250"/>
            <a:ext cx="6488112" cy="36512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24388"/>
            <a:ext cx="5486400" cy="4383087"/>
          </a:xfrm>
        </p:spPr>
        <p:txBody>
          <a:bodyPr/>
          <a:lstStyle/>
          <a:p>
            <a:pPr eaLnBrk="1" hangingPunct="1">
              <a:defRPr/>
            </a:pPr>
            <a:endParaRPr lang="es-ES_tradnl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5263" y="755650"/>
            <a:ext cx="6442075" cy="36242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baseline="0" dirty="0" smtClean="0"/>
              <a:t>Presenté  dos experiencias que con seguridad contribuyen con las metas del ODS 16, aunque queda para la </a:t>
            </a:r>
            <a:r>
              <a:rPr lang="es-ES_tradnl" baseline="0" dirty="0" err="1" smtClean="0"/>
              <a:t>discusion</a:t>
            </a:r>
            <a:r>
              <a:rPr lang="es-ES_tradnl" baseline="0" dirty="0" smtClean="0"/>
              <a:t> entender como pueden usarse para contribuir a los indicadores, que pretenden expresar si estamos logrando o no las metas.</a:t>
            </a:r>
          </a:p>
          <a:p>
            <a:r>
              <a:rPr lang="es-ES_tradnl" baseline="0" dirty="0" smtClean="0"/>
              <a:t>Con la </a:t>
            </a:r>
            <a:r>
              <a:rPr lang="es-ES_tradnl" baseline="0" dirty="0" err="1" smtClean="0"/>
              <a:t>preocupacion</a:t>
            </a:r>
            <a:r>
              <a:rPr lang="es-ES_tradnl" baseline="0" dirty="0" smtClean="0"/>
              <a:t> que, si hay iniciativas que contribuyen a las metas pero no son capturadas por los indicadores, pueden llevar a que estas </a:t>
            </a:r>
            <a:r>
              <a:rPr lang="es-ES_tradnl" baseline="0" dirty="0" err="1" smtClean="0"/>
              <a:t>politicas</a:t>
            </a:r>
            <a:r>
              <a:rPr lang="es-ES_tradnl" baseline="0" dirty="0" smtClean="0"/>
              <a:t> publicas sean dejadas de lado, degradando de alguna manera las metas a los que los necesariamente </a:t>
            </a:r>
            <a:r>
              <a:rPr lang="es-ES_tradnl" baseline="0" smtClean="0"/>
              <a:t>pocos indicadores pueden capturar.</a:t>
            </a:r>
            <a:endParaRPr lang="es-ES_tradnl" dirty="0" smtClean="0"/>
          </a:p>
          <a:p>
            <a:pPr eaLnBrk="1" hangingPunct="1">
              <a:defRPr/>
            </a:pPr>
            <a:endParaRPr lang="es-ES" dirty="0" smtClean="0"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8C783-C8BE-F847-BE5C-6F729B704B8C}" type="slidenum">
              <a:rPr lang="es-ES_tradnl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5263" y="755650"/>
            <a:ext cx="6442075" cy="36242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Hacer Y medir.</a:t>
            </a:r>
          </a:p>
          <a:p>
            <a:r>
              <a:rPr lang="es-ES_tradnl" dirty="0" smtClean="0"/>
              <a:t>Como coordinador</a:t>
            </a:r>
            <a:r>
              <a:rPr lang="es-ES_tradnl" baseline="0" dirty="0" smtClean="0"/>
              <a:t> de J2020, mi acento esta puesto en el hacer, es decir, en lograr las metas. Obvio que con </a:t>
            </a:r>
            <a:r>
              <a:rPr lang="es-ES_tradnl" baseline="0" dirty="0" err="1" smtClean="0"/>
              <a:t>informacion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empirica</a:t>
            </a:r>
            <a:r>
              <a:rPr lang="es-ES_tradnl" baseline="0" dirty="0" smtClean="0"/>
              <a:t>, indicadores </a:t>
            </a:r>
            <a:r>
              <a:rPr lang="es-ES_tradnl" baseline="0" dirty="0" err="1" smtClean="0"/>
              <a:t>sistematicos</a:t>
            </a:r>
            <a:r>
              <a:rPr lang="es-ES_tradnl" baseline="0" dirty="0" smtClean="0"/>
              <a:t> (</a:t>
            </a:r>
            <a:r>
              <a:rPr lang="es-ES_tradnl" baseline="0" dirty="0" err="1" smtClean="0"/>
              <a:t>unica</a:t>
            </a:r>
            <a:r>
              <a:rPr lang="es-ES_tradnl" baseline="0" dirty="0" smtClean="0"/>
              <a:t> manera de hacer BIEN) </a:t>
            </a:r>
          </a:p>
          <a:p>
            <a:r>
              <a:rPr lang="es-ES_tradnl" baseline="0" dirty="0" smtClean="0"/>
              <a:t>Voy a presentar dos experiencias que con seguridad contribuyen con las metas del ODS 16, aunque dejo para la </a:t>
            </a:r>
            <a:r>
              <a:rPr lang="es-ES_tradnl" baseline="0" dirty="0" err="1" smtClean="0"/>
              <a:t>discusion</a:t>
            </a:r>
            <a:r>
              <a:rPr lang="es-ES_tradnl" baseline="0" dirty="0" smtClean="0"/>
              <a:t> entender como pueden usarse para contribuir a los indicadores que expresan si estamos logrando o no las metas.</a:t>
            </a:r>
          </a:p>
          <a:p>
            <a:r>
              <a:rPr lang="es-ES_tradnl" baseline="0" dirty="0" smtClean="0"/>
              <a:t>Con la </a:t>
            </a:r>
            <a:r>
              <a:rPr lang="es-ES_tradnl" baseline="0" dirty="0" err="1" smtClean="0"/>
              <a:t>preocupacion</a:t>
            </a:r>
            <a:r>
              <a:rPr lang="es-ES_tradnl" baseline="0" dirty="0" smtClean="0"/>
              <a:t> que, si hay iniciativas que contribuyen a las metas pero no son capturadas por los indicadores, pueden llevar a que estas </a:t>
            </a:r>
            <a:r>
              <a:rPr lang="es-ES_tradnl" baseline="0" dirty="0" err="1" smtClean="0"/>
              <a:t>politicas</a:t>
            </a:r>
            <a:r>
              <a:rPr lang="es-ES_tradnl" baseline="0" dirty="0" smtClean="0"/>
              <a:t> publicas sean dejadas de lado.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822-709A-534E-A07D-F6064BF2305D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15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Aproximadamente</a:t>
            </a:r>
            <a:r>
              <a:rPr lang="es-ES_tradnl" baseline="0" dirty="0" smtClean="0"/>
              <a:t> 70 iniciativas </a:t>
            </a:r>
            <a:r>
              <a:rPr lang="es-ES_tradnl" baseline="0" dirty="0" err="1" smtClean="0"/>
              <a:t>estrategicas</a:t>
            </a:r>
            <a:r>
              <a:rPr lang="es-ES_tradnl" baseline="0" dirty="0" smtClean="0"/>
              <a:t>.</a:t>
            </a:r>
          </a:p>
          <a:p>
            <a:r>
              <a:rPr lang="es-ES_tradnl" baseline="0" dirty="0" smtClean="0"/>
              <a:t>Se asocia - en cuanto a su contenido sustantivo de programa de reforma del sistema de justicia, con todas las metas  del ODS 16</a:t>
            </a:r>
          </a:p>
          <a:p>
            <a:r>
              <a:rPr lang="es-ES_tradnl" baseline="0" dirty="0" smtClean="0"/>
              <a:t>1 ejemplo de actividad de alto impacto social en materia de lucha contra la </a:t>
            </a:r>
            <a:r>
              <a:rPr lang="es-ES_tradnl" baseline="0" dirty="0" err="1" smtClean="0"/>
              <a:t>corrupcion</a:t>
            </a:r>
            <a:r>
              <a:rPr lang="es-ES_tradnl" baseline="0" dirty="0" smtClean="0"/>
              <a:t> fue traer al Juez Moro, a cargo de la </a:t>
            </a:r>
            <a:r>
              <a:rPr lang="es-ES_tradnl" baseline="0" dirty="0" err="1" smtClean="0"/>
              <a:t>investigacion</a:t>
            </a:r>
            <a:r>
              <a:rPr lang="es-ES_tradnl" baseline="0" dirty="0" smtClean="0"/>
              <a:t> del Lava Jato en Brasil, y realizar dos reuniones con mas de 500 asistentes, que genero un amplio </a:t>
            </a:r>
            <a:r>
              <a:rPr lang="es-ES_tradnl" baseline="0" dirty="0" err="1" smtClean="0"/>
              <a:t>concimiento</a:t>
            </a:r>
            <a:r>
              <a:rPr lang="es-ES_tradnl" baseline="0" dirty="0" smtClean="0"/>
              <a:t> del tema en los periodistas, </a:t>
            </a:r>
            <a:r>
              <a:rPr lang="es-ES_tradnl" baseline="0" dirty="0" err="1" smtClean="0"/>
              <a:t>ongs</a:t>
            </a:r>
            <a:r>
              <a:rPr lang="es-ES_tradnl" baseline="0" dirty="0" smtClean="0"/>
              <a:t> y comunidad </a:t>
            </a:r>
            <a:r>
              <a:rPr lang="es-ES_tradnl" baseline="0" dirty="0" err="1" smtClean="0"/>
              <a:t>juridica</a:t>
            </a:r>
            <a:r>
              <a:rPr lang="es-ES_tradnl" baseline="0" dirty="0" smtClean="0"/>
              <a:t>, y elevo la exigencia interna.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822-709A-534E-A07D-F6064BF2305D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252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Como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mecanismo participativo en políticas judiciales, J2020 claramente contribuye con las metas:</a:t>
            </a:r>
          </a:p>
          <a:p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16.7 </a:t>
            </a:r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Garantizar la adopción de decisiones inclusivas, participativas y representativas que respondan a las necesidades a todos los niveles</a:t>
            </a:r>
          </a:p>
          <a:p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16.10 Garantizar el acceso público a la información y proteger las libertades fundamentales, 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822-709A-534E-A07D-F6064BF2305D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52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J2020</a:t>
            </a:r>
            <a:r>
              <a:rPr lang="es-ES_tradnl" baseline="0" dirty="0" smtClean="0"/>
              <a:t> como </a:t>
            </a:r>
            <a:r>
              <a:rPr lang="es-ES_tradnl" baseline="0" dirty="0" err="1" smtClean="0"/>
              <a:t>expresion</a:t>
            </a:r>
            <a:r>
              <a:rPr lang="es-ES_tradnl" baseline="0" dirty="0" smtClean="0"/>
              <a:t> de g</a:t>
            </a:r>
            <a:r>
              <a:rPr lang="es-ES_tradnl" dirty="0" smtClean="0"/>
              <a:t>obierno</a:t>
            </a:r>
            <a:r>
              <a:rPr lang="es-ES_tradnl" baseline="0" dirty="0" smtClean="0"/>
              <a:t> abierto:</a:t>
            </a:r>
          </a:p>
          <a:p>
            <a:pPr lvl="1"/>
            <a:r>
              <a:rPr lang="es-AR" b="1" dirty="0" smtClean="0"/>
              <a:t>Transparencia y acceso a la información</a:t>
            </a:r>
            <a:r>
              <a:rPr lang="es-AR" dirty="0" smtClean="0"/>
              <a:t>: pone a disposición de la sociedad civil información completa sobre casi un centenar de iniciativas.</a:t>
            </a:r>
          </a:p>
          <a:p>
            <a:pPr lvl="1"/>
            <a:r>
              <a:rPr lang="es-AR" b="1" dirty="0" smtClean="0"/>
              <a:t>Participación y colaboración </a:t>
            </a:r>
            <a:r>
              <a:rPr lang="es-AR" dirty="0" smtClean="0"/>
              <a:t>con la sociedad civil: en dos modalidades, el foro en línea y las reuniones presenciales. </a:t>
            </a:r>
          </a:p>
          <a:p>
            <a:pPr lvl="1"/>
            <a:r>
              <a:rPr lang="es-AR" b="1" dirty="0" smtClean="0"/>
              <a:t>Rendición de cuentas</a:t>
            </a:r>
            <a:r>
              <a:rPr lang="es-AR" dirty="0" smtClean="0"/>
              <a:t>: la sociedad civil conoce, participa y por tanto, puede pedir cuentas de las acciones de gobierno.</a:t>
            </a:r>
          </a:p>
          <a:p>
            <a:pPr lvl="1"/>
            <a:r>
              <a:rPr lang="es-AR" b="1" dirty="0" smtClean="0"/>
              <a:t>Nuevas tecnologías e innovación</a:t>
            </a:r>
            <a:r>
              <a:rPr lang="es-AR" dirty="0" smtClean="0"/>
              <a:t>: el uso de una plataforma en linea para políticas judiciales es inédito en nuestro país.</a:t>
            </a:r>
            <a:endParaRPr lang="es-ES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822-709A-534E-A07D-F6064BF2305D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260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Fortalezas:</a:t>
            </a:r>
            <a:r>
              <a:rPr lang="es-ES_tradnl" baseline="0" dirty="0" smtClean="0"/>
              <a:t> marca, </a:t>
            </a:r>
            <a:r>
              <a:rPr lang="es-ES_tradnl" baseline="0" dirty="0" err="1" smtClean="0"/>
              <a:t>instalacion</a:t>
            </a:r>
            <a:r>
              <a:rPr lang="es-ES_tradnl" baseline="0" dirty="0" smtClean="0"/>
              <a:t> en la comunidad jurídica, cantidad de inscriptos (hoy mas de 6000 / 22000)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822-709A-534E-A07D-F6064BF2305D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214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600" baseline="0" dirty="0" smtClean="0"/>
              <a:t>Debilidades: </a:t>
            </a:r>
          </a:p>
          <a:p>
            <a:r>
              <a:rPr lang="es-ES_tradnl" sz="1600" baseline="0" dirty="0" smtClean="0"/>
              <a:t>dificultad para expresar las </a:t>
            </a:r>
            <a:r>
              <a:rPr lang="es-ES_tradnl" sz="1600" baseline="0" dirty="0" err="1" smtClean="0"/>
              <a:t>politicas</a:t>
            </a:r>
            <a:r>
              <a:rPr lang="es-ES_tradnl" sz="1600" baseline="0" dirty="0" smtClean="0"/>
              <a:t> publicas como “ proyectos “, con </a:t>
            </a:r>
            <a:r>
              <a:rPr lang="es-ES_tradnl" sz="1600" baseline="0" dirty="0" err="1" smtClean="0"/>
              <a:t>expresion</a:t>
            </a:r>
            <a:r>
              <a:rPr lang="es-ES_tradnl" sz="1600" baseline="0" dirty="0" smtClean="0"/>
              <a:t> clara de resultados y productos a conseguir; </a:t>
            </a:r>
          </a:p>
          <a:p>
            <a:r>
              <a:rPr lang="es-ES_tradnl" sz="1600" baseline="0" dirty="0" smtClean="0"/>
              <a:t>menor participación / </a:t>
            </a:r>
            <a:r>
              <a:rPr lang="es-ES_tradnl" sz="1600" baseline="0" dirty="0" err="1" smtClean="0"/>
              <a:t>apropiacion</a:t>
            </a:r>
            <a:r>
              <a:rPr lang="es-ES_tradnl" sz="1600" baseline="0" dirty="0" smtClean="0"/>
              <a:t> / </a:t>
            </a:r>
            <a:r>
              <a:rPr lang="es-ES_tradnl" sz="1600" baseline="0" dirty="0" err="1" smtClean="0"/>
              <a:t>ingerencia</a:t>
            </a:r>
            <a:r>
              <a:rPr lang="es-ES_tradnl" sz="1600" baseline="0" dirty="0" smtClean="0"/>
              <a:t> de la sociedad civil de lo esperado.</a:t>
            </a:r>
            <a:endParaRPr lang="es-ES_tradnl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5C522-488E-BA46-AB1A-2E0A2443010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450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5263" y="755650"/>
            <a:ext cx="6442075" cy="36242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Argentina tiene,</a:t>
            </a:r>
            <a:r>
              <a:rPr lang="es-ES_tradnl" baseline="0" dirty="0" smtClean="0"/>
              <a:t> en sus 25 sistemas judiciales, una hipertrofia del proceso escrito, opaco, incomprensible para la gente. En el caso de los juicios civiles de conocimiento (accidentes de transito, mala praxis profesional, </a:t>
            </a:r>
            <a:r>
              <a:rPr lang="es-ES_tradnl" baseline="0" dirty="0" err="1" smtClean="0"/>
              <a:t>tipicamente</a:t>
            </a:r>
            <a:r>
              <a:rPr lang="es-ES_tradnl" baseline="0" dirty="0" smtClean="0"/>
              <a:t>) lleva a que duren en promedio varios anos.</a:t>
            </a:r>
            <a:endParaRPr lang="es-ES_tradnl" baseline="0" dirty="0"/>
          </a:p>
          <a:p>
            <a:r>
              <a:rPr lang="es-ES_tradnl" baseline="0" dirty="0" smtClean="0"/>
              <a:t>Sin embargo, los </a:t>
            </a:r>
            <a:r>
              <a:rPr lang="es-ES_tradnl" baseline="0" dirty="0" err="1" smtClean="0"/>
              <a:t>codigos</a:t>
            </a:r>
            <a:r>
              <a:rPr lang="es-ES_tradnl" baseline="0" dirty="0" smtClean="0"/>
              <a:t> procesales permiten que se trabaje oralmente: con una audiencia preliminar conciliatoria, y una </a:t>
            </a:r>
            <a:r>
              <a:rPr lang="es-ES_tradnl" baseline="0" dirty="0" err="1" smtClean="0"/>
              <a:t>unica</a:t>
            </a:r>
            <a:r>
              <a:rPr lang="es-ES_tradnl" baseline="0" dirty="0" smtClean="0"/>
              <a:t> audiencias de prueba concentrada y </a:t>
            </a:r>
            <a:r>
              <a:rPr lang="es-ES_tradnl" baseline="0" dirty="0" err="1" smtClean="0"/>
              <a:t>videograbada</a:t>
            </a:r>
            <a:r>
              <a:rPr lang="es-ES_tradnl" baseline="0" dirty="0" smtClean="0"/>
              <a:t> &gt; esto es lo que estamos generalizando.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822-709A-534E-A07D-F6064BF2305D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254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95263" y="755650"/>
            <a:ext cx="6442075" cy="36242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Desde el Ministerio de Justicia nos proponemos generalizar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la oralidad en todos los procesos civiles, en </a:t>
            </a:r>
            <a:r>
              <a:rPr lang="es-ES_tradnl" sz="1200" b="0" i="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Nacion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y las 25 provincias, con asistencia </a:t>
            </a:r>
            <a:r>
              <a:rPr lang="es-ES_tradnl" sz="1200" b="0" i="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tecnica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y financiera.</a:t>
            </a:r>
          </a:p>
          <a:p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Los indicadores y metas de la experiencia (en pantalla, las metas de la provincia de Bs As) son una parte central del proyecto.</a:t>
            </a:r>
            <a:endParaRPr lang="es-ES_tradnl" sz="1200" b="0" i="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Esta proyecto contribuye claramente con dos metas del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ODS 16:</a:t>
            </a:r>
            <a:endParaRPr lang="es-ES_tradnl" sz="1200" b="0" i="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16.5 Reducir sustancialmente la corrupción y el soborno en todas sus formas (desaparecen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los testigos falsos)</a:t>
            </a:r>
            <a:endParaRPr lang="es-ES_tradnl" sz="1200" b="0" i="0" kern="1200" dirty="0" smtClean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16.6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Crear instituciones eficaces, responsables y transparentes a todos los niveles</a:t>
            </a:r>
          </a:p>
          <a:p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-- y posiblemente sea</a:t>
            </a:r>
            <a:r>
              <a:rPr lang="es-ES_tradnl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medible </a:t>
            </a:r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con el indicador 16.7.12 </a:t>
            </a:r>
            <a:r>
              <a:rPr lang="es-ES_tradnl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Proporcion</a:t>
            </a:r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de la </a:t>
            </a:r>
            <a:r>
              <a:rPr lang="es-ES_tradnl" sz="1200" b="0" i="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poblacion</a:t>
            </a:r>
            <a:r>
              <a:rPr lang="es-ES_tradnl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que las decisiones se toman de modo inclusivo y responsable.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822-709A-534E-A07D-F6064BF2305D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074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27484" y="1270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13144" y="1270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41729" y="1270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6199717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1" y="1516064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784" y="5719764"/>
            <a:ext cx="377401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718" y="5719764"/>
            <a:ext cx="8572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3F14238-FFA8-BC4F-9AA5-B66C60FFE9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25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074A-11A0-394A-8706-D9A82DA6007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67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0553-8A61-9349-92BD-CE0FFBC511A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37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671F-F687-134B-9710-53B9A419C74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36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8683-0B52-374E-BEE2-9A2057ED46E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20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60D7-9A56-9046-98B0-F857DF55116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29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0949-C492-3F48-AABA-C132551C077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45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75FA-CC7B-C949-A532-6D31D3BF664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56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353F-203F-3346-858C-5577A4795C9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0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9911-6FEE-4142-866F-CCDD8E62EEC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79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5E12-CFA8-3745-BB28-5F49F1499F8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86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27484" y="1270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13144" y="1270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41729" y="1270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1206500" y="601664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C94C-DCAF-8D45-83DA-9317F6DD61A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133" y="5724526"/>
            <a:ext cx="465666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79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27484" y="1270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13144" y="1270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41729" y="1270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1206500" y="601664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133" y="5724526"/>
            <a:ext cx="465666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0D2C-DEE4-1045-AC01-9539EDD3673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54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406400" y="0"/>
            <a:ext cx="13243984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27484" y="1270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3144" y="1270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1729" y="1270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185" y="-22225"/>
            <a:ext cx="4906433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2" y="1027113"/>
            <a:ext cx="9366249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324100"/>
            <a:ext cx="9036049" cy="3508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767" y="2238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134" y="5851526"/>
            <a:ext cx="4669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717" y="223839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  <a:cs typeface="+mn-cs"/>
              </a:defRPr>
            </a:lvl1pPr>
          </a:lstStyle>
          <a:p>
            <a:pPr>
              <a:defRPr/>
            </a:pPr>
            <a:fld id="{3BB6D848-214A-804F-BF10-47AB4779B2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6" r:id="rId8"/>
    <p:sldLayoutId id="2147483857" r:id="rId9"/>
    <p:sldLayoutId id="2147483853" r:id="rId10"/>
    <p:sldLayoutId id="2147483854" r:id="rId11"/>
    <p:sldLayoutId id="2147483858" r:id="rId12"/>
    <p:sldLayoutId id="214748386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charset="0"/>
        <a:buChar char="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3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sticia2020.gob.ar/" TargetMode="Externa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Mecanismos participativos para iniciativas de </a:t>
            </a:r>
            <a:r>
              <a:rPr lang="es-ES_tradnl" dirty="0" smtClean="0"/>
              <a:t>justicia en Argentina</a:t>
            </a:r>
            <a:endParaRPr lang="es-ES_trad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H</a:t>
            </a:r>
            <a:r>
              <a:rPr lang="es-MX" dirty="0" smtClean="0"/>
              <a:t>éctor M. Chayer</a:t>
            </a:r>
          </a:p>
        </p:txBody>
      </p:sp>
      <p:sp>
        <p:nvSpPr>
          <p:cNvPr id="18435" name="AutoShape 11" descr="_1_05D6581405D655380072A1738325745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6" name="AutoShape 13" descr="_1_05D6581405D655380072A1738325745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7" name="AutoShape 15" descr="_1_05D6581405D655380072A1738325745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8" name="AutoShape 17" descr="_1_05D6581405D655380072A1738325745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439" name="AutoShape 19" descr="_1_05D6581405D655380072A1738325745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1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08" y="251843"/>
            <a:ext cx="2433162" cy="1634274"/>
          </a:xfrm>
          <a:prstGeom prst="rect">
            <a:avLst/>
          </a:prstGeom>
        </p:spPr>
      </p:pic>
      <p:pic>
        <p:nvPicPr>
          <p:cNvPr id="10" name="Picture 3" descr="T:\Justicia 2020\Logos Justicia 2020- J2020\logo min jus positivo horizontal.jpg"/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21" y="5367613"/>
            <a:ext cx="2616736" cy="6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 oralidad en los juicios civiles</a:t>
            </a:r>
            <a:endParaRPr lang="es-ES_tradnl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Buenos Aires, San Luis, Formosa, Mendoza, Chaco, Nación, </a:t>
            </a:r>
            <a:r>
              <a:rPr lang="es-ES_tradnl" dirty="0" err="1" smtClean="0"/>
              <a:t>etc</a:t>
            </a:r>
            <a:r>
              <a:rPr lang="mr-IN" dirty="0" smtClean="0"/>
              <a:t>…</a:t>
            </a:r>
            <a:endParaRPr lang="es-ES_tradnl" dirty="0"/>
          </a:p>
        </p:txBody>
      </p:sp>
      <p:pic>
        <p:nvPicPr>
          <p:cNvPr id="7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08" y="251843"/>
            <a:ext cx="2433162" cy="16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Oralidad en los juicios civiles </a:t>
            </a:r>
            <a:r>
              <a:rPr lang="mr-IN" dirty="0" smtClean="0"/>
              <a:t>–</a:t>
            </a:r>
            <a:r>
              <a:rPr lang="es-ES_tradnl" dirty="0" smtClean="0"/>
              <a:t> Indicadores y metas</a:t>
            </a: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s-AR" dirty="0" smtClean="0"/>
          </a:p>
          <a:p>
            <a:pPr marL="527050" indent="-457200">
              <a:buFont typeface="+mj-lt"/>
              <a:buAutoNum type="arabicPeriod"/>
            </a:pPr>
            <a:r>
              <a:rPr lang="es-AR" dirty="0" smtClean="0"/>
              <a:t>Tasa de conciliación respecto de casos resueltos: </a:t>
            </a:r>
            <a:r>
              <a:rPr lang="es-AR" dirty="0"/>
              <a:t>	</a:t>
            </a:r>
            <a:r>
              <a:rPr lang="es-AR" dirty="0" smtClean="0"/>
              <a:t>	30%</a:t>
            </a:r>
          </a:p>
          <a:p>
            <a:pPr marL="527050" indent="-457200">
              <a:buFont typeface="+mj-lt"/>
              <a:buAutoNum type="arabicPeriod"/>
            </a:pPr>
            <a:r>
              <a:rPr lang="es-AR" dirty="0" smtClean="0"/>
              <a:t>Duración del 90% de los procesos:		           e/550 y 1400</a:t>
            </a:r>
          </a:p>
          <a:p>
            <a:pPr marL="527050" indent="-457200">
              <a:buFont typeface="+mj-lt"/>
              <a:buAutoNum type="arabicPeriod"/>
            </a:pPr>
            <a:r>
              <a:rPr lang="es-AR" dirty="0" smtClean="0"/>
              <a:t>Porcentaje de respondentes “Bien” o “Muy Bien” a las preguntas:</a:t>
            </a:r>
          </a:p>
          <a:p>
            <a:endParaRPr lang="es-AR" dirty="0" smtClean="0"/>
          </a:p>
          <a:p>
            <a:pPr lvl="1">
              <a:buFont typeface="Arial" charset="0"/>
              <a:buChar char="•"/>
            </a:pPr>
            <a:r>
              <a:rPr lang="es-AR" dirty="0" smtClean="0"/>
              <a:t>¿Cómo lo trataron durante la audiencia?			80%</a:t>
            </a:r>
          </a:p>
          <a:p>
            <a:pPr lvl="1">
              <a:buFont typeface="Arial" charset="0"/>
              <a:buChar char="•"/>
            </a:pPr>
            <a:r>
              <a:rPr lang="es-AR" dirty="0" smtClean="0"/>
              <a:t>¿Comprendió lo que le explicaron?				80%</a:t>
            </a:r>
          </a:p>
          <a:p>
            <a:pPr lvl="1">
              <a:buFont typeface="Arial" charset="0"/>
              <a:buChar char="•"/>
            </a:pPr>
            <a:r>
              <a:rPr lang="es-AR" dirty="0" smtClean="0"/>
              <a:t>¿Cuál es su grado de satisfacción respecto de haber sido escuchado? 							80%</a:t>
            </a:r>
          </a:p>
          <a:p>
            <a:pPr lvl="1">
              <a:buFont typeface="Arial" charset="0"/>
              <a:buChar char="•"/>
            </a:pPr>
            <a:r>
              <a:rPr lang="es-AR" dirty="0" smtClean="0"/>
              <a:t>¿Cuál es su grado de satisfacción respecto de la duración del proceso?								60%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009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</a:t>
            </a:r>
            <a:r>
              <a:rPr lang="es-ES_tradnl" dirty="0" smtClean="0"/>
              <a:t>esultados PBA a 9 meses: conciliación</a:t>
            </a:r>
            <a:endParaRPr lang="es-ES_tradn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38309"/>
              </p:ext>
            </p:extLst>
          </p:nvPr>
        </p:nvGraphicFramePr>
        <p:xfrm>
          <a:off x="1991545" y="2708920"/>
          <a:ext cx="8352928" cy="25922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70176"/>
                <a:gridCol w="1448690"/>
                <a:gridCol w="1993701"/>
                <a:gridCol w="1569162"/>
                <a:gridCol w="1671199"/>
              </a:tblGrid>
              <a:tr h="86816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Tasa de Conciliación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800" dirty="0">
                          <a:effectLst/>
                        </a:rPr>
                        <a:t>(incluye transacciones</a:t>
                      </a:r>
                      <a:r>
                        <a:rPr lang="es-ES_tradnl" sz="180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696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effectLst/>
                        </a:rPr>
                        <a:t>Previo</a:t>
                      </a:r>
                      <a:r>
                        <a:rPr lang="en-US" sz="1800" b="0" dirty="0" smtClean="0">
                          <a:effectLst/>
                        </a:rPr>
                        <a:t> Aud. </a:t>
                      </a:r>
                      <a:r>
                        <a:rPr lang="en-US" sz="1800" b="0" dirty="0" err="1" smtClean="0">
                          <a:effectLst/>
                        </a:rPr>
                        <a:t>Preliminar</a:t>
                      </a:r>
                      <a:endParaRPr lang="es-ES_tradnl" sz="1800" b="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Aud. </a:t>
                      </a:r>
                      <a:r>
                        <a:rPr lang="en-US" sz="18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Entre </a:t>
                      </a:r>
                      <a:r>
                        <a:rPr lang="es-ES_tradnl" sz="1800" dirty="0" smtClean="0">
                          <a:effectLst/>
                        </a:rPr>
                        <a:t>A. </a:t>
                      </a:r>
                      <a:r>
                        <a:rPr lang="es-ES_tradnl" sz="1800" dirty="0" err="1" smtClean="0">
                          <a:effectLst/>
                        </a:rPr>
                        <a:t>Prel</a:t>
                      </a:r>
                      <a:r>
                        <a:rPr lang="es-ES_tradnl" sz="1800" dirty="0" smtClean="0">
                          <a:effectLst/>
                        </a:rPr>
                        <a:t>. y </a:t>
                      </a:r>
                      <a:r>
                        <a:rPr lang="es-ES_tradnl" sz="1800" dirty="0" err="1" smtClean="0">
                          <a:effectLst/>
                        </a:rPr>
                        <a:t>Aud</a:t>
                      </a:r>
                      <a:r>
                        <a:rPr lang="es-ES_tradnl" sz="1800" dirty="0" smtClean="0">
                          <a:effectLst/>
                        </a:rPr>
                        <a:t>. de Prueba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Aud.</a:t>
                      </a:r>
                      <a:r>
                        <a:rPr lang="en-US" sz="1800" baseline="0" dirty="0" smtClean="0">
                          <a:effectLst/>
                        </a:rPr>
                        <a:t> de </a:t>
                      </a:r>
                      <a:r>
                        <a:rPr lang="en-US" sz="1800" baseline="0" dirty="0" err="1" smtClean="0">
                          <a:effectLst/>
                        </a:rPr>
                        <a:t>Prueba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11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19</a:t>
                      </a:r>
                      <a:endParaRPr lang="es-ES_tradnl" sz="1800" b="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123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35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57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234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96504">
                <a:tc>
                  <a:txBody>
                    <a:bodyPr/>
                    <a:lstStyle/>
                    <a:p>
                      <a:endParaRPr lang="es-ES_tradnl" sz="1800" b="0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7% </a:t>
                      </a:r>
                      <a:r>
                        <a:rPr lang="en-US" sz="1800" dirty="0">
                          <a:effectLst/>
                        </a:rPr>
                        <a:t>de </a:t>
                      </a:r>
                      <a:r>
                        <a:rPr lang="en-US" sz="1800" dirty="0" smtClean="0">
                          <a:effectLst/>
                        </a:rPr>
                        <a:t>A. </a:t>
                      </a:r>
                      <a:r>
                        <a:rPr lang="en-US" sz="1800" dirty="0" err="1" smtClean="0">
                          <a:effectLst/>
                        </a:rPr>
                        <a:t>Preliminar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10,5% de </a:t>
                      </a:r>
                      <a:r>
                        <a:rPr lang="en-US" sz="1800" dirty="0" smtClean="0">
                          <a:effectLst/>
                        </a:rPr>
                        <a:t>A. de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Prueba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39,5% </a:t>
                      </a:r>
                      <a:r>
                        <a:rPr lang="en-US" sz="1800" dirty="0">
                          <a:effectLst/>
                        </a:rPr>
                        <a:t>de </a:t>
                      </a:r>
                      <a:r>
                        <a:rPr lang="en-US" sz="1800" dirty="0" err="1" smtClean="0">
                          <a:effectLst/>
                        </a:rPr>
                        <a:t>resueltas</a:t>
                      </a:r>
                      <a:endParaRPr lang="es-ES_tradnl" sz="180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Marco 8"/>
          <p:cNvSpPr/>
          <p:nvPr/>
        </p:nvSpPr>
        <p:spPr>
          <a:xfrm>
            <a:off x="8976320" y="4437112"/>
            <a:ext cx="1512168" cy="10081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PBA a 9 meses:</a:t>
            </a:r>
            <a:br>
              <a:rPr lang="es-ES_tradnl" dirty="0" smtClean="0"/>
            </a:br>
            <a:r>
              <a:rPr lang="es-ES_tradnl" dirty="0" smtClean="0"/>
              <a:t>duración</a:t>
            </a:r>
            <a:endParaRPr lang="es-ES_tradnl" dirty="0"/>
          </a:p>
        </p:txBody>
      </p:sp>
      <p:sp>
        <p:nvSpPr>
          <p:cNvPr id="18" name="Marcador de conteni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marL="69850" indent="0" algn="ctr">
              <a:buNone/>
            </a:pPr>
            <a:r>
              <a:rPr lang="es-ES_tradnl" dirty="0" smtClean="0"/>
              <a:t>Promedio trámite escrito: 3,66 años</a:t>
            </a:r>
          </a:p>
          <a:p>
            <a:pPr marL="69850" indent="0" algn="ctr">
              <a:buNone/>
            </a:pPr>
            <a:r>
              <a:rPr lang="es-ES_tradnl" dirty="0" smtClean="0"/>
              <a:t>Promedio trámite oral: 1,5 años</a:t>
            </a:r>
          </a:p>
          <a:p>
            <a:endParaRPr lang="es-ES_tradnl" dirty="0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16476"/>
              </p:ext>
            </p:extLst>
          </p:nvPr>
        </p:nvGraphicFramePr>
        <p:xfrm>
          <a:off x="2896652" y="2996952"/>
          <a:ext cx="6024048" cy="16159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06012"/>
                <a:gridCol w="1506012"/>
                <a:gridCol w="1506012"/>
                <a:gridCol w="1506012"/>
              </a:tblGrid>
              <a:tr h="66956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Tiempo entre Inicio y Resolución </a:t>
                      </a:r>
                      <a:endParaRPr lang="es-ES_tradnl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>
                          <a:effectLst/>
                        </a:rPr>
                        <a:t>en días </a:t>
                      </a:r>
                      <a:r>
                        <a:rPr lang="es-AR" sz="1800" dirty="0" smtClean="0">
                          <a:effectLst/>
                        </a:rPr>
                        <a:t>corridos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H/ 360 días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H/ 720 días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H/ 1080 días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+ </a:t>
                      </a:r>
                      <a:r>
                        <a:rPr lang="es-AR" sz="1800" baseline="0" dirty="0" smtClean="0">
                          <a:effectLst/>
                        </a:rPr>
                        <a:t>1080 días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330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114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59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89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55,74%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19,26%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9,97%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800" dirty="0" smtClean="0">
                          <a:effectLst/>
                        </a:rPr>
                        <a:t>15,03%</a:t>
                      </a:r>
                      <a:endParaRPr lang="es-ES_tradnl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Resultados PBA a 9 meses: satisfacción usuarios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69850" indent="0" algn="ctr">
              <a:buNone/>
            </a:pPr>
            <a:r>
              <a:rPr lang="es-ES_tradnl" dirty="0" smtClean="0"/>
              <a:t>1787 casos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80314"/>
              </p:ext>
            </p:extLst>
          </p:nvPr>
        </p:nvGraphicFramePr>
        <p:xfrm>
          <a:off x="2068343" y="2806318"/>
          <a:ext cx="8010865" cy="254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581"/>
                <a:gridCol w="812800"/>
                <a:gridCol w="754662"/>
                <a:gridCol w="590274"/>
                <a:gridCol w="590274"/>
                <a:gridCol w="5902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Pregunta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MB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NS</a:t>
                      </a:r>
                      <a:r>
                        <a:rPr lang="en-US" sz="14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NC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</a:rPr>
                        <a:t>¿Cómo lo trataron durante la audiencia?</a:t>
                      </a:r>
                      <a:endParaRPr lang="es-ES_tradnl" sz="1600" dirty="0"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0,24%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</a:rPr>
                        <a:t>¿Comprendió lo que le explicaron durante la audiencia?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68,34%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0,97%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</a:rPr>
                        <a:t>¿Cuál es su grado de satisfacción respecto de haber sido escuchado por el Tribunal?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2,54%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</a:rPr>
                        <a:t>¿Cuál es su grado de satisfacción respecto de la duración de su proceso?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4,12%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Mecanismos </a:t>
            </a:r>
            <a:br>
              <a:rPr lang="es-ES_tradnl" dirty="0" smtClean="0"/>
            </a:br>
            <a:r>
              <a:rPr lang="es-ES_tradnl" dirty="0" smtClean="0"/>
              <a:t>participativos para iniciativas de justicia</a:t>
            </a:r>
            <a:endParaRPr lang="es-ES" dirty="0"/>
          </a:p>
        </p:txBody>
      </p:sp>
      <p:sp>
        <p:nvSpPr>
          <p:cNvPr id="72707" name="Marcador de tex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dirty="0" smtClean="0"/>
              <a:t>El Programa Justicia 2020</a:t>
            </a:r>
          </a:p>
          <a:p>
            <a:r>
              <a:rPr lang="es-MX" dirty="0" smtClean="0"/>
              <a:t>La oralidad en los juicios civiles</a:t>
            </a:r>
          </a:p>
          <a:p>
            <a:endParaRPr lang="es-MX" dirty="0"/>
          </a:p>
          <a:p>
            <a:pPr marL="69850" indent="0" algn="ctr">
              <a:buNone/>
            </a:pPr>
            <a:r>
              <a:rPr lang="es-MX" i="1" dirty="0"/>
              <a:t>Dos experiencias que contribuyen a </a:t>
            </a:r>
            <a:r>
              <a:rPr lang="es-MX" i="1" dirty="0" smtClean="0"/>
              <a:t>construir </a:t>
            </a:r>
            <a:r>
              <a:rPr lang="es-ES_tradnl" i="1" dirty="0" smtClean="0"/>
              <a:t>sociedades </a:t>
            </a:r>
            <a:r>
              <a:rPr lang="es-ES_tradnl" i="1" dirty="0"/>
              <a:t>pacíficas, justas e inclusivas</a:t>
            </a:r>
          </a:p>
          <a:p>
            <a:endParaRPr lang="es-MX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6486843" y="3430775"/>
            <a:ext cx="4775200" cy="1981200"/>
          </a:xfrm>
        </p:spPr>
        <p:txBody>
          <a:bodyPr/>
          <a:lstStyle/>
          <a:p>
            <a:pPr marL="69850" indent="0" algn="ctr">
              <a:buNone/>
            </a:pPr>
            <a:r>
              <a:rPr lang="es-MX" sz="2000" dirty="0" smtClean="0"/>
              <a:t>¡Muchas gracias!</a:t>
            </a:r>
          </a:p>
          <a:p>
            <a:endParaRPr lang="es-MX" sz="2000" dirty="0" smtClean="0"/>
          </a:p>
          <a:p>
            <a:pPr marL="69850" indent="0" algn="ctr">
              <a:buNone/>
            </a:pPr>
            <a:r>
              <a:rPr lang="es-MX" sz="2000" b="1" i="1" dirty="0" smtClean="0">
                <a:latin typeface="Calibri" charset="0"/>
                <a:ea typeface="Calibri" charset="0"/>
                <a:cs typeface="Calibri" charset="0"/>
              </a:rPr>
              <a:t>Héctor M. Chayer </a:t>
            </a:r>
            <a:endParaRPr lang="es-MX" sz="2000" b="1" i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3" descr="T:\Justicia 2020\Logos Justicia 2020- J2020\logo min jus positivo horizontal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1559" y="5603269"/>
            <a:ext cx="2830484" cy="677487"/>
          </a:xfrm>
        </p:spPr>
      </p:pic>
      <p:pic>
        <p:nvPicPr>
          <p:cNvPr id="10" name="4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84" y="4847868"/>
            <a:ext cx="1229285" cy="1510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3573951"/>
            <a:ext cx="3528392" cy="621324"/>
          </a:xfrm>
          <a:prstGeom prst="rect">
            <a:avLst/>
          </a:prstGeom>
        </p:spPr>
      </p:pic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Mecanismos </a:t>
            </a:r>
            <a:br>
              <a:rPr lang="es-ES_tradnl" dirty="0"/>
            </a:br>
            <a:r>
              <a:rPr lang="es-ES_tradnl" dirty="0"/>
              <a:t>participativos para iniciativas de justicia</a:t>
            </a:r>
            <a:endParaRPr lang="es-ES" dirty="0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dirty="0" smtClean="0"/>
              <a:t>El Programa Justicia 2020</a:t>
            </a:r>
          </a:p>
          <a:p>
            <a:r>
              <a:rPr lang="es-MX" dirty="0" smtClean="0"/>
              <a:t>La oralidad en los juicios civiles</a:t>
            </a:r>
          </a:p>
          <a:p>
            <a:endParaRPr lang="es-MX" dirty="0" smtClean="0"/>
          </a:p>
          <a:p>
            <a:pPr marL="69850" indent="0" algn="ctr">
              <a:buNone/>
            </a:pPr>
            <a:r>
              <a:rPr lang="es-MX" i="1" dirty="0" smtClean="0"/>
              <a:t>Dos experiencias que contribuyen </a:t>
            </a:r>
            <a:r>
              <a:rPr lang="es-MX" i="1" dirty="0" smtClean="0"/>
              <a:t>a </a:t>
            </a:r>
            <a:r>
              <a:rPr lang="es-MX" i="1" dirty="0" smtClean="0"/>
              <a:t>construir una Argentina mas </a:t>
            </a:r>
            <a:r>
              <a:rPr lang="es-ES_tradnl" i="1" dirty="0" smtClean="0"/>
              <a:t>pacífica, justa </a:t>
            </a:r>
            <a:r>
              <a:rPr lang="es-ES_tradnl" i="1" dirty="0" smtClean="0"/>
              <a:t>e </a:t>
            </a:r>
            <a:r>
              <a:rPr lang="es-ES_tradnl" i="1" dirty="0" smtClean="0"/>
              <a:t>inclusiva.</a:t>
            </a:r>
            <a:endParaRPr lang="es-ES_tradnl" i="1" dirty="0"/>
          </a:p>
        </p:txBody>
      </p:sp>
      <p:pic>
        <p:nvPicPr>
          <p:cNvPr id="8" name="Picture 3" descr="T:\Justicia 2020\Logos Justicia 2020- J2020\logo min jus positivo 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036" y="5373216"/>
            <a:ext cx="2830484" cy="677487"/>
          </a:xfrm>
          <a:prstGeom prst="rect">
            <a:avLst/>
          </a:prstGeom>
        </p:spPr>
      </p:pic>
      <p:pic>
        <p:nvPicPr>
          <p:cNvPr id="9" name="4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84" y="4847868"/>
            <a:ext cx="1229285" cy="1510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El Programa Justicia </a:t>
            </a:r>
            <a:r>
              <a:rPr lang="es-MX" dirty="0" smtClean="0"/>
              <a:t>2020</a:t>
            </a:r>
            <a:endParaRPr lang="es-ES_tradnl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Una justicia cercana, moderna, transparente e independiente</a:t>
            </a:r>
            <a:endParaRPr lang="es-ES_tradnl" dirty="0"/>
          </a:p>
        </p:txBody>
      </p:sp>
      <p:pic>
        <p:nvPicPr>
          <p:cNvPr id="10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08" y="251843"/>
            <a:ext cx="2433162" cy="1634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Justicia 2020 se despliega en cuatro </a:t>
            </a:r>
            <a:r>
              <a:rPr lang="es-AR" dirty="0" smtClean="0"/>
              <a:t>años, siete ejes y veinte equipos</a:t>
            </a:r>
            <a:endParaRPr lang="es-ES_tradnl" dirty="0"/>
          </a:p>
        </p:txBody>
      </p:sp>
      <p:pic>
        <p:nvPicPr>
          <p:cNvPr id="4" name="Marcador de contenido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/>
          <a:stretch/>
        </p:blipFill>
        <p:spPr>
          <a:xfrm>
            <a:off x="2207569" y="2924944"/>
            <a:ext cx="5550569" cy="2687642"/>
          </a:xfrm>
          <a:prstGeom prst="rect">
            <a:avLst/>
          </a:prstGeom>
        </p:spPr>
      </p:pic>
      <p:sp>
        <p:nvSpPr>
          <p:cNvPr id="5" name="Marcador de contenido 5"/>
          <p:cNvSpPr txBox="1">
            <a:spLocks/>
          </p:cNvSpPr>
          <p:nvPr/>
        </p:nvSpPr>
        <p:spPr>
          <a:xfrm>
            <a:off x="7968209" y="2608263"/>
            <a:ext cx="2230843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AR" sz="2000" dirty="0"/>
              <a:t>Institucional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000" dirty="0"/>
              <a:t>Penal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000" dirty="0"/>
              <a:t>Civil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000" dirty="0"/>
              <a:t>Acceso a la Justicia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000" dirty="0"/>
              <a:t>Derechos Humanos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000" dirty="0"/>
              <a:t>Gestión</a:t>
            </a:r>
          </a:p>
          <a:p>
            <a:pPr marL="514350" indent="-514350">
              <a:buFont typeface="+mj-lt"/>
              <a:buAutoNum type="arabicPeriod"/>
            </a:pPr>
            <a:r>
              <a:rPr lang="es-AR" sz="2000" dirty="0"/>
              <a:t>Justicia y Comunidad</a:t>
            </a:r>
          </a:p>
        </p:txBody>
      </p:sp>
    </p:spTree>
    <p:extLst>
      <p:ext uri="{BB962C8B-B14F-4D97-AF65-F5344CB8AC3E}">
        <p14:creationId xmlns:p14="http://schemas.microsoft.com/office/powerpoint/2010/main" val="3552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Justicia 2020 como </a:t>
            </a:r>
            <a:r>
              <a:rPr lang="es-AR" dirty="0"/>
              <a:t>espacio de diálogo</a:t>
            </a:r>
            <a:endParaRPr lang="es-ES_trad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49" y="2324100"/>
            <a:ext cx="7579051" cy="35083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45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Justicia 2020 como </a:t>
            </a:r>
            <a:r>
              <a:rPr lang="es-AR" dirty="0" smtClean="0"/>
              <a:t>espacio de diálogo</a:t>
            </a:r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73" y="2420888"/>
            <a:ext cx="7373431" cy="38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"/>
          <p:cNvSpPr>
            <a:spLocks noGrp="1"/>
          </p:cNvSpPr>
          <p:nvPr>
            <p:ph idx="1"/>
          </p:nvPr>
        </p:nvSpPr>
        <p:spPr>
          <a:xfrm>
            <a:off x="1390653" y="2324100"/>
            <a:ext cx="2473100" cy="35083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ES_tradnl" sz="1800" b="1" dirty="0" smtClean="0"/>
              <a:t>Al 31 de diciembre de 2016:</a:t>
            </a:r>
            <a:endParaRPr lang="es-ES_tradnl" sz="1800" b="1" dirty="0"/>
          </a:p>
          <a:p>
            <a:endParaRPr lang="es-ES_tradnl" sz="1800" dirty="0"/>
          </a:p>
          <a:p>
            <a:r>
              <a:rPr lang="is-IS" sz="1800" dirty="0" smtClean="0"/>
              <a:t>64 </a:t>
            </a:r>
            <a:r>
              <a:rPr lang="is-IS" sz="1800" dirty="0"/>
              <a:t>reuniones presenciales</a:t>
            </a:r>
          </a:p>
          <a:p>
            <a:r>
              <a:rPr lang="is-IS" sz="1800" dirty="0" smtClean="0"/>
              <a:t>79 </a:t>
            </a:r>
            <a:r>
              <a:rPr lang="es-ES_tradnl" sz="1800" dirty="0"/>
              <a:t>iniciativas en debate en la plataforma </a:t>
            </a:r>
            <a:r>
              <a:rPr lang="es-ES_tradnl" sz="1800" dirty="0">
                <a:hlinkClick r:id="rId2"/>
              </a:rPr>
              <a:t>www.justicia2020.gob.ar</a:t>
            </a:r>
            <a:r>
              <a:rPr lang="es-ES_tradnl" sz="1800" dirty="0"/>
              <a:t> </a:t>
            </a:r>
          </a:p>
          <a:p>
            <a:endParaRPr lang="es-ES_tradnl" sz="1800" dirty="0"/>
          </a:p>
        </p:txBody>
      </p:sp>
      <p:graphicFrame>
        <p:nvGraphicFramePr>
          <p:cNvPr id="1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088046"/>
              </p:ext>
            </p:extLst>
          </p:nvPr>
        </p:nvGraphicFramePr>
        <p:xfrm>
          <a:off x="3857229" y="1268760"/>
          <a:ext cx="7620301" cy="51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Participación 2016</a:t>
            </a:r>
            <a:endParaRPr lang="es-ES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Transparencia </a:t>
            </a:r>
            <a:r>
              <a:rPr lang="es-ES_tradnl" i="1" dirty="0" smtClean="0"/>
              <a:t>activa</a:t>
            </a:r>
            <a:endParaRPr lang="es-ES_tradnl" i="1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92708"/>
              </p:ext>
            </p:extLst>
          </p:nvPr>
        </p:nvGraphicFramePr>
        <p:xfrm>
          <a:off x="1390650" y="2324100"/>
          <a:ext cx="9781474" cy="2423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42"/>
                <a:gridCol w="7323303"/>
                <a:gridCol w="2133829"/>
              </a:tblGrid>
              <a:tr h="4071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  <a:latin typeface="Calibri" charset="0"/>
                        </a:rPr>
                        <a:t> </a:t>
                      </a:r>
                      <a:r>
                        <a:rPr lang="es-ES_tradnl" sz="2000" noProof="0" dirty="0" smtClean="0">
                          <a:effectLst/>
                          <a:latin typeface="Calibri" charset="0"/>
                        </a:rPr>
                        <a:t>Documentos</a:t>
                      </a:r>
                      <a:r>
                        <a:rPr lang="sk-SK" sz="2000" dirty="0" smtClean="0">
                          <a:effectLst/>
                          <a:latin typeface="Calibri" charset="0"/>
                        </a:rPr>
                        <a:t> más </a:t>
                      </a:r>
                      <a:r>
                        <a:rPr lang="sk-SK" sz="2000" dirty="0" err="1" smtClean="0">
                          <a:effectLst/>
                          <a:latin typeface="Calibri" charset="0"/>
                        </a:rPr>
                        <a:t>descargados</a:t>
                      </a:r>
                      <a:r>
                        <a:rPr lang="sk-SK" sz="2000" dirty="0" smtClean="0">
                          <a:effectLst/>
                          <a:latin typeface="Calibri" charset="0"/>
                        </a:rPr>
                        <a:t> </a:t>
                      </a:r>
                      <a:r>
                        <a:rPr lang="sk-SK" sz="2000" dirty="0" err="1" smtClean="0">
                          <a:effectLst/>
                          <a:latin typeface="Calibri" charset="0"/>
                        </a:rPr>
                        <a:t>en</a:t>
                      </a:r>
                      <a:r>
                        <a:rPr lang="sk-SK" sz="2000" dirty="0" smtClean="0">
                          <a:effectLst/>
                          <a:latin typeface="Calibri" charset="0"/>
                        </a:rPr>
                        <a:t> 2016</a:t>
                      </a:r>
                      <a:endParaRPr lang="sk-SK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Solicitudes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</a:tr>
              <a:tr h="407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1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Código Procesal Penal Federal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charset="0"/>
                        </a:rPr>
                        <a:t>2250</a:t>
                      </a:r>
                      <a:endParaRPr lang="is-IS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</a:tr>
              <a:tr h="407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 charset="0"/>
                        </a:rPr>
                        <a:t>Doc. Estándares de Derechos de las Víctimas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charset="0"/>
                        </a:rPr>
                        <a:t>1392</a:t>
                      </a:r>
                      <a:endParaRPr lang="is-IS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</a:tr>
              <a:tr h="407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charset="0"/>
                        </a:rPr>
                        <a:t>3</a:t>
                      </a:r>
                      <a:endParaRPr lang="is-IS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Resultados</a:t>
                      </a:r>
                      <a:r>
                        <a:rPr lang="es-ES_tradnl" sz="2000" baseline="0" dirty="0" smtClean="0">
                          <a:effectLst/>
                          <a:latin typeface="Calibri" charset="0"/>
                        </a:rPr>
                        <a:t> Oralidad en la PBA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 charset="0"/>
                        </a:rPr>
                        <a:t>273</a:t>
                      </a:r>
                      <a:endParaRPr lang="ru-RU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</a:tr>
              <a:tr h="407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4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Ley de Unificación de Fueros y Juicio Unipersonal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98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</a:tr>
              <a:tr h="38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5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  <a:latin typeface="Calibri" charset="0"/>
                        </a:rPr>
                        <a:t>Creación del Programa </a:t>
                      </a:r>
                      <a:r>
                        <a:rPr lang="es-ES_tradnl" sz="2000" baseline="0" dirty="0" smtClean="0">
                          <a:effectLst/>
                          <a:latin typeface="Calibri" charset="0"/>
                        </a:rPr>
                        <a:t>de Transferencia de la Justicia a la CABA</a:t>
                      </a:r>
                      <a:endParaRPr lang="es-ES_tradnl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  <a:latin typeface="Calibri" charset="0"/>
                        </a:rPr>
                        <a:t>96</a:t>
                      </a:r>
                      <a:endParaRPr lang="uk-UA" sz="2000" dirty="0">
                        <a:effectLst/>
                        <a:latin typeface="Calibri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Participación </a:t>
            </a:r>
            <a:r>
              <a:rPr lang="es-ES_tradnl" i="1" dirty="0" smtClean="0"/>
              <a:t>efectiva</a:t>
            </a:r>
            <a:endParaRPr lang="es-ES_tradnl" i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95514"/>
              </p:ext>
            </p:extLst>
          </p:nvPr>
        </p:nvGraphicFramePr>
        <p:xfrm>
          <a:off x="1390650" y="2324100"/>
          <a:ext cx="8600397" cy="278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7217"/>
                <a:gridCol w="814740"/>
                <a:gridCol w="814740"/>
                <a:gridCol w="814740"/>
                <a:gridCol w="814740"/>
                <a:gridCol w="814740"/>
                <a:gridCol w="814740"/>
                <a:gridCol w="814740"/>
              </a:tblGrid>
              <a:tr h="370840"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_tradnl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Resultados </a:t>
                      </a:r>
                      <a:r>
                        <a:rPr lang="es-ES_tradnl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acumulados </a:t>
                      </a:r>
                      <a:r>
                        <a:rPr lang="es-ES_tradnl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2016</a:t>
                      </a:r>
                      <a:endParaRPr lang="es-ES_tradnl" sz="2000" b="1" i="0" kern="120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May</a:t>
                      </a:r>
                      <a:endParaRPr lang="cs-CZ" sz="2000" b="1" kern="120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Jun</a:t>
                      </a:r>
                      <a:endParaRPr lang="uk-UA" sz="2000" b="1" kern="120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Jul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_tradnl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Ago</a:t>
                      </a:r>
                      <a:endParaRPr lang="es-ES_tradnl" sz="2000" b="1" kern="120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_tradnl" sz="2000" b="1" kern="1200" dirty="0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Set</a:t>
                      </a:r>
                      <a:endParaRPr lang="es-ES_tradnl" sz="2000" b="1" kern="120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i-FI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Oct</a:t>
                      </a:r>
                      <a:endParaRPr lang="fi-FI" sz="2000" b="1" kern="120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fi-FI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Nov</a:t>
                      </a:r>
                      <a:endParaRPr lang="fi-FI" sz="2000" b="1" kern="120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s-ES_tradnl" sz="2000" b="0" kern="1200" dirty="0" smtClean="0">
                        <a:solidFill>
                          <a:schemeClr val="dk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es-ES_tradnl" sz="2000" b="0" kern="1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Participantes</a:t>
                      </a:r>
                      <a:r>
                        <a:rPr lang="es-ES_tradnl" sz="20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 en la plataforma</a:t>
                      </a:r>
                      <a:endParaRPr lang="es-ES_tradnl" sz="2000" b="0" kern="1200" baseline="0" dirty="0" smtClean="0">
                        <a:solidFill>
                          <a:schemeClr val="bg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s-ES_tradnl" sz="2000" b="0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767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1128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1356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1588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1646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1664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8000" marR="1080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s-ES_tradnl" sz="2000" b="0" kern="1200" dirty="0" smtClean="0">
                        <a:solidFill>
                          <a:schemeClr val="bg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es-ES_tradnl" sz="2000" b="0" kern="1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Asistentes </a:t>
                      </a:r>
                      <a:r>
                        <a:rPr lang="es-ES_tradnl" sz="2000" b="0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s-ES_tradnl" sz="2000" b="0" kern="120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reuniones</a:t>
                      </a:r>
                      <a:endParaRPr lang="es-ES_tradnl" sz="2000" b="0" kern="1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s-ES_tradnl" sz="2000" b="0" kern="1200" dirty="0" smtClean="0">
                        <a:solidFill>
                          <a:schemeClr val="dk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726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756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1105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1302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_tradn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1610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1697</a:t>
                      </a:r>
                    </a:p>
                  </a:txBody>
                  <a:tcPr marL="108000" marR="108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1954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8000" marR="108000" marT="12700" marB="0" anchor="ctr"/>
                </a:tc>
              </a:tr>
            </a:tbl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2399</TotalTime>
  <Words>1206</Words>
  <Application>Microsoft Macintosh PowerPoint</Application>
  <PresentationFormat>Panorámica</PresentationFormat>
  <Paragraphs>221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Calibri</vt:lpstr>
      <vt:lpstr>Century Gothic</vt:lpstr>
      <vt:lpstr>ＭＳ Ｐゴシック</vt:lpstr>
      <vt:lpstr>Times New Roman</vt:lpstr>
      <vt:lpstr>Verdana</vt:lpstr>
      <vt:lpstr>Wingdings 2</vt:lpstr>
      <vt:lpstr>Arial</vt:lpstr>
      <vt:lpstr>Austin</vt:lpstr>
      <vt:lpstr>Mecanismos participativos para iniciativas de justicia en Argentina</vt:lpstr>
      <vt:lpstr>Mecanismos  participativos para iniciativas de justicia</vt:lpstr>
      <vt:lpstr>El Programa Justicia 2020</vt:lpstr>
      <vt:lpstr>Justicia 2020 se despliega en cuatro años, siete ejes y veinte equipos</vt:lpstr>
      <vt:lpstr>Justicia 2020 como espacio de diálogo</vt:lpstr>
      <vt:lpstr>Justicia 2020 como espacio de diálogo</vt:lpstr>
      <vt:lpstr>Participación 2016</vt:lpstr>
      <vt:lpstr>Transparencia activa</vt:lpstr>
      <vt:lpstr>Participación efectiva</vt:lpstr>
      <vt:lpstr>La oralidad en los juicios civiles</vt:lpstr>
      <vt:lpstr>Oralidad en los juicios civiles – Indicadores y metas</vt:lpstr>
      <vt:lpstr>Resultados PBA a 9 meses: conciliación</vt:lpstr>
      <vt:lpstr>Resultados PBA a 9 meses: duración</vt:lpstr>
      <vt:lpstr>Resultados PBA a 9 meses: satisfacción usuarios</vt:lpstr>
      <vt:lpstr>Mecanismos  participativos para iniciativas de justicia</vt:lpstr>
    </vt:vector>
  </TitlesOfParts>
  <Company>Fores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“Rediseño de procesos en la labor judicial”</dc:title>
  <dc:creator>Héctor Mario Chayer</dc:creator>
  <cp:lastModifiedBy>Héctor Mario Chayer</cp:lastModifiedBy>
  <cp:revision>96</cp:revision>
  <cp:lastPrinted>2017-06-13T21:37:07Z</cp:lastPrinted>
  <dcterms:created xsi:type="dcterms:W3CDTF">2005-05-16T20:10:36Z</dcterms:created>
  <dcterms:modified xsi:type="dcterms:W3CDTF">2017-06-14T22:02:34Z</dcterms:modified>
</cp:coreProperties>
</file>