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38" r:id="rId2"/>
    <p:sldId id="642" r:id="rId3"/>
    <p:sldId id="643" r:id="rId4"/>
    <p:sldId id="644" r:id="rId5"/>
    <p:sldId id="645" r:id="rId6"/>
    <p:sldId id="646" r:id="rId7"/>
    <p:sldId id="647" r:id="rId8"/>
    <p:sldId id="615" r:id="rId9"/>
    <p:sldId id="64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32E"/>
    <a:srgbClr val="F7D979"/>
    <a:srgbClr val="F2C22A"/>
    <a:srgbClr val="E4B10E"/>
    <a:srgbClr val="D00000"/>
    <a:srgbClr val="000000"/>
    <a:srgbClr val="2C2C2C"/>
    <a:srgbClr val="410B0E"/>
    <a:srgbClr val="FFFFF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1" autoAdjust="0"/>
    <p:restoredTop sz="93537" autoAdjust="0"/>
  </p:normalViewPr>
  <p:slideViewPr>
    <p:cSldViewPr snapToGrid="0">
      <p:cViewPr varScale="1">
        <p:scale>
          <a:sx n="68" d="100"/>
          <a:sy n="68" d="100"/>
        </p:scale>
        <p:origin x="6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40C6A82-D106-4152-BA23-6A9F367D6C43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D501632-D087-415E-8EF8-CA1F465EB18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3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ple clea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6400800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53458"/>
            <a:ext cx="6400800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33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53458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281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53458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6448926" y="1951957"/>
            <a:ext cx="5428281" cy="4455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indent="0" algn="ctr">
              <a:buNone/>
              <a:defRPr sz="1333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5844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303520" y="0"/>
            <a:ext cx="6888480" cy="6858000"/>
          </a:xfrm>
          <a:prstGeom prst="rect">
            <a:avLst/>
          </a:prstGeom>
        </p:spPr>
        <p:txBody>
          <a:bodyPr lIns="91422" tIns="45711" rIns="91422" bIns="45711" anchor="ctr">
            <a:normAutofit/>
          </a:bodyPr>
          <a:lstStyle>
            <a:lvl1pPr marL="0" indent="0" algn="ctr">
              <a:buNone/>
              <a:defRPr sz="1333" baseline="0">
                <a:solidFill>
                  <a:schemeClr val="bg1">
                    <a:lumMod val="65000"/>
                  </a:schemeClr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9425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660525"/>
            <a:ext cx="12192000" cy="3122613"/>
          </a:xfrm>
        </p:spPr>
        <p:txBody>
          <a:bodyPr anchor="ctr"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53458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861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783138"/>
          </a:xfrm>
        </p:spPr>
        <p:txBody>
          <a:bodyPr anchor="ctr"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/>
          <p:cNvSpPr>
            <a:spLocks noGrp="1"/>
          </p:cNvSpPr>
          <p:nvPr>
            <p:ph type="pic" sz="quarter" idx="10"/>
          </p:nvPr>
        </p:nvSpPr>
        <p:spPr>
          <a:xfrm>
            <a:off x="364067" y="1950665"/>
            <a:ext cx="5181599" cy="154781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55" name="Picture Placeholder 53"/>
          <p:cNvSpPr>
            <a:spLocks noGrp="1"/>
          </p:cNvSpPr>
          <p:nvPr>
            <p:ph type="pic" sz="quarter" idx="11"/>
          </p:nvPr>
        </p:nvSpPr>
        <p:spPr>
          <a:xfrm>
            <a:off x="6292271" y="1950665"/>
            <a:ext cx="5449457" cy="154781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6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364067" y="1253458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329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2C88-6C8F-484D-AF69-578F576B1F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8200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>
            <a:spLocks noGrp="1"/>
          </p:cNvSpPr>
          <p:nvPr>
            <p:ph type="title"/>
          </p:nvPr>
        </p:nvSpPr>
        <p:spPr>
          <a:xfrm>
            <a:off x="364067" y="683683"/>
            <a:ext cx="8652933" cy="6985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7"/>
          <p:cNvSpPr>
            <a:spLocks noGrp="1"/>
          </p:cNvSpPr>
          <p:nvPr>
            <p:ph type="body" sz="quarter" idx="26" hasCustomPrompt="1"/>
          </p:nvPr>
        </p:nvSpPr>
        <p:spPr>
          <a:xfrm>
            <a:off x="364067" y="1253458"/>
            <a:ext cx="8652933" cy="38106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2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977617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2728080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9"/>
          </p:nvPr>
        </p:nvSpPr>
        <p:spPr>
          <a:xfrm>
            <a:off x="4499707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30"/>
          </p:nvPr>
        </p:nvSpPr>
        <p:spPr>
          <a:xfrm>
            <a:off x="6258082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20"/>
          <p:cNvSpPr>
            <a:spLocks noGrp="1"/>
          </p:cNvSpPr>
          <p:nvPr>
            <p:ph type="pic" sz="quarter" idx="31"/>
          </p:nvPr>
        </p:nvSpPr>
        <p:spPr>
          <a:xfrm>
            <a:off x="8012007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" name="Picture Placeholder 20"/>
          <p:cNvSpPr>
            <a:spLocks noGrp="1"/>
          </p:cNvSpPr>
          <p:nvPr>
            <p:ph type="pic" sz="quarter" idx="32"/>
          </p:nvPr>
        </p:nvSpPr>
        <p:spPr>
          <a:xfrm>
            <a:off x="9791164" y="2063750"/>
            <a:ext cx="1421096" cy="143986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3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877B1AD-D523-4C0D-8362-A7CFF4E86502}" type="datetimeFigureOut">
              <a:rPr lang="en-US" smtClean="0"/>
              <a:pPr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8B9E821-CB41-4557-879C-24BFC1EF65F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755" r:id="rId3"/>
    <p:sldLayoutId id="2147483750" r:id="rId4"/>
    <p:sldLayoutId id="2147483752" r:id="rId5"/>
    <p:sldLayoutId id="2147483753" r:id="rId6"/>
    <p:sldLayoutId id="2147483756" r:id="rId7"/>
    <p:sldLayoutId id="2147483760" r:id="rId8"/>
    <p:sldLayoutId id="21474837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Rectangle 395"/>
          <p:cNvSpPr/>
          <p:nvPr/>
        </p:nvSpPr>
        <p:spPr>
          <a:xfrm>
            <a:off x="-169333" y="0"/>
            <a:ext cx="12423561" cy="685195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Agrupar 9"/>
          <p:cNvGrpSpPr/>
          <p:nvPr/>
        </p:nvGrpSpPr>
        <p:grpSpPr>
          <a:xfrm>
            <a:off x="-158739" y="0"/>
            <a:ext cx="5996788" cy="1139975"/>
            <a:chOff x="0" y="0"/>
            <a:chExt cx="5996788" cy="1139975"/>
          </a:xfrm>
        </p:grpSpPr>
        <p:sp>
          <p:nvSpPr>
            <p:cNvPr id="13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14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15" name="Shape 43"/>
            <p:cNvSpPr/>
            <p:nvPr/>
          </p:nvSpPr>
          <p:spPr>
            <a:xfrm rot="10800000">
              <a:off x="6025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16" name="Título 1"/>
          <p:cNvSpPr txBox="1">
            <a:spLocks/>
          </p:cNvSpPr>
          <p:nvPr/>
        </p:nvSpPr>
        <p:spPr>
          <a:xfrm>
            <a:off x="1254281" y="1892630"/>
            <a:ext cx="9767710" cy="1974798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3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Book Antiqua"/>
              </a:rPr>
              <a:t>Panel: SOCIEDADES JUSTAS</a:t>
            </a:r>
          </a:p>
          <a:p>
            <a:pPr algn="ctr"/>
            <a:endParaRPr lang="es-ES" sz="3600" b="1" dirty="0">
              <a:solidFill>
                <a:schemeClr val="bg1"/>
              </a:solidFill>
              <a:latin typeface="Book Antiqua"/>
              <a:cs typeface="Book Antiqua"/>
            </a:endParaRPr>
          </a:p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Book Antiqua"/>
              </a:rPr>
              <a:t>RETOS Y OPORTUNIDADES EN EL MONITOREO DEL ACCESO A LA JUSTICIA PENAL</a:t>
            </a:r>
            <a:br>
              <a:rPr lang="es-ES" sz="3600" b="1" dirty="0">
                <a:solidFill>
                  <a:schemeClr val="bg1"/>
                </a:solidFill>
                <a:latin typeface="Book Antiqua"/>
                <a:cs typeface="Book Antiqua"/>
              </a:rPr>
            </a:br>
            <a:br>
              <a:rPr lang="es-ES" sz="3600" b="1" dirty="0">
                <a:solidFill>
                  <a:schemeClr val="bg1"/>
                </a:solidFill>
                <a:latin typeface="Book Antiqua"/>
                <a:cs typeface="Book Antiqua"/>
              </a:rPr>
            </a:br>
            <a:r>
              <a:rPr lang="es-ES" sz="2800" dirty="0">
                <a:solidFill>
                  <a:schemeClr val="bg1"/>
                </a:solidFill>
                <a:latin typeface="Book Antiqua"/>
                <a:cs typeface="Book Antiqua"/>
              </a:rPr>
              <a:t>Buenos Aires, 15 de junio de 2017 </a:t>
            </a:r>
            <a:br>
              <a:rPr lang="es-ES" sz="3600" dirty="0">
                <a:solidFill>
                  <a:schemeClr val="bg1"/>
                </a:solidFill>
                <a:latin typeface="Book Antiqua"/>
                <a:cs typeface="Book Antiqua"/>
              </a:rPr>
            </a:br>
            <a:endParaRPr lang="es-ES" sz="3600" dirty="0">
              <a:solidFill>
                <a:schemeClr val="bg1"/>
              </a:solidFill>
              <a:latin typeface="Book Antiqua"/>
              <a:cs typeface="Book Antiqua"/>
            </a:endParaRPr>
          </a:p>
        </p:txBody>
      </p:sp>
      <p:pic>
        <p:nvPicPr>
          <p:cNvPr id="17" name="Imagen 16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38337"/>
            <a:ext cx="12307629" cy="2019663"/>
          </a:xfrm>
          <a:prstGeom prst="rect">
            <a:avLst/>
          </a:prstGeom>
        </p:spPr>
      </p:pic>
      <p:pic>
        <p:nvPicPr>
          <p:cNvPr id="18" name="Picture 8" descr="ilan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87665" y="110072"/>
            <a:ext cx="1331871" cy="1305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6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5033" y="413937"/>
            <a:ext cx="11266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15168"/>
                </a:solidFill>
                <a:latin typeface="Gill Sans MT"/>
                <a:cs typeface="Gill Sans MT"/>
              </a:rPr>
              <a:t>REPORTES ILANUD  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0" y="0"/>
            <a:ext cx="12174362" cy="1139975"/>
            <a:chOff x="0" y="0"/>
            <a:chExt cx="12174362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6025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grpSp>
        <p:nvGrpSpPr>
          <p:cNvPr id="28" name="27 Grupo"/>
          <p:cNvGrpSpPr/>
          <p:nvPr/>
        </p:nvGrpSpPr>
        <p:grpSpPr>
          <a:xfrm>
            <a:off x="1052732" y="1944195"/>
            <a:ext cx="9263574" cy="4515220"/>
            <a:chOff x="396241" y="1287703"/>
            <a:chExt cx="3977643" cy="2103036"/>
          </a:xfrm>
        </p:grpSpPr>
        <p:sp>
          <p:nvSpPr>
            <p:cNvPr id="134" name="Footer Text"/>
            <p:cNvSpPr txBox="1"/>
            <p:nvPr/>
          </p:nvSpPr>
          <p:spPr>
            <a:xfrm>
              <a:off x="1713689" y="2129647"/>
              <a:ext cx="12192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Suppliers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3"/>
            <p:cNvSpPr/>
            <p:nvPr/>
          </p:nvSpPr>
          <p:spPr>
            <a:xfrm rot="5400000">
              <a:off x="2226774" y="-157070"/>
              <a:ext cx="702335" cy="35918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2"/>
            <p:cNvGrpSpPr/>
            <p:nvPr/>
          </p:nvGrpSpPr>
          <p:grpSpPr>
            <a:xfrm rot="5400000">
              <a:off x="370585" y="1313359"/>
              <a:ext cx="965712" cy="914400"/>
              <a:chOff x="390525" y="3633787"/>
              <a:chExt cx="2095502" cy="914400"/>
            </a:xfrm>
          </p:grpSpPr>
          <p:grpSp>
            <p:nvGrpSpPr>
              <p:cNvPr id="16" name="Group 9"/>
              <p:cNvGrpSpPr/>
              <p:nvPr/>
            </p:nvGrpSpPr>
            <p:grpSpPr>
              <a:xfrm>
                <a:off x="390525" y="3633787"/>
                <a:ext cx="2095502" cy="914400"/>
                <a:chOff x="3429000" y="3109912"/>
                <a:chExt cx="2095502" cy="914400"/>
              </a:xfrm>
            </p:grpSpPr>
            <p:sp>
              <p:nvSpPr>
                <p:cNvPr id="18" name="Freeform 6"/>
                <p:cNvSpPr/>
                <p:nvPr/>
              </p:nvSpPr>
              <p:spPr>
                <a:xfrm flipH="1">
                  <a:off x="3429000" y="3638550"/>
                  <a:ext cx="1760220" cy="384810"/>
                </a:xfrm>
                <a:custGeom>
                  <a:avLst/>
                  <a:gdLst>
                    <a:gd name="connsiteX0" fmla="*/ 0 w 1760220"/>
                    <a:gd name="connsiteY0" fmla="*/ 384810 h 384810"/>
                    <a:gd name="connsiteX1" fmla="*/ 241576 w 1760220"/>
                    <a:gd name="connsiteY1" fmla="*/ 0 h 384810"/>
                    <a:gd name="connsiteX2" fmla="*/ 1760220 w 1760220"/>
                    <a:gd name="connsiteY2" fmla="*/ 0 h 384810"/>
                    <a:gd name="connsiteX3" fmla="*/ 1518644 w 1760220"/>
                    <a:gd name="connsiteY3" fmla="*/ 384810 h 384810"/>
                    <a:gd name="connsiteX4" fmla="*/ 0 w 1760220"/>
                    <a:gd name="connsiteY4" fmla="*/ 384810 h 384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0220" h="384810">
                      <a:moveTo>
                        <a:pt x="0" y="384810"/>
                      </a:moveTo>
                      <a:lnTo>
                        <a:pt x="241576" y="0"/>
                      </a:lnTo>
                      <a:lnTo>
                        <a:pt x="1760220" y="0"/>
                      </a:lnTo>
                      <a:lnTo>
                        <a:pt x="1518644" y="384810"/>
                      </a:lnTo>
                      <a:lnTo>
                        <a:pt x="0" y="38481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7"/>
                <p:cNvSpPr/>
                <p:nvPr/>
              </p:nvSpPr>
              <p:spPr>
                <a:xfrm>
                  <a:off x="3667126" y="3109912"/>
                  <a:ext cx="1857376" cy="914400"/>
                </a:xfrm>
                <a:custGeom>
                  <a:avLst/>
                  <a:gdLst>
                    <a:gd name="connsiteX0" fmla="*/ 0 w 1524000"/>
                    <a:gd name="connsiteY0" fmla="*/ 0 h 838200"/>
                    <a:gd name="connsiteX1" fmla="*/ 1524000 w 1524000"/>
                    <a:gd name="connsiteY1" fmla="*/ 0 h 838200"/>
                    <a:gd name="connsiteX2" fmla="*/ 1524000 w 1524000"/>
                    <a:gd name="connsiteY2" fmla="*/ 838200 h 838200"/>
                    <a:gd name="connsiteX3" fmla="*/ 0 w 1524000"/>
                    <a:gd name="connsiteY3" fmla="*/ 838200 h 838200"/>
                    <a:gd name="connsiteX4" fmla="*/ 0 w 1524000"/>
                    <a:gd name="connsiteY4" fmla="*/ 0 h 838200"/>
                    <a:gd name="connsiteX0" fmla="*/ 304800 w 1524000"/>
                    <a:gd name="connsiteY0" fmla="*/ 0 h 1238250"/>
                    <a:gd name="connsiteX1" fmla="*/ 1524000 w 1524000"/>
                    <a:gd name="connsiteY1" fmla="*/ 400050 h 1238250"/>
                    <a:gd name="connsiteX2" fmla="*/ 1524000 w 1524000"/>
                    <a:gd name="connsiteY2" fmla="*/ 1238250 h 1238250"/>
                    <a:gd name="connsiteX3" fmla="*/ 0 w 1524000"/>
                    <a:gd name="connsiteY3" fmla="*/ 1238250 h 1238250"/>
                    <a:gd name="connsiteX4" fmla="*/ 304800 w 1524000"/>
                    <a:gd name="connsiteY4" fmla="*/ 0 h 1238250"/>
                    <a:gd name="connsiteX0" fmla="*/ 304800 w 1752600"/>
                    <a:gd name="connsiteY0" fmla="*/ 0 h 1238250"/>
                    <a:gd name="connsiteX1" fmla="*/ 1752600 w 1752600"/>
                    <a:gd name="connsiteY1" fmla="*/ 400050 h 1238250"/>
                    <a:gd name="connsiteX2" fmla="*/ 1524000 w 1752600"/>
                    <a:gd name="connsiteY2" fmla="*/ 1238250 h 1238250"/>
                    <a:gd name="connsiteX3" fmla="*/ 0 w 1752600"/>
                    <a:gd name="connsiteY3" fmla="*/ 1238250 h 1238250"/>
                    <a:gd name="connsiteX4" fmla="*/ 304800 w 1752600"/>
                    <a:gd name="connsiteY4" fmla="*/ 0 h 1238250"/>
                    <a:gd name="connsiteX0" fmla="*/ 304800 w 1714500"/>
                    <a:gd name="connsiteY0" fmla="*/ 0 h 1238250"/>
                    <a:gd name="connsiteX1" fmla="*/ 1714500 w 1714500"/>
                    <a:gd name="connsiteY1" fmla="*/ 390525 h 1238250"/>
                    <a:gd name="connsiteX2" fmla="*/ 1524000 w 1714500"/>
                    <a:gd name="connsiteY2" fmla="*/ 1238250 h 1238250"/>
                    <a:gd name="connsiteX3" fmla="*/ 0 w 1714500"/>
                    <a:gd name="connsiteY3" fmla="*/ 1238250 h 1238250"/>
                    <a:gd name="connsiteX4" fmla="*/ 304800 w 1714500"/>
                    <a:gd name="connsiteY4" fmla="*/ 0 h 1238250"/>
                    <a:gd name="connsiteX0" fmla="*/ 263525 w 1714500"/>
                    <a:gd name="connsiteY0" fmla="*/ 0 h 1247775"/>
                    <a:gd name="connsiteX1" fmla="*/ 1714500 w 1714500"/>
                    <a:gd name="connsiteY1" fmla="*/ 400050 h 1247775"/>
                    <a:gd name="connsiteX2" fmla="*/ 1524000 w 1714500"/>
                    <a:gd name="connsiteY2" fmla="*/ 1247775 h 1247775"/>
                    <a:gd name="connsiteX3" fmla="*/ 0 w 1714500"/>
                    <a:gd name="connsiteY3" fmla="*/ 1247775 h 1247775"/>
                    <a:gd name="connsiteX4" fmla="*/ 263525 w 1714500"/>
                    <a:gd name="connsiteY4" fmla="*/ 0 h 1247775"/>
                    <a:gd name="connsiteX0" fmla="*/ 263525 w 1752600"/>
                    <a:gd name="connsiteY0" fmla="*/ 0 h 1247775"/>
                    <a:gd name="connsiteX1" fmla="*/ 1752600 w 1752600"/>
                    <a:gd name="connsiteY1" fmla="*/ 400050 h 1247775"/>
                    <a:gd name="connsiteX2" fmla="*/ 1524000 w 1752600"/>
                    <a:gd name="connsiteY2" fmla="*/ 1247775 h 1247775"/>
                    <a:gd name="connsiteX3" fmla="*/ 0 w 1752600"/>
                    <a:gd name="connsiteY3" fmla="*/ 1247775 h 1247775"/>
                    <a:gd name="connsiteX4" fmla="*/ 263525 w 1752600"/>
                    <a:gd name="connsiteY4" fmla="*/ 0 h 1247775"/>
                    <a:gd name="connsiteX0" fmla="*/ 409575 w 1752600"/>
                    <a:gd name="connsiteY0" fmla="*/ 0 h 1298575"/>
                    <a:gd name="connsiteX1" fmla="*/ 1752600 w 1752600"/>
                    <a:gd name="connsiteY1" fmla="*/ 450850 h 1298575"/>
                    <a:gd name="connsiteX2" fmla="*/ 1524000 w 1752600"/>
                    <a:gd name="connsiteY2" fmla="*/ 1298575 h 1298575"/>
                    <a:gd name="connsiteX3" fmla="*/ 0 w 1752600"/>
                    <a:gd name="connsiteY3" fmla="*/ 1298575 h 1298575"/>
                    <a:gd name="connsiteX4" fmla="*/ 409575 w 1752600"/>
                    <a:gd name="connsiteY4" fmla="*/ 0 h 1298575"/>
                    <a:gd name="connsiteX0" fmla="*/ 409575 w 1828800"/>
                    <a:gd name="connsiteY0" fmla="*/ 0 h 1298575"/>
                    <a:gd name="connsiteX1" fmla="*/ 1828800 w 1828800"/>
                    <a:gd name="connsiteY1" fmla="*/ 447675 h 1298575"/>
                    <a:gd name="connsiteX2" fmla="*/ 1524000 w 1828800"/>
                    <a:gd name="connsiteY2" fmla="*/ 1298575 h 1298575"/>
                    <a:gd name="connsiteX3" fmla="*/ 0 w 1828800"/>
                    <a:gd name="connsiteY3" fmla="*/ 1298575 h 1298575"/>
                    <a:gd name="connsiteX4" fmla="*/ 409575 w 1828800"/>
                    <a:gd name="connsiteY4" fmla="*/ 0 h 1298575"/>
                    <a:gd name="connsiteX0" fmla="*/ 409575 w 1857375"/>
                    <a:gd name="connsiteY0" fmla="*/ 0 h 1298575"/>
                    <a:gd name="connsiteX1" fmla="*/ 1857375 w 1857375"/>
                    <a:gd name="connsiteY1" fmla="*/ 447675 h 1298575"/>
                    <a:gd name="connsiteX2" fmla="*/ 1524000 w 1857375"/>
                    <a:gd name="connsiteY2" fmla="*/ 1298575 h 1298575"/>
                    <a:gd name="connsiteX3" fmla="*/ 0 w 1857375"/>
                    <a:gd name="connsiteY3" fmla="*/ 1298575 h 1298575"/>
                    <a:gd name="connsiteX4" fmla="*/ 409575 w 1857375"/>
                    <a:gd name="connsiteY4" fmla="*/ 0 h 1298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57375" h="1298575">
                      <a:moveTo>
                        <a:pt x="409575" y="0"/>
                      </a:moveTo>
                      <a:lnTo>
                        <a:pt x="1857375" y="447675"/>
                      </a:lnTo>
                      <a:lnTo>
                        <a:pt x="1524000" y="1298575"/>
                      </a:lnTo>
                      <a:lnTo>
                        <a:pt x="0" y="1298575"/>
                      </a:lnTo>
                      <a:lnTo>
                        <a:pt x="409575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7" name="Text Placeholder 3"/>
              <p:cNvSpPr txBox="1">
                <a:spLocks/>
              </p:cNvSpPr>
              <p:nvPr/>
            </p:nvSpPr>
            <p:spPr>
              <a:xfrm rot="16200000">
                <a:off x="1438052" y="3780957"/>
                <a:ext cx="352047" cy="801415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377">
                  <a:spcBef>
                    <a:spcPct val="20000"/>
                  </a:spcBef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cs typeface="+mj-cs"/>
                  </a:rPr>
                  <a:t>01</a:t>
                </a:r>
              </a:p>
            </p:txBody>
          </p:sp>
        </p:grpSp>
        <p:sp>
          <p:nvSpPr>
            <p:cNvPr id="20" name="Text Placeholder 3"/>
            <p:cNvSpPr txBox="1">
              <a:spLocks/>
            </p:cNvSpPr>
            <p:nvPr/>
          </p:nvSpPr>
          <p:spPr>
            <a:xfrm>
              <a:off x="1371600" y="1342822"/>
              <a:ext cx="2872740" cy="8601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endParaRPr lang="en-US" sz="12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21" name="Rectangle 43"/>
            <p:cNvSpPr/>
            <p:nvPr/>
          </p:nvSpPr>
          <p:spPr>
            <a:xfrm rot="5400000">
              <a:off x="2226776" y="980254"/>
              <a:ext cx="702335" cy="35918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2"/>
            <p:cNvGrpSpPr/>
            <p:nvPr/>
          </p:nvGrpSpPr>
          <p:grpSpPr>
            <a:xfrm rot="5400000">
              <a:off x="370587" y="2450683"/>
              <a:ext cx="965712" cy="914400"/>
              <a:chOff x="390525" y="3633787"/>
              <a:chExt cx="2095502" cy="914400"/>
            </a:xfrm>
          </p:grpSpPr>
          <p:grpSp>
            <p:nvGrpSpPr>
              <p:cNvPr id="23" name="Group 9"/>
              <p:cNvGrpSpPr/>
              <p:nvPr/>
            </p:nvGrpSpPr>
            <p:grpSpPr>
              <a:xfrm>
                <a:off x="390525" y="3633787"/>
                <a:ext cx="2095502" cy="914400"/>
                <a:chOff x="3429000" y="3109912"/>
                <a:chExt cx="2095502" cy="914400"/>
              </a:xfrm>
            </p:grpSpPr>
            <p:sp>
              <p:nvSpPr>
                <p:cNvPr id="25" name="Freeform 47"/>
                <p:cNvSpPr/>
                <p:nvPr/>
              </p:nvSpPr>
              <p:spPr>
                <a:xfrm flipH="1">
                  <a:off x="3429000" y="3638550"/>
                  <a:ext cx="1760220" cy="384810"/>
                </a:xfrm>
                <a:custGeom>
                  <a:avLst/>
                  <a:gdLst>
                    <a:gd name="connsiteX0" fmla="*/ 0 w 1760220"/>
                    <a:gd name="connsiteY0" fmla="*/ 384810 h 384810"/>
                    <a:gd name="connsiteX1" fmla="*/ 241576 w 1760220"/>
                    <a:gd name="connsiteY1" fmla="*/ 0 h 384810"/>
                    <a:gd name="connsiteX2" fmla="*/ 1760220 w 1760220"/>
                    <a:gd name="connsiteY2" fmla="*/ 0 h 384810"/>
                    <a:gd name="connsiteX3" fmla="*/ 1518644 w 1760220"/>
                    <a:gd name="connsiteY3" fmla="*/ 384810 h 384810"/>
                    <a:gd name="connsiteX4" fmla="*/ 0 w 1760220"/>
                    <a:gd name="connsiteY4" fmla="*/ 384810 h 3848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0220" h="384810">
                      <a:moveTo>
                        <a:pt x="0" y="384810"/>
                      </a:moveTo>
                      <a:lnTo>
                        <a:pt x="241576" y="0"/>
                      </a:lnTo>
                      <a:lnTo>
                        <a:pt x="1760220" y="0"/>
                      </a:lnTo>
                      <a:lnTo>
                        <a:pt x="1518644" y="384810"/>
                      </a:lnTo>
                      <a:lnTo>
                        <a:pt x="0" y="38481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48"/>
                <p:cNvSpPr/>
                <p:nvPr/>
              </p:nvSpPr>
              <p:spPr>
                <a:xfrm>
                  <a:off x="3667126" y="3109912"/>
                  <a:ext cx="1857376" cy="914400"/>
                </a:xfrm>
                <a:custGeom>
                  <a:avLst/>
                  <a:gdLst>
                    <a:gd name="connsiteX0" fmla="*/ 0 w 1524000"/>
                    <a:gd name="connsiteY0" fmla="*/ 0 h 838200"/>
                    <a:gd name="connsiteX1" fmla="*/ 1524000 w 1524000"/>
                    <a:gd name="connsiteY1" fmla="*/ 0 h 838200"/>
                    <a:gd name="connsiteX2" fmla="*/ 1524000 w 1524000"/>
                    <a:gd name="connsiteY2" fmla="*/ 838200 h 838200"/>
                    <a:gd name="connsiteX3" fmla="*/ 0 w 1524000"/>
                    <a:gd name="connsiteY3" fmla="*/ 838200 h 838200"/>
                    <a:gd name="connsiteX4" fmla="*/ 0 w 1524000"/>
                    <a:gd name="connsiteY4" fmla="*/ 0 h 838200"/>
                    <a:gd name="connsiteX0" fmla="*/ 304800 w 1524000"/>
                    <a:gd name="connsiteY0" fmla="*/ 0 h 1238250"/>
                    <a:gd name="connsiteX1" fmla="*/ 1524000 w 1524000"/>
                    <a:gd name="connsiteY1" fmla="*/ 400050 h 1238250"/>
                    <a:gd name="connsiteX2" fmla="*/ 1524000 w 1524000"/>
                    <a:gd name="connsiteY2" fmla="*/ 1238250 h 1238250"/>
                    <a:gd name="connsiteX3" fmla="*/ 0 w 1524000"/>
                    <a:gd name="connsiteY3" fmla="*/ 1238250 h 1238250"/>
                    <a:gd name="connsiteX4" fmla="*/ 304800 w 1524000"/>
                    <a:gd name="connsiteY4" fmla="*/ 0 h 1238250"/>
                    <a:gd name="connsiteX0" fmla="*/ 304800 w 1752600"/>
                    <a:gd name="connsiteY0" fmla="*/ 0 h 1238250"/>
                    <a:gd name="connsiteX1" fmla="*/ 1752600 w 1752600"/>
                    <a:gd name="connsiteY1" fmla="*/ 400050 h 1238250"/>
                    <a:gd name="connsiteX2" fmla="*/ 1524000 w 1752600"/>
                    <a:gd name="connsiteY2" fmla="*/ 1238250 h 1238250"/>
                    <a:gd name="connsiteX3" fmla="*/ 0 w 1752600"/>
                    <a:gd name="connsiteY3" fmla="*/ 1238250 h 1238250"/>
                    <a:gd name="connsiteX4" fmla="*/ 304800 w 1752600"/>
                    <a:gd name="connsiteY4" fmla="*/ 0 h 1238250"/>
                    <a:gd name="connsiteX0" fmla="*/ 304800 w 1714500"/>
                    <a:gd name="connsiteY0" fmla="*/ 0 h 1238250"/>
                    <a:gd name="connsiteX1" fmla="*/ 1714500 w 1714500"/>
                    <a:gd name="connsiteY1" fmla="*/ 390525 h 1238250"/>
                    <a:gd name="connsiteX2" fmla="*/ 1524000 w 1714500"/>
                    <a:gd name="connsiteY2" fmla="*/ 1238250 h 1238250"/>
                    <a:gd name="connsiteX3" fmla="*/ 0 w 1714500"/>
                    <a:gd name="connsiteY3" fmla="*/ 1238250 h 1238250"/>
                    <a:gd name="connsiteX4" fmla="*/ 304800 w 1714500"/>
                    <a:gd name="connsiteY4" fmla="*/ 0 h 1238250"/>
                    <a:gd name="connsiteX0" fmla="*/ 263525 w 1714500"/>
                    <a:gd name="connsiteY0" fmla="*/ 0 h 1247775"/>
                    <a:gd name="connsiteX1" fmla="*/ 1714500 w 1714500"/>
                    <a:gd name="connsiteY1" fmla="*/ 400050 h 1247775"/>
                    <a:gd name="connsiteX2" fmla="*/ 1524000 w 1714500"/>
                    <a:gd name="connsiteY2" fmla="*/ 1247775 h 1247775"/>
                    <a:gd name="connsiteX3" fmla="*/ 0 w 1714500"/>
                    <a:gd name="connsiteY3" fmla="*/ 1247775 h 1247775"/>
                    <a:gd name="connsiteX4" fmla="*/ 263525 w 1714500"/>
                    <a:gd name="connsiteY4" fmla="*/ 0 h 1247775"/>
                    <a:gd name="connsiteX0" fmla="*/ 263525 w 1752600"/>
                    <a:gd name="connsiteY0" fmla="*/ 0 h 1247775"/>
                    <a:gd name="connsiteX1" fmla="*/ 1752600 w 1752600"/>
                    <a:gd name="connsiteY1" fmla="*/ 400050 h 1247775"/>
                    <a:gd name="connsiteX2" fmla="*/ 1524000 w 1752600"/>
                    <a:gd name="connsiteY2" fmla="*/ 1247775 h 1247775"/>
                    <a:gd name="connsiteX3" fmla="*/ 0 w 1752600"/>
                    <a:gd name="connsiteY3" fmla="*/ 1247775 h 1247775"/>
                    <a:gd name="connsiteX4" fmla="*/ 263525 w 1752600"/>
                    <a:gd name="connsiteY4" fmla="*/ 0 h 1247775"/>
                    <a:gd name="connsiteX0" fmla="*/ 409575 w 1752600"/>
                    <a:gd name="connsiteY0" fmla="*/ 0 h 1298575"/>
                    <a:gd name="connsiteX1" fmla="*/ 1752600 w 1752600"/>
                    <a:gd name="connsiteY1" fmla="*/ 450850 h 1298575"/>
                    <a:gd name="connsiteX2" fmla="*/ 1524000 w 1752600"/>
                    <a:gd name="connsiteY2" fmla="*/ 1298575 h 1298575"/>
                    <a:gd name="connsiteX3" fmla="*/ 0 w 1752600"/>
                    <a:gd name="connsiteY3" fmla="*/ 1298575 h 1298575"/>
                    <a:gd name="connsiteX4" fmla="*/ 409575 w 1752600"/>
                    <a:gd name="connsiteY4" fmla="*/ 0 h 1298575"/>
                    <a:gd name="connsiteX0" fmla="*/ 409575 w 1828800"/>
                    <a:gd name="connsiteY0" fmla="*/ 0 h 1298575"/>
                    <a:gd name="connsiteX1" fmla="*/ 1828800 w 1828800"/>
                    <a:gd name="connsiteY1" fmla="*/ 447675 h 1298575"/>
                    <a:gd name="connsiteX2" fmla="*/ 1524000 w 1828800"/>
                    <a:gd name="connsiteY2" fmla="*/ 1298575 h 1298575"/>
                    <a:gd name="connsiteX3" fmla="*/ 0 w 1828800"/>
                    <a:gd name="connsiteY3" fmla="*/ 1298575 h 1298575"/>
                    <a:gd name="connsiteX4" fmla="*/ 409575 w 1828800"/>
                    <a:gd name="connsiteY4" fmla="*/ 0 h 1298575"/>
                    <a:gd name="connsiteX0" fmla="*/ 409575 w 1857375"/>
                    <a:gd name="connsiteY0" fmla="*/ 0 h 1298575"/>
                    <a:gd name="connsiteX1" fmla="*/ 1857375 w 1857375"/>
                    <a:gd name="connsiteY1" fmla="*/ 447675 h 1298575"/>
                    <a:gd name="connsiteX2" fmla="*/ 1524000 w 1857375"/>
                    <a:gd name="connsiteY2" fmla="*/ 1298575 h 1298575"/>
                    <a:gd name="connsiteX3" fmla="*/ 0 w 1857375"/>
                    <a:gd name="connsiteY3" fmla="*/ 1298575 h 1298575"/>
                    <a:gd name="connsiteX4" fmla="*/ 409575 w 1857375"/>
                    <a:gd name="connsiteY4" fmla="*/ 0 h 1298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57375" h="1298575">
                      <a:moveTo>
                        <a:pt x="409575" y="0"/>
                      </a:moveTo>
                      <a:lnTo>
                        <a:pt x="1857375" y="447675"/>
                      </a:lnTo>
                      <a:lnTo>
                        <a:pt x="1524000" y="1298575"/>
                      </a:lnTo>
                      <a:lnTo>
                        <a:pt x="0" y="1298575"/>
                      </a:lnTo>
                      <a:lnTo>
                        <a:pt x="409575" y="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4" name="Text Placeholder 3"/>
              <p:cNvSpPr txBox="1">
                <a:spLocks/>
              </p:cNvSpPr>
              <p:nvPr/>
            </p:nvSpPr>
            <p:spPr>
              <a:xfrm rot="16200000">
                <a:off x="1438052" y="3780957"/>
                <a:ext cx="352047" cy="801415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>
                <a:lvl1pPr marL="0" indent="0" algn="ctr">
                  <a:buNone/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377">
                  <a:spcBef>
                    <a:spcPct val="20000"/>
                  </a:spcBef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cs typeface="+mj-cs"/>
                  </a:rPr>
                  <a:t>02</a:t>
                </a:r>
              </a:p>
            </p:txBody>
          </p:sp>
        </p:grpSp>
      </p:grpSp>
      <p:sp>
        <p:nvSpPr>
          <p:cNvPr id="29" name="28 Rectángulo"/>
          <p:cNvSpPr/>
          <p:nvPr/>
        </p:nvSpPr>
        <p:spPr>
          <a:xfrm>
            <a:off x="3364524" y="214454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Violencia</a:t>
            </a:r>
            <a:r>
              <a:rPr lang="en-US" sz="2800" b="1" dirty="0">
                <a:solidFill>
                  <a:schemeClr val="bg1"/>
                </a:solidFill>
              </a:rPr>
              <a:t> y </a:t>
            </a:r>
            <a:r>
              <a:rPr lang="en-US" sz="2800" b="1" dirty="0" err="1">
                <a:solidFill>
                  <a:schemeClr val="bg1"/>
                </a:solidFill>
              </a:rPr>
              <a:t>Delito</a:t>
            </a:r>
            <a:r>
              <a:rPr lang="en-US" sz="2800" b="1" dirty="0">
                <a:solidFill>
                  <a:schemeClr val="bg1"/>
                </a:solidFill>
              </a:rPr>
              <a:t> en América Latina </a:t>
            </a:r>
            <a:r>
              <a:rPr lang="en-US" sz="2800" b="1" dirty="0" err="1">
                <a:solidFill>
                  <a:schemeClr val="bg1"/>
                </a:solidFill>
              </a:rPr>
              <a:t>desde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hace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varias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décadas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3434860" y="4700953"/>
            <a:ext cx="532227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Acceso</a:t>
            </a:r>
            <a:r>
              <a:rPr lang="en-US" sz="2800" b="1" dirty="0">
                <a:solidFill>
                  <a:schemeClr val="bg1"/>
                </a:solidFill>
              </a:rPr>
              <a:t> a la Justicia Penal </a:t>
            </a:r>
            <a:r>
              <a:rPr lang="en-US" sz="2800" b="1" dirty="0" err="1">
                <a:solidFill>
                  <a:schemeClr val="bg1"/>
                </a:solidFill>
              </a:rPr>
              <a:t>desde</a:t>
            </a:r>
            <a:r>
              <a:rPr lang="en-US" sz="2800" b="1" dirty="0">
                <a:solidFill>
                  <a:schemeClr val="bg1"/>
                </a:solidFill>
              </a:rPr>
              <a:t> el </a:t>
            </a:r>
            <a:r>
              <a:rPr lang="en-US" sz="2800" b="1" dirty="0" err="1">
                <a:solidFill>
                  <a:schemeClr val="bg1"/>
                </a:solidFill>
              </a:rPr>
              <a:t>año</a:t>
            </a:r>
            <a:r>
              <a:rPr lang="en-US" sz="2800" b="1" dirty="0">
                <a:solidFill>
                  <a:schemeClr val="bg1"/>
                </a:solidFill>
              </a:rPr>
              <a:t> 2010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5033" y="413937"/>
            <a:ext cx="11266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5168"/>
                </a:solidFill>
                <a:latin typeface="Gill Sans MT"/>
                <a:cs typeface="Gill Sans MT"/>
              </a:rPr>
              <a:t>VIOLENCIA Y DELITO EN LA REGIÓN 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0" y="0"/>
            <a:ext cx="12174362" cy="1139975"/>
            <a:chOff x="0" y="0"/>
            <a:chExt cx="12174362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6025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grpSp>
        <p:nvGrpSpPr>
          <p:cNvPr id="43" name="42 Grupo"/>
          <p:cNvGrpSpPr/>
          <p:nvPr/>
        </p:nvGrpSpPr>
        <p:grpSpPr>
          <a:xfrm>
            <a:off x="686586" y="1612332"/>
            <a:ext cx="9964616" cy="3557954"/>
            <a:chOff x="3505199" y="1143000"/>
            <a:chExt cx="5225845" cy="1331913"/>
          </a:xfrm>
        </p:grpSpPr>
        <p:sp>
          <p:nvSpPr>
            <p:cNvPr id="27" name="Text Placeholder 3"/>
            <p:cNvSpPr txBox="1">
              <a:spLocks/>
            </p:cNvSpPr>
            <p:nvPr/>
          </p:nvSpPr>
          <p:spPr>
            <a:xfrm>
              <a:off x="4355809" y="1143000"/>
              <a:ext cx="4375235" cy="691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endParaRPr lang="en-US" sz="1200" b="1" dirty="0">
                <a:solidFill>
                  <a:schemeClr val="bg2">
                    <a:lumMod val="50000"/>
                  </a:schemeClr>
                </a:solidFill>
                <a:cs typeface="+mj-cs"/>
              </a:endParaRPr>
            </a:p>
          </p:txBody>
        </p:sp>
        <p:grpSp>
          <p:nvGrpSpPr>
            <p:cNvPr id="28" name="Group 37"/>
            <p:cNvGrpSpPr/>
            <p:nvPr/>
          </p:nvGrpSpPr>
          <p:grpSpPr>
            <a:xfrm>
              <a:off x="3733800" y="1261737"/>
              <a:ext cx="439129" cy="358627"/>
              <a:chOff x="7886700" y="1338264"/>
              <a:chExt cx="623973" cy="509586"/>
            </a:xfrm>
          </p:grpSpPr>
          <p:sp>
            <p:nvSpPr>
              <p:cNvPr id="30" name="Rectangle 17"/>
              <p:cNvSpPr/>
              <p:nvPr/>
            </p:nvSpPr>
            <p:spPr>
              <a:xfrm>
                <a:off x="7886700" y="139065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7918365" y="1338264"/>
                <a:ext cx="592308" cy="492124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337" y="19"/>
                  </a:cxn>
                  <a:cxn ang="0">
                    <a:pos x="123" y="280"/>
                  </a:cxn>
                  <a:cxn ang="0">
                    <a:pos x="0" y="136"/>
                  </a:cxn>
                  <a:cxn ang="0">
                    <a:pos x="20" y="114"/>
                  </a:cxn>
                  <a:cxn ang="0">
                    <a:pos x="123" y="165"/>
                  </a:cxn>
                  <a:cxn ang="0">
                    <a:pos x="320" y="0"/>
                  </a:cxn>
                </a:cxnLst>
                <a:rect l="0" t="0" r="r" b="b"/>
                <a:pathLst>
                  <a:path w="337" h="280">
                    <a:moveTo>
                      <a:pt x="320" y="0"/>
                    </a:moveTo>
                    <a:lnTo>
                      <a:pt x="337" y="19"/>
                    </a:lnTo>
                    <a:lnTo>
                      <a:pt x="123" y="280"/>
                    </a:lnTo>
                    <a:lnTo>
                      <a:pt x="0" y="136"/>
                    </a:lnTo>
                    <a:lnTo>
                      <a:pt x="20" y="114"/>
                    </a:lnTo>
                    <a:lnTo>
                      <a:pt x="123" y="165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733800" y="1939693"/>
              <a:ext cx="439129" cy="358627"/>
              <a:chOff x="7886700" y="1338264"/>
              <a:chExt cx="623973" cy="509586"/>
            </a:xfrm>
          </p:grpSpPr>
          <p:sp>
            <p:nvSpPr>
              <p:cNvPr id="39" name="Rectangle 21"/>
              <p:cNvSpPr/>
              <p:nvPr/>
            </p:nvSpPr>
            <p:spPr>
              <a:xfrm>
                <a:off x="7886700" y="139065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7918365" y="1338264"/>
                <a:ext cx="592308" cy="492124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337" y="19"/>
                  </a:cxn>
                  <a:cxn ang="0">
                    <a:pos x="123" y="280"/>
                  </a:cxn>
                  <a:cxn ang="0">
                    <a:pos x="0" y="136"/>
                  </a:cxn>
                  <a:cxn ang="0">
                    <a:pos x="20" y="114"/>
                  </a:cxn>
                  <a:cxn ang="0">
                    <a:pos x="123" y="165"/>
                  </a:cxn>
                  <a:cxn ang="0">
                    <a:pos x="320" y="0"/>
                  </a:cxn>
                </a:cxnLst>
                <a:rect l="0" t="0" r="r" b="b"/>
                <a:pathLst>
                  <a:path w="337" h="280">
                    <a:moveTo>
                      <a:pt x="320" y="0"/>
                    </a:moveTo>
                    <a:lnTo>
                      <a:pt x="337" y="19"/>
                    </a:lnTo>
                    <a:lnTo>
                      <a:pt x="123" y="280"/>
                    </a:lnTo>
                    <a:lnTo>
                      <a:pt x="0" y="136"/>
                    </a:lnTo>
                    <a:lnTo>
                      <a:pt x="20" y="114"/>
                    </a:lnTo>
                    <a:lnTo>
                      <a:pt x="123" y="165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1" name="Straight Connector 36"/>
            <p:cNvCxnSpPr/>
            <p:nvPr/>
          </p:nvCxnSpPr>
          <p:spPr>
            <a:xfrm>
              <a:off x="3505199" y="1781175"/>
              <a:ext cx="5206181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37"/>
            <p:cNvCxnSpPr/>
            <p:nvPr/>
          </p:nvCxnSpPr>
          <p:spPr>
            <a:xfrm>
              <a:off x="3505199" y="2473325"/>
              <a:ext cx="5206181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43 CuadroTexto"/>
          <p:cNvSpPr txBox="1"/>
          <p:nvPr/>
        </p:nvSpPr>
        <p:spPr>
          <a:xfrm>
            <a:off x="2205872" y="1473039"/>
            <a:ext cx="8626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/>
              <a:t>Durante décadas el ILANUD ha utilizado los dos indicadores globales propuestos para la meta 16.3. relacionados con las tasas de victimización y con las tasas de personas privadas de libertad sin condena. </a:t>
            </a:r>
          </a:p>
          <a:p>
            <a:pPr algn="just"/>
            <a:endParaRPr lang="es-CR" sz="24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274277" y="3544899"/>
            <a:ext cx="8499231" cy="196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/>
              <a:t>De hecho, los indicadores del planteamiento central del ILANUD sobre el panorama de la criminalidad en la región son: las tasas de homicidio intencional (16.1.1), junto con las tasas de victimización (16.3.1) interrelacionadas con otras variables sociales como es la inequidad en la distribución del ingreso.</a:t>
            </a:r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5033" y="413937"/>
            <a:ext cx="1126696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5168"/>
                </a:solidFill>
                <a:latin typeface="Gill Sans MT"/>
                <a:cs typeface="Gill Sans MT"/>
              </a:rPr>
              <a:t>REPORTES DEL ILANUD RESPECTO DE LA META 16.3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-5698" y="0"/>
            <a:ext cx="12180060" cy="1139975"/>
            <a:chOff x="-5698" y="0"/>
            <a:chExt cx="12180060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-5698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grpSp>
        <p:nvGrpSpPr>
          <p:cNvPr id="3" name="42 Grupo"/>
          <p:cNvGrpSpPr/>
          <p:nvPr/>
        </p:nvGrpSpPr>
        <p:grpSpPr>
          <a:xfrm>
            <a:off x="761999" y="1846384"/>
            <a:ext cx="9964616" cy="3557954"/>
            <a:chOff x="3505199" y="1143000"/>
            <a:chExt cx="5225845" cy="1331913"/>
          </a:xfrm>
        </p:grpSpPr>
        <p:sp>
          <p:nvSpPr>
            <p:cNvPr id="27" name="Text Placeholder 3"/>
            <p:cNvSpPr txBox="1">
              <a:spLocks/>
            </p:cNvSpPr>
            <p:nvPr/>
          </p:nvSpPr>
          <p:spPr>
            <a:xfrm>
              <a:off x="4355809" y="1143000"/>
              <a:ext cx="4375235" cy="691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endParaRPr lang="en-US" sz="1200" b="1" dirty="0">
                <a:solidFill>
                  <a:schemeClr val="bg2">
                    <a:lumMod val="50000"/>
                  </a:schemeClr>
                </a:solidFill>
                <a:cs typeface="+mj-cs"/>
              </a:endParaRPr>
            </a:p>
          </p:txBody>
        </p:sp>
        <p:grpSp>
          <p:nvGrpSpPr>
            <p:cNvPr id="4" name="Group 37"/>
            <p:cNvGrpSpPr/>
            <p:nvPr/>
          </p:nvGrpSpPr>
          <p:grpSpPr>
            <a:xfrm>
              <a:off x="3733800" y="1261737"/>
              <a:ext cx="439129" cy="358627"/>
              <a:chOff x="7886700" y="1338264"/>
              <a:chExt cx="623973" cy="509586"/>
            </a:xfrm>
          </p:grpSpPr>
          <p:sp>
            <p:nvSpPr>
              <p:cNvPr id="30" name="Rectangle 17"/>
              <p:cNvSpPr/>
              <p:nvPr/>
            </p:nvSpPr>
            <p:spPr>
              <a:xfrm>
                <a:off x="7886700" y="139065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7918365" y="1338264"/>
                <a:ext cx="592308" cy="492124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337" y="19"/>
                  </a:cxn>
                  <a:cxn ang="0">
                    <a:pos x="123" y="280"/>
                  </a:cxn>
                  <a:cxn ang="0">
                    <a:pos x="0" y="136"/>
                  </a:cxn>
                  <a:cxn ang="0">
                    <a:pos x="20" y="114"/>
                  </a:cxn>
                  <a:cxn ang="0">
                    <a:pos x="123" y="165"/>
                  </a:cxn>
                  <a:cxn ang="0">
                    <a:pos x="320" y="0"/>
                  </a:cxn>
                </a:cxnLst>
                <a:rect l="0" t="0" r="r" b="b"/>
                <a:pathLst>
                  <a:path w="337" h="280">
                    <a:moveTo>
                      <a:pt x="320" y="0"/>
                    </a:moveTo>
                    <a:lnTo>
                      <a:pt x="337" y="19"/>
                    </a:lnTo>
                    <a:lnTo>
                      <a:pt x="123" y="280"/>
                    </a:lnTo>
                    <a:lnTo>
                      <a:pt x="0" y="136"/>
                    </a:lnTo>
                    <a:lnTo>
                      <a:pt x="20" y="114"/>
                    </a:lnTo>
                    <a:lnTo>
                      <a:pt x="123" y="165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37"/>
            <p:cNvGrpSpPr/>
            <p:nvPr/>
          </p:nvGrpSpPr>
          <p:grpSpPr>
            <a:xfrm>
              <a:off x="3733800" y="1939693"/>
              <a:ext cx="439129" cy="358627"/>
              <a:chOff x="7886700" y="1338264"/>
              <a:chExt cx="623973" cy="509586"/>
            </a:xfrm>
          </p:grpSpPr>
          <p:sp>
            <p:nvSpPr>
              <p:cNvPr id="39" name="Rectangle 21"/>
              <p:cNvSpPr/>
              <p:nvPr/>
            </p:nvSpPr>
            <p:spPr>
              <a:xfrm>
                <a:off x="7886700" y="139065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7918365" y="1338264"/>
                <a:ext cx="592308" cy="492124"/>
              </a:xfrm>
              <a:custGeom>
                <a:avLst/>
                <a:gdLst/>
                <a:ahLst/>
                <a:cxnLst>
                  <a:cxn ang="0">
                    <a:pos x="320" y="0"/>
                  </a:cxn>
                  <a:cxn ang="0">
                    <a:pos x="337" y="19"/>
                  </a:cxn>
                  <a:cxn ang="0">
                    <a:pos x="123" y="280"/>
                  </a:cxn>
                  <a:cxn ang="0">
                    <a:pos x="0" y="136"/>
                  </a:cxn>
                  <a:cxn ang="0">
                    <a:pos x="20" y="114"/>
                  </a:cxn>
                  <a:cxn ang="0">
                    <a:pos x="123" y="165"/>
                  </a:cxn>
                  <a:cxn ang="0">
                    <a:pos x="320" y="0"/>
                  </a:cxn>
                </a:cxnLst>
                <a:rect l="0" t="0" r="r" b="b"/>
                <a:pathLst>
                  <a:path w="337" h="280">
                    <a:moveTo>
                      <a:pt x="320" y="0"/>
                    </a:moveTo>
                    <a:lnTo>
                      <a:pt x="337" y="19"/>
                    </a:lnTo>
                    <a:lnTo>
                      <a:pt x="123" y="280"/>
                    </a:lnTo>
                    <a:lnTo>
                      <a:pt x="0" y="136"/>
                    </a:lnTo>
                    <a:lnTo>
                      <a:pt x="20" y="114"/>
                    </a:lnTo>
                    <a:lnTo>
                      <a:pt x="123" y="165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1" name="Straight Connector 36"/>
            <p:cNvCxnSpPr/>
            <p:nvPr/>
          </p:nvCxnSpPr>
          <p:spPr>
            <a:xfrm>
              <a:off x="3505199" y="1781175"/>
              <a:ext cx="5206181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37"/>
            <p:cNvCxnSpPr/>
            <p:nvPr/>
          </p:nvCxnSpPr>
          <p:spPr>
            <a:xfrm>
              <a:off x="3505199" y="2473325"/>
              <a:ext cx="5206181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43 CuadroTexto"/>
          <p:cNvSpPr txBox="1"/>
          <p:nvPr/>
        </p:nvSpPr>
        <p:spPr>
          <a:xfrm>
            <a:off x="2332892" y="2250832"/>
            <a:ext cx="8499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/>
              <a:t>Personas detenidas no sentenciadas como proporción de la población penitenciaria en general (indicador 16.3.2)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2274277" y="3634154"/>
            <a:ext cx="8499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200" dirty="0"/>
              <a:t>Propuestas del ILANUD para esta meta: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919047" y="4173415"/>
            <a:ext cx="8135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200" dirty="0"/>
              <a:t>-  Número de muertes de mujeres transexuales en el último año</a:t>
            </a:r>
          </a:p>
          <a:p>
            <a:pPr algn="just"/>
            <a:r>
              <a:rPr lang="es-CR" sz="2200" dirty="0"/>
              <a:t>-  Número de mujeres víctimas de homicidio por motivos de género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2919047" y="4942856"/>
            <a:ext cx="8279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200" dirty="0"/>
              <a:t>- Tasas de defensores públicos por 100.000 habitantes</a:t>
            </a:r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5033" y="413937"/>
            <a:ext cx="11266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5168"/>
                </a:solidFill>
                <a:latin typeface="Gill Sans MT"/>
                <a:cs typeface="Gill Sans MT"/>
              </a:rPr>
              <a:t>RECIENTES REPORTES SOBRE ACCESO LA JUSTICIA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-5698" y="0"/>
            <a:ext cx="12180060" cy="1139975"/>
            <a:chOff x="-5698" y="0"/>
            <a:chExt cx="12180060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-5698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54" name="53 CuadroTexto"/>
          <p:cNvSpPr txBox="1"/>
          <p:nvPr/>
        </p:nvSpPr>
        <p:spPr>
          <a:xfrm>
            <a:off x="707010" y="4161693"/>
            <a:ext cx="992582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R" sz="2800" b="1" dirty="0"/>
          </a:p>
          <a:p>
            <a:pPr algn="just"/>
            <a:r>
              <a:rPr lang="es-CR" sz="2800" b="1" dirty="0"/>
              <a:t>Notas metodológicas: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s-CR" sz="2000" dirty="0"/>
              <a:t>Elección y validación de las variables y del cuestionario   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s-CR" sz="2000" dirty="0"/>
              <a:t>Interpretación de la información</a:t>
            </a:r>
          </a:p>
          <a:p>
            <a:pPr algn="just">
              <a:lnSpc>
                <a:spcPct val="150000"/>
              </a:lnSpc>
            </a:pPr>
            <a:r>
              <a:rPr lang="es-CR" sz="2000" dirty="0"/>
              <a:t>-      Consideraciones sobre las tendencias regionales (países federales, región diversa)  	 </a:t>
            </a:r>
          </a:p>
          <a:p>
            <a:pPr algn="just">
              <a:lnSpc>
                <a:spcPct val="150000"/>
              </a:lnSpc>
            </a:pPr>
            <a:endParaRPr lang="es-CR" sz="2800" b="1" dirty="0"/>
          </a:p>
        </p:txBody>
      </p:sp>
      <p:grpSp>
        <p:nvGrpSpPr>
          <p:cNvPr id="50" name="Group 209"/>
          <p:cNvGrpSpPr/>
          <p:nvPr/>
        </p:nvGrpSpPr>
        <p:grpSpPr>
          <a:xfrm>
            <a:off x="2090479" y="1717550"/>
            <a:ext cx="557761" cy="515870"/>
            <a:chOff x="356639" y="1113638"/>
            <a:chExt cx="898918" cy="886612"/>
          </a:xfrm>
        </p:grpSpPr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356639" y="1295563"/>
              <a:ext cx="720255" cy="7046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tx1">
                    <a:lumMod val="25000"/>
                    <a:lumOff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193"/>
            <p:cNvGrpSpPr/>
            <p:nvPr/>
          </p:nvGrpSpPr>
          <p:grpSpPr>
            <a:xfrm>
              <a:off x="381000" y="1113638"/>
              <a:ext cx="874557" cy="886612"/>
              <a:chOff x="381000" y="1113638"/>
              <a:chExt cx="874557" cy="886612"/>
            </a:xfrm>
          </p:grpSpPr>
          <p:sp>
            <p:nvSpPr>
              <p:cNvPr id="56" name="Freeform 6"/>
              <p:cNvSpPr>
                <a:spLocks/>
              </p:cNvSpPr>
              <p:nvPr/>
            </p:nvSpPr>
            <p:spPr bwMode="auto">
              <a:xfrm>
                <a:off x="381000" y="1113638"/>
                <a:ext cx="697015" cy="886612"/>
              </a:xfrm>
              <a:custGeom>
                <a:avLst/>
                <a:gdLst>
                  <a:gd name="T0" fmla="*/ 636 w 636"/>
                  <a:gd name="T1" fmla="*/ 809 h 809"/>
                  <a:gd name="T2" fmla="*/ 0 w 636"/>
                  <a:gd name="T3" fmla="*/ 638 h 809"/>
                  <a:gd name="T4" fmla="*/ 0 w 636"/>
                  <a:gd name="T5" fmla="*/ 0 h 809"/>
                  <a:gd name="T6" fmla="*/ 636 w 636"/>
                  <a:gd name="T7" fmla="*/ 166 h 809"/>
                  <a:gd name="T8" fmla="*/ 636 w 636"/>
                  <a:gd name="T9" fmla="*/ 809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6" h="809">
                    <a:moveTo>
                      <a:pt x="636" y="809"/>
                    </a:moveTo>
                    <a:lnTo>
                      <a:pt x="0" y="638"/>
                    </a:lnTo>
                    <a:lnTo>
                      <a:pt x="0" y="0"/>
                    </a:lnTo>
                    <a:lnTo>
                      <a:pt x="636" y="166"/>
                    </a:lnTo>
                    <a:lnTo>
                      <a:pt x="636" y="8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1078015" y="1295563"/>
                <a:ext cx="177542" cy="704687"/>
              </a:xfrm>
              <a:custGeom>
                <a:avLst/>
                <a:gdLst>
                  <a:gd name="T0" fmla="*/ 0 w 162"/>
                  <a:gd name="T1" fmla="*/ 0 h 643"/>
                  <a:gd name="T2" fmla="*/ 162 w 162"/>
                  <a:gd name="T3" fmla="*/ 324 h 643"/>
                  <a:gd name="T4" fmla="*/ 0 w 162"/>
                  <a:gd name="T5" fmla="*/ 643 h 643"/>
                  <a:gd name="T6" fmla="*/ 0 w 162"/>
                  <a:gd name="T7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2" h="643">
                    <a:moveTo>
                      <a:pt x="0" y="0"/>
                    </a:moveTo>
                    <a:lnTo>
                      <a:pt x="162" y="324"/>
                    </a:lnTo>
                    <a:lnTo>
                      <a:pt x="0" y="6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0"/>
              <p:cNvSpPr>
                <a:spLocks/>
              </p:cNvSpPr>
              <p:nvPr/>
            </p:nvSpPr>
            <p:spPr bwMode="auto">
              <a:xfrm>
                <a:off x="794168" y="1409541"/>
                <a:ext cx="128225" cy="357275"/>
              </a:xfrm>
              <a:custGeom>
                <a:avLst/>
                <a:gdLst>
                  <a:gd name="T0" fmla="*/ 117 w 117"/>
                  <a:gd name="T1" fmla="*/ 0 h 326"/>
                  <a:gd name="T2" fmla="*/ 3 w 117"/>
                  <a:gd name="T3" fmla="*/ 3 h 326"/>
                  <a:gd name="T4" fmla="*/ 0 w 117"/>
                  <a:gd name="T5" fmla="*/ 57 h 326"/>
                  <a:gd name="T6" fmla="*/ 54 w 117"/>
                  <a:gd name="T7" fmla="*/ 66 h 326"/>
                  <a:gd name="T8" fmla="*/ 39 w 117"/>
                  <a:gd name="T9" fmla="*/ 316 h 326"/>
                  <a:gd name="T10" fmla="*/ 97 w 117"/>
                  <a:gd name="T11" fmla="*/ 326 h 326"/>
                  <a:gd name="T12" fmla="*/ 117 w 117"/>
                  <a:gd name="T13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326">
                    <a:moveTo>
                      <a:pt x="117" y="0"/>
                    </a:moveTo>
                    <a:lnTo>
                      <a:pt x="3" y="3"/>
                    </a:lnTo>
                    <a:lnTo>
                      <a:pt x="0" y="57"/>
                    </a:lnTo>
                    <a:lnTo>
                      <a:pt x="54" y="66"/>
                    </a:lnTo>
                    <a:lnTo>
                      <a:pt x="39" y="316"/>
                    </a:lnTo>
                    <a:lnTo>
                      <a:pt x="97" y="326"/>
                    </a:lnTo>
                    <a:lnTo>
                      <a:pt x="1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9" name="Group 62"/>
              <p:cNvGrpSpPr/>
              <p:nvPr/>
            </p:nvGrpSpPr>
            <p:grpSpPr>
              <a:xfrm>
                <a:off x="545510" y="1368667"/>
                <a:ext cx="359860" cy="400840"/>
                <a:chOff x="8182158" y="3167892"/>
                <a:chExt cx="359860" cy="400840"/>
              </a:xfrm>
              <a:solidFill>
                <a:schemeClr val="bg1"/>
              </a:solidFill>
            </p:grpSpPr>
            <p:sp>
              <p:nvSpPr>
                <p:cNvPr id="60" name="Freeform 17"/>
                <p:cNvSpPr>
                  <a:spLocks noEditPoints="1"/>
                </p:cNvSpPr>
                <p:nvPr/>
              </p:nvSpPr>
              <p:spPr bwMode="auto">
                <a:xfrm>
                  <a:off x="8182158" y="3167892"/>
                  <a:ext cx="194657" cy="366262"/>
                </a:xfrm>
                <a:custGeom>
                  <a:avLst/>
                  <a:gdLst>
                    <a:gd name="T0" fmla="*/ 46 w 99"/>
                    <a:gd name="T1" fmla="*/ 153 h 187"/>
                    <a:gd name="T2" fmla="*/ 34 w 99"/>
                    <a:gd name="T3" fmla="*/ 142 h 187"/>
                    <a:gd name="T4" fmla="*/ 32 w 99"/>
                    <a:gd name="T5" fmla="*/ 112 h 187"/>
                    <a:gd name="T6" fmla="*/ 35 w 99"/>
                    <a:gd name="T7" fmla="*/ 70 h 187"/>
                    <a:gd name="T8" fmla="*/ 41 w 99"/>
                    <a:gd name="T9" fmla="*/ 41 h 187"/>
                    <a:gd name="T10" fmla="*/ 53 w 99"/>
                    <a:gd name="T11" fmla="*/ 35 h 187"/>
                    <a:gd name="T12" fmla="*/ 64 w 99"/>
                    <a:gd name="T13" fmla="*/ 46 h 187"/>
                    <a:gd name="T14" fmla="*/ 66 w 99"/>
                    <a:gd name="T15" fmla="*/ 75 h 187"/>
                    <a:gd name="T16" fmla="*/ 64 w 99"/>
                    <a:gd name="T17" fmla="*/ 118 h 187"/>
                    <a:gd name="T18" fmla="*/ 58 w 99"/>
                    <a:gd name="T19" fmla="*/ 147 h 187"/>
                    <a:gd name="T20" fmla="*/ 46 w 99"/>
                    <a:gd name="T21" fmla="*/ 153 h 187"/>
                    <a:gd name="T22" fmla="*/ 55 w 99"/>
                    <a:gd name="T23" fmla="*/ 3 h 187"/>
                    <a:gd name="T24" fmla="*/ 19 w 99"/>
                    <a:gd name="T25" fmla="*/ 15 h 187"/>
                    <a:gd name="T26" fmla="*/ 3 w 99"/>
                    <a:gd name="T27" fmla="*/ 67 h 187"/>
                    <a:gd name="T28" fmla="*/ 1 w 99"/>
                    <a:gd name="T29" fmla="*/ 104 h 187"/>
                    <a:gd name="T30" fmla="*/ 11 w 99"/>
                    <a:gd name="T31" fmla="*/ 161 h 187"/>
                    <a:gd name="T32" fmla="*/ 44 w 99"/>
                    <a:gd name="T33" fmla="*/ 185 h 187"/>
                    <a:gd name="T34" fmla="*/ 79 w 99"/>
                    <a:gd name="T35" fmla="*/ 173 h 187"/>
                    <a:gd name="T36" fmla="*/ 95 w 99"/>
                    <a:gd name="T37" fmla="*/ 121 h 187"/>
                    <a:gd name="T38" fmla="*/ 97 w 99"/>
                    <a:gd name="T39" fmla="*/ 84 h 187"/>
                    <a:gd name="T40" fmla="*/ 88 w 99"/>
                    <a:gd name="T41" fmla="*/ 27 h 187"/>
                    <a:gd name="T42" fmla="*/ 55 w 99"/>
                    <a:gd name="T43" fmla="*/ 3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9" h="187">
                      <a:moveTo>
                        <a:pt x="46" y="153"/>
                      </a:moveTo>
                      <a:cubicBezTo>
                        <a:pt x="40" y="152"/>
                        <a:pt x="37" y="149"/>
                        <a:pt x="34" y="142"/>
                      </a:cubicBezTo>
                      <a:cubicBezTo>
                        <a:pt x="32" y="136"/>
                        <a:pt x="31" y="126"/>
                        <a:pt x="32" y="112"/>
                      </a:cubicBezTo>
                      <a:cubicBezTo>
                        <a:pt x="35" y="70"/>
                        <a:pt x="35" y="70"/>
                        <a:pt x="35" y="70"/>
                      </a:cubicBezTo>
                      <a:cubicBezTo>
                        <a:pt x="36" y="56"/>
                        <a:pt x="38" y="47"/>
                        <a:pt x="41" y="41"/>
                      </a:cubicBezTo>
                      <a:cubicBezTo>
                        <a:pt x="44" y="36"/>
                        <a:pt x="48" y="34"/>
                        <a:pt x="53" y="35"/>
                      </a:cubicBezTo>
                      <a:cubicBezTo>
                        <a:pt x="58" y="35"/>
                        <a:pt x="62" y="39"/>
                        <a:pt x="64" y="46"/>
                      </a:cubicBezTo>
                      <a:cubicBezTo>
                        <a:pt x="66" y="52"/>
                        <a:pt x="67" y="62"/>
                        <a:pt x="66" y="75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cubicBezTo>
                        <a:pt x="63" y="132"/>
                        <a:pt x="61" y="141"/>
                        <a:pt x="58" y="147"/>
                      </a:cubicBezTo>
                      <a:cubicBezTo>
                        <a:pt x="55" y="152"/>
                        <a:pt x="51" y="154"/>
                        <a:pt x="46" y="153"/>
                      </a:cubicBezTo>
                      <a:moveTo>
                        <a:pt x="55" y="3"/>
                      </a:moveTo>
                      <a:cubicBezTo>
                        <a:pt x="40" y="0"/>
                        <a:pt x="29" y="5"/>
                        <a:pt x="19" y="15"/>
                      </a:cubicBezTo>
                      <a:cubicBezTo>
                        <a:pt x="10" y="26"/>
                        <a:pt x="5" y="43"/>
                        <a:pt x="3" y="67"/>
                      </a:cubicBezTo>
                      <a:cubicBezTo>
                        <a:pt x="1" y="104"/>
                        <a:pt x="1" y="104"/>
                        <a:pt x="1" y="104"/>
                      </a:cubicBezTo>
                      <a:cubicBezTo>
                        <a:pt x="0" y="128"/>
                        <a:pt x="3" y="147"/>
                        <a:pt x="11" y="161"/>
                      </a:cubicBezTo>
                      <a:cubicBezTo>
                        <a:pt x="18" y="174"/>
                        <a:pt x="29" y="182"/>
                        <a:pt x="44" y="185"/>
                      </a:cubicBezTo>
                      <a:cubicBezTo>
                        <a:pt x="58" y="187"/>
                        <a:pt x="70" y="183"/>
                        <a:pt x="79" y="173"/>
                      </a:cubicBezTo>
                      <a:cubicBezTo>
                        <a:pt x="88" y="162"/>
                        <a:pt x="94" y="145"/>
                        <a:pt x="95" y="121"/>
                      </a:cubicBezTo>
                      <a:cubicBezTo>
                        <a:pt x="97" y="84"/>
                        <a:pt x="97" y="84"/>
                        <a:pt x="97" y="84"/>
                      </a:cubicBezTo>
                      <a:cubicBezTo>
                        <a:pt x="99" y="60"/>
                        <a:pt x="96" y="41"/>
                        <a:pt x="88" y="27"/>
                      </a:cubicBezTo>
                      <a:cubicBezTo>
                        <a:pt x="80" y="14"/>
                        <a:pt x="69" y="6"/>
                        <a:pt x="55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18"/>
                <p:cNvSpPr>
                  <a:spLocks/>
                </p:cNvSpPr>
                <p:nvPr/>
              </p:nvSpPr>
              <p:spPr bwMode="auto">
                <a:xfrm>
                  <a:off x="8417796" y="3222960"/>
                  <a:ext cx="124222" cy="345772"/>
                </a:xfrm>
                <a:custGeom>
                  <a:avLst/>
                  <a:gdLst>
                    <a:gd name="T0" fmla="*/ 97 w 97"/>
                    <a:gd name="T1" fmla="*/ 0 h 270"/>
                    <a:gd name="T2" fmla="*/ 3 w 97"/>
                    <a:gd name="T3" fmla="*/ 3 h 270"/>
                    <a:gd name="T4" fmla="*/ 0 w 97"/>
                    <a:gd name="T5" fmla="*/ 47 h 270"/>
                    <a:gd name="T6" fmla="*/ 47 w 97"/>
                    <a:gd name="T7" fmla="*/ 55 h 270"/>
                    <a:gd name="T8" fmla="*/ 33 w 97"/>
                    <a:gd name="T9" fmla="*/ 263 h 270"/>
                    <a:gd name="T10" fmla="*/ 80 w 97"/>
                    <a:gd name="T11" fmla="*/ 270 h 270"/>
                    <a:gd name="T12" fmla="*/ 97 w 97"/>
                    <a:gd name="T13" fmla="*/ 0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7" h="270">
                      <a:moveTo>
                        <a:pt x="97" y="0"/>
                      </a:moveTo>
                      <a:lnTo>
                        <a:pt x="3" y="3"/>
                      </a:lnTo>
                      <a:lnTo>
                        <a:pt x="0" y="47"/>
                      </a:lnTo>
                      <a:lnTo>
                        <a:pt x="47" y="55"/>
                      </a:lnTo>
                      <a:lnTo>
                        <a:pt x="33" y="263"/>
                      </a:lnTo>
                      <a:lnTo>
                        <a:pt x="80" y="270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19"/>
                <p:cNvSpPr>
                  <a:spLocks/>
                </p:cNvSpPr>
                <p:nvPr/>
              </p:nvSpPr>
              <p:spPr bwMode="auto">
                <a:xfrm>
                  <a:off x="8417796" y="3222960"/>
                  <a:ext cx="124222" cy="345772"/>
                </a:xfrm>
                <a:custGeom>
                  <a:avLst/>
                  <a:gdLst>
                    <a:gd name="T0" fmla="*/ 97 w 97"/>
                    <a:gd name="T1" fmla="*/ 0 h 270"/>
                    <a:gd name="T2" fmla="*/ 3 w 97"/>
                    <a:gd name="T3" fmla="*/ 3 h 270"/>
                    <a:gd name="T4" fmla="*/ 0 w 97"/>
                    <a:gd name="T5" fmla="*/ 47 h 270"/>
                    <a:gd name="T6" fmla="*/ 47 w 97"/>
                    <a:gd name="T7" fmla="*/ 55 h 270"/>
                    <a:gd name="T8" fmla="*/ 33 w 97"/>
                    <a:gd name="T9" fmla="*/ 263 h 270"/>
                    <a:gd name="T10" fmla="*/ 80 w 97"/>
                    <a:gd name="T11" fmla="*/ 270 h 270"/>
                    <a:gd name="T12" fmla="*/ 97 w 97"/>
                    <a:gd name="T13" fmla="*/ 0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7" h="270">
                      <a:moveTo>
                        <a:pt x="97" y="0"/>
                      </a:moveTo>
                      <a:lnTo>
                        <a:pt x="3" y="3"/>
                      </a:lnTo>
                      <a:lnTo>
                        <a:pt x="0" y="47"/>
                      </a:lnTo>
                      <a:lnTo>
                        <a:pt x="47" y="55"/>
                      </a:lnTo>
                      <a:lnTo>
                        <a:pt x="33" y="263"/>
                      </a:lnTo>
                      <a:lnTo>
                        <a:pt x="80" y="270"/>
                      </a:lnTo>
                      <a:lnTo>
                        <a:pt x="97" y="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3" name="62 CuadroTexto"/>
          <p:cNvSpPr txBox="1"/>
          <p:nvPr/>
        </p:nvSpPr>
        <p:spPr>
          <a:xfrm>
            <a:off x="2756732" y="1453551"/>
            <a:ext cx="8802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Asistencia técnica a la AIAMP desde 2010. Más de 200 variables sobre acceso a la justicia  (basados en las Reglas y en las Guías), en reportes en los que han participado 20 de 21 países. Actualmente sobre Prácticas Restaurativas 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2776689" y="2829511"/>
            <a:ext cx="838368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100" dirty="0"/>
              <a:t>Asistencia técnica a la Cumbre Judicial entre 2013 a 2015. 148 variables sobre acceso a la justicia, en un reporte en el que participaron 17 países. En 2016, la Cumbre solicitó al ILANUD asistencia técnica para presentar indicadores sobre acceso a la justicia alineados con la Agenda 2030.</a:t>
            </a:r>
          </a:p>
          <a:p>
            <a:pPr algn="just"/>
            <a:r>
              <a:rPr lang="es-CR" sz="2100" dirty="0"/>
              <a:t>  </a:t>
            </a:r>
          </a:p>
        </p:txBody>
      </p:sp>
      <p:grpSp>
        <p:nvGrpSpPr>
          <p:cNvPr id="76" name="Group 210"/>
          <p:cNvGrpSpPr/>
          <p:nvPr/>
        </p:nvGrpSpPr>
        <p:grpSpPr>
          <a:xfrm>
            <a:off x="2101813" y="3165238"/>
            <a:ext cx="581207" cy="528689"/>
            <a:chOff x="356639" y="1956603"/>
            <a:chExt cx="898918" cy="886612"/>
          </a:xfrm>
        </p:grpSpPr>
        <p:sp>
          <p:nvSpPr>
            <p:cNvPr id="77" name="Rectangle 5"/>
            <p:cNvSpPr>
              <a:spLocks noChangeArrowheads="1"/>
            </p:cNvSpPr>
            <p:nvPr/>
          </p:nvSpPr>
          <p:spPr bwMode="auto">
            <a:xfrm>
              <a:off x="356639" y="2123994"/>
              <a:ext cx="720255" cy="7046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tx1">
                    <a:lumMod val="25000"/>
                    <a:lumOff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8" name="Group 194"/>
            <p:cNvGrpSpPr/>
            <p:nvPr/>
          </p:nvGrpSpPr>
          <p:grpSpPr>
            <a:xfrm>
              <a:off x="381000" y="1956603"/>
              <a:ext cx="874557" cy="886612"/>
              <a:chOff x="381000" y="1956603"/>
              <a:chExt cx="874557" cy="886612"/>
            </a:xfrm>
          </p:grpSpPr>
          <p:sp>
            <p:nvSpPr>
              <p:cNvPr id="79" name="Freeform 6"/>
              <p:cNvSpPr>
                <a:spLocks/>
              </p:cNvSpPr>
              <p:nvPr/>
            </p:nvSpPr>
            <p:spPr bwMode="auto">
              <a:xfrm>
                <a:off x="381000" y="1956603"/>
                <a:ext cx="697015" cy="886612"/>
              </a:xfrm>
              <a:custGeom>
                <a:avLst/>
                <a:gdLst>
                  <a:gd name="T0" fmla="*/ 636 w 636"/>
                  <a:gd name="T1" fmla="*/ 809 h 809"/>
                  <a:gd name="T2" fmla="*/ 0 w 636"/>
                  <a:gd name="T3" fmla="*/ 638 h 809"/>
                  <a:gd name="T4" fmla="*/ 0 w 636"/>
                  <a:gd name="T5" fmla="*/ 0 h 809"/>
                  <a:gd name="T6" fmla="*/ 636 w 636"/>
                  <a:gd name="T7" fmla="*/ 166 h 809"/>
                  <a:gd name="T8" fmla="*/ 636 w 636"/>
                  <a:gd name="T9" fmla="*/ 809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6" h="809">
                    <a:moveTo>
                      <a:pt x="636" y="809"/>
                    </a:moveTo>
                    <a:lnTo>
                      <a:pt x="0" y="638"/>
                    </a:lnTo>
                    <a:lnTo>
                      <a:pt x="0" y="0"/>
                    </a:lnTo>
                    <a:lnTo>
                      <a:pt x="636" y="166"/>
                    </a:lnTo>
                    <a:lnTo>
                      <a:pt x="636" y="80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"/>
              <p:cNvSpPr>
                <a:spLocks/>
              </p:cNvSpPr>
              <p:nvPr/>
            </p:nvSpPr>
            <p:spPr bwMode="auto">
              <a:xfrm>
                <a:off x="1078015" y="2138528"/>
                <a:ext cx="177542" cy="704687"/>
              </a:xfrm>
              <a:custGeom>
                <a:avLst/>
                <a:gdLst>
                  <a:gd name="T0" fmla="*/ 0 w 162"/>
                  <a:gd name="T1" fmla="*/ 0 h 643"/>
                  <a:gd name="T2" fmla="*/ 162 w 162"/>
                  <a:gd name="T3" fmla="*/ 324 h 643"/>
                  <a:gd name="T4" fmla="*/ 0 w 162"/>
                  <a:gd name="T5" fmla="*/ 643 h 643"/>
                  <a:gd name="T6" fmla="*/ 0 w 162"/>
                  <a:gd name="T7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2" h="643">
                    <a:moveTo>
                      <a:pt x="0" y="0"/>
                    </a:moveTo>
                    <a:lnTo>
                      <a:pt x="162" y="324"/>
                    </a:lnTo>
                    <a:lnTo>
                      <a:pt x="0" y="6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30"/>
              <p:cNvSpPr>
                <a:spLocks/>
              </p:cNvSpPr>
              <p:nvPr/>
            </p:nvSpPr>
            <p:spPr bwMode="auto">
              <a:xfrm>
                <a:off x="794168" y="2252506"/>
                <a:ext cx="128225" cy="357275"/>
              </a:xfrm>
              <a:custGeom>
                <a:avLst/>
                <a:gdLst>
                  <a:gd name="T0" fmla="*/ 117 w 117"/>
                  <a:gd name="T1" fmla="*/ 0 h 326"/>
                  <a:gd name="T2" fmla="*/ 3 w 117"/>
                  <a:gd name="T3" fmla="*/ 3 h 326"/>
                  <a:gd name="T4" fmla="*/ 0 w 117"/>
                  <a:gd name="T5" fmla="*/ 57 h 326"/>
                  <a:gd name="T6" fmla="*/ 54 w 117"/>
                  <a:gd name="T7" fmla="*/ 66 h 326"/>
                  <a:gd name="T8" fmla="*/ 39 w 117"/>
                  <a:gd name="T9" fmla="*/ 316 h 326"/>
                  <a:gd name="T10" fmla="*/ 97 w 117"/>
                  <a:gd name="T11" fmla="*/ 326 h 326"/>
                  <a:gd name="T12" fmla="*/ 117 w 117"/>
                  <a:gd name="T13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326">
                    <a:moveTo>
                      <a:pt x="117" y="0"/>
                    </a:moveTo>
                    <a:lnTo>
                      <a:pt x="3" y="3"/>
                    </a:lnTo>
                    <a:lnTo>
                      <a:pt x="0" y="57"/>
                    </a:lnTo>
                    <a:lnTo>
                      <a:pt x="54" y="66"/>
                    </a:lnTo>
                    <a:lnTo>
                      <a:pt x="39" y="316"/>
                    </a:lnTo>
                    <a:lnTo>
                      <a:pt x="97" y="326"/>
                    </a:lnTo>
                    <a:lnTo>
                      <a:pt x="1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2" name="Group 178"/>
              <p:cNvGrpSpPr/>
              <p:nvPr/>
            </p:nvGrpSpPr>
            <p:grpSpPr>
              <a:xfrm>
                <a:off x="495791" y="2191066"/>
                <a:ext cx="404682" cy="409804"/>
                <a:chOff x="7660939" y="3076968"/>
                <a:chExt cx="404682" cy="409804"/>
              </a:xfrm>
              <a:solidFill>
                <a:schemeClr val="bg1"/>
              </a:solidFill>
            </p:grpSpPr>
            <p:sp>
              <p:nvSpPr>
                <p:cNvPr id="83" name="Freeform 15"/>
                <p:cNvSpPr>
                  <a:spLocks noEditPoints="1"/>
                </p:cNvSpPr>
                <p:nvPr/>
              </p:nvSpPr>
              <p:spPr bwMode="auto">
                <a:xfrm>
                  <a:off x="7660939" y="3076968"/>
                  <a:ext cx="193377" cy="364982"/>
                </a:xfrm>
                <a:custGeom>
                  <a:avLst/>
                  <a:gdLst>
                    <a:gd name="T0" fmla="*/ 46 w 99"/>
                    <a:gd name="T1" fmla="*/ 153 h 187"/>
                    <a:gd name="T2" fmla="*/ 35 w 99"/>
                    <a:gd name="T3" fmla="*/ 142 h 187"/>
                    <a:gd name="T4" fmla="*/ 32 w 99"/>
                    <a:gd name="T5" fmla="*/ 112 h 187"/>
                    <a:gd name="T6" fmla="*/ 35 w 99"/>
                    <a:gd name="T7" fmla="*/ 70 h 187"/>
                    <a:gd name="T8" fmla="*/ 41 w 99"/>
                    <a:gd name="T9" fmla="*/ 41 h 187"/>
                    <a:gd name="T10" fmla="*/ 53 w 99"/>
                    <a:gd name="T11" fmla="*/ 35 h 187"/>
                    <a:gd name="T12" fmla="*/ 64 w 99"/>
                    <a:gd name="T13" fmla="*/ 45 h 187"/>
                    <a:gd name="T14" fmla="*/ 67 w 99"/>
                    <a:gd name="T15" fmla="*/ 75 h 187"/>
                    <a:gd name="T16" fmla="*/ 64 w 99"/>
                    <a:gd name="T17" fmla="*/ 118 h 187"/>
                    <a:gd name="T18" fmla="*/ 58 w 99"/>
                    <a:gd name="T19" fmla="*/ 147 h 187"/>
                    <a:gd name="T20" fmla="*/ 46 w 99"/>
                    <a:gd name="T21" fmla="*/ 153 h 187"/>
                    <a:gd name="T22" fmla="*/ 55 w 99"/>
                    <a:gd name="T23" fmla="*/ 3 h 187"/>
                    <a:gd name="T24" fmla="*/ 20 w 99"/>
                    <a:gd name="T25" fmla="*/ 15 h 187"/>
                    <a:gd name="T26" fmla="*/ 4 w 99"/>
                    <a:gd name="T27" fmla="*/ 67 h 187"/>
                    <a:gd name="T28" fmla="*/ 1 w 99"/>
                    <a:gd name="T29" fmla="*/ 104 h 187"/>
                    <a:gd name="T30" fmla="*/ 11 w 99"/>
                    <a:gd name="T31" fmla="*/ 161 h 187"/>
                    <a:gd name="T32" fmla="*/ 44 w 99"/>
                    <a:gd name="T33" fmla="*/ 185 h 187"/>
                    <a:gd name="T34" fmla="*/ 79 w 99"/>
                    <a:gd name="T35" fmla="*/ 173 h 187"/>
                    <a:gd name="T36" fmla="*/ 95 w 99"/>
                    <a:gd name="T37" fmla="*/ 121 h 187"/>
                    <a:gd name="T38" fmla="*/ 98 w 99"/>
                    <a:gd name="T39" fmla="*/ 84 h 187"/>
                    <a:gd name="T40" fmla="*/ 88 w 99"/>
                    <a:gd name="T41" fmla="*/ 27 h 187"/>
                    <a:gd name="T42" fmla="*/ 55 w 99"/>
                    <a:gd name="T43" fmla="*/ 3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9" h="187">
                      <a:moveTo>
                        <a:pt x="46" y="153"/>
                      </a:moveTo>
                      <a:cubicBezTo>
                        <a:pt x="41" y="152"/>
                        <a:pt x="37" y="149"/>
                        <a:pt x="35" y="142"/>
                      </a:cubicBezTo>
                      <a:cubicBezTo>
                        <a:pt x="32" y="136"/>
                        <a:pt x="32" y="126"/>
                        <a:pt x="32" y="112"/>
                      </a:cubicBezTo>
                      <a:cubicBezTo>
                        <a:pt x="35" y="70"/>
                        <a:pt x="35" y="70"/>
                        <a:pt x="35" y="70"/>
                      </a:cubicBezTo>
                      <a:cubicBezTo>
                        <a:pt x="36" y="56"/>
                        <a:pt x="38" y="47"/>
                        <a:pt x="41" y="41"/>
                      </a:cubicBezTo>
                      <a:cubicBezTo>
                        <a:pt x="44" y="36"/>
                        <a:pt x="48" y="34"/>
                        <a:pt x="53" y="35"/>
                      </a:cubicBezTo>
                      <a:cubicBezTo>
                        <a:pt x="58" y="35"/>
                        <a:pt x="62" y="39"/>
                        <a:pt x="64" y="45"/>
                      </a:cubicBezTo>
                      <a:cubicBezTo>
                        <a:pt x="67" y="52"/>
                        <a:pt x="67" y="62"/>
                        <a:pt x="67" y="75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cubicBezTo>
                        <a:pt x="63" y="132"/>
                        <a:pt x="61" y="141"/>
                        <a:pt x="58" y="147"/>
                      </a:cubicBezTo>
                      <a:cubicBezTo>
                        <a:pt x="55" y="152"/>
                        <a:pt x="51" y="154"/>
                        <a:pt x="46" y="153"/>
                      </a:cubicBezTo>
                      <a:moveTo>
                        <a:pt x="55" y="3"/>
                      </a:moveTo>
                      <a:cubicBezTo>
                        <a:pt x="41" y="0"/>
                        <a:pt x="29" y="4"/>
                        <a:pt x="20" y="15"/>
                      </a:cubicBezTo>
                      <a:cubicBezTo>
                        <a:pt x="10" y="26"/>
                        <a:pt x="5" y="43"/>
                        <a:pt x="4" y="67"/>
                      </a:cubicBezTo>
                      <a:cubicBezTo>
                        <a:pt x="1" y="104"/>
                        <a:pt x="1" y="104"/>
                        <a:pt x="1" y="104"/>
                      </a:cubicBezTo>
                      <a:cubicBezTo>
                        <a:pt x="0" y="128"/>
                        <a:pt x="3" y="147"/>
                        <a:pt x="11" y="161"/>
                      </a:cubicBezTo>
                      <a:cubicBezTo>
                        <a:pt x="18" y="174"/>
                        <a:pt x="29" y="182"/>
                        <a:pt x="44" y="185"/>
                      </a:cubicBezTo>
                      <a:cubicBezTo>
                        <a:pt x="58" y="187"/>
                        <a:pt x="70" y="183"/>
                        <a:pt x="79" y="173"/>
                      </a:cubicBezTo>
                      <a:cubicBezTo>
                        <a:pt x="88" y="162"/>
                        <a:pt x="94" y="145"/>
                        <a:pt x="95" y="121"/>
                      </a:cubicBezTo>
                      <a:cubicBezTo>
                        <a:pt x="98" y="84"/>
                        <a:pt x="98" y="84"/>
                        <a:pt x="98" y="84"/>
                      </a:cubicBezTo>
                      <a:cubicBezTo>
                        <a:pt x="99" y="60"/>
                        <a:pt x="96" y="41"/>
                        <a:pt x="88" y="27"/>
                      </a:cubicBezTo>
                      <a:cubicBezTo>
                        <a:pt x="80" y="14"/>
                        <a:pt x="69" y="5"/>
                        <a:pt x="55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16"/>
                <p:cNvSpPr>
                  <a:spLocks/>
                </p:cNvSpPr>
                <p:nvPr/>
              </p:nvSpPr>
              <p:spPr bwMode="auto">
                <a:xfrm>
                  <a:off x="7869683" y="3114106"/>
                  <a:ext cx="195938" cy="372666"/>
                </a:xfrm>
                <a:custGeom>
                  <a:avLst/>
                  <a:gdLst>
                    <a:gd name="T0" fmla="*/ 55 w 100"/>
                    <a:gd name="T1" fmla="*/ 3 h 191"/>
                    <a:gd name="T2" fmla="*/ 20 w 100"/>
                    <a:gd name="T3" fmla="*/ 14 h 191"/>
                    <a:gd name="T4" fmla="*/ 5 w 100"/>
                    <a:gd name="T5" fmla="*/ 53 h 191"/>
                    <a:gd name="T6" fmla="*/ 6 w 100"/>
                    <a:gd name="T7" fmla="*/ 54 h 191"/>
                    <a:gd name="T8" fmla="*/ 36 w 100"/>
                    <a:gd name="T9" fmla="*/ 59 h 191"/>
                    <a:gd name="T10" fmla="*/ 41 w 100"/>
                    <a:gd name="T11" fmla="*/ 40 h 191"/>
                    <a:gd name="T12" fmla="*/ 53 w 100"/>
                    <a:gd name="T13" fmla="*/ 34 h 191"/>
                    <a:gd name="T14" fmla="*/ 64 w 100"/>
                    <a:gd name="T15" fmla="*/ 43 h 191"/>
                    <a:gd name="T16" fmla="*/ 67 w 100"/>
                    <a:gd name="T17" fmla="*/ 59 h 191"/>
                    <a:gd name="T18" fmla="*/ 62 w 100"/>
                    <a:gd name="T19" fmla="*/ 76 h 191"/>
                    <a:gd name="T20" fmla="*/ 49 w 100"/>
                    <a:gd name="T21" fmla="*/ 96 h 191"/>
                    <a:gd name="T22" fmla="*/ 2 w 100"/>
                    <a:gd name="T23" fmla="*/ 148 h 191"/>
                    <a:gd name="T24" fmla="*/ 0 w 100"/>
                    <a:gd name="T25" fmla="*/ 174 h 191"/>
                    <a:gd name="T26" fmla="*/ 94 w 100"/>
                    <a:gd name="T27" fmla="*/ 191 h 191"/>
                    <a:gd name="T28" fmla="*/ 96 w 100"/>
                    <a:gd name="T29" fmla="*/ 159 h 191"/>
                    <a:gd name="T30" fmla="*/ 44 w 100"/>
                    <a:gd name="T31" fmla="*/ 150 h 191"/>
                    <a:gd name="T32" fmla="*/ 44 w 100"/>
                    <a:gd name="T33" fmla="*/ 149 h 191"/>
                    <a:gd name="T34" fmla="*/ 63 w 100"/>
                    <a:gd name="T35" fmla="*/ 127 h 191"/>
                    <a:gd name="T36" fmla="*/ 90 w 100"/>
                    <a:gd name="T37" fmla="*/ 93 h 191"/>
                    <a:gd name="T38" fmla="*/ 99 w 100"/>
                    <a:gd name="T39" fmla="*/ 65 h 191"/>
                    <a:gd name="T40" fmla="*/ 89 w 100"/>
                    <a:gd name="T41" fmla="*/ 23 h 191"/>
                    <a:gd name="T42" fmla="*/ 55 w 100"/>
                    <a:gd name="T43" fmla="*/ 3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191">
                      <a:moveTo>
                        <a:pt x="55" y="3"/>
                      </a:moveTo>
                      <a:cubicBezTo>
                        <a:pt x="41" y="0"/>
                        <a:pt x="29" y="4"/>
                        <a:pt x="20" y="14"/>
                      </a:cubicBezTo>
                      <a:cubicBezTo>
                        <a:pt x="11" y="24"/>
                        <a:pt x="6" y="37"/>
                        <a:pt x="5" y="53"/>
                      </a:cubicBezTo>
                      <a:cubicBezTo>
                        <a:pt x="6" y="54"/>
                        <a:pt x="6" y="54"/>
                        <a:pt x="6" y="54"/>
                      </a:cubicBezTo>
                      <a:cubicBezTo>
                        <a:pt x="36" y="59"/>
                        <a:pt x="36" y="59"/>
                        <a:pt x="36" y="59"/>
                      </a:cubicBezTo>
                      <a:cubicBezTo>
                        <a:pt x="37" y="51"/>
                        <a:pt x="38" y="45"/>
                        <a:pt x="41" y="40"/>
                      </a:cubicBezTo>
                      <a:cubicBezTo>
                        <a:pt x="44" y="36"/>
                        <a:pt x="48" y="34"/>
                        <a:pt x="53" y="34"/>
                      </a:cubicBezTo>
                      <a:cubicBezTo>
                        <a:pt x="58" y="35"/>
                        <a:pt x="62" y="38"/>
                        <a:pt x="64" y="43"/>
                      </a:cubicBezTo>
                      <a:cubicBezTo>
                        <a:pt x="67" y="47"/>
                        <a:pt x="68" y="53"/>
                        <a:pt x="67" y="59"/>
                      </a:cubicBezTo>
                      <a:cubicBezTo>
                        <a:pt x="67" y="64"/>
                        <a:pt x="65" y="70"/>
                        <a:pt x="62" y="76"/>
                      </a:cubicBezTo>
                      <a:cubicBezTo>
                        <a:pt x="59" y="82"/>
                        <a:pt x="55" y="88"/>
                        <a:pt x="49" y="96"/>
                      </a:cubicBezTo>
                      <a:cubicBezTo>
                        <a:pt x="2" y="148"/>
                        <a:pt x="2" y="148"/>
                        <a:pt x="2" y="148"/>
                      </a:cubicBezTo>
                      <a:cubicBezTo>
                        <a:pt x="0" y="174"/>
                        <a:pt x="0" y="174"/>
                        <a:pt x="0" y="174"/>
                      </a:cubicBezTo>
                      <a:cubicBezTo>
                        <a:pt x="94" y="191"/>
                        <a:pt x="94" y="191"/>
                        <a:pt x="94" y="191"/>
                      </a:cubicBezTo>
                      <a:cubicBezTo>
                        <a:pt x="96" y="159"/>
                        <a:pt x="96" y="159"/>
                        <a:pt x="96" y="159"/>
                      </a:cubicBezTo>
                      <a:cubicBezTo>
                        <a:pt x="44" y="150"/>
                        <a:pt x="44" y="150"/>
                        <a:pt x="44" y="150"/>
                      </a:cubicBezTo>
                      <a:cubicBezTo>
                        <a:pt x="44" y="149"/>
                        <a:pt x="44" y="149"/>
                        <a:pt x="44" y="149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76" y="112"/>
                        <a:pt x="85" y="101"/>
                        <a:pt x="90" y="93"/>
                      </a:cubicBezTo>
                      <a:cubicBezTo>
                        <a:pt x="95" y="85"/>
                        <a:pt x="98" y="76"/>
                        <a:pt x="99" y="65"/>
                      </a:cubicBezTo>
                      <a:cubicBezTo>
                        <a:pt x="100" y="48"/>
                        <a:pt x="96" y="34"/>
                        <a:pt x="89" y="23"/>
                      </a:cubicBezTo>
                      <a:cubicBezTo>
                        <a:pt x="81" y="12"/>
                        <a:pt x="70" y="5"/>
                        <a:pt x="55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08509" y="566337"/>
            <a:ext cx="11829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-150" dirty="0">
                <a:solidFill>
                  <a:srgbClr val="415168"/>
                </a:solidFill>
                <a:latin typeface="Gill Sans MT"/>
                <a:cs typeface="Gill Sans MT"/>
              </a:rPr>
              <a:t>ALGUNAS DE LAS VARIABLES EN LOS REPORTES SOBRE ACCESO A LA JUSTICIA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-5698" y="0"/>
            <a:ext cx="12180060" cy="1139975"/>
            <a:chOff x="-5698" y="0"/>
            <a:chExt cx="12180060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-5698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grpSp>
        <p:nvGrpSpPr>
          <p:cNvPr id="90" name="89 Grupo"/>
          <p:cNvGrpSpPr/>
          <p:nvPr/>
        </p:nvGrpSpPr>
        <p:grpSpPr>
          <a:xfrm>
            <a:off x="464583" y="1472629"/>
            <a:ext cx="11281940" cy="5197802"/>
            <a:chOff x="405968" y="1156106"/>
            <a:chExt cx="8344879" cy="3365501"/>
          </a:xfrm>
        </p:grpSpPr>
        <p:sp>
          <p:nvSpPr>
            <p:cNvPr id="43" name="Round Same Side Corner Rectangle 4"/>
            <p:cNvSpPr/>
            <p:nvPr/>
          </p:nvSpPr>
          <p:spPr>
            <a:xfrm rot="16200000" flipV="1">
              <a:off x="2258908" y="-9393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1"/>
            <p:cNvGrpSpPr/>
            <p:nvPr/>
          </p:nvGrpSpPr>
          <p:grpSpPr>
            <a:xfrm rot="16200000">
              <a:off x="475818" y="1086256"/>
              <a:ext cx="1079500" cy="1219200"/>
              <a:chOff x="304800" y="1352550"/>
              <a:chExt cx="1824646" cy="1219200"/>
            </a:xfrm>
          </p:grpSpPr>
          <p:sp>
            <p:nvSpPr>
              <p:cNvPr id="45" name="Down Arrow 7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47" name="Pentagon 9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1"/>
                    </a:solidFill>
                  </a:rPr>
                  <a:t>1</a:t>
                </a:r>
              </a:p>
            </p:txBody>
          </p:sp>
        </p:grpSp>
        <p:sp>
          <p:nvSpPr>
            <p:cNvPr id="49" name="Round Same Side Corner Rectangle 55"/>
            <p:cNvSpPr/>
            <p:nvPr/>
          </p:nvSpPr>
          <p:spPr>
            <a:xfrm rot="16200000" flipV="1">
              <a:off x="2258908" y="1133607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11"/>
            <p:cNvGrpSpPr/>
            <p:nvPr/>
          </p:nvGrpSpPr>
          <p:grpSpPr>
            <a:xfrm rot="16200000">
              <a:off x="475818" y="2229256"/>
              <a:ext cx="1079500" cy="1219200"/>
              <a:chOff x="304800" y="1352550"/>
              <a:chExt cx="1824646" cy="1219200"/>
            </a:xfrm>
          </p:grpSpPr>
          <p:sp>
            <p:nvSpPr>
              <p:cNvPr id="51" name="Down Arrow 58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2" name="Pentagon 59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2"/>
                    </a:solidFill>
                  </a:rPr>
                  <a:t>2</a:t>
                </a:r>
              </a:p>
            </p:txBody>
          </p:sp>
        </p:grpSp>
        <p:sp>
          <p:nvSpPr>
            <p:cNvPr id="55" name="Round Same Side Corner Rectangle 61"/>
            <p:cNvSpPr/>
            <p:nvPr/>
          </p:nvSpPr>
          <p:spPr>
            <a:xfrm rot="16200000" flipV="1">
              <a:off x="2258908" y="2276607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11"/>
            <p:cNvGrpSpPr/>
            <p:nvPr/>
          </p:nvGrpSpPr>
          <p:grpSpPr>
            <a:xfrm rot="16200000">
              <a:off x="475818" y="3372256"/>
              <a:ext cx="1079500" cy="1219200"/>
              <a:chOff x="304800" y="1352550"/>
              <a:chExt cx="1824646" cy="1219200"/>
            </a:xfrm>
          </p:grpSpPr>
          <p:sp>
            <p:nvSpPr>
              <p:cNvPr id="64" name="Down Arrow 64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65" name="Pentagon 65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3"/>
                    </a:solidFill>
                  </a:rPr>
                  <a:t>3</a:t>
                </a:r>
              </a:p>
            </p:txBody>
          </p:sp>
        </p:grpSp>
        <p:sp>
          <p:nvSpPr>
            <p:cNvPr id="66" name="Round Same Side Corner Rectangle 18"/>
            <p:cNvSpPr/>
            <p:nvPr/>
          </p:nvSpPr>
          <p:spPr>
            <a:xfrm rot="16200000" flipV="1">
              <a:off x="6505849" y="-9392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11"/>
            <p:cNvGrpSpPr/>
            <p:nvPr/>
          </p:nvGrpSpPr>
          <p:grpSpPr>
            <a:xfrm rot="16200000">
              <a:off x="4722759" y="1086257"/>
              <a:ext cx="1079500" cy="1219200"/>
              <a:chOff x="304800" y="1352550"/>
              <a:chExt cx="1824646" cy="1219200"/>
            </a:xfrm>
          </p:grpSpPr>
          <p:sp>
            <p:nvSpPr>
              <p:cNvPr id="68" name="Down Arrow 20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" name="Pentagon 21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4"/>
                    </a:solidFill>
                  </a:rPr>
                  <a:t>4</a:t>
                </a:r>
              </a:p>
            </p:txBody>
          </p:sp>
        </p:grpSp>
        <p:sp>
          <p:nvSpPr>
            <p:cNvPr id="70" name="Round Same Side Corner Rectangle 23"/>
            <p:cNvSpPr/>
            <p:nvPr/>
          </p:nvSpPr>
          <p:spPr>
            <a:xfrm rot="16200000" flipV="1">
              <a:off x="6505849" y="1133608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11"/>
            <p:cNvGrpSpPr/>
            <p:nvPr/>
          </p:nvGrpSpPr>
          <p:grpSpPr>
            <a:xfrm rot="16200000">
              <a:off x="4722759" y="2229257"/>
              <a:ext cx="1079500" cy="1219200"/>
              <a:chOff x="304800" y="1352550"/>
              <a:chExt cx="1824646" cy="1219200"/>
            </a:xfrm>
          </p:grpSpPr>
          <p:sp>
            <p:nvSpPr>
              <p:cNvPr id="72" name="Down Arrow 25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74" name="Pentagon 26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5"/>
                    </a:solidFill>
                  </a:rPr>
                  <a:t>5</a:t>
                </a:r>
              </a:p>
            </p:txBody>
          </p:sp>
        </p:grpSp>
        <p:sp>
          <p:nvSpPr>
            <p:cNvPr id="75" name="Round Same Side Corner Rectangle 28"/>
            <p:cNvSpPr/>
            <p:nvPr/>
          </p:nvSpPr>
          <p:spPr>
            <a:xfrm rot="16200000" flipV="1">
              <a:off x="6505849" y="2276608"/>
              <a:ext cx="1073150" cy="3416847"/>
            </a:xfrm>
            <a:prstGeom prst="round2SameRect">
              <a:avLst>
                <a:gd name="adj1" fmla="val 6126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11"/>
            <p:cNvGrpSpPr/>
            <p:nvPr/>
          </p:nvGrpSpPr>
          <p:grpSpPr>
            <a:xfrm rot="16200000">
              <a:off x="4722759" y="3372257"/>
              <a:ext cx="1079500" cy="1219200"/>
              <a:chOff x="304800" y="1352550"/>
              <a:chExt cx="1824646" cy="1219200"/>
            </a:xfrm>
          </p:grpSpPr>
          <p:sp>
            <p:nvSpPr>
              <p:cNvPr id="78" name="Down Arrow 30"/>
              <p:cNvSpPr/>
              <p:nvPr/>
            </p:nvSpPr>
            <p:spPr>
              <a:xfrm>
                <a:off x="304800" y="1352550"/>
                <a:ext cx="1824646" cy="1219200"/>
              </a:xfrm>
              <a:prstGeom prst="downArrow">
                <a:avLst>
                  <a:gd name="adj1" fmla="val 72500"/>
                  <a:gd name="adj2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82" name="Pentagon 31"/>
              <p:cNvSpPr/>
              <p:nvPr/>
            </p:nvSpPr>
            <p:spPr>
              <a:xfrm rot="5400000">
                <a:off x="812196" y="1472909"/>
                <a:ext cx="809854" cy="883920"/>
              </a:xfrm>
              <a:prstGeom prst="homePlate">
                <a:avLst>
                  <a:gd name="adj" fmla="val 4834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sz="2400" b="1" dirty="0">
                    <a:solidFill>
                      <a:schemeClr val="accent6"/>
                    </a:solidFill>
                  </a:rPr>
                  <a:t>6</a:t>
                </a:r>
              </a:p>
            </p:txBody>
          </p:sp>
        </p:grpSp>
      </p:grpSp>
      <p:sp>
        <p:nvSpPr>
          <p:cNvPr id="91" name="90 CuadroTexto"/>
          <p:cNvSpPr txBox="1"/>
          <p:nvPr/>
        </p:nvSpPr>
        <p:spPr>
          <a:xfrm>
            <a:off x="2168768" y="1969477"/>
            <a:ext cx="3411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Política, área y presupuesto para el acceso a la justicia</a:t>
            </a:r>
          </a:p>
        </p:txBody>
      </p:sp>
      <p:sp>
        <p:nvSpPr>
          <p:cNvPr id="92" name="91 CuadroTexto"/>
          <p:cNvSpPr txBox="1"/>
          <p:nvPr/>
        </p:nvSpPr>
        <p:spPr>
          <a:xfrm>
            <a:off x="2262553" y="3751385"/>
            <a:ext cx="3411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Obstáculos para denunciar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2203938" y="5322277"/>
            <a:ext cx="3411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Mecanismos y medidas relacionadas con el enfoque diferencial</a:t>
            </a:r>
          </a:p>
        </p:txBody>
      </p:sp>
      <p:sp>
        <p:nvSpPr>
          <p:cNvPr id="121" name="120 CuadroTexto"/>
          <p:cNvSpPr txBox="1"/>
          <p:nvPr/>
        </p:nvSpPr>
        <p:spPr>
          <a:xfrm>
            <a:off x="7959968" y="2028092"/>
            <a:ext cx="3411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Consulta a las poblaciones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7924799" y="3880338"/>
            <a:ext cx="3411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Nuevas tecnologías accesibles</a:t>
            </a:r>
          </a:p>
        </p:txBody>
      </p:sp>
      <p:sp>
        <p:nvSpPr>
          <p:cNvPr id="123" name="122 CuadroTexto"/>
          <p:cNvSpPr txBox="1"/>
          <p:nvPr/>
        </p:nvSpPr>
        <p:spPr>
          <a:xfrm>
            <a:off x="7971692" y="5345723"/>
            <a:ext cx="3411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dirty="0"/>
              <a:t>Estudios e investigaciones sobre el tema realizadas con sociedad civil</a:t>
            </a:r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5033" y="413937"/>
            <a:ext cx="1126696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415168"/>
                </a:solidFill>
                <a:latin typeface="Gill Sans MT"/>
                <a:cs typeface="Gill Sans MT"/>
              </a:rPr>
              <a:t>                                 ALGUNOS RETOS  </a:t>
            </a:r>
          </a:p>
        </p:txBody>
      </p:sp>
      <p:grpSp>
        <p:nvGrpSpPr>
          <p:cNvPr id="2" name="Agrupar 32"/>
          <p:cNvGrpSpPr/>
          <p:nvPr/>
        </p:nvGrpSpPr>
        <p:grpSpPr>
          <a:xfrm>
            <a:off x="-5698" y="0"/>
            <a:ext cx="12180060" cy="1139975"/>
            <a:chOff x="-5698" y="0"/>
            <a:chExt cx="12180060" cy="1139975"/>
          </a:xfrm>
        </p:grpSpPr>
        <p:cxnSp>
          <p:nvCxnSpPr>
            <p:cNvPr id="34" name="Straight Connector 3"/>
            <p:cNvCxnSpPr/>
            <p:nvPr/>
          </p:nvCxnSpPr>
          <p:spPr>
            <a:xfrm>
              <a:off x="264564" y="1001683"/>
              <a:ext cx="11909798" cy="3863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hape 41"/>
            <p:cNvSpPr/>
            <p:nvPr/>
          </p:nvSpPr>
          <p:spPr>
            <a:xfrm rot="10800000">
              <a:off x="475300" y="1959"/>
              <a:ext cx="5521488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6" name="Shape 42"/>
            <p:cNvSpPr/>
            <p:nvPr/>
          </p:nvSpPr>
          <p:spPr>
            <a:xfrm rot="10800000">
              <a:off x="0" y="0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7" name="Shape 43"/>
            <p:cNvSpPr/>
            <p:nvPr/>
          </p:nvSpPr>
          <p:spPr>
            <a:xfrm rot="10800000">
              <a:off x="-5698" y="0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grpSp>
        <p:nvGrpSpPr>
          <p:cNvPr id="43" name="Group 47"/>
          <p:cNvGrpSpPr/>
          <p:nvPr/>
        </p:nvGrpSpPr>
        <p:grpSpPr>
          <a:xfrm>
            <a:off x="3768507" y="2434259"/>
            <a:ext cx="2177703" cy="940392"/>
            <a:chOff x="2971800" y="2111039"/>
            <a:chExt cx="1658938" cy="682625"/>
          </a:xfrm>
        </p:grpSpPr>
        <p:grpSp>
          <p:nvGrpSpPr>
            <p:cNvPr id="44" name="Group 24"/>
            <p:cNvGrpSpPr/>
            <p:nvPr/>
          </p:nvGrpSpPr>
          <p:grpSpPr>
            <a:xfrm>
              <a:off x="2971800" y="2111039"/>
              <a:ext cx="1658938" cy="682625"/>
              <a:chOff x="2971800" y="2144713"/>
              <a:chExt cx="1658938" cy="682625"/>
            </a:xfrm>
          </p:grpSpPr>
          <p:sp>
            <p:nvSpPr>
              <p:cNvPr id="47" name="Freeform 5"/>
              <p:cNvSpPr>
                <a:spLocks/>
              </p:cNvSpPr>
              <p:nvPr/>
            </p:nvSpPr>
            <p:spPr bwMode="auto">
              <a:xfrm>
                <a:off x="2971800" y="2144713"/>
                <a:ext cx="1658938" cy="682625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78" y="0"/>
                  </a:cxn>
                  <a:cxn ang="0">
                    <a:pos x="1045" y="201"/>
                  </a:cxn>
                  <a:cxn ang="0">
                    <a:pos x="1045" y="430"/>
                  </a:cxn>
                  <a:cxn ang="0">
                    <a:pos x="88" y="239"/>
                  </a:cxn>
                  <a:cxn ang="0">
                    <a:pos x="0" y="98"/>
                  </a:cxn>
                </a:cxnLst>
                <a:rect l="0" t="0" r="r" b="b"/>
                <a:pathLst>
                  <a:path w="1045" h="430">
                    <a:moveTo>
                      <a:pt x="0" y="98"/>
                    </a:moveTo>
                    <a:lnTo>
                      <a:pt x="78" y="0"/>
                    </a:lnTo>
                    <a:lnTo>
                      <a:pt x="1045" y="201"/>
                    </a:lnTo>
                    <a:lnTo>
                      <a:pt x="1045" y="430"/>
                    </a:lnTo>
                    <a:lnTo>
                      <a:pt x="88" y="23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"/>
              <p:cNvSpPr>
                <a:spLocks/>
              </p:cNvSpPr>
              <p:nvPr/>
            </p:nvSpPr>
            <p:spPr bwMode="auto">
              <a:xfrm>
                <a:off x="4478338" y="2433638"/>
                <a:ext cx="152400" cy="393700"/>
              </a:xfrm>
              <a:custGeom>
                <a:avLst/>
                <a:gdLst/>
                <a:ahLst/>
                <a:cxnLst>
                  <a:cxn ang="0">
                    <a:pos x="0" y="229"/>
                  </a:cxn>
                  <a:cxn ang="0">
                    <a:pos x="0" y="0"/>
                  </a:cxn>
                  <a:cxn ang="0">
                    <a:pos x="96" y="19"/>
                  </a:cxn>
                  <a:cxn ang="0">
                    <a:pos x="96" y="248"/>
                  </a:cxn>
                  <a:cxn ang="0">
                    <a:pos x="0" y="229"/>
                  </a:cxn>
                </a:cxnLst>
                <a:rect l="0" t="0" r="r" b="b"/>
                <a:pathLst>
                  <a:path w="96" h="248">
                    <a:moveTo>
                      <a:pt x="0" y="229"/>
                    </a:moveTo>
                    <a:lnTo>
                      <a:pt x="0" y="0"/>
                    </a:lnTo>
                    <a:lnTo>
                      <a:pt x="96" y="19"/>
                    </a:lnTo>
                    <a:lnTo>
                      <a:pt x="96" y="248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" name="Group 20"/>
              <p:cNvGrpSpPr/>
              <p:nvPr/>
            </p:nvGrpSpPr>
            <p:grpSpPr>
              <a:xfrm>
                <a:off x="4524375" y="2530475"/>
                <a:ext cx="60325" cy="204788"/>
                <a:chOff x="4524375" y="2073275"/>
                <a:chExt cx="60325" cy="204788"/>
              </a:xfrm>
            </p:grpSpPr>
            <p:sp>
              <p:nvSpPr>
                <p:cNvPr id="50" name="Freeform 7"/>
                <p:cNvSpPr>
                  <a:spLocks/>
                </p:cNvSpPr>
                <p:nvPr/>
              </p:nvSpPr>
              <p:spPr bwMode="auto">
                <a:xfrm>
                  <a:off x="4524375" y="2073275"/>
                  <a:ext cx="60325" cy="58738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3" y="16"/>
                    </a:cxn>
                    <a:cxn ang="0">
                      <a:pos x="0" y="9"/>
                    </a:cxn>
                    <a:cxn ang="0">
                      <a:pos x="3" y="3"/>
                    </a:cxn>
                    <a:cxn ang="0">
                      <a:pos x="9" y="0"/>
                    </a:cxn>
                    <a:cxn ang="0">
                      <a:pos x="16" y="3"/>
                    </a:cxn>
                    <a:cxn ang="0">
                      <a:pos x="19" y="9"/>
                    </a:cxn>
                    <a:cxn ang="0">
                      <a:pos x="16" y="16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19" h="19">
                      <a:moveTo>
                        <a:pt x="9" y="19"/>
                      </a:moveTo>
                      <a:cubicBezTo>
                        <a:pt x="7" y="19"/>
                        <a:pt x="5" y="18"/>
                        <a:pt x="3" y="16"/>
                      </a:cubicBezTo>
                      <a:cubicBezTo>
                        <a:pt x="1" y="14"/>
                        <a:pt x="0" y="12"/>
                        <a:pt x="0" y="9"/>
                      </a:cubicBezTo>
                      <a:cubicBezTo>
                        <a:pt x="0" y="7"/>
                        <a:pt x="1" y="4"/>
                        <a:pt x="3" y="3"/>
                      </a:cubicBezTo>
                      <a:cubicBezTo>
                        <a:pt x="5" y="1"/>
                        <a:pt x="7" y="0"/>
                        <a:pt x="9" y="0"/>
                      </a:cubicBezTo>
                      <a:cubicBezTo>
                        <a:pt x="12" y="0"/>
                        <a:pt x="14" y="1"/>
                        <a:pt x="16" y="3"/>
                      </a:cubicBezTo>
                      <a:cubicBezTo>
                        <a:pt x="18" y="4"/>
                        <a:pt x="19" y="7"/>
                        <a:pt x="19" y="9"/>
                      </a:cubicBezTo>
                      <a:cubicBezTo>
                        <a:pt x="19" y="12"/>
                        <a:pt x="18" y="14"/>
                        <a:pt x="16" y="16"/>
                      </a:cubicBezTo>
                      <a:cubicBezTo>
                        <a:pt x="14" y="18"/>
                        <a:pt x="12" y="19"/>
                        <a:pt x="9" y="19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8"/>
                <p:cNvSpPr>
                  <a:spLocks/>
                </p:cNvSpPr>
                <p:nvPr/>
              </p:nvSpPr>
              <p:spPr bwMode="auto">
                <a:xfrm>
                  <a:off x="4524375" y="2217738"/>
                  <a:ext cx="60325" cy="60325"/>
                </a:xfrm>
                <a:custGeom>
                  <a:avLst/>
                  <a:gdLst/>
                  <a:ahLst/>
                  <a:cxnLst>
                    <a:cxn ang="0">
                      <a:pos x="3" y="16"/>
                    </a:cxn>
                    <a:cxn ang="0">
                      <a:pos x="0" y="9"/>
                    </a:cxn>
                    <a:cxn ang="0">
                      <a:pos x="3" y="3"/>
                    </a:cxn>
                    <a:cxn ang="0">
                      <a:pos x="9" y="0"/>
                    </a:cxn>
                    <a:cxn ang="0">
                      <a:pos x="16" y="3"/>
                    </a:cxn>
                    <a:cxn ang="0">
                      <a:pos x="19" y="9"/>
                    </a:cxn>
                    <a:cxn ang="0">
                      <a:pos x="16" y="16"/>
                    </a:cxn>
                    <a:cxn ang="0">
                      <a:pos x="9" y="19"/>
                    </a:cxn>
                    <a:cxn ang="0">
                      <a:pos x="3" y="16"/>
                    </a:cxn>
                  </a:cxnLst>
                  <a:rect l="0" t="0" r="r" b="b"/>
                  <a:pathLst>
                    <a:path w="19" h="19">
                      <a:moveTo>
                        <a:pt x="3" y="16"/>
                      </a:moveTo>
                      <a:cubicBezTo>
                        <a:pt x="1" y="14"/>
                        <a:pt x="0" y="12"/>
                        <a:pt x="0" y="9"/>
                      </a:cubicBezTo>
                      <a:cubicBezTo>
                        <a:pt x="0" y="7"/>
                        <a:pt x="1" y="4"/>
                        <a:pt x="3" y="3"/>
                      </a:cubicBezTo>
                      <a:cubicBezTo>
                        <a:pt x="5" y="1"/>
                        <a:pt x="7" y="0"/>
                        <a:pt x="9" y="0"/>
                      </a:cubicBezTo>
                      <a:cubicBezTo>
                        <a:pt x="12" y="0"/>
                        <a:pt x="14" y="1"/>
                        <a:pt x="16" y="3"/>
                      </a:cubicBezTo>
                      <a:cubicBezTo>
                        <a:pt x="18" y="4"/>
                        <a:pt x="19" y="7"/>
                        <a:pt x="19" y="9"/>
                      </a:cubicBezTo>
                      <a:cubicBezTo>
                        <a:pt x="19" y="12"/>
                        <a:pt x="18" y="14"/>
                        <a:pt x="16" y="16"/>
                      </a:cubicBezTo>
                      <a:cubicBezTo>
                        <a:pt x="14" y="18"/>
                        <a:pt x="12" y="19"/>
                        <a:pt x="9" y="19"/>
                      </a:cubicBezTo>
                      <a:cubicBezTo>
                        <a:pt x="7" y="19"/>
                        <a:pt x="5" y="18"/>
                        <a:pt x="3" y="16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Text Placeholder 3"/>
            <p:cNvSpPr txBox="1">
              <a:spLocks/>
            </p:cNvSpPr>
            <p:nvPr/>
          </p:nvSpPr>
          <p:spPr>
            <a:xfrm rot="714269" flipH="1">
              <a:off x="3152458" y="2390724"/>
              <a:ext cx="1295400" cy="11170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6130681" y="1373583"/>
            <a:ext cx="1965143" cy="1530871"/>
            <a:chOff x="4757738" y="1374775"/>
            <a:chExt cx="1497013" cy="1111250"/>
          </a:xfrm>
        </p:grpSpPr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757738" y="1374775"/>
              <a:ext cx="1497013" cy="1111250"/>
            </a:xfrm>
            <a:custGeom>
              <a:avLst/>
              <a:gdLst/>
              <a:ahLst/>
              <a:cxnLst>
                <a:cxn ang="0">
                  <a:pos x="869" y="250"/>
                </a:cxn>
                <a:cxn ang="0">
                  <a:pos x="318" y="540"/>
                </a:cxn>
                <a:cxn ang="0">
                  <a:pos x="0" y="700"/>
                </a:cxn>
                <a:cxn ang="0">
                  <a:pos x="0" y="481"/>
                </a:cxn>
                <a:cxn ang="0">
                  <a:pos x="867" y="0"/>
                </a:cxn>
                <a:cxn ang="0">
                  <a:pos x="943" y="84"/>
                </a:cxn>
                <a:cxn ang="0">
                  <a:pos x="869" y="250"/>
                </a:cxn>
              </a:cxnLst>
              <a:rect l="0" t="0" r="r" b="b"/>
              <a:pathLst>
                <a:path w="943" h="700">
                  <a:moveTo>
                    <a:pt x="869" y="250"/>
                  </a:moveTo>
                  <a:lnTo>
                    <a:pt x="318" y="540"/>
                  </a:lnTo>
                  <a:lnTo>
                    <a:pt x="0" y="700"/>
                  </a:lnTo>
                  <a:lnTo>
                    <a:pt x="0" y="481"/>
                  </a:lnTo>
                  <a:lnTo>
                    <a:pt x="867" y="0"/>
                  </a:lnTo>
                  <a:lnTo>
                    <a:pt x="943" y="84"/>
                  </a:lnTo>
                  <a:lnTo>
                    <a:pt x="869" y="2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757738" y="2076450"/>
              <a:ext cx="111125" cy="409575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70" y="0"/>
                </a:cxn>
                <a:cxn ang="0">
                  <a:pos x="70" y="223"/>
                </a:cxn>
                <a:cxn ang="0">
                  <a:pos x="0" y="258"/>
                </a:cxn>
                <a:cxn ang="0">
                  <a:pos x="0" y="39"/>
                </a:cxn>
              </a:cxnLst>
              <a:rect l="0" t="0" r="r" b="b"/>
              <a:pathLst>
                <a:path w="70" h="258">
                  <a:moveTo>
                    <a:pt x="0" y="39"/>
                  </a:moveTo>
                  <a:lnTo>
                    <a:pt x="70" y="0"/>
                  </a:lnTo>
                  <a:lnTo>
                    <a:pt x="70" y="223"/>
                  </a:lnTo>
                  <a:lnTo>
                    <a:pt x="0" y="258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6" name="Group 21"/>
            <p:cNvGrpSpPr/>
            <p:nvPr/>
          </p:nvGrpSpPr>
          <p:grpSpPr>
            <a:xfrm>
              <a:off x="4784725" y="2181225"/>
              <a:ext cx="60325" cy="206375"/>
              <a:chOff x="4784725" y="1724025"/>
              <a:chExt cx="60325" cy="206375"/>
            </a:xfrm>
          </p:grpSpPr>
          <p:sp>
            <p:nvSpPr>
              <p:cNvPr id="67" name="Freeform 11"/>
              <p:cNvSpPr>
                <a:spLocks/>
              </p:cNvSpPr>
              <p:nvPr/>
            </p:nvSpPr>
            <p:spPr bwMode="auto">
              <a:xfrm>
                <a:off x="4784725" y="1724025"/>
                <a:ext cx="60325" cy="60325"/>
              </a:xfrm>
              <a:custGeom>
                <a:avLst/>
                <a:gdLst/>
                <a:ahLst/>
                <a:cxnLst>
                  <a:cxn ang="0">
                    <a:pos x="3" y="16"/>
                  </a:cxn>
                  <a:cxn ang="0">
                    <a:pos x="0" y="10"/>
                  </a:cxn>
                  <a:cxn ang="0">
                    <a:pos x="3" y="3"/>
                  </a:cxn>
                  <a:cxn ang="0">
                    <a:pos x="9" y="0"/>
                  </a:cxn>
                  <a:cxn ang="0">
                    <a:pos x="16" y="3"/>
                  </a:cxn>
                  <a:cxn ang="0">
                    <a:pos x="19" y="10"/>
                  </a:cxn>
                  <a:cxn ang="0">
                    <a:pos x="16" y="16"/>
                  </a:cxn>
                  <a:cxn ang="0">
                    <a:pos x="9" y="19"/>
                  </a:cxn>
                  <a:cxn ang="0">
                    <a:pos x="3" y="16"/>
                  </a:cxn>
                </a:cxnLst>
                <a:rect l="0" t="0" r="r" b="b"/>
                <a:pathLst>
                  <a:path w="19" h="19">
                    <a:moveTo>
                      <a:pt x="3" y="16"/>
                    </a:moveTo>
                    <a:cubicBezTo>
                      <a:pt x="1" y="14"/>
                      <a:pt x="0" y="12"/>
                      <a:pt x="0" y="10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9" y="7"/>
                      <a:pt x="19" y="10"/>
                    </a:cubicBezTo>
                    <a:cubicBezTo>
                      <a:pt x="19" y="12"/>
                      <a:pt x="18" y="14"/>
                      <a:pt x="16" y="16"/>
                    </a:cubicBezTo>
                    <a:cubicBezTo>
                      <a:pt x="14" y="18"/>
                      <a:pt x="12" y="19"/>
                      <a:pt x="9" y="19"/>
                    </a:cubicBezTo>
                    <a:cubicBezTo>
                      <a:pt x="7" y="19"/>
                      <a:pt x="5" y="18"/>
                      <a:pt x="3" y="16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2"/>
              <p:cNvSpPr>
                <a:spLocks/>
              </p:cNvSpPr>
              <p:nvPr/>
            </p:nvSpPr>
            <p:spPr bwMode="auto">
              <a:xfrm>
                <a:off x="4784725" y="1870075"/>
                <a:ext cx="60325" cy="6032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3"/>
                  </a:cxn>
                  <a:cxn ang="0">
                    <a:pos x="9" y="0"/>
                  </a:cxn>
                  <a:cxn ang="0">
                    <a:pos x="16" y="3"/>
                  </a:cxn>
                  <a:cxn ang="0">
                    <a:pos x="19" y="10"/>
                  </a:cxn>
                  <a:cxn ang="0">
                    <a:pos x="16" y="16"/>
                  </a:cxn>
                  <a:cxn ang="0">
                    <a:pos x="9" y="19"/>
                  </a:cxn>
                  <a:cxn ang="0">
                    <a:pos x="3" y="16"/>
                  </a:cxn>
                  <a:cxn ang="0">
                    <a:pos x="0" y="10"/>
                  </a:cxn>
                </a:cxnLst>
                <a:rect l="0" t="0" r="r" b="b"/>
                <a:pathLst>
                  <a:path w="19" h="19">
                    <a:moveTo>
                      <a:pt x="0" y="10"/>
                    </a:move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9" y="7"/>
                      <a:pt x="19" y="10"/>
                    </a:cubicBezTo>
                    <a:cubicBezTo>
                      <a:pt x="19" y="12"/>
                      <a:pt x="18" y="14"/>
                      <a:pt x="16" y="16"/>
                    </a:cubicBezTo>
                    <a:cubicBezTo>
                      <a:pt x="14" y="18"/>
                      <a:pt x="12" y="19"/>
                      <a:pt x="9" y="19"/>
                    </a:cubicBezTo>
                    <a:cubicBezTo>
                      <a:pt x="7" y="19"/>
                      <a:pt x="5" y="18"/>
                      <a:pt x="3" y="16"/>
                    </a:cubicBezTo>
                    <a:cubicBezTo>
                      <a:pt x="1" y="14"/>
                      <a:pt x="0" y="12"/>
                      <a:pt x="0" y="10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" name="Group 50"/>
          <p:cNvGrpSpPr/>
          <p:nvPr/>
        </p:nvGrpSpPr>
        <p:grpSpPr>
          <a:xfrm>
            <a:off x="6135847" y="3328725"/>
            <a:ext cx="1833855" cy="833232"/>
            <a:chOff x="4719637" y="2760326"/>
            <a:chExt cx="1397000" cy="604838"/>
          </a:xfrm>
        </p:grpSpPr>
        <p:grpSp>
          <p:nvGrpSpPr>
            <p:cNvPr id="70" name="Group 26"/>
            <p:cNvGrpSpPr/>
            <p:nvPr/>
          </p:nvGrpSpPr>
          <p:grpSpPr>
            <a:xfrm>
              <a:off x="4719637" y="2760326"/>
              <a:ext cx="1397000" cy="604838"/>
              <a:chOff x="4764088" y="2794000"/>
              <a:chExt cx="1397000" cy="604838"/>
            </a:xfrm>
          </p:grpSpPr>
          <p:sp>
            <p:nvSpPr>
              <p:cNvPr id="72" name="Freeform 13"/>
              <p:cNvSpPr>
                <a:spLocks/>
              </p:cNvSpPr>
              <p:nvPr/>
            </p:nvSpPr>
            <p:spPr bwMode="auto">
              <a:xfrm>
                <a:off x="4764088" y="2794000"/>
                <a:ext cx="1397000" cy="604838"/>
              </a:xfrm>
              <a:custGeom>
                <a:avLst/>
                <a:gdLst/>
                <a:ahLst/>
                <a:cxnLst>
                  <a:cxn ang="0">
                    <a:pos x="832" y="381"/>
                  </a:cxn>
                  <a:cxn ang="0">
                    <a:pos x="0" y="223"/>
                  </a:cxn>
                  <a:cxn ang="0">
                    <a:pos x="0" y="0"/>
                  </a:cxn>
                  <a:cxn ang="0">
                    <a:pos x="834" y="189"/>
                  </a:cxn>
                  <a:cxn ang="0">
                    <a:pos x="880" y="309"/>
                  </a:cxn>
                  <a:cxn ang="0">
                    <a:pos x="832" y="381"/>
                  </a:cxn>
                </a:cxnLst>
                <a:rect l="0" t="0" r="r" b="b"/>
                <a:pathLst>
                  <a:path w="880" h="381">
                    <a:moveTo>
                      <a:pt x="832" y="381"/>
                    </a:moveTo>
                    <a:lnTo>
                      <a:pt x="0" y="223"/>
                    </a:lnTo>
                    <a:lnTo>
                      <a:pt x="0" y="0"/>
                    </a:lnTo>
                    <a:lnTo>
                      <a:pt x="834" y="189"/>
                    </a:lnTo>
                    <a:lnTo>
                      <a:pt x="880" y="309"/>
                    </a:lnTo>
                    <a:lnTo>
                      <a:pt x="832" y="381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4"/>
              <p:cNvSpPr>
                <a:spLocks/>
              </p:cNvSpPr>
              <p:nvPr/>
            </p:nvSpPr>
            <p:spPr bwMode="auto">
              <a:xfrm>
                <a:off x="4764088" y="2794000"/>
                <a:ext cx="117475" cy="377825"/>
              </a:xfrm>
              <a:custGeom>
                <a:avLst/>
                <a:gdLst/>
                <a:ahLst/>
                <a:cxnLst>
                  <a:cxn ang="0">
                    <a:pos x="74" y="238"/>
                  </a:cxn>
                  <a:cxn ang="0">
                    <a:pos x="0" y="223"/>
                  </a:cxn>
                  <a:cxn ang="0">
                    <a:pos x="0" y="0"/>
                  </a:cxn>
                  <a:cxn ang="0">
                    <a:pos x="74" y="17"/>
                  </a:cxn>
                  <a:cxn ang="0">
                    <a:pos x="74" y="238"/>
                  </a:cxn>
                </a:cxnLst>
                <a:rect l="0" t="0" r="r" b="b"/>
                <a:pathLst>
                  <a:path w="74" h="238">
                    <a:moveTo>
                      <a:pt x="74" y="238"/>
                    </a:moveTo>
                    <a:lnTo>
                      <a:pt x="0" y="223"/>
                    </a:lnTo>
                    <a:lnTo>
                      <a:pt x="0" y="0"/>
                    </a:lnTo>
                    <a:lnTo>
                      <a:pt x="74" y="17"/>
                    </a:lnTo>
                    <a:lnTo>
                      <a:pt x="74" y="238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5"/>
              <p:cNvSpPr>
                <a:spLocks noEditPoints="1"/>
              </p:cNvSpPr>
              <p:nvPr/>
            </p:nvSpPr>
            <p:spPr bwMode="auto">
              <a:xfrm>
                <a:off x="4791075" y="2871788"/>
                <a:ext cx="58738" cy="204788"/>
              </a:xfrm>
              <a:custGeom>
                <a:avLst/>
                <a:gdLst/>
                <a:ahLst/>
                <a:cxnLst>
                  <a:cxn ang="0">
                    <a:pos x="9" y="66"/>
                  </a:cxn>
                  <a:cxn ang="0">
                    <a:pos x="3" y="63"/>
                  </a:cxn>
                  <a:cxn ang="0">
                    <a:pos x="0" y="56"/>
                  </a:cxn>
                  <a:cxn ang="0">
                    <a:pos x="3" y="50"/>
                  </a:cxn>
                  <a:cxn ang="0">
                    <a:pos x="9" y="47"/>
                  </a:cxn>
                  <a:cxn ang="0">
                    <a:pos x="16" y="50"/>
                  </a:cxn>
                  <a:cxn ang="0">
                    <a:pos x="19" y="56"/>
                  </a:cxn>
                  <a:cxn ang="0">
                    <a:pos x="16" y="63"/>
                  </a:cxn>
                  <a:cxn ang="0">
                    <a:pos x="9" y="66"/>
                  </a:cxn>
                  <a:cxn ang="0">
                    <a:pos x="9" y="19"/>
                  </a:cxn>
                  <a:cxn ang="0">
                    <a:pos x="3" y="16"/>
                  </a:cxn>
                  <a:cxn ang="0">
                    <a:pos x="0" y="9"/>
                  </a:cxn>
                  <a:cxn ang="0">
                    <a:pos x="3" y="3"/>
                  </a:cxn>
                  <a:cxn ang="0">
                    <a:pos x="9" y="0"/>
                  </a:cxn>
                  <a:cxn ang="0">
                    <a:pos x="16" y="3"/>
                  </a:cxn>
                  <a:cxn ang="0">
                    <a:pos x="19" y="9"/>
                  </a:cxn>
                  <a:cxn ang="0">
                    <a:pos x="16" y="16"/>
                  </a:cxn>
                  <a:cxn ang="0">
                    <a:pos x="9" y="19"/>
                  </a:cxn>
                </a:cxnLst>
                <a:rect l="0" t="0" r="r" b="b"/>
                <a:pathLst>
                  <a:path w="19" h="66">
                    <a:moveTo>
                      <a:pt x="9" y="66"/>
                    </a:moveTo>
                    <a:cubicBezTo>
                      <a:pt x="7" y="66"/>
                      <a:pt x="5" y="65"/>
                      <a:pt x="3" y="63"/>
                    </a:cubicBezTo>
                    <a:cubicBezTo>
                      <a:pt x="1" y="61"/>
                      <a:pt x="0" y="59"/>
                      <a:pt x="0" y="56"/>
                    </a:cubicBezTo>
                    <a:cubicBezTo>
                      <a:pt x="0" y="54"/>
                      <a:pt x="1" y="51"/>
                      <a:pt x="3" y="50"/>
                    </a:cubicBezTo>
                    <a:cubicBezTo>
                      <a:pt x="5" y="48"/>
                      <a:pt x="7" y="47"/>
                      <a:pt x="9" y="47"/>
                    </a:cubicBezTo>
                    <a:cubicBezTo>
                      <a:pt x="12" y="47"/>
                      <a:pt x="14" y="48"/>
                      <a:pt x="16" y="50"/>
                    </a:cubicBezTo>
                    <a:cubicBezTo>
                      <a:pt x="18" y="51"/>
                      <a:pt x="19" y="54"/>
                      <a:pt x="19" y="56"/>
                    </a:cubicBezTo>
                    <a:cubicBezTo>
                      <a:pt x="19" y="59"/>
                      <a:pt x="18" y="61"/>
                      <a:pt x="16" y="63"/>
                    </a:cubicBezTo>
                    <a:cubicBezTo>
                      <a:pt x="14" y="65"/>
                      <a:pt x="12" y="66"/>
                      <a:pt x="9" y="66"/>
                    </a:cubicBezTo>
                    <a:close/>
                    <a:moveTo>
                      <a:pt x="9" y="19"/>
                    </a:moveTo>
                    <a:cubicBezTo>
                      <a:pt x="7" y="19"/>
                      <a:pt x="5" y="18"/>
                      <a:pt x="3" y="16"/>
                    </a:cubicBezTo>
                    <a:cubicBezTo>
                      <a:pt x="1" y="14"/>
                      <a:pt x="0" y="12"/>
                      <a:pt x="0" y="9"/>
                    </a:cubicBezTo>
                    <a:cubicBezTo>
                      <a:pt x="0" y="7"/>
                      <a:pt x="1" y="4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4"/>
                      <a:pt x="19" y="7"/>
                      <a:pt x="19" y="9"/>
                    </a:cubicBezTo>
                    <a:cubicBezTo>
                      <a:pt x="19" y="12"/>
                      <a:pt x="18" y="14"/>
                      <a:pt x="16" y="16"/>
                    </a:cubicBezTo>
                    <a:cubicBezTo>
                      <a:pt x="14" y="18"/>
                      <a:pt x="12" y="19"/>
                      <a:pt x="9" y="19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" name="Text Placeholder 3"/>
            <p:cNvSpPr txBox="1">
              <a:spLocks/>
            </p:cNvSpPr>
            <p:nvPr/>
          </p:nvSpPr>
          <p:spPr>
            <a:xfrm rot="660000" flipH="1">
              <a:off x="4779911" y="3033539"/>
              <a:ext cx="1295400" cy="11170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48"/>
          <p:cNvGrpSpPr/>
          <p:nvPr/>
        </p:nvGrpSpPr>
        <p:grpSpPr>
          <a:xfrm>
            <a:off x="4174873" y="3785800"/>
            <a:ext cx="1777590" cy="688893"/>
            <a:chOff x="3281363" y="3092114"/>
            <a:chExt cx="1354138" cy="500063"/>
          </a:xfrm>
        </p:grpSpPr>
        <p:grpSp>
          <p:nvGrpSpPr>
            <p:cNvPr id="78" name="Group 25"/>
            <p:cNvGrpSpPr/>
            <p:nvPr/>
          </p:nvGrpSpPr>
          <p:grpSpPr>
            <a:xfrm>
              <a:off x="3281363" y="3092114"/>
              <a:ext cx="1354138" cy="500063"/>
              <a:chOff x="3263900" y="3125788"/>
              <a:chExt cx="1354138" cy="500063"/>
            </a:xfrm>
          </p:grpSpPr>
          <p:sp>
            <p:nvSpPr>
              <p:cNvPr id="85" name="Freeform 16"/>
              <p:cNvSpPr>
                <a:spLocks/>
              </p:cNvSpPr>
              <p:nvPr/>
            </p:nvSpPr>
            <p:spPr bwMode="auto">
              <a:xfrm>
                <a:off x="3263900" y="3125788"/>
                <a:ext cx="1354138" cy="500063"/>
              </a:xfrm>
              <a:custGeom>
                <a:avLst/>
                <a:gdLst/>
                <a:ahLst/>
                <a:cxnLst>
                  <a:cxn ang="0">
                    <a:pos x="853" y="0"/>
                  </a:cxn>
                  <a:cxn ang="0">
                    <a:pos x="853" y="215"/>
                  </a:cxn>
                  <a:cxn ang="0">
                    <a:pos x="62" y="315"/>
                  </a:cxn>
                  <a:cxn ang="0">
                    <a:pos x="0" y="221"/>
                  </a:cxn>
                  <a:cxn ang="0">
                    <a:pos x="41" y="129"/>
                  </a:cxn>
                  <a:cxn ang="0">
                    <a:pos x="853" y="0"/>
                  </a:cxn>
                </a:cxnLst>
                <a:rect l="0" t="0" r="r" b="b"/>
                <a:pathLst>
                  <a:path w="853" h="315">
                    <a:moveTo>
                      <a:pt x="853" y="0"/>
                    </a:moveTo>
                    <a:lnTo>
                      <a:pt x="853" y="215"/>
                    </a:lnTo>
                    <a:lnTo>
                      <a:pt x="62" y="315"/>
                    </a:lnTo>
                    <a:lnTo>
                      <a:pt x="0" y="221"/>
                    </a:lnTo>
                    <a:lnTo>
                      <a:pt x="41" y="129"/>
                    </a:lnTo>
                    <a:lnTo>
                      <a:pt x="85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"/>
              <p:cNvSpPr>
                <a:spLocks/>
              </p:cNvSpPr>
              <p:nvPr/>
            </p:nvSpPr>
            <p:spPr bwMode="auto">
              <a:xfrm>
                <a:off x="4487863" y="3125788"/>
                <a:ext cx="130175" cy="36036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82" y="0"/>
                  </a:cxn>
                  <a:cxn ang="0">
                    <a:pos x="82" y="215"/>
                  </a:cxn>
                  <a:cxn ang="0">
                    <a:pos x="0" y="227"/>
                  </a:cxn>
                  <a:cxn ang="0">
                    <a:pos x="0" y="12"/>
                  </a:cxn>
                </a:cxnLst>
                <a:rect l="0" t="0" r="r" b="b"/>
                <a:pathLst>
                  <a:path w="82" h="227">
                    <a:moveTo>
                      <a:pt x="0" y="12"/>
                    </a:moveTo>
                    <a:lnTo>
                      <a:pt x="82" y="0"/>
                    </a:lnTo>
                    <a:lnTo>
                      <a:pt x="82" y="215"/>
                    </a:lnTo>
                    <a:lnTo>
                      <a:pt x="0" y="22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8"/>
              <p:cNvSpPr>
                <a:spLocks noEditPoints="1"/>
              </p:cNvSpPr>
              <p:nvPr/>
            </p:nvSpPr>
            <p:spPr bwMode="auto">
              <a:xfrm>
                <a:off x="4524375" y="3200400"/>
                <a:ext cx="60325" cy="204788"/>
              </a:xfrm>
              <a:custGeom>
                <a:avLst/>
                <a:gdLst/>
                <a:ahLst/>
                <a:cxnLst>
                  <a:cxn ang="0">
                    <a:pos x="16" y="50"/>
                  </a:cxn>
                  <a:cxn ang="0">
                    <a:pos x="19" y="56"/>
                  </a:cxn>
                  <a:cxn ang="0">
                    <a:pos x="16" y="63"/>
                  </a:cxn>
                  <a:cxn ang="0">
                    <a:pos x="9" y="66"/>
                  </a:cxn>
                  <a:cxn ang="0">
                    <a:pos x="3" y="63"/>
                  </a:cxn>
                  <a:cxn ang="0">
                    <a:pos x="0" y="56"/>
                  </a:cxn>
                  <a:cxn ang="0">
                    <a:pos x="3" y="50"/>
                  </a:cxn>
                  <a:cxn ang="0">
                    <a:pos x="9" y="47"/>
                  </a:cxn>
                  <a:cxn ang="0">
                    <a:pos x="16" y="50"/>
                  </a:cxn>
                  <a:cxn ang="0">
                    <a:pos x="16" y="3"/>
                  </a:cxn>
                  <a:cxn ang="0">
                    <a:pos x="19" y="9"/>
                  </a:cxn>
                  <a:cxn ang="0">
                    <a:pos x="16" y="16"/>
                  </a:cxn>
                  <a:cxn ang="0">
                    <a:pos x="9" y="19"/>
                  </a:cxn>
                  <a:cxn ang="0">
                    <a:pos x="3" y="16"/>
                  </a:cxn>
                  <a:cxn ang="0">
                    <a:pos x="0" y="9"/>
                  </a:cxn>
                  <a:cxn ang="0">
                    <a:pos x="3" y="3"/>
                  </a:cxn>
                  <a:cxn ang="0">
                    <a:pos x="9" y="0"/>
                  </a:cxn>
                  <a:cxn ang="0">
                    <a:pos x="16" y="3"/>
                  </a:cxn>
                </a:cxnLst>
                <a:rect l="0" t="0" r="r" b="b"/>
                <a:pathLst>
                  <a:path w="19" h="66">
                    <a:moveTo>
                      <a:pt x="16" y="50"/>
                    </a:moveTo>
                    <a:cubicBezTo>
                      <a:pt x="18" y="51"/>
                      <a:pt x="19" y="54"/>
                      <a:pt x="19" y="56"/>
                    </a:cubicBezTo>
                    <a:cubicBezTo>
                      <a:pt x="19" y="59"/>
                      <a:pt x="18" y="61"/>
                      <a:pt x="16" y="63"/>
                    </a:cubicBezTo>
                    <a:cubicBezTo>
                      <a:pt x="14" y="65"/>
                      <a:pt x="12" y="66"/>
                      <a:pt x="9" y="66"/>
                    </a:cubicBezTo>
                    <a:cubicBezTo>
                      <a:pt x="7" y="66"/>
                      <a:pt x="5" y="65"/>
                      <a:pt x="3" y="63"/>
                    </a:cubicBezTo>
                    <a:cubicBezTo>
                      <a:pt x="1" y="61"/>
                      <a:pt x="0" y="59"/>
                      <a:pt x="0" y="56"/>
                    </a:cubicBezTo>
                    <a:cubicBezTo>
                      <a:pt x="0" y="54"/>
                      <a:pt x="1" y="51"/>
                      <a:pt x="3" y="50"/>
                    </a:cubicBezTo>
                    <a:cubicBezTo>
                      <a:pt x="5" y="48"/>
                      <a:pt x="7" y="47"/>
                      <a:pt x="9" y="47"/>
                    </a:cubicBezTo>
                    <a:cubicBezTo>
                      <a:pt x="12" y="47"/>
                      <a:pt x="14" y="48"/>
                      <a:pt x="16" y="50"/>
                    </a:cubicBezTo>
                    <a:close/>
                    <a:moveTo>
                      <a:pt x="16" y="3"/>
                    </a:moveTo>
                    <a:cubicBezTo>
                      <a:pt x="18" y="4"/>
                      <a:pt x="19" y="7"/>
                      <a:pt x="19" y="9"/>
                    </a:cubicBezTo>
                    <a:cubicBezTo>
                      <a:pt x="19" y="12"/>
                      <a:pt x="18" y="14"/>
                      <a:pt x="16" y="16"/>
                    </a:cubicBezTo>
                    <a:cubicBezTo>
                      <a:pt x="14" y="18"/>
                      <a:pt x="12" y="19"/>
                      <a:pt x="9" y="19"/>
                    </a:cubicBezTo>
                    <a:cubicBezTo>
                      <a:pt x="7" y="19"/>
                      <a:pt x="5" y="18"/>
                      <a:pt x="3" y="16"/>
                    </a:cubicBezTo>
                    <a:cubicBezTo>
                      <a:pt x="1" y="14"/>
                      <a:pt x="0" y="12"/>
                      <a:pt x="0" y="9"/>
                    </a:cubicBezTo>
                    <a:cubicBezTo>
                      <a:pt x="0" y="7"/>
                      <a:pt x="1" y="4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Text Placeholder 3"/>
            <p:cNvSpPr txBox="1">
              <a:spLocks/>
            </p:cNvSpPr>
            <p:nvPr/>
          </p:nvSpPr>
          <p:spPr>
            <a:xfrm rot="21060000" flipH="1">
              <a:off x="3282830" y="3315661"/>
              <a:ext cx="1295400" cy="11170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51"/>
          <p:cNvGrpSpPr/>
          <p:nvPr/>
        </p:nvGrpSpPr>
        <p:grpSpPr>
          <a:xfrm>
            <a:off x="6121349" y="4597922"/>
            <a:ext cx="1777590" cy="688893"/>
            <a:chOff x="4744278" y="3681628"/>
            <a:chExt cx="1354138" cy="500063"/>
          </a:xfrm>
        </p:grpSpPr>
        <p:grpSp>
          <p:nvGrpSpPr>
            <p:cNvPr id="89" name="Group 33"/>
            <p:cNvGrpSpPr/>
            <p:nvPr/>
          </p:nvGrpSpPr>
          <p:grpSpPr>
            <a:xfrm flipH="1">
              <a:off x="4744278" y="3681628"/>
              <a:ext cx="1354138" cy="500063"/>
              <a:chOff x="3263900" y="3125788"/>
              <a:chExt cx="1354138" cy="500063"/>
            </a:xfrm>
          </p:grpSpPr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3263900" y="3125788"/>
                <a:ext cx="1354138" cy="500063"/>
              </a:xfrm>
              <a:custGeom>
                <a:avLst/>
                <a:gdLst/>
                <a:ahLst/>
                <a:cxnLst>
                  <a:cxn ang="0">
                    <a:pos x="853" y="0"/>
                  </a:cxn>
                  <a:cxn ang="0">
                    <a:pos x="853" y="215"/>
                  </a:cxn>
                  <a:cxn ang="0">
                    <a:pos x="62" y="315"/>
                  </a:cxn>
                  <a:cxn ang="0">
                    <a:pos x="0" y="221"/>
                  </a:cxn>
                  <a:cxn ang="0">
                    <a:pos x="41" y="129"/>
                  </a:cxn>
                  <a:cxn ang="0">
                    <a:pos x="853" y="0"/>
                  </a:cxn>
                </a:cxnLst>
                <a:rect l="0" t="0" r="r" b="b"/>
                <a:pathLst>
                  <a:path w="853" h="315">
                    <a:moveTo>
                      <a:pt x="853" y="0"/>
                    </a:moveTo>
                    <a:lnTo>
                      <a:pt x="853" y="215"/>
                    </a:lnTo>
                    <a:lnTo>
                      <a:pt x="62" y="315"/>
                    </a:lnTo>
                    <a:lnTo>
                      <a:pt x="0" y="221"/>
                    </a:lnTo>
                    <a:lnTo>
                      <a:pt x="41" y="129"/>
                    </a:lnTo>
                    <a:lnTo>
                      <a:pt x="8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7"/>
              <p:cNvSpPr>
                <a:spLocks/>
              </p:cNvSpPr>
              <p:nvPr/>
            </p:nvSpPr>
            <p:spPr bwMode="auto">
              <a:xfrm>
                <a:off x="4487863" y="3125788"/>
                <a:ext cx="130175" cy="36036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82" y="0"/>
                  </a:cxn>
                  <a:cxn ang="0">
                    <a:pos x="82" y="215"/>
                  </a:cxn>
                  <a:cxn ang="0">
                    <a:pos x="0" y="227"/>
                  </a:cxn>
                  <a:cxn ang="0">
                    <a:pos x="0" y="12"/>
                  </a:cxn>
                </a:cxnLst>
                <a:rect l="0" t="0" r="r" b="b"/>
                <a:pathLst>
                  <a:path w="82" h="227">
                    <a:moveTo>
                      <a:pt x="0" y="12"/>
                    </a:moveTo>
                    <a:lnTo>
                      <a:pt x="82" y="0"/>
                    </a:lnTo>
                    <a:lnTo>
                      <a:pt x="82" y="215"/>
                    </a:lnTo>
                    <a:lnTo>
                      <a:pt x="0" y="22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"/>
              <p:cNvSpPr>
                <a:spLocks noEditPoints="1"/>
              </p:cNvSpPr>
              <p:nvPr/>
            </p:nvSpPr>
            <p:spPr bwMode="auto">
              <a:xfrm>
                <a:off x="4524375" y="3200400"/>
                <a:ext cx="60325" cy="204788"/>
              </a:xfrm>
              <a:custGeom>
                <a:avLst/>
                <a:gdLst/>
                <a:ahLst/>
                <a:cxnLst>
                  <a:cxn ang="0">
                    <a:pos x="16" y="50"/>
                  </a:cxn>
                  <a:cxn ang="0">
                    <a:pos x="19" y="56"/>
                  </a:cxn>
                  <a:cxn ang="0">
                    <a:pos x="16" y="63"/>
                  </a:cxn>
                  <a:cxn ang="0">
                    <a:pos x="9" y="66"/>
                  </a:cxn>
                  <a:cxn ang="0">
                    <a:pos x="3" y="63"/>
                  </a:cxn>
                  <a:cxn ang="0">
                    <a:pos x="0" y="56"/>
                  </a:cxn>
                  <a:cxn ang="0">
                    <a:pos x="3" y="50"/>
                  </a:cxn>
                  <a:cxn ang="0">
                    <a:pos x="9" y="47"/>
                  </a:cxn>
                  <a:cxn ang="0">
                    <a:pos x="16" y="50"/>
                  </a:cxn>
                  <a:cxn ang="0">
                    <a:pos x="16" y="3"/>
                  </a:cxn>
                  <a:cxn ang="0">
                    <a:pos x="19" y="9"/>
                  </a:cxn>
                  <a:cxn ang="0">
                    <a:pos x="16" y="16"/>
                  </a:cxn>
                  <a:cxn ang="0">
                    <a:pos x="9" y="19"/>
                  </a:cxn>
                  <a:cxn ang="0">
                    <a:pos x="3" y="16"/>
                  </a:cxn>
                  <a:cxn ang="0">
                    <a:pos x="0" y="9"/>
                  </a:cxn>
                  <a:cxn ang="0">
                    <a:pos x="3" y="3"/>
                  </a:cxn>
                  <a:cxn ang="0">
                    <a:pos x="9" y="0"/>
                  </a:cxn>
                  <a:cxn ang="0">
                    <a:pos x="16" y="3"/>
                  </a:cxn>
                </a:cxnLst>
                <a:rect l="0" t="0" r="r" b="b"/>
                <a:pathLst>
                  <a:path w="19" h="66">
                    <a:moveTo>
                      <a:pt x="16" y="50"/>
                    </a:moveTo>
                    <a:cubicBezTo>
                      <a:pt x="18" y="51"/>
                      <a:pt x="19" y="54"/>
                      <a:pt x="19" y="56"/>
                    </a:cubicBezTo>
                    <a:cubicBezTo>
                      <a:pt x="19" y="59"/>
                      <a:pt x="18" y="61"/>
                      <a:pt x="16" y="63"/>
                    </a:cubicBezTo>
                    <a:cubicBezTo>
                      <a:pt x="14" y="65"/>
                      <a:pt x="12" y="66"/>
                      <a:pt x="9" y="66"/>
                    </a:cubicBezTo>
                    <a:cubicBezTo>
                      <a:pt x="7" y="66"/>
                      <a:pt x="5" y="65"/>
                      <a:pt x="3" y="63"/>
                    </a:cubicBezTo>
                    <a:cubicBezTo>
                      <a:pt x="1" y="61"/>
                      <a:pt x="0" y="59"/>
                      <a:pt x="0" y="56"/>
                    </a:cubicBezTo>
                    <a:cubicBezTo>
                      <a:pt x="0" y="54"/>
                      <a:pt x="1" y="51"/>
                      <a:pt x="3" y="50"/>
                    </a:cubicBezTo>
                    <a:cubicBezTo>
                      <a:pt x="5" y="48"/>
                      <a:pt x="7" y="47"/>
                      <a:pt x="9" y="47"/>
                    </a:cubicBezTo>
                    <a:cubicBezTo>
                      <a:pt x="12" y="47"/>
                      <a:pt x="14" y="48"/>
                      <a:pt x="16" y="50"/>
                    </a:cubicBezTo>
                    <a:close/>
                    <a:moveTo>
                      <a:pt x="16" y="3"/>
                    </a:moveTo>
                    <a:cubicBezTo>
                      <a:pt x="18" y="4"/>
                      <a:pt x="19" y="7"/>
                      <a:pt x="19" y="9"/>
                    </a:cubicBezTo>
                    <a:cubicBezTo>
                      <a:pt x="19" y="12"/>
                      <a:pt x="18" y="14"/>
                      <a:pt x="16" y="16"/>
                    </a:cubicBezTo>
                    <a:cubicBezTo>
                      <a:pt x="14" y="18"/>
                      <a:pt x="12" y="19"/>
                      <a:pt x="9" y="19"/>
                    </a:cubicBezTo>
                    <a:cubicBezTo>
                      <a:pt x="7" y="19"/>
                      <a:pt x="5" y="18"/>
                      <a:pt x="3" y="16"/>
                    </a:cubicBezTo>
                    <a:cubicBezTo>
                      <a:pt x="1" y="14"/>
                      <a:pt x="0" y="12"/>
                      <a:pt x="0" y="9"/>
                    </a:cubicBezTo>
                    <a:cubicBezTo>
                      <a:pt x="0" y="7"/>
                      <a:pt x="1" y="4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" name="Text Placeholder 3"/>
            <p:cNvSpPr txBox="1">
              <a:spLocks/>
            </p:cNvSpPr>
            <p:nvPr/>
          </p:nvSpPr>
          <p:spPr>
            <a:xfrm rot="540000" flipH="1">
              <a:off x="4779911" y="3890885"/>
              <a:ext cx="1295400" cy="11170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defTabSz="914400">
                <a:spcBef>
                  <a:spcPct val="20000"/>
                </a:spcBef>
                <a:defRPr/>
              </a:pP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4" name="Rounded Rectangle 22"/>
          <p:cNvSpPr/>
          <p:nvPr/>
        </p:nvSpPr>
        <p:spPr>
          <a:xfrm>
            <a:off x="5945865" y="1914226"/>
            <a:ext cx="187673" cy="4697588"/>
          </a:xfrm>
          <a:prstGeom prst="roundRect">
            <a:avLst/>
          </a:prstGeom>
          <a:gradFill>
            <a:gsLst>
              <a:gs pos="0">
                <a:schemeClr val="tx2">
                  <a:lumMod val="25000"/>
                  <a:lumOff val="75000"/>
                </a:schemeClr>
              </a:gs>
              <a:gs pos="22000">
                <a:schemeClr val="tx2">
                  <a:lumMod val="10000"/>
                  <a:lumOff val="90000"/>
                </a:schemeClr>
              </a:gs>
              <a:gs pos="50000">
                <a:schemeClr val="tx2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106 CuadroTexto"/>
          <p:cNvSpPr txBox="1"/>
          <p:nvPr/>
        </p:nvSpPr>
        <p:spPr>
          <a:xfrm>
            <a:off x="304799" y="2110154"/>
            <a:ext cx="3411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2400" dirty="0"/>
              <a:t>Ciertos grupos no cuentan con el mismo reconocimiento 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8159260" y="1371600"/>
            <a:ext cx="341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Ausencia de datos sobre grupos vulnerables</a:t>
            </a:r>
          </a:p>
        </p:txBody>
      </p:sp>
      <p:sp>
        <p:nvSpPr>
          <p:cNvPr id="109" name="108 CuadroTexto"/>
          <p:cNvSpPr txBox="1"/>
          <p:nvPr/>
        </p:nvSpPr>
        <p:spPr>
          <a:xfrm>
            <a:off x="679937" y="3997569"/>
            <a:ext cx="3411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2400" dirty="0"/>
              <a:t>No hay medición del impacto de las capacitaciones</a:t>
            </a:r>
            <a:endParaRPr lang="es-CR" sz="2000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8108501" y="2904454"/>
            <a:ext cx="3790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Los porcentajes de accesibilidad a la información siguen siendo bajos</a:t>
            </a:r>
          </a:p>
        </p:txBody>
      </p:sp>
      <p:sp>
        <p:nvSpPr>
          <p:cNvPr id="111" name="110 CuadroTexto"/>
          <p:cNvSpPr txBox="1"/>
          <p:nvPr/>
        </p:nvSpPr>
        <p:spPr>
          <a:xfrm>
            <a:off x="7959967" y="4923692"/>
            <a:ext cx="3821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Pocas iniciativas entre el sector justicia y la sociedad civil</a:t>
            </a:r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3"/>
          <p:cNvCxnSpPr/>
          <p:nvPr/>
        </p:nvCxnSpPr>
        <p:spPr>
          <a:xfrm>
            <a:off x="264564" y="1001683"/>
            <a:ext cx="11909798" cy="3863"/>
          </a:xfrm>
          <a:prstGeom prst="line">
            <a:avLst/>
          </a:prstGeom>
          <a:ln w="12700" cmpd="sng">
            <a:solidFill>
              <a:schemeClr val="accent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hape 41"/>
          <p:cNvSpPr/>
          <p:nvPr/>
        </p:nvSpPr>
        <p:spPr>
          <a:xfrm rot="10800000">
            <a:off x="475300" y="1959"/>
            <a:ext cx="5521488" cy="476500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6" name="Shape 42"/>
          <p:cNvSpPr/>
          <p:nvPr/>
        </p:nvSpPr>
        <p:spPr>
          <a:xfrm rot="10800000">
            <a:off x="0" y="0"/>
            <a:ext cx="3637100" cy="470475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43"/>
          <p:cNvSpPr/>
          <p:nvPr/>
        </p:nvSpPr>
        <p:spPr>
          <a:xfrm rot="10800000">
            <a:off x="6025" y="0"/>
            <a:ext cx="1634600" cy="1139975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9" name="Round Same Side Corner Rectangle 115"/>
          <p:cNvSpPr/>
          <p:nvPr/>
        </p:nvSpPr>
        <p:spPr>
          <a:xfrm rot="5400000">
            <a:off x="2346462" y="890338"/>
            <a:ext cx="829688" cy="55226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27"/>
          <p:cNvSpPr/>
          <p:nvPr/>
        </p:nvSpPr>
        <p:spPr>
          <a:xfrm rot="5400000">
            <a:off x="2141832" y="2317701"/>
            <a:ext cx="829688" cy="511335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4"/>
          <p:cNvSpPr/>
          <p:nvPr/>
        </p:nvSpPr>
        <p:spPr>
          <a:xfrm rot="5400000">
            <a:off x="1937202" y="3744411"/>
            <a:ext cx="829688" cy="470409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CuadroTexto"/>
          <p:cNvSpPr txBox="1"/>
          <p:nvPr/>
        </p:nvSpPr>
        <p:spPr>
          <a:xfrm>
            <a:off x="475300" y="1139976"/>
            <a:ext cx="11110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/>
              <a:t>La Agenda 2030 en el Sector Justicia de Iberoamérica renueva el compromiso </a:t>
            </a:r>
          </a:p>
          <a:p>
            <a:pPr algn="ctr"/>
            <a:r>
              <a:rPr lang="es-CR" sz="2400" b="1" dirty="0"/>
              <a:t>con los reportes sobre Acceso a la Justicia que ya se venían realizando, </a:t>
            </a:r>
          </a:p>
          <a:p>
            <a:pPr algn="ctr"/>
            <a:r>
              <a:rPr lang="es-CR" sz="2400" b="1" dirty="0"/>
              <a:t>además de que destaca: 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665510" y="3314868"/>
            <a:ext cx="6104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/>
              <a:t>La interrelación entre los objetivos, las metas y las variables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5184742" y="4458879"/>
            <a:ext cx="6655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/>
              <a:t>El énfasis en la práctica más que en la legislación, pero sobre todo, en la medición de dichas prácticas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4854804" y="5681613"/>
            <a:ext cx="6797934" cy="120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/>
              <a:t>La necesidad de que la sociedad civil se incorpore en estas iniciativas (los informes están publicados en las págs.) </a:t>
            </a:r>
          </a:p>
        </p:txBody>
      </p:sp>
    </p:spTree>
    <p:extLst>
      <p:ext uri="{BB962C8B-B14F-4D97-AF65-F5344CB8AC3E}">
        <p14:creationId xmlns:p14="http://schemas.microsoft.com/office/powerpoint/2010/main" val="33037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4067" y="683682"/>
            <a:ext cx="10127966" cy="1173397"/>
          </a:xfrm>
        </p:spPr>
        <p:txBody>
          <a:bodyPr>
            <a:normAutofit/>
          </a:bodyPr>
          <a:lstStyle/>
          <a:p>
            <a:pPr algn="ctr"/>
            <a:r>
              <a:rPr lang="es-419" b="1" dirty="0"/>
              <a:t>	</a:t>
            </a:r>
            <a:r>
              <a:rPr lang="es-419" sz="2800" b="1" dirty="0">
                <a:solidFill>
                  <a:srgbClr val="00B0F0"/>
                </a:solidFill>
                <a:latin typeface="Gill Sans MT" panose="020B0502020104020203" pitchFamily="34" charset="0"/>
              </a:rPr>
              <a:t>EL SECTOR JUSTICIA DE IBEROAMÉRICA  </a:t>
            </a:r>
            <a:br>
              <a:rPr lang="es-419" sz="2800" b="1" dirty="0">
                <a:solidFill>
                  <a:srgbClr val="00B0F0"/>
                </a:solidFill>
                <a:latin typeface="Gill Sans MT" panose="020B0502020104020203" pitchFamily="34" charset="0"/>
              </a:rPr>
            </a:br>
            <a:r>
              <a:rPr lang="es-419" sz="2800" b="1" dirty="0">
                <a:solidFill>
                  <a:srgbClr val="00B0F0"/>
                </a:solidFill>
                <a:latin typeface="Gill Sans MT" panose="020B0502020104020203" pitchFamily="34" charset="0"/>
              </a:rPr>
              <a:t>UN ESPACIO DE OPORTUNIDADES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744718" y="1253458"/>
            <a:ext cx="10246936" cy="4082113"/>
          </a:xfrm>
        </p:spPr>
        <p:txBody>
          <a:bodyPr>
            <a:normAutofit/>
          </a:bodyPr>
          <a:lstStyle/>
          <a:p>
            <a:endParaRPr lang="es-419" sz="1800" dirty="0">
              <a:solidFill>
                <a:schemeClr val="tx1"/>
              </a:solidFill>
            </a:endParaRPr>
          </a:p>
          <a:p>
            <a:pPr marL="457200" indent="-457200" fontAlgn="t">
              <a:buAutoNum type="arabicPeriod"/>
            </a:pPr>
            <a:endParaRPr lang="es-419" sz="2400" dirty="0">
              <a:solidFill>
                <a:schemeClr val="tx1"/>
              </a:solidFill>
            </a:endParaRPr>
          </a:p>
          <a:p>
            <a:pPr marL="457200" indent="-457200" fontAlgn="t">
              <a:buAutoNum type="arabicPeriod"/>
            </a:pPr>
            <a:r>
              <a:rPr lang="es-419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La COMJIB</a:t>
            </a:r>
          </a:p>
          <a:p>
            <a:pPr marL="457200" indent="-457200" fontAlgn="t">
              <a:buAutoNum type="arabicPeriod"/>
            </a:pPr>
            <a:endParaRPr lang="es-419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fontAlgn="t">
              <a:buAutoNum type="arabicPeriod"/>
            </a:pPr>
            <a:r>
              <a:rPr lang="es-419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La AIAMP (en el actual reporte sobre prácticas restaurativas)</a:t>
            </a:r>
          </a:p>
          <a:p>
            <a:pPr marL="457200" indent="-457200" fontAlgn="t">
              <a:buAutoNum type="arabicPeriod"/>
            </a:pPr>
            <a:endParaRPr lang="es-419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fontAlgn="t">
              <a:buAutoNum type="arabicPeriod"/>
            </a:pPr>
            <a:r>
              <a:rPr lang="es-419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La Cumbre Judicial Iberoamericana (reunión junio 2017, recomendación a todas las Comisiones de Trabajo</a:t>
            </a:r>
            <a:r>
              <a:rPr lang="es-419" sz="24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Imagen 3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38337"/>
            <a:ext cx="12307629" cy="2019663"/>
          </a:xfrm>
          <a:prstGeom prst="rect">
            <a:avLst/>
          </a:prstGeom>
        </p:spPr>
      </p:pic>
      <p:pic>
        <p:nvPicPr>
          <p:cNvPr id="5" name="Picture 8" descr="ilan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7161" y="110072"/>
            <a:ext cx="1302375" cy="1453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4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ed1">
      <a:dk1>
        <a:srgbClr val="000000"/>
      </a:dk1>
      <a:lt1>
        <a:srgbClr val="FFFFFF"/>
      </a:lt1>
      <a:dk2>
        <a:srgbClr val="5C5C5C"/>
      </a:dk2>
      <a:lt2>
        <a:srgbClr val="FFFFFF"/>
      </a:lt2>
      <a:accent1>
        <a:srgbClr val="297E9B"/>
      </a:accent1>
      <a:accent2>
        <a:srgbClr val="1E9D88"/>
      </a:accent2>
      <a:accent3>
        <a:srgbClr val="9FB85A"/>
      </a:accent3>
      <a:accent4>
        <a:srgbClr val="EC9F13"/>
      </a:accent4>
      <a:accent5>
        <a:srgbClr val="B83E26"/>
      </a:accent5>
      <a:accent6>
        <a:srgbClr val="415168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13488</TotalTime>
  <Words>542</Words>
  <Application>Microsoft Office PowerPoint</Application>
  <PresentationFormat>Panorámica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Gill Sans MT</vt:lpstr>
      <vt:lpstr>Roboto Condensed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EL SECTOR JUSTICIA DE IBEROAMÉRICA   UN ESPACIO DE OPORTUNIDADES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</dc:creator>
  <cp:lastModifiedBy>Adriana Lander</cp:lastModifiedBy>
  <cp:revision>1068</cp:revision>
  <dcterms:created xsi:type="dcterms:W3CDTF">2015-03-03T16:33:47Z</dcterms:created>
  <dcterms:modified xsi:type="dcterms:W3CDTF">2017-06-15T08:49:36Z</dcterms:modified>
</cp:coreProperties>
</file>