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341" r:id="rId2"/>
    <p:sldId id="283" r:id="rId3"/>
    <p:sldId id="318" r:id="rId4"/>
    <p:sldId id="315" r:id="rId5"/>
    <p:sldId id="316" r:id="rId6"/>
    <p:sldId id="320" r:id="rId7"/>
    <p:sldId id="361" r:id="rId8"/>
    <p:sldId id="344" r:id="rId9"/>
    <p:sldId id="322" r:id="rId10"/>
    <p:sldId id="325" r:id="rId11"/>
    <p:sldId id="356" r:id="rId12"/>
    <p:sldId id="349" r:id="rId13"/>
    <p:sldId id="354" r:id="rId14"/>
    <p:sldId id="358" r:id="rId15"/>
    <p:sldId id="362" r:id="rId16"/>
    <p:sldId id="360" r:id="rId17"/>
    <p:sldId id="363" r:id="rId18"/>
    <p:sldId id="364" r:id="rId19"/>
    <p:sldId id="365" r:id="rId20"/>
    <p:sldId id="366" r:id="rId21"/>
    <p:sldId id="351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37" r:id="rId32"/>
    <p:sldId id="33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D60093"/>
    <a:srgbClr val="FFFF00"/>
    <a:srgbClr val="003399"/>
    <a:srgbClr val="336699"/>
    <a:srgbClr val="008080"/>
    <a:srgbClr val="0099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4" autoAdjust="0"/>
    <p:restoredTop sz="83570" autoAdjust="0"/>
  </p:normalViewPr>
  <p:slideViewPr>
    <p:cSldViewPr>
      <p:cViewPr>
        <p:scale>
          <a:sx n="62" d="100"/>
          <a:sy n="62" d="100"/>
        </p:scale>
        <p:origin x="1952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>
      <p:cViewPr varScale="1">
        <p:scale>
          <a:sx n="56" d="100"/>
          <a:sy n="56" d="100"/>
        </p:scale>
        <p:origin x="-2574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696F4-B553-44DC-9F30-E7CB1297289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D03035A-84AF-4A9C-A822-7CB7772BA9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Personas con discapacidad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No son percibidas como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Parte de la comunidad: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No provee bienes, derechos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Y servicios</a:t>
          </a:r>
        </a:p>
      </dgm:t>
    </dgm:pt>
    <dgm:pt modelId="{FDB4315E-68C2-4643-8556-8DA69533A431}" type="parTrans" cxnId="{4FA309BD-4ECC-4287-AB3D-51434A4E4997}">
      <dgm:prSet/>
      <dgm:spPr/>
      <dgm:t>
        <a:bodyPr/>
        <a:lstStyle/>
        <a:p>
          <a:endParaRPr lang="es-ES"/>
        </a:p>
      </dgm:t>
    </dgm:pt>
    <dgm:pt modelId="{DB39D0A8-AA46-4259-A5E3-21E0F8F9E926}" type="sibTrans" cxnId="{4FA309BD-4ECC-4287-AB3D-51434A4E4997}">
      <dgm:prSet/>
      <dgm:spPr/>
      <dgm:t>
        <a:bodyPr/>
        <a:lstStyle/>
        <a:p>
          <a:endParaRPr lang="es-ES"/>
        </a:p>
      </dgm:t>
    </dgm:pt>
    <dgm:pt modelId="{DCD347E4-A999-4937-978F-E10549C6A6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Sin acceso a bienes,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Derechos, y servicios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No  hay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Inclusión</a:t>
          </a:r>
          <a:r>
            <a:rPr kumimoji="0" lang="en-US" altLang="es-E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</a:p>
      </dgm:t>
    </dgm:pt>
    <dgm:pt modelId="{F568D83C-F04D-42FE-BB2E-CF837863B31B}" type="parTrans" cxnId="{11DD8E72-720E-43E2-B1C6-6878529CF201}">
      <dgm:prSet/>
      <dgm:spPr/>
      <dgm:t>
        <a:bodyPr/>
        <a:lstStyle/>
        <a:p>
          <a:endParaRPr lang="es-ES"/>
        </a:p>
      </dgm:t>
    </dgm:pt>
    <dgm:pt modelId="{A2E6A014-D5EC-4789-BF79-6BC21F42ED06}" type="sibTrans" cxnId="{11DD8E72-720E-43E2-B1C6-6878529CF201}">
      <dgm:prSet/>
      <dgm:spPr/>
      <dgm:t>
        <a:bodyPr/>
        <a:lstStyle/>
        <a:p>
          <a:endParaRPr lang="es-ES"/>
        </a:p>
      </dgm:t>
    </dgm:pt>
    <dgm:pt modelId="{CF6700BA-98B5-4EF8-BD61-C10F98EFDD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Discriminación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Exclusión continúan</a:t>
          </a:r>
          <a:r>
            <a:rPr kumimoji="0" lang="en-US" altLang="es-E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</a:p>
      </dgm:t>
    </dgm:pt>
    <dgm:pt modelId="{D5A48320-08A2-4D44-A4F8-F0F6F2A41431}" type="parTrans" cxnId="{67495286-BC56-40FC-8F3E-265710A2CAC7}">
      <dgm:prSet/>
      <dgm:spPr/>
      <dgm:t>
        <a:bodyPr/>
        <a:lstStyle/>
        <a:p>
          <a:endParaRPr lang="es-ES"/>
        </a:p>
      </dgm:t>
    </dgm:pt>
    <dgm:pt modelId="{D59C9DA7-52B6-4F9A-A7AE-AA49E3BFD72B}" type="sibTrans" cxnId="{67495286-BC56-40FC-8F3E-265710A2CAC7}">
      <dgm:prSet/>
      <dgm:spPr/>
      <dgm:t>
        <a:bodyPr/>
        <a:lstStyle/>
        <a:p>
          <a:endParaRPr lang="es-ES"/>
        </a:p>
      </dgm:t>
    </dgm:pt>
    <dgm:pt modelId="{CB502B72-49EC-44F5-ABA9-A2C41F8362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Personas con discapacidad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‘invisibles’ son mantenidas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En secreto dentro de la casa</a:t>
          </a:r>
        </a:p>
      </dgm:t>
    </dgm:pt>
    <dgm:pt modelId="{F2A61F31-3B3D-4563-BD81-C1986B92AEF1}" type="parTrans" cxnId="{08B20EC7-5518-4CA9-8D5E-51023F30B7D9}">
      <dgm:prSet/>
      <dgm:spPr/>
      <dgm:t>
        <a:bodyPr/>
        <a:lstStyle/>
        <a:p>
          <a:endParaRPr lang="es-ES"/>
        </a:p>
      </dgm:t>
    </dgm:pt>
    <dgm:pt modelId="{B807FEEA-CEB9-450D-8280-9C947B93D431}" type="sibTrans" cxnId="{08B20EC7-5518-4CA9-8D5E-51023F30B7D9}">
      <dgm:prSet/>
      <dgm:spPr/>
      <dgm:t>
        <a:bodyPr/>
        <a:lstStyle/>
        <a:p>
          <a:endParaRPr lang="es-ES"/>
        </a:p>
      </dgm:t>
    </dgm:pt>
    <dgm:pt modelId="{5E930499-0C39-408E-9C6C-9321DAF32EA1}" type="pres">
      <dgm:prSet presAssocID="{DE3696F4-B553-44DC-9F30-E7CB12972897}" presName="cycle" presStyleCnt="0">
        <dgm:presLayoutVars>
          <dgm:dir/>
          <dgm:resizeHandles val="exact"/>
        </dgm:presLayoutVars>
      </dgm:prSet>
      <dgm:spPr/>
    </dgm:pt>
    <dgm:pt modelId="{7E5AA9F6-5F2F-4669-959C-07693904BC56}" type="pres">
      <dgm:prSet presAssocID="{9D03035A-84AF-4A9C-A822-7CB7772BA98B}" presName="dummy" presStyleCnt="0"/>
      <dgm:spPr/>
    </dgm:pt>
    <dgm:pt modelId="{E6A596F2-9010-4583-87FA-FF63AAC27D4D}" type="pres">
      <dgm:prSet presAssocID="{9D03035A-84AF-4A9C-A822-7CB7772BA98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C87869A-9B6C-48EC-8258-415FBF79A130}" type="pres">
      <dgm:prSet presAssocID="{DB39D0A8-AA46-4259-A5E3-21E0F8F9E926}" presName="sibTrans" presStyleLbl="node1" presStyleIdx="0" presStyleCnt="4"/>
      <dgm:spPr/>
      <dgm:t>
        <a:bodyPr/>
        <a:lstStyle/>
        <a:p>
          <a:endParaRPr lang="es-ES_tradnl"/>
        </a:p>
      </dgm:t>
    </dgm:pt>
    <dgm:pt modelId="{6269953F-629F-4823-8B8B-CA4B4916D8BC}" type="pres">
      <dgm:prSet presAssocID="{DCD347E4-A999-4937-978F-E10549C6A60E}" presName="dummy" presStyleCnt="0"/>
      <dgm:spPr/>
    </dgm:pt>
    <dgm:pt modelId="{65B400ED-E426-4C71-A354-CF4F8CB0E9B4}" type="pres">
      <dgm:prSet presAssocID="{DCD347E4-A999-4937-978F-E10549C6A60E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AC01F8-EA50-489F-BA59-77471D5AC906}" type="pres">
      <dgm:prSet presAssocID="{A2E6A014-D5EC-4789-BF79-6BC21F42ED06}" presName="sibTrans" presStyleLbl="node1" presStyleIdx="1" presStyleCnt="4"/>
      <dgm:spPr/>
      <dgm:t>
        <a:bodyPr/>
        <a:lstStyle/>
        <a:p>
          <a:endParaRPr lang="es-ES_tradnl"/>
        </a:p>
      </dgm:t>
    </dgm:pt>
    <dgm:pt modelId="{D87AE837-AF87-43FE-86A1-6B5AE6E67E8B}" type="pres">
      <dgm:prSet presAssocID="{CF6700BA-98B5-4EF8-BD61-C10F98EFDD00}" presName="dummy" presStyleCnt="0"/>
      <dgm:spPr/>
    </dgm:pt>
    <dgm:pt modelId="{CC7110B6-026D-440A-A9A1-393165B8EED9}" type="pres">
      <dgm:prSet presAssocID="{CF6700BA-98B5-4EF8-BD61-C10F98EFDD0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BC74016-D407-437E-B149-48ACCFE4851F}" type="pres">
      <dgm:prSet presAssocID="{D59C9DA7-52B6-4F9A-A7AE-AA49E3BFD72B}" presName="sibTrans" presStyleLbl="node1" presStyleIdx="2" presStyleCnt="4"/>
      <dgm:spPr/>
      <dgm:t>
        <a:bodyPr/>
        <a:lstStyle/>
        <a:p>
          <a:endParaRPr lang="es-ES_tradnl"/>
        </a:p>
      </dgm:t>
    </dgm:pt>
    <dgm:pt modelId="{803F2664-0DB9-479F-B9C3-DD7836605320}" type="pres">
      <dgm:prSet presAssocID="{CB502B72-49EC-44F5-ABA9-A2C41F836268}" presName="dummy" presStyleCnt="0"/>
      <dgm:spPr/>
    </dgm:pt>
    <dgm:pt modelId="{98922A00-3D63-46E9-8B91-1078AA6A1835}" type="pres">
      <dgm:prSet presAssocID="{CB502B72-49EC-44F5-ABA9-A2C41F83626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0808172-ABE8-4DE6-97DA-A5E48AD46C55}" type="pres">
      <dgm:prSet presAssocID="{B807FEEA-CEB9-450D-8280-9C947B93D431}" presName="sibTrans" presStyleLbl="node1" presStyleIdx="3" presStyleCnt="4"/>
      <dgm:spPr/>
      <dgm:t>
        <a:bodyPr/>
        <a:lstStyle/>
        <a:p>
          <a:endParaRPr lang="es-ES_tradnl"/>
        </a:p>
      </dgm:t>
    </dgm:pt>
  </dgm:ptLst>
  <dgm:cxnLst>
    <dgm:cxn modelId="{08B20EC7-5518-4CA9-8D5E-51023F30B7D9}" srcId="{DE3696F4-B553-44DC-9F30-E7CB12972897}" destId="{CB502B72-49EC-44F5-ABA9-A2C41F836268}" srcOrd="3" destOrd="0" parTransId="{F2A61F31-3B3D-4563-BD81-C1986B92AEF1}" sibTransId="{B807FEEA-CEB9-450D-8280-9C947B93D431}"/>
    <dgm:cxn modelId="{23D4F5E8-3409-5246-8502-2A43C88823D4}" type="presOf" srcId="{CB502B72-49EC-44F5-ABA9-A2C41F836268}" destId="{98922A00-3D63-46E9-8B91-1078AA6A1835}" srcOrd="0" destOrd="0" presId="urn:microsoft.com/office/officeart/2005/8/layout/cycle1"/>
    <dgm:cxn modelId="{43BF2929-E7F4-3743-897C-1549A3177508}" type="presOf" srcId="{DB39D0A8-AA46-4259-A5E3-21E0F8F9E926}" destId="{FC87869A-9B6C-48EC-8258-415FBF79A130}" srcOrd="0" destOrd="0" presId="urn:microsoft.com/office/officeart/2005/8/layout/cycle1"/>
    <dgm:cxn modelId="{B7CBC373-5B43-994B-96FB-BCCD7318F1BF}" type="presOf" srcId="{A2E6A014-D5EC-4789-BF79-6BC21F42ED06}" destId="{09AC01F8-EA50-489F-BA59-77471D5AC906}" srcOrd="0" destOrd="0" presId="urn:microsoft.com/office/officeart/2005/8/layout/cycle1"/>
    <dgm:cxn modelId="{4FA309BD-4ECC-4287-AB3D-51434A4E4997}" srcId="{DE3696F4-B553-44DC-9F30-E7CB12972897}" destId="{9D03035A-84AF-4A9C-A822-7CB7772BA98B}" srcOrd="0" destOrd="0" parTransId="{FDB4315E-68C2-4643-8556-8DA69533A431}" sibTransId="{DB39D0A8-AA46-4259-A5E3-21E0F8F9E926}"/>
    <dgm:cxn modelId="{11DD8E72-720E-43E2-B1C6-6878529CF201}" srcId="{DE3696F4-B553-44DC-9F30-E7CB12972897}" destId="{DCD347E4-A999-4937-978F-E10549C6A60E}" srcOrd="1" destOrd="0" parTransId="{F568D83C-F04D-42FE-BB2E-CF837863B31B}" sibTransId="{A2E6A014-D5EC-4789-BF79-6BC21F42ED06}"/>
    <dgm:cxn modelId="{03A99E77-095B-3646-AC8C-6B0E17C39E7D}" type="presOf" srcId="{B807FEEA-CEB9-450D-8280-9C947B93D431}" destId="{70808172-ABE8-4DE6-97DA-A5E48AD46C55}" srcOrd="0" destOrd="0" presId="urn:microsoft.com/office/officeart/2005/8/layout/cycle1"/>
    <dgm:cxn modelId="{C0A19C46-407C-0F45-B7F0-C11688467A74}" type="presOf" srcId="{CF6700BA-98B5-4EF8-BD61-C10F98EFDD00}" destId="{CC7110B6-026D-440A-A9A1-393165B8EED9}" srcOrd="0" destOrd="0" presId="urn:microsoft.com/office/officeart/2005/8/layout/cycle1"/>
    <dgm:cxn modelId="{00C0EF7E-B050-774A-BFC9-31E310C4B4E2}" type="presOf" srcId="{9D03035A-84AF-4A9C-A822-7CB7772BA98B}" destId="{E6A596F2-9010-4583-87FA-FF63AAC27D4D}" srcOrd="0" destOrd="0" presId="urn:microsoft.com/office/officeart/2005/8/layout/cycle1"/>
    <dgm:cxn modelId="{5E097900-8D94-5748-A9C0-F61376974440}" type="presOf" srcId="{D59C9DA7-52B6-4F9A-A7AE-AA49E3BFD72B}" destId="{ABC74016-D407-437E-B149-48ACCFE4851F}" srcOrd="0" destOrd="0" presId="urn:microsoft.com/office/officeart/2005/8/layout/cycle1"/>
    <dgm:cxn modelId="{7DBA2D7C-4BC4-9C4B-86AD-555B12552C29}" type="presOf" srcId="{DCD347E4-A999-4937-978F-E10549C6A60E}" destId="{65B400ED-E426-4C71-A354-CF4F8CB0E9B4}" srcOrd="0" destOrd="0" presId="urn:microsoft.com/office/officeart/2005/8/layout/cycle1"/>
    <dgm:cxn modelId="{EA76C61C-080F-9541-A4E2-9BB8E69605B0}" type="presOf" srcId="{DE3696F4-B553-44DC-9F30-E7CB12972897}" destId="{5E930499-0C39-408E-9C6C-9321DAF32EA1}" srcOrd="0" destOrd="0" presId="urn:microsoft.com/office/officeart/2005/8/layout/cycle1"/>
    <dgm:cxn modelId="{67495286-BC56-40FC-8F3E-265710A2CAC7}" srcId="{DE3696F4-B553-44DC-9F30-E7CB12972897}" destId="{CF6700BA-98B5-4EF8-BD61-C10F98EFDD00}" srcOrd="2" destOrd="0" parTransId="{D5A48320-08A2-4D44-A4F8-F0F6F2A41431}" sibTransId="{D59C9DA7-52B6-4F9A-A7AE-AA49E3BFD72B}"/>
    <dgm:cxn modelId="{979F455A-01EF-994E-BBC5-B02E9D1009D6}" type="presParOf" srcId="{5E930499-0C39-408E-9C6C-9321DAF32EA1}" destId="{7E5AA9F6-5F2F-4669-959C-07693904BC56}" srcOrd="0" destOrd="0" presId="urn:microsoft.com/office/officeart/2005/8/layout/cycle1"/>
    <dgm:cxn modelId="{73E57E9C-B339-F04C-945F-FF62AE74FB44}" type="presParOf" srcId="{5E930499-0C39-408E-9C6C-9321DAF32EA1}" destId="{E6A596F2-9010-4583-87FA-FF63AAC27D4D}" srcOrd="1" destOrd="0" presId="urn:microsoft.com/office/officeart/2005/8/layout/cycle1"/>
    <dgm:cxn modelId="{7EED71B1-EB84-3C4F-A2BC-215BD1EEFCB6}" type="presParOf" srcId="{5E930499-0C39-408E-9C6C-9321DAF32EA1}" destId="{FC87869A-9B6C-48EC-8258-415FBF79A130}" srcOrd="2" destOrd="0" presId="urn:microsoft.com/office/officeart/2005/8/layout/cycle1"/>
    <dgm:cxn modelId="{68B35589-21C4-A048-941F-7041F347BCCE}" type="presParOf" srcId="{5E930499-0C39-408E-9C6C-9321DAF32EA1}" destId="{6269953F-629F-4823-8B8B-CA4B4916D8BC}" srcOrd="3" destOrd="0" presId="urn:microsoft.com/office/officeart/2005/8/layout/cycle1"/>
    <dgm:cxn modelId="{786F0711-9689-D441-B6D0-BD3F4FD031FE}" type="presParOf" srcId="{5E930499-0C39-408E-9C6C-9321DAF32EA1}" destId="{65B400ED-E426-4C71-A354-CF4F8CB0E9B4}" srcOrd="4" destOrd="0" presId="urn:microsoft.com/office/officeart/2005/8/layout/cycle1"/>
    <dgm:cxn modelId="{362FC9BB-0586-F049-9889-FF2E262187E5}" type="presParOf" srcId="{5E930499-0C39-408E-9C6C-9321DAF32EA1}" destId="{09AC01F8-EA50-489F-BA59-77471D5AC906}" srcOrd="5" destOrd="0" presId="urn:microsoft.com/office/officeart/2005/8/layout/cycle1"/>
    <dgm:cxn modelId="{E2E3200F-921B-5A43-AC75-0E7D4EFD9F68}" type="presParOf" srcId="{5E930499-0C39-408E-9C6C-9321DAF32EA1}" destId="{D87AE837-AF87-43FE-86A1-6B5AE6E67E8B}" srcOrd="6" destOrd="0" presId="urn:microsoft.com/office/officeart/2005/8/layout/cycle1"/>
    <dgm:cxn modelId="{0369A7BB-3486-5F48-B96B-E82721699DD9}" type="presParOf" srcId="{5E930499-0C39-408E-9C6C-9321DAF32EA1}" destId="{CC7110B6-026D-440A-A9A1-393165B8EED9}" srcOrd="7" destOrd="0" presId="urn:microsoft.com/office/officeart/2005/8/layout/cycle1"/>
    <dgm:cxn modelId="{CE06151E-CB09-6244-B0B1-CAB35A70FB53}" type="presParOf" srcId="{5E930499-0C39-408E-9C6C-9321DAF32EA1}" destId="{ABC74016-D407-437E-B149-48ACCFE4851F}" srcOrd="8" destOrd="0" presId="urn:microsoft.com/office/officeart/2005/8/layout/cycle1"/>
    <dgm:cxn modelId="{FA8E194D-674E-1F40-8598-6E9A1383B21E}" type="presParOf" srcId="{5E930499-0C39-408E-9C6C-9321DAF32EA1}" destId="{803F2664-0DB9-479F-B9C3-DD7836605320}" srcOrd="9" destOrd="0" presId="urn:microsoft.com/office/officeart/2005/8/layout/cycle1"/>
    <dgm:cxn modelId="{AAB6AFE6-581F-8F41-8D03-A75713EF8F56}" type="presParOf" srcId="{5E930499-0C39-408E-9C6C-9321DAF32EA1}" destId="{98922A00-3D63-46E9-8B91-1078AA6A1835}" srcOrd="10" destOrd="0" presId="urn:microsoft.com/office/officeart/2005/8/layout/cycle1"/>
    <dgm:cxn modelId="{8161D887-E8E1-2844-A5E6-663522355008}" type="presParOf" srcId="{5E930499-0C39-408E-9C6C-9321DAF32EA1}" destId="{70808172-ABE8-4DE6-97DA-A5E48AD46C5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596F2-9010-4583-87FA-FF63AAC27D4D}">
      <dsp:nvSpPr>
        <dsp:cNvPr id="0" name=""/>
        <dsp:cNvSpPr/>
      </dsp:nvSpPr>
      <dsp:spPr>
        <a:xfrm>
          <a:off x="3301231" y="154360"/>
          <a:ext cx="1873645" cy="187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Personas con discapacidad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No son percibidas como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Parte de la comunidad: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No provee bienes, derechos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Y servicios</a:t>
          </a:r>
        </a:p>
      </dsp:txBody>
      <dsp:txXfrm>
        <a:off x="3301231" y="154360"/>
        <a:ext cx="1873645" cy="1873645"/>
      </dsp:txXfrm>
    </dsp:sp>
    <dsp:sp modelId="{FC87869A-9B6C-48EC-8258-415FBF79A130}">
      <dsp:nvSpPr>
        <dsp:cNvPr id="0" name=""/>
        <dsp:cNvSpPr/>
      </dsp:nvSpPr>
      <dsp:spPr>
        <a:xfrm>
          <a:off x="-437" y="36074"/>
          <a:ext cx="5293600" cy="5293600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400ED-E426-4C71-A354-CF4F8CB0E9B4}">
      <dsp:nvSpPr>
        <dsp:cNvPr id="0" name=""/>
        <dsp:cNvSpPr/>
      </dsp:nvSpPr>
      <dsp:spPr>
        <a:xfrm>
          <a:off x="3301231" y="3337744"/>
          <a:ext cx="1873645" cy="187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Sin acceso a bienes,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Derechos, y servicios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No  hay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Inclusión</a:t>
          </a:r>
          <a:r>
            <a:rPr kumimoji="0" lang="en-US" altLang="es-ES" sz="13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</a:p>
      </dsp:txBody>
      <dsp:txXfrm>
        <a:off x="3301231" y="3337744"/>
        <a:ext cx="1873645" cy="1873645"/>
      </dsp:txXfrm>
    </dsp:sp>
    <dsp:sp modelId="{09AC01F8-EA50-489F-BA59-77471D5AC906}">
      <dsp:nvSpPr>
        <dsp:cNvPr id="0" name=""/>
        <dsp:cNvSpPr/>
      </dsp:nvSpPr>
      <dsp:spPr>
        <a:xfrm>
          <a:off x="-437" y="36074"/>
          <a:ext cx="5293600" cy="5293600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110B6-026D-440A-A9A1-393165B8EED9}">
      <dsp:nvSpPr>
        <dsp:cNvPr id="0" name=""/>
        <dsp:cNvSpPr/>
      </dsp:nvSpPr>
      <dsp:spPr>
        <a:xfrm>
          <a:off x="117847" y="3337744"/>
          <a:ext cx="1873645" cy="187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Discriminación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Exclusión continúan</a:t>
          </a:r>
          <a:r>
            <a:rPr kumimoji="0" lang="en-US" altLang="es-ES" sz="13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</a:p>
      </dsp:txBody>
      <dsp:txXfrm>
        <a:off x="117847" y="3337744"/>
        <a:ext cx="1873645" cy="1873645"/>
      </dsp:txXfrm>
    </dsp:sp>
    <dsp:sp modelId="{ABC74016-D407-437E-B149-48ACCFE4851F}">
      <dsp:nvSpPr>
        <dsp:cNvPr id="0" name=""/>
        <dsp:cNvSpPr/>
      </dsp:nvSpPr>
      <dsp:spPr>
        <a:xfrm>
          <a:off x="-437" y="36074"/>
          <a:ext cx="5293600" cy="5293600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22A00-3D63-46E9-8B91-1078AA6A1835}">
      <dsp:nvSpPr>
        <dsp:cNvPr id="0" name=""/>
        <dsp:cNvSpPr/>
      </dsp:nvSpPr>
      <dsp:spPr>
        <a:xfrm>
          <a:off x="117847" y="154360"/>
          <a:ext cx="1873645" cy="187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Personas con discapacidad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‘invisibles’ son mantenidas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ES" sz="1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En secreto dentro de la casa</a:t>
          </a:r>
        </a:p>
      </dsp:txBody>
      <dsp:txXfrm>
        <a:off x="117847" y="154360"/>
        <a:ext cx="1873645" cy="1873645"/>
      </dsp:txXfrm>
    </dsp:sp>
    <dsp:sp modelId="{70808172-ABE8-4DE6-97DA-A5E48AD46C55}">
      <dsp:nvSpPr>
        <dsp:cNvPr id="0" name=""/>
        <dsp:cNvSpPr/>
      </dsp:nvSpPr>
      <dsp:spPr>
        <a:xfrm>
          <a:off x="-437" y="36074"/>
          <a:ext cx="5293600" cy="5293600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638C3700-315D-CA46-AF13-85D53A6B923F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8D4119D6-B3FB-154D-86C1-654D7FE28A90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 altLang="es-ES">
              <a:latin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DB8FC13-3EB2-C346-9253-612889D67764}" type="slidenum">
              <a:rPr kumimoji="0" lang="en-US" altLang="es-ES">
                <a:cs typeface="Arial" charset="0"/>
              </a:rPr>
              <a:pPr>
                <a:spcBef>
                  <a:spcPct val="0"/>
                </a:spcBef>
              </a:pPr>
              <a:t>14</a:t>
            </a:fld>
            <a:endParaRPr kumimoji="0" lang="en-US" alt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119D6-B3FB-154D-86C1-654D7FE28A90}" type="slidenum">
              <a:rPr lang="es-ES" altLang="es-ES" smtClean="0"/>
              <a:pPr>
                <a:defRPr/>
              </a:pPr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6611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119D6-B3FB-154D-86C1-654D7FE28A90}" type="slidenum">
              <a:rPr lang="es-ES" altLang="es-ES" smtClean="0"/>
              <a:pPr>
                <a:defRPr/>
              </a:pPr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437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119D6-B3FB-154D-86C1-654D7FE28A90}" type="slidenum">
              <a:rPr lang="es-ES" altLang="es-ES" smtClean="0"/>
              <a:pPr>
                <a:defRPr/>
              </a:pPr>
              <a:t>26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409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119D6-B3FB-154D-86C1-654D7FE28A90}" type="slidenum">
              <a:rPr lang="es-ES" altLang="es-ES" smtClean="0"/>
              <a:pPr>
                <a:defRPr/>
              </a:pPr>
              <a:t>27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3282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119D6-B3FB-154D-86C1-654D7FE28A90}" type="slidenum">
              <a:rPr lang="es-ES" altLang="es-ES" smtClean="0"/>
              <a:pPr>
                <a:defRPr/>
              </a:pPr>
              <a:t>28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066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E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FF42B54-8D8D-EB4F-A2E8-0C089D951C87}" type="slidenum">
              <a:rPr kumimoji="0" lang="en-US" altLang="es-ES">
                <a:cs typeface="Arial" charset="0"/>
              </a:rPr>
              <a:pPr>
                <a:spcBef>
                  <a:spcPct val="0"/>
                </a:spcBef>
              </a:pPr>
              <a:t>15</a:t>
            </a:fld>
            <a:endParaRPr kumimoji="0" lang="en-US" alt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1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E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FF42B54-8D8D-EB4F-A2E8-0C089D951C87}" type="slidenum">
              <a:rPr kumimoji="0" lang="en-US" altLang="es-ES">
                <a:cs typeface="Arial" charset="0"/>
              </a:rPr>
              <a:pPr>
                <a:spcBef>
                  <a:spcPct val="0"/>
                </a:spcBef>
              </a:pPr>
              <a:t>16</a:t>
            </a:fld>
            <a:endParaRPr kumimoji="0" lang="en-US" alt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E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FF42B54-8D8D-EB4F-A2E8-0C089D951C87}" type="slidenum">
              <a:rPr kumimoji="0" lang="en-US" altLang="es-ES"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kumimoji="0" lang="en-US" alt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0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E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FF42B54-8D8D-EB4F-A2E8-0C089D951C87}" type="slidenum">
              <a:rPr kumimoji="0" lang="en-US" altLang="es-ES"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kumimoji="0" lang="en-US" alt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E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FF42B54-8D8D-EB4F-A2E8-0C089D951C87}" type="slidenum">
              <a:rPr kumimoji="0" lang="en-US" altLang="es-ES">
                <a:cs typeface="Arial" charset="0"/>
              </a:rPr>
              <a:pPr>
                <a:spcBef>
                  <a:spcPct val="0"/>
                </a:spcBef>
              </a:pPr>
              <a:t>19</a:t>
            </a:fld>
            <a:endParaRPr kumimoji="0" lang="en-US" alt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3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119D6-B3FB-154D-86C1-654D7FE28A90}" type="slidenum">
              <a:rPr lang="es-ES" altLang="es-ES" smtClean="0"/>
              <a:pPr>
                <a:defRPr/>
              </a:pPr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724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119D6-B3FB-154D-86C1-654D7FE28A90}" type="slidenum">
              <a:rPr lang="es-ES" altLang="es-ES" smtClean="0"/>
              <a:pPr>
                <a:defRPr/>
              </a:pPr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68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119D6-B3FB-154D-86C1-654D7FE28A90}" type="slidenum">
              <a:rPr lang="es-ES" altLang="es-ES" smtClean="0"/>
              <a:pPr>
                <a:defRPr/>
              </a:pPr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1748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5D62-DBC3-5D4B-AE21-674DC21ED2E9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37D7-00FC-1C42-A6D6-05DC7506FEBD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603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ACA6-33FA-A742-9AE0-4DDB0CF26409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2E88-F92D-5141-826C-B53B5BFFA64B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0844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34150" y="838200"/>
            <a:ext cx="21526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" y="838200"/>
            <a:ext cx="63055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01B1-1034-1E41-8FF0-4909F187DC95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93C1-EF14-9B4A-BBEF-C235569584ED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1127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3029-FDF9-AF4E-B94F-FF32D553827F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3364-4497-F947-A40C-E8AB4FFD533E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4108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34B04-131E-404B-AF83-DEE497D70C23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0277-F109-FE41-83C8-05922915620E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1804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9DBE-AB47-EF40-818E-7DED86485DEF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9745-7050-FC42-907C-C6B4E665CC49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3848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5B4A-2546-B044-A3C2-B0E6D456C0C8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CC4A6-9994-A24A-A3D2-AC3708F544C0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9212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9EA4-D395-464A-A142-2D3133388FCF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A4E-11CA-A949-A5F7-84E3F07393C8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6645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8DEE-6F02-0849-B052-8CE7481DBEFF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E780-4DB1-D747-85AE-D182A6D49998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3030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E9FC-5F7B-7B48-BF0E-3EA1D1249748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DBD8-C9D5-2243-AB98-4FBF41D64B35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2797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144F-2B1D-9843-AC1C-BCB7E218DBEE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7931-C984-A94C-BF71-548C8114DA9F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3007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fld id="{987236D7-3FE7-CA42-AABA-30AE7102CF27}" type="datetime1">
              <a:rPr lang="es-ES" altLang="es-ES"/>
              <a:pPr>
                <a:defRPr/>
              </a:pPr>
              <a:t>15/6/17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AFA716F-E084-2947-90BD-06A504764D12}" type="slidenum">
              <a:rPr lang="en-US" altLang="es-ES"/>
              <a:pPr>
                <a:defRPr/>
              </a:pPr>
              <a:t>‹Nr.›</a:t>
            </a:fld>
            <a:endParaRPr lang="en-US" altLang="es-ES"/>
          </a:p>
        </p:txBody>
      </p:sp>
      <p:pic>
        <p:nvPicPr>
          <p:cNvPr id="1031" name="Picture 11" descr="insidebar_eng_oran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pmolina@oas.org" TargetMode="External"/><Relationship Id="rId3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5362" name="Rectang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5363" name="Picture 7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584325" y="1773238"/>
            <a:ext cx="5795963" cy="21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2CFCF"/>
                    </a:gs>
                    <a:gs pos="42000">
                      <a:srgbClr val="BEE0E0"/>
                    </a:gs>
                    <a:gs pos="100000">
                      <a:srgbClr val="E0EFE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endParaRPr lang="es-ES_tradnl" altLang="es-ES" sz="24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s-ES" altLang="es-ES" b="1" dirty="0" smtClean="0">
                <a:solidFill>
                  <a:schemeClr val="bg1"/>
                </a:solidFill>
              </a:rPr>
              <a:t>ODS 16 y las Personas con Discapacidad</a:t>
            </a:r>
            <a:endParaRPr lang="es-ES" altLang="es-ES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s-ES_tradnl" altLang="es-ES" b="1" dirty="0"/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1116013" y="5453063"/>
            <a:ext cx="424656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s-ES" altLang="es-ES" b="1" dirty="0" smtClean="0">
                <a:latin typeface="Calibri" charset="0"/>
              </a:rPr>
              <a:t>Pamela Molina Toledo</a:t>
            </a:r>
          </a:p>
          <a:p>
            <a:pPr eaLnBrk="1" hangingPunct="1">
              <a:defRPr/>
            </a:pPr>
            <a:r>
              <a:rPr lang="es-ES" altLang="es-ES" b="1" dirty="0" smtClean="0">
                <a:latin typeface="Calibri" charset="0"/>
              </a:rPr>
              <a:t>Especialista en Discapacidad</a:t>
            </a:r>
          </a:p>
          <a:p>
            <a:pPr eaLnBrk="1" hangingPunct="1">
              <a:defRPr/>
            </a:pPr>
            <a:r>
              <a:rPr lang="es-ES" altLang="es-ES" b="1" dirty="0" smtClean="0">
                <a:latin typeface="Calibri" charset="0"/>
              </a:rPr>
              <a:t>Departamento de Inclusión Social</a:t>
            </a:r>
          </a:p>
          <a:p>
            <a:pPr eaLnBrk="1" hangingPunct="1">
              <a:defRPr/>
            </a:pPr>
            <a:r>
              <a:rPr lang="es-ES" altLang="es-ES" b="1" dirty="0" smtClean="0">
                <a:latin typeface="Calibri" charset="0"/>
              </a:rPr>
              <a:t>Secretaría de Acceso a Derechos y Equidad</a:t>
            </a:r>
          </a:p>
          <a:p>
            <a:pPr eaLnBrk="1" hangingPunct="1">
              <a:defRPr/>
            </a:pPr>
            <a:endParaRPr lang="en-US" altLang="es-ES" dirty="0" smtClean="0">
              <a:latin typeface="Calibri" charset="0"/>
            </a:endParaRP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6264275" y="6488113"/>
            <a:ext cx="2562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s-CL" altLang="es-ES" b="1" dirty="0" smtClean="0">
                <a:latin typeface="Calibri" charset="0"/>
              </a:rPr>
              <a:t>Buenos Aires, Junio 2017</a:t>
            </a:r>
            <a:endParaRPr lang="en-US" altLang="es-ES" b="1" dirty="0" smtClean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fld id="{6DEC4208-2A3A-D642-8E23-CB155EF7B518}" type="slidenum">
              <a:rPr lang="en-US" altLang="es-ES" sz="1400" smtClean="0"/>
              <a:pPr eaLnBrk="1" hangingPunct="1">
                <a:spcBef>
                  <a:spcPct val="0"/>
                </a:spcBef>
                <a:buFont typeface="Arial" charset="0"/>
                <a:buNone/>
                <a:defRPr/>
              </a:pPr>
              <a:t>10</a:t>
            </a:fld>
            <a:endParaRPr lang="en-US" altLang="es-ES" sz="1400" smtClean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288925" y="296863"/>
            <a:ext cx="7167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s-ES_tradnl" altLang="es-ES" sz="1800" b="1">
                <a:solidFill>
                  <a:schemeClr val="bg1"/>
                </a:solidFill>
              </a:rPr>
              <a:t>PARADIGMA DE DERECHOS HUMANOS: EL CONCEPTO DE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s-ES_tradnl" altLang="es-ES" sz="1800" b="1">
                <a:solidFill>
                  <a:schemeClr val="bg1"/>
                </a:solidFill>
              </a:rPr>
              <a:t>I N C L U S I O N</a:t>
            </a:r>
            <a:endParaRPr lang="en-US" altLang="es-ES" sz="1800" b="1">
              <a:solidFill>
                <a:schemeClr val="bg1"/>
              </a:solidFill>
            </a:endParaRPr>
          </a:p>
        </p:txBody>
      </p:sp>
      <p:graphicFrame>
        <p:nvGraphicFramePr>
          <p:cNvPr id="15383" name="Group 23"/>
          <p:cNvGraphicFramePr>
            <a:graphicFrameLocks noGrp="1"/>
          </p:cNvGraphicFramePr>
          <p:nvPr/>
        </p:nvGraphicFramePr>
        <p:xfrm>
          <a:off x="811213" y="2060575"/>
          <a:ext cx="7631112" cy="3383240"/>
        </p:xfrm>
        <a:graphic>
          <a:graphicData uri="http://schemas.openxmlformats.org/drawingml/2006/table">
            <a:tbl>
              <a:tblPr/>
              <a:tblGrid>
                <a:gridCol w="3816350"/>
                <a:gridCol w="3814762"/>
              </a:tblGrid>
              <a:tr h="3657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INTEGRACION</a:t>
                      </a:r>
                      <a:endParaRPr kumimoji="0" lang="en-US" alt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INCLUSION</a:t>
                      </a:r>
                      <a:endParaRPr kumimoji="0" lang="en-US" alt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64002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PIDE CONDICIONES O FLEXIBILIZACIONES EN LOS SISTEMAS</a:t>
                      </a:r>
                      <a:endParaRPr kumimoji="0" lang="en-US" alt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463416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EXIGE RUPTURAS EN LOS SISTEMAS (para que sean de calidad para TODXS)</a:t>
                      </a:r>
                      <a:endParaRPr kumimoji="0" lang="en-US" alt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463416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64002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RESGUARDA EL DERECHO DE LAS PCD (asientos exclusivos)</a:t>
                      </a:r>
                      <a:endParaRPr kumimoji="0" lang="en-US" alt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463416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RESGUARDA EL DERECHO DE TODAS LAS PERSONAS</a:t>
                      </a:r>
                      <a:endParaRPr kumimoji="0" lang="en-US" alt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463416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1737199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BUSCA  LA NORMALIZACION, LA REHABILITACION, AJUSTE A LOS MODELOS DOMINANTES SIN VALORIZAR LA DIVERSIDAD HUMANA</a:t>
                      </a:r>
                      <a:endParaRPr kumimoji="0" lang="en-US" alt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463416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 PARTIR DE LA CERTEZA DE QUE TODXS SOMOS DIFERENTES, NO EXISTEN “LOS ESPECIALES”, LOS “NORMALES”, LOS “EXCEPCIONALES”. </a:t>
                      </a:r>
                      <a:r>
                        <a:rPr kumimoji="0" lang="es-ES_tradnl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SOLUCIONES PERSONALIZADAS, SIN ESTANDARIZAR</a:t>
                      </a:r>
                      <a:endParaRPr kumimoji="0" lang="en-US" alt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463416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388" y="115888"/>
            <a:ext cx="8659812" cy="628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rgbClr val="FFFFFF"/>
                </a:solidFill>
                <a:latin typeface="Calibri,Bold"/>
                <a:ea typeface="ＭＳ Ｐゴシック" pitchFamily="34" charset="-128"/>
                <a:cs typeface="Arial" pitchFamily="34" charset="0"/>
              </a:rPr>
              <a:t>El primer desafío en un cambio de Paradigma: </a:t>
            </a:r>
          </a:p>
          <a:p>
            <a:pPr eaLnBrk="1" hangingPunct="1">
              <a:defRPr/>
            </a:pPr>
            <a:r>
              <a:rPr lang="es-ES" sz="2400" b="1" dirty="0">
                <a:solidFill>
                  <a:srgbClr val="FFFFFF"/>
                </a:solidFill>
                <a:latin typeface="Calibri,Bold"/>
                <a:ea typeface="ＭＳ Ｐゴシック" pitchFamily="34" charset="-128"/>
                <a:cs typeface="Arial" pitchFamily="34" charset="0"/>
              </a:rPr>
              <a:t>Reconocer el ejercicio de la Capacidad Jurídica</a:t>
            </a:r>
            <a:endParaRPr lang="en-US" sz="2400" b="1" dirty="0">
              <a:solidFill>
                <a:srgbClr val="000000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+mn-lt"/>
            </a:endParaRPr>
          </a:p>
          <a:p>
            <a:pPr eaLnBrk="1" hangingPunct="1">
              <a:defRPr/>
            </a:pPr>
            <a:r>
              <a:rPr lang="en-US" sz="2400" dirty="0">
                <a:latin typeface="+mn-lt"/>
              </a:rPr>
              <a:t>A </a:t>
            </a:r>
            <a:r>
              <a:rPr lang="en-US" sz="2400" dirty="0" err="1">
                <a:latin typeface="+mn-lt"/>
              </a:rPr>
              <a:t>diario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todas</a:t>
            </a:r>
            <a:r>
              <a:rPr lang="en-US" sz="2400" dirty="0">
                <a:latin typeface="+mn-lt"/>
              </a:rPr>
              <a:t> las personas </a:t>
            </a:r>
            <a:r>
              <a:rPr lang="en-US" sz="2400" dirty="0" err="1">
                <a:latin typeface="+mn-lt"/>
              </a:rPr>
              <a:t>estamos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tomando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decisiones</a:t>
            </a:r>
            <a:r>
              <a:rPr lang="en-US" sz="2400" dirty="0">
                <a:latin typeface="+mn-lt"/>
              </a:rPr>
              <a:t>. </a:t>
            </a:r>
          </a:p>
          <a:p>
            <a:pPr eaLnBrk="1" hangingPunct="1">
              <a:defRPr/>
            </a:pPr>
            <a:endParaRPr lang="en-US" sz="2400" dirty="0">
              <a:latin typeface="+mn-lt"/>
            </a:endParaRPr>
          </a:p>
          <a:p>
            <a:pPr marL="342900" indent="-342900" algn="just" eaLnBrk="1" hangingPunct="1">
              <a:buFont typeface="Wingdings" charset="2"/>
              <a:buChar char="q"/>
              <a:defRPr/>
            </a:pPr>
            <a:r>
              <a:rPr lang="en-US" sz="2400" dirty="0" err="1">
                <a:latin typeface="+mn-lt"/>
              </a:rPr>
              <a:t>Algunas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veces</a:t>
            </a:r>
            <a:r>
              <a:rPr lang="en-US" sz="2400" dirty="0">
                <a:latin typeface="+mn-lt"/>
              </a:rPr>
              <a:t> son </a:t>
            </a:r>
            <a:r>
              <a:rPr lang="en-US" sz="2400" dirty="0" err="1">
                <a:latin typeface="+mn-lt"/>
              </a:rPr>
              <a:t>fáciles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tomar</a:t>
            </a:r>
            <a:r>
              <a:rPr lang="en-US" sz="2400" dirty="0">
                <a:latin typeface="+mn-lt"/>
              </a:rPr>
              <a:t>. </a:t>
            </a:r>
          </a:p>
          <a:p>
            <a:pPr marL="342900" indent="-342900" algn="just" eaLnBrk="1" hangingPunct="1">
              <a:buFont typeface="Wingdings" charset="2"/>
              <a:buChar char="q"/>
              <a:defRPr/>
            </a:pPr>
            <a:r>
              <a:rPr lang="en-US" sz="2400" dirty="0" err="1">
                <a:latin typeface="+mn-lt"/>
              </a:rPr>
              <a:t>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otras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ocasiones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decidir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resulta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complicado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tenemos</a:t>
            </a:r>
            <a:r>
              <a:rPr lang="en-US" sz="2400" dirty="0">
                <a:latin typeface="+mn-lt"/>
              </a:rPr>
              <a:t> que </a:t>
            </a:r>
            <a:r>
              <a:rPr lang="en-US" sz="2400" dirty="0" err="1">
                <a:latin typeface="+mn-lt"/>
              </a:rPr>
              <a:t>pensar</a:t>
            </a:r>
            <a:r>
              <a:rPr lang="en-US" sz="2400" dirty="0">
                <a:latin typeface="+mn-lt"/>
              </a:rPr>
              <a:t> mucho antes de </a:t>
            </a:r>
            <a:r>
              <a:rPr lang="en-US" sz="2400" dirty="0" err="1">
                <a:latin typeface="+mn-lt"/>
              </a:rPr>
              <a:t>decidir</a:t>
            </a:r>
            <a:r>
              <a:rPr lang="en-US" sz="2400" dirty="0">
                <a:latin typeface="+mn-lt"/>
              </a:rPr>
              <a:t>. </a:t>
            </a:r>
          </a:p>
          <a:p>
            <a:pPr marL="342900" indent="-342900" algn="just" eaLnBrk="1" hangingPunct="1">
              <a:buFont typeface="Wingdings" charset="2"/>
              <a:buChar char="q"/>
              <a:defRPr/>
            </a:pPr>
            <a:r>
              <a:rPr lang="en-US" sz="2400" dirty="0">
                <a:latin typeface="+mn-lt"/>
              </a:rPr>
              <a:t>A </a:t>
            </a:r>
            <a:r>
              <a:rPr lang="en-US" sz="2400" dirty="0" err="1">
                <a:latin typeface="+mn-lt"/>
              </a:rPr>
              <a:t>veces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por</a:t>
            </a:r>
            <a:r>
              <a:rPr lang="en-US" sz="2400" dirty="0">
                <a:latin typeface="+mn-lt"/>
              </a:rPr>
              <a:t> la </a:t>
            </a:r>
            <a:r>
              <a:rPr lang="en-US" sz="2400" dirty="0" err="1">
                <a:latin typeface="+mn-lt"/>
              </a:rPr>
              <a:t>complejidad</a:t>
            </a:r>
            <a:r>
              <a:rPr lang="en-US" sz="2400" dirty="0">
                <a:latin typeface="+mn-lt"/>
              </a:rPr>
              <a:t> de la </a:t>
            </a:r>
            <a:r>
              <a:rPr lang="en-US" sz="2400" dirty="0" err="1">
                <a:latin typeface="+mn-lt"/>
              </a:rPr>
              <a:t>decisi</a:t>
            </a:r>
            <a:r>
              <a:rPr lang="es-ES" sz="2400" dirty="0" err="1">
                <a:latin typeface="+mn-lt"/>
              </a:rPr>
              <a:t>ón</a:t>
            </a:r>
            <a:r>
              <a:rPr lang="es-ES" sz="2400" dirty="0">
                <a:latin typeface="+mn-lt"/>
              </a:rPr>
              <a:t>, pedimos ayuda y consejo a la gente que nos merece confianza.</a:t>
            </a:r>
            <a:endParaRPr lang="en-US" sz="2400" dirty="0">
              <a:latin typeface="+mn-lt"/>
            </a:endParaRPr>
          </a:p>
          <a:p>
            <a:pPr marL="342900" indent="-342900" algn="just" eaLnBrk="1" hangingPunct="1">
              <a:buFont typeface="Wingdings" charset="2"/>
              <a:buChar char="q"/>
              <a:defRPr/>
            </a:pPr>
            <a:r>
              <a:rPr lang="en-US" sz="2400" dirty="0" err="1">
                <a:latin typeface="+mn-lt"/>
              </a:rPr>
              <a:t>Necesitar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apoyo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en</a:t>
            </a:r>
            <a:r>
              <a:rPr lang="en-US" sz="2400" dirty="0">
                <a:latin typeface="+mn-lt"/>
              </a:rPr>
              <a:t> la </a:t>
            </a:r>
            <a:r>
              <a:rPr lang="en-US" sz="2400" dirty="0" err="1">
                <a:latin typeface="+mn-lt"/>
              </a:rPr>
              <a:t>toma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decisiones</a:t>
            </a:r>
            <a:r>
              <a:rPr lang="en-US" sz="2400" dirty="0">
                <a:latin typeface="+mn-lt"/>
              </a:rPr>
              <a:t> no </a:t>
            </a:r>
            <a:r>
              <a:rPr lang="en-US" sz="2400" dirty="0" err="1">
                <a:latin typeface="+mn-lt"/>
              </a:rPr>
              <a:t>es</a:t>
            </a:r>
            <a:r>
              <a:rPr lang="en-US" sz="2400" dirty="0">
                <a:latin typeface="+mn-lt"/>
              </a:rPr>
              <a:t> </a:t>
            </a:r>
            <a:r>
              <a:rPr lang="es-ES" sz="2400" dirty="0">
                <a:latin typeface="+mn-lt"/>
              </a:rPr>
              <a:t>exclusivo de personas con discapacidad. Todas las personas en algún momento requerimos apoyo para tomar una decisión, pero no por eso se nos niega la capacidad y el derecho humano inherente de decidir.</a:t>
            </a:r>
            <a:endParaRPr lang="en-US" sz="240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" y="76200"/>
            <a:ext cx="86868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rgbClr val="FFFFFF"/>
                </a:solidFill>
                <a:latin typeface="Calibri,Bold"/>
                <a:ea typeface="ＭＳ Ｐゴシック" pitchFamily="34" charset="-128"/>
                <a:cs typeface="Arial" pitchFamily="34" charset="0"/>
              </a:rPr>
              <a:t>El primer desafío </a:t>
            </a:r>
            <a:r>
              <a:rPr lang="es-ES" sz="2400" b="1" dirty="0" smtClean="0">
                <a:solidFill>
                  <a:srgbClr val="FFFFFF"/>
                </a:solidFill>
                <a:latin typeface="Calibri,Bold"/>
                <a:ea typeface="ＭＳ Ｐゴシック" pitchFamily="34" charset="-128"/>
                <a:cs typeface="Arial" pitchFamily="34" charset="0"/>
              </a:rPr>
              <a:t>en el reporte ODS 16 y PCD: </a:t>
            </a:r>
            <a:endParaRPr lang="es-ES" sz="2400" b="1" dirty="0">
              <a:solidFill>
                <a:srgbClr val="FFFFFF"/>
              </a:solidFill>
              <a:latin typeface="Calibri,Bold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r>
              <a:rPr lang="es-ES" sz="2400" b="1" dirty="0">
                <a:solidFill>
                  <a:srgbClr val="FFFFFF"/>
                </a:solidFill>
                <a:latin typeface="Calibri,Bold"/>
                <a:ea typeface="ＭＳ Ｐゴシック" pitchFamily="34" charset="-128"/>
                <a:cs typeface="Arial" pitchFamily="34" charset="0"/>
              </a:rPr>
              <a:t>Reconocer el ejercicio de la Capacidad Jurídica</a:t>
            </a:r>
            <a:endParaRPr lang="en-US" sz="2400" b="1" dirty="0">
              <a:solidFill>
                <a:srgbClr val="000000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444444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CAPACIDAD JURÍDICA significa dos cosas fundamentales: </a:t>
            </a:r>
          </a:p>
          <a:p>
            <a:pPr eaLnBrk="1" hangingPunct="1">
              <a:defRPr/>
            </a:pPr>
            <a:endParaRPr lang="es-ES" sz="2000" dirty="0">
              <a:solidFill>
                <a:srgbClr val="444444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marL="342900" indent="-342900" eaLnBrk="1" hangingPunct="1">
              <a:buFontTx/>
              <a:buAutoNum type="alphaLcParenR"/>
              <a:defRPr/>
            </a:pPr>
            <a:r>
              <a:rPr lang="es-ES" sz="2000" b="1" dirty="0">
                <a:solidFill>
                  <a:srgbClr val="444444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EL DERECHO A TENER DERECHOS. A SER UNA PERSONA ANTE LA LEY, Y </a:t>
            </a:r>
          </a:p>
          <a:p>
            <a:pPr marL="342900" indent="-342900" eaLnBrk="1" hangingPunct="1">
              <a:buFontTx/>
              <a:buAutoNum type="alphaLcParenR"/>
              <a:defRPr/>
            </a:pPr>
            <a:r>
              <a:rPr lang="es-ES" sz="2000" b="1" dirty="0">
                <a:solidFill>
                  <a:srgbClr val="444444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EL DERECHO AL EJERCICIO DE ESOS DERECHOS</a:t>
            </a:r>
            <a:r>
              <a:rPr lang="es-ES" sz="2000" dirty="0">
                <a:solidFill>
                  <a:srgbClr val="444444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: tomar decisiones y que esas decisiones sean respetadas por la sociedad. Esto incluye el derecho a ser propietario, controlar las propias finanzas, heredar, ser sujeto de crédito, ser testigo, casarse y cometer errores, al igual que todas las personas.</a:t>
            </a:r>
          </a:p>
          <a:p>
            <a:pPr eaLnBrk="1" hangingPunct="1">
              <a:defRPr/>
            </a:pPr>
            <a:endParaRPr lang="es-ES" sz="2000" dirty="0">
              <a:solidFill>
                <a:srgbClr val="444444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444444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Sin el derecho a ejercer la capacidad jurídica no hay ciudadanía, ni derechos humanos.</a:t>
            </a:r>
          </a:p>
          <a:p>
            <a:pPr algn="just" eaLnBrk="1" hangingPunct="1">
              <a:defRPr/>
            </a:pPr>
            <a:endParaRPr lang="es-ES" sz="2000" dirty="0">
              <a:solidFill>
                <a:srgbClr val="444444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444444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Limitar la capacidad jurídica sólo al concepto de tener derechos, pero sin reconocer el derecho a ejercerlos, por edad y discapacidad, es igual a la muerte civil</a:t>
            </a:r>
            <a:r>
              <a:rPr lang="es-ES" sz="2000" dirty="0" smtClean="0">
                <a:solidFill>
                  <a:srgbClr val="444444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srgbClr val="444444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Persona con Discapacidad tampoco tiene acceso en muchos casos a su identidad jurídica, la cual le es negada. </a:t>
            </a:r>
            <a:endParaRPr lang="es-ES" sz="2000" dirty="0">
              <a:solidFill>
                <a:srgbClr val="444444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>
              <a:defRPr/>
            </a:pPr>
            <a:endParaRPr lang="en-US" dirty="0">
              <a:solidFill>
                <a:srgbClr val="000000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Rectángulo"/>
          <p:cNvSpPr>
            <a:spLocks noChangeArrowheads="1"/>
          </p:cNvSpPr>
          <p:nvPr/>
        </p:nvSpPr>
        <p:spPr bwMode="auto">
          <a:xfrm>
            <a:off x="228600" y="194738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 dirty="0" smtClean="0">
                <a:solidFill>
                  <a:srgbClr val="FFFFFF"/>
                </a:solidFill>
                <a:latin typeface="Calibri,Bold" charset="0"/>
              </a:rPr>
              <a:t>Accesibilidad en todos los procesos Judiciales: necesidad de un protocolo sobre PCD</a:t>
            </a:r>
            <a:endParaRPr lang="es-ES" altLang="es-ES" sz="2400" dirty="0"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" y="1669117"/>
            <a:ext cx="8643938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endParaRPr lang="es-E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  <a:ea typeface="ＭＳ Ｐゴシック" pitchFamily="34" charset="-128"/>
                <a:cs typeface="Arial" pitchFamily="34" charset="0"/>
              </a:rPr>
              <a:t>Tenemos que reconocer que la relación de una persona con la capacidad </a:t>
            </a:r>
            <a:r>
              <a:rPr lang="es-ES" dirty="0" smtClean="0">
                <a:latin typeface="+mn-lt"/>
                <a:ea typeface="ＭＳ Ｐゴシック" pitchFamily="34" charset="-128"/>
                <a:cs typeface="Arial" pitchFamily="34" charset="0"/>
              </a:rPr>
              <a:t>jurídica y con su acceso a la justicia</a:t>
            </a:r>
            <a:r>
              <a:rPr lang="es-ES" dirty="0">
                <a:latin typeface="+mn-lt"/>
                <a:ea typeface="ＭＳ Ｐゴシック" pitchFamily="34" charset="-128"/>
                <a:cs typeface="Arial" pitchFamily="34" charset="0"/>
              </a:rPr>
              <a:t> puede resultar problematizada debido a asuntos relacionados con el acceso al poder, y no precisamente con limitaciones inherentes a la persona misma.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  <a:ea typeface="ＭＳ Ｐゴシック" pitchFamily="34" charset="-128"/>
                <a:cs typeface="Arial" pitchFamily="34" charset="0"/>
              </a:rPr>
              <a:t>Cuando los profesionales de Salud Mental, los jueces y los abogados, evalúan a una persona y argumentan a favor de la interdicción o declaración de incapacidad absoluta, usan el concepto de capacidad jurídica </a:t>
            </a:r>
            <a:r>
              <a:rPr lang="es-ES" dirty="0" smtClean="0">
                <a:latin typeface="+mn-lt"/>
                <a:ea typeface="ＭＳ Ｐゴシック" pitchFamily="34" charset="-128"/>
                <a:cs typeface="Arial" pitchFamily="34" charset="0"/>
              </a:rPr>
              <a:t>y acceso a la justicia haciendo </a:t>
            </a:r>
            <a:r>
              <a:rPr lang="es-ES" dirty="0">
                <a:latin typeface="+mn-lt"/>
                <a:ea typeface="ＭＳ Ｐゴシック" pitchFamily="34" charset="-128"/>
                <a:cs typeface="Arial" pitchFamily="34" charset="0"/>
              </a:rPr>
              <a:t>caso omiso de las diferentes maneras en que las condiciones materiales y recursos, incluyendo el capital social – educación, reputación, redes de poder e influencia – así como los insumos económicos , confieren o restringen la eficaz libertad y autonomía de la persona y, por lo tanto, el nivel de necesidad de apoyo en el ejercicio de la capacidad jurídica como un vehículo para la autodeterminación.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  <a:ea typeface="ＭＳ Ｐゴシック" pitchFamily="34" charset="-128"/>
                <a:cs typeface="Arial" pitchFamily="34" charset="0"/>
              </a:rPr>
              <a:t>Así, el ejercicio de la capacidad </a:t>
            </a:r>
            <a:r>
              <a:rPr lang="es-ES" dirty="0" smtClean="0">
                <a:latin typeface="+mn-lt"/>
                <a:ea typeface="ＭＳ Ｐゴシック" pitchFamily="34" charset="-128"/>
                <a:cs typeface="Arial" pitchFamily="34" charset="0"/>
              </a:rPr>
              <a:t>jurídica y su acceso a la justicia </a:t>
            </a:r>
            <a:r>
              <a:rPr lang="es-ES" dirty="0">
                <a:latin typeface="+mn-lt"/>
                <a:ea typeface="ＭＳ Ｐゴシック" pitchFamily="34" charset="-128"/>
                <a:cs typeface="Arial" pitchFamily="34" charset="0"/>
              </a:rPr>
              <a:t>en el sistema actual, tiene  valor solamente para los grupos más privilegiados</a:t>
            </a:r>
            <a:r>
              <a:rPr lang="es-ES" dirty="0" smtClean="0">
                <a:latin typeface="+mn-lt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latin typeface="+mn-lt"/>
                <a:ea typeface="ＭＳ Ｐゴシック" pitchFamily="34" charset="-128"/>
                <a:cs typeface="Arial" pitchFamily="34" charset="0"/>
              </a:rPr>
              <a:t>En este punto hay que considerar criterios de accesibilidad en todos los niveles de los procesos judiciales. </a:t>
            </a:r>
            <a:endParaRPr lang="es-ES" dirty="0"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4"/>
          <p:cNvSpPr>
            <a:spLocks/>
          </p:cNvSpPr>
          <p:nvPr/>
        </p:nvSpPr>
        <p:spPr bwMode="auto">
          <a:xfrm>
            <a:off x="587375" y="1138238"/>
            <a:ext cx="79248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ES" sz="2000" b="1" dirty="0" smtClean="0">
                <a:solidFill>
                  <a:schemeClr val="bg1"/>
                </a:solidFill>
              </a:rPr>
              <a:t>ACCESO AL PODER, </a:t>
            </a:r>
            <a:r>
              <a:rPr lang="es-ES_tradnl" altLang="es-ES" sz="2000" b="1" dirty="0">
                <a:solidFill>
                  <a:schemeClr val="bg1"/>
                </a:solidFill>
              </a:rPr>
              <a:t>POBREZA Y DESIGUALDAD SOCIAL</a:t>
            </a:r>
            <a:endParaRPr lang="en-US" alt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nk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7164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3 Rectángulo"/>
          <p:cNvSpPr>
            <a:spLocks noChangeArrowheads="1"/>
          </p:cNvSpPr>
          <p:nvPr/>
        </p:nvSpPr>
        <p:spPr bwMode="auto">
          <a:xfrm>
            <a:off x="228600" y="12954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800">
                <a:solidFill>
                  <a:srgbClr val="FF9A33"/>
                </a:solidFill>
                <a:latin typeface="Wingdings" charset="2"/>
              </a:rPr>
              <a:t> </a:t>
            </a: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34819" name="4 Rectángulo"/>
          <p:cNvSpPr>
            <a:spLocks noChangeArrowheads="1"/>
          </p:cNvSpPr>
          <p:nvPr/>
        </p:nvSpPr>
        <p:spPr bwMode="auto">
          <a:xfrm>
            <a:off x="228600" y="152636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 dirty="0" smtClean="0">
                <a:solidFill>
                  <a:srgbClr val="FFFFFF"/>
                </a:solidFill>
                <a:latin typeface="Calibri,Bold" charset="0"/>
              </a:rPr>
              <a:t>Situaciones de violencia, riesgos y desastres, </a:t>
            </a:r>
            <a:r>
              <a:rPr lang="es-ES_tradnl" altLang="es-ES" sz="2400" b="1" smtClean="0">
                <a:solidFill>
                  <a:srgbClr val="FFFFFF"/>
                </a:solidFill>
                <a:latin typeface="Calibri,Bold" charset="0"/>
              </a:rPr>
              <a:t>inseguridad ciudadana</a:t>
            </a:r>
            <a:endParaRPr lang="es-ES" altLang="es-ES" sz="2400" dirty="0"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600" y="1124744"/>
            <a:ext cx="85344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S" sz="22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Las personas con discapacidad no pueden acceder a los canales de emergencia, prevención de violencia o de denuncia de situaciones de violencia, porque esas instancias no son accesibles para ellas.  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endParaRPr lang="es-ES" sz="2200" b="1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S" sz="22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Sin embargo, paradójicamente, las personas con discapacidad son uno de los colectivos más vulnerables a convertirse en víctimas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endParaRPr lang="es-ES" sz="2200" b="1" dirty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S" sz="22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Las personas con discapacidad son también las más vulnerables a situaciones de riesgo y desastres naturales y guerras internas. 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endParaRPr lang="es-ES" sz="2200" b="1" dirty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S" sz="22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Sin embargo, en nuestra región no existen protocolos de atención a este colectivo en dichas situaciones. 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endParaRPr lang="es-ES" sz="2200" b="1" dirty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S" sz="22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Tampoco existen indicadores que puedan medir tanto el impacto como la mejora en el caso de personas con discapacidad en estas situaciones.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836712"/>
            <a:ext cx="8686800" cy="75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5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sz="2500" dirty="0" smtClean="0"/>
              <a:t>Los datos estadísticos en relación a las </a:t>
            </a:r>
            <a:r>
              <a:rPr lang="es-ES" sz="2500" dirty="0"/>
              <a:t>personas con </a:t>
            </a:r>
            <a:r>
              <a:rPr lang="es-ES" sz="2500" dirty="0" smtClean="0"/>
              <a:t>discapacidad en nuestra región son escasos, insuficientes y ambiguos. 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500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sz="2500" dirty="0" smtClean="0"/>
              <a:t>Presentan </a:t>
            </a:r>
            <a:r>
              <a:rPr lang="es-ES" sz="2500" dirty="0" err="1"/>
              <a:t>múltiples</a:t>
            </a:r>
            <a:r>
              <a:rPr lang="es-ES" sz="2500" dirty="0"/>
              <a:t> </a:t>
            </a:r>
            <a:r>
              <a:rPr lang="es-ES" sz="2500" dirty="0" err="1"/>
              <a:t>desafíos</a:t>
            </a:r>
            <a:r>
              <a:rPr lang="es-ES" sz="2500" dirty="0"/>
              <a:t> relacionados con </a:t>
            </a:r>
            <a:r>
              <a:rPr lang="es-ES" sz="2500" b="1" dirty="0"/>
              <a:t>la </a:t>
            </a:r>
            <a:r>
              <a:rPr lang="es-ES" sz="2500" b="1" dirty="0" smtClean="0"/>
              <a:t>definición </a:t>
            </a:r>
            <a:r>
              <a:rPr lang="es-ES" sz="2500" b="1" dirty="0"/>
              <a:t>de discapacidad </a:t>
            </a:r>
            <a:r>
              <a:rPr lang="es-ES" sz="2500" dirty="0"/>
              <a:t>adoptada como instrumento de </a:t>
            </a:r>
            <a:r>
              <a:rPr lang="es-ES" sz="2500" dirty="0" err="1"/>
              <a:t>medición</a:t>
            </a:r>
            <a:r>
              <a:rPr lang="es-ES" sz="2500" dirty="0"/>
              <a:t> </a:t>
            </a:r>
            <a:r>
              <a:rPr lang="es-ES" sz="2500" dirty="0" smtClean="0"/>
              <a:t>elegido; </a:t>
            </a:r>
            <a:r>
              <a:rPr lang="es-ES" sz="2500" dirty="0"/>
              <a:t>los aspectos de la discapacidad que se quiere medir y las </a:t>
            </a:r>
            <a:r>
              <a:rPr lang="es-ES" sz="2500" dirty="0" err="1"/>
              <a:t>características</a:t>
            </a:r>
            <a:r>
              <a:rPr lang="es-ES" sz="2500" dirty="0"/>
              <a:t> de las fuentes de </a:t>
            </a:r>
            <a:r>
              <a:rPr lang="es-ES" sz="2500" dirty="0" err="1"/>
              <a:t>información</a:t>
            </a:r>
            <a:r>
              <a:rPr lang="es-ES" sz="2500" dirty="0"/>
              <a:t> disponibles. </a:t>
            </a:r>
            <a:r>
              <a:rPr lang="es-ES" sz="2500" dirty="0" smtClean="0"/>
              <a:t>Todo esto está estrechamente vinculado a paradigmas ideológicos.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500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sz="2500" dirty="0" smtClean="0"/>
              <a:t>Debido a </a:t>
            </a:r>
            <a:r>
              <a:rPr lang="es-ES" sz="2500" dirty="0"/>
              <a:t>las diferencias conceptuales, </a:t>
            </a:r>
            <a:r>
              <a:rPr lang="es-ES" sz="2500" dirty="0" err="1"/>
              <a:t>metodológicas</a:t>
            </a:r>
            <a:r>
              <a:rPr lang="es-ES" sz="2500" dirty="0"/>
              <a:t> y operativas que se observan en los procedimientos de </a:t>
            </a:r>
            <a:r>
              <a:rPr lang="es-ES" sz="2500" dirty="0" err="1"/>
              <a:t>recolección</a:t>
            </a:r>
            <a:r>
              <a:rPr lang="es-ES" sz="2500" dirty="0"/>
              <a:t> entre los </a:t>
            </a:r>
            <a:r>
              <a:rPr lang="es-ES" sz="2500" dirty="0" err="1"/>
              <a:t>países</a:t>
            </a:r>
            <a:r>
              <a:rPr lang="es-ES" sz="2500" dirty="0"/>
              <a:t> de la </a:t>
            </a:r>
            <a:r>
              <a:rPr lang="es-ES" sz="2500" dirty="0" err="1"/>
              <a:t>región</a:t>
            </a:r>
            <a:r>
              <a:rPr lang="es-ES" sz="2500" dirty="0"/>
              <a:t>, </a:t>
            </a:r>
            <a:r>
              <a:rPr lang="es-ES" sz="2500" dirty="0" err="1"/>
              <a:t>aún</a:t>
            </a:r>
            <a:r>
              <a:rPr lang="es-ES" sz="2500" dirty="0"/>
              <a:t> es </a:t>
            </a:r>
            <a:r>
              <a:rPr lang="es-ES" sz="2500" dirty="0" err="1"/>
              <a:t>difícil</a:t>
            </a:r>
            <a:r>
              <a:rPr lang="es-ES" sz="2500" dirty="0"/>
              <a:t> contar con una buena </a:t>
            </a:r>
            <a:r>
              <a:rPr lang="es-ES" sz="2500" dirty="0" err="1"/>
              <a:t>cuantificación</a:t>
            </a:r>
            <a:r>
              <a:rPr lang="es-ES" sz="2500" dirty="0"/>
              <a:t> de esta realidad, medir su </a:t>
            </a:r>
            <a:r>
              <a:rPr lang="es-ES" sz="2500" dirty="0" err="1"/>
              <a:t>evolución</a:t>
            </a:r>
            <a:r>
              <a:rPr lang="es-ES" sz="2500" dirty="0"/>
              <a:t> y conocer las tendencias en el </a:t>
            </a:r>
            <a:r>
              <a:rPr lang="es-ES" sz="2500" dirty="0" smtClean="0"/>
              <a:t>tiempo Esto dificulta aún más incluir a este colectivo en reportes relacionados con los avances de cumplimiento del ODS16. </a:t>
            </a:r>
            <a:endParaRPr lang="es-ES" sz="25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 smtClean="0"/>
          </a:p>
        </p:txBody>
      </p:sp>
      <p:sp>
        <p:nvSpPr>
          <p:cNvPr id="36866" name="3 Rectángulo"/>
          <p:cNvSpPr>
            <a:spLocks noChangeArrowheads="1"/>
          </p:cNvSpPr>
          <p:nvPr/>
        </p:nvSpPr>
        <p:spPr bwMode="auto">
          <a:xfrm>
            <a:off x="228600" y="152636"/>
            <a:ext cx="65004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 dirty="0" smtClean="0">
                <a:solidFill>
                  <a:srgbClr val="FFFFFF"/>
                </a:solidFill>
                <a:latin typeface="Calibri,Bold" charset="0"/>
              </a:rPr>
              <a:t>Indicadores Inclusivos? Metodologías Inclusivas?</a:t>
            </a:r>
            <a:endParaRPr lang="es-ES" altLang="es-E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989072"/>
            <a:ext cx="8686800" cy="61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sz="2400" dirty="0" smtClean="0"/>
              <a:t>Sin datos estadísticos más claros, y con grandes diferencias entre los países, y sin </a:t>
            </a:r>
            <a:r>
              <a:rPr lang="es-ES" sz="2400" dirty="0" err="1" smtClean="0"/>
              <a:t>posiblidades</a:t>
            </a:r>
            <a:r>
              <a:rPr lang="es-ES" sz="2400" dirty="0" smtClean="0"/>
              <a:t> de establecer comparaciones la situación de personas con discapacidad </a:t>
            </a:r>
            <a:r>
              <a:rPr lang="es-ES" sz="2400" b="1" dirty="0" smtClean="0"/>
              <a:t>se </a:t>
            </a:r>
            <a:r>
              <a:rPr lang="es-ES" sz="2400" b="1" dirty="0" err="1" smtClean="0"/>
              <a:t>invisibiliza</a:t>
            </a:r>
            <a:r>
              <a:rPr lang="es-ES" sz="2400" b="1" dirty="0" smtClean="0"/>
              <a:t> </a:t>
            </a:r>
            <a:r>
              <a:rPr lang="es-ES" sz="2400" dirty="0" smtClean="0"/>
              <a:t>a la hora de reportar el cumplimiento de los ODS.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400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sz="2400" dirty="0" smtClean="0"/>
              <a:t>Los Censos sólo plantean una o dos consultas relacionadas con situaciones de discapacidad, sólo severas y en algunos casos sólo en situaciones de desempleo o enfermedad.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400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sz="2400" dirty="0" smtClean="0"/>
              <a:t>La CIF, si bien ha permitido alcanzar una mayor aproximación a la realidad de este colectivo, a visualizar “discapacidad” como limitaciones en el funcionamiento en la vida diaria, tiene una perspectiva conceptual y metodológica marcadamente médica, focalizada solamente en la funcionalidad individual, lo que se contradice con los principios de la UN-CDPD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7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 smtClean="0"/>
          </a:p>
        </p:txBody>
      </p:sp>
      <p:sp>
        <p:nvSpPr>
          <p:cNvPr id="36866" name="3 Rectángulo"/>
          <p:cNvSpPr>
            <a:spLocks noChangeArrowheads="1"/>
          </p:cNvSpPr>
          <p:nvPr/>
        </p:nvSpPr>
        <p:spPr bwMode="auto">
          <a:xfrm>
            <a:off x="228600" y="152636"/>
            <a:ext cx="65004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 dirty="0" smtClean="0">
                <a:solidFill>
                  <a:srgbClr val="FFFFFF"/>
                </a:solidFill>
                <a:latin typeface="Calibri,Bold" charset="0"/>
              </a:rPr>
              <a:t>Indicadores Inclusivos? Metodologías Inclusivas?</a:t>
            </a:r>
            <a:endParaRPr lang="es-ES" altLang="es-E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836712"/>
            <a:ext cx="8686800" cy="99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sz="2800" dirty="0"/>
              <a:t>En vista de la correspondencia entre la </a:t>
            </a:r>
            <a:r>
              <a:rPr lang="es-ES" sz="2800" dirty="0" err="1"/>
              <a:t>evolución</a:t>
            </a:r>
            <a:r>
              <a:rPr lang="es-ES" sz="2800" dirty="0"/>
              <a:t> del marco conceptual y el levantamiento de datos sobre la </a:t>
            </a:r>
            <a:r>
              <a:rPr lang="es-ES" sz="2800" dirty="0" err="1"/>
              <a:t>población</a:t>
            </a:r>
            <a:r>
              <a:rPr lang="es-ES" sz="2800" dirty="0"/>
              <a:t> con discapacidad en el mundo, los </a:t>
            </a:r>
            <a:r>
              <a:rPr lang="es-ES" sz="2800" dirty="0" err="1"/>
              <a:t>países</a:t>
            </a:r>
            <a:r>
              <a:rPr lang="es-ES" sz="2800" dirty="0"/>
              <a:t> miembros de la </a:t>
            </a:r>
            <a:r>
              <a:rPr lang="es-ES" sz="2800" dirty="0" err="1"/>
              <a:t>Comisión</a:t>
            </a:r>
            <a:r>
              <a:rPr lang="es-ES" sz="2800" dirty="0"/>
              <a:t> de </a:t>
            </a:r>
            <a:r>
              <a:rPr lang="es-ES" sz="2800" dirty="0" err="1"/>
              <a:t>Estadística</a:t>
            </a:r>
            <a:r>
              <a:rPr lang="es-ES" sz="2800" dirty="0"/>
              <a:t> de las Naciones Unidas establecieron en </a:t>
            </a:r>
            <a:r>
              <a:rPr lang="es-ES" sz="2800" dirty="0" smtClean="0"/>
              <a:t>el 2002 </a:t>
            </a:r>
            <a:r>
              <a:rPr lang="es-ES" sz="2800" dirty="0"/>
              <a:t>el Grupo de Washington sobre </a:t>
            </a:r>
            <a:r>
              <a:rPr lang="es-ES" sz="2800" dirty="0" err="1"/>
              <a:t>medición</a:t>
            </a:r>
            <a:r>
              <a:rPr lang="es-ES" sz="2800" dirty="0"/>
              <a:t> de la </a:t>
            </a:r>
            <a:r>
              <a:rPr lang="es-ES" sz="2800" dirty="0" smtClean="0"/>
              <a:t>discapacidad, </a:t>
            </a:r>
            <a:r>
              <a:rPr lang="es-ES" sz="2800" dirty="0"/>
              <a:t>con el objeto de </a:t>
            </a:r>
            <a:r>
              <a:rPr lang="es-ES" sz="2800" dirty="0" smtClean="0"/>
              <a:t>proporcionar </a:t>
            </a:r>
            <a:r>
              <a:rPr lang="es-ES" sz="2800" dirty="0" err="1"/>
              <a:t>información</a:t>
            </a:r>
            <a:r>
              <a:rPr lang="es-ES" sz="2800" dirty="0"/>
              <a:t> </a:t>
            </a:r>
            <a:r>
              <a:rPr lang="es-ES" sz="2800" dirty="0" err="1"/>
              <a:t>básica</a:t>
            </a:r>
            <a:r>
              <a:rPr lang="es-ES" sz="2800" dirty="0"/>
              <a:t> necesaria sobre la discapacidad que sea comparable a nivel </a:t>
            </a:r>
            <a:r>
              <a:rPr lang="es-ES" sz="2800" dirty="0" smtClean="0"/>
              <a:t>mundial. </a:t>
            </a:r>
            <a:endParaRPr lang="es-ES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800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sz="2800" b="1" u="sng" dirty="0" smtClean="0"/>
              <a:t>Lo más destacable del </a:t>
            </a:r>
            <a:r>
              <a:rPr lang="es-ES" sz="2800" b="1" u="sng" dirty="0"/>
              <a:t>Grupo de </a:t>
            </a:r>
            <a:r>
              <a:rPr lang="es-ES" sz="2800" b="1" u="sng" dirty="0" smtClean="0"/>
              <a:t>Washington: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charset="2"/>
              <a:buChar char="Ø"/>
              <a:defRPr/>
            </a:pPr>
            <a:r>
              <a:rPr lang="es-ES" sz="2800" dirty="0" smtClean="0"/>
              <a:t>Elaboraron y aplicaron en </a:t>
            </a:r>
            <a:r>
              <a:rPr lang="es-ES" sz="2800" dirty="0"/>
              <a:t>pruebas piloto en distintos continentes </a:t>
            </a:r>
            <a:r>
              <a:rPr lang="es-ES" sz="2800" dirty="0" smtClean="0"/>
              <a:t>una </a:t>
            </a:r>
            <a:r>
              <a:rPr lang="es-ES" sz="2800" dirty="0"/>
              <a:t>breve lista de preguntas que pueden </a:t>
            </a:r>
            <a:r>
              <a:rPr lang="es-ES" sz="2800" dirty="0" smtClean="0"/>
              <a:t>usarse </a:t>
            </a:r>
            <a:r>
              <a:rPr lang="es-ES" sz="2800" dirty="0"/>
              <a:t>en censos y </a:t>
            </a:r>
            <a:r>
              <a:rPr lang="es-ES" sz="2800" dirty="0" smtClean="0"/>
              <a:t>encuestas</a:t>
            </a:r>
            <a:r>
              <a:rPr lang="es-ES" sz="2800" dirty="0"/>
              <a:t> </a:t>
            </a:r>
            <a:r>
              <a:rPr lang="es-ES" sz="2800" dirty="0" smtClean="0"/>
              <a:t>de población.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charset="2"/>
              <a:buChar char="Ø"/>
              <a:defRPr/>
            </a:pPr>
            <a:r>
              <a:rPr lang="es-ES" sz="2800" dirty="0" smtClean="0"/>
              <a:t>Las preguntas abarcan varios niveles de </a:t>
            </a:r>
            <a:r>
              <a:rPr lang="es-ES" sz="2800" dirty="0"/>
              <a:t>intensidad de las </a:t>
            </a:r>
            <a:r>
              <a:rPr lang="es-ES" sz="2800" dirty="0" smtClean="0"/>
              <a:t>dificultades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800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7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800" dirty="0" smtClean="0"/>
              <a:t>Experiencia OEA (ejemplos)</a:t>
            </a:r>
            <a:r>
              <a:rPr lang="es-ES" altLang="es-ES" sz="2800" dirty="0"/>
              <a:t> </a:t>
            </a:r>
            <a:endParaRPr lang="es-ES" altLang="es-ES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800" dirty="0" smtClean="0"/>
              <a:t>Desafíos </a:t>
            </a:r>
            <a:endParaRPr lang="es-ES" altLang="es-ES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800" dirty="0"/>
              <a:t>Recomendaciones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 smtClean="0"/>
          </a:p>
        </p:txBody>
      </p:sp>
      <p:sp>
        <p:nvSpPr>
          <p:cNvPr id="36866" name="3 Rectángulo"/>
          <p:cNvSpPr>
            <a:spLocks noChangeArrowheads="1"/>
          </p:cNvSpPr>
          <p:nvPr/>
        </p:nvSpPr>
        <p:spPr bwMode="auto">
          <a:xfrm>
            <a:off x="228600" y="152636"/>
            <a:ext cx="6500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 dirty="0" smtClean="0">
                <a:solidFill>
                  <a:srgbClr val="FFFFFF"/>
                </a:solidFill>
                <a:latin typeface="Calibri,Bold" charset="0"/>
              </a:rPr>
              <a:t>Las Preguntas del grupo de Washington</a:t>
            </a:r>
            <a:endParaRPr lang="es-ES" altLang="es-E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836712"/>
            <a:ext cx="8686800" cy="756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800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sz="2800" b="1" u="sng" dirty="0" smtClean="0"/>
              <a:t>Lo más destacable del </a:t>
            </a:r>
            <a:r>
              <a:rPr lang="es-ES" sz="2800" b="1" u="sng" dirty="0"/>
              <a:t>Grupo de </a:t>
            </a:r>
            <a:r>
              <a:rPr lang="es-ES" sz="2800" b="1" u="sng" dirty="0" smtClean="0"/>
              <a:t>Washington: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800" b="1" u="sng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charset="2"/>
              <a:buChar char="Ø"/>
              <a:defRPr/>
            </a:pPr>
            <a:r>
              <a:rPr lang="es-ES" sz="2800" dirty="0" smtClean="0"/>
              <a:t>Abarcan seis </a:t>
            </a:r>
            <a:r>
              <a:rPr lang="es-ES" sz="2800" dirty="0"/>
              <a:t>aspectos funcionales </a:t>
            </a:r>
            <a:r>
              <a:rPr lang="es-ES" sz="2800" dirty="0" err="1"/>
              <a:t>básicos</a:t>
            </a:r>
            <a:r>
              <a:rPr lang="es-ES" sz="2800" dirty="0"/>
              <a:t>: vista, </a:t>
            </a:r>
            <a:r>
              <a:rPr lang="es-ES" sz="2800" dirty="0" err="1"/>
              <a:t>oído</a:t>
            </a:r>
            <a:r>
              <a:rPr lang="es-ES" sz="2800" dirty="0"/>
              <a:t>, capacidad de caminar, facultades cognitivas, autosuficiencia </a:t>
            </a:r>
            <a:r>
              <a:rPr lang="es-ES" sz="2800" dirty="0" smtClean="0"/>
              <a:t>o grado de autonomía personal y </a:t>
            </a:r>
            <a:r>
              <a:rPr lang="es-ES" sz="2800" dirty="0" err="1"/>
              <a:t>comunicación</a:t>
            </a:r>
            <a:r>
              <a:rPr lang="es-ES" sz="2800" dirty="0"/>
              <a:t>. </a:t>
            </a:r>
            <a:endParaRPr lang="es-ES" sz="2800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charset="2"/>
              <a:buChar char="Ø"/>
              <a:defRPr/>
            </a:pPr>
            <a:r>
              <a:rPr lang="es-ES" sz="2800" dirty="0" smtClean="0"/>
              <a:t>La forma en que están planteadas las preguntas, permite identificar de alguna manera las barreras del ambiente que causan o agravan la situación </a:t>
            </a:r>
            <a:r>
              <a:rPr lang="es-ES" sz="2800" dirty="0" err="1" smtClean="0"/>
              <a:t>discapacitante</a:t>
            </a:r>
            <a:r>
              <a:rPr lang="es-ES" sz="2800" dirty="0" smtClean="0"/>
              <a:t>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charset="2"/>
              <a:buChar char="Ø"/>
              <a:defRPr/>
            </a:pPr>
            <a:r>
              <a:rPr lang="es-ES" sz="2800" dirty="0" smtClean="0"/>
              <a:t>Ejemplo</a:t>
            </a:r>
            <a:r>
              <a:rPr lang="es-ES" sz="2800" i="1" dirty="0" smtClean="0"/>
              <a:t>:</a:t>
            </a:r>
            <a:r>
              <a:rPr lang="es-ES" sz="2800" i="1" dirty="0"/>
              <a:t>¿Tiene dificultad para recordar, concentrarse, tomar decisiones o comunicarse? </a:t>
            </a:r>
            <a:r>
              <a:rPr lang="es-ES" sz="2800" i="1" dirty="0" smtClean="0"/>
              <a:t>Tiene dificultad para comunicarse, aún usando su propia lengua?.</a:t>
            </a:r>
            <a:endParaRPr lang="es-ES" sz="2800" i="1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charset="2"/>
              <a:buChar char="Ø"/>
              <a:defRPr/>
            </a:pPr>
            <a:r>
              <a:rPr lang="es-ES" sz="2800" dirty="0" smtClean="0"/>
              <a:t>Al ser concisas y generales, permiten aplicación en diferentes países y realidades y facilitan comparabilidad </a:t>
            </a:r>
            <a:r>
              <a:rPr lang="es-ES" sz="2800" dirty="0"/>
              <a:t>a nivel internacional (Naciones Unidas, </a:t>
            </a:r>
            <a:r>
              <a:rPr lang="es-ES" sz="2800" dirty="0" smtClean="0"/>
              <a:t>2011-CEPAL). </a:t>
            </a:r>
            <a:endParaRPr lang="es-ES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charset="2"/>
              <a:buChar char="Ø"/>
              <a:defRPr/>
            </a:pPr>
            <a:endParaRPr lang="es-ES" sz="2800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7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 smtClean="0"/>
          </a:p>
        </p:txBody>
      </p:sp>
      <p:sp>
        <p:nvSpPr>
          <p:cNvPr id="36866" name="3 Rectángulo"/>
          <p:cNvSpPr>
            <a:spLocks noChangeArrowheads="1"/>
          </p:cNvSpPr>
          <p:nvPr/>
        </p:nvSpPr>
        <p:spPr bwMode="auto">
          <a:xfrm>
            <a:off x="228600" y="152636"/>
            <a:ext cx="6500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 dirty="0" smtClean="0">
                <a:solidFill>
                  <a:srgbClr val="FFFFFF"/>
                </a:solidFill>
                <a:latin typeface="Calibri,Bold" charset="0"/>
              </a:rPr>
              <a:t>Las Preguntas del grupo de Washington</a:t>
            </a:r>
            <a:endParaRPr lang="es-ES" altLang="es-E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836712"/>
            <a:ext cx="8686800" cy="62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800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sz="2800" b="1" u="sng" dirty="0" smtClean="0"/>
              <a:t>Las limitaciones del </a:t>
            </a:r>
            <a:r>
              <a:rPr lang="es-ES" sz="2800" b="1" u="sng" dirty="0"/>
              <a:t>Grupo de </a:t>
            </a:r>
            <a:r>
              <a:rPr lang="es-ES" sz="2800" b="1" u="sng" dirty="0" smtClean="0"/>
              <a:t>Washington: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800" b="1" u="sng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charset="2"/>
              <a:buChar char="Ø"/>
              <a:defRPr/>
            </a:pPr>
            <a:r>
              <a:rPr lang="es-ES" sz="2800" dirty="0" smtClean="0"/>
              <a:t>Las </a:t>
            </a:r>
            <a:r>
              <a:rPr lang="es-ES" sz="2800" dirty="0"/>
              <a:t>preguntas se basaron en el modelo </a:t>
            </a:r>
            <a:r>
              <a:rPr lang="es-ES" sz="2800" dirty="0" smtClean="0"/>
              <a:t>de </a:t>
            </a:r>
            <a:r>
              <a:rPr lang="es-ES" sz="2800" dirty="0"/>
              <a:t>la </a:t>
            </a:r>
            <a:r>
              <a:rPr lang="es-ES" sz="2800" dirty="0" smtClean="0"/>
              <a:t>Clasificación </a:t>
            </a:r>
            <a:r>
              <a:rPr lang="es-ES" sz="2800" dirty="0"/>
              <a:t>Internacional del Funcionamiento, de la Discapacidad y de la Salud (CIF) de la </a:t>
            </a:r>
            <a:r>
              <a:rPr lang="es-ES" sz="2800" dirty="0" smtClean="0"/>
              <a:t>OMS, por lo que aún basan la medición de lo que se entiende por discapacidad sobre todo en las características del individuo y no en las barreras del ambiente. Esta es la mayor crítica que se les hace desde los colectivos de personas con discapacidad.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charset="2"/>
              <a:buChar char="Ø"/>
              <a:defRPr/>
            </a:pPr>
            <a:r>
              <a:rPr lang="es-ES" sz="2800" dirty="0" smtClean="0"/>
              <a:t>No obstante, los países de la región que han aplicado las preguntas del Grupo de Washington en Censos y encuestas han dado resultados más aproximados a la realidad de esta población, en comparación con los Censos y las mismas encuestas CIF.</a:t>
            </a:r>
            <a:endParaRPr lang="es-ES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sz="27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800" dirty="0"/>
          </a:p>
        </p:txBody>
      </p:sp>
      <p:sp>
        <p:nvSpPr>
          <p:cNvPr id="36866" name="3 Rectángulo"/>
          <p:cNvSpPr>
            <a:spLocks noChangeArrowheads="1"/>
          </p:cNvSpPr>
          <p:nvPr/>
        </p:nvSpPr>
        <p:spPr bwMode="auto">
          <a:xfrm>
            <a:off x="228600" y="152636"/>
            <a:ext cx="6500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 dirty="0" smtClean="0">
                <a:solidFill>
                  <a:srgbClr val="FFFFFF"/>
                </a:solidFill>
                <a:latin typeface="Calibri,Bold" charset="0"/>
              </a:rPr>
              <a:t>Las Preguntas del grupo de Washington</a:t>
            </a:r>
            <a:endParaRPr lang="es-ES" altLang="es-E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fld id="{479AEBBA-39D5-D240-B3F0-D4EEA0C8D73C}" type="slidenum">
              <a:rPr lang="en-US" altLang="es-ES" sz="1400" smtClean="0"/>
              <a:pPr eaLnBrk="1" hangingPunct="1">
                <a:spcBef>
                  <a:spcPct val="0"/>
                </a:spcBef>
                <a:buFont typeface="Arial" charset="0"/>
                <a:buNone/>
                <a:defRPr/>
              </a:pPr>
              <a:t>2</a:t>
            </a:fld>
            <a:endParaRPr lang="en-US" altLang="es-ES" sz="1400" smtClean="0"/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ES" altLang="es-ES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ES" altLang="es-E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059113" y="2781300"/>
            <a:ext cx="4043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s-ES" sz="4400" dirty="0" err="1" smtClean="0">
                <a:solidFill>
                  <a:srgbClr val="FF0000"/>
                </a:solidFill>
              </a:rPr>
              <a:t>Tenemos</a:t>
            </a:r>
            <a:r>
              <a:rPr lang="en-GB" altLang="es-ES" sz="4400" dirty="0" smtClean="0">
                <a:solidFill>
                  <a:srgbClr val="FF0000"/>
                </a:solidFill>
              </a:rPr>
              <a:t> HAMBRE</a:t>
            </a:r>
            <a:r>
              <a:rPr lang="mr-IN" altLang="es-ES" sz="4400" dirty="0" smtClean="0">
                <a:solidFill>
                  <a:srgbClr val="FF0000"/>
                </a:solidFill>
              </a:rPr>
              <a:t>…</a:t>
            </a:r>
            <a:r>
              <a:rPr lang="es-ES" altLang="es-ES" sz="4400" dirty="0" smtClean="0">
                <a:solidFill>
                  <a:srgbClr val="FF0000"/>
                </a:solidFill>
              </a:rPr>
              <a:t>.</a:t>
            </a:r>
            <a:endParaRPr lang="en-GB" altLang="es-ES" sz="4400" b="1" dirty="0" smtClean="0">
              <a:solidFill>
                <a:schemeClr val="tx2"/>
              </a:solidFill>
            </a:endParaRPr>
          </a:p>
        </p:txBody>
      </p:sp>
      <p:pic>
        <p:nvPicPr>
          <p:cNvPr id="55303" name="Picture 7" descr="040906 0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5716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CHINA 1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487863"/>
            <a:ext cx="2808288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Boys with Polio AND CRUTCH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437063"/>
            <a:ext cx="183991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ck 17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45000"/>
            <a:ext cx="25225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VIP-AFRO 042"/>
          <p:cNvPicPr preferRelativeResize="0">
            <a:picLocks noChangeAspect="1" noChangeArrowheads="1"/>
          </p:cNvPicPr>
          <p:nvPr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2420938"/>
            <a:ext cx="17033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 descr="TEMP 01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041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3" descr="TEMP 018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0"/>
            <a:ext cx="3302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14" descr="040903 091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36734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15" descr="TEMP 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700338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1547813" y="5667375"/>
            <a:ext cx="64087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s-ES" altLang="es-ES" sz="3600" b="1" dirty="0" smtClean="0"/>
              <a:t>DE DERECHOS</a:t>
            </a:r>
            <a:r>
              <a:rPr lang="mr-IN" altLang="es-ES" sz="3600" b="1" dirty="0" smtClean="0"/>
              <a:t>…</a:t>
            </a:r>
            <a:r>
              <a:rPr lang="es-ES" altLang="es-ES" sz="3600" b="1" dirty="0" smtClean="0"/>
              <a:t>.!</a:t>
            </a:r>
            <a:endParaRPr lang="en-US" altLang="es-E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12192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defTabSz="914400">
              <a:lnSpc>
                <a:spcPct val="90000"/>
              </a:lnSpc>
              <a:buFont typeface="Arial" charset="0"/>
              <a:buNone/>
            </a:pPr>
            <a:r>
              <a:rPr lang="es-AR" altLang="x-none" dirty="0">
                <a:latin typeface="Calibri" charset="0"/>
              </a:rPr>
              <a:t>La discapacidad es una resultante de la relación que se establece entre un individuo y el entorno que habita, y se manifiesta cuando éste tiene una intención o propósito que no puede concretar </a:t>
            </a:r>
            <a:r>
              <a:rPr lang="es-AR" altLang="x-none" dirty="0" smtClean="0">
                <a:latin typeface="Calibri" charset="0"/>
              </a:rPr>
              <a:t>porque </a:t>
            </a:r>
            <a:r>
              <a:rPr lang="es-AR" altLang="x-none" dirty="0">
                <a:latin typeface="Calibri" charset="0"/>
              </a:rPr>
              <a:t>las características de ese entorno no se lo permiten. </a:t>
            </a:r>
          </a:p>
          <a:p>
            <a:pPr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AR" altLang="x-none" dirty="0">
              <a:latin typeface="Calibri" charset="0"/>
            </a:endParaRPr>
          </a:p>
        </p:txBody>
      </p:sp>
      <p:graphicFrame>
        <p:nvGraphicFramePr>
          <p:cNvPr id="4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4651"/>
              </p:ext>
            </p:extLst>
          </p:nvPr>
        </p:nvGraphicFramePr>
        <p:xfrm>
          <a:off x="683567" y="2362200"/>
          <a:ext cx="7850833" cy="4178300"/>
        </p:xfrm>
        <a:graphic>
          <a:graphicData uri="http://schemas.openxmlformats.org/drawingml/2006/table">
            <a:tbl>
              <a:tblPr/>
              <a:tblGrid>
                <a:gridCol w="3489096"/>
                <a:gridCol w="4014446"/>
                <a:gridCol w="347291"/>
              </a:tblGrid>
              <a:tr h="9683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OPCS (Office of Population Census &amp; Surveys), 1986</a:t>
                      </a:r>
                      <a:endParaRPr kumimoji="0" lang="en-US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Preguntas alternas propuestas por Michael Oliver</a:t>
                      </a:r>
                      <a:endParaRPr kumimoji="0" lang="es-ES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_tradnl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¿Qué problema le causa su dificultad para sostener, asir o desenroscar cosas?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¿Qué defectos en el diseño de elementos de la vida diaria, tales como jarras, botellas y latas, le generan alguna dificultad para sostener, asir o desenroscarlas?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_tradnl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35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Sus dificultades para comprender a otros ¿se deben principalmente a un problema auditivo?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Su dificultad para comprender a los demás ¿se debe principalmente a que los demás no saben cómo comunicarse con usted?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_tradnl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451103" y="105370"/>
            <a:ext cx="5835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ES_tradnl" altLang="x-none" b="1" dirty="0" smtClean="0">
                <a:solidFill>
                  <a:schemeClr val="bg1"/>
                </a:solidFill>
              </a:rPr>
              <a:t>La importancia del paradigma para definir el método: Detección </a:t>
            </a:r>
            <a:r>
              <a:rPr lang="es-ES_tradnl" altLang="x-none" b="1" dirty="0">
                <a:solidFill>
                  <a:schemeClr val="bg1"/>
                </a:solidFill>
              </a:rPr>
              <a:t>y Diagnóstico de Situaciones </a:t>
            </a:r>
            <a:r>
              <a:rPr lang="es-ES_tradnl" altLang="x-none" b="1" dirty="0" err="1">
                <a:solidFill>
                  <a:schemeClr val="bg1"/>
                </a:solidFill>
              </a:rPr>
              <a:t>Discapacitantes</a:t>
            </a:r>
            <a:endParaRPr lang="en-US" altLang="x-non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4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180138" cy="1143000"/>
          </a:xfrm>
        </p:spPr>
        <p:txBody>
          <a:bodyPr/>
          <a:lstStyle/>
          <a:p>
            <a:pPr algn="ctr"/>
            <a:r>
              <a:rPr lang="es-CL" altLang="es-ES" sz="2800" b="1" dirty="0" smtClean="0">
                <a:solidFill>
                  <a:schemeClr val="bg1"/>
                </a:solidFill>
              </a:rPr>
              <a:t>La experiencia de la OEA </a:t>
            </a:r>
            <a:endParaRPr lang="en-US" altLang="es-ES" sz="2800" b="1" dirty="0">
              <a:solidFill>
                <a:schemeClr val="bg1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016732"/>
            <a:ext cx="8686800" cy="541834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es-ES" sz="2400" dirty="0"/>
              <a:t>	</a:t>
            </a:r>
            <a:r>
              <a:rPr lang="en-US" altLang="es-ES" sz="2400" b="1" i="1" dirty="0" err="1" smtClean="0"/>
              <a:t>Convención</a:t>
            </a:r>
            <a:r>
              <a:rPr lang="en-US" altLang="es-ES" sz="2400" b="1" i="1" dirty="0" smtClean="0"/>
              <a:t> </a:t>
            </a:r>
            <a:r>
              <a:rPr lang="en-US" altLang="es-ES" sz="2400" b="1" i="1" dirty="0" err="1" smtClean="0"/>
              <a:t>Interamericana</a:t>
            </a:r>
            <a:r>
              <a:rPr lang="en-US" altLang="es-ES" sz="2400" b="1" i="1" dirty="0" smtClean="0"/>
              <a:t> para la </a:t>
            </a:r>
            <a:r>
              <a:rPr lang="en-US" altLang="es-ES" sz="2400" b="1" i="1" dirty="0" err="1" smtClean="0"/>
              <a:t>Eliminación</a:t>
            </a:r>
            <a:r>
              <a:rPr lang="en-US" altLang="es-ES" sz="2400" b="1" i="1" dirty="0" smtClean="0"/>
              <a:t> de </a:t>
            </a:r>
            <a:r>
              <a:rPr lang="en-US" altLang="es-ES" sz="2400" b="1" i="1" dirty="0" err="1" smtClean="0"/>
              <a:t>todas</a:t>
            </a:r>
            <a:r>
              <a:rPr lang="en-US" altLang="es-ES" sz="2400" b="1" i="1" dirty="0" smtClean="0"/>
              <a:t> las </a:t>
            </a:r>
            <a:r>
              <a:rPr lang="en-US" altLang="es-ES" sz="2400" b="1" i="1" dirty="0" err="1" smtClean="0"/>
              <a:t>Formas</a:t>
            </a:r>
            <a:r>
              <a:rPr lang="en-US" altLang="es-ES" sz="2400" b="1" i="1" dirty="0" smtClean="0"/>
              <a:t> de </a:t>
            </a:r>
            <a:r>
              <a:rPr lang="en-US" altLang="es-ES" sz="2400" b="1" i="1" dirty="0" err="1" smtClean="0"/>
              <a:t>Discriminación</a:t>
            </a:r>
            <a:r>
              <a:rPr lang="en-US" altLang="es-ES" sz="2400" b="1" i="1" dirty="0" smtClean="0"/>
              <a:t> contra las Personas con </a:t>
            </a:r>
            <a:r>
              <a:rPr lang="en-US" altLang="es-ES" sz="2400" b="1" i="1" dirty="0" err="1" smtClean="0"/>
              <a:t>Discapacidad</a:t>
            </a:r>
            <a:r>
              <a:rPr lang="en-US" altLang="es-ES" sz="2400" b="1" i="1" dirty="0" smtClean="0"/>
              <a:t> (</a:t>
            </a:r>
            <a:r>
              <a:rPr lang="en-US" altLang="es-ES" sz="2400" b="1" i="1" u="sng" dirty="0" smtClean="0"/>
              <a:t>CIADDIS), y </a:t>
            </a:r>
            <a:r>
              <a:rPr lang="en-US" altLang="es-ES" sz="2400" b="1" i="1" u="sng" dirty="0" err="1" smtClean="0"/>
              <a:t>Programa</a:t>
            </a:r>
            <a:r>
              <a:rPr lang="en-US" altLang="es-ES" sz="2400" b="1" i="1" u="sng" dirty="0" smtClean="0"/>
              <a:t> de </a:t>
            </a:r>
            <a:r>
              <a:rPr lang="en-US" altLang="es-ES" sz="2400" b="1" i="1" u="sng" dirty="0" err="1" smtClean="0"/>
              <a:t>Acción</a:t>
            </a:r>
            <a:r>
              <a:rPr lang="en-US" altLang="es-ES" sz="2400" b="1" i="1" u="sng" dirty="0" smtClean="0"/>
              <a:t> de la </a:t>
            </a:r>
            <a:r>
              <a:rPr lang="en-US" altLang="es-ES" sz="2400" b="1" i="1" u="sng" dirty="0" err="1" smtClean="0"/>
              <a:t>Década</a:t>
            </a:r>
            <a:r>
              <a:rPr lang="en-US" altLang="es-ES" sz="2400" b="1" i="1" u="sng" dirty="0" smtClean="0"/>
              <a:t> </a:t>
            </a:r>
            <a:r>
              <a:rPr lang="en-US" altLang="es-ES" sz="2400" b="1" i="1" u="sng" dirty="0" err="1" smtClean="0"/>
              <a:t>por</a:t>
            </a:r>
            <a:r>
              <a:rPr lang="en-US" altLang="es-ES" sz="2400" b="1" i="1" u="sng" dirty="0" smtClean="0"/>
              <a:t> </a:t>
            </a:r>
            <a:r>
              <a:rPr lang="en-US" altLang="es-ES" sz="2400" b="1" i="1" u="sng" dirty="0" err="1" smtClean="0"/>
              <a:t>los</a:t>
            </a:r>
            <a:r>
              <a:rPr lang="en-US" altLang="es-ES" sz="2400" b="1" i="1" u="sng" dirty="0" smtClean="0"/>
              <a:t> Derechos y la </a:t>
            </a:r>
            <a:r>
              <a:rPr lang="en-US" altLang="es-ES" sz="2400" b="1" i="1" u="sng" dirty="0" err="1" smtClean="0"/>
              <a:t>Dignidad</a:t>
            </a:r>
            <a:r>
              <a:rPr lang="en-US" altLang="es-ES" sz="2400" b="1" i="1" u="sng" dirty="0" smtClean="0"/>
              <a:t> de las Personas con </a:t>
            </a:r>
            <a:r>
              <a:rPr lang="en-US" altLang="es-ES" sz="2400" b="1" i="1" u="sng" dirty="0" err="1" smtClean="0"/>
              <a:t>Discapacidad</a:t>
            </a:r>
            <a:r>
              <a:rPr lang="en-US" altLang="es-ES" sz="2400" b="1" i="1" u="sng" dirty="0"/>
              <a:t> </a:t>
            </a:r>
            <a:r>
              <a:rPr lang="en-US" altLang="es-ES" sz="2400" b="1" i="1" u="sng" dirty="0" smtClean="0"/>
              <a:t>(PAD)</a:t>
            </a:r>
            <a:endParaRPr lang="en-US" altLang="es-ES" sz="2400" dirty="0"/>
          </a:p>
          <a:p>
            <a:pPr algn="just"/>
            <a:r>
              <a:rPr lang="en-US" altLang="es-ES" sz="2400" dirty="0" smtClean="0"/>
              <a:t>PAD </a:t>
            </a:r>
            <a:r>
              <a:rPr lang="en-US" altLang="es-ES" sz="2400" dirty="0" err="1" smtClean="0"/>
              <a:t>Extensión</a:t>
            </a:r>
            <a:r>
              <a:rPr lang="en-US" altLang="es-ES" sz="2400" dirty="0" smtClean="0"/>
              <a:t> 2016-2026</a:t>
            </a:r>
          </a:p>
          <a:p>
            <a:pPr algn="just"/>
            <a:r>
              <a:rPr lang="en-US" altLang="es-ES" sz="2400" dirty="0" err="1" smtClean="0"/>
              <a:t>Grupo</a:t>
            </a:r>
            <a:r>
              <a:rPr lang="en-US" altLang="es-ES" sz="2400" dirty="0" smtClean="0"/>
              <a:t> de </a:t>
            </a:r>
            <a:r>
              <a:rPr lang="en-US" altLang="es-ES" sz="2400" dirty="0" err="1" smtClean="0"/>
              <a:t>Trabajo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mixto</a:t>
            </a:r>
            <a:r>
              <a:rPr lang="en-US" altLang="es-ES" sz="2400" dirty="0" smtClean="0"/>
              <a:t> para </a:t>
            </a:r>
            <a:r>
              <a:rPr lang="en-US" altLang="es-ES" sz="2400" dirty="0" err="1" smtClean="0"/>
              <a:t>armonizar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contenidos</a:t>
            </a:r>
            <a:r>
              <a:rPr lang="en-US" altLang="es-ES" sz="2400" dirty="0" smtClean="0"/>
              <a:t> y </a:t>
            </a:r>
            <a:r>
              <a:rPr lang="en-US" altLang="es-ES" sz="2400" dirty="0" err="1" smtClean="0"/>
              <a:t>metas</a:t>
            </a:r>
            <a:r>
              <a:rPr lang="en-US" altLang="es-ES" sz="2400" dirty="0" smtClean="0"/>
              <a:t> del PAD a la UN-CDPD, </a:t>
            </a:r>
            <a:r>
              <a:rPr lang="en-US" altLang="es-ES" sz="2400" dirty="0" err="1" smtClean="0"/>
              <a:t>los</a:t>
            </a:r>
            <a:r>
              <a:rPr lang="en-US" altLang="es-ES" sz="2400" dirty="0" smtClean="0"/>
              <a:t> ODS y la Agenda 2030.</a:t>
            </a:r>
            <a:endParaRPr lang="en-US" altLang="es-ES" sz="2400" dirty="0"/>
          </a:p>
          <a:p>
            <a:pPr algn="just"/>
            <a:r>
              <a:rPr lang="en-US" altLang="es-ES" sz="2400" dirty="0" err="1" smtClean="0"/>
              <a:t>Elaboramos</a:t>
            </a:r>
            <a:r>
              <a:rPr lang="en-US" altLang="es-ES" sz="2400" dirty="0" smtClean="0"/>
              <a:t> 52 </a:t>
            </a:r>
            <a:r>
              <a:rPr lang="en-US" altLang="es-ES" sz="2400" dirty="0" err="1" smtClean="0"/>
              <a:t>indicadores</a:t>
            </a:r>
            <a:r>
              <a:rPr lang="en-US" altLang="es-ES" sz="2400" dirty="0" smtClean="0"/>
              <a:t> para </a:t>
            </a:r>
            <a:r>
              <a:rPr lang="en-US" altLang="es-ES" sz="2400" dirty="0" err="1" smtClean="0"/>
              <a:t>los</a:t>
            </a:r>
            <a:r>
              <a:rPr lang="en-US" altLang="es-ES" sz="2400" dirty="0" smtClean="0"/>
              <a:t> 9 </a:t>
            </a:r>
            <a:r>
              <a:rPr lang="en-US" altLang="es-ES" sz="2400" dirty="0" err="1" smtClean="0"/>
              <a:t>objetivos</a:t>
            </a:r>
            <a:r>
              <a:rPr lang="en-US" altLang="es-ES" sz="2400" dirty="0" smtClean="0"/>
              <a:t> y </a:t>
            </a:r>
            <a:r>
              <a:rPr lang="en-US" altLang="es-ES" sz="2400" dirty="0" err="1" smtClean="0"/>
              <a:t>metas</a:t>
            </a:r>
            <a:r>
              <a:rPr lang="en-US" altLang="es-ES" sz="2400" dirty="0" smtClean="0"/>
              <a:t> del PAD. </a:t>
            </a:r>
          </a:p>
          <a:p>
            <a:pPr algn="just"/>
            <a:r>
              <a:rPr lang="en-US" altLang="es-ES" sz="2400" dirty="0" smtClean="0"/>
              <a:t>Los </a:t>
            </a:r>
            <a:r>
              <a:rPr lang="en-US" altLang="es-ES" sz="2400" dirty="0" err="1" smtClean="0"/>
              <a:t>Estados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Partes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están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elaborando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informes</a:t>
            </a:r>
            <a:r>
              <a:rPr lang="en-US" altLang="es-ES" sz="2400" dirty="0" smtClean="0"/>
              <a:t> de </a:t>
            </a:r>
            <a:r>
              <a:rPr lang="en-US" altLang="es-ES" sz="2400" dirty="0" err="1" smtClean="0"/>
              <a:t>cumplimiento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basados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en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estos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indicadores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desde</a:t>
            </a:r>
            <a:r>
              <a:rPr lang="en-US" altLang="es-ES" sz="2400" dirty="0" smtClean="0"/>
              <a:t> el </a:t>
            </a:r>
            <a:r>
              <a:rPr lang="en-US" altLang="es-ES" sz="2400" dirty="0" err="1" smtClean="0"/>
              <a:t>año</a:t>
            </a:r>
            <a:r>
              <a:rPr lang="en-US" altLang="es-ES" sz="2400" dirty="0" smtClean="0"/>
              <a:t> 2016 (Segundo </a:t>
            </a:r>
            <a:r>
              <a:rPr lang="en-US" altLang="es-ES" sz="2400" dirty="0" err="1" smtClean="0"/>
              <a:t>Informe</a:t>
            </a:r>
            <a:r>
              <a:rPr lang="en-US" altLang="es-ES" sz="2400" dirty="0" smtClean="0"/>
              <a:t> de </a:t>
            </a:r>
            <a:r>
              <a:rPr lang="en-US" altLang="es-ES" sz="2400" dirty="0" err="1" smtClean="0"/>
              <a:t>Cumplimiento</a:t>
            </a:r>
            <a:r>
              <a:rPr lang="en-US" altLang="es-ES" sz="2400" dirty="0" smtClean="0"/>
              <a:t> de la CIADDIS-PAD)</a:t>
            </a:r>
          </a:p>
          <a:p>
            <a:pPr algn="just"/>
            <a:r>
              <a:rPr lang="en-US" altLang="es-ES" sz="2400" dirty="0" smtClean="0"/>
              <a:t>La </a:t>
            </a:r>
            <a:r>
              <a:rPr lang="en-US" altLang="es-ES" sz="2400" dirty="0" err="1" smtClean="0"/>
              <a:t>mayoría</a:t>
            </a:r>
            <a:r>
              <a:rPr lang="en-US" altLang="es-ES" sz="2400" dirty="0" smtClean="0"/>
              <a:t> de </a:t>
            </a:r>
            <a:r>
              <a:rPr lang="en-US" altLang="es-ES" sz="2400" dirty="0" err="1" smtClean="0"/>
              <a:t>los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indicadores</a:t>
            </a:r>
            <a:r>
              <a:rPr lang="en-US" altLang="es-ES" sz="2400" dirty="0" smtClean="0"/>
              <a:t> del </a:t>
            </a:r>
            <a:r>
              <a:rPr lang="en-US" altLang="es-ES" sz="2400" dirty="0" err="1" smtClean="0"/>
              <a:t>formato</a:t>
            </a:r>
            <a:r>
              <a:rPr lang="en-US" altLang="es-ES" sz="2400" dirty="0" smtClean="0"/>
              <a:t> para </a:t>
            </a:r>
            <a:r>
              <a:rPr lang="en-US" altLang="es-ES" sz="2400" dirty="0" err="1" smtClean="0"/>
              <a:t>reportes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pide</a:t>
            </a:r>
            <a:r>
              <a:rPr lang="en-US" altLang="es-ES" sz="2400" dirty="0" smtClean="0"/>
              <a:t> el </a:t>
            </a:r>
            <a:r>
              <a:rPr lang="en-US" altLang="es-ES" sz="2400" dirty="0" err="1" smtClean="0"/>
              <a:t>desglose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por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sexo</a:t>
            </a:r>
            <a:r>
              <a:rPr lang="en-US" altLang="es-ES" sz="2400" dirty="0" smtClean="0"/>
              <a:t>, </a:t>
            </a:r>
            <a:r>
              <a:rPr lang="en-US" altLang="es-ES" sz="2400" dirty="0" err="1" smtClean="0"/>
              <a:t>edad</a:t>
            </a:r>
            <a:r>
              <a:rPr lang="en-US" altLang="es-ES" sz="2400" dirty="0" smtClean="0"/>
              <a:t>, </a:t>
            </a:r>
            <a:r>
              <a:rPr lang="en-US" altLang="es-ES" sz="2400" dirty="0" err="1" smtClean="0"/>
              <a:t>ubicación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geográfica</a:t>
            </a:r>
            <a:r>
              <a:rPr lang="en-US" altLang="es-ES" sz="2400" dirty="0"/>
              <a:t> </a:t>
            </a:r>
            <a:r>
              <a:rPr lang="en-US" altLang="es-ES" sz="2400" dirty="0" err="1" smtClean="0"/>
              <a:t>urbana</a:t>
            </a:r>
            <a:r>
              <a:rPr lang="en-US" altLang="es-ES" sz="2400" dirty="0" smtClean="0"/>
              <a:t> o rural, </a:t>
            </a:r>
            <a:r>
              <a:rPr lang="en-US" altLang="es-ES" sz="2400" dirty="0" err="1" smtClean="0"/>
              <a:t>tipo</a:t>
            </a:r>
            <a:r>
              <a:rPr lang="en-US" altLang="es-ES" sz="2400" dirty="0" smtClean="0"/>
              <a:t> de </a:t>
            </a:r>
            <a:r>
              <a:rPr lang="en-US" altLang="es-ES" sz="2400" dirty="0" err="1" smtClean="0"/>
              <a:t>discapacidad</a:t>
            </a:r>
            <a:r>
              <a:rPr lang="en-US" altLang="es-ES" sz="2400" dirty="0" smtClean="0"/>
              <a:t>, y </a:t>
            </a:r>
            <a:r>
              <a:rPr lang="en-US" altLang="es-ES" sz="2400" dirty="0" err="1" smtClean="0"/>
              <a:t>condición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étnica</a:t>
            </a:r>
            <a:r>
              <a:rPr lang="en-US" altLang="es-ES" sz="2400" dirty="0" smtClean="0"/>
              <a:t> o racial. </a:t>
            </a:r>
          </a:p>
          <a:p>
            <a:pPr algn="just">
              <a:buFont typeface="Arial" charset="0"/>
              <a:buNone/>
            </a:pPr>
            <a:endParaRPr lang="en-US" altLang="es-ES" dirty="0"/>
          </a:p>
          <a:p>
            <a:pPr algn="just"/>
            <a:endParaRPr lang="en-US" altLang="es-ES" sz="2400" dirty="0"/>
          </a:p>
          <a:p>
            <a:pPr algn="just"/>
            <a:endParaRPr lang="en-US" altLang="es-E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180138" cy="1143000"/>
          </a:xfrm>
        </p:spPr>
        <p:txBody>
          <a:bodyPr/>
          <a:lstStyle/>
          <a:p>
            <a:pPr algn="ctr"/>
            <a:r>
              <a:rPr lang="es-CL" altLang="es-ES" sz="2800" b="1" dirty="0" smtClean="0">
                <a:solidFill>
                  <a:schemeClr val="bg1"/>
                </a:solidFill>
              </a:rPr>
              <a:t>La experiencia de la OEA </a:t>
            </a:r>
            <a:endParaRPr lang="en-US" altLang="es-ES" sz="2800" b="1" dirty="0">
              <a:solidFill>
                <a:schemeClr val="bg1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834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es-ES" sz="2400" dirty="0"/>
              <a:t>	</a:t>
            </a:r>
            <a:r>
              <a:rPr lang="en-US" altLang="es-ES" sz="2400" b="1" u="sng" dirty="0" smtClean="0"/>
              <a:t>CIADDIS-PAD</a:t>
            </a:r>
            <a:r>
              <a:rPr lang="en-US" altLang="es-ES" sz="2400" dirty="0" smtClean="0"/>
              <a:t>: </a:t>
            </a:r>
          </a:p>
          <a:p>
            <a:pPr algn="just">
              <a:buFont typeface="Arial" charset="0"/>
              <a:buNone/>
            </a:pPr>
            <a:r>
              <a:rPr lang="en-US" altLang="es-ES" b="1" dirty="0" err="1" smtClean="0"/>
              <a:t>Algunos</a:t>
            </a:r>
            <a:r>
              <a:rPr lang="en-US" altLang="es-ES" b="1" dirty="0" smtClean="0"/>
              <a:t> </a:t>
            </a:r>
            <a:r>
              <a:rPr lang="en-US" altLang="es-ES" b="1" dirty="0" err="1" smtClean="0"/>
              <a:t>ejemplos</a:t>
            </a:r>
            <a:r>
              <a:rPr lang="en-US" altLang="es-ES" b="1" dirty="0" smtClean="0"/>
              <a:t> de </a:t>
            </a:r>
            <a:r>
              <a:rPr lang="en-US" altLang="es-ES" b="1" dirty="0" err="1" smtClean="0"/>
              <a:t>Indicadores</a:t>
            </a:r>
            <a:r>
              <a:rPr lang="en-US" altLang="es-ES" dirty="0" smtClean="0"/>
              <a:t>:</a:t>
            </a:r>
          </a:p>
          <a:p>
            <a:pPr algn="just">
              <a:buFont typeface="Arial" charset="0"/>
              <a:buNone/>
            </a:pPr>
            <a:endParaRPr lang="en-US" altLang="es-ES" dirty="0" smtClean="0"/>
          </a:p>
          <a:p>
            <a:pPr marL="514350" indent="-514350" algn="just">
              <a:buFont typeface="Arial" charset="0"/>
              <a:buAutoNum type="arabicPeriod"/>
            </a:pPr>
            <a:r>
              <a:rPr lang="en-US" altLang="es-ES" b="1" u="sng" dirty="0" err="1" smtClean="0"/>
              <a:t>Acceso</a:t>
            </a:r>
            <a:r>
              <a:rPr lang="en-US" altLang="es-ES" b="1" u="sng" dirty="0" smtClean="0"/>
              <a:t> a la </a:t>
            </a:r>
            <a:r>
              <a:rPr lang="en-US" altLang="es-ES" b="1" u="sng" dirty="0" err="1" smtClean="0"/>
              <a:t>Justicia</a:t>
            </a:r>
            <a:r>
              <a:rPr lang="en-US" altLang="es-ES" dirty="0" smtClean="0"/>
              <a:t>: </a:t>
            </a:r>
          </a:p>
          <a:p>
            <a:pPr marL="514350" indent="-514350" algn="just">
              <a:buFont typeface="Arial" charset="0"/>
              <a:buAutoNum type="arabicPeriod"/>
            </a:pPr>
            <a:endParaRPr lang="en-US" altLang="es-ES" dirty="0"/>
          </a:p>
          <a:p>
            <a:pPr algn="just"/>
            <a:r>
              <a:rPr lang="es-VE" sz="2400" b="1" i="1" dirty="0" smtClean="0">
                <a:effectLst/>
              </a:rPr>
              <a:t>META ACCESO A LA JUSTICIA 1</a:t>
            </a:r>
            <a:r>
              <a:rPr lang="es-VE" sz="2400" i="1" dirty="0" smtClean="0">
                <a:effectLst/>
              </a:rPr>
              <a:t>. Las personas con discapacidad gozan en todas las etapas de los procesos judiciales de las mismas garantías y los mismos derechos en igualdad de oportunidades que los demás. </a:t>
            </a:r>
            <a:endParaRPr lang="es-ES_tradnl" sz="2400" dirty="0" smtClean="0">
              <a:effectLst/>
            </a:endParaRPr>
          </a:p>
          <a:p>
            <a:pPr algn="just"/>
            <a:endParaRPr lang="en-US" altLang="es-ES" sz="2400" dirty="0"/>
          </a:p>
          <a:p>
            <a:pPr algn="just"/>
            <a:endParaRPr lang="en-U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191495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180138" cy="1143000"/>
          </a:xfrm>
        </p:spPr>
        <p:txBody>
          <a:bodyPr/>
          <a:lstStyle/>
          <a:p>
            <a:pPr algn="ctr"/>
            <a:r>
              <a:rPr lang="es-CL" altLang="es-ES" sz="2800" b="1" dirty="0" smtClean="0">
                <a:solidFill>
                  <a:schemeClr val="bg1"/>
                </a:solidFill>
              </a:rPr>
              <a:t>La experiencia de la OEA </a:t>
            </a:r>
            <a:endParaRPr lang="en-US" altLang="es-ES" sz="2800" b="1" dirty="0">
              <a:solidFill>
                <a:schemeClr val="bg1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8348"/>
          </a:xfrm>
        </p:spPr>
        <p:txBody>
          <a:bodyPr/>
          <a:lstStyle/>
          <a:p>
            <a:pPr marL="514350" indent="-514350" algn="just">
              <a:buFont typeface="Arial" charset="0"/>
              <a:buAutoNum type="arabicPeriod"/>
            </a:pPr>
            <a:endParaRPr lang="en-US" altLang="es-ES" dirty="0"/>
          </a:p>
          <a:p>
            <a:pPr algn="just"/>
            <a:endParaRPr lang="en-US" altLang="es-ES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64864"/>
              </p:ext>
            </p:extLst>
          </p:nvPr>
        </p:nvGraphicFramePr>
        <p:xfrm>
          <a:off x="457200" y="1163782"/>
          <a:ext cx="8229600" cy="53975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52007"/>
                <a:gridCol w="3952007"/>
                <a:gridCol w="325586"/>
              </a:tblGrid>
              <a:tr h="707990">
                <a:tc gridSpan="3">
                  <a:txBody>
                    <a:bodyPr/>
                    <a:lstStyle/>
                    <a:p>
                      <a:pPr marR="114300" algn="just"/>
                      <a:r>
                        <a:rPr lang="es-VE" sz="1000" dirty="0">
                          <a:effectLst/>
                        </a:rPr>
                        <a:t> </a:t>
                      </a:r>
                      <a:endParaRPr lang="es-ES_tradnl" sz="1000" dirty="0">
                        <a:effectLst/>
                      </a:endParaRPr>
                    </a:p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 dirty="0">
                          <a:effectLst/>
                        </a:rPr>
                        <a:t>INDICADOR ACCESO A LA JUSTICIA 1.1. (JUS 1.1.) AJUSTES DE LOS PROCEDIMIENTOS JUDICIALES A LAS NECESIDADES DE LAS PERSONAS CON DISCAPACIDAD (sea que actué como parte o testigo)</a:t>
                      </a:r>
                      <a:endParaRPr lang="es-ES_tradnl" sz="1000" dirty="0">
                        <a:effectLst/>
                      </a:endParaRPr>
                    </a:p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 dirty="0">
                          <a:effectLst/>
                        </a:rPr>
                        <a:t> </a:t>
                      </a:r>
                      <a:endParaRPr lang="es-ES_tradnl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56507">
                <a:tc gridSpan="3">
                  <a:txBody>
                    <a:bodyPr/>
                    <a:lstStyle/>
                    <a:p>
                      <a:pPr marR="114300" algn="just"/>
                      <a:r>
                        <a:rPr lang="es-VE" sz="1100" u="none" strike="noStrike" dirty="0">
                          <a:effectLst/>
                        </a:rPr>
                        <a:t> </a:t>
                      </a:r>
                      <a:endParaRPr lang="es-ES_tradnl" sz="1000" dirty="0">
                        <a:effectLst/>
                      </a:endParaRPr>
                    </a:p>
                    <a:p>
                      <a:pPr marR="114300" algn="just">
                        <a:tabLst>
                          <a:tab pos="8115300" algn="l"/>
                        </a:tabLst>
                      </a:pPr>
                      <a:r>
                        <a:rPr lang="es-VE" sz="1100" dirty="0">
                          <a:effectLst/>
                        </a:rPr>
                        <a:t> </a:t>
                      </a:r>
                      <a:endParaRPr lang="es-ES_tradnl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98008">
                <a:tc rowSpan="8">
                  <a:txBody>
                    <a:bodyPr/>
                    <a:lstStyle/>
                    <a:p>
                      <a:r>
                        <a:rPr lang="es-VE" sz="1100" dirty="0">
                          <a:effectLst/>
                        </a:rPr>
                        <a:t> </a:t>
                      </a:r>
                      <a:endParaRPr lang="es-ES_tradnl" sz="1000" dirty="0">
                        <a:effectLst/>
                      </a:endParaRPr>
                    </a:p>
                    <a:p>
                      <a:r>
                        <a:rPr lang="es-VE" sz="1100" dirty="0">
                          <a:effectLst/>
                        </a:rPr>
                        <a:t>Descriptores  deseados</a:t>
                      </a:r>
                      <a:endParaRPr lang="es-ES_tradnl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Sexo 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9800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Edad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9800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Tipo de discapacidad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9800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Tipo de proceso (público o privado)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9800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Capacitación a operadores de justicia (incluido personal judicial y de penitenciaría)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9800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Presupuesto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62250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Sentencias que hacen referencia a los principios  CIADDIS o en la Convención de Naciones Unidas sobre los Derechos de las Personas con Discapacidad.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62250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Manuales/Guías/directrices/Protocolos que orienten los ajustes para las diferentes etapas del proceso judicial, incluyendo las de investigación y prueba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933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180138" cy="1143000"/>
          </a:xfrm>
        </p:spPr>
        <p:txBody>
          <a:bodyPr/>
          <a:lstStyle/>
          <a:p>
            <a:pPr algn="ctr"/>
            <a:r>
              <a:rPr lang="es-CL" altLang="es-ES" sz="2800" b="1" dirty="0" smtClean="0">
                <a:solidFill>
                  <a:schemeClr val="bg1"/>
                </a:solidFill>
              </a:rPr>
              <a:t>La experiencia de la OEA </a:t>
            </a:r>
            <a:endParaRPr lang="en-US" altLang="es-ES" sz="2800" b="1" dirty="0">
              <a:solidFill>
                <a:schemeClr val="bg1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8348"/>
          </a:xfrm>
        </p:spPr>
        <p:txBody>
          <a:bodyPr/>
          <a:lstStyle/>
          <a:p>
            <a:pPr marL="514350" indent="-514350" algn="just">
              <a:buFont typeface="Arial" charset="0"/>
              <a:buAutoNum type="arabicPeriod"/>
            </a:pPr>
            <a:endParaRPr lang="en-US" altLang="es-ES" dirty="0"/>
          </a:p>
          <a:p>
            <a:pPr algn="just"/>
            <a:endParaRPr lang="en-US" altLang="es-ES" sz="2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59438"/>
              </p:ext>
            </p:extLst>
          </p:nvPr>
        </p:nvGraphicFramePr>
        <p:xfrm>
          <a:off x="457200" y="1403369"/>
          <a:ext cx="8229600" cy="50223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52007"/>
                <a:gridCol w="3952007"/>
                <a:gridCol w="325586"/>
              </a:tblGrid>
              <a:tr h="1018033">
                <a:tc gridSpan="3">
                  <a:txBody>
                    <a:bodyPr/>
                    <a:lstStyle/>
                    <a:p>
                      <a:pPr marR="114300" algn="just"/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>
                          <a:effectLst/>
                        </a:rPr>
                        <a:t>INDICADOR ACCESO A LA JUSTICIA 1.3. (JUS 1.3.) EXISTENCIA DE APOYOS NECESARIOS </a:t>
                      </a:r>
                      <a:endParaRPr lang="es-ES_tradnl" sz="1000">
                        <a:effectLst/>
                      </a:endParaRPr>
                    </a:p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746559">
                <a:tc gridSpan="3">
                  <a:txBody>
                    <a:bodyPr/>
                    <a:lstStyle/>
                    <a:p>
                      <a:pPr marR="114300" algn="just"/>
                      <a:r>
                        <a:rPr lang="es-VE" sz="1100" u="none" strike="noStrike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pPr marR="114300" algn="just">
                        <a:tabLst>
                          <a:tab pos="8115300" algn="l"/>
                        </a:tabLst>
                      </a:pPr>
                      <a:r>
                        <a:rPr lang="es-VE" sz="11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814427">
                <a:tc rowSpan="4">
                  <a:txBody>
                    <a:bodyPr/>
                    <a:lstStyle/>
                    <a:p>
                      <a:r>
                        <a:rPr lang="es-VE" sz="1200">
                          <a:effectLst/>
                        </a:rPr>
                        <a:t> </a:t>
                      </a:r>
                      <a:endParaRPr lang="es-ES_tradnl" sz="1200">
                        <a:effectLst/>
                      </a:endParaRPr>
                    </a:p>
                    <a:p>
                      <a:r>
                        <a:rPr lang="es-VE" sz="1200">
                          <a:effectLst/>
                        </a:rPr>
                        <a:t>Descriptores  deseados</a:t>
                      </a:r>
                      <a:endParaRPr lang="es-ES_tradnl" sz="12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peritos y auxiliares de justicia adecuados a la necesidad de la persona con discapacidad (perito intérprete en comunicación no verbal por ejemplo)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81442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tecnologías de apoyo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81442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capacitación del cuerpo médico forense  y/o cuerpo de profesionales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81442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accesibilidad comunicacional y física 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893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180138" cy="1143000"/>
          </a:xfrm>
        </p:spPr>
        <p:txBody>
          <a:bodyPr/>
          <a:lstStyle/>
          <a:p>
            <a:pPr algn="ctr"/>
            <a:r>
              <a:rPr lang="es-CL" altLang="es-ES" sz="2800" b="1" dirty="0" smtClean="0">
                <a:solidFill>
                  <a:schemeClr val="bg1"/>
                </a:solidFill>
              </a:rPr>
              <a:t>La experiencia de la OEA </a:t>
            </a:r>
            <a:endParaRPr lang="en-US" altLang="es-ES" sz="2800" b="1" dirty="0">
              <a:solidFill>
                <a:schemeClr val="bg1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834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s-ES" b="1" u="sng" dirty="0" smtClean="0"/>
              <a:t>2. Vida </a:t>
            </a:r>
            <a:r>
              <a:rPr lang="en-US" altLang="es-ES" b="1" u="sng" dirty="0" err="1" smtClean="0"/>
              <a:t>Libre</a:t>
            </a:r>
            <a:r>
              <a:rPr lang="en-US" altLang="es-ES" b="1" u="sng" dirty="0" smtClean="0"/>
              <a:t> de </a:t>
            </a:r>
            <a:r>
              <a:rPr lang="en-US" altLang="es-ES" b="1" u="sng" dirty="0" err="1" smtClean="0"/>
              <a:t>Violencia</a:t>
            </a:r>
            <a:endParaRPr lang="en-US" altLang="es-ES" b="1" u="sng" dirty="0" smtClean="0"/>
          </a:p>
          <a:p>
            <a:pPr algn="just"/>
            <a:endParaRPr lang="en-US" altLang="es-ES" b="1" u="sng" dirty="0" smtClean="0"/>
          </a:p>
          <a:p>
            <a:pPr algn="just"/>
            <a:endParaRPr lang="en-US" altLang="es-ES" b="1" u="sng" dirty="0" smtClean="0"/>
          </a:p>
          <a:p>
            <a:pPr algn="just"/>
            <a:r>
              <a:rPr lang="es-VE" b="1" i="1" dirty="0"/>
              <a:t>META VIDA LIBRE DE VIOLENCIA 1</a:t>
            </a:r>
            <a:r>
              <a:rPr lang="es-VE" i="1" dirty="0"/>
              <a:t>. Las personas con discapacidad acceden a mecanismos de prevención y atención por causa de violencia en igualdad de oportunidades que los demás. </a:t>
            </a:r>
            <a:endParaRPr lang="es-ES_tradnl" dirty="0"/>
          </a:p>
          <a:p>
            <a:pPr algn="just"/>
            <a:endParaRPr lang="en-US" altLang="es-ES" b="1" u="sng" dirty="0"/>
          </a:p>
        </p:txBody>
      </p:sp>
    </p:spTree>
    <p:extLst>
      <p:ext uri="{BB962C8B-B14F-4D97-AF65-F5344CB8AC3E}">
        <p14:creationId xmlns:p14="http://schemas.microsoft.com/office/powerpoint/2010/main" val="923829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180138" cy="1143000"/>
          </a:xfrm>
        </p:spPr>
        <p:txBody>
          <a:bodyPr/>
          <a:lstStyle/>
          <a:p>
            <a:pPr algn="ctr"/>
            <a:r>
              <a:rPr lang="es-CL" altLang="es-ES" sz="2800" b="1" dirty="0" smtClean="0">
                <a:solidFill>
                  <a:schemeClr val="bg1"/>
                </a:solidFill>
              </a:rPr>
              <a:t>La experiencia de la OEA </a:t>
            </a:r>
            <a:endParaRPr lang="en-US" altLang="es-ES" sz="2800" b="1" dirty="0">
              <a:solidFill>
                <a:schemeClr val="bg1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834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s-ES" b="1" u="sng" dirty="0" smtClean="0"/>
              <a:t>2. Vida </a:t>
            </a:r>
            <a:r>
              <a:rPr lang="en-US" altLang="es-ES" b="1" u="sng" dirty="0" err="1" smtClean="0"/>
              <a:t>Libre</a:t>
            </a:r>
            <a:r>
              <a:rPr lang="en-US" altLang="es-ES" b="1" u="sng" dirty="0" smtClean="0"/>
              <a:t> de </a:t>
            </a:r>
            <a:r>
              <a:rPr lang="en-US" altLang="es-ES" b="1" u="sng" dirty="0" err="1" smtClean="0"/>
              <a:t>Violencia</a:t>
            </a:r>
            <a:endParaRPr lang="en-US" altLang="es-ES" b="1" u="sng" dirty="0" smtClean="0"/>
          </a:p>
          <a:p>
            <a:pPr algn="just"/>
            <a:endParaRPr lang="en-US" altLang="es-ES" b="1" u="sng" dirty="0" smtClean="0"/>
          </a:p>
          <a:p>
            <a:pPr algn="just"/>
            <a:endParaRPr lang="en-US" altLang="es-ES" b="1" u="sng" dirty="0" smtClean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82131"/>
              </p:ext>
            </p:extLst>
          </p:nvPr>
        </p:nvGraphicFramePr>
        <p:xfrm>
          <a:off x="457200" y="1952828"/>
          <a:ext cx="8229600" cy="432048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28133"/>
                <a:gridCol w="4114800"/>
                <a:gridCol w="1586667"/>
              </a:tblGrid>
              <a:tr h="1066785">
                <a:tc gridSpan="3">
                  <a:txBody>
                    <a:bodyPr/>
                    <a:lstStyle/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>
                          <a:effectLst/>
                        </a:rPr>
                        <a:t>INDICADOR  VIDA LIBRE DE VIOLENCIA  1.1. (VIO 1.1.)  INFORMACION Y ATENCION ACCESIBLE  EN CASOS VINCULADOS CON LA DISCAPACIDAD Y VIOLENCIA</a:t>
                      </a:r>
                      <a:endParaRPr lang="es-ES_tradnl" sz="1000">
                        <a:effectLst/>
                      </a:endParaRPr>
                    </a:p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>
                          <a:effectLst/>
                        </a:rPr>
                        <a:t> 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93366">
                <a:tc gridSpan="3">
                  <a:txBody>
                    <a:bodyPr/>
                    <a:lstStyle/>
                    <a:p>
                      <a:pPr marL="0" marR="1143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15300" algn="l"/>
                        </a:tabLst>
                      </a:pPr>
                      <a:r>
                        <a:rPr lang="es-VE" sz="1100">
                          <a:effectLst/>
                        </a:rPr>
                        <a:t> </a:t>
                      </a:r>
                      <a:endParaRPr lang="es-ES_tradnl" sz="12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66697">
                <a:tc rowSpan="10">
                  <a:txBody>
                    <a:bodyPr/>
                    <a:lstStyle/>
                    <a:p>
                      <a:r>
                        <a:rPr lang="es-VE" sz="11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r>
                        <a:rPr lang="es-VE" sz="11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r>
                        <a:rPr lang="es-VE" sz="11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r>
                        <a:rPr lang="es-VE" sz="1100">
                          <a:effectLst/>
                        </a:rPr>
                        <a:t>Descriptores  deseados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Campañas de concientización  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6669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Guías/manuales/protocolos de atención 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6669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Presupuestos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6669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Apoyos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6669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Capacitación a profesionales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6669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Tipo de violencia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6669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edad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6669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sexo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6669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etnia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6669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Tipo de discapacidad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93366">
                <a:tc>
                  <a:txBody>
                    <a:bodyPr/>
                    <a:lstStyle/>
                    <a:p>
                      <a:r>
                        <a:rPr lang="es-VE" sz="1100">
                          <a:effectLst/>
                        </a:rPr>
                        <a:t>Fuente 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s-VE" sz="1100" dirty="0">
                          <a:effectLst/>
                        </a:rPr>
                        <a:t> </a:t>
                      </a:r>
                      <a:endParaRPr lang="es-ES_tradnl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467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180138" cy="1143000"/>
          </a:xfrm>
        </p:spPr>
        <p:txBody>
          <a:bodyPr/>
          <a:lstStyle/>
          <a:p>
            <a:pPr algn="ctr"/>
            <a:r>
              <a:rPr lang="es-CL" altLang="es-ES" sz="2800" b="1" dirty="0" smtClean="0">
                <a:solidFill>
                  <a:schemeClr val="bg1"/>
                </a:solidFill>
              </a:rPr>
              <a:t>La experiencia de la OEA </a:t>
            </a:r>
            <a:endParaRPr lang="en-US" altLang="es-ES" sz="2800" b="1" dirty="0">
              <a:solidFill>
                <a:schemeClr val="bg1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834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s-ES" b="1" dirty="0" smtClean="0"/>
              <a:t>3. </a:t>
            </a:r>
            <a:r>
              <a:rPr lang="en-US" altLang="es-ES" b="1" u="sng" dirty="0" smtClean="0"/>
              <a:t>ATENCIÓN EN SITUACIONES DE RIESGO, CATASTROFES Y DESASTRES NATURALES</a:t>
            </a:r>
          </a:p>
          <a:p>
            <a:pPr algn="just"/>
            <a:endParaRPr lang="en-US" altLang="es-ES" b="1" u="sng" dirty="0" smtClean="0"/>
          </a:p>
          <a:p>
            <a:pPr algn="just"/>
            <a:r>
              <a:rPr lang="es-VE" b="1" i="1" dirty="0"/>
              <a:t>META 1: </a:t>
            </a:r>
            <a:r>
              <a:rPr lang="es-VE" i="1" dirty="0"/>
              <a:t>Las personas con discapacidad acceden a mecanismos de prevención y atención por causa de  emergencias, catástrofes y desastres naturales en igualdad de oportunidades que los demás.</a:t>
            </a:r>
            <a:endParaRPr lang="es-ES_tradnl" dirty="0"/>
          </a:p>
          <a:p>
            <a:pPr algn="just"/>
            <a:endParaRPr lang="en-US" altLang="es-E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017932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180138" cy="1143000"/>
          </a:xfrm>
        </p:spPr>
        <p:txBody>
          <a:bodyPr/>
          <a:lstStyle/>
          <a:p>
            <a:pPr algn="ctr"/>
            <a:r>
              <a:rPr lang="es-CL" altLang="es-ES" sz="2800" b="1" dirty="0" smtClean="0">
                <a:solidFill>
                  <a:schemeClr val="bg1"/>
                </a:solidFill>
              </a:rPr>
              <a:t>La experiencia de la OEA </a:t>
            </a:r>
            <a:endParaRPr lang="en-US" altLang="es-ES" sz="2800" b="1" dirty="0">
              <a:solidFill>
                <a:schemeClr val="bg1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834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s-ES" b="1" dirty="0" smtClean="0"/>
              <a:t>3. </a:t>
            </a:r>
            <a:r>
              <a:rPr lang="en-US" altLang="es-ES" b="1" u="sng" dirty="0" smtClean="0"/>
              <a:t>ATENCIÓN EN SITUACIONES DE RIESGO, CATASTROFES Y DESASTRES NATURALES</a:t>
            </a:r>
          </a:p>
          <a:p>
            <a:pPr algn="just"/>
            <a:endParaRPr lang="en-US" altLang="es-ES" b="1" u="sng" dirty="0" smtClean="0"/>
          </a:p>
          <a:p>
            <a:pPr algn="just"/>
            <a:endParaRPr lang="en-US" altLang="es-ES" b="1" u="sng" dirty="0" smtClean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47605"/>
              </p:ext>
            </p:extLst>
          </p:nvPr>
        </p:nvGraphicFramePr>
        <p:xfrm>
          <a:off x="457200" y="2286001"/>
          <a:ext cx="8229600" cy="42753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28133"/>
                <a:gridCol w="4114800"/>
                <a:gridCol w="1586667"/>
              </a:tblGrid>
              <a:tr h="1409456">
                <a:tc gridSpan="3">
                  <a:txBody>
                    <a:bodyPr/>
                    <a:lstStyle/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>
                          <a:effectLst/>
                        </a:rPr>
                        <a:t>INDICADOR  DES 1.1 INFORMACION Y ATENCION ACCESIBLE A PERSONAS CON DISCAPACIDAD EN CASOS VINCULADOS CON  EMERGENCIAS, CATASTROFES Y DESASTRES NATURALES</a:t>
                      </a:r>
                      <a:endParaRPr lang="es-ES_tradnl" sz="1000">
                        <a:effectLst/>
                      </a:endParaRPr>
                    </a:p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pPr marR="114300" algn="just">
                        <a:tabLst>
                          <a:tab pos="1424940" algn="l"/>
                          <a:tab pos="8115300" algn="l"/>
                        </a:tabLs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58400">
                <a:tc gridSpan="3">
                  <a:txBody>
                    <a:bodyPr/>
                    <a:lstStyle/>
                    <a:p>
                      <a:pPr marL="0" marR="1143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15300" algn="l"/>
                        </a:tabLst>
                      </a:pPr>
                      <a:r>
                        <a:rPr lang="es-VE" sz="1100">
                          <a:effectLst/>
                        </a:rPr>
                        <a:t> </a:t>
                      </a:r>
                      <a:endParaRPr lang="es-ES_tradnl" sz="12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34909">
                <a:tc rowSpan="9">
                  <a:txBody>
                    <a:bodyPr/>
                    <a:lstStyle/>
                    <a:p>
                      <a:r>
                        <a:rPr lang="es-VE" sz="11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r>
                        <a:rPr lang="es-VE" sz="11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r>
                        <a:rPr lang="es-VE" sz="1100">
                          <a:effectLst/>
                        </a:rPr>
                        <a:t> </a:t>
                      </a:r>
                      <a:endParaRPr lang="es-ES_tradnl" sz="1000">
                        <a:effectLst/>
                      </a:endParaRPr>
                    </a:p>
                    <a:p>
                      <a:r>
                        <a:rPr lang="es-VE" sz="1100">
                          <a:effectLst/>
                        </a:rPr>
                        <a:t>Descriptores  deseados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Campañas de concientización  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3490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Guías/manuales/protocolos de atención 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3490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Presupuestos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3490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Apoyos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46981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Capacitación de recurso humano  involucrado (defensa civil, guardia nacional, cuerpo de bomberos etc).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3490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edad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3490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sexo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3490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etnia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3490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Tipo de discapacidad</a:t>
                      </a:r>
                      <a:endParaRPr lang="es-ES_tradnl" sz="12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000">
                          <a:effectLst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258400">
                <a:tc>
                  <a:txBody>
                    <a:bodyPr/>
                    <a:lstStyle/>
                    <a:p>
                      <a:r>
                        <a:rPr lang="es-VE" sz="1100">
                          <a:effectLst/>
                        </a:rPr>
                        <a:t>Fuente </a:t>
                      </a:r>
                      <a:endParaRPr lang="es-ES_tradnl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s-VE" sz="1100" dirty="0">
                          <a:effectLst/>
                        </a:rPr>
                        <a:t> </a:t>
                      </a:r>
                      <a:endParaRPr lang="es-ES_tradnl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303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358" y="440668"/>
            <a:ext cx="3323530" cy="5400600"/>
          </a:xfrm>
        </p:spPr>
        <p:txBody>
          <a:bodyPr/>
          <a:lstStyle/>
          <a:p>
            <a:r>
              <a:rPr lang="es-ES_tradnl" sz="3500" dirty="0" smtClean="0"/>
              <a:t>DESAFIOS PARA EL REPORTE DE CUMPLIMIENTO DEL ODS 16 DESDE LA PERSPECTIVA DE PERSONAS CON DISCAPACIDAD</a:t>
            </a:r>
            <a:endParaRPr lang="es-ES_tradnl" sz="35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124744"/>
            <a:ext cx="5209418" cy="5328592"/>
          </a:xfrm>
        </p:spPr>
        <p:txBody>
          <a:bodyPr/>
          <a:lstStyle/>
          <a:p>
            <a:r>
              <a:rPr lang="es-ES_tradnl" dirty="0" smtClean="0"/>
              <a:t>Es necesario insistir en </a:t>
            </a:r>
            <a:r>
              <a:rPr lang="es-ES_tradnl" b="1" dirty="0" smtClean="0"/>
              <a:t>el desglose </a:t>
            </a:r>
            <a:r>
              <a:rPr lang="es-ES_tradnl" dirty="0" smtClean="0"/>
              <a:t>de los indicadores, no sólo por sexo y edad. </a:t>
            </a:r>
            <a:r>
              <a:rPr lang="es-ES" dirty="0"/>
              <a:t>Los indicadores </a:t>
            </a:r>
            <a:r>
              <a:rPr lang="es-ES" dirty="0" smtClean="0"/>
              <a:t>debieran  desglosarse también por </a:t>
            </a:r>
            <a:r>
              <a:rPr lang="es-ES" dirty="0"/>
              <a:t>ingreso, </a:t>
            </a:r>
            <a:r>
              <a:rPr lang="es-ES" dirty="0" smtClean="0"/>
              <a:t>raza</a:t>
            </a:r>
            <a:r>
              <a:rPr lang="es-ES" dirty="0" smtClean="0"/>
              <a:t>, etnicidad</a:t>
            </a:r>
            <a:r>
              <a:rPr lang="es-ES" dirty="0"/>
              <a:t>, estado migratorio, discapacidad y ubicación geográfica, u </a:t>
            </a:r>
            <a:r>
              <a:rPr lang="es-ES" dirty="0" smtClean="0"/>
              <a:t>otras </a:t>
            </a:r>
            <a:r>
              <a:rPr lang="es-ES" dirty="0" smtClean="0"/>
              <a:t>características, cuando corresponda.</a:t>
            </a:r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525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fld id="{315908AB-578B-DA4E-B5DA-EA0E2A2B3EED}" type="slidenum">
              <a:rPr lang="en-US" altLang="es-ES" sz="1400" smtClean="0"/>
              <a:pPr eaLnBrk="1" hangingPunct="1">
                <a:spcBef>
                  <a:spcPct val="0"/>
                </a:spcBef>
                <a:buFont typeface="Arial" charset="0"/>
                <a:buNone/>
                <a:defRPr/>
              </a:pPr>
              <a:t>3</a:t>
            </a:fld>
            <a:endParaRPr lang="en-US" altLang="es-ES" sz="1400" smtClean="0"/>
          </a:p>
        </p:txBody>
      </p:sp>
      <p:sp>
        <p:nvSpPr>
          <p:cNvPr id="17410" name="Rectangle 2"/>
          <p:cNvSpPr txBox="1">
            <a:spLocks/>
          </p:cNvSpPr>
          <p:nvPr/>
        </p:nvSpPr>
        <p:spPr bwMode="auto">
          <a:xfrm>
            <a:off x="323850" y="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s-CL" altLang="es-ES" b="1">
                <a:solidFill>
                  <a:schemeClr val="bg1"/>
                </a:solidFill>
              </a:rPr>
              <a:t>Preguntémonos….</a:t>
            </a:r>
            <a:endParaRPr lang="en-US" altLang="es-ES" b="1">
              <a:solidFill>
                <a:schemeClr val="bg1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9114" y="1446212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endParaRPr lang="es-ES_tradnl" altLang="es-ES" dirty="0"/>
          </a:p>
          <a:p>
            <a:pPr algn="ctr" eaLnBrk="1" hangingPunct="1">
              <a:buFont typeface="Arial" charset="0"/>
              <a:buNone/>
            </a:pPr>
            <a:r>
              <a:rPr lang="es-ES_tradnl" altLang="es-ES" sz="3600" dirty="0"/>
              <a:t>¿Para qué noción de ser humano diseñamos </a:t>
            </a:r>
            <a:r>
              <a:rPr lang="es-ES_tradnl" altLang="es-ES" sz="3600" dirty="0" smtClean="0"/>
              <a:t>indicadores, mediciones, censos, encuestas, implementamos </a:t>
            </a:r>
            <a:r>
              <a:rPr lang="es-ES_tradnl" altLang="es-ES" sz="3600" dirty="0"/>
              <a:t>políticas y programas, trabajamos? ¿A qué noción de ser humano respondemos nosotros mismos?</a:t>
            </a:r>
            <a:endParaRPr lang="es-ES" alt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323530" cy="5400600"/>
          </a:xfrm>
        </p:spPr>
        <p:txBody>
          <a:bodyPr/>
          <a:lstStyle/>
          <a:p>
            <a:r>
              <a:rPr lang="es-ES_tradnl" sz="3500" dirty="0" smtClean="0"/>
              <a:t>DESAFIOS PARA EL REPORTE DE CUMPLIMIENTO DEL ODS 16 DESDE LA PERSPECTIVA DE PERSONAS CON DISCAPACIDAD</a:t>
            </a:r>
            <a:endParaRPr lang="es-ES_tradnl" sz="35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124744"/>
            <a:ext cx="5173414" cy="5733256"/>
          </a:xfrm>
        </p:spPr>
        <p:txBody>
          <a:bodyPr/>
          <a:lstStyle/>
          <a:p>
            <a:r>
              <a:rPr lang="es-ES_tradnl" dirty="0" smtClean="0"/>
              <a:t>Debemos utilizar metodologías transversales e intersectoriales.</a:t>
            </a:r>
          </a:p>
          <a:p>
            <a:endParaRPr lang="es-ES_tradnl" dirty="0" smtClean="0"/>
          </a:p>
          <a:p>
            <a:r>
              <a:rPr lang="es-ES_tradnl" dirty="0" smtClean="0"/>
              <a:t>Generalizar lo más posible para establecer comparaciones, son necesarias para tener visión regional. Indicadores deben ser globalizantes.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42971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fld id="{C68309B9-D182-9744-BEC6-CEB1C9345770}" type="slidenum">
              <a:rPr lang="en-US" altLang="es-ES" sz="1400" smtClean="0"/>
              <a:pPr eaLnBrk="1" hangingPunct="1">
                <a:spcBef>
                  <a:spcPct val="0"/>
                </a:spcBef>
                <a:buFont typeface="Arial" charset="0"/>
                <a:buNone/>
                <a:defRPr/>
              </a:pPr>
              <a:t>31</a:t>
            </a:fld>
            <a:endParaRPr lang="en-US" altLang="es-ES" sz="1400" smtClean="0"/>
          </a:p>
        </p:txBody>
      </p:sp>
      <p:sp>
        <p:nvSpPr>
          <p:cNvPr id="41986" name="3 Marcador de número de diapositiva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0E6B93-412B-7145-9636-6081B5208D03}" type="slidenum">
              <a:rPr lang="en-US" altLang="es-ES" sz="120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s-ES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52400" y="42863"/>
            <a:ext cx="571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s-ES" sz="2800" b="1" kern="0" smtClean="0">
                <a:solidFill>
                  <a:prstClr val="white"/>
                </a:solidFill>
              </a:rPr>
              <a:t>Rompiendo estigmas excluyentes…!</a:t>
            </a:r>
            <a:endParaRPr lang="es-ES" altLang="es-ES" sz="2800" b="1" kern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fld id="{D2BDE0B1-74A0-8449-B9DB-64A2B5CA2715}" type="slidenum">
              <a:rPr lang="en-US" altLang="es-ES" sz="1400" smtClean="0"/>
              <a:pPr eaLnBrk="1" hangingPunct="1">
                <a:spcBef>
                  <a:spcPct val="0"/>
                </a:spcBef>
                <a:buFont typeface="Arial" charset="0"/>
                <a:buNone/>
                <a:defRPr/>
              </a:pPr>
              <a:t>32</a:t>
            </a:fld>
            <a:endParaRPr lang="en-US" altLang="es-ES" sz="1400" smtClean="0"/>
          </a:p>
        </p:txBody>
      </p: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315913" y="169863"/>
            <a:ext cx="678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s-PE" altLang="es-ES" sz="2800" b="1">
                <a:solidFill>
                  <a:schemeClr val="bg1"/>
                </a:solidFill>
              </a:rPr>
              <a:t>Muchas gracias!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s-PE" altLang="es-ES" sz="2800" b="1"/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539750" y="1152525"/>
            <a:ext cx="80645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PE" altLang="es-ES" sz="2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PE" altLang="es-ES" sz="2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PE" altLang="es-ES" sz="2000">
              <a:solidFill>
                <a:srgbClr val="000000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endParaRPr lang="es-PE" altLang="es-ES" sz="2000">
              <a:solidFill>
                <a:srgbClr val="000000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endParaRPr lang="es-PE" altLang="es-ES" sz="2000">
              <a:solidFill>
                <a:srgbClr val="000000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es-PE" altLang="es-ES" sz="2000">
                <a:solidFill>
                  <a:srgbClr val="000000"/>
                </a:solidFill>
              </a:rPr>
              <a:t>Pamela Molina </a:t>
            </a:r>
          </a:p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es-PE" altLang="es-ES" sz="2000">
                <a:solidFill>
                  <a:srgbClr val="000000"/>
                </a:solidFill>
                <a:hlinkClick r:id="rId2"/>
              </a:rPr>
              <a:t>pmolina@oas.org</a:t>
            </a:r>
            <a:endParaRPr lang="es-PE" altLang="es-ES" sz="2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EC" altLang="es-E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EC" altLang="es-ES" sz="1600">
              <a:solidFill>
                <a:srgbClr val="000000"/>
              </a:solidFill>
            </a:endParaRPr>
          </a:p>
          <a:p>
            <a:pPr algn="just">
              <a:buFont typeface="Arial" charset="0"/>
              <a:buNone/>
            </a:pPr>
            <a:r>
              <a:rPr lang="es-ES" altLang="es-ES_tradnl" sz="1400" b="1">
                <a:solidFill>
                  <a:srgbClr val="000000"/>
                </a:solidFill>
              </a:rPr>
              <a:t>Chilena, Licenciada en Humanidades de la Universidad de Chile. Tiene una Maestría en Discapacidad y Desarrollo Humano de la Universidad de  Illinois en Chicago, USA. Participó como experta latinoamericana en el proceso de escritura y aprobación de la </a:t>
            </a:r>
            <a:r>
              <a:rPr lang="es-ES" altLang="es-ES_tradnl" sz="1400" b="1" i="1">
                <a:solidFill>
                  <a:srgbClr val="000000"/>
                </a:solidFill>
              </a:rPr>
              <a:t>Convención Internacional por los Derechos de las Personas con Discapacidad</a:t>
            </a:r>
            <a:r>
              <a:rPr lang="es-ES" altLang="es-ES_tradnl" sz="1400" b="1">
                <a:solidFill>
                  <a:srgbClr val="000000"/>
                </a:solidFill>
              </a:rPr>
              <a:t> en Naciones Unidas. Conferencista Internacional en materia de Discapacidad y Derechos Humanos. Tiene varias publicaciones regionales e internacionales en relación a Educación Inclusiva, Discapacidad y Derechos Humanos. Fue  Gerente Regional de Programa para la Inclusión Laboral de Personas con Discapacidad del Trust for the Americas-OEA. Ha sido consultora del International Foundation for Electoral Systems, IFES, para Inclusión de personas con discapacidad en procesos electorales y políticos. </a:t>
            </a:r>
          </a:p>
          <a:p>
            <a:pPr algn="just">
              <a:buFont typeface="Arial" charset="0"/>
              <a:buNone/>
            </a:pPr>
            <a:r>
              <a:rPr lang="es-ES" altLang="es-ES_tradnl" sz="1400" b="1">
                <a:solidFill>
                  <a:srgbClr val="000000"/>
                </a:solidFill>
              </a:rPr>
              <a:t>Actualmente se desempeña como Especialista en Discapacidad de la Sección de Grupos Vulnerables  del Departamento de Inclusión Social, en la Organización de Estados Americanos en Washington D.C., USA. </a:t>
            </a:r>
            <a:r>
              <a:rPr lang="es-ES" altLang="es-ES_tradnl" sz="1400">
                <a:solidFill>
                  <a:srgbClr val="0000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EC" altLang="es-ES" sz="1600">
              <a:solidFill>
                <a:srgbClr val="000000"/>
              </a:solidFill>
            </a:endParaRPr>
          </a:p>
        </p:txBody>
      </p:sp>
      <p:pic>
        <p:nvPicPr>
          <p:cNvPr id="44036" name="Picture 10" descr="Ser sorda es bueno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84313"/>
            <a:ext cx="1762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fld id="{E6755814-064F-8940-A92A-82B97FC87B43}" type="slidenum">
              <a:rPr lang="en-US" altLang="es-ES" sz="1400" smtClean="0"/>
              <a:pPr eaLnBrk="1" hangingPunct="1">
                <a:spcBef>
                  <a:spcPct val="0"/>
                </a:spcBef>
                <a:buFont typeface="Arial" charset="0"/>
                <a:buNone/>
                <a:defRPr/>
              </a:pPr>
              <a:t>4</a:t>
            </a:fld>
            <a:endParaRPr lang="en-US" altLang="es-ES" sz="1400" smtClean="0"/>
          </a:p>
        </p:txBody>
      </p:sp>
      <p:sp>
        <p:nvSpPr>
          <p:cNvPr id="18434" name="Text Box 17"/>
          <p:cNvSpPr txBox="1">
            <a:spLocks noChangeArrowheads="1"/>
          </p:cNvSpPr>
          <p:nvPr/>
        </p:nvSpPr>
        <p:spPr bwMode="auto">
          <a:xfrm>
            <a:off x="1150938" y="0"/>
            <a:ext cx="4824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s-CL" altLang="es-ES" sz="2000" b="1">
                <a:solidFill>
                  <a:schemeClr val="bg1"/>
                </a:solidFill>
              </a:rPr>
              <a:t>¿</a:t>
            </a:r>
            <a:r>
              <a:rPr lang="es-CL" altLang="es-ES" sz="2400" b="1">
                <a:solidFill>
                  <a:schemeClr val="bg1"/>
                </a:solidFill>
              </a:rPr>
              <a:t>De qué hablamos cuando hablamos de Discapacidad?</a:t>
            </a:r>
            <a:endParaRPr lang="en-US" altLang="es-ES" sz="2400" b="1">
              <a:solidFill>
                <a:schemeClr val="bg1"/>
              </a:solidFill>
            </a:endParaRPr>
          </a:p>
        </p:txBody>
      </p:sp>
      <p:pic>
        <p:nvPicPr>
          <p:cNvPr id="18435" name="Picture 18" descr="C:\Users\pcdmifperu\Pictures\incogni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19843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3"/>
          <p:cNvSpPr>
            <a:spLocks noChangeArrowheads="1"/>
          </p:cNvSpPr>
          <p:nvPr/>
        </p:nvSpPr>
        <p:spPr bwMode="auto">
          <a:xfrm>
            <a:off x="6283325" y="1979613"/>
            <a:ext cx="2752725" cy="1220787"/>
          </a:xfrm>
          <a:prstGeom prst="wedgeEllipseCallout">
            <a:avLst>
              <a:gd name="adj1" fmla="val -61009"/>
              <a:gd name="adj2" fmla="val 32833"/>
            </a:avLst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  <a:latin typeface="+mn-lt"/>
                <a:ea typeface="+mn-ea"/>
              </a:rPr>
              <a:t>PERSONA</a:t>
            </a:r>
            <a:r>
              <a:rPr lang="es-ES" b="1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  <a:latin typeface="+mn-lt"/>
                <a:ea typeface="+mn-ea"/>
              </a:rPr>
              <a:t>CON DISCAPACIDAD</a:t>
            </a: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" name="Oval Callout 3"/>
          <p:cNvSpPr>
            <a:spLocks noChangeArrowheads="1"/>
          </p:cNvSpPr>
          <p:nvPr/>
        </p:nvSpPr>
        <p:spPr bwMode="auto">
          <a:xfrm>
            <a:off x="6300788" y="3276600"/>
            <a:ext cx="2484437" cy="915988"/>
          </a:xfrm>
          <a:prstGeom prst="wedgeEllipseCallout">
            <a:avLst>
              <a:gd name="adj1" fmla="val -48069"/>
              <a:gd name="adj2" fmla="val -24523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  <a:latin typeface="+mn-lt"/>
                <a:ea typeface="+mn-ea"/>
              </a:rPr>
              <a:t>¿Minusválido, impedido?</a:t>
            </a: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2" name="Oval Callout 3"/>
          <p:cNvSpPr/>
          <p:nvPr/>
        </p:nvSpPr>
        <p:spPr bwMode="auto">
          <a:xfrm>
            <a:off x="6767513" y="4325938"/>
            <a:ext cx="2063750" cy="992187"/>
          </a:xfrm>
          <a:prstGeom prst="wedgeEllipseCallout">
            <a:avLst>
              <a:gd name="adj1" fmla="val -53525"/>
              <a:gd name="adj2" fmla="val -3952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</a:rPr>
              <a:t>¿Personas especiales?</a:t>
            </a:r>
            <a:endParaRPr lang="en-US" dirty="0"/>
          </a:p>
        </p:txBody>
      </p:sp>
      <p:sp>
        <p:nvSpPr>
          <p:cNvPr id="13" name="Oval Callout 3"/>
          <p:cNvSpPr>
            <a:spLocks noChangeArrowheads="1"/>
          </p:cNvSpPr>
          <p:nvPr/>
        </p:nvSpPr>
        <p:spPr bwMode="auto">
          <a:xfrm>
            <a:off x="4873625" y="4343400"/>
            <a:ext cx="1893888" cy="1220788"/>
          </a:xfrm>
          <a:prstGeom prst="wedgeEllipseCallout">
            <a:avLst>
              <a:gd name="adj1" fmla="val -44444"/>
              <a:gd name="adj2" fmla="val -47269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  <a:latin typeface="+mn-lt"/>
                <a:ea typeface="+mn-ea"/>
              </a:rPr>
              <a:t>¿Castigo de Dios?</a:t>
            </a: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4" name="Oval Callout 3"/>
          <p:cNvSpPr/>
          <p:nvPr/>
        </p:nvSpPr>
        <p:spPr bwMode="auto">
          <a:xfrm>
            <a:off x="3792538" y="5635625"/>
            <a:ext cx="2455862" cy="1069975"/>
          </a:xfrm>
          <a:prstGeom prst="wedgeEllipseCallout">
            <a:avLst>
              <a:gd name="adj1" fmla="val -4795"/>
              <a:gd name="adj2" fmla="val -7309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</a:rPr>
              <a:t>¿Con capacidades diferentes?</a:t>
            </a:r>
            <a:endParaRPr lang="en-US" dirty="0"/>
          </a:p>
        </p:txBody>
      </p:sp>
      <p:sp>
        <p:nvSpPr>
          <p:cNvPr id="15" name="Oval Callout 3"/>
          <p:cNvSpPr/>
          <p:nvPr/>
        </p:nvSpPr>
        <p:spPr bwMode="auto">
          <a:xfrm>
            <a:off x="1143000" y="5638800"/>
            <a:ext cx="2555875" cy="914400"/>
          </a:xfrm>
          <a:prstGeom prst="wedgeEllipseCallout">
            <a:avLst>
              <a:gd name="adj1" fmla="val 33449"/>
              <a:gd name="adj2" fmla="val -700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</a:rPr>
              <a:t>¿Avatar… ?</a:t>
            </a:r>
            <a:endParaRPr lang="en-US" dirty="0"/>
          </a:p>
        </p:txBody>
      </p:sp>
      <p:sp>
        <p:nvSpPr>
          <p:cNvPr id="16" name="Oval Callout 3"/>
          <p:cNvSpPr/>
          <p:nvPr/>
        </p:nvSpPr>
        <p:spPr bwMode="auto">
          <a:xfrm>
            <a:off x="339725" y="4864100"/>
            <a:ext cx="2555875" cy="698500"/>
          </a:xfrm>
          <a:prstGeom prst="wedgeEllipseCallout">
            <a:avLst>
              <a:gd name="adj1" fmla="val 57505"/>
              <a:gd name="adj2" fmla="val -2660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</a:rPr>
              <a:t>¿Carga Social?</a:t>
            </a:r>
            <a:endParaRPr lang="en-US" dirty="0"/>
          </a:p>
        </p:txBody>
      </p:sp>
      <p:sp>
        <p:nvSpPr>
          <p:cNvPr id="17" name="Oval Callout 3"/>
          <p:cNvSpPr/>
          <p:nvPr/>
        </p:nvSpPr>
        <p:spPr bwMode="auto">
          <a:xfrm>
            <a:off x="76200" y="3429000"/>
            <a:ext cx="2860675" cy="1295400"/>
          </a:xfrm>
          <a:prstGeom prst="wedgeEllipseCallout">
            <a:avLst>
              <a:gd name="adj1" fmla="val 61823"/>
              <a:gd name="adj2" fmla="val -78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</a:rPr>
              <a:t>¿Rengo, sordomudo, cieguito, loco, enfermo?</a:t>
            </a:r>
            <a:endParaRPr lang="en-US" dirty="0"/>
          </a:p>
        </p:txBody>
      </p:sp>
      <p:sp>
        <p:nvSpPr>
          <p:cNvPr id="18" name="Oval Callout 3"/>
          <p:cNvSpPr/>
          <p:nvPr/>
        </p:nvSpPr>
        <p:spPr bwMode="auto">
          <a:xfrm>
            <a:off x="339725" y="1219200"/>
            <a:ext cx="2555875" cy="992188"/>
          </a:xfrm>
          <a:prstGeom prst="wedgeEllipseCallout">
            <a:avLst>
              <a:gd name="adj1" fmla="val 59356"/>
              <a:gd name="adj2" fmla="val 3021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</a:rPr>
              <a:t>¿paciente?</a:t>
            </a:r>
            <a:endParaRPr lang="en-US" dirty="0"/>
          </a:p>
        </p:txBody>
      </p:sp>
      <p:sp>
        <p:nvSpPr>
          <p:cNvPr id="19" name="Oval Callout 3"/>
          <p:cNvSpPr/>
          <p:nvPr/>
        </p:nvSpPr>
        <p:spPr bwMode="auto">
          <a:xfrm>
            <a:off x="228600" y="2363788"/>
            <a:ext cx="2555875" cy="989012"/>
          </a:xfrm>
          <a:prstGeom prst="wedgeEllipseCallout">
            <a:avLst>
              <a:gd name="adj1" fmla="val 60589"/>
              <a:gd name="adj2" fmla="val 1084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</a:rPr>
              <a:t>¿Inválido?</a:t>
            </a:r>
            <a:endParaRPr lang="en-US" dirty="0"/>
          </a:p>
        </p:txBody>
      </p:sp>
      <p:sp>
        <p:nvSpPr>
          <p:cNvPr id="20" name="Oval Callout 3"/>
          <p:cNvSpPr/>
          <p:nvPr/>
        </p:nvSpPr>
        <p:spPr bwMode="auto">
          <a:xfrm>
            <a:off x="3048000" y="1143000"/>
            <a:ext cx="2855913" cy="771525"/>
          </a:xfrm>
          <a:prstGeom prst="wedgeEllipseCallout">
            <a:avLst>
              <a:gd name="adj1" fmla="val -2327"/>
              <a:gd name="adj2" fmla="val 7756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</a:rPr>
              <a:t>¿Discapacitado?</a:t>
            </a:r>
            <a:endParaRPr lang="en-US" dirty="0"/>
          </a:p>
        </p:txBody>
      </p:sp>
      <p:sp>
        <p:nvSpPr>
          <p:cNvPr id="21" name="Oval Callout 3"/>
          <p:cNvSpPr/>
          <p:nvPr/>
        </p:nvSpPr>
        <p:spPr bwMode="auto">
          <a:xfrm>
            <a:off x="5680075" y="1066800"/>
            <a:ext cx="2555875" cy="838200"/>
          </a:xfrm>
          <a:prstGeom prst="wedgeEllipseCallout">
            <a:avLst>
              <a:gd name="adj1" fmla="val -34403"/>
              <a:gd name="adj2" fmla="val 5733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33300"/>
                </a:solidFill>
              </a:rPr>
              <a:t>Persona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fld id="{9C395CC3-184C-274D-893D-DC9029031973}" type="slidenum">
              <a:rPr lang="en-US" altLang="es-ES" sz="1400" smtClean="0"/>
              <a:pPr eaLnBrk="1" hangingPunct="1">
                <a:spcBef>
                  <a:spcPct val="0"/>
                </a:spcBef>
                <a:buFont typeface="Arial" charset="0"/>
                <a:buNone/>
                <a:defRPr/>
              </a:pPr>
              <a:t>5</a:t>
            </a:fld>
            <a:endParaRPr lang="en-US" altLang="es-ES" sz="1400" smtClean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27088" y="0"/>
            <a:ext cx="5292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s-ES" altLang="es-ES" sz="2400" b="1">
                <a:solidFill>
                  <a:schemeClr val="bg1"/>
                </a:solidFill>
              </a:rPr>
              <a:t>La principal causa-raíz de la exclusión: el estigma, las “etiquetas”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825" y="4670425"/>
            <a:ext cx="59769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1F497D"/>
              </a:buClr>
            </a:pPr>
            <a:r>
              <a:rPr lang="es-ES" altLang="es-ES" sz="2400">
                <a:solidFill>
                  <a:srgbClr val="000000"/>
                </a:solidFill>
              </a:rPr>
              <a:t>“no le llega agua al tanque”</a:t>
            </a:r>
          </a:p>
          <a:p>
            <a:pPr eaLnBrk="1" hangingPunct="1">
              <a:buClr>
                <a:srgbClr val="1F497D"/>
              </a:buClr>
            </a:pPr>
            <a:r>
              <a:rPr lang="es-ES" altLang="es-ES" sz="2400">
                <a:solidFill>
                  <a:srgbClr val="000000"/>
                </a:solidFill>
              </a:rPr>
              <a:t>“se le zafó un tornillo..”</a:t>
            </a:r>
          </a:p>
          <a:p>
            <a:pPr eaLnBrk="1" hangingPunct="1">
              <a:buClr>
                <a:srgbClr val="1F497D"/>
              </a:buClr>
            </a:pPr>
            <a:r>
              <a:rPr lang="es-ES" altLang="es-ES" sz="2400">
                <a:solidFill>
                  <a:srgbClr val="000000"/>
                </a:solidFill>
              </a:rPr>
              <a:t>“Este es igual que risa de sordo: siempre llega tarde”</a:t>
            </a:r>
          </a:p>
        </p:txBody>
      </p:sp>
      <p:pic>
        <p:nvPicPr>
          <p:cNvPr id="19460" name="Picture 6" descr="C:\Users\pcdmifperu\Downloads\la foto (5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219200"/>
            <a:ext cx="62388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fld id="{903EB265-91C4-904E-95BF-A310237B0E8A}" type="slidenum">
              <a:rPr lang="en-US" altLang="es-ES" sz="1400" smtClean="0"/>
              <a:pPr eaLnBrk="1" hangingPunct="1">
                <a:spcBef>
                  <a:spcPct val="0"/>
                </a:spcBef>
                <a:buFont typeface="Arial" charset="0"/>
                <a:buNone/>
                <a:defRPr/>
              </a:pPr>
              <a:t>6</a:t>
            </a:fld>
            <a:endParaRPr lang="en-US" altLang="es-ES" sz="1400" smtClean="0"/>
          </a:p>
        </p:txBody>
      </p:sp>
      <p:sp>
        <p:nvSpPr>
          <p:cNvPr id="23554" name="Rectangle 3"/>
          <p:cNvSpPr>
            <a:spLocks/>
          </p:cNvSpPr>
          <p:nvPr/>
        </p:nvSpPr>
        <p:spPr bwMode="auto">
          <a:xfrm>
            <a:off x="250825" y="1628775"/>
            <a:ext cx="28813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s-CL" altLang="es-ES" sz="1800">
                <a:solidFill>
                  <a:srgbClr val="000000"/>
                </a:solidFill>
              </a:rPr>
              <a:t>	Por qué, atender a las necesidades específicas de las personas con discapacidad es considerado un costo y no una inversión?..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CL" altLang="es-ES" sz="1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CL" altLang="es-ES" sz="1800">
                <a:solidFill>
                  <a:srgbClr val="000000"/>
                </a:solidFill>
              </a:rPr>
              <a:t>      	</a:t>
            </a:r>
            <a:r>
              <a:rPr lang="es-CL" altLang="es-ES" sz="1800" b="1">
                <a:solidFill>
                  <a:srgbClr val="000000"/>
                </a:solidFill>
              </a:rPr>
              <a:t>Por el histórico  “ciclo de invisibilidad” al cual están sujetas.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CL" altLang="es-ES" sz="1800" b="1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CL" altLang="es-ES" sz="1800">
                <a:solidFill>
                  <a:srgbClr val="000000"/>
                </a:solidFill>
              </a:rPr>
              <a:t>Tenemos Políticas para “eliminar, “normalizar” y prevenir”, pero no para INCLUIR.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CL" altLang="es-ES" sz="18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CL" altLang="es-ES" sz="18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1550" y="0"/>
            <a:ext cx="4953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La segunda causa-raíz: la invisibilidad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3419475" y="908050"/>
          <a:ext cx="5292725" cy="536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2169319"/>
            <a:ext cx="4105275" cy="36718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 smtClean="0"/>
              <a:t>La </a:t>
            </a:r>
            <a:r>
              <a:rPr lang="en-US" sz="2400" kern="0" dirty="0" err="1" smtClean="0"/>
              <a:t>prevalencia</a:t>
            </a:r>
            <a:r>
              <a:rPr lang="en-US" sz="2400" kern="0" dirty="0" smtClean="0"/>
              <a:t> de la </a:t>
            </a:r>
            <a:r>
              <a:rPr lang="en-US" sz="2400" kern="0" dirty="0" err="1" smtClean="0"/>
              <a:t>discapacidad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va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en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aumento</a:t>
            </a:r>
            <a:endParaRPr lang="en-US" sz="2400" kern="0" dirty="0" smtClean="0"/>
          </a:p>
          <a:p>
            <a:r>
              <a:rPr lang="en-US" sz="2400" kern="0" dirty="0" smtClean="0"/>
              <a:t>La </a:t>
            </a:r>
            <a:r>
              <a:rPr lang="en-US" sz="2400" kern="0" dirty="0" err="1" smtClean="0"/>
              <a:t>discapacidad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afecta</a:t>
            </a:r>
            <a:r>
              <a:rPr lang="en-US" sz="2400" kern="0" dirty="0" smtClean="0"/>
              <a:t> de forma </a:t>
            </a:r>
            <a:r>
              <a:rPr lang="en-US" sz="2400" kern="0" dirty="0" err="1" smtClean="0"/>
              <a:t>desproporcionada</a:t>
            </a:r>
            <a:r>
              <a:rPr lang="en-US" sz="2400" kern="0" dirty="0" smtClean="0"/>
              <a:t> a </a:t>
            </a:r>
            <a:r>
              <a:rPr lang="en-US" sz="2400" kern="0" dirty="0" err="1" smtClean="0"/>
              <a:t>poblaciones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vulnerables</a:t>
            </a:r>
            <a:r>
              <a:rPr lang="en-US" sz="2400" kern="0" dirty="0" smtClean="0"/>
              <a:t>: </a:t>
            </a:r>
            <a:r>
              <a:rPr lang="en-US" sz="2400" kern="0" dirty="0" err="1" smtClean="0"/>
              <a:t>mujeres</a:t>
            </a:r>
            <a:r>
              <a:rPr lang="en-US" sz="2400" kern="0" dirty="0" smtClean="0"/>
              <a:t>, personas de </a:t>
            </a:r>
            <a:r>
              <a:rPr lang="en-US" sz="2400" kern="0" dirty="0" err="1" smtClean="0"/>
              <a:t>edad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afrodescendientes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indígenas</a:t>
            </a:r>
            <a:r>
              <a:rPr lang="en-US" sz="2400" kern="0" dirty="0" smtClean="0"/>
              <a:t> </a:t>
            </a:r>
            <a:r>
              <a:rPr lang="en-US" sz="2400" kern="0" dirty="0" smtClean="0"/>
              <a:t>y </a:t>
            </a:r>
            <a:r>
              <a:rPr lang="en-US" sz="2400" kern="0" dirty="0" err="1" smtClean="0"/>
              <a:t>familias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pobres</a:t>
            </a:r>
            <a:endParaRPr lang="en-US" sz="2400" kern="0" dirty="0" smtClean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s-ES" sz="4000" b="1" kern="0" dirty="0" smtClean="0">
                <a:solidFill>
                  <a:schemeClr val="bg1"/>
                </a:solidFill>
              </a:rPr>
              <a:t>     La  </a:t>
            </a:r>
            <a:r>
              <a:rPr lang="es" sz="4000" b="1" kern="0" dirty="0" smtClean="0">
                <a:solidFill>
                  <a:schemeClr val="bg1"/>
                </a:solidFill>
              </a:rPr>
              <a:t>Situación mundial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524" y="1254855"/>
            <a:ext cx="385762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652" y="4905164"/>
            <a:ext cx="28622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54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/>
          </p:cNvSpPr>
          <p:nvPr/>
        </p:nvSpPr>
        <p:spPr bwMode="auto">
          <a:xfrm>
            <a:off x="287338" y="1449388"/>
            <a:ext cx="49323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ES" sz="2400"/>
              <a:t>En los informes sobre la situación de los derechos humanos de los países, los derechos de las PcD: Un tema ausente.</a:t>
            </a:r>
            <a:endParaRPr lang="es-ES_tradnl" altLang="es-ES" sz="2400"/>
          </a:p>
          <a:p>
            <a:pPr eaLnBrk="1" hangingPunct="1">
              <a:lnSpc>
                <a:spcPct val="90000"/>
              </a:lnSpc>
            </a:pPr>
            <a:r>
              <a:rPr lang="es-CL" altLang="es-ES" sz="2400"/>
              <a:t>La razón: Las múltiples violaciones de derechos de las PcD, no se han visto como violaciones, como no se han visto las PcD  como PERSONAS SUJETAS DE DERECHOS.</a:t>
            </a:r>
            <a:endParaRPr lang="es-ES_tradnl" altLang="es-ES" sz="2400"/>
          </a:p>
          <a:p>
            <a:pPr eaLnBrk="1" hangingPunct="1">
              <a:lnSpc>
                <a:spcPct val="90000"/>
              </a:lnSpc>
            </a:pPr>
            <a:r>
              <a:rPr lang="es-CL" altLang="es-ES" sz="2400"/>
              <a:t>Discapacidad es un tema que ha sido centrado en la caridad privada, el asistencialismo público y la rehabilitación médica.</a:t>
            </a:r>
            <a:endParaRPr lang="es-ES_tradnl" altLang="es-ES" sz="2400"/>
          </a:p>
          <a:p>
            <a:pPr eaLnBrk="1" hangingPunct="1">
              <a:lnSpc>
                <a:spcPct val="90000"/>
              </a:lnSpc>
            </a:pPr>
            <a:endParaRPr lang="en-US" altLang="es-ES" sz="2400"/>
          </a:p>
        </p:txBody>
      </p:sp>
      <p:pic>
        <p:nvPicPr>
          <p:cNvPr id="25602" name="Tit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003_p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" b="9938"/>
          <a:stretch>
            <a:fillRect/>
          </a:stretch>
        </p:blipFill>
        <p:spPr bwMode="auto">
          <a:xfrm>
            <a:off x="5400675" y="1412875"/>
            <a:ext cx="34290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fld id="{A09961D6-536B-7C4E-A90E-9F2563DE9E08}" type="slidenum">
              <a:rPr lang="en-US" altLang="es-ES" sz="1400" smtClean="0"/>
              <a:pPr eaLnBrk="1" hangingPunct="1">
                <a:spcBef>
                  <a:spcPct val="0"/>
                </a:spcBef>
                <a:buFont typeface="Arial" charset="0"/>
                <a:buNone/>
                <a:defRPr/>
              </a:pPr>
              <a:t>9</a:t>
            </a:fld>
            <a:endParaRPr lang="en-US" altLang="es-ES" sz="1400" smtClean="0"/>
          </a:p>
        </p:txBody>
      </p:sp>
      <p:sp>
        <p:nvSpPr>
          <p:cNvPr id="26626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fld id="{ACF1AC49-CA3D-2540-9FF2-C641D3F2BB8C}" type="slidenum">
              <a:rPr lang="en-US" altLang="es-E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 typeface="Arial" charset="0"/>
                <a:buNone/>
              </a:pPr>
              <a:t>9</a:t>
            </a:fld>
            <a:endParaRPr lang="en-US" altLang="es-ES" sz="1400">
              <a:solidFill>
                <a:srgbClr val="000000"/>
              </a:solidFill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3048000" y="15779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26628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DAB636A-2BA4-C448-9C2B-B42426A92768}" type="slidenum">
              <a:rPr lang="en-US" altLang="es-ES" sz="140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s-E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048000" y="1624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kern="0" smtClean="0">
              <a:solidFill>
                <a:srgbClr val="000000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5763" y="2012950"/>
            <a:ext cx="4270375" cy="4540250"/>
          </a:xfrm>
          <a:prstGeom prst="rect">
            <a:avLst/>
          </a:prstGeom>
          <a:noFill/>
          <a:ln w="38100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s-ES" sz="2400" b="1" kern="0" dirty="0" smtClean="0">
                <a:solidFill>
                  <a:srgbClr val="000000"/>
                </a:solidFill>
                <a:latin typeface="Calibri" pitchFamily="34" charset="0"/>
              </a:rPr>
              <a:t>«</a:t>
            </a:r>
            <a:r>
              <a:rPr lang="fr-FR" altLang="es-ES" sz="2400" b="1" kern="0" dirty="0" err="1" smtClean="0">
                <a:solidFill>
                  <a:srgbClr val="000000"/>
                </a:solidFill>
                <a:latin typeface="Calibri" pitchFamily="34" charset="0"/>
              </a:rPr>
              <a:t>Modelo</a:t>
            </a:r>
            <a:r>
              <a:rPr lang="fr-FR" altLang="es-ES" sz="2400" b="1" kern="0" dirty="0" smtClean="0">
                <a:solidFill>
                  <a:srgbClr val="000000"/>
                </a:solidFill>
                <a:latin typeface="Calibri" pitchFamily="34" charset="0"/>
              </a:rPr>
              <a:t> médico»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es-ES" sz="1600" b="1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El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problema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está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en la persona.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es-ES" sz="14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Discapacidad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es la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consecuencia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directa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de la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deficiencia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es-ES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Discapacidad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es un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problema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que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tiene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que ver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únicamente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con la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salud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es-ES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Soluciones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son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diseñadas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por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NI" altLang="es-ES" kern="0" dirty="0" smtClean="0">
                <a:solidFill>
                  <a:srgbClr val="000000"/>
                </a:solidFill>
                <a:latin typeface="Calibri" pitchFamily="34" charset="0"/>
              </a:rPr>
              <a:t>expertos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sobre la base de un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diagnóstico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es-ES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es-ES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es-ES" b="1" u="sng" kern="0" dirty="0" err="1" smtClean="0">
                <a:solidFill>
                  <a:srgbClr val="000000"/>
                </a:solidFill>
                <a:latin typeface="Calibri" pitchFamily="34" charset="0"/>
              </a:rPr>
              <a:t>Enfoque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Eliminar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o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curar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 la 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discapacidad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; « </a:t>
            </a:r>
            <a:r>
              <a:rPr lang="fr-FR" altLang="es-ES" kern="0" dirty="0" err="1" smtClean="0">
                <a:solidFill>
                  <a:srgbClr val="000000"/>
                </a:solidFill>
                <a:latin typeface="Calibri" pitchFamily="34" charset="0"/>
              </a:rPr>
              <a:t>normalizar</a:t>
            </a:r>
            <a:r>
              <a:rPr lang="fr-FR" altLang="es-ES" kern="0" dirty="0" smtClean="0">
                <a:solidFill>
                  <a:srgbClr val="000000"/>
                </a:solidFill>
                <a:latin typeface="Calibri" pitchFamily="34" charset="0"/>
              </a:rPr>
              <a:t> ».</a:t>
            </a:r>
            <a:r>
              <a:rPr lang="fr-FR" altLang="es-ES" kern="0" dirty="0" smtClean="0">
                <a:solidFill>
                  <a:srgbClr val="C0504D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115888"/>
            <a:ext cx="63357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s-ES" sz="2400" b="1">
                <a:solidFill>
                  <a:srgbClr val="FFFFFF"/>
                </a:solidFill>
              </a:rPr>
              <a:t>De « pacientes »…  a ciudadanas y ciudadanos..!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3995738" y="6338888"/>
            <a:ext cx="12192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0" y="6581775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s-ES" sz="1000">
                <a:solidFill>
                  <a:srgbClr val="000000"/>
                </a:solidFill>
              </a:rPr>
              <a:t>Adapted from Rioux, 1997 - Cité par Interactif déc 2002  - Understanding disability : look, then act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28600" y="1004888"/>
            <a:ext cx="4248150" cy="792162"/>
          </a:xfrm>
          <a:prstGeom prst="rect">
            <a:avLst/>
          </a:prstGeom>
          <a:solidFill>
            <a:srgbClr val="000080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s-ES" sz="2000" b="1" kern="0" smtClean="0">
                <a:solidFill>
                  <a:srgbClr val="FFFFFF"/>
                </a:solidFill>
                <a:latin typeface="Calibri" pitchFamily="34" charset="0"/>
              </a:rPr>
              <a:t>Discapacidad vista como patología del </a:t>
            </a:r>
            <a:r>
              <a:rPr lang="fr-FR" altLang="es-ES" sz="2000" b="1" kern="0" smtClean="0">
                <a:solidFill>
                  <a:srgbClr val="FFFF00"/>
                </a:solidFill>
                <a:latin typeface="Calibri" pitchFamily="34" charset="0"/>
              </a:rPr>
              <a:t>individuo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016500" y="1004888"/>
            <a:ext cx="3746500" cy="792162"/>
          </a:xfrm>
          <a:prstGeom prst="rect">
            <a:avLst/>
          </a:prstGeom>
          <a:solidFill>
            <a:srgbClr val="000080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s-ES" sz="2000" b="1" kern="0" smtClean="0">
                <a:solidFill>
                  <a:srgbClr val="FFFFFF"/>
                </a:solidFill>
                <a:latin typeface="Calibri" pitchFamily="34" charset="0"/>
              </a:rPr>
              <a:t>Discapacidad vista como patología de la </a:t>
            </a:r>
            <a:r>
              <a:rPr lang="fr-FR" altLang="es-ES" sz="2000" b="1" kern="0" smtClean="0">
                <a:solidFill>
                  <a:srgbClr val="FFFF00"/>
                </a:solidFill>
                <a:latin typeface="Calibri" pitchFamily="34" charset="0"/>
              </a:rPr>
              <a:t>sociedad</a:t>
            </a: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3952875" y="1293813"/>
            <a:ext cx="1304925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040 h 21600"/>
              <a:gd name="T14" fmla="*/ 18933 w 21600"/>
              <a:gd name="T15" fmla="*/ 165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600" y="0"/>
                </a:moveTo>
                <a:lnTo>
                  <a:pt x="16600" y="5040"/>
                </a:lnTo>
                <a:lnTo>
                  <a:pt x="3375" y="5040"/>
                </a:lnTo>
                <a:lnTo>
                  <a:pt x="3375" y="16560"/>
                </a:lnTo>
                <a:lnTo>
                  <a:pt x="16600" y="16560"/>
                </a:lnTo>
                <a:lnTo>
                  <a:pt x="16600" y="21600"/>
                </a:lnTo>
                <a:lnTo>
                  <a:pt x="21600" y="10800"/>
                </a:lnTo>
                <a:lnTo>
                  <a:pt x="16600" y="0"/>
                </a:lnTo>
                <a:close/>
              </a:path>
              <a:path w="21600" h="21600">
                <a:moveTo>
                  <a:pt x="1350" y="5040"/>
                </a:moveTo>
                <a:lnTo>
                  <a:pt x="1350" y="16560"/>
                </a:lnTo>
                <a:lnTo>
                  <a:pt x="2700" y="16560"/>
                </a:lnTo>
                <a:lnTo>
                  <a:pt x="2700" y="5040"/>
                </a:lnTo>
                <a:lnTo>
                  <a:pt x="1350" y="5040"/>
                </a:lnTo>
                <a:close/>
              </a:path>
              <a:path w="21600" h="21600">
                <a:moveTo>
                  <a:pt x="0" y="5040"/>
                </a:moveTo>
                <a:lnTo>
                  <a:pt x="0" y="16560"/>
                </a:lnTo>
                <a:lnTo>
                  <a:pt x="675" y="16560"/>
                </a:lnTo>
                <a:lnTo>
                  <a:pt x="675" y="5040"/>
                </a:lnTo>
                <a:lnTo>
                  <a:pt x="0" y="504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724400" y="2012950"/>
            <a:ext cx="4191000" cy="4540250"/>
          </a:xfrm>
          <a:prstGeom prst="rect">
            <a:avLst/>
          </a:prstGeom>
          <a:noFill/>
          <a:ln w="38100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s-ES" sz="2400" b="1">
                <a:solidFill>
                  <a:srgbClr val="000000"/>
                </a:solidFill>
              </a:rPr>
              <a:t>«Modelo social o de DDHH»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es-ES" sz="1600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es-ES" sz="1600">
                <a:solidFill>
                  <a:srgbClr val="000000"/>
                </a:solidFill>
              </a:rPr>
              <a:t>El problema está principalmente en el ambiente y en la sociedad, en general. </a:t>
            </a:r>
          </a:p>
          <a:p>
            <a:pPr eaLnBrk="1" hangingPunct="1">
              <a:spcBef>
                <a:spcPct val="0"/>
              </a:spcBef>
            </a:pPr>
            <a:r>
              <a:rPr lang="fr-FR" altLang="es-ES" sz="1600">
                <a:solidFill>
                  <a:srgbClr val="000000"/>
                </a:solidFill>
              </a:rPr>
              <a:t> Discapacidad es la consecuencia directa de limitaciones sociales en accesibilidad y en equiparación de oportunidades. </a:t>
            </a:r>
          </a:p>
          <a:p>
            <a:r>
              <a:rPr lang="es-ES" altLang="es-ES_tradnl" sz="1600">
                <a:solidFill>
                  <a:srgbClr val="000000"/>
                </a:solidFill>
              </a:rPr>
              <a:t>Son ciudadanxs: derechos civiles y políticos ; económicos, sociales y culturales ; Igualdad de oportunidades y participación plena en la vida política y social.</a:t>
            </a:r>
          </a:p>
          <a:p>
            <a:r>
              <a:rPr lang="es-ES" altLang="es-ES_tradnl" sz="1600">
                <a:solidFill>
                  <a:srgbClr val="000000"/>
                </a:solidFill>
              </a:rPr>
              <a:t>Participación de las PCD en toma de decisiones y en el diseño e implementación de programas y soluciones dirigidos a ellxs .</a:t>
            </a:r>
            <a:endParaRPr lang="fr-FR" altLang="es-ES" sz="16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es-ES" sz="1800" b="1" u="sng">
                <a:solidFill>
                  <a:srgbClr val="000000"/>
                </a:solidFill>
              </a:rPr>
              <a:t>Enfoque</a:t>
            </a:r>
            <a:r>
              <a:rPr lang="fr-FR" altLang="es-ES" sz="1800">
                <a:solidFill>
                  <a:srgbClr val="000000"/>
                </a:solidFill>
              </a:rPr>
              <a:t>: Eliminación de barreras físicas, sociales, económicas. </a:t>
            </a:r>
            <a:r>
              <a:rPr lang="fr-FR" altLang="es-ES" sz="1800" i="1">
                <a:solidFill>
                  <a:srgbClr val="000000"/>
                </a:solidFill>
              </a:rPr>
              <a:t>PcD son consideradas como ciudadanos.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24" grpId="0" animBg="1"/>
    </p:bldLst>
  </p:timing>
</p:sld>
</file>

<file path=ppt/theme/theme1.xml><?xml version="1.0" encoding="utf-8"?>
<a:theme xmlns:a="http://schemas.openxmlformats.org/drawingml/2006/main" name="powerpoint">
  <a:themeElements>
    <a:clrScheme name="powerpoin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owerpoi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PamelaMolina_PromoviendoConocimientoyConciencia</Template>
  <TotalTime>5578</TotalTime>
  <Words>2218</Words>
  <Application>Microsoft Macintosh PowerPoint</Application>
  <PresentationFormat>Presentación en pantalla (4:3)</PresentationFormat>
  <Paragraphs>355</Paragraphs>
  <Slides>32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Calibri,Bold</vt:lpstr>
      <vt:lpstr>Cambria</vt:lpstr>
      <vt:lpstr>Courier New</vt:lpstr>
      <vt:lpstr>MS Mincho</vt:lpstr>
      <vt:lpstr>ＭＳ Ｐゴシック</vt:lpstr>
      <vt:lpstr>Times New Roman</vt:lpstr>
      <vt:lpstr>Wingdings</vt:lpstr>
      <vt:lpstr>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experiencia de la OEA </vt:lpstr>
      <vt:lpstr>La experiencia de la OEA </vt:lpstr>
      <vt:lpstr>La experiencia de la OEA </vt:lpstr>
      <vt:lpstr>La experiencia de la OEA </vt:lpstr>
      <vt:lpstr>La experiencia de la OEA </vt:lpstr>
      <vt:lpstr>La experiencia de la OEA </vt:lpstr>
      <vt:lpstr>La experiencia de la OEA </vt:lpstr>
      <vt:lpstr>La experiencia de la OEA </vt:lpstr>
      <vt:lpstr>DESAFIOS PARA EL REPORTE DE CUMPLIMIENTO DEL ODS 16 DESDE LA PERSPECTIVA DE PERSONAS CON DISCAPACIDAD</vt:lpstr>
      <vt:lpstr>DESAFIOS PARA EL REPORTE DE CUMPLIMIENTO DEL ODS 16 DESDE LA PERSPECTIVA DE PERSONAS CON DISCAPACIDAD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y Talo</dc:creator>
  <cp:lastModifiedBy>Pamela Molina</cp:lastModifiedBy>
  <cp:revision>331</cp:revision>
  <cp:lastPrinted>1601-01-01T00:00:00Z</cp:lastPrinted>
  <dcterms:created xsi:type="dcterms:W3CDTF">1601-01-01T00:00:00Z</dcterms:created>
  <dcterms:modified xsi:type="dcterms:W3CDTF">2017-06-15T15:12:10Z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3082</vt:i4>
  </property>
</Properties>
</file>