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7" autoAdjust="0"/>
    <p:restoredTop sz="94660"/>
  </p:normalViewPr>
  <p:slideViewPr>
    <p:cSldViewPr snapToGrid="0">
      <p:cViewPr varScale="1">
        <p:scale>
          <a:sx n="98" d="100"/>
          <a:sy n="98" d="100"/>
        </p:scale>
        <p:origin x="-126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01C-2119-4916-912A-63C949F029E8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AF4-A70D-4E9A-A949-AC313567EC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3188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01C-2119-4916-912A-63C949F029E8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AF4-A70D-4E9A-A949-AC313567EC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151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01C-2119-4916-912A-63C949F029E8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AF4-A70D-4E9A-A949-AC313567EC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681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01C-2119-4916-912A-63C949F029E8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AF4-A70D-4E9A-A949-AC313567EC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358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01C-2119-4916-912A-63C949F029E8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AF4-A70D-4E9A-A949-AC313567EC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8398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01C-2119-4916-912A-63C949F029E8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AF4-A70D-4E9A-A949-AC313567EC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084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01C-2119-4916-912A-63C949F029E8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AF4-A70D-4E9A-A949-AC313567EC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881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01C-2119-4916-912A-63C949F029E8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AF4-A70D-4E9A-A949-AC313567EC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7182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01C-2119-4916-912A-63C949F029E8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AF4-A70D-4E9A-A949-AC313567EC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745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01C-2119-4916-912A-63C949F029E8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AF4-A70D-4E9A-A949-AC313567EC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8587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FF01C-2119-4916-912A-63C949F029E8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FBAF4-A70D-4E9A-A949-AC313567EC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073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FF01C-2119-4916-912A-63C949F029E8}" type="datetimeFigureOut">
              <a:rPr lang="en-US" smtClean="0"/>
              <a:pPr/>
              <a:t>1/28/2015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FBAF4-A70D-4E9A-A949-AC313567EC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060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80936"/>
            <a:ext cx="12191999" cy="69066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Project ‘Third National Communication of Albania to UNFCCC’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42753"/>
            <a:ext cx="9144000" cy="3631475"/>
          </a:xfrm>
        </p:spPr>
        <p:txBody>
          <a:bodyPr>
            <a:normAutofit lnSpcReduction="10000"/>
          </a:bodyPr>
          <a:lstStyle/>
          <a:p>
            <a:endParaRPr lang="fr-FR" dirty="0" smtClean="0"/>
          </a:p>
          <a:p>
            <a:endParaRPr lang="fr-FR" dirty="0"/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fr-FR" sz="4000" dirty="0" smtClean="0"/>
              <a:t>Training  </a:t>
            </a:r>
            <a:endParaRPr lang="en-GB" sz="4000" dirty="0">
              <a:solidFill>
                <a:prstClr val="black">
                  <a:tint val="75000"/>
                </a:prstClr>
              </a:solidFill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endParaRPr lang="en-GB" sz="2200" dirty="0" smtClean="0">
              <a:solidFill>
                <a:prstClr val="black">
                  <a:tint val="75000"/>
                </a:prstClr>
              </a:solidFill>
            </a:endParaRPr>
          </a:p>
          <a:p>
            <a:r>
              <a:rPr lang="fr-FR" sz="1900" dirty="0" err="1" smtClean="0">
                <a:solidFill>
                  <a:prstClr val="black"/>
                </a:solidFill>
                <a:ea typeface="+mj-ea"/>
                <a:cs typeface="Tahoma" pitchFamily="34" charset="0"/>
              </a:rPr>
              <a:t>Delivered</a:t>
            </a:r>
            <a:r>
              <a:rPr lang="en-GB" sz="1900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GB" sz="1900" dirty="0" smtClean="0"/>
              <a:t>during 17th – 21th March </a:t>
            </a:r>
            <a:r>
              <a:rPr lang="en-GB" sz="1900" dirty="0" smtClean="0"/>
              <a:t>2014</a:t>
            </a:r>
            <a:endParaRPr lang="sq-AL" sz="1900" dirty="0" smtClean="0"/>
          </a:p>
          <a:p>
            <a:r>
              <a:rPr lang="en-GB" sz="1900" dirty="0" smtClean="0"/>
              <a:t>Hotel </a:t>
            </a:r>
            <a:r>
              <a:rPr lang="en-GB" sz="1900" dirty="0" smtClean="0"/>
              <a:t>Mondial</a:t>
            </a:r>
            <a:endParaRPr lang="en-US" sz="1900" dirty="0" smtClean="0"/>
          </a:p>
          <a:p>
            <a:endParaRPr lang="fr-FR" sz="3100" dirty="0" smtClean="0">
              <a:solidFill>
                <a:prstClr val="black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r>
              <a:rPr lang="fr-FR" dirty="0" smtClean="0">
                <a:solidFill>
                  <a:prstClr val="black"/>
                </a:solidFill>
                <a:latin typeface="Tahoma" pitchFamily="34" charset="0"/>
                <a:ea typeface="+mj-ea"/>
                <a:cs typeface="Tahoma" pitchFamily="34" charset="0"/>
              </a:rPr>
              <a:t>by Devaraj </a:t>
            </a:r>
            <a:r>
              <a:rPr lang="fr-FR" dirty="0">
                <a:solidFill>
                  <a:prstClr val="black"/>
                </a:solidFill>
                <a:latin typeface="Tahoma" pitchFamily="34" charset="0"/>
                <a:ea typeface="+mj-ea"/>
                <a:cs typeface="Tahoma" pitchFamily="34" charset="0"/>
              </a:rPr>
              <a:t>de </a:t>
            </a:r>
            <a:r>
              <a:rPr lang="fr-FR" dirty="0" err="1" smtClean="0">
                <a:solidFill>
                  <a:prstClr val="black"/>
                </a:solidFill>
                <a:latin typeface="Tahoma" pitchFamily="34" charset="0"/>
                <a:ea typeface="+mj-ea"/>
                <a:cs typeface="Tahoma" pitchFamily="34" charset="0"/>
              </a:rPr>
              <a:t>Condappa</a:t>
            </a:r>
            <a:r>
              <a:rPr lang="fr-FR" dirty="0" smtClean="0">
                <a:solidFill>
                  <a:prstClr val="black"/>
                </a:solidFill>
                <a:latin typeface="Tahoma" pitchFamily="34" charset="0"/>
                <a:ea typeface="+mj-ea"/>
                <a:cs typeface="Tahoma" pitchFamily="34" charset="0"/>
              </a:rPr>
              <a:t>, Consultant</a:t>
            </a:r>
          </a:p>
          <a:p>
            <a:endParaRPr lang="fr-FR" dirty="0">
              <a:solidFill>
                <a:prstClr val="black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endParaRPr lang="fr-FR" dirty="0" smtClean="0">
              <a:solidFill>
                <a:prstClr val="black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488" y="2048744"/>
            <a:ext cx="3456409" cy="7880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04813" y="5392524"/>
            <a:ext cx="2280454" cy="4332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594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057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WEAP Training 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1859"/>
            <a:ext cx="7486934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Scope - Improving </a:t>
            </a:r>
            <a:r>
              <a:rPr lang="en-US" dirty="0"/>
              <a:t>the existing expertise in Albania on 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pPr lvl="1"/>
            <a:r>
              <a:rPr lang="en-US" sz="2600" dirty="0" smtClean="0"/>
              <a:t>water </a:t>
            </a:r>
            <a:r>
              <a:rPr lang="en-US" sz="2600" dirty="0"/>
              <a:t>scenario development, </a:t>
            </a:r>
            <a:endParaRPr lang="en-US" sz="2600" dirty="0" smtClean="0"/>
          </a:p>
          <a:p>
            <a:pPr lvl="1"/>
            <a:r>
              <a:rPr lang="en-US" sz="2600" dirty="0" smtClean="0"/>
              <a:t>water </a:t>
            </a:r>
            <a:r>
              <a:rPr lang="en-US" sz="2600" dirty="0"/>
              <a:t>balance database and </a:t>
            </a:r>
            <a:endParaRPr lang="en-US" sz="2600" dirty="0" smtClean="0"/>
          </a:p>
          <a:p>
            <a:pPr lvl="1"/>
            <a:r>
              <a:rPr lang="en-US" sz="2600" dirty="0" smtClean="0"/>
              <a:t>policy </a:t>
            </a:r>
            <a:r>
              <a:rPr lang="en-US" sz="2600" dirty="0"/>
              <a:t>analysis on water development and management options with use of WEAP.</a:t>
            </a:r>
          </a:p>
          <a:p>
            <a:pPr marL="0" indent="0">
              <a:buNone/>
            </a:pPr>
            <a:endParaRPr lang="en-US" dirty="0" smtClean="0"/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Attended by 20 participants: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 and decision makers (employees of line Ministries),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engineers and projects’ managers, </a:t>
            </a:r>
          </a:p>
          <a:p>
            <a:pPr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researchers on hydrology and climate change adaptation policy and economists. </a:t>
            </a:r>
          </a:p>
          <a:p>
            <a:pPr marL="0" indent="0">
              <a:buNone/>
            </a:pPr>
            <a:endParaRPr lang="en-US" dirty="0">
              <a:solidFill>
                <a:srgbClr val="008080"/>
              </a:solidFill>
              <a:latin typeface="Bauhaus 93" panose="04030905020B02020C02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16038" y="365125"/>
            <a:ext cx="12137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Bauhaus 93" panose="04030905020B02020C02" pitchFamily="82" charset="0"/>
              </a:rPr>
              <a:t>A</a:t>
            </a:r>
            <a:r>
              <a:rPr lang="en-US" sz="3200" dirty="0" smtClean="0">
                <a:solidFill>
                  <a:srgbClr val="008080"/>
                </a:solidFill>
                <a:latin typeface="Bauhaus 93" panose="04030905020B02020C02" pitchFamily="82" charset="0"/>
              </a:rPr>
              <a:t>NC3</a:t>
            </a:r>
            <a:endParaRPr lang="en-US" sz="3200" dirty="0">
              <a:solidFill>
                <a:srgbClr val="008080"/>
              </a:solidFill>
              <a:latin typeface="Bauhaus 93" panose="04030905020B02020C02" pitchFamily="8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15699" y="1239476"/>
            <a:ext cx="3200677" cy="43529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887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WEAP Training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555377" cy="4351338"/>
          </a:xfrm>
        </p:spPr>
        <p:txBody>
          <a:bodyPr/>
          <a:lstStyle/>
          <a:p>
            <a:r>
              <a:rPr lang="en-GB" dirty="0" smtClean="0"/>
              <a:t>1.5 days of General Training, using the WEAP Tutorial developed by the Stockholm Environment Institute.</a:t>
            </a:r>
          </a:p>
          <a:p>
            <a:endParaRPr lang="en-GB" dirty="0" smtClean="0"/>
          </a:p>
          <a:p>
            <a:r>
              <a:rPr lang="en-GB" dirty="0" smtClean="0"/>
              <a:t>3.5 days of Specific Training on the </a:t>
            </a:r>
            <a:r>
              <a:rPr lang="en-GB" dirty="0" err="1" smtClean="0"/>
              <a:t>Mati</a:t>
            </a:r>
            <a:r>
              <a:rPr lang="en-GB" dirty="0" smtClean="0"/>
              <a:t> River Basin on:</a:t>
            </a:r>
          </a:p>
          <a:p>
            <a:pPr lvl="1"/>
            <a:r>
              <a:rPr lang="en-GB" dirty="0" smtClean="0"/>
              <a:t>Hydrological </a:t>
            </a:r>
            <a:r>
              <a:rPr lang="en-GB" dirty="0"/>
              <a:t>and Reservoir </a:t>
            </a:r>
            <a:r>
              <a:rPr lang="en-GB" dirty="0" smtClean="0"/>
              <a:t>Modelling</a:t>
            </a:r>
          </a:p>
          <a:p>
            <a:pPr lvl="1"/>
            <a:r>
              <a:rPr lang="en-GB" dirty="0" smtClean="0"/>
              <a:t>Water </a:t>
            </a:r>
            <a:r>
              <a:rPr lang="en-GB" dirty="0"/>
              <a:t>Demand and Climate Change </a:t>
            </a:r>
            <a:r>
              <a:rPr lang="en-GB" dirty="0" smtClean="0"/>
              <a:t>Scenarios</a:t>
            </a:r>
          </a:p>
          <a:p>
            <a:pPr lvl="1"/>
            <a:r>
              <a:rPr lang="en-GB" dirty="0" smtClean="0"/>
              <a:t>link WEAP – LEAP </a:t>
            </a:r>
          </a:p>
          <a:p>
            <a:pPr lvl="1"/>
            <a:endParaRPr lang="en-GB" dirty="0" smtClean="0"/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3576" y="1826186"/>
            <a:ext cx="4180952" cy="448571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522257" y="389057"/>
            <a:ext cx="14013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Bauhaus 93" panose="04030905020B02020C02" pitchFamily="82" charset="0"/>
              </a:rPr>
              <a:t>A</a:t>
            </a:r>
            <a:r>
              <a:rPr lang="en-US" sz="3600" dirty="0" smtClean="0">
                <a:solidFill>
                  <a:srgbClr val="008080"/>
                </a:solidFill>
                <a:latin typeface="Bauhaus 93" panose="04030905020B02020C02" pitchFamily="82" charset="0"/>
              </a:rPr>
              <a:t>NC3</a:t>
            </a:r>
            <a:endParaRPr lang="en-US" sz="3600" dirty="0">
              <a:solidFill>
                <a:srgbClr val="00808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8030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rgbClr val="0070C0"/>
                </a:solidFill>
              </a:rPr>
              <a:t>WEAP Training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572" y="3566159"/>
            <a:ext cx="4286294" cy="261080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572" y="893537"/>
            <a:ext cx="4286294" cy="257495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279127" y="6356041"/>
            <a:ext cx="26324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kern="50" dirty="0" smtClean="0">
                <a:effectLst/>
                <a:latin typeface="Ubuntu"/>
                <a:ea typeface="DejaVu Sans"/>
                <a:cs typeface="Lohit Hindi"/>
              </a:rPr>
              <a:t>Modelling of the </a:t>
            </a:r>
            <a:r>
              <a:rPr lang="en-GB" sz="1200" kern="50" dirty="0" err="1" smtClean="0">
                <a:effectLst/>
                <a:latin typeface="Ubuntu"/>
                <a:ea typeface="DejaVu Sans"/>
                <a:cs typeface="Lohit Hindi"/>
              </a:rPr>
              <a:t>Ulza</a:t>
            </a:r>
            <a:r>
              <a:rPr lang="en-GB" sz="1200" kern="50" dirty="0" smtClean="0">
                <a:effectLst/>
                <a:latin typeface="Ubuntu"/>
                <a:ea typeface="DejaVu Sans"/>
                <a:cs typeface="Lohit Hindi"/>
              </a:rPr>
              <a:t> infrastructures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541004" y="329737"/>
            <a:ext cx="14013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Bauhaus 93" panose="04030905020B02020C02" pitchFamily="82" charset="0"/>
              </a:rPr>
              <a:t>A</a:t>
            </a:r>
            <a:r>
              <a:rPr lang="en-US" sz="3600" dirty="0" smtClean="0">
                <a:solidFill>
                  <a:srgbClr val="008080"/>
                </a:solidFill>
                <a:latin typeface="Bauhaus 93" panose="04030905020B02020C02" pitchFamily="82" charset="0"/>
              </a:rPr>
              <a:t>NC3</a:t>
            </a:r>
            <a:endParaRPr lang="en-US" sz="3600" dirty="0">
              <a:solidFill>
                <a:srgbClr val="008080"/>
              </a:solidFill>
              <a:latin typeface="Bauhaus 93" panose="04030905020B02020C02" pitchFamily="82" charset="0"/>
            </a:endParaRPr>
          </a:p>
        </p:txBody>
      </p:sp>
      <p:pic>
        <p:nvPicPr>
          <p:cNvPr id="9" name="Picture 8" descr="IMG_0614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647" y="3268495"/>
            <a:ext cx="6121434" cy="34365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9803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33" y="133114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WEAP Training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73672" y="1887715"/>
            <a:ext cx="5057143" cy="30380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78137" y="5437685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i="1" kern="50" dirty="0" smtClean="0">
                <a:effectLst/>
                <a:latin typeface="Ubuntu"/>
                <a:ea typeface="DejaVu Sans"/>
                <a:cs typeface="Lohit Hindi"/>
              </a:rPr>
              <a:t>CC impact on </a:t>
            </a:r>
            <a:r>
              <a:rPr lang="en-GB" i="1" kern="50" dirty="0" err="1" smtClean="0">
                <a:effectLst/>
                <a:latin typeface="Ubuntu"/>
                <a:ea typeface="DejaVu Sans"/>
                <a:cs typeface="Lohit Hindi"/>
              </a:rPr>
              <a:t>streamflows</a:t>
            </a:r>
            <a:r>
              <a:rPr lang="en-GB" i="1" kern="50" dirty="0" smtClean="0">
                <a:effectLst/>
                <a:latin typeface="Ubuntu"/>
                <a:ea typeface="DejaVu Sans"/>
                <a:cs typeface="Lohit Hindi"/>
              </a:rPr>
              <a:t> with WEAP, Scenario A2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GB" i="1" kern="50" dirty="0">
              <a:latin typeface="Ubuntu"/>
              <a:ea typeface="DejaVu Sans"/>
              <a:cs typeface="Lohit Hindi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GB" i="1" kern="50" dirty="0" smtClean="0">
                <a:effectLst/>
                <a:latin typeface="Ubuntu"/>
                <a:ea typeface="DejaVu Sans"/>
                <a:cs typeface="Lohit Hindi"/>
              </a:rPr>
              <a:t> </a:t>
            </a:r>
            <a:endParaRPr lang="en-US" i="1" kern="50" dirty="0">
              <a:effectLst/>
              <a:latin typeface="Ubuntu"/>
              <a:ea typeface="DejaVu Sans"/>
              <a:cs typeface="Lohit Hindi"/>
            </a:endParaRPr>
          </a:p>
        </p:txBody>
      </p:sp>
      <p:pic>
        <p:nvPicPr>
          <p:cNvPr id="10" name="Chart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57" y="1109519"/>
            <a:ext cx="4320654" cy="238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0157" y="3629613"/>
            <a:ext cx="4320654" cy="259239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41326" y="67785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GB" i="1" kern="50" dirty="0">
                <a:solidFill>
                  <a:prstClr val="black"/>
                </a:solidFill>
                <a:latin typeface="Ubuntu"/>
                <a:ea typeface="DejaVu Sans"/>
                <a:cs typeface="Lohit Hindi"/>
              </a:rPr>
              <a:t>Temperature and precipitation scenarios of climate </a:t>
            </a:r>
            <a:r>
              <a:rPr lang="en-GB" i="1" kern="50" dirty="0" smtClean="0">
                <a:solidFill>
                  <a:prstClr val="black"/>
                </a:solidFill>
                <a:latin typeface="Ubuntu"/>
                <a:ea typeface="DejaVu Sans"/>
                <a:cs typeface="Lohit Hindi"/>
              </a:rPr>
              <a:t>change for Albania.</a:t>
            </a:r>
            <a:endParaRPr lang="en-US" i="1" kern="50" dirty="0">
              <a:solidFill>
                <a:prstClr val="black"/>
              </a:solidFill>
              <a:latin typeface="Ubuntu"/>
              <a:ea typeface="DejaVu Sans"/>
              <a:cs typeface="Lohit Hindi"/>
            </a:endParaRPr>
          </a:p>
        </p:txBody>
      </p:sp>
      <p:cxnSp>
        <p:nvCxnSpPr>
          <p:cNvPr id="14" name="Elbow Connector 13"/>
          <p:cNvCxnSpPr/>
          <p:nvPr/>
        </p:nvCxnSpPr>
        <p:spPr>
          <a:xfrm rot="10800000" flipV="1">
            <a:off x="4500811" y="1458676"/>
            <a:ext cx="1476908" cy="138005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endCxn id="11" idx="3"/>
          </p:cNvCxnSpPr>
          <p:nvPr/>
        </p:nvCxnSpPr>
        <p:spPr>
          <a:xfrm rot="5400000">
            <a:off x="3619510" y="2335589"/>
            <a:ext cx="3471522" cy="170892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0742807" y="165981"/>
            <a:ext cx="14013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dirty="0">
                <a:solidFill>
                  <a:srgbClr val="C00000"/>
                </a:solidFill>
                <a:latin typeface="Bauhaus 93" panose="04030905020B02020C02" pitchFamily="82" charset="0"/>
              </a:rPr>
              <a:t>A</a:t>
            </a:r>
            <a:r>
              <a:rPr lang="en-US" sz="3600" dirty="0">
                <a:solidFill>
                  <a:srgbClr val="008080"/>
                </a:solidFill>
                <a:latin typeface="Bauhaus 93" panose="04030905020B02020C02" pitchFamily="82" charset="0"/>
              </a:rPr>
              <a:t>NC3</a:t>
            </a:r>
          </a:p>
        </p:txBody>
      </p:sp>
    </p:spTree>
    <p:extLst>
      <p:ext uri="{BB962C8B-B14F-4D97-AF65-F5344CB8AC3E}">
        <p14:creationId xmlns="" xmlns:p14="http://schemas.microsoft.com/office/powerpoint/2010/main" val="3590311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063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684"/>
            <a:ext cx="12192000" cy="68446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8397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169</Words>
  <Application>Microsoft Office PowerPoint</Application>
  <PresentationFormat>Custom</PresentationFormat>
  <Paragraphs>38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Project ‘Third National Communication of Albania to UNFCCC’</vt:lpstr>
      <vt:lpstr>WEAP Training </vt:lpstr>
      <vt:lpstr>WEAP Training </vt:lpstr>
      <vt:lpstr>WEAP Training </vt:lpstr>
      <vt:lpstr>WEAP Training 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Third National Communication of Albania to UNFCCC</dc:title>
  <dc:creator>Eglantina Bruci</dc:creator>
  <cp:lastModifiedBy>Dritan Profka</cp:lastModifiedBy>
  <cp:revision>12</cp:revision>
  <dcterms:created xsi:type="dcterms:W3CDTF">2015-01-23T10:38:32Z</dcterms:created>
  <dcterms:modified xsi:type="dcterms:W3CDTF">2015-01-28T15:35:02Z</dcterms:modified>
</cp:coreProperties>
</file>