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90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y%20document\CC\TNC\Te%20dhen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y%20document\CC\TNC\Te%20dhen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3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q-A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Total (CH</a:t>
            </a:r>
            <a:r>
              <a:rPr lang="en-US" baseline="-25000" dirty="0"/>
              <a:t>4</a:t>
            </a:r>
            <a:r>
              <a:rPr lang="en-US" dirty="0"/>
              <a:t>) </a:t>
            </a:r>
            <a:r>
              <a:rPr lang="en-US" dirty="0" smtClean="0"/>
              <a:t>emissions from </a:t>
            </a:r>
            <a:r>
              <a:rPr lang="en-US" dirty="0" err="1" smtClean="0"/>
              <a:t>eneteric</a:t>
            </a:r>
            <a:r>
              <a:rPr lang="en-US" dirty="0" smtClean="0"/>
              <a:t> fermentation, </a:t>
            </a:r>
            <a:r>
              <a:rPr lang="en-US" dirty="0"/>
              <a:t>in </a:t>
            </a:r>
            <a:r>
              <a:rPr lang="en-US" dirty="0" smtClean="0"/>
              <a:t>[</a:t>
            </a:r>
            <a:r>
              <a:rPr lang="en-US" dirty="0" err="1" smtClean="0"/>
              <a:t>kt</a:t>
            </a:r>
            <a:r>
              <a:rPr lang="en-US" dirty="0" smtClean="0"/>
              <a:t>] </a:t>
            </a:r>
            <a:endParaRPr lang="en-US" dirty="0"/>
          </a:p>
        </c:rich>
      </c:tx>
      <c:layout>
        <c:manualLayout>
          <c:xMode val="edge"/>
          <c:yMode val="edge"/>
          <c:x val="9.2444444444444454E-2"/>
          <c:y val="2.31481481481481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GHGs!$C$4</c:f>
              <c:strCache>
                <c:ptCount val="1"/>
                <c:pt idx="0">
                  <c:v>Enteric fermentation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GHGs!$B$7:$B$17</c:f>
              <c:strCache>
                <c:ptCount val="11"/>
                <c:pt idx="0">
                  <c:v>Y.2000</c:v>
                </c:pt>
                <c:pt idx="1">
                  <c:v>y.2001</c:v>
                </c:pt>
                <c:pt idx="2">
                  <c:v>y.2002</c:v>
                </c:pt>
                <c:pt idx="3">
                  <c:v>y.2003</c:v>
                </c:pt>
                <c:pt idx="4">
                  <c:v>y.2004</c:v>
                </c:pt>
                <c:pt idx="5">
                  <c:v>y.2005</c:v>
                </c:pt>
                <c:pt idx="6">
                  <c:v>y.2006</c:v>
                </c:pt>
                <c:pt idx="7">
                  <c:v>y.2007</c:v>
                </c:pt>
                <c:pt idx="8">
                  <c:v>y.2008</c:v>
                </c:pt>
                <c:pt idx="9">
                  <c:v>y.2009</c:v>
                </c:pt>
                <c:pt idx="10">
                  <c:v>y.2010</c:v>
                </c:pt>
              </c:strCache>
            </c:strRef>
          </c:cat>
          <c:val>
            <c:numRef>
              <c:f>GHGs!$C$7:$C$17</c:f>
              <c:numCache>
                <c:formatCode>#,##0.00</c:formatCode>
                <c:ptCount val="11"/>
                <c:pt idx="0" formatCode="General">
                  <c:v>69.88</c:v>
                </c:pt>
                <c:pt idx="1">
                  <c:v>67.972999999999999</c:v>
                </c:pt>
                <c:pt idx="2">
                  <c:v>65.881</c:v>
                </c:pt>
                <c:pt idx="3">
                  <c:v>66.370999999999981</c:v>
                </c:pt>
                <c:pt idx="4">
                  <c:v>63.427500000000002</c:v>
                </c:pt>
                <c:pt idx="5">
                  <c:v>63.069500000000012</c:v>
                </c:pt>
                <c:pt idx="6">
                  <c:v>61.81</c:v>
                </c:pt>
                <c:pt idx="7">
                  <c:v>57.665500000000044</c:v>
                </c:pt>
                <c:pt idx="8">
                  <c:v>54.111499999999999</c:v>
                </c:pt>
                <c:pt idx="9">
                  <c:v>50.753</c:v>
                </c:pt>
                <c:pt idx="10">
                  <c:v>50.894000000000005</c:v>
                </c:pt>
              </c:numCache>
            </c:numRef>
          </c:val>
        </c:ser>
        <c:dLbls/>
        <c:shape val="cylinder"/>
        <c:axId val="120575872"/>
        <c:axId val="120577408"/>
        <c:axId val="0"/>
      </c:bar3DChart>
      <c:catAx>
        <c:axId val="120575872"/>
        <c:scaling>
          <c:orientation val="minMax"/>
        </c:scaling>
        <c:axPos val="b"/>
        <c:numFmt formatCode="General" sourceLinked="0"/>
        <c:tickLblPos val="nextTo"/>
        <c:crossAx val="120577408"/>
        <c:crosses val="autoZero"/>
        <c:auto val="1"/>
        <c:lblAlgn val="ctr"/>
        <c:lblOffset val="100"/>
      </c:catAx>
      <c:valAx>
        <c:axId val="120577408"/>
        <c:scaling>
          <c:orientation val="minMax"/>
        </c:scaling>
        <c:axPos val="l"/>
        <c:majorGridlines>
          <c:spPr>
            <a:ln w="3175">
              <a:solidFill>
                <a:schemeClr val="accent5">
                  <a:lumMod val="20000"/>
                  <a:lumOff val="80000"/>
                </a:schemeClr>
              </a:solidFill>
            </a:ln>
          </c:spPr>
        </c:majorGridlines>
        <c:numFmt formatCode="General" sourceLinked="1"/>
        <c:tickLblPos val="nextTo"/>
        <c:crossAx val="1205758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50"/>
      </a:pPr>
      <a:endParaRPr lang="sq-AL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q-A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 emissions </a:t>
            </a:r>
            <a:r>
              <a:rPr lang="en-US" dirty="0" smtClean="0"/>
              <a:t>from </a:t>
            </a:r>
            <a:r>
              <a:rPr lang="en-US" dirty="0"/>
              <a:t>manure management, in </a:t>
            </a:r>
            <a:r>
              <a:rPr lang="en-US" dirty="0" smtClean="0"/>
              <a:t>[</a:t>
            </a:r>
            <a:r>
              <a:rPr lang="en-US" dirty="0" err="1" smtClean="0"/>
              <a:t>kt</a:t>
            </a:r>
            <a:r>
              <a:rPr lang="en-US" dirty="0" smtClean="0"/>
              <a:t>]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GHGs!$B$7:$B$17</c:f>
              <c:strCache>
                <c:ptCount val="11"/>
                <c:pt idx="0">
                  <c:v>Y.2000</c:v>
                </c:pt>
                <c:pt idx="1">
                  <c:v>y.2001</c:v>
                </c:pt>
                <c:pt idx="2">
                  <c:v>y.2002</c:v>
                </c:pt>
                <c:pt idx="3">
                  <c:v>y.2003</c:v>
                </c:pt>
                <c:pt idx="4">
                  <c:v>y.2004</c:v>
                </c:pt>
                <c:pt idx="5">
                  <c:v>y.2005</c:v>
                </c:pt>
                <c:pt idx="6">
                  <c:v>y.2006</c:v>
                </c:pt>
                <c:pt idx="7">
                  <c:v>y.2007</c:v>
                </c:pt>
                <c:pt idx="8">
                  <c:v>y.2008</c:v>
                </c:pt>
                <c:pt idx="9">
                  <c:v>y.2009</c:v>
                </c:pt>
                <c:pt idx="10">
                  <c:v>y.2010</c:v>
                </c:pt>
              </c:strCache>
            </c:strRef>
          </c:cat>
          <c:val>
            <c:numRef>
              <c:f>GHGs!$D$7:$D$17</c:f>
              <c:numCache>
                <c:formatCode>#,##0.00</c:formatCode>
                <c:ptCount val="11"/>
                <c:pt idx="0" formatCode="General">
                  <c:v>3.86</c:v>
                </c:pt>
                <c:pt idx="1">
                  <c:v>3.7710000000000004</c:v>
                </c:pt>
                <c:pt idx="2">
                  <c:v>3.6728199999999971</c:v>
                </c:pt>
                <c:pt idx="3">
                  <c:v>3.7189300000000012</c:v>
                </c:pt>
                <c:pt idx="4">
                  <c:v>3.5856199999999987</c:v>
                </c:pt>
                <c:pt idx="5">
                  <c:v>3.5554199999999971</c:v>
                </c:pt>
                <c:pt idx="6">
                  <c:v>3.4805000000000001</c:v>
                </c:pt>
                <c:pt idx="7">
                  <c:v>3.2632499999999998</c:v>
                </c:pt>
                <c:pt idx="8">
                  <c:v>3.06</c:v>
                </c:pt>
                <c:pt idx="9">
                  <c:v>2.9085199999999998</c:v>
                </c:pt>
                <c:pt idx="10">
                  <c:v>2.91736</c:v>
                </c:pt>
              </c:numCache>
            </c:numRef>
          </c:val>
        </c:ser>
        <c:dLbls/>
        <c:gapWidth val="75"/>
        <c:shape val="cylinder"/>
        <c:axId val="110620672"/>
        <c:axId val="110622208"/>
        <c:axId val="0"/>
      </c:bar3DChart>
      <c:catAx>
        <c:axId val="110620672"/>
        <c:scaling>
          <c:orientation val="minMax"/>
        </c:scaling>
        <c:axPos val="b"/>
        <c:numFmt formatCode="General" sourceLinked="0"/>
        <c:majorTickMark val="none"/>
        <c:tickLblPos val="nextTo"/>
        <c:crossAx val="110622208"/>
        <c:crosses val="autoZero"/>
        <c:auto val="1"/>
        <c:lblAlgn val="ctr"/>
        <c:lblOffset val="100"/>
      </c:catAx>
      <c:valAx>
        <c:axId val="110622208"/>
        <c:scaling>
          <c:orientation val="minMax"/>
        </c:scaling>
        <c:axPos val="l"/>
        <c:majorGridlines>
          <c:spPr>
            <a:ln w="3175">
              <a:solidFill>
                <a:schemeClr val="accent5">
                  <a:lumMod val="20000"/>
                  <a:lumOff val="80000"/>
                </a:schemeClr>
              </a:solidFill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110620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50"/>
      </a:pPr>
      <a:endParaRPr lang="sq-AL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q-AL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Annual precipitation changes 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1867825896762907"/>
          <c:y val="0.17171296296296298"/>
          <c:w val="0.68132174103237098"/>
          <c:h val="0.67145778652668431"/>
        </c:manualLayout>
      </c:layout>
      <c:lineChart>
        <c:grouping val="standard"/>
        <c:ser>
          <c:idx val="0"/>
          <c:order val="0"/>
          <c:tx>
            <c:strRef>
              <c:f>'Precip_aver sc'!$C$98</c:f>
              <c:strCache>
                <c:ptCount val="1"/>
                <c:pt idx="0">
                  <c:v>A1BAIM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'Precip_aver sc'!$B$99:$B$110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  <c:pt idx="9">
                  <c:v>2080</c:v>
                </c:pt>
                <c:pt idx="10">
                  <c:v>2090</c:v>
                </c:pt>
                <c:pt idx="11">
                  <c:v>2100</c:v>
                </c:pt>
              </c:numCache>
            </c:numRef>
          </c:cat>
          <c:val>
            <c:numRef>
              <c:f>'Precip_aver sc'!$C$99:$C$110</c:f>
              <c:numCache>
                <c:formatCode>0.00</c:formatCode>
                <c:ptCount val="12"/>
                <c:pt idx="0" formatCode="General">
                  <c:v>0</c:v>
                </c:pt>
                <c:pt idx="1">
                  <c:v>-0.77666666666666673</c:v>
                </c:pt>
                <c:pt idx="2">
                  <c:v>-1.5533333333333335</c:v>
                </c:pt>
                <c:pt idx="3" formatCode="General">
                  <c:v>-2.3299999999999996</c:v>
                </c:pt>
                <c:pt idx="4" formatCode="General">
                  <c:v>-4.04</c:v>
                </c:pt>
                <c:pt idx="5" formatCode="General">
                  <c:v>-6.51</c:v>
                </c:pt>
                <c:pt idx="6" formatCode="General">
                  <c:v>-9.75</c:v>
                </c:pt>
                <c:pt idx="7" formatCode="General">
                  <c:v>-11.25</c:v>
                </c:pt>
                <c:pt idx="8" formatCode="General">
                  <c:v>-12.94</c:v>
                </c:pt>
                <c:pt idx="9" formatCode="General">
                  <c:v>-14.44</c:v>
                </c:pt>
                <c:pt idx="10" formatCode="General">
                  <c:v>-15.719999999999999</c:v>
                </c:pt>
                <c:pt idx="11" formatCode="General">
                  <c:v>-16.84</c:v>
                </c:pt>
              </c:numCache>
            </c:numRef>
          </c:val>
        </c:ser>
        <c:ser>
          <c:idx val="1"/>
          <c:order val="1"/>
          <c:tx>
            <c:strRef>
              <c:f>'Precip_aver sc'!$D$98</c:f>
              <c:strCache>
                <c:ptCount val="1"/>
                <c:pt idx="0">
                  <c:v>A2ASF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'Precip_aver sc'!$B$99:$B$110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  <c:pt idx="9">
                  <c:v>2080</c:v>
                </c:pt>
                <c:pt idx="10">
                  <c:v>2090</c:v>
                </c:pt>
                <c:pt idx="11">
                  <c:v>2100</c:v>
                </c:pt>
              </c:numCache>
            </c:numRef>
          </c:cat>
          <c:val>
            <c:numRef>
              <c:f>'Precip_aver sc'!$D$99:$D$110</c:f>
              <c:numCache>
                <c:formatCode>0.00</c:formatCode>
                <c:ptCount val="12"/>
                <c:pt idx="0" formatCode="General">
                  <c:v>0</c:v>
                </c:pt>
                <c:pt idx="1">
                  <c:v>-0.75666666666666671</c:v>
                </c:pt>
                <c:pt idx="2">
                  <c:v>-1.5133333333333334</c:v>
                </c:pt>
                <c:pt idx="3" formatCode="General">
                  <c:v>-2.27</c:v>
                </c:pt>
                <c:pt idx="4" formatCode="General">
                  <c:v>-4.03</c:v>
                </c:pt>
                <c:pt idx="5" formatCode="General">
                  <c:v>-6.06</c:v>
                </c:pt>
                <c:pt idx="6" formatCode="General">
                  <c:v>-8.26</c:v>
                </c:pt>
                <c:pt idx="7" formatCode="General">
                  <c:v>-10.719999999999999</c:v>
                </c:pt>
                <c:pt idx="8" formatCode="General">
                  <c:v>-13.26</c:v>
                </c:pt>
                <c:pt idx="9" formatCode="General">
                  <c:v>-15.77</c:v>
                </c:pt>
                <c:pt idx="10" formatCode="General">
                  <c:v>-20.52</c:v>
                </c:pt>
                <c:pt idx="11" formatCode="General">
                  <c:v>-23.1</c:v>
                </c:pt>
              </c:numCache>
            </c:numRef>
          </c:val>
        </c:ser>
        <c:ser>
          <c:idx val="2"/>
          <c:order val="2"/>
          <c:tx>
            <c:strRef>
              <c:f>'Precip_aver sc'!$E$98</c:f>
              <c:strCache>
                <c:ptCount val="1"/>
                <c:pt idx="0">
                  <c:v>B1IMA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'Precip_aver sc'!$B$99:$B$110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  <c:pt idx="9">
                  <c:v>2080</c:v>
                </c:pt>
                <c:pt idx="10">
                  <c:v>2090</c:v>
                </c:pt>
                <c:pt idx="11">
                  <c:v>2100</c:v>
                </c:pt>
              </c:numCache>
            </c:numRef>
          </c:cat>
          <c:val>
            <c:numRef>
              <c:f>'Precip_aver sc'!$E$99:$E$110</c:f>
              <c:numCache>
                <c:formatCode>0.00</c:formatCode>
                <c:ptCount val="12"/>
                <c:pt idx="0" formatCode="General">
                  <c:v>0</c:v>
                </c:pt>
                <c:pt idx="1">
                  <c:v>-0.62666666666666671</c:v>
                </c:pt>
                <c:pt idx="2">
                  <c:v>-1.2533333333333332</c:v>
                </c:pt>
                <c:pt idx="3" formatCode="General">
                  <c:v>-1.8800000000000001</c:v>
                </c:pt>
                <c:pt idx="4" formatCode="General">
                  <c:v>-2.8</c:v>
                </c:pt>
                <c:pt idx="5" formatCode="General">
                  <c:v>-3.84</c:v>
                </c:pt>
                <c:pt idx="6" formatCode="General">
                  <c:v>-7.28</c:v>
                </c:pt>
                <c:pt idx="7" formatCode="General">
                  <c:v>-7.74</c:v>
                </c:pt>
                <c:pt idx="8" formatCode="General">
                  <c:v>-8.5500000000000007</c:v>
                </c:pt>
                <c:pt idx="9" formatCode="General">
                  <c:v>-9.2299999999999986</c:v>
                </c:pt>
                <c:pt idx="10" formatCode="General">
                  <c:v>-9.7100000000000009</c:v>
                </c:pt>
                <c:pt idx="11" formatCode="General">
                  <c:v>-9.99</c:v>
                </c:pt>
              </c:numCache>
            </c:numRef>
          </c:val>
        </c:ser>
        <c:ser>
          <c:idx val="3"/>
          <c:order val="3"/>
          <c:tx>
            <c:strRef>
              <c:f>'Precip_aver sc'!$F$98</c:f>
              <c:strCache>
                <c:ptCount val="1"/>
                <c:pt idx="0">
                  <c:v>B2MES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'Precip_aver sc'!$B$99:$B$110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  <c:pt idx="9">
                  <c:v>2080</c:v>
                </c:pt>
                <c:pt idx="10">
                  <c:v>2090</c:v>
                </c:pt>
                <c:pt idx="11">
                  <c:v>2100</c:v>
                </c:pt>
              </c:numCache>
            </c:numRef>
          </c:cat>
          <c:val>
            <c:numRef>
              <c:f>'Precip_aver sc'!$F$99:$F$110</c:f>
              <c:numCache>
                <c:formatCode>0.00</c:formatCode>
                <c:ptCount val="12"/>
                <c:pt idx="0" formatCode="General">
                  <c:v>0</c:v>
                </c:pt>
                <c:pt idx="1">
                  <c:v>-0.98666666666666658</c:v>
                </c:pt>
                <c:pt idx="2">
                  <c:v>-1.9733333333333336</c:v>
                </c:pt>
                <c:pt idx="3" formatCode="General">
                  <c:v>-2.96</c:v>
                </c:pt>
                <c:pt idx="4" formatCode="General">
                  <c:v>-4.2300000000000004</c:v>
                </c:pt>
                <c:pt idx="5" formatCode="General">
                  <c:v>-5.63</c:v>
                </c:pt>
                <c:pt idx="6" formatCode="General">
                  <c:v>-7.1199999999999992</c:v>
                </c:pt>
                <c:pt idx="7" formatCode="General">
                  <c:v>-8.61</c:v>
                </c:pt>
                <c:pt idx="8" formatCode="General">
                  <c:v>-10.09</c:v>
                </c:pt>
                <c:pt idx="9" formatCode="General">
                  <c:v>-11.6</c:v>
                </c:pt>
                <c:pt idx="10" formatCode="General">
                  <c:v>-13.11</c:v>
                </c:pt>
                <c:pt idx="11" formatCode="General">
                  <c:v>-14.61</c:v>
                </c:pt>
              </c:numCache>
            </c:numRef>
          </c:val>
        </c:ser>
        <c:ser>
          <c:idx val="4"/>
          <c:order val="4"/>
          <c:tx>
            <c:strRef>
              <c:f>'Precip_aver sc'!$G$98</c:f>
              <c:strCache>
                <c:ptCount val="1"/>
                <c:pt idx="0">
                  <c:v>A1FIMI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'Precip_aver sc'!$B$99:$B$110</c:f>
              <c:numCache>
                <c:formatCode>General</c:formatCode>
                <c:ptCount val="12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  <c:pt idx="9">
                  <c:v>2080</c:v>
                </c:pt>
                <c:pt idx="10">
                  <c:v>2090</c:v>
                </c:pt>
                <c:pt idx="11">
                  <c:v>2100</c:v>
                </c:pt>
              </c:numCache>
            </c:numRef>
          </c:cat>
          <c:val>
            <c:numRef>
              <c:f>'Precip_aver sc'!$G$99:$G$110</c:f>
              <c:numCache>
                <c:formatCode>0.00</c:formatCode>
                <c:ptCount val="12"/>
                <c:pt idx="0" formatCode="General">
                  <c:v>0</c:v>
                </c:pt>
                <c:pt idx="1">
                  <c:v>-0.76333333333333342</c:v>
                </c:pt>
                <c:pt idx="2">
                  <c:v>-1.5266666666666666</c:v>
                </c:pt>
                <c:pt idx="3" formatCode="General">
                  <c:v>-2.29</c:v>
                </c:pt>
                <c:pt idx="4" formatCode="General">
                  <c:v>-4.1199999999999992</c:v>
                </c:pt>
                <c:pt idx="5" formatCode="General">
                  <c:v>-6.71</c:v>
                </c:pt>
                <c:pt idx="6" formatCode="General">
                  <c:v>-9.91</c:v>
                </c:pt>
                <c:pt idx="7" formatCode="General">
                  <c:v>-14.76</c:v>
                </c:pt>
                <c:pt idx="8" formatCode="General">
                  <c:v>-17.62</c:v>
                </c:pt>
                <c:pt idx="9" formatCode="General">
                  <c:v>-20.810000000000002</c:v>
                </c:pt>
                <c:pt idx="10" formatCode="General">
                  <c:v>-23.58</c:v>
                </c:pt>
                <c:pt idx="11" formatCode="General">
                  <c:v>-26.130000000000003</c:v>
                </c:pt>
              </c:numCache>
            </c:numRef>
          </c:val>
        </c:ser>
        <c:dLbls/>
        <c:marker val="1"/>
        <c:axId val="132011904"/>
        <c:axId val="132013440"/>
      </c:lineChart>
      <c:catAx>
        <c:axId val="1320119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132013440"/>
        <c:crosses val="autoZero"/>
        <c:auto val="1"/>
        <c:lblAlgn val="ctr"/>
        <c:lblOffset val="100"/>
      </c:catAx>
      <c:valAx>
        <c:axId val="1320134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/>
                    </a:solidFill>
                  </a:rPr>
                  <a:t>Changes (%)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132011904"/>
        <c:crosses val="autoZero"/>
        <c:crossBetween val="between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82298818897637782"/>
          <c:y val="0.23668926800816564"/>
          <c:w val="0.17624584426946643"/>
          <c:h val="0.5781255468066491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sq-AL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49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57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49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65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50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49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196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38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62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47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02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9B6F-E82F-465B-9F26-B1686982D89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5929-3E0B-4F7E-BD43-AC5BF38CF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44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680936"/>
            <a:ext cx="12191999" cy="6906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‘Third National Communication of Albania to UNFCCC’</a:t>
            </a:r>
            <a:endParaRPr lang="en-US" sz="36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24000" y="2442753"/>
            <a:ext cx="9144000" cy="3631475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sq-AL" sz="4400" dirty="0" smtClean="0"/>
              <a:t>Preliminary </a:t>
            </a:r>
            <a:r>
              <a:rPr lang="sq-AL" sz="4400" dirty="0" smtClean="0"/>
              <a:t>Results</a:t>
            </a:r>
            <a:endParaRPr lang="fr-FR" sz="4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716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25748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marL="838200" indent="-838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 dirty="0" smtClean="0">
                <a:solidFill>
                  <a:srgbClr val="45D02E"/>
                </a:solidFill>
              </a:rPr>
              <a:t>GHG </a:t>
            </a:r>
            <a:r>
              <a:rPr lang="en-GB" altLang="en-US" sz="2400" b="1" dirty="0" smtClean="0">
                <a:solidFill>
                  <a:srgbClr val="45D02E"/>
                </a:solidFill>
              </a:rPr>
              <a:t>Emissions </a:t>
            </a:r>
            <a:r>
              <a:rPr lang="en-GB" altLang="en-US" sz="2400" b="1" dirty="0">
                <a:solidFill>
                  <a:srgbClr val="45D02E"/>
                </a:solidFill>
              </a:rPr>
              <a:t>from Energy and Transport Sector </a:t>
            </a:r>
            <a:r>
              <a:rPr lang="en-GB" altLang="en-US" sz="2400" b="1" dirty="0" smtClean="0">
                <a:solidFill>
                  <a:srgbClr val="45D02E"/>
                </a:solidFill>
              </a:rPr>
              <a:t> 2000 – 2009 [</a:t>
            </a:r>
            <a:r>
              <a:rPr lang="en-GB" altLang="en-US" sz="2400" b="1" dirty="0" err="1" smtClean="0">
                <a:solidFill>
                  <a:srgbClr val="45D02E"/>
                </a:solidFill>
              </a:rPr>
              <a:t>kt</a:t>
            </a:r>
            <a:r>
              <a:rPr lang="en-GB" altLang="en-US" sz="2400" b="1" dirty="0" smtClean="0">
                <a:solidFill>
                  <a:srgbClr val="45D02E"/>
                </a:solidFill>
              </a:rPr>
              <a:t>]</a:t>
            </a:r>
            <a:endParaRPr lang="en-US" altLang="en-US" sz="2300" b="1" dirty="0">
              <a:solidFill>
                <a:schemeClr val="tx2"/>
              </a:solidFill>
            </a:endParaRPr>
          </a:p>
        </p:txBody>
      </p:sp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066800"/>
            <a:ext cx="4648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066800"/>
            <a:ext cx="492601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16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250343"/>
              </p:ext>
            </p:extLst>
          </p:nvPr>
        </p:nvGraphicFramePr>
        <p:xfrm>
          <a:off x="1236789" y="1265709"/>
          <a:ext cx="4163887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69402790"/>
              </p:ext>
            </p:extLst>
          </p:nvPr>
        </p:nvGraphicFramePr>
        <p:xfrm>
          <a:off x="5581650" y="1152525"/>
          <a:ext cx="5638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71860"/>
            <a:ext cx="12192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marL="838200" indent="-838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sz="1000" b="1" dirty="0" smtClean="0">
                <a:solidFill>
                  <a:srgbClr val="45D02E"/>
                </a:solidFill>
              </a:rPr>
              <a:t/>
            </a:r>
            <a:br>
              <a:rPr lang="en-GB" sz="1000" b="1" dirty="0" smtClean="0">
                <a:solidFill>
                  <a:srgbClr val="45D02E"/>
                </a:solidFill>
              </a:rPr>
            </a:br>
            <a:r>
              <a:rPr lang="en-GB" sz="2400" b="1" dirty="0" smtClean="0">
                <a:solidFill>
                  <a:srgbClr val="45D02E"/>
                </a:solidFill>
              </a:rPr>
              <a:t>GHG Emissions from Agriculture Sector 2000 – 2009 [</a:t>
            </a:r>
            <a:r>
              <a:rPr lang="en-GB" sz="2400" b="1" dirty="0" err="1" smtClean="0">
                <a:solidFill>
                  <a:srgbClr val="45D02E"/>
                </a:solidFill>
              </a:rPr>
              <a:t>kt</a:t>
            </a:r>
            <a:r>
              <a:rPr lang="en-GB" sz="2400" b="1" dirty="0" smtClean="0">
                <a:solidFill>
                  <a:srgbClr val="45D02E"/>
                </a:solidFill>
              </a:rPr>
              <a:t>]</a:t>
            </a:r>
            <a:endParaRPr lang="en-US" sz="2400" b="1" dirty="0">
              <a:solidFill>
                <a:srgbClr val="45D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2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62050"/>
            <a:ext cx="9906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25748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marL="838200" indent="-838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sz="2400" b="1" dirty="0" smtClean="0">
                <a:solidFill>
                  <a:srgbClr val="45D02E"/>
                </a:solidFill>
              </a:rPr>
              <a:t>GHG </a:t>
            </a:r>
            <a:r>
              <a:rPr lang="en-GB" sz="2400" b="1" dirty="0" smtClean="0">
                <a:solidFill>
                  <a:srgbClr val="45D02E"/>
                </a:solidFill>
              </a:rPr>
              <a:t>Emissions from Waste Sector 2000 – 2009 [</a:t>
            </a:r>
            <a:r>
              <a:rPr lang="en-GB" sz="2400" b="1" dirty="0" err="1" smtClean="0">
                <a:solidFill>
                  <a:srgbClr val="45D02E"/>
                </a:solidFill>
              </a:rPr>
              <a:t>kt</a:t>
            </a:r>
            <a:r>
              <a:rPr lang="en-GB" sz="2400" b="1" dirty="0" smtClean="0">
                <a:solidFill>
                  <a:srgbClr val="45D02E"/>
                </a:solidFill>
              </a:rPr>
              <a:t>]</a:t>
            </a:r>
            <a:endParaRPr lang="en-US" sz="2400" b="1" dirty="0">
              <a:solidFill>
                <a:srgbClr val="45D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33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prstClr val="black"/>
                </a:solidFill>
              </a:rPr>
              <a:t>V&amp;A activities under </a:t>
            </a:r>
            <a:r>
              <a:rPr lang="en-US" sz="6000" dirty="0" smtClean="0">
                <a:solidFill>
                  <a:prstClr val="black"/>
                </a:solidFill>
              </a:rPr>
              <a:t>TNC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532077" cy="435133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Focus</a:t>
            </a:r>
            <a:r>
              <a:rPr lang="en-US" dirty="0" smtClean="0">
                <a:solidFill>
                  <a:prstClr val="black"/>
                </a:solidFill>
              </a:rPr>
              <a:t>:  </a:t>
            </a:r>
            <a:r>
              <a:rPr lang="en-US" dirty="0">
                <a:solidFill>
                  <a:prstClr val="black"/>
                </a:solidFill>
              </a:rPr>
              <a:t>Albanian coastal </a:t>
            </a:r>
            <a:r>
              <a:rPr lang="en-US" dirty="0" smtClean="0">
                <a:solidFill>
                  <a:prstClr val="black"/>
                </a:solidFill>
              </a:rPr>
              <a:t>area</a:t>
            </a:r>
          </a:p>
          <a:p>
            <a:r>
              <a:rPr lang="en-US" b="1" dirty="0" smtClean="0"/>
              <a:t>Sectors/systems</a:t>
            </a:r>
            <a:r>
              <a:rPr lang="en-US" dirty="0" smtClean="0"/>
              <a:t>: water resources, agriculture, biodiversity, tourism and population, health, climate related disaster reduction</a:t>
            </a:r>
          </a:p>
          <a:p>
            <a:r>
              <a:rPr lang="en-US" sz="3000" b="1" dirty="0" smtClean="0"/>
              <a:t>Tasks</a:t>
            </a:r>
            <a:r>
              <a:rPr lang="en-US" sz="3000" dirty="0" smtClean="0"/>
              <a:t>:</a:t>
            </a:r>
            <a:endParaRPr lang="en-US" sz="3000" dirty="0"/>
          </a:p>
          <a:p>
            <a:pPr lvl="1"/>
            <a:r>
              <a:rPr lang="en-US" sz="3000" b="1" dirty="0" smtClean="0">
                <a:solidFill>
                  <a:srgbClr val="00B050"/>
                </a:solidFill>
              </a:rPr>
              <a:t>Develop the scenarios</a:t>
            </a:r>
            <a:r>
              <a:rPr lang="en-US" sz="3000" dirty="0" smtClean="0"/>
              <a:t>: 		</a:t>
            </a:r>
          </a:p>
          <a:p>
            <a:pPr lvl="2"/>
            <a:r>
              <a:rPr lang="en-US" sz="3000" dirty="0" smtClean="0"/>
              <a:t>climate changes and </a:t>
            </a:r>
            <a:r>
              <a:rPr lang="en-US" sz="3000" dirty="0" err="1" smtClean="0"/>
              <a:t>sealevel</a:t>
            </a:r>
            <a:r>
              <a:rPr lang="en-US" sz="3000" dirty="0" smtClean="0"/>
              <a:t> rise;    </a:t>
            </a:r>
            <a:r>
              <a:rPr lang="en-US" sz="4200" dirty="0" smtClean="0">
                <a:solidFill>
                  <a:srgbClr val="00B050"/>
                </a:solidFill>
              </a:rPr>
              <a:t>√</a:t>
            </a:r>
          </a:p>
          <a:p>
            <a:pPr lvl="2"/>
            <a:r>
              <a:rPr lang="en-US" sz="3000" dirty="0" smtClean="0"/>
              <a:t>socio-economic  		</a:t>
            </a:r>
            <a:r>
              <a:rPr lang="en-US" sz="3000" smtClean="0"/>
              <a:t>	</a:t>
            </a:r>
            <a:r>
              <a:rPr lang="en-US" sz="4200" smtClean="0">
                <a:solidFill>
                  <a:srgbClr val="00B050"/>
                </a:solidFill>
              </a:rPr>
              <a:t>√</a:t>
            </a:r>
            <a:r>
              <a:rPr lang="en-US" sz="3000" dirty="0" smtClean="0"/>
              <a:t>		</a:t>
            </a:r>
          </a:p>
          <a:p>
            <a:pPr lvl="1"/>
            <a:r>
              <a:rPr lang="en-US" sz="3000" dirty="0" smtClean="0"/>
              <a:t>Integrated assessment  of                  </a:t>
            </a:r>
            <a:r>
              <a:rPr lang="en-US" sz="3000" b="1" dirty="0" smtClean="0">
                <a:solidFill>
                  <a:srgbClr val="FF0000"/>
                </a:solidFill>
              </a:rPr>
              <a:t>(in process)</a:t>
            </a:r>
          </a:p>
          <a:p>
            <a:pPr lvl="2"/>
            <a:r>
              <a:rPr lang="en-US" sz="3000" dirty="0" smtClean="0"/>
              <a:t>current climate vulnerability </a:t>
            </a:r>
          </a:p>
          <a:p>
            <a:pPr lvl="2"/>
            <a:r>
              <a:rPr lang="en-US" sz="3000" dirty="0" smtClean="0"/>
              <a:t>climate change impacts and adaptation measures  </a:t>
            </a:r>
          </a:p>
          <a:p>
            <a:pPr lvl="1"/>
            <a:r>
              <a:rPr lang="en-US" sz="3000" dirty="0" smtClean="0"/>
              <a:t>Adaptation   action   plan based   on   ICZM   up to 2050.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92900" y="640016"/>
            <a:ext cx="3599100" cy="6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145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23" y="204299"/>
            <a:ext cx="10515600" cy="1325563"/>
          </a:xfrm>
        </p:spPr>
        <p:txBody>
          <a:bodyPr/>
          <a:lstStyle/>
          <a:p>
            <a:r>
              <a:rPr lang="en-US" dirty="0" smtClean="0"/>
              <a:t>Expected changes </a:t>
            </a:r>
            <a:br>
              <a:rPr lang="en-US" dirty="0" smtClean="0"/>
            </a:br>
            <a:r>
              <a:rPr lang="en-US" dirty="0" smtClean="0"/>
              <a:t>(averages)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031" y="1529863"/>
            <a:ext cx="6224953" cy="4677506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Temperature:</a:t>
            </a: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Annual likely up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3.2°C(2.4-4-1°C)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by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2100</a:t>
            </a: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Summer, extremely problematic, likely up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5.3°C (4.6 -6.0°C)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by 2100 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Precipitation</a:t>
            </a: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Annual decrease likely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up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-18.1%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(80.0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-85.5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%)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by 2100 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dirty="0" err="1" smtClean="0"/>
              <a:t>Sealevel</a:t>
            </a:r>
            <a:r>
              <a:rPr lang="en-US" dirty="0" smtClean="0"/>
              <a:t> -likely </a:t>
            </a:r>
            <a:r>
              <a:rPr lang="en-US" dirty="0"/>
              <a:t>to increase </a:t>
            </a:r>
            <a:r>
              <a:rPr lang="en-US" dirty="0" smtClean="0"/>
              <a:t>up </a:t>
            </a:r>
            <a:r>
              <a:rPr lang="en-US" dirty="0"/>
              <a:t>to 40cm, reaching the maximum level of 73 cm by 2100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2865" y="209646"/>
            <a:ext cx="4864608" cy="296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6912865" y="3433762"/>
          <a:ext cx="4864608" cy="2914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60137" y="45720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570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4450" y="3371400"/>
            <a:ext cx="503100" cy="115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6850" y="3523800"/>
            <a:ext cx="503100" cy="11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5804" y="2103830"/>
            <a:ext cx="917078" cy="356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1401" y="2103830"/>
            <a:ext cx="919125" cy="356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17944" y="2136784"/>
            <a:ext cx="919125" cy="355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78312" y="2305800"/>
            <a:ext cx="435375" cy="2246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38683" y="2771030"/>
            <a:ext cx="328950" cy="22272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0512" y="459285"/>
            <a:ext cx="10515600" cy="1325563"/>
          </a:xfrm>
        </p:spPr>
        <p:txBody>
          <a:bodyPr/>
          <a:lstStyle/>
          <a:p>
            <a:r>
              <a:rPr lang="en-US" dirty="0" smtClean="0"/>
              <a:t>Expected changes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292968" y="4076689"/>
            <a:ext cx="6703959" cy="11332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Integrated climate change impact </a:t>
            </a:r>
            <a:r>
              <a:rPr lang="en-US" b="1" smtClean="0">
                <a:solidFill>
                  <a:srgbClr val="00B050"/>
                </a:solidFill>
              </a:rPr>
              <a:t>assessment – </a:t>
            </a:r>
            <a:r>
              <a:rPr lang="en-US" b="1" smtClean="0">
                <a:solidFill>
                  <a:srgbClr val="C00000"/>
                </a:solidFill>
              </a:rPr>
              <a:t>continues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4343" y="5893906"/>
            <a:ext cx="2944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Summer temperature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8678" y="738553"/>
            <a:ext cx="15264117" cy="4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/>
          </p:cNvGraphicFramePr>
          <p:nvPr>
            <p:extLst/>
          </p:nvPr>
        </p:nvGraphicFramePr>
        <p:xfrm>
          <a:off x="6313687" y="381588"/>
          <a:ext cx="5335769" cy="3120214"/>
        </p:xfrm>
        <a:graphic>
          <a:graphicData uri="http://schemas.openxmlformats.org/presentationml/2006/ole">
            <p:oleObj spid="_x0000_s1028" name="Chart" r:id="rId9" imgW="3944454" imgH="2341067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1964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173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Chart</vt:lpstr>
      <vt:lpstr>Project ‘Third National Communication of Albania to UNFCCC’</vt:lpstr>
      <vt:lpstr>Slide 2</vt:lpstr>
      <vt:lpstr>Slide 3</vt:lpstr>
      <vt:lpstr>Slide 4</vt:lpstr>
      <vt:lpstr>V&amp;A activities under TNC  </vt:lpstr>
      <vt:lpstr>Expected changes  (averages)</vt:lpstr>
      <vt:lpstr>Expected changes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Mirela</dc:creator>
  <cp:lastModifiedBy>Dritan Profka</cp:lastModifiedBy>
  <cp:revision>5</cp:revision>
  <dcterms:created xsi:type="dcterms:W3CDTF">2014-03-27T11:08:04Z</dcterms:created>
  <dcterms:modified xsi:type="dcterms:W3CDTF">2015-01-28T15:34:52Z</dcterms:modified>
</cp:coreProperties>
</file>